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ustomXml" Target="../customXml/item1.xml"/><Relationship Id="rId7" Type="http://schemas.openxmlformats.org/officeDocument/2006/relationships/slide" Target="slides/slide2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ustomXml" Target="../customXml/item2.xml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8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8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455664" y="138684"/>
            <a:ext cx="2263140" cy="4236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36544" y="2666745"/>
            <a:ext cx="3470910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54377" y="2266569"/>
            <a:ext cx="5635244" cy="2677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014596" y="6635521"/>
            <a:ext cx="1099185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82431" y="6548653"/>
            <a:ext cx="17907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04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jp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g"/><Relationship Id="rId3" Type="http://schemas.openxmlformats.org/officeDocument/2006/relationships/image" Target="../media/image36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jpg"/><Relationship Id="rId6" Type="http://schemas.openxmlformats.org/officeDocument/2006/relationships/image" Target="../media/image46.jpg"/><Relationship Id="rId7" Type="http://schemas.openxmlformats.org/officeDocument/2006/relationships/image" Target="../media/image47.png"/><Relationship Id="rId8" Type="http://schemas.openxmlformats.org/officeDocument/2006/relationships/image" Target="../media/image48.jpg"/><Relationship Id="rId9" Type="http://schemas.openxmlformats.org/officeDocument/2006/relationships/image" Target="../media/image49.jpg"/><Relationship Id="rId10" Type="http://schemas.openxmlformats.org/officeDocument/2006/relationships/image" Target="../media/image50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2.jpg"/><Relationship Id="rId5" Type="http://schemas.openxmlformats.org/officeDocument/2006/relationships/image" Target="../media/image53.jpg"/><Relationship Id="rId6" Type="http://schemas.openxmlformats.org/officeDocument/2006/relationships/image" Target="../media/image54.jpg"/><Relationship Id="rId7" Type="http://schemas.openxmlformats.org/officeDocument/2006/relationships/image" Target="../media/image55.jpg"/><Relationship Id="rId8" Type="http://schemas.openxmlformats.org/officeDocument/2006/relationships/image" Target="../media/image56.jpg"/><Relationship Id="rId9" Type="http://schemas.openxmlformats.org/officeDocument/2006/relationships/image" Target="../media/image57.jpg"/><Relationship Id="rId10" Type="http://schemas.openxmlformats.org/officeDocument/2006/relationships/image" Target="../media/image58.jpg"/><Relationship Id="rId11" Type="http://schemas.openxmlformats.org/officeDocument/2006/relationships/image" Target="../media/image59.jpg"/><Relationship Id="rId12" Type="http://schemas.openxmlformats.org/officeDocument/2006/relationships/image" Target="../media/image60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jpg"/><Relationship Id="rId3" Type="http://schemas.openxmlformats.org/officeDocument/2006/relationships/image" Target="../media/image62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4.jpg"/><Relationship Id="rId5" Type="http://schemas.openxmlformats.org/officeDocument/2006/relationships/image" Target="../media/image65.jpg"/><Relationship Id="rId6" Type="http://schemas.openxmlformats.org/officeDocument/2006/relationships/image" Target="../media/image66.jpg"/><Relationship Id="rId7" Type="http://schemas.openxmlformats.org/officeDocument/2006/relationships/image" Target="../media/image6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jpg"/><Relationship Id="rId3" Type="http://schemas.openxmlformats.org/officeDocument/2006/relationships/image" Target="../media/image69.png"/><Relationship Id="rId4" Type="http://schemas.openxmlformats.org/officeDocument/2006/relationships/image" Target="../media/image70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1.png"/><Relationship Id="rId3" Type="http://schemas.openxmlformats.org/officeDocument/2006/relationships/image" Target="../media/image2.png"/><Relationship Id="rId4" Type="http://schemas.openxmlformats.org/officeDocument/2006/relationships/image" Target="../media/image72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2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3.jpg"/><Relationship Id="rId5" Type="http://schemas.openxmlformats.org/officeDocument/2006/relationships/image" Target="../media/image74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5.png"/><Relationship Id="rId5" Type="http://schemas.openxmlformats.org/officeDocument/2006/relationships/image" Target="../media/image7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1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1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image" Target="../media/image1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96683" y="152400"/>
            <a:ext cx="1807464" cy="338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9130665" cy="6858000"/>
          </a:xfrm>
          <a:custGeom>
            <a:avLst/>
            <a:gdLst/>
            <a:ahLst/>
            <a:cxnLst/>
            <a:rect l="l" t="t" r="r" b="b"/>
            <a:pathLst>
              <a:path w="9130665" h="6858000">
                <a:moveTo>
                  <a:pt x="9130284" y="6857998"/>
                </a:moveTo>
                <a:lnTo>
                  <a:pt x="9130284" y="0"/>
                </a:lnTo>
                <a:lnTo>
                  <a:pt x="0" y="0"/>
                </a:lnTo>
                <a:lnTo>
                  <a:pt x="0" y="6857998"/>
                </a:lnTo>
                <a:lnTo>
                  <a:pt x="9130284" y="6857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1110995"/>
            <a:ext cx="9130284" cy="57470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33388" y="295656"/>
            <a:ext cx="2322576" cy="6446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8723" y="240791"/>
            <a:ext cx="1158239" cy="7498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79195" y="3375736"/>
            <a:ext cx="2757170" cy="1306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5 </a:t>
            </a:r>
            <a:r>
              <a:rPr dirty="0" sz="2800" spc="-50">
                <a:solidFill>
                  <a:srgbClr val="FFFFFF"/>
                </a:solidFill>
                <a:latin typeface="Calibri"/>
                <a:cs typeface="Calibri"/>
              </a:rPr>
              <a:t>Ways </a:t>
            </a:r>
            <a:r>
              <a:rPr dirty="0" sz="2800" spc="-30">
                <a:solidFill>
                  <a:srgbClr val="FFFFFF"/>
                </a:solidFill>
                <a:latin typeface="Calibri"/>
                <a:cs typeface="Calibri"/>
              </a:rPr>
              <a:t>Technology 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dirty="0" sz="28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How </a:t>
            </a:r>
            <a:r>
              <a:rPr dirty="0" sz="2800" spc="-75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28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7296" y="6648221"/>
            <a:ext cx="107378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65"/>
              </a:lnSpc>
            </a:pPr>
            <a:r>
              <a:rPr dirty="0" sz="800" i="1">
                <a:latin typeface="Calibri"/>
                <a:cs typeface="Calibri"/>
              </a:rPr>
              <a:t>© 2018 </a:t>
            </a:r>
            <a:r>
              <a:rPr dirty="0" sz="800" spc="-5" i="1">
                <a:latin typeface="Calibri"/>
                <a:cs typeface="Calibri"/>
              </a:rPr>
              <a:t>by Hartford</a:t>
            </a:r>
            <a:r>
              <a:rPr dirty="0" sz="800" spc="-90" i="1">
                <a:latin typeface="Calibri"/>
                <a:cs typeface="Calibri"/>
              </a:rPr>
              <a:t> </a:t>
            </a:r>
            <a:r>
              <a:rPr dirty="0" sz="800" spc="-5" i="1">
                <a:latin typeface="Calibri"/>
                <a:cs typeface="Calibri"/>
              </a:rPr>
              <a:t>Funds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03928" y="6635521"/>
            <a:ext cx="112014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 sz="800" i="1">
                <a:solidFill>
                  <a:srgbClr val="FFFFFF"/>
                </a:solidFill>
                <a:latin typeface="Calibri"/>
                <a:cs typeface="Calibri"/>
              </a:rPr>
              <a:t>© 2018 </a:t>
            </a:r>
            <a:r>
              <a:rPr dirty="0" sz="800" spc="-5" i="1">
                <a:solidFill>
                  <a:srgbClr val="FFFFFF"/>
                </a:solidFill>
                <a:latin typeface="Calibri"/>
                <a:cs typeface="Calibri"/>
              </a:rPr>
              <a:t>by Hartford</a:t>
            </a:r>
            <a:r>
              <a:rPr dirty="0" sz="800" spc="-10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5" i="1">
                <a:solidFill>
                  <a:srgbClr val="FFFFFF"/>
                </a:solidFill>
                <a:latin typeface="Calibri"/>
                <a:cs typeface="Calibri"/>
              </a:rPr>
              <a:t>Funds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8179"/>
            <a:ext cx="9144000" cy="61798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29605" y="3229483"/>
            <a:ext cx="23717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63B346"/>
                </a:solidFill>
              </a:rPr>
              <a:t>Life-Changing</a:t>
            </a:r>
            <a:r>
              <a:rPr dirty="0" sz="2400" spc="-40">
                <a:solidFill>
                  <a:srgbClr val="63B346"/>
                </a:solidFill>
              </a:rPr>
              <a:t> </a:t>
            </a:r>
            <a:r>
              <a:rPr dirty="0" sz="2400" spc="-55">
                <a:solidFill>
                  <a:srgbClr val="63B346"/>
                </a:solidFill>
              </a:rPr>
              <a:t>Tech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027296" y="6648221"/>
            <a:ext cx="107378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65"/>
              </a:lnSpc>
            </a:pPr>
            <a:r>
              <a:rPr dirty="0" sz="800" i="1">
                <a:latin typeface="Calibri"/>
                <a:cs typeface="Calibri"/>
              </a:rPr>
              <a:t>© 2018 </a:t>
            </a:r>
            <a:r>
              <a:rPr dirty="0" sz="800" spc="-5" i="1">
                <a:latin typeface="Calibri"/>
                <a:cs typeface="Calibri"/>
              </a:rPr>
              <a:t>by Hartford</a:t>
            </a:r>
            <a:r>
              <a:rPr dirty="0" sz="800" spc="-90" i="1">
                <a:latin typeface="Calibri"/>
                <a:cs typeface="Calibri"/>
              </a:rPr>
              <a:t> </a:t>
            </a:r>
            <a:r>
              <a:rPr dirty="0" sz="800" spc="-5" i="1">
                <a:latin typeface="Calibri"/>
                <a:cs typeface="Calibri"/>
              </a:rPr>
              <a:t>Funds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5131" y="6548653"/>
            <a:ext cx="1536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55664" y="138684"/>
            <a:ext cx="2263140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21335" y="170179"/>
            <a:ext cx="1758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Life-Changing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Tech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1836532"/>
            <a:ext cx="5730239" cy="28054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84705" y="4767148"/>
            <a:ext cx="1240155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63B346"/>
                </a:solidFill>
                <a:latin typeface="Calibri"/>
                <a:cs typeface="Calibri"/>
              </a:rPr>
              <a:t>Who </a:t>
            </a:r>
            <a:r>
              <a:rPr dirty="0" sz="2000" spc="-5" b="1">
                <a:solidFill>
                  <a:srgbClr val="63B346"/>
                </a:solidFill>
                <a:latin typeface="Calibri"/>
                <a:cs typeface="Calibri"/>
              </a:rPr>
              <a:t>will  change </a:t>
            </a:r>
            <a:r>
              <a:rPr dirty="0" sz="2000" spc="-15" b="1">
                <a:solidFill>
                  <a:srgbClr val="63B346"/>
                </a:solidFill>
                <a:latin typeface="Calibri"/>
                <a:cs typeface="Calibri"/>
              </a:rPr>
              <a:t>my  </a:t>
            </a:r>
            <a:r>
              <a:rPr dirty="0" sz="2000" spc="-5" b="1">
                <a:solidFill>
                  <a:srgbClr val="63B346"/>
                </a:solidFill>
                <a:latin typeface="Calibri"/>
                <a:cs typeface="Calibri"/>
              </a:rPr>
              <a:t>light</a:t>
            </a:r>
            <a:r>
              <a:rPr dirty="0" sz="2000" spc="-105" b="1">
                <a:solidFill>
                  <a:srgbClr val="63B34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63B346"/>
                </a:solidFill>
                <a:latin typeface="Calibri"/>
                <a:cs typeface="Calibri"/>
              </a:rPr>
              <a:t>bulbs?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5131" y="6548653"/>
            <a:ext cx="1536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21378" y="4767148"/>
            <a:ext cx="1362075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 indent="-127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63B346"/>
                </a:solidFill>
                <a:latin typeface="Calibri"/>
                <a:cs typeface="Calibri"/>
              </a:rPr>
              <a:t>How </a:t>
            </a:r>
            <a:r>
              <a:rPr dirty="0" sz="2000" spc="-5" b="1">
                <a:solidFill>
                  <a:srgbClr val="63B346"/>
                </a:solidFill>
                <a:latin typeface="Calibri"/>
                <a:cs typeface="Calibri"/>
              </a:rPr>
              <a:t>will </a:t>
            </a:r>
            <a:r>
              <a:rPr dirty="0" sz="2000" b="1">
                <a:solidFill>
                  <a:srgbClr val="63B346"/>
                </a:solidFill>
                <a:latin typeface="Calibri"/>
                <a:cs typeface="Calibri"/>
              </a:rPr>
              <a:t>I  </a:t>
            </a:r>
            <a:r>
              <a:rPr dirty="0" sz="2000" spc="-15" b="1">
                <a:solidFill>
                  <a:srgbClr val="63B346"/>
                </a:solidFill>
                <a:latin typeface="Calibri"/>
                <a:cs typeface="Calibri"/>
              </a:rPr>
              <a:t>get </a:t>
            </a:r>
            <a:r>
              <a:rPr dirty="0" sz="2000" b="1">
                <a:solidFill>
                  <a:srgbClr val="63B346"/>
                </a:solidFill>
                <a:latin typeface="Calibri"/>
                <a:cs typeface="Calibri"/>
              </a:rPr>
              <a:t>an ice  </a:t>
            </a:r>
            <a:r>
              <a:rPr dirty="0" sz="2000" spc="-10" b="1">
                <a:solidFill>
                  <a:srgbClr val="63B346"/>
                </a:solidFill>
                <a:latin typeface="Calibri"/>
                <a:cs typeface="Calibri"/>
              </a:rPr>
              <a:t>cream</a:t>
            </a:r>
            <a:r>
              <a:rPr dirty="0" sz="2000" spc="-70" b="1">
                <a:solidFill>
                  <a:srgbClr val="63B346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63B346"/>
                </a:solidFill>
                <a:latin typeface="Calibri"/>
                <a:cs typeface="Calibri"/>
              </a:rPr>
              <a:t>cone?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2225" y="4767148"/>
            <a:ext cx="1255395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5875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63B346"/>
                </a:solidFill>
                <a:latin typeface="Calibri"/>
                <a:cs typeface="Calibri"/>
              </a:rPr>
              <a:t>Who</a:t>
            </a:r>
            <a:r>
              <a:rPr dirty="0" sz="2000" spc="-35" b="1">
                <a:solidFill>
                  <a:srgbClr val="63B346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63B346"/>
                </a:solidFill>
                <a:latin typeface="Calibri"/>
                <a:cs typeface="Calibri"/>
              </a:rPr>
              <a:t>will</a:t>
            </a:r>
            <a:endParaRPr sz="2000">
              <a:latin typeface="Calibri"/>
              <a:cs typeface="Calibri"/>
            </a:endParaRPr>
          </a:p>
          <a:p>
            <a:pPr algn="ctr" marL="12700" marR="508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63B346"/>
                </a:solidFill>
                <a:latin typeface="Calibri"/>
                <a:cs typeface="Calibri"/>
              </a:rPr>
              <a:t>I </a:t>
            </a:r>
            <a:r>
              <a:rPr dirty="0" sz="2000" spc="-15" b="1">
                <a:solidFill>
                  <a:srgbClr val="63B346"/>
                </a:solidFill>
                <a:latin typeface="Calibri"/>
                <a:cs typeface="Calibri"/>
              </a:rPr>
              <a:t>have  </a:t>
            </a:r>
            <a:r>
              <a:rPr dirty="0" sz="2000" b="1">
                <a:solidFill>
                  <a:srgbClr val="63B346"/>
                </a:solidFill>
                <a:latin typeface="Calibri"/>
                <a:cs typeface="Calibri"/>
              </a:rPr>
              <a:t>lunch</a:t>
            </a:r>
            <a:r>
              <a:rPr dirty="0" sz="2000" spc="-105" b="1">
                <a:solidFill>
                  <a:srgbClr val="63B346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63B346"/>
                </a:solidFill>
                <a:latin typeface="Calibri"/>
                <a:cs typeface="Calibri"/>
              </a:rPr>
              <a:t>with?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335" y="170179"/>
            <a:ext cx="175895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0">
                <a:solidFill>
                  <a:srgbClr val="FFFFFF"/>
                </a:solidFill>
                <a:latin typeface="Calibri"/>
                <a:cs typeface="Calibri"/>
              </a:rPr>
              <a:t>Life-Changing</a:t>
            </a:r>
            <a:r>
              <a:rPr dirty="0" sz="1800" spc="-2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40" b="0">
                <a:solidFill>
                  <a:srgbClr val="FFFFFF"/>
                </a:solidFill>
                <a:latin typeface="Calibri"/>
                <a:cs typeface="Calibri"/>
              </a:rPr>
              <a:t>Tech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94359"/>
            <a:ext cx="9143999" cy="62636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956428" y="1980387"/>
            <a:ext cx="3821429" cy="2652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2425" indent="-33972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3060" algn="l"/>
              </a:tabLst>
            </a:pPr>
            <a:r>
              <a:rPr dirty="0" sz="2400" spc="-15" b="1">
                <a:solidFill>
                  <a:srgbClr val="FFFFFF"/>
                </a:solidFill>
                <a:latin typeface="Calibri"/>
                <a:cs typeface="Calibri"/>
              </a:rPr>
              <a:t>Staying </a:t>
            </a: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Calibri"/>
              <a:buAutoNum type="arabicPeriod"/>
            </a:pPr>
            <a:endParaRPr sz="2100">
              <a:latin typeface="Times New Roman"/>
              <a:cs typeface="Times New Roman"/>
            </a:endParaRPr>
          </a:p>
          <a:p>
            <a:pPr lvl="1" marL="586740" marR="39370" indent="-222250">
              <a:lnSpc>
                <a:spcPct val="100000"/>
              </a:lnSpc>
              <a:buFont typeface="Wingdings"/>
              <a:buChar char=""/>
              <a:tabLst>
                <a:tab pos="587375" algn="l"/>
              </a:tabLst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Retirement was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once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clear line  between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working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working</a:t>
            </a:r>
            <a:endParaRPr sz="1800">
              <a:latin typeface="Calibri"/>
              <a:cs typeface="Calibri"/>
            </a:endParaRPr>
          </a:p>
          <a:p>
            <a:pPr lvl="1" marL="586740" marR="231775" indent="-22225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87375" algn="l"/>
              </a:tabLst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Rapidly changing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workforce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that  demands new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skills</a:t>
            </a:r>
            <a:endParaRPr sz="1800">
              <a:latin typeface="Calibri"/>
              <a:cs typeface="Calibri"/>
            </a:endParaRPr>
          </a:p>
          <a:p>
            <a:pPr lvl="1" marL="586740" marR="5080" indent="-222250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87375" algn="l"/>
              </a:tabLst>
            </a:pP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Technology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offering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options 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flexibility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296" y="6648221"/>
            <a:ext cx="107378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65"/>
              </a:lnSpc>
            </a:pPr>
            <a:r>
              <a:rPr dirty="0" sz="800" i="1">
                <a:latin typeface="Calibri"/>
                <a:cs typeface="Calibri"/>
              </a:rPr>
              <a:t>© 2018 </a:t>
            </a:r>
            <a:r>
              <a:rPr dirty="0" sz="800" spc="-5" i="1">
                <a:latin typeface="Calibri"/>
                <a:cs typeface="Calibri"/>
              </a:rPr>
              <a:t>by Hartford</a:t>
            </a:r>
            <a:r>
              <a:rPr dirty="0" sz="800" spc="-90" i="1">
                <a:latin typeface="Calibri"/>
                <a:cs typeface="Calibri"/>
              </a:rPr>
              <a:t> </a:t>
            </a:r>
            <a:r>
              <a:rPr dirty="0" sz="800" spc="-5" i="1">
                <a:latin typeface="Calibri"/>
                <a:cs typeface="Calibri"/>
              </a:rPr>
              <a:t>Funds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5131" y="6548653"/>
            <a:ext cx="1536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>
                <a:solidFill>
                  <a:srgbClr val="FFFFFF"/>
                </a:solidFill>
              </a:rPr>
              <a:t>© 2018 </a:t>
            </a:r>
            <a:r>
              <a:rPr dirty="0" spc="-5">
                <a:solidFill>
                  <a:srgbClr val="FFFFFF"/>
                </a:solidFill>
              </a:rPr>
              <a:t>by Hartford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5">
                <a:solidFill>
                  <a:srgbClr val="FFFFFF"/>
                </a:solidFill>
              </a:rPr>
              <a:t>Funds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335" y="170179"/>
            <a:ext cx="1758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Life-Changing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Tech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5013" y="2583941"/>
            <a:ext cx="2036445" cy="19170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65% of </a:t>
            </a:r>
            <a:r>
              <a:rPr dirty="0" sz="1800" spc="-5" b="1">
                <a:latin typeface="Calibri"/>
                <a:cs typeface="Calibri"/>
              </a:rPr>
              <a:t>Baby Boomer  </a:t>
            </a:r>
            <a:r>
              <a:rPr dirty="0" sz="1800" spc="-15" b="1">
                <a:latin typeface="Calibri"/>
                <a:cs typeface="Calibri"/>
              </a:rPr>
              <a:t>workers </a:t>
            </a:r>
            <a:r>
              <a:rPr dirty="0" sz="1800" b="1">
                <a:latin typeface="Calibri"/>
                <a:cs typeface="Calibri"/>
              </a:rPr>
              <a:t>plan </a:t>
            </a:r>
            <a:r>
              <a:rPr dirty="0" sz="1800" spc="-10" b="1">
                <a:latin typeface="Calibri"/>
                <a:cs typeface="Calibri"/>
              </a:rPr>
              <a:t>to</a:t>
            </a:r>
            <a:r>
              <a:rPr dirty="0" sz="1800" spc="-11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work  </a:t>
            </a:r>
            <a:r>
              <a:rPr dirty="0" sz="1800" spc="-10" b="1">
                <a:latin typeface="Calibri"/>
                <a:cs typeface="Calibri"/>
              </a:rPr>
              <a:t>past age </a:t>
            </a:r>
            <a:r>
              <a:rPr dirty="0" sz="1800" b="1">
                <a:latin typeface="Calibri"/>
                <a:cs typeface="Calibri"/>
              </a:rPr>
              <a:t>65 or do</a:t>
            </a:r>
            <a:r>
              <a:rPr dirty="0" sz="1800" spc="-8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not  plan </a:t>
            </a:r>
            <a:r>
              <a:rPr dirty="0" sz="1800" spc="-10" b="1">
                <a:latin typeface="Calibri"/>
                <a:cs typeface="Calibri"/>
              </a:rPr>
              <a:t>to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retire*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6255"/>
              </a:lnSpc>
            </a:pPr>
            <a:r>
              <a:rPr dirty="0" sz="5400" spc="-5">
                <a:solidFill>
                  <a:srgbClr val="00AF50"/>
                </a:solidFill>
                <a:latin typeface="Calibri"/>
                <a:cs typeface="Calibri"/>
              </a:rPr>
              <a:t>65%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60591" y="3376041"/>
            <a:ext cx="2000250" cy="1368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34% plan </a:t>
            </a:r>
            <a:r>
              <a:rPr dirty="0" sz="1800" spc="-10" b="1">
                <a:latin typeface="Calibri"/>
                <a:cs typeface="Calibri"/>
              </a:rPr>
              <a:t>to </a:t>
            </a:r>
            <a:r>
              <a:rPr dirty="0" sz="1800" spc="-5" b="1">
                <a:latin typeface="Calibri"/>
                <a:cs typeface="Calibri"/>
              </a:rPr>
              <a:t>work</a:t>
            </a:r>
            <a:r>
              <a:rPr dirty="0" sz="1800" spc="-10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for  </a:t>
            </a:r>
            <a:r>
              <a:rPr dirty="0" sz="1800" spc="-5" b="1">
                <a:latin typeface="Calibri"/>
                <a:cs typeface="Calibri"/>
              </a:rPr>
              <a:t>enjoyment*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6255"/>
              </a:lnSpc>
            </a:pPr>
            <a:r>
              <a:rPr dirty="0" sz="5400" spc="-5">
                <a:solidFill>
                  <a:srgbClr val="00AF50"/>
                </a:solidFill>
                <a:latin typeface="Calibri"/>
                <a:cs typeface="Calibri"/>
              </a:rPr>
              <a:t>34%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00425" y="1121409"/>
            <a:ext cx="23298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63B346"/>
                </a:solidFill>
              </a:rPr>
              <a:t>Staying </a:t>
            </a:r>
            <a:r>
              <a:rPr dirty="0" sz="2400">
                <a:solidFill>
                  <a:srgbClr val="63B346"/>
                </a:solidFill>
              </a:rPr>
              <a:t>on </a:t>
            </a:r>
            <a:r>
              <a:rPr dirty="0" sz="2400" spc="-5">
                <a:solidFill>
                  <a:srgbClr val="63B346"/>
                </a:solidFill>
              </a:rPr>
              <a:t>the</a:t>
            </a:r>
            <a:r>
              <a:rPr dirty="0" sz="2400" spc="-85">
                <a:solidFill>
                  <a:srgbClr val="63B346"/>
                </a:solidFill>
              </a:rPr>
              <a:t> </a:t>
            </a:r>
            <a:r>
              <a:rPr dirty="0" sz="2400" spc="-5">
                <a:solidFill>
                  <a:srgbClr val="63B346"/>
                </a:solidFill>
              </a:rPr>
              <a:t>Job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316179" y="6172606"/>
            <a:ext cx="742378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*Source: Transamerica Center </a:t>
            </a:r>
            <a:r>
              <a:rPr dirty="0" sz="900">
                <a:latin typeface="Calibri"/>
                <a:cs typeface="Calibri"/>
              </a:rPr>
              <a:t>for </a:t>
            </a:r>
            <a:r>
              <a:rPr dirty="0" sz="900" spc="-5">
                <a:latin typeface="Calibri"/>
                <a:cs typeface="Calibri"/>
              </a:rPr>
              <a:t>Retirement Studies, Ready </a:t>
            </a:r>
            <a:r>
              <a:rPr dirty="0" sz="900">
                <a:latin typeface="Calibri"/>
                <a:cs typeface="Calibri"/>
              </a:rPr>
              <a:t>or </a:t>
            </a:r>
            <a:r>
              <a:rPr dirty="0" sz="900" spc="-5">
                <a:latin typeface="Calibri"/>
                <a:cs typeface="Calibri"/>
              </a:rPr>
              <a:t>Not: Baby </a:t>
            </a:r>
            <a:r>
              <a:rPr dirty="0" sz="900">
                <a:latin typeface="Calibri"/>
                <a:cs typeface="Calibri"/>
              </a:rPr>
              <a:t>Boomers </a:t>
            </a:r>
            <a:r>
              <a:rPr dirty="0" sz="900" spc="-5">
                <a:latin typeface="Calibri"/>
                <a:cs typeface="Calibri"/>
              </a:rPr>
              <a:t>Are Revolutionizing Retirement, </a:t>
            </a:r>
            <a:r>
              <a:rPr dirty="0" sz="900">
                <a:latin typeface="Calibri"/>
                <a:cs typeface="Calibri"/>
              </a:rPr>
              <a:t>12/18/14. </a:t>
            </a:r>
            <a:r>
              <a:rPr dirty="0" sz="900" spc="-5">
                <a:latin typeface="Calibri"/>
                <a:cs typeface="Calibri"/>
              </a:rPr>
              <a:t>Most recent data</a:t>
            </a:r>
            <a:r>
              <a:rPr dirty="0" sz="900" spc="5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available used.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42900" y="1860804"/>
            <a:ext cx="3489959" cy="3717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dirty="0" spc="-5"/>
              <a:t>13</a:t>
            </a:fld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335" y="170179"/>
            <a:ext cx="1758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Life-Changing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Tech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24116" y="1673351"/>
            <a:ext cx="1202435" cy="851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02216" y="1885188"/>
            <a:ext cx="1635243" cy="3459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54908" y="1693164"/>
            <a:ext cx="2130552" cy="6659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734561" y="2995106"/>
            <a:ext cx="1800225" cy="96456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4000" spc="-5">
                <a:latin typeface="Calibri"/>
                <a:cs typeface="Calibri"/>
              </a:rPr>
              <a:t>1</a:t>
            </a:r>
            <a:r>
              <a:rPr dirty="0" sz="4000" spc="-85">
                <a:latin typeface="Calibri"/>
                <a:cs typeface="Calibri"/>
              </a:rPr>
              <a:t> </a:t>
            </a:r>
            <a:r>
              <a:rPr dirty="0" sz="4000" spc="-10">
                <a:latin typeface="Calibri"/>
                <a:cs typeface="Calibri"/>
              </a:rPr>
              <a:t>million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00" spc="-10">
                <a:latin typeface="Calibri"/>
                <a:cs typeface="Calibri"/>
              </a:rPr>
              <a:t>Users over </a:t>
            </a:r>
            <a:r>
              <a:rPr dirty="0" sz="1800" spc="-5">
                <a:latin typeface="Calibri"/>
                <a:cs typeface="Calibri"/>
              </a:rPr>
              <a:t>age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60*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9761" y="4337684"/>
            <a:ext cx="291211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63B346"/>
              </a:buClr>
              <a:buSzPct val="80555"/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Over </a:t>
            </a:r>
            <a:r>
              <a:rPr dirty="0" sz="1800">
                <a:latin typeface="Calibri"/>
                <a:cs typeface="Calibri"/>
              </a:rPr>
              <a:t>½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 spc="-10">
                <a:latin typeface="Calibri"/>
                <a:cs typeface="Calibri"/>
              </a:rPr>
              <a:t>hosts over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40*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63B346"/>
              </a:buClr>
              <a:buSzPct val="80555"/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z="1800">
                <a:latin typeface="Calibri"/>
                <a:cs typeface="Calibri"/>
              </a:rPr>
              <a:t>10%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 spc="-10">
                <a:latin typeface="Calibri"/>
                <a:cs typeface="Calibri"/>
              </a:rPr>
              <a:t>hosts </a:t>
            </a:r>
            <a:r>
              <a:rPr dirty="0" sz="1800" spc="-5">
                <a:latin typeface="Calibri"/>
                <a:cs typeface="Calibri"/>
              </a:rPr>
              <a:t>older </a:t>
            </a:r>
            <a:r>
              <a:rPr dirty="0" sz="1800">
                <a:latin typeface="Calibri"/>
                <a:cs typeface="Calibri"/>
              </a:rPr>
              <a:t>than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60*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97369" y="3157169"/>
            <a:ext cx="1780539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“We </a:t>
            </a:r>
            <a:r>
              <a:rPr dirty="0" sz="1800" spc="-5">
                <a:latin typeface="Calibri"/>
                <a:cs typeface="Calibri"/>
              </a:rPr>
              <a:t>hear </a:t>
            </a:r>
            <a:r>
              <a:rPr dirty="0" sz="1800" spc="-10">
                <a:latin typeface="Calibri"/>
                <a:cs typeface="Calibri"/>
              </a:rPr>
              <a:t>from </a:t>
            </a:r>
            <a:r>
              <a:rPr dirty="0" sz="1800" spc="-5">
                <a:latin typeface="Calibri"/>
                <a:cs typeface="Calibri"/>
              </a:rPr>
              <a:t>our  </a:t>
            </a:r>
            <a:r>
              <a:rPr dirty="0" sz="1800" spc="-10">
                <a:latin typeface="Calibri"/>
                <a:cs typeface="Calibri"/>
              </a:rPr>
              <a:t>passengers </a:t>
            </a:r>
            <a:r>
              <a:rPr dirty="0" sz="1800" spc="-5">
                <a:latin typeface="Calibri"/>
                <a:cs typeface="Calibri"/>
              </a:rPr>
              <a:t>that  some of our  </a:t>
            </a:r>
            <a:r>
              <a:rPr dirty="0" sz="1800" spc="-10">
                <a:latin typeface="Calibri"/>
                <a:cs typeface="Calibri"/>
              </a:rPr>
              <a:t>retirees are </a:t>
            </a:r>
            <a:r>
              <a:rPr dirty="0" sz="1800">
                <a:latin typeface="Calibri"/>
                <a:cs typeface="Calibri"/>
              </a:rPr>
              <a:t>the  </a:t>
            </a:r>
            <a:r>
              <a:rPr dirty="0" sz="1800" spc="-5">
                <a:latin typeface="Calibri"/>
                <a:cs typeface="Calibri"/>
              </a:rPr>
              <a:t>most popular  </a:t>
            </a:r>
            <a:r>
              <a:rPr dirty="0" sz="1800" spc="-25">
                <a:latin typeface="Calibri"/>
                <a:cs typeface="Calibri"/>
              </a:rPr>
              <a:t>drivers.”*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3880" y="3834384"/>
            <a:ext cx="388620" cy="962025"/>
          </a:xfrm>
          <a:custGeom>
            <a:avLst/>
            <a:gdLst/>
            <a:ahLst/>
            <a:cxnLst/>
            <a:rect l="l" t="t" r="r" b="b"/>
            <a:pathLst>
              <a:path w="388619" h="962025">
                <a:moveTo>
                  <a:pt x="388620" y="0"/>
                </a:moveTo>
                <a:lnTo>
                  <a:pt x="0" y="0"/>
                </a:lnTo>
                <a:lnTo>
                  <a:pt x="0" y="961644"/>
                </a:lnTo>
                <a:lnTo>
                  <a:pt x="388620" y="961644"/>
                </a:lnTo>
                <a:lnTo>
                  <a:pt x="3886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47572" y="3276600"/>
            <a:ext cx="388620" cy="1519555"/>
          </a:xfrm>
          <a:custGeom>
            <a:avLst/>
            <a:gdLst/>
            <a:ahLst/>
            <a:cxnLst/>
            <a:rect l="l" t="t" r="r" b="b"/>
            <a:pathLst>
              <a:path w="388619" h="1519554">
                <a:moveTo>
                  <a:pt x="388619" y="0"/>
                </a:moveTo>
                <a:lnTo>
                  <a:pt x="0" y="0"/>
                </a:lnTo>
                <a:lnTo>
                  <a:pt x="0" y="1519427"/>
                </a:lnTo>
                <a:lnTo>
                  <a:pt x="388619" y="1519427"/>
                </a:lnTo>
                <a:lnTo>
                  <a:pt x="38861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31264" y="3479291"/>
            <a:ext cx="388620" cy="1316990"/>
          </a:xfrm>
          <a:custGeom>
            <a:avLst/>
            <a:gdLst/>
            <a:ahLst/>
            <a:cxnLst/>
            <a:rect l="l" t="t" r="r" b="b"/>
            <a:pathLst>
              <a:path w="388619" h="1316989">
                <a:moveTo>
                  <a:pt x="388619" y="0"/>
                </a:moveTo>
                <a:lnTo>
                  <a:pt x="0" y="0"/>
                </a:lnTo>
                <a:lnTo>
                  <a:pt x="0" y="1316736"/>
                </a:lnTo>
                <a:lnTo>
                  <a:pt x="388619" y="1316736"/>
                </a:lnTo>
                <a:lnTo>
                  <a:pt x="38861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13432" y="3579876"/>
            <a:ext cx="390525" cy="1216660"/>
          </a:xfrm>
          <a:custGeom>
            <a:avLst/>
            <a:gdLst/>
            <a:ahLst/>
            <a:cxnLst/>
            <a:rect l="l" t="t" r="r" b="b"/>
            <a:pathLst>
              <a:path w="390525" h="1216660">
                <a:moveTo>
                  <a:pt x="390144" y="0"/>
                </a:moveTo>
                <a:lnTo>
                  <a:pt x="0" y="0"/>
                </a:lnTo>
                <a:lnTo>
                  <a:pt x="0" y="1216152"/>
                </a:lnTo>
                <a:lnTo>
                  <a:pt x="390144" y="1216152"/>
                </a:lnTo>
                <a:lnTo>
                  <a:pt x="39014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6344" y="4796028"/>
            <a:ext cx="2334895" cy="0"/>
          </a:xfrm>
          <a:custGeom>
            <a:avLst/>
            <a:gdLst/>
            <a:ahLst/>
            <a:cxnLst/>
            <a:rect l="l" t="t" r="r" b="b"/>
            <a:pathLst>
              <a:path w="2334895" h="0">
                <a:moveTo>
                  <a:pt x="0" y="0"/>
                </a:moveTo>
                <a:lnTo>
                  <a:pt x="2334768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90804" y="3538473"/>
            <a:ext cx="332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19%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dirty="0" spc="-5"/>
              <a:t>13</a:t>
            </a:fld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758188" y="3184017"/>
            <a:ext cx="332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26%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41626" y="3285235"/>
            <a:ext cx="3327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Calibri"/>
                <a:cs typeface="Calibri"/>
              </a:rPr>
              <a:t>24%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7639" y="4873244"/>
            <a:ext cx="381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1</a:t>
            </a:r>
            <a:r>
              <a:rPr dirty="0" sz="1200" spc="-5">
                <a:latin typeface="Calibri"/>
                <a:cs typeface="Calibri"/>
              </a:rPr>
              <a:t>8</a:t>
            </a:r>
            <a:r>
              <a:rPr dirty="0" sz="1200">
                <a:latin typeface="Calibri"/>
                <a:cs typeface="Calibri"/>
              </a:rPr>
              <a:t>-29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51331" y="4873244"/>
            <a:ext cx="381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3</a:t>
            </a:r>
            <a:r>
              <a:rPr dirty="0" sz="1200" spc="-5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-39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35073" y="4873244"/>
            <a:ext cx="381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4</a:t>
            </a:r>
            <a:r>
              <a:rPr dirty="0" sz="1200" spc="-5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-49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81250" y="4873244"/>
            <a:ext cx="2552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5</a:t>
            </a:r>
            <a:r>
              <a:rPr dirty="0" sz="1200" spc="-5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+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0991" y="2536926"/>
            <a:ext cx="2368550" cy="683895"/>
          </a:xfrm>
          <a:prstGeom prst="rect">
            <a:avLst/>
          </a:prstGeom>
        </p:spPr>
        <p:txBody>
          <a:bodyPr wrap="square" lIns="0" tIns="1282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400" spc="-5" b="1">
                <a:latin typeface="Calibri"/>
                <a:cs typeface="Calibri"/>
              </a:rPr>
              <a:t>Age spread </a:t>
            </a:r>
            <a:r>
              <a:rPr dirty="0" sz="1400" b="1">
                <a:latin typeface="Calibri"/>
                <a:cs typeface="Calibri"/>
              </a:rPr>
              <a:t>across the</a:t>
            </a:r>
            <a:r>
              <a:rPr dirty="0" sz="1400" spc="-1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spectrum</a:t>
            </a:r>
            <a:endParaRPr sz="1400">
              <a:latin typeface="Calibri"/>
              <a:cs typeface="Calibri"/>
            </a:endParaRPr>
          </a:p>
          <a:p>
            <a:pPr marL="615950">
              <a:lnSpc>
                <a:spcPct val="100000"/>
              </a:lnSpc>
              <a:spcBef>
                <a:spcPts val="910"/>
              </a:spcBef>
            </a:pPr>
            <a:r>
              <a:rPr dirty="0" sz="1400" spc="-5">
                <a:latin typeface="Calibri"/>
                <a:cs typeface="Calibri"/>
              </a:rPr>
              <a:t>30%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1017" y="5363336"/>
            <a:ext cx="15900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Source: Entrepreneur, </a:t>
            </a:r>
            <a:r>
              <a:rPr dirty="0" sz="900">
                <a:latin typeface="Calibri"/>
                <a:cs typeface="Calibri"/>
              </a:rPr>
              <a:t>1/15. </a:t>
            </a:r>
            <a:r>
              <a:rPr dirty="0" sz="900" spc="-5">
                <a:latin typeface="Calibri"/>
                <a:cs typeface="Calibri"/>
              </a:rPr>
              <a:t>Most  recent data available used.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20185" y="5363336"/>
            <a:ext cx="487362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*Source: </a:t>
            </a:r>
            <a:r>
              <a:rPr dirty="0" sz="900" i="1">
                <a:latin typeface="Calibri"/>
                <a:cs typeface="Calibri"/>
              </a:rPr>
              <a:t>The </a:t>
            </a:r>
            <a:r>
              <a:rPr dirty="0" sz="900" spc="-5" i="1">
                <a:latin typeface="Calibri"/>
                <a:cs typeface="Calibri"/>
              </a:rPr>
              <a:t>on-demand economy: Changing </a:t>
            </a:r>
            <a:r>
              <a:rPr dirty="0" sz="900" i="1">
                <a:latin typeface="Calibri"/>
                <a:cs typeface="Calibri"/>
              </a:rPr>
              <a:t>the way we </a:t>
            </a:r>
            <a:r>
              <a:rPr dirty="0" sz="900" spc="-5" i="1">
                <a:latin typeface="Calibri"/>
                <a:cs typeface="Calibri"/>
              </a:rPr>
              <a:t>live </a:t>
            </a:r>
            <a:r>
              <a:rPr dirty="0" sz="900" i="1">
                <a:latin typeface="Calibri"/>
                <a:cs typeface="Calibri"/>
              </a:rPr>
              <a:t>as we </a:t>
            </a:r>
            <a:r>
              <a:rPr dirty="0" sz="900" spc="5" i="1">
                <a:latin typeface="Calibri"/>
                <a:cs typeface="Calibri"/>
              </a:rPr>
              <a:t>age</a:t>
            </a:r>
            <a:r>
              <a:rPr dirty="0" sz="900" spc="5">
                <a:latin typeface="Calibri"/>
                <a:cs typeface="Calibri"/>
              </a:rPr>
              <a:t>, </a:t>
            </a:r>
            <a:r>
              <a:rPr dirty="0" sz="900" spc="-5">
                <a:latin typeface="Calibri"/>
                <a:cs typeface="Calibri"/>
              </a:rPr>
              <a:t>The Washington </a:t>
            </a:r>
            <a:r>
              <a:rPr dirty="0" sz="900">
                <a:latin typeface="Calibri"/>
                <a:cs typeface="Calibri"/>
              </a:rPr>
              <a:t>Post, 12/14/15  </a:t>
            </a:r>
            <a:r>
              <a:rPr dirty="0" sz="900" spc="-5">
                <a:latin typeface="Calibri"/>
                <a:cs typeface="Calibri"/>
              </a:rPr>
              <a:t>Most recent data available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used.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742692" y="1098930"/>
            <a:ext cx="3627754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63B346"/>
                </a:solidFill>
              </a:rPr>
              <a:t>Apps that </a:t>
            </a:r>
            <a:r>
              <a:rPr dirty="0" sz="2400" spc="-15">
                <a:solidFill>
                  <a:srgbClr val="63B346"/>
                </a:solidFill>
              </a:rPr>
              <a:t>Offer </a:t>
            </a:r>
            <a:r>
              <a:rPr dirty="0" sz="2400" spc="-10">
                <a:solidFill>
                  <a:srgbClr val="63B346"/>
                </a:solidFill>
              </a:rPr>
              <a:t>Flexible</a:t>
            </a:r>
            <a:r>
              <a:rPr dirty="0" sz="2400" spc="5">
                <a:solidFill>
                  <a:srgbClr val="63B346"/>
                </a:solidFill>
              </a:rPr>
              <a:t> </a:t>
            </a:r>
            <a:r>
              <a:rPr dirty="0" sz="2400" spc="-10">
                <a:solidFill>
                  <a:srgbClr val="63B346"/>
                </a:solidFill>
              </a:rPr>
              <a:t>Jobs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335" y="170179"/>
            <a:ext cx="1758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Life-Changing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Tech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3943" y="1963369"/>
            <a:ext cx="3424554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MOOCs </a:t>
            </a:r>
            <a:r>
              <a:rPr dirty="0" sz="1600" spc="-5" i="1">
                <a:latin typeface="Calibri"/>
                <a:cs typeface="Calibri"/>
              </a:rPr>
              <a:t>(Massive </a:t>
            </a:r>
            <a:r>
              <a:rPr dirty="0" sz="1600" spc="-10" i="1">
                <a:latin typeface="Calibri"/>
                <a:cs typeface="Calibri"/>
              </a:rPr>
              <a:t>Open </a:t>
            </a:r>
            <a:r>
              <a:rPr dirty="0" sz="1600" spc="-5" i="1">
                <a:latin typeface="Calibri"/>
                <a:cs typeface="Calibri"/>
              </a:rPr>
              <a:t>Online</a:t>
            </a:r>
            <a:r>
              <a:rPr dirty="0" sz="1600" spc="-15" i="1">
                <a:latin typeface="Calibri"/>
                <a:cs typeface="Calibri"/>
              </a:rPr>
              <a:t> </a:t>
            </a:r>
            <a:r>
              <a:rPr dirty="0" sz="1600" spc="-10" i="1">
                <a:latin typeface="Calibri"/>
                <a:cs typeface="Calibri"/>
              </a:rPr>
              <a:t>Courses)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6167" y="5000244"/>
            <a:ext cx="1798028" cy="937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40223" y="2912364"/>
            <a:ext cx="3305555" cy="278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24271" y="2063495"/>
            <a:ext cx="2439924" cy="452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33627" y="2476500"/>
            <a:ext cx="1325880" cy="2356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29055" y="2471927"/>
            <a:ext cx="1335405" cy="2365375"/>
          </a:xfrm>
          <a:custGeom>
            <a:avLst/>
            <a:gdLst/>
            <a:ahLst/>
            <a:cxnLst/>
            <a:rect l="l" t="t" r="r" b="b"/>
            <a:pathLst>
              <a:path w="1335405" h="2365375">
                <a:moveTo>
                  <a:pt x="0" y="2365248"/>
                </a:moveTo>
                <a:lnTo>
                  <a:pt x="1335024" y="2365248"/>
                </a:lnTo>
                <a:lnTo>
                  <a:pt x="1335024" y="0"/>
                </a:lnTo>
                <a:lnTo>
                  <a:pt x="0" y="0"/>
                </a:lnTo>
                <a:lnTo>
                  <a:pt x="0" y="2365248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23744" y="2476500"/>
            <a:ext cx="1325880" cy="23561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19172" y="2471927"/>
            <a:ext cx="1335405" cy="2365375"/>
          </a:xfrm>
          <a:custGeom>
            <a:avLst/>
            <a:gdLst/>
            <a:ahLst/>
            <a:cxnLst/>
            <a:rect l="l" t="t" r="r" b="b"/>
            <a:pathLst>
              <a:path w="1335404" h="2365375">
                <a:moveTo>
                  <a:pt x="0" y="2365248"/>
                </a:moveTo>
                <a:lnTo>
                  <a:pt x="1335024" y="2365248"/>
                </a:lnTo>
                <a:lnTo>
                  <a:pt x="1335024" y="0"/>
                </a:lnTo>
                <a:lnTo>
                  <a:pt x="0" y="0"/>
                </a:lnTo>
                <a:lnTo>
                  <a:pt x="0" y="2365248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33847" y="4094054"/>
            <a:ext cx="1573282" cy="6518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391400" y="4049267"/>
            <a:ext cx="754379" cy="7543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131947" y="1048639"/>
            <a:ext cx="25444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63B346"/>
                </a:solidFill>
              </a:rPr>
              <a:t>Keeping </a:t>
            </a:r>
            <a:r>
              <a:rPr dirty="0" sz="2400">
                <a:solidFill>
                  <a:srgbClr val="63B346"/>
                </a:solidFill>
              </a:rPr>
              <a:t>Skills</a:t>
            </a:r>
            <a:r>
              <a:rPr dirty="0" sz="2400" spc="-85">
                <a:solidFill>
                  <a:srgbClr val="63B346"/>
                </a:solidFill>
              </a:rPr>
              <a:t> </a:t>
            </a:r>
            <a:r>
              <a:rPr dirty="0" sz="2400">
                <a:solidFill>
                  <a:srgbClr val="63B346"/>
                </a:solidFill>
              </a:rPr>
              <a:t>Sharp</a:t>
            </a:r>
            <a:endParaRPr sz="2400"/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dirty="0" spc="-5"/>
              <a:t>13</a:t>
            </a:fld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825244" y="5037277"/>
            <a:ext cx="1404620" cy="1306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Calibri"/>
                <a:cs typeface="Calibri"/>
              </a:rPr>
              <a:t>Coursera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15">
                <a:latin typeface="Calibri"/>
                <a:cs typeface="Calibri"/>
              </a:rPr>
              <a:t>EdX</a:t>
            </a:r>
            <a:endParaRPr sz="1400">
              <a:latin typeface="Calibri"/>
              <a:cs typeface="Calibri"/>
            </a:endParaRPr>
          </a:p>
          <a:p>
            <a:pPr marL="12700" marR="31496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Khan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Academy  Lynda.com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One </a:t>
            </a:r>
            <a:r>
              <a:rPr dirty="0" sz="1400" spc="-10">
                <a:latin typeface="Calibri"/>
                <a:cs typeface="Calibri"/>
              </a:rPr>
              <a:t>Day</a:t>
            </a:r>
            <a:r>
              <a:rPr dirty="0" sz="1400" spc="-8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University  Udacity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335" y="170179"/>
            <a:ext cx="175895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0">
                <a:solidFill>
                  <a:srgbClr val="FFFFFF"/>
                </a:solidFill>
                <a:latin typeface="Calibri"/>
                <a:cs typeface="Calibri"/>
              </a:rPr>
              <a:t>Life-Changing</a:t>
            </a:r>
            <a:r>
              <a:rPr dirty="0" sz="1800" spc="-2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40" b="0">
                <a:solidFill>
                  <a:srgbClr val="FFFFFF"/>
                </a:solidFill>
                <a:latin typeface="Calibri"/>
                <a:cs typeface="Calibri"/>
              </a:rPr>
              <a:t>Tech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78178"/>
            <a:ext cx="9143999" cy="6179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21537" y="1439417"/>
            <a:ext cx="3378200" cy="2684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2425" marR="340360" indent="-33972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353060" algn="l"/>
              </a:tabLst>
            </a:pPr>
            <a:r>
              <a:rPr dirty="0" sz="2400" spc="-10" b="1">
                <a:solidFill>
                  <a:srgbClr val="63B346"/>
                </a:solidFill>
                <a:latin typeface="Calibri"/>
                <a:cs typeface="Calibri"/>
              </a:rPr>
              <a:t>Staying </a:t>
            </a:r>
            <a:r>
              <a:rPr dirty="0" sz="2400" spc="-5" b="1">
                <a:solidFill>
                  <a:srgbClr val="63B346"/>
                </a:solidFill>
                <a:latin typeface="Calibri"/>
                <a:cs typeface="Calibri"/>
              </a:rPr>
              <a:t>Connected</a:t>
            </a:r>
            <a:r>
              <a:rPr dirty="0" sz="2400" spc="-80" b="1">
                <a:solidFill>
                  <a:srgbClr val="63B346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63B346"/>
                </a:solidFill>
                <a:latin typeface="Calibri"/>
                <a:cs typeface="Calibri"/>
              </a:rPr>
              <a:t>to  </a:t>
            </a:r>
            <a:r>
              <a:rPr dirty="0" sz="2400" b="1">
                <a:solidFill>
                  <a:srgbClr val="63B346"/>
                </a:solidFill>
                <a:latin typeface="Calibri"/>
                <a:cs typeface="Calibri"/>
              </a:rPr>
              <a:t>Friends &amp;</a:t>
            </a:r>
            <a:r>
              <a:rPr dirty="0" sz="2400" spc="-40" b="1">
                <a:solidFill>
                  <a:srgbClr val="63B346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63B346"/>
                </a:solidFill>
                <a:latin typeface="Calibri"/>
                <a:cs typeface="Calibri"/>
              </a:rPr>
              <a:t>Family</a:t>
            </a:r>
            <a:endParaRPr sz="2400">
              <a:latin typeface="Calibri"/>
              <a:cs typeface="Calibri"/>
            </a:endParaRPr>
          </a:p>
          <a:p>
            <a:pPr lvl="1" marL="586740" indent="-234315">
              <a:lnSpc>
                <a:spcPct val="100000"/>
              </a:lnSpc>
              <a:spcBef>
                <a:spcPts val="1255"/>
              </a:spcBef>
              <a:buClr>
                <a:srgbClr val="63B346"/>
              </a:buClr>
              <a:buSzPct val="78125"/>
              <a:buFont typeface="Wingdings"/>
              <a:buChar char=""/>
              <a:tabLst>
                <a:tab pos="586740" algn="l"/>
                <a:tab pos="587375" algn="l"/>
              </a:tabLst>
            </a:pPr>
            <a:r>
              <a:rPr dirty="0" sz="1600" spc="-10">
                <a:latin typeface="Calibri"/>
                <a:cs typeface="Calibri"/>
              </a:rPr>
              <a:t>Physical </a:t>
            </a:r>
            <a:r>
              <a:rPr dirty="0" sz="1600" spc="-5">
                <a:latin typeface="Calibri"/>
                <a:cs typeface="Calibri"/>
              </a:rPr>
              <a:t>health </a:t>
            </a:r>
            <a:r>
              <a:rPr dirty="0" sz="1600" spc="-10">
                <a:latin typeface="Calibri"/>
                <a:cs typeface="Calibri"/>
              </a:rPr>
              <a:t>vs. </a:t>
            </a:r>
            <a:r>
              <a:rPr dirty="0" sz="1600" spc="-5">
                <a:latin typeface="Calibri"/>
                <a:cs typeface="Calibri"/>
              </a:rPr>
              <a:t>social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life</a:t>
            </a:r>
            <a:endParaRPr sz="1600">
              <a:latin typeface="Calibri"/>
              <a:cs typeface="Calibri"/>
            </a:endParaRPr>
          </a:p>
          <a:p>
            <a:pPr lvl="1" marL="586740" marR="5080" indent="-234315">
              <a:lnSpc>
                <a:spcPct val="100000"/>
              </a:lnSpc>
              <a:spcBef>
                <a:spcPts val="1200"/>
              </a:spcBef>
              <a:buClr>
                <a:srgbClr val="63B346"/>
              </a:buClr>
              <a:buSzPct val="78125"/>
              <a:buFont typeface="Wingdings"/>
              <a:buChar char=""/>
              <a:tabLst>
                <a:tab pos="586740" algn="l"/>
                <a:tab pos="587375" algn="l"/>
              </a:tabLst>
            </a:pPr>
            <a:r>
              <a:rPr dirty="0" sz="1600" spc="-5">
                <a:latin typeface="Calibri"/>
                <a:cs typeface="Calibri"/>
              </a:rPr>
              <a:t>Risk of isolation </a:t>
            </a:r>
            <a:r>
              <a:rPr dirty="0" sz="1600" spc="-10">
                <a:latin typeface="Calibri"/>
                <a:cs typeface="Calibri"/>
              </a:rPr>
              <a:t>after </a:t>
            </a:r>
            <a:r>
              <a:rPr dirty="0" sz="1600" spc="-15">
                <a:latin typeface="Calibri"/>
                <a:cs typeface="Calibri"/>
              </a:rPr>
              <a:t>retirement  </a:t>
            </a:r>
            <a:r>
              <a:rPr dirty="0" sz="1600" spc="-5">
                <a:latin typeface="Calibri"/>
                <a:cs typeface="Calibri"/>
              </a:rPr>
              <a:t>as friends &amp; </a:t>
            </a:r>
            <a:r>
              <a:rPr dirty="0" sz="1600" spc="-10">
                <a:latin typeface="Calibri"/>
                <a:cs typeface="Calibri"/>
              </a:rPr>
              <a:t>family </a:t>
            </a:r>
            <a:r>
              <a:rPr dirty="0" sz="1600" spc="-30">
                <a:latin typeface="Calibri"/>
                <a:cs typeface="Calibri"/>
              </a:rPr>
              <a:t>scatter. </a:t>
            </a:r>
            <a:r>
              <a:rPr dirty="0" sz="1600" spc="-10">
                <a:latin typeface="Calibri"/>
                <a:cs typeface="Calibri"/>
              </a:rPr>
              <a:t>Loss of  spouse</a:t>
            </a:r>
            <a:endParaRPr sz="1600">
              <a:latin typeface="Calibri"/>
              <a:cs typeface="Calibri"/>
            </a:endParaRPr>
          </a:p>
          <a:p>
            <a:pPr lvl="1" marL="586740" indent="-234315">
              <a:lnSpc>
                <a:spcPct val="100000"/>
              </a:lnSpc>
              <a:spcBef>
                <a:spcPts val="1200"/>
              </a:spcBef>
              <a:buClr>
                <a:srgbClr val="63B346"/>
              </a:buClr>
              <a:buSzPct val="78125"/>
              <a:buFont typeface="Wingdings"/>
              <a:buChar char=""/>
              <a:tabLst>
                <a:tab pos="586740" algn="l"/>
                <a:tab pos="587375" algn="l"/>
              </a:tabLst>
            </a:pPr>
            <a:r>
              <a:rPr dirty="0" sz="1600" spc="-5">
                <a:latin typeface="Calibri"/>
                <a:cs typeface="Calibri"/>
              </a:rPr>
              <a:t>Friends, </a:t>
            </a:r>
            <a:r>
              <a:rPr dirty="0" sz="1600" spc="-10">
                <a:latin typeface="Calibri"/>
                <a:cs typeface="Calibri"/>
              </a:rPr>
              <a:t>family </a:t>
            </a:r>
            <a:r>
              <a:rPr dirty="0" sz="1600" spc="-5">
                <a:latin typeface="Calibri"/>
                <a:cs typeface="Calibri"/>
              </a:rPr>
              <a:t>and </a:t>
            </a:r>
            <a:r>
              <a:rPr dirty="0" sz="1600" spc="-10">
                <a:latin typeface="Calibri"/>
                <a:cs typeface="Calibri"/>
              </a:rPr>
              <a:t>regular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social</a:t>
            </a:r>
            <a:endParaRPr sz="1600">
              <a:latin typeface="Calibri"/>
              <a:cs typeface="Calibri"/>
            </a:endParaRPr>
          </a:p>
          <a:p>
            <a:pPr algn="ctr" marL="222885">
              <a:lnSpc>
                <a:spcPct val="100000"/>
              </a:lnSpc>
            </a:pPr>
            <a:r>
              <a:rPr dirty="0" sz="1600" spc="-10">
                <a:latin typeface="Calibri"/>
                <a:cs typeface="Calibri"/>
              </a:rPr>
              <a:t>interactions </a:t>
            </a:r>
            <a:r>
              <a:rPr dirty="0" sz="1600" spc="-20">
                <a:latin typeface="Calibri"/>
                <a:cs typeface="Calibri"/>
              </a:rPr>
              <a:t>keep </a:t>
            </a:r>
            <a:r>
              <a:rPr dirty="0" sz="1600" spc="-5">
                <a:latin typeface="Calibri"/>
                <a:cs typeface="Calibri"/>
              </a:rPr>
              <a:t>people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vital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296" y="6648221"/>
            <a:ext cx="107378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65"/>
              </a:lnSpc>
            </a:pPr>
            <a:r>
              <a:rPr dirty="0" sz="800" i="1">
                <a:latin typeface="Calibri"/>
                <a:cs typeface="Calibri"/>
              </a:rPr>
              <a:t>© 2018 </a:t>
            </a:r>
            <a:r>
              <a:rPr dirty="0" sz="800" spc="-5" i="1">
                <a:latin typeface="Calibri"/>
                <a:cs typeface="Calibri"/>
              </a:rPr>
              <a:t>by Hartford</a:t>
            </a:r>
            <a:r>
              <a:rPr dirty="0" sz="800" spc="-90" i="1">
                <a:latin typeface="Calibri"/>
                <a:cs typeface="Calibri"/>
              </a:rPr>
              <a:t> </a:t>
            </a:r>
            <a:r>
              <a:rPr dirty="0" sz="800" spc="-5" i="1">
                <a:latin typeface="Calibri"/>
                <a:cs typeface="Calibri"/>
              </a:rPr>
              <a:t>Funds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5131" y="6548653"/>
            <a:ext cx="1536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335" y="170179"/>
            <a:ext cx="1758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Life-Changing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Tech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3102" y="1221994"/>
            <a:ext cx="21780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63B346"/>
                </a:solidFill>
              </a:rPr>
              <a:t>Connected</a:t>
            </a:r>
            <a:r>
              <a:rPr dirty="0" sz="2400" spc="-55">
                <a:solidFill>
                  <a:srgbClr val="63B346"/>
                </a:solidFill>
              </a:rPr>
              <a:t> </a:t>
            </a:r>
            <a:r>
              <a:rPr dirty="0" sz="2400">
                <a:solidFill>
                  <a:srgbClr val="63B346"/>
                </a:solidFill>
              </a:rPr>
              <a:t>Living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800100" y="1798320"/>
            <a:ext cx="7562088" cy="4253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dirty="0" spc="-5"/>
              <a:t>17</a:t>
            </a:fld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335" y="170179"/>
            <a:ext cx="1758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Life-Changing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Tech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6927" y="1482852"/>
            <a:ext cx="8046720" cy="4632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8267" y="996188"/>
            <a:ext cx="43180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63B346"/>
                </a:solidFill>
              </a:rPr>
              <a:t>Apps that </a:t>
            </a:r>
            <a:r>
              <a:rPr dirty="0" sz="2400">
                <a:solidFill>
                  <a:srgbClr val="63B346"/>
                </a:solidFill>
              </a:rPr>
              <a:t>Help Us </a:t>
            </a:r>
            <a:r>
              <a:rPr dirty="0" sz="2400" spc="-20">
                <a:solidFill>
                  <a:srgbClr val="63B346"/>
                </a:solidFill>
              </a:rPr>
              <a:t>Stay</a:t>
            </a:r>
            <a:r>
              <a:rPr dirty="0" sz="2400" spc="-10">
                <a:solidFill>
                  <a:srgbClr val="63B346"/>
                </a:solidFill>
              </a:rPr>
              <a:t> Connected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5405628" y="5690615"/>
            <a:ext cx="1487424" cy="470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dirty="0" spc="-5"/>
              <a:t>17</a:t>
            </a:fld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335" y="170179"/>
            <a:ext cx="175895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0">
                <a:solidFill>
                  <a:srgbClr val="FFFFFF"/>
                </a:solidFill>
                <a:latin typeface="Calibri"/>
                <a:cs typeface="Calibri"/>
              </a:rPr>
              <a:t>Life-Changing</a:t>
            </a:r>
            <a:r>
              <a:rPr dirty="0" sz="1800" spc="-2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40" b="0">
                <a:solidFill>
                  <a:srgbClr val="FFFFFF"/>
                </a:solidFill>
                <a:latin typeface="Calibri"/>
                <a:cs typeface="Calibri"/>
              </a:rPr>
              <a:t>Tech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87323"/>
            <a:ext cx="9143999" cy="6170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66079" y="1459738"/>
            <a:ext cx="3115310" cy="2411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1950" indent="-349250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361950" algn="l"/>
              </a:tabLst>
            </a:pP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Staying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 Mobile</a:t>
            </a:r>
            <a:endParaRPr sz="2400">
              <a:latin typeface="Calibri"/>
              <a:cs typeface="Calibri"/>
            </a:endParaRPr>
          </a:p>
          <a:p>
            <a:pPr lvl="1" marL="590550" marR="114935" indent="-230504">
              <a:lnSpc>
                <a:spcPct val="100000"/>
              </a:lnSpc>
              <a:spcBef>
                <a:spcPts val="1255"/>
              </a:spcBef>
              <a:buFont typeface="Wingdings"/>
              <a:buChar char=""/>
              <a:tabLst>
                <a:tab pos="589915" algn="l"/>
                <a:tab pos="590550" algn="l"/>
              </a:tabLst>
            </a:pP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Being able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get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around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is a  crucial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ingredient to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a quality 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life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in old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endParaRPr sz="1600">
              <a:latin typeface="Calibri"/>
              <a:cs typeface="Calibri"/>
            </a:endParaRPr>
          </a:p>
          <a:p>
            <a:pPr lvl="1" marL="590550" marR="5080" indent="-230504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589915" algn="l"/>
                <a:tab pos="590550" algn="l"/>
              </a:tabLst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Reduced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mobility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to go where 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want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leads to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declines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in  both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mental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physical</a:t>
            </a:r>
            <a:r>
              <a:rPr dirty="0" sz="16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well-  being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296" y="6648221"/>
            <a:ext cx="107378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65"/>
              </a:lnSpc>
            </a:pPr>
            <a:r>
              <a:rPr dirty="0" sz="800" i="1">
                <a:latin typeface="Calibri"/>
                <a:cs typeface="Calibri"/>
              </a:rPr>
              <a:t>© 2018 </a:t>
            </a:r>
            <a:r>
              <a:rPr dirty="0" sz="800" spc="-5" i="1">
                <a:latin typeface="Calibri"/>
                <a:cs typeface="Calibri"/>
              </a:rPr>
              <a:t>by Hartford</a:t>
            </a:r>
            <a:r>
              <a:rPr dirty="0" sz="800" spc="-90" i="1">
                <a:latin typeface="Calibri"/>
                <a:cs typeface="Calibri"/>
              </a:rPr>
              <a:t> </a:t>
            </a:r>
            <a:r>
              <a:rPr dirty="0" sz="800" spc="-5" i="1">
                <a:latin typeface="Calibri"/>
                <a:cs typeface="Calibri"/>
              </a:rPr>
              <a:t>Funds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5131" y="6548653"/>
            <a:ext cx="1536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19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>
                <a:solidFill>
                  <a:srgbClr val="FFFFFF"/>
                </a:solidFill>
              </a:rPr>
              <a:t>© 2018 </a:t>
            </a:r>
            <a:r>
              <a:rPr dirty="0" spc="-5">
                <a:solidFill>
                  <a:srgbClr val="FFFFFF"/>
                </a:solidFill>
              </a:rPr>
              <a:t>by Hartford</a:t>
            </a:r>
            <a:r>
              <a:rPr dirty="0" spc="-85">
                <a:solidFill>
                  <a:srgbClr val="FFFFFF"/>
                </a:solidFill>
              </a:rPr>
              <a:t> </a:t>
            </a:r>
            <a:r>
              <a:rPr dirty="0" spc="-5">
                <a:solidFill>
                  <a:srgbClr val="FFFFFF"/>
                </a:solidFill>
              </a:rPr>
              <a:t>Funds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96683" y="152400"/>
            <a:ext cx="1807464" cy="338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87323" y="2470784"/>
            <a:ext cx="3155950" cy="1824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Anyone </a:t>
            </a:r>
            <a:r>
              <a:rPr dirty="0" sz="1800" b="1">
                <a:latin typeface="Calibri"/>
                <a:cs typeface="Calibri"/>
              </a:rPr>
              <a:t>who </a:t>
            </a:r>
            <a:r>
              <a:rPr dirty="0" sz="1800" spc="-10" b="1">
                <a:latin typeface="Calibri"/>
                <a:cs typeface="Calibri"/>
              </a:rPr>
              <a:t>stops </a:t>
            </a:r>
            <a:r>
              <a:rPr dirty="0" sz="1800" b="1">
                <a:latin typeface="Calibri"/>
                <a:cs typeface="Calibri"/>
              </a:rPr>
              <a:t>learning is  old, </a:t>
            </a:r>
            <a:r>
              <a:rPr dirty="0" sz="1800" spc="-5" b="1">
                <a:latin typeface="Calibri"/>
                <a:cs typeface="Calibri"/>
              </a:rPr>
              <a:t>whether </a:t>
            </a:r>
            <a:r>
              <a:rPr dirty="0" sz="1800" spc="-10" b="1">
                <a:latin typeface="Calibri"/>
                <a:cs typeface="Calibri"/>
              </a:rPr>
              <a:t>at </a:t>
            </a:r>
            <a:r>
              <a:rPr dirty="0" sz="1800" spc="-5" b="1">
                <a:latin typeface="Calibri"/>
                <a:cs typeface="Calibri"/>
              </a:rPr>
              <a:t>twenty </a:t>
            </a:r>
            <a:r>
              <a:rPr dirty="0" sz="1800" b="1">
                <a:latin typeface="Calibri"/>
                <a:cs typeface="Calibri"/>
              </a:rPr>
              <a:t>or </a:t>
            </a:r>
            <a:r>
              <a:rPr dirty="0" sz="1800" spc="-20" b="1">
                <a:latin typeface="Calibri"/>
                <a:cs typeface="Calibri"/>
              </a:rPr>
              <a:t>eighty.  </a:t>
            </a:r>
            <a:r>
              <a:rPr dirty="0" sz="1800" spc="-10" b="1">
                <a:latin typeface="Calibri"/>
                <a:cs typeface="Calibri"/>
              </a:rPr>
              <a:t>Anyone </a:t>
            </a:r>
            <a:r>
              <a:rPr dirty="0" sz="1800" b="1">
                <a:latin typeface="Calibri"/>
                <a:cs typeface="Calibri"/>
              </a:rPr>
              <a:t>who </a:t>
            </a:r>
            <a:r>
              <a:rPr dirty="0" sz="1800" spc="-15" b="1">
                <a:latin typeface="Calibri"/>
                <a:cs typeface="Calibri"/>
              </a:rPr>
              <a:t>keeps </a:t>
            </a:r>
            <a:r>
              <a:rPr dirty="0" sz="1800" b="1">
                <a:latin typeface="Calibri"/>
                <a:cs typeface="Calibri"/>
              </a:rPr>
              <a:t>learning</a:t>
            </a:r>
            <a:r>
              <a:rPr dirty="0" sz="1800" spc="-16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stays  </a:t>
            </a:r>
            <a:r>
              <a:rPr dirty="0" sz="1800" spc="-5" b="1">
                <a:latin typeface="Calibri"/>
                <a:cs typeface="Calibri"/>
              </a:rPr>
              <a:t>young. The </a:t>
            </a:r>
            <a:r>
              <a:rPr dirty="0" sz="1800" spc="-15" b="1">
                <a:latin typeface="Calibri"/>
                <a:cs typeface="Calibri"/>
              </a:rPr>
              <a:t>greatest </a:t>
            </a:r>
            <a:r>
              <a:rPr dirty="0" sz="1800" b="1">
                <a:latin typeface="Calibri"/>
                <a:cs typeface="Calibri"/>
              </a:rPr>
              <a:t>thing in </a:t>
            </a:r>
            <a:r>
              <a:rPr dirty="0" sz="1800" spc="-10" b="1">
                <a:latin typeface="Calibri"/>
                <a:cs typeface="Calibri"/>
              </a:rPr>
              <a:t>life  </a:t>
            </a:r>
            <a:r>
              <a:rPr dirty="0" sz="1800" b="1">
                <a:latin typeface="Calibri"/>
                <a:cs typeface="Calibri"/>
              </a:rPr>
              <a:t>is </a:t>
            </a:r>
            <a:r>
              <a:rPr dirty="0" sz="1800" spc="-10" b="1">
                <a:latin typeface="Calibri"/>
                <a:cs typeface="Calibri"/>
              </a:rPr>
              <a:t>to </a:t>
            </a:r>
            <a:r>
              <a:rPr dirty="0" sz="1800" spc="-15" b="1">
                <a:latin typeface="Calibri"/>
                <a:cs typeface="Calibri"/>
              </a:rPr>
              <a:t>keep </a:t>
            </a:r>
            <a:r>
              <a:rPr dirty="0" sz="1800" spc="-5" b="1">
                <a:latin typeface="Calibri"/>
                <a:cs typeface="Calibri"/>
              </a:rPr>
              <a:t>your mind</a:t>
            </a:r>
            <a:r>
              <a:rPr dirty="0" sz="1800" spc="-7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young.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>
                <a:latin typeface="Calibri"/>
                <a:cs typeface="Calibri"/>
              </a:rPr>
              <a:t>—Henry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Ford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30723" y="1562100"/>
            <a:ext cx="3159252" cy="4032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859139" y="6548653"/>
            <a:ext cx="895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335" y="170179"/>
            <a:ext cx="175895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0">
                <a:solidFill>
                  <a:srgbClr val="FFFFFF"/>
                </a:solidFill>
                <a:latin typeface="Calibri"/>
                <a:cs typeface="Calibri"/>
              </a:rPr>
              <a:t>Life-Changing</a:t>
            </a:r>
            <a:r>
              <a:rPr dirty="0" sz="1800" spc="-2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40" b="0">
                <a:solidFill>
                  <a:srgbClr val="FFFFFF"/>
                </a:solidFill>
                <a:latin typeface="Calibri"/>
                <a:cs typeface="Calibri"/>
              </a:rPr>
              <a:t>Tech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dirty="0" spc="-5"/>
              <a:t>20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2594" y="2428748"/>
            <a:ext cx="4784090" cy="20999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"Older </a:t>
            </a:r>
            <a:r>
              <a:rPr dirty="0" sz="2000" spc="-5">
                <a:latin typeface="Calibri"/>
                <a:cs typeface="Calibri"/>
              </a:rPr>
              <a:t>Americans </a:t>
            </a:r>
            <a:r>
              <a:rPr dirty="0" sz="2000">
                <a:latin typeface="Calibri"/>
                <a:cs typeface="Calibri"/>
              </a:rPr>
              <a:t>who </a:t>
            </a:r>
            <a:r>
              <a:rPr dirty="0" sz="2000" spc="-20">
                <a:latin typeface="Calibri"/>
                <a:cs typeface="Calibri"/>
              </a:rPr>
              <a:t>have </a:t>
            </a:r>
            <a:r>
              <a:rPr dirty="0" sz="2000" spc="-10">
                <a:latin typeface="Calibri"/>
                <a:cs typeface="Calibri"/>
              </a:rPr>
              <a:t>stopped </a:t>
            </a:r>
            <a:r>
              <a:rPr dirty="0" sz="2000" spc="-5">
                <a:latin typeface="Calibri"/>
                <a:cs typeface="Calibri"/>
              </a:rPr>
              <a:t>driving  </a:t>
            </a:r>
            <a:r>
              <a:rPr dirty="0" sz="2000" spc="-10">
                <a:latin typeface="Calibri"/>
                <a:cs typeface="Calibri"/>
              </a:rPr>
              <a:t>are almost two </a:t>
            </a:r>
            <a:r>
              <a:rPr dirty="0" sz="2000" spc="-5">
                <a:latin typeface="Calibri"/>
                <a:cs typeface="Calibri"/>
              </a:rPr>
              <a:t>times </a:t>
            </a:r>
            <a:r>
              <a:rPr dirty="0" sz="2000" spc="-10">
                <a:latin typeface="Calibri"/>
                <a:cs typeface="Calibri"/>
              </a:rPr>
              <a:t>more </a:t>
            </a:r>
            <a:r>
              <a:rPr dirty="0" sz="2000" spc="-15">
                <a:latin typeface="Calibri"/>
                <a:cs typeface="Calibri"/>
              </a:rPr>
              <a:t>likely to suffer  from </a:t>
            </a:r>
            <a:r>
              <a:rPr dirty="0" sz="2000" spc="-5">
                <a:latin typeface="Calibri"/>
                <a:cs typeface="Calibri"/>
              </a:rPr>
              <a:t>depression </a:t>
            </a:r>
            <a:r>
              <a:rPr dirty="0" sz="2000">
                <a:latin typeface="Calibri"/>
                <a:cs typeface="Calibri"/>
              </a:rPr>
              <a:t>and </a:t>
            </a:r>
            <a:r>
              <a:rPr dirty="0" sz="2000" spc="-5">
                <a:latin typeface="Calibri"/>
                <a:cs typeface="Calibri"/>
              </a:rPr>
              <a:t>nearly </a:t>
            </a:r>
            <a:r>
              <a:rPr dirty="0" sz="2000" spc="-15">
                <a:latin typeface="Calibri"/>
                <a:cs typeface="Calibri"/>
              </a:rPr>
              <a:t>five </a:t>
            </a:r>
            <a:r>
              <a:rPr dirty="0" sz="2000" spc="-5">
                <a:latin typeface="Calibri"/>
                <a:cs typeface="Calibri"/>
              </a:rPr>
              <a:t>times </a:t>
            </a:r>
            <a:r>
              <a:rPr dirty="0" sz="2000">
                <a:latin typeface="Calibri"/>
                <a:cs typeface="Calibri"/>
              </a:rPr>
              <a:t>as </a:t>
            </a:r>
            <a:r>
              <a:rPr dirty="0" sz="2000" spc="-15">
                <a:latin typeface="Calibri"/>
                <a:cs typeface="Calibri"/>
              </a:rPr>
              <a:t>likely  to </a:t>
            </a:r>
            <a:r>
              <a:rPr dirty="0" sz="2000" spc="-10">
                <a:latin typeface="Calibri"/>
                <a:cs typeface="Calibri"/>
              </a:rPr>
              <a:t>enter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5">
                <a:latin typeface="Calibri"/>
                <a:cs typeface="Calibri"/>
              </a:rPr>
              <a:t>long-term </a:t>
            </a:r>
            <a:r>
              <a:rPr dirty="0" sz="2000" spc="-10">
                <a:latin typeface="Calibri"/>
                <a:cs typeface="Calibri"/>
              </a:rPr>
              <a:t>care </a:t>
            </a:r>
            <a:r>
              <a:rPr dirty="0" sz="2000" spc="-5">
                <a:latin typeface="Calibri"/>
                <a:cs typeface="Calibri"/>
              </a:rPr>
              <a:t>facility </a:t>
            </a:r>
            <a:r>
              <a:rPr dirty="0" sz="2000" spc="-10">
                <a:latin typeface="Calibri"/>
                <a:cs typeface="Calibri"/>
              </a:rPr>
              <a:t>compared </a:t>
            </a:r>
            <a:r>
              <a:rPr dirty="0" sz="2000" spc="-15">
                <a:latin typeface="Calibri"/>
                <a:cs typeface="Calibri"/>
              </a:rPr>
              <a:t>to  </a:t>
            </a:r>
            <a:r>
              <a:rPr dirty="0" sz="2000">
                <a:latin typeface="Calibri"/>
                <a:cs typeface="Calibri"/>
              </a:rPr>
              <a:t>those who </a:t>
            </a:r>
            <a:r>
              <a:rPr dirty="0" sz="2000" spc="-5">
                <a:latin typeface="Calibri"/>
                <a:cs typeface="Calibri"/>
              </a:rPr>
              <a:t>remain behind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45">
                <a:latin typeface="Calibri"/>
                <a:cs typeface="Calibri"/>
              </a:rPr>
              <a:t>wheel.”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Michael Green </a:t>
            </a:r>
            <a:r>
              <a:rPr dirty="0" sz="1800">
                <a:latin typeface="Calibri"/>
                <a:cs typeface="Calibri"/>
              </a:rPr>
              <a:t>- AAA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spokesman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335" y="170179"/>
            <a:ext cx="175895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0">
                <a:solidFill>
                  <a:srgbClr val="FFFFFF"/>
                </a:solidFill>
                <a:latin typeface="Calibri"/>
                <a:cs typeface="Calibri"/>
              </a:rPr>
              <a:t>Life-Changing</a:t>
            </a:r>
            <a:r>
              <a:rPr dirty="0" sz="1800" spc="-2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40" b="0">
                <a:solidFill>
                  <a:srgbClr val="FFFFFF"/>
                </a:solidFill>
                <a:latin typeface="Calibri"/>
                <a:cs typeface="Calibri"/>
              </a:rPr>
              <a:t>Tech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7579" y="6182055"/>
            <a:ext cx="5267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Source: The Hartford Center </a:t>
            </a:r>
            <a:r>
              <a:rPr dirty="0" sz="900">
                <a:latin typeface="Calibri"/>
                <a:cs typeface="Calibri"/>
              </a:rPr>
              <a:t>for </a:t>
            </a:r>
            <a:r>
              <a:rPr dirty="0" sz="900" spc="-5">
                <a:latin typeface="Calibri"/>
                <a:cs typeface="Calibri"/>
              </a:rPr>
              <a:t>Mature Market Excellence </a:t>
            </a:r>
            <a:r>
              <a:rPr dirty="0" sz="900">
                <a:latin typeface="Calibri"/>
                <a:cs typeface="Calibri"/>
              </a:rPr>
              <a:t>&amp; </a:t>
            </a:r>
            <a:r>
              <a:rPr dirty="0" sz="900" spc="-5">
                <a:latin typeface="Calibri"/>
                <a:cs typeface="Calibri"/>
              </a:rPr>
              <a:t>MIT AgeLab, </a:t>
            </a:r>
            <a:r>
              <a:rPr dirty="0" sz="900">
                <a:latin typeface="Calibri"/>
                <a:cs typeface="Calibri"/>
              </a:rPr>
              <a:t>2015. </a:t>
            </a:r>
            <a:r>
              <a:rPr dirty="0" sz="900" spc="-5">
                <a:latin typeface="Calibri"/>
                <a:cs typeface="Calibri"/>
              </a:rPr>
              <a:t>Most recent data available</a:t>
            </a:r>
            <a:r>
              <a:rPr dirty="0" sz="900" spc="12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used.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4643" y="2247828"/>
            <a:ext cx="5149308" cy="3719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49732" y="1233699"/>
            <a:ext cx="5082537" cy="874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dirty="0" spc="-5"/>
              <a:t>20</a:t>
            </a:fld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335" y="170179"/>
            <a:ext cx="1758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Life-Changing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Tech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3527" y="6332626"/>
            <a:ext cx="32600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i="1">
                <a:latin typeface="Calibri"/>
                <a:cs typeface="Calibri"/>
              </a:rPr>
              <a:t>Source: </a:t>
            </a:r>
            <a:r>
              <a:rPr dirty="0" sz="900" i="1">
                <a:latin typeface="Calibri"/>
                <a:cs typeface="Calibri"/>
              </a:rPr>
              <a:t>Bureau </a:t>
            </a:r>
            <a:r>
              <a:rPr dirty="0" sz="900" spc="-5" i="1">
                <a:latin typeface="Calibri"/>
                <a:cs typeface="Calibri"/>
              </a:rPr>
              <a:t>of Labor Statistics Consumer Expenditure Survey,</a:t>
            </a:r>
            <a:r>
              <a:rPr dirty="0" sz="900" spc="10" i="1">
                <a:latin typeface="Calibri"/>
                <a:cs typeface="Calibri"/>
              </a:rPr>
              <a:t> </a:t>
            </a:r>
            <a:r>
              <a:rPr dirty="0" sz="900" spc="-5" i="1">
                <a:latin typeface="Calibri"/>
                <a:cs typeface="Calibri"/>
              </a:rPr>
              <a:t>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2864" y="2778760"/>
            <a:ext cx="835660" cy="1035050"/>
          </a:xfrm>
          <a:custGeom>
            <a:avLst/>
            <a:gdLst/>
            <a:ahLst/>
            <a:cxnLst/>
            <a:rect l="l" t="t" r="r" b="b"/>
            <a:pathLst>
              <a:path w="835660" h="1035050">
                <a:moveTo>
                  <a:pt x="523875" y="0"/>
                </a:moveTo>
                <a:lnTo>
                  <a:pt x="485254" y="32809"/>
                </a:lnTo>
                <a:lnTo>
                  <a:pt x="447927" y="66837"/>
                </a:lnTo>
                <a:lnTo>
                  <a:pt x="411914" y="102044"/>
                </a:lnTo>
                <a:lnTo>
                  <a:pt x="377236" y="138390"/>
                </a:lnTo>
                <a:lnTo>
                  <a:pt x="343914" y="175835"/>
                </a:lnTo>
                <a:lnTo>
                  <a:pt x="311969" y="214340"/>
                </a:lnTo>
                <a:lnTo>
                  <a:pt x="281423" y="253863"/>
                </a:lnTo>
                <a:lnTo>
                  <a:pt x="252295" y="294366"/>
                </a:lnTo>
                <a:lnTo>
                  <a:pt x="224608" y="335808"/>
                </a:lnTo>
                <a:lnTo>
                  <a:pt x="198382" y="378150"/>
                </a:lnTo>
                <a:lnTo>
                  <a:pt x="173639" y="421351"/>
                </a:lnTo>
                <a:lnTo>
                  <a:pt x="150398" y="465371"/>
                </a:lnTo>
                <a:lnTo>
                  <a:pt x="128683" y="510171"/>
                </a:lnTo>
                <a:lnTo>
                  <a:pt x="108513" y="555711"/>
                </a:lnTo>
                <a:lnTo>
                  <a:pt x="89909" y="601950"/>
                </a:lnTo>
                <a:lnTo>
                  <a:pt x="72893" y="648848"/>
                </a:lnTo>
                <a:lnTo>
                  <a:pt x="57485" y="696366"/>
                </a:lnTo>
                <a:lnTo>
                  <a:pt x="43707" y="744464"/>
                </a:lnTo>
                <a:lnTo>
                  <a:pt x="31580" y="793102"/>
                </a:lnTo>
                <a:lnTo>
                  <a:pt x="21125" y="842239"/>
                </a:lnTo>
                <a:lnTo>
                  <a:pt x="12362" y="891836"/>
                </a:lnTo>
                <a:lnTo>
                  <a:pt x="5313" y="941854"/>
                </a:lnTo>
                <a:lnTo>
                  <a:pt x="0" y="992251"/>
                </a:lnTo>
                <a:lnTo>
                  <a:pt x="489712" y="1035050"/>
                </a:lnTo>
                <a:lnTo>
                  <a:pt x="495560" y="984149"/>
                </a:lnTo>
                <a:lnTo>
                  <a:pt x="504083" y="933871"/>
                </a:lnTo>
                <a:lnTo>
                  <a:pt x="515228" y="884312"/>
                </a:lnTo>
                <a:lnTo>
                  <a:pt x="528948" y="835566"/>
                </a:lnTo>
                <a:lnTo>
                  <a:pt x="545192" y="787729"/>
                </a:lnTo>
                <a:lnTo>
                  <a:pt x="563910" y="740895"/>
                </a:lnTo>
                <a:lnTo>
                  <a:pt x="585053" y="695160"/>
                </a:lnTo>
                <a:lnTo>
                  <a:pt x="608571" y="650619"/>
                </a:lnTo>
                <a:lnTo>
                  <a:pt x="634415" y="607366"/>
                </a:lnTo>
                <a:lnTo>
                  <a:pt x="662535" y="565498"/>
                </a:lnTo>
                <a:lnTo>
                  <a:pt x="692881" y="525108"/>
                </a:lnTo>
                <a:lnTo>
                  <a:pt x="725403" y="486292"/>
                </a:lnTo>
                <a:lnTo>
                  <a:pt x="760052" y="449145"/>
                </a:lnTo>
                <a:lnTo>
                  <a:pt x="796779" y="413762"/>
                </a:lnTo>
                <a:lnTo>
                  <a:pt x="835533" y="380238"/>
                </a:lnTo>
                <a:lnTo>
                  <a:pt x="52387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26739" y="2451252"/>
            <a:ext cx="2358390" cy="1373505"/>
          </a:xfrm>
          <a:custGeom>
            <a:avLst/>
            <a:gdLst/>
            <a:ahLst/>
            <a:cxnLst/>
            <a:rect l="l" t="t" r="r" b="b"/>
            <a:pathLst>
              <a:path w="2358390" h="1373504">
                <a:moveTo>
                  <a:pt x="2002895" y="491624"/>
                </a:moveTo>
                <a:lnTo>
                  <a:pt x="899834" y="491624"/>
                </a:lnTo>
                <a:lnTo>
                  <a:pt x="944267" y="491906"/>
                </a:lnTo>
                <a:lnTo>
                  <a:pt x="988613" y="494242"/>
                </a:lnTo>
                <a:lnTo>
                  <a:pt x="1032794" y="498626"/>
                </a:lnTo>
                <a:lnTo>
                  <a:pt x="1076734" y="505050"/>
                </a:lnTo>
                <a:lnTo>
                  <a:pt x="1120356" y="513506"/>
                </a:lnTo>
                <a:lnTo>
                  <a:pt x="1163582" y="523986"/>
                </a:lnTo>
                <a:lnTo>
                  <a:pt x="1206336" y="536483"/>
                </a:lnTo>
                <a:lnTo>
                  <a:pt x="1248541" y="550989"/>
                </a:lnTo>
                <a:lnTo>
                  <a:pt x="1290120" y="567497"/>
                </a:lnTo>
                <a:lnTo>
                  <a:pt x="1330996" y="585998"/>
                </a:lnTo>
                <a:lnTo>
                  <a:pt x="1371093" y="606486"/>
                </a:lnTo>
                <a:lnTo>
                  <a:pt x="1410332" y="628952"/>
                </a:lnTo>
                <a:lnTo>
                  <a:pt x="1448638" y="653388"/>
                </a:lnTo>
                <a:lnTo>
                  <a:pt x="1485933" y="679788"/>
                </a:lnTo>
                <a:lnTo>
                  <a:pt x="1522140" y="708144"/>
                </a:lnTo>
                <a:lnTo>
                  <a:pt x="1557183" y="738447"/>
                </a:lnTo>
                <a:lnTo>
                  <a:pt x="1590985" y="770691"/>
                </a:lnTo>
                <a:lnTo>
                  <a:pt x="1623468" y="804867"/>
                </a:lnTo>
                <a:lnTo>
                  <a:pt x="1654556" y="840968"/>
                </a:lnTo>
                <a:lnTo>
                  <a:pt x="1684537" y="879519"/>
                </a:lnTo>
                <a:lnTo>
                  <a:pt x="1712420" y="919422"/>
                </a:lnTo>
                <a:lnTo>
                  <a:pt x="1738169" y="960588"/>
                </a:lnTo>
                <a:lnTo>
                  <a:pt x="1761748" y="1002931"/>
                </a:lnTo>
                <a:lnTo>
                  <a:pt x="1783122" y="1046361"/>
                </a:lnTo>
                <a:lnTo>
                  <a:pt x="1802257" y="1090793"/>
                </a:lnTo>
                <a:lnTo>
                  <a:pt x="1819115" y="1136137"/>
                </a:lnTo>
                <a:lnTo>
                  <a:pt x="1833663" y="1182306"/>
                </a:lnTo>
                <a:lnTo>
                  <a:pt x="1845865" y="1229213"/>
                </a:lnTo>
                <a:lnTo>
                  <a:pt x="1855686" y="1276769"/>
                </a:lnTo>
                <a:lnTo>
                  <a:pt x="1863090" y="1324887"/>
                </a:lnTo>
                <a:lnTo>
                  <a:pt x="1868043" y="1373479"/>
                </a:lnTo>
                <a:lnTo>
                  <a:pt x="2358136" y="1336141"/>
                </a:lnTo>
                <a:lnTo>
                  <a:pt x="2353647" y="1287650"/>
                </a:lnTo>
                <a:lnTo>
                  <a:pt x="2347600" y="1239681"/>
                </a:lnTo>
                <a:lnTo>
                  <a:pt x="2340024" y="1192258"/>
                </a:lnTo>
                <a:lnTo>
                  <a:pt x="2330944" y="1145405"/>
                </a:lnTo>
                <a:lnTo>
                  <a:pt x="2320388" y="1099144"/>
                </a:lnTo>
                <a:lnTo>
                  <a:pt x="2308383" y="1053498"/>
                </a:lnTo>
                <a:lnTo>
                  <a:pt x="2294957" y="1008492"/>
                </a:lnTo>
                <a:lnTo>
                  <a:pt x="2280136" y="964148"/>
                </a:lnTo>
                <a:lnTo>
                  <a:pt x="2263948" y="920490"/>
                </a:lnTo>
                <a:lnTo>
                  <a:pt x="2246419" y="877541"/>
                </a:lnTo>
                <a:lnTo>
                  <a:pt x="2227578" y="835325"/>
                </a:lnTo>
                <a:lnTo>
                  <a:pt x="2207451" y="793864"/>
                </a:lnTo>
                <a:lnTo>
                  <a:pt x="2186065" y="753182"/>
                </a:lnTo>
                <a:lnTo>
                  <a:pt x="2163447" y="713303"/>
                </a:lnTo>
                <a:lnTo>
                  <a:pt x="2139625" y="674249"/>
                </a:lnTo>
                <a:lnTo>
                  <a:pt x="2114626" y="636044"/>
                </a:lnTo>
                <a:lnTo>
                  <a:pt x="2088476" y="598711"/>
                </a:lnTo>
                <a:lnTo>
                  <a:pt x="2061204" y="562274"/>
                </a:lnTo>
                <a:lnTo>
                  <a:pt x="2032836" y="526756"/>
                </a:lnTo>
                <a:lnTo>
                  <a:pt x="2003399" y="492180"/>
                </a:lnTo>
                <a:lnTo>
                  <a:pt x="2002895" y="491624"/>
                </a:lnTo>
                <a:close/>
              </a:path>
              <a:path w="2358390" h="1373504">
                <a:moveTo>
                  <a:pt x="903903" y="0"/>
                </a:moveTo>
                <a:lnTo>
                  <a:pt x="855571" y="1273"/>
                </a:lnTo>
                <a:lnTo>
                  <a:pt x="806958" y="4165"/>
                </a:lnTo>
                <a:lnTo>
                  <a:pt x="757797" y="8746"/>
                </a:lnTo>
                <a:lnTo>
                  <a:pt x="708938" y="14986"/>
                </a:lnTo>
                <a:lnTo>
                  <a:pt x="660417" y="22869"/>
                </a:lnTo>
                <a:lnTo>
                  <a:pt x="612275" y="32378"/>
                </a:lnTo>
                <a:lnTo>
                  <a:pt x="564551" y="43500"/>
                </a:lnTo>
                <a:lnTo>
                  <a:pt x="517285" y="56216"/>
                </a:lnTo>
                <a:lnTo>
                  <a:pt x="470514" y="70512"/>
                </a:lnTo>
                <a:lnTo>
                  <a:pt x="424279" y="86372"/>
                </a:lnTo>
                <a:lnTo>
                  <a:pt x="378618" y="103781"/>
                </a:lnTo>
                <a:lnTo>
                  <a:pt x="333572" y="122721"/>
                </a:lnTo>
                <a:lnTo>
                  <a:pt x="289178" y="143178"/>
                </a:lnTo>
                <a:lnTo>
                  <a:pt x="245476" y="165135"/>
                </a:lnTo>
                <a:lnTo>
                  <a:pt x="202506" y="188577"/>
                </a:lnTo>
                <a:lnTo>
                  <a:pt x="160307" y="213488"/>
                </a:lnTo>
                <a:lnTo>
                  <a:pt x="118917" y="239853"/>
                </a:lnTo>
                <a:lnTo>
                  <a:pt x="78377" y="267655"/>
                </a:lnTo>
                <a:lnTo>
                  <a:pt x="38724" y="296878"/>
                </a:lnTo>
                <a:lnTo>
                  <a:pt x="0" y="327507"/>
                </a:lnTo>
                <a:lnTo>
                  <a:pt x="311658" y="707745"/>
                </a:lnTo>
                <a:lnTo>
                  <a:pt x="349239" y="678452"/>
                </a:lnTo>
                <a:lnTo>
                  <a:pt x="387810" y="651322"/>
                </a:lnTo>
                <a:lnTo>
                  <a:pt x="427293" y="626347"/>
                </a:lnTo>
                <a:lnTo>
                  <a:pt x="467612" y="603518"/>
                </a:lnTo>
                <a:lnTo>
                  <a:pt x="508689" y="582828"/>
                </a:lnTo>
                <a:lnTo>
                  <a:pt x="550448" y="564270"/>
                </a:lnTo>
                <a:lnTo>
                  <a:pt x="592813" y="547836"/>
                </a:lnTo>
                <a:lnTo>
                  <a:pt x="635704" y="533518"/>
                </a:lnTo>
                <a:lnTo>
                  <a:pt x="679047" y="521309"/>
                </a:lnTo>
                <a:lnTo>
                  <a:pt x="722764" y="511201"/>
                </a:lnTo>
                <a:lnTo>
                  <a:pt x="766778" y="503186"/>
                </a:lnTo>
                <a:lnTo>
                  <a:pt x="811013" y="497256"/>
                </a:lnTo>
                <a:lnTo>
                  <a:pt x="855390" y="493405"/>
                </a:lnTo>
                <a:lnTo>
                  <a:pt x="899834" y="491624"/>
                </a:lnTo>
                <a:lnTo>
                  <a:pt x="2002895" y="491624"/>
                </a:lnTo>
                <a:lnTo>
                  <a:pt x="1972921" y="458570"/>
                </a:lnTo>
                <a:lnTo>
                  <a:pt x="1941429" y="425949"/>
                </a:lnTo>
                <a:lnTo>
                  <a:pt x="1908949" y="394340"/>
                </a:lnTo>
                <a:lnTo>
                  <a:pt x="1875509" y="363766"/>
                </a:lnTo>
                <a:lnTo>
                  <a:pt x="1841137" y="334251"/>
                </a:lnTo>
                <a:lnTo>
                  <a:pt x="1805859" y="305818"/>
                </a:lnTo>
                <a:lnTo>
                  <a:pt x="1769702" y="278491"/>
                </a:lnTo>
                <a:lnTo>
                  <a:pt x="1732694" y="252293"/>
                </a:lnTo>
                <a:lnTo>
                  <a:pt x="1694862" y="227246"/>
                </a:lnTo>
                <a:lnTo>
                  <a:pt x="1656233" y="203375"/>
                </a:lnTo>
                <a:lnTo>
                  <a:pt x="1616834" y="180703"/>
                </a:lnTo>
                <a:lnTo>
                  <a:pt x="1576692" y="159253"/>
                </a:lnTo>
                <a:lnTo>
                  <a:pt x="1535834" y="139048"/>
                </a:lnTo>
                <a:lnTo>
                  <a:pt x="1494288" y="120112"/>
                </a:lnTo>
                <a:lnTo>
                  <a:pt x="1452081" y="102467"/>
                </a:lnTo>
                <a:lnTo>
                  <a:pt x="1409240" y="86138"/>
                </a:lnTo>
                <a:lnTo>
                  <a:pt x="1365792" y="71148"/>
                </a:lnTo>
                <a:lnTo>
                  <a:pt x="1321764" y="57520"/>
                </a:lnTo>
                <a:lnTo>
                  <a:pt x="1277183" y="45277"/>
                </a:lnTo>
                <a:lnTo>
                  <a:pt x="1232077" y="34442"/>
                </a:lnTo>
                <a:lnTo>
                  <a:pt x="1186473" y="25040"/>
                </a:lnTo>
                <a:lnTo>
                  <a:pt x="1140397" y="17092"/>
                </a:lnTo>
                <a:lnTo>
                  <a:pt x="1093878" y="10623"/>
                </a:lnTo>
                <a:lnTo>
                  <a:pt x="1046941" y="5656"/>
                </a:lnTo>
                <a:lnTo>
                  <a:pt x="999615" y="2215"/>
                </a:lnTo>
                <a:lnTo>
                  <a:pt x="951927" y="321"/>
                </a:lnTo>
                <a:lnTo>
                  <a:pt x="903903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26739" y="2451252"/>
            <a:ext cx="2358390" cy="1373505"/>
          </a:xfrm>
          <a:custGeom>
            <a:avLst/>
            <a:gdLst/>
            <a:ahLst/>
            <a:cxnLst/>
            <a:rect l="l" t="t" r="r" b="b"/>
            <a:pathLst>
              <a:path w="2358390" h="1373504">
                <a:moveTo>
                  <a:pt x="2358136" y="1336141"/>
                </a:moveTo>
                <a:lnTo>
                  <a:pt x="2353647" y="1287650"/>
                </a:lnTo>
                <a:lnTo>
                  <a:pt x="2347600" y="1239681"/>
                </a:lnTo>
                <a:lnTo>
                  <a:pt x="2340024" y="1192258"/>
                </a:lnTo>
                <a:lnTo>
                  <a:pt x="2330944" y="1145405"/>
                </a:lnTo>
                <a:lnTo>
                  <a:pt x="2320388" y="1099144"/>
                </a:lnTo>
                <a:lnTo>
                  <a:pt x="2308383" y="1053498"/>
                </a:lnTo>
                <a:lnTo>
                  <a:pt x="2294957" y="1008492"/>
                </a:lnTo>
                <a:lnTo>
                  <a:pt x="2280136" y="964148"/>
                </a:lnTo>
                <a:lnTo>
                  <a:pt x="2263948" y="920490"/>
                </a:lnTo>
                <a:lnTo>
                  <a:pt x="2246419" y="877541"/>
                </a:lnTo>
                <a:lnTo>
                  <a:pt x="2227578" y="835325"/>
                </a:lnTo>
                <a:lnTo>
                  <a:pt x="2207451" y="793864"/>
                </a:lnTo>
                <a:lnTo>
                  <a:pt x="2186065" y="753182"/>
                </a:lnTo>
                <a:lnTo>
                  <a:pt x="2163447" y="713303"/>
                </a:lnTo>
                <a:lnTo>
                  <a:pt x="2139625" y="674249"/>
                </a:lnTo>
                <a:lnTo>
                  <a:pt x="2114626" y="636044"/>
                </a:lnTo>
                <a:lnTo>
                  <a:pt x="2088476" y="598711"/>
                </a:lnTo>
                <a:lnTo>
                  <a:pt x="2061204" y="562274"/>
                </a:lnTo>
                <a:lnTo>
                  <a:pt x="2032836" y="526756"/>
                </a:lnTo>
                <a:lnTo>
                  <a:pt x="2003399" y="492180"/>
                </a:lnTo>
                <a:lnTo>
                  <a:pt x="1972921" y="458570"/>
                </a:lnTo>
                <a:lnTo>
                  <a:pt x="1941429" y="425949"/>
                </a:lnTo>
                <a:lnTo>
                  <a:pt x="1908949" y="394340"/>
                </a:lnTo>
                <a:lnTo>
                  <a:pt x="1875509" y="363766"/>
                </a:lnTo>
                <a:lnTo>
                  <a:pt x="1841137" y="334251"/>
                </a:lnTo>
                <a:lnTo>
                  <a:pt x="1805859" y="305818"/>
                </a:lnTo>
                <a:lnTo>
                  <a:pt x="1769702" y="278491"/>
                </a:lnTo>
                <a:lnTo>
                  <a:pt x="1732694" y="252293"/>
                </a:lnTo>
                <a:lnTo>
                  <a:pt x="1694862" y="227246"/>
                </a:lnTo>
                <a:lnTo>
                  <a:pt x="1656233" y="203375"/>
                </a:lnTo>
                <a:lnTo>
                  <a:pt x="1616834" y="180703"/>
                </a:lnTo>
                <a:lnTo>
                  <a:pt x="1576692" y="159253"/>
                </a:lnTo>
                <a:lnTo>
                  <a:pt x="1535834" y="139048"/>
                </a:lnTo>
                <a:lnTo>
                  <a:pt x="1494288" y="120112"/>
                </a:lnTo>
                <a:lnTo>
                  <a:pt x="1452081" y="102467"/>
                </a:lnTo>
                <a:lnTo>
                  <a:pt x="1409240" y="86138"/>
                </a:lnTo>
                <a:lnTo>
                  <a:pt x="1365792" y="71148"/>
                </a:lnTo>
                <a:lnTo>
                  <a:pt x="1321764" y="57520"/>
                </a:lnTo>
                <a:lnTo>
                  <a:pt x="1277183" y="45277"/>
                </a:lnTo>
                <a:lnTo>
                  <a:pt x="1232077" y="34442"/>
                </a:lnTo>
                <a:lnTo>
                  <a:pt x="1186473" y="25040"/>
                </a:lnTo>
                <a:lnTo>
                  <a:pt x="1140397" y="17092"/>
                </a:lnTo>
                <a:lnTo>
                  <a:pt x="1093878" y="10623"/>
                </a:lnTo>
                <a:lnTo>
                  <a:pt x="1046941" y="5656"/>
                </a:lnTo>
                <a:lnTo>
                  <a:pt x="999615" y="2215"/>
                </a:lnTo>
                <a:lnTo>
                  <a:pt x="951927" y="321"/>
                </a:lnTo>
                <a:lnTo>
                  <a:pt x="903903" y="0"/>
                </a:lnTo>
                <a:lnTo>
                  <a:pt x="855571" y="1273"/>
                </a:lnTo>
                <a:lnTo>
                  <a:pt x="806958" y="4165"/>
                </a:lnTo>
                <a:lnTo>
                  <a:pt x="757797" y="8746"/>
                </a:lnTo>
                <a:lnTo>
                  <a:pt x="708938" y="14986"/>
                </a:lnTo>
                <a:lnTo>
                  <a:pt x="660417" y="22869"/>
                </a:lnTo>
                <a:lnTo>
                  <a:pt x="612275" y="32378"/>
                </a:lnTo>
                <a:lnTo>
                  <a:pt x="564551" y="43500"/>
                </a:lnTo>
                <a:lnTo>
                  <a:pt x="517285" y="56216"/>
                </a:lnTo>
                <a:lnTo>
                  <a:pt x="470514" y="70512"/>
                </a:lnTo>
                <a:lnTo>
                  <a:pt x="424279" y="86372"/>
                </a:lnTo>
                <a:lnTo>
                  <a:pt x="378618" y="103781"/>
                </a:lnTo>
                <a:lnTo>
                  <a:pt x="333572" y="122721"/>
                </a:lnTo>
                <a:lnTo>
                  <a:pt x="289178" y="143178"/>
                </a:lnTo>
                <a:lnTo>
                  <a:pt x="245476" y="165135"/>
                </a:lnTo>
                <a:lnTo>
                  <a:pt x="202506" y="188577"/>
                </a:lnTo>
                <a:lnTo>
                  <a:pt x="160307" y="213488"/>
                </a:lnTo>
                <a:lnTo>
                  <a:pt x="118917" y="239853"/>
                </a:lnTo>
                <a:lnTo>
                  <a:pt x="78377" y="267655"/>
                </a:lnTo>
                <a:lnTo>
                  <a:pt x="38724" y="296878"/>
                </a:lnTo>
                <a:lnTo>
                  <a:pt x="0" y="327507"/>
                </a:lnTo>
                <a:lnTo>
                  <a:pt x="311658" y="707745"/>
                </a:lnTo>
                <a:lnTo>
                  <a:pt x="349239" y="678452"/>
                </a:lnTo>
                <a:lnTo>
                  <a:pt x="387810" y="651322"/>
                </a:lnTo>
                <a:lnTo>
                  <a:pt x="427293" y="626347"/>
                </a:lnTo>
                <a:lnTo>
                  <a:pt x="467612" y="603518"/>
                </a:lnTo>
                <a:lnTo>
                  <a:pt x="508689" y="582828"/>
                </a:lnTo>
                <a:lnTo>
                  <a:pt x="550448" y="564270"/>
                </a:lnTo>
                <a:lnTo>
                  <a:pt x="592813" y="547836"/>
                </a:lnTo>
                <a:lnTo>
                  <a:pt x="635704" y="533518"/>
                </a:lnTo>
                <a:lnTo>
                  <a:pt x="679047" y="521309"/>
                </a:lnTo>
                <a:lnTo>
                  <a:pt x="722764" y="511201"/>
                </a:lnTo>
                <a:lnTo>
                  <a:pt x="766778" y="503186"/>
                </a:lnTo>
                <a:lnTo>
                  <a:pt x="811013" y="497256"/>
                </a:lnTo>
                <a:lnTo>
                  <a:pt x="855390" y="493405"/>
                </a:lnTo>
                <a:lnTo>
                  <a:pt x="899834" y="491624"/>
                </a:lnTo>
                <a:lnTo>
                  <a:pt x="944267" y="491906"/>
                </a:lnTo>
                <a:lnTo>
                  <a:pt x="988613" y="494242"/>
                </a:lnTo>
                <a:lnTo>
                  <a:pt x="1032794" y="498626"/>
                </a:lnTo>
                <a:lnTo>
                  <a:pt x="1076734" y="505050"/>
                </a:lnTo>
                <a:lnTo>
                  <a:pt x="1120356" y="513506"/>
                </a:lnTo>
                <a:lnTo>
                  <a:pt x="1163582" y="523986"/>
                </a:lnTo>
                <a:lnTo>
                  <a:pt x="1206336" y="536483"/>
                </a:lnTo>
                <a:lnTo>
                  <a:pt x="1248541" y="550989"/>
                </a:lnTo>
                <a:lnTo>
                  <a:pt x="1290120" y="567497"/>
                </a:lnTo>
                <a:lnTo>
                  <a:pt x="1330996" y="585998"/>
                </a:lnTo>
                <a:lnTo>
                  <a:pt x="1371093" y="606486"/>
                </a:lnTo>
                <a:lnTo>
                  <a:pt x="1410332" y="628952"/>
                </a:lnTo>
                <a:lnTo>
                  <a:pt x="1448638" y="653388"/>
                </a:lnTo>
                <a:lnTo>
                  <a:pt x="1485933" y="679788"/>
                </a:lnTo>
                <a:lnTo>
                  <a:pt x="1522140" y="708144"/>
                </a:lnTo>
                <a:lnTo>
                  <a:pt x="1557183" y="738447"/>
                </a:lnTo>
                <a:lnTo>
                  <a:pt x="1590985" y="770691"/>
                </a:lnTo>
                <a:lnTo>
                  <a:pt x="1623468" y="804867"/>
                </a:lnTo>
                <a:lnTo>
                  <a:pt x="1654556" y="840968"/>
                </a:lnTo>
                <a:lnTo>
                  <a:pt x="1684537" y="879519"/>
                </a:lnTo>
                <a:lnTo>
                  <a:pt x="1712420" y="919422"/>
                </a:lnTo>
                <a:lnTo>
                  <a:pt x="1738169" y="960588"/>
                </a:lnTo>
                <a:lnTo>
                  <a:pt x="1761748" y="1002931"/>
                </a:lnTo>
                <a:lnTo>
                  <a:pt x="1783122" y="1046361"/>
                </a:lnTo>
                <a:lnTo>
                  <a:pt x="1802257" y="1090793"/>
                </a:lnTo>
                <a:lnTo>
                  <a:pt x="1819115" y="1136137"/>
                </a:lnTo>
                <a:lnTo>
                  <a:pt x="1833663" y="1182306"/>
                </a:lnTo>
                <a:lnTo>
                  <a:pt x="1845865" y="1229213"/>
                </a:lnTo>
                <a:lnTo>
                  <a:pt x="1855686" y="1276769"/>
                </a:lnTo>
                <a:lnTo>
                  <a:pt x="1863090" y="1324887"/>
                </a:lnTo>
                <a:lnTo>
                  <a:pt x="1868043" y="1373479"/>
                </a:lnTo>
                <a:lnTo>
                  <a:pt x="2358136" y="1336141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19852" y="3892422"/>
            <a:ext cx="823594" cy="1205230"/>
          </a:xfrm>
          <a:custGeom>
            <a:avLst/>
            <a:gdLst/>
            <a:ahLst/>
            <a:cxnLst/>
            <a:rect l="l" t="t" r="r" b="b"/>
            <a:pathLst>
              <a:path w="823595" h="1205229">
                <a:moveTo>
                  <a:pt x="818896" y="0"/>
                </a:moveTo>
                <a:lnTo>
                  <a:pt x="328802" y="37210"/>
                </a:lnTo>
                <a:lnTo>
                  <a:pt x="331297" y="87507"/>
                </a:lnTo>
                <a:lnTo>
                  <a:pt x="331144" y="137581"/>
                </a:lnTo>
                <a:lnTo>
                  <a:pt x="328383" y="187340"/>
                </a:lnTo>
                <a:lnTo>
                  <a:pt x="323050" y="236690"/>
                </a:lnTo>
                <a:lnTo>
                  <a:pt x="315186" y="285539"/>
                </a:lnTo>
                <a:lnTo>
                  <a:pt x="304828" y="333793"/>
                </a:lnTo>
                <a:lnTo>
                  <a:pt x="292014" y="381360"/>
                </a:lnTo>
                <a:lnTo>
                  <a:pt x="276784" y="428146"/>
                </a:lnTo>
                <a:lnTo>
                  <a:pt x="259175" y="474059"/>
                </a:lnTo>
                <a:lnTo>
                  <a:pt x="239226" y="519005"/>
                </a:lnTo>
                <a:lnTo>
                  <a:pt x="216975" y="562891"/>
                </a:lnTo>
                <a:lnTo>
                  <a:pt x="192461" y="605625"/>
                </a:lnTo>
                <a:lnTo>
                  <a:pt x="165722" y="647113"/>
                </a:lnTo>
                <a:lnTo>
                  <a:pt x="136797" y="687262"/>
                </a:lnTo>
                <a:lnTo>
                  <a:pt x="105723" y="725980"/>
                </a:lnTo>
                <a:lnTo>
                  <a:pt x="72541" y="763172"/>
                </a:lnTo>
                <a:lnTo>
                  <a:pt x="37286" y="798747"/>
                </a:lnTo>
                <a:lnTo>
                  <a:pt x="0" y="832612"/>
                </a:lnTo>
                <a:lnTo>
                  <a:pt x="320801" y="1205102"/>
                </a:lnTo>
                <a:lnTo>
                  <a:pt x="357459" y="1172431"/>
                </a:lnTo>
                <a:lnTo>
                  <a:pt x="392852" y="1138666"/>
                </a:lnTo>
                <a:lnTo>
                  <a:pt x="426967" y="1103846"/>
                </a:lnTo>
                <a:lnTo>
                  <a:pt x="459787" y="1068008"/>
                </a:lnTo>
                <a:lnTo>
                  <a:pt x="491297" y="1031190"/>
                </a:lnTo>
                <a:lnTo>
                  <a:pt x="521482" y="993428"/>
                </a:lnTo>
                <a:lnTo>
                  <a:pt x="550326" y="954762"/>
                </a:lnTo>
                <a:lnTo>
                  <a:pt x="577814" y="915227"/>
                </a:lnTo>
                <a:lnTo>
                  <a:pt x="603930" y="874862"/>
                </a:lnTo>
                <a:lnTo>
                  <a:pt x="628658" y="833704"/>
                </a:lnTo>
                <a:lnTo>
                  <a:pt x="651984" y="791790"/>
                </a:lnTo>
                <a:lnTo>
                  <a:pt x="673892" y="749159"/>
                </a:lnTo>
                <a:lnTo>
                  <a:pt x="694366" y="705847"/>
                </a:lnTo>
                <a:lnTo>
                  <a:pt x="713390" y="661892"/>
                </a:lnTo>
                <a:lnTo>
                  <a:pt x="730950" y="617331"/>
                </a:lnTo>
                <a:lnTo>
                  <a:pt x="747030" y="572203"/>
                </a:lnTo>
                <a:lnTo>
                  <a:pt x="761614" y="526544"/>
                </a:lnTo>
                <a:lnTo>
                  <a:pt x="774687" y="480391"/>
                </a:lnTo>
                <a:lnTo>
                  <a:pt x="786233" y="433784"/>
                </a:lnTo>
                <a:lnTo>
                  <a:pt x="796237" y="386758"/>
                </a:lnTo>
                <a:lnTo>
                  <a:pt x="804683" y="339351"/>
                </a:lnTo>
                <a:lnTo>
                  <a:pt x="811557" y="291602"/>
                </a:lnTo>
                <a:lnTo>
                  <a:pt x="816842" y="243547"/>
                </a:lnTo>
                <a:lnTo>
                  <a:pt x="820522" y="195224"/>
                </a:lnTo>
                <a:lnTo>
                  <a:pt x="822584" y="146670"/>
                </a:lnTo>
                <a:lnTo>
                  <a:pt x="823010" y="97923"/>
                </a:lnTo>
                <a:lnTo>
                  <a:pt x="821786" y="49020"/>
                </a:lnTo>
                <a:lnTo>
                  <a:pt x="818896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81500" y="4620133"/>
            <a:ext cx="1105535" cy="723265"/>
          </a:xfrm>
          <a:custGeom>
            <a:avLst/>
            <a:gdLst/>
            <a:ahLst/>
            <a:cxnLst/>
            <a:rect l="l" t="t" r="r" b="b"/>
            <a:pathLst>
              <a:path w="1105535" h="723264">
                <a:moveTo>
                  <a:pt x="54990" y="225171"/>
                </a:moveTo>
                <a:lnTo>
                  <a:pt x="0" y="713613"/>
                </a:lnTo>
                <a:lnTo>
                  <a:pt x="49971" y="718371"/>
                </a:lnTo>
                <a:lnTo>
                  <a:pt x="99909" y="721385"/>
                </a:lnTo>
                <a:lnTo>
                  <a:pt x="149770" y="722666"/>
                </a:lnTo>
                <a:lnTo>
                  <a:pt x="199515" y="722229"/>
                </a:lnTo>
                <a:lnTo>
                  <a:pt x="249100" y="720085"/>
                </a:lnTo>
                <a:lnTo>
                  <a:pt x="298483" y="716248"/>
                </a:lnTo>
                <a:lnTo>
                  <a:pt x="347624" y="710731"/>
                </a:lnTo>
                <a:lnTo>
                  <a:pt x="396479" y="703547"/>
                </a:lnTo>
                <a:lnTo>
                  <a:pt x="445008" y="694708"/>
                </a:lnTo>
                <a:lnTo>
                  <a:pt x="493169" y="684229"/>
                </a:lnTo>
                <a:lnTo>
                  <a:pt x="540918" y="672122"/>
                </a:lnTo>
                <a:lnTo>
                  <a:pt x="588216" y="658399"/>
                </a:lnTo>
                <a:lnTo>
                  <a:pt x="635019" y="643075"/>
                </a:lnTo>
                <a:lnTo>
                  <a:pt x="681287" y="626161"/>
                </a:lnTo>
                <a:lnTo>
                  <a:pt x="726977" y="607672"/>
                </a:lnTo>
                <a:lnTo>
                  <a:pt x="772047" y="587619"/>
                </a:lnTo>
                <a:lnTo>
                  <a:pt x="816455" y="566016"/>
                </a:lnTo>
                <a:lnTo>
                  <a:pt x="860161" y="542877"/>
                </a:lnTo>
                <a:lnTo>
                  <a:pt x="903121" y="518213"/>
                </a:lnTo>
                <a:lnTo>
                  <a:pt x="945294" y="492039"/>
                </a:lnTo>
                <a:lnTo>
                  <a:pt x="986638" y="464366"/>
                </a:lnTo>
                <a:lnTo>
                  <a:pt x="1027112" y="435209"/>
                </a:lnTo>
                <a:lnTo>
                  <a:pt x="1066674" y="404579"/>
                </a:lnTo>
                <a:lnTo>
                  <a:pt x="1105280" y="372491"/>
                </a:lnTo>
                <a:lnTo>
                  <a:pt x="983538" y="231133"/>
                </a:lnTo>
                <a:lnTo>
                  <a:pt x="153849" y="231133"/>
                </a:lnTo>
                <a:lnTo>
                  <a:pt x="104462" y="229442"/>
                </a:lnTo>
                <a:lnTo>
                  <a:pt x="54990" y="225171"/>
                </a:lnTo>
                <a:close/>
              </a:path>
              <a:path w="1105535" h="723264">
                <a:moveTo>
                  <a:pt x="784478" y="0"/>
                </a:moveTo>
                <a:lnTo>
                  <a:pt x="746013" y="31402"/>
                </a:lnTo>
                <a:lnTo>
                  <a:pt x="706164" y="60629"/>
                </a:lnTo>
                <a:lnTo>
                  <a:pt x="665024" y="87652"/>
                </a:lnTo>
                <a:lnTo>
                  <a:pt x="622686" y="112442"/>
                </a:lnTo>
                <a:lnTo>
                  <a:pt x="579244" y="134970"/>
                </a:lnTo>
                <a:lnTo>
                  <a:pt x="534789" y="155206"/>
                </a:lnTo>
                <a:lnTo>
                  <a:pt x="489414" y="173123"/>
                </a:lnTo>
                <a:lnTo>
                  <a:pt x="443214" y="188690"/>
                </a:lnTo>
                <a:lnTo>
                  <a:pt x="396279" y="201879"/>
                </a:lnTo>
                <a:lnTo>
                  <a:pt x="348704" y="212660"/>
                </a:lnTo>
                <a:lnTo>
                  <a:pt x="300580" y="221005"/>
                </a:lnTo>
                <a:lnTo>
                  <a:pt x="252001" y="226885"/>
                </a:lnTo>
                <a:lnTo>
                  <a:pt x="203060" y="230270"/>
                </a:lnTo>
                <a:lnTo>
                  <a:pt x="153849" y="231133"/>
                </a:lnTo>
                <a:lnTo>
                  <a:pt x="983538" y="231133"/>
                </a:lnTo>
                <a:lnTo>
                  <a:pt x="784478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81500" y="4620133"/>
            <a:ext cx="1105535" cy="723265"/>
          </a:xfrm>
          <a:custGeom>
            <a:avLst/>
            <a:gdLst/>
            <a:ahLst/>
            <a:cxnLst/>
            <a:rect l="l" t="t" r="r" b="b"/>
            <a:pathLst>
              <a:path w="1105535" h="723264">
                <a:moveTo>
                  <a:pt x="0" y="713613"/>
                </a:moveTo>
                <a:lnTo>
                  <a:pt x="49971" y="718371"/>
                </a:lnTo>
                <a:lnTo>
                  <a:pt x="99909" y="721385"/>
                </a:lnTo>
                <a:lnTo>
                  <a:pt x="149770" y="722666"/>
                </a:lnTo>
                <a:lnTo>
                  <a:pt x="199515" y="722229"/>
                </a:lnTo>
                <a:lnTo>
                  <a:pt x="249100" y="720085"/>
                </a:lnTo>
                <a:lnTo>
                  <a:pt x="298483" y="716248"/>
                </a:lnTo>
                <a:lnTo>
                  <a:pt x="347624" y="710731"/>
                </a:lnTo>
                <a:lnTo>
                  <a:pt x="396479" y="703547"/>
                </a:lnTo>
                <a:lnTo>
                  <a:pt x="445008" y="694708"/>
                </a:lnTo>
                <a:lnTo>
                  <a:pt x="493169" y="684229"/>
                </a:lnTo>
                <a:lnTo>
                  <a:pt x="540918" y="672122"/>
                </a:lnTo>
                <a:lnTo>
                  <a:pt x="588216" y="658399"/>
                </a:lnTo>
                <a:lnTo>
                  <a:pt x="635019" y="643075"/>
                </a:lnTo>
                <a:lnTo>
                  <a:pt x="681287" y="626161"/>
                </a:lnTo>
                <a:lnTo>
                  <a:pt x="726977" y="607672"/>
                </a:lnTo>
                <a:lnTo>
                  <a:pt x="772047" y="587619"/>
                </a:lnTo>
                <a:lnTo>
                  <a:pt x="816455" y="566016"/>
                </a:lnTo>
                <a:lnTo>
                  <a:pt x="860161" y="542877"/>
                </a:lnTo>
                <a:lnTo>
                  <a:pt x="903121" y="518213"/>
                </a:lnTo>
                <a:lnTo>
                  <a:pt x="945294" y="492039"/>
                </a:lnTo>
                <a:lnTo>
                  <a:pt x="986638" y="464366"/>
                </a:lnTo>
                <a:lnTo>
                  <a:pt x="1027112" y="435209"/>
                </a:lnTo>
                <a:lnTo>
                  <a:pt x="1066674" y="404579"/>
                </a:lnTo>
                <a:lnTo>
                  <a:pt x="1105280" y="372491"/>
                </a:lnTo>
                <a:lnTo>
                  <a:pt x="784478" y="0"/>
                </a:lnTo>
                <a:lnTo>
                  <a:pt x="746013" y="31402"/>
                </a:lnTo>
                <a:lnTo>
                  <a:pt x="706164" y="60629"/>
                </a:lnTo>
                <a:lnTo>
                  <a:pt x="665024" y="87652"/>
                </a:lnTo>
                <a:lnTo>
                  <a:pt x="622686" y="112442"/>
                </a:lnTo>
                <a:lnTo>
                  <a:pt x="579244" y="134970"/>
                </a:lnTo>
                <a:lnTo>
                  <a:pt x="534789" y="155206"/>
                </a:lnTo>
                <a:lnTo>
                  <a:pt x="489414" y="173123"/>
                </a:lnTo>
                <a:lnTo>
                  <a:pt x="443214" y="188690"/>
                </a:lnTo>
                <a:lnTo>
                  <a:pt x="396279" y="201879"/>
                </a:lnTo>
                <a:lnTo>
                  <a:pt x="348704" y="212660"/>
                </a:lnTo>
                <a:lnTo>
                  <a:pt x="300580" y="221005"/>
                </a:lnTo>
                <a:lnTo>
                  <a:pt x="252001" y="226885"/>
                </a:lnTo>
                <a:lnTo>
                  <a:pt x="203060" y="230270"/>
                </a:lnTo>
                <a:lnTo>
                  <a:pt x="153849" y="231133"/>
                </a:lnTo>
                <a:lnTo>
                  <a:pt x="104462" y="229442"/>
                </a:lnTo>
                <a:lnTo>
                  <a:pt x="54990" y="225171"/>
                </a:lnTo>
                <a:lnTo>
                  <a:pt x="0" y="713613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931539" y="4761610"/>
            <a:ext cx="505459" cy="572135"/>
          </a:xfrm>
          <a:custGeom>
            <a:avLst/>
            <a:gdLst/>
            <a:ahLst/>
            <a:cxnLst/>
            <a:rect l="l" t="t" r="r" b="b"/>
            <a:pathLst>
              <a:path w="505460" h="572135">
                <a:moveTo>
                  <a:pt x="207899" y="0"/>
                </a:moveTo>
                <a:lnTo>
                  <a:pt x="0" y="445388"/>
                </a:lnTo>
                <a:lnTo>
                  <a:pt x="47725" y="466652"/>
                </a:lnTo>
                <a:lnTo>
                  <a:pt x="96128" y="486151"/>
                </a:lnTo>
                <a:lnTo>
                  <a:pt x="145161" y="503874"/>
                </a:lnTo>
                <a:lnTo>
                  <a:pt x="194777" y="519807"/>
                </a:lnTo>
                <a:lnTo>
                  <a:pt x="244929" y="533935"/>
                </a:lnTo>
                <a:lnTo>
                  <a:pt x="295571" y="546245"/>
                </a:lnTo>
                <a:lnTo>
                  <a:pt x="346655" y="556724"/>
                </a:lnTo>
                <a:lnTo>
                  <a:pt x="398134" y="565359"/>
                </a:lnTo>
                <a:lnTo>
                  <a:pt x="449961" y="572135"/>
                </a:lnTo>
                <a:lnTo>
                  <a:pt x="504951" y="83693"/>
                </a:lnTo>
                <a:lnTo>
                  <a:pt x="453746" y="76523"/>
                </a:lnTo>
                <a:lnTo>
                  <a:pt x="403074" y="66595"/>
                </a:lnTo>
                <a:lnTo>
                  <a:pt x="353044" y="53943"/>
                </a:lnTo>
                <a:lnTo>
                  <a:pt x="303765" y="38603"/>
                </a:lnTo>
                <a:lnTo>
                  <a:pt x="255347" y="20610"/>
                </a:lnTo>
                <a:lnTo>
                  <a:pt x="207899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31539" y="4761610"/>
            <a:ext cx="505459" cy="572135"/>
          </a:xfrm>
          <a:custGeom>
            <a:avLst/>
            <a:gdLst/>
            <a:ahLst/>
            <a:cxnLst/>
            <a:rect l="l" t="t" r="r" b="b"/>
            <a:pathLst>
              <a:path w="505460" h="572135">
                <a:moveTo>
                  <a:pt x="0" y="445388"/>
                </a:moveTo>
                <a:lnTo>
                  <a:pt x="47725" y="466652"/>
                </a:lnTo>
                <a:lnTo>
                  <a:pt x="96128" y="486151"/>
                </a:lnTo>
                <a:lnTo>
                  <a:pt x="145161" y="503874"/>
                </a:lnTo>
                <a:lnTo>
                  <a:pt x="194777" y="519807"/>
                </a:lnTo>
                <a:lnTo>
                  <a:pt x="244929" y="533935"/>
                </a:lnTo>
                <a:lnTo>
                  <a:pt x="295571" y="546245"/>
                </a:lnTo>
                <a:lnTo>
                  <a:pt x="346655" y="556724"/>
                </a:lnTo>
                <a:lnTo>
                  <a:pt x="398134" y="565359"/>
                </a:lnTo>
                <a:lnTo>
                  <a:pt x="449961" y="572135"/>
                </a:lnTo>
                <a:lnTo>
                  <a:pt x="504951" y="83693"/>
                </a:lnTo>
                <a:lnTo>
                  <a:pt x="453746" y="76523"/>
                </a:lnTo>
                <a:lnTo>
                  <a:pt x="403074" y="66595"/>
                </a:lnTo>
                <a:lnTo>
                  <a:pt x="353044" y="53943"/>
                </a:lnTo>
                <a:lnTo>
                  <a:pt x="303765" y="38603"/>
                </a:lnTo>
                <a:lnTo>
                  <a:pt x="255347" y="20610"/>
                </a:lnTo>
                <a:lnTo>
                  <a:pt x="207899" y="0"/>
                </a:lnTo>
                <a:lnTo>
                  <a:pt x="0" y="445388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36315" y="4581778"/>
            <a:ext cx="603250" cy="625475"/>
          </a:xfrm>
          <a:custGeom>
            <a:avLst/>
            <a:gdLst/>
            <a:ahLst/>
            <a:cxnLst/>
            <a:rect l="l" t="t" r="r" b="b"/>
            <a:pathLst>
              <a:path w="603250" h="625475">
                <a:moveTo>
                  <a:pt x="342392" y="0"/>
                </a:moveTo>
                <a:lnTo>
                  <a:pt x="0" y="352806"/>
                </a:lnTo>
                <a:lnTo>
                  <a:pt x="35206" y="385845"/>
                </a:lnTo>
                <a:lnTo>
                  <a:pt x="71461" y="417664"/>
                </a:lnTo>
                <a:lnTo>
                  <a:pt x="108731" y="448236"/>
                </a:lnTo>
                <a:lnTo>
                  <a:pt x="146982" y="477536"/>
                </a:lnTo>
                <a:lnTo>
                  <a:pt x="186181" y="505539"/>
                </a:lnTo>
                <a:lnTo>
                  <a:pt x="226295" y="532220"/>
                </a:lnTo>
                <a:lnTo>
                  <a:pt x="267290" y="557554"/>
                </a:lnTo>
                <a:lnTo>
                  <a:pt x="309132" y="581515"/>
                </a:lnTo>
                <a:lnTo>
                  <a:pt x="351787" y="604079"/>
                </a:lnTo>
                <a:lnTo>
                  <a:pt x="395224" y="625221"/>
                </a:lnTo>
                <a:lnTo>
                  <a:pt x="603123" y="179832"/>
                </a:lnTo>
                <a:lnTo>
                  <a:pt x="555684" y="156042"/>
                </a:lnTo>
                <a:lnTo>
                  <a:pt x="509702" y="129681"/>
                </a:lnTo>
                <a:lnTo>
                  <a:pt x="465280" y="100822"/>
                </a:lnTo>
                <a:lnTo>
                  <a:pt x="422519" y="69539"/>
                </a:lnTo>
                <a:lnTo>
                  <a:pt x="381522" y="35907"/>
                </a:lnTo>
                <a:lnTo>
                  <a:pt x="342392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36315" y="4581778"/>
            <a:ext cx="603250" cy="625475"/>
          </a:xfrm>
          <a:custGeom>
            <a:avLst/>
            <a:gdLst/>
            <a:ahLst/>
            <a:cxnLst/>
            <a:rect l="l" t="t" r="r" b="b"/>
            <a:pathLst>
              <a:path w="603250" h="625475">
                <a:moveTo>
                  <a:pt x="0" y="352806"/>
                </a:moveTo>
                <a:lnTo>
                  <a:pt x="35206" y="385845"/>
                </a:lnTo>
                <a:lnTo>
                  <a:pt x="71461" y="417664"/>
                </a:lnTo>
                <a:lnTo>
                  <a:pt x="108731" y="448236"/>
                </a:lnTo>
                <a:lnTo>
                  <a:pt x="146982" y="477536"/>
                </a:lnTo>
                <a:lnTo>
                  <a:pt x="186181" y="505539"/>
                </a:lnTo>
                <a:lnTo>
                  <a:pt x="226295" y="532220"/>
                </a:lnTo>
                <a:lnTo>
                  <a:pt x="267290" y="557554"/>
                </a:lnTo>
                <a:lnTo>
                  <a:pt x="309132" y="581515"/>
                </a:lnTo>
                <a:lnTo>
                  <a:pt x="351787" y="604079"/>
                </a:lnTo>
                <a:lnTo>
                  <a:pt x="395224" y="625221"/>
                </a:lnTo>
                <a:lnTo>
                  <a:pt x="603123" y="179832"/>
                </a:lnTo>
                <a:lnTo>
                  <a:pt x="555684" y="156042"/>
                </a:lnTo>
                <a:lnTo>
                  <a:pt x="509702" y="129681"/>
                </a:lnTo>
                <a:lnTo>
                  <a:pt x="465280" y="100822"/>
                </a:lnTo>
                <a:lnTo>
                  <a:pt x="422519" y="69539"/>
                </a:lnTo>
                <a:lnTo>
                  <a:pt x="381522" y="35907"/>
                </a:lnTo>
                <a:lnTo>
                  <a:pt x="342392" y="0"/>
                </a:lnTo>
                <a:lnTo>
                  <a:pt x="0" y="352806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97563" y="3771010"/>
            <a:ext cx="781685" cy="1163955"/>
          </a:xfrm>
          <a:custGeom>
            <a:avLst/>
            <a:gdLst/>
            <a:ahLst/>
            <a:cxnLst/>
            <a:rect l="l" t="t" r="r" b="b"/>
            <a:pathLst>
              <a:path w="781685" h="1163954">
                <a:moveTo>
                  <a:pt x="5300" y="0"/>
                </a:moveTo>
                <a:lnTo>
                  <a:pt x="1805" y="49965"/>
                </a:lnTo>
                <a:lnTo>
                  <a:pt x="43" y="99837"/>
                </a:lnTo>
                <a:lnTo>
                  <a:pt x="0" y="149576"/>
                </a:lnTo>
                <a:lnTo>
                  <a:pt x="1659" y="199140"/>
                </a:lnTo>
                <a:lnTo>
                  <a:pt x="5007" y="248489"/>
                </a:lnTo>
                <a:lnTo>
                  <a:pt x="10029" y="297583"/>
                </a:lnTo>
                <a:lnTo>
                  <a:pt x="16708" y="346382"/>
                </a:lnTo>
                <a:lnTo>
                  <a:pt x="25031" y="394844"/>
                </a:lnTo>
                <a:lnTo>
                  <a:pt x="34983" y="442929"/>
                </a:lnTo>
                <a:lnTo>
                  <a:pt x="46547" y="490598"/>
                </a:lnTo>
                <a:lnTo>
                  <a:pt x="59710" y="537809"/>
                </a:lnTo>
                <a:lnTo>
                  <a:pt x="74457" y="584523"/>
                </a:lnTo>
                <a:lnTo>
                  <a:pt x="90771" y="630697"/>
                </a:lnTo>
                <a:lnTo>
                  <a:pt x="108639" y="676293"/>
                </a:lnTo>
                <a:lnTo>
                  <a:pt x="128045" y="721270"/>
                </a:lnTo>
                <a:lnTo>
                  <a:pt x="148975" y="765587"/>
                </a:lnTo>
                <a:lnTo>
                  <a:pt x="171412" y="809204"/>
                </a:lnTo>
                <a:lnTo>
                  <a:pt x="195344" y="852080"/>
                </a:lnTo>
                <a:lnTo>
                  <a:pt x="220753" y="894175"/>
                </a:lnTo>
                <a:lnTo>
                  <a:pt x="247626" y="935449"/>
                </a:lnTo>
                <a:lnTo>
                  <a:pt x="275947" y="975861"/>
                </a:lnTo>
                <a:lnTo>
                  <a:pt x="305701" y="1015370"/>
                </a:lnTo>
                <a:lnTo>
                  <a:pt x="336874" y="1053936"/>
                </a:lnTo>
                <a:lnTo>
                  <a:pt x="369449" y="1091519"/>
                </a:lnTo>
                <a:lnTo>
                  <a:pt x="403414" y="1128078"/>
                </a:lnTo>
                <a:lnTo>
                  <a:pt x="438751" y="1163574"/>
                </a:lnTo>
                <a:lnTo>
                  <a:pt x="781143" y="810768"/>
                </a:lnTo>
                <a:lnTo>
                  <a:pt x="745844" y="774654"/>
                </a:lnTo>
                <a:lnTo>
                  <a:pt x="712674" y="736931"/>
                </a:lnTo>
                <a:lnTo>
                  <a:pt x="681670" y="697692"/>
                </a:lnTo>
                <a:lnTo>
                  <a:pt x="652866" y="657035"/>
                </a:lnTo>
                <a:lnTo>
                  <a:pt x="626299" y="615053"/>
                </a:lnTo>
                <a:lnTo>
                  <a:pt x="602005" y="571844"/>
                </a:lnTo>
                <a:lnTo>
                  <a:pt x="580019" y="527501"/>
                </a:lnTo>
                <a:lnTo>
                  <a:pt x="560378" y="482122"/>
                </a:lnTo>
                <a:lnTo>
                  <a:pt x="543117" y="435800"/>
                </a:lnTo>
                <a:lnTo>
                  <a:pt x="528272" y="388633"/>
                </a:lnTo>
                <a:lnTo>
                  <a:pt x="515878" y="340716"/>
                </a:lnTo>
                <a:lnTo>
                  <a:pt x="505973" y="292143"/>
                </a:lnTo>
                <a:lnTo>
                  <a:pt x="498590" y="243011"/>
                </a:lnTo>
                <a:lnTo>
                  <a:pt x="493767" y="193415"/>
                </a:lnTo>
                <a:lnTo>
                  <a:pt x="491539" y="143450"/>
                </a:lnTo>
                <a:lnTo>
                  <a:pt x="491942" y="93213"/>
                </a:lnTo>
                <a:lnTo>
                  <a:pt x="495012" y="42799"/>
                </a:lnTo>
                <a:lnTo>
                  <a:pt x="5300" y="0"/>
                </a:lnTo>
                <a:close/>
              </a:path>
            </a:pathLst>
          </a:custGeom>
          <a:solidFill>
            <a:srgbClr val="2C4D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97563" y="3771010"/>
            <a:ext cx="781685" cy="1163955"/>
          </a:xfrm>
          <a:custGeom>
            <a:avLst/>
            <a:gdLst/>
            <a:ahLst/>
            <a:cxnLst/>
            <a:rect l="l" t="t" r="r" b="b"/>
            <a:pathLst>
              <a:path w="781685" h="1163954">
                <a:moveTo>
                  <a:pt x="5300" y="0"/>
                </a:moveTo>
                <a:lnTo>
                  <a:pt x="1805" y="49965"/>
                </a:lnTo>
                <a:lnTo>
                  <a:pt x="43" y="99837"/>
                </a:lnTo>
                <a:lnTo>
                  <a:pt x="0" y="149576"/>
                </a:lnTo>
                <a:lnTo>
                  <a:pt x="1659" y="199140"/>
                </a:lnTo>
                <a:lnTo>
                  <a:pt x="5007" y="248489"/>
                </a:lnTo>
                <a:lnTo>
                  <a:pt x="10029" y="297583"/>
                </a:lnTo>
                <a:lnTo>
                  <a:pt x="16708" y="346382"/>
                </a:lnTo>
                <a:lnTo>
                  <a:pt x="25031" y="394844"/>
                </a:lnTo>
                <a:lnTo>
                  <a:pt x="34983" y="442929"/>
                </a:lnTo>
                <a:lnTo>
                  <a:pt x="46547" y="490598"/>
                </a:lnTo>
                <a:lnTo>
                  <a:pt x="59710" y="537809"/>
                </a:lnTo>
                <a:lnTo>
                  <a:pt x="74457" y="584523"/>
                </a:lnTo>
                <a:lnTo>
                  <a:pt x="90771" y="630697"/>
                </a:lnTo>
                <a:lnTo>
                  <a:pt x="108639" y="676293"/>
                </a:lnTo>
                <a:lnTo>
                  <a:pt x="128045" y="721270"/>
                </a:lnTo>
                <a:lnTo>
                  <a:pt x="148975" y="765587"/>
                </a:lnTo>
                <a:lnTo>
                  <a:pt x="171412" y="809204"/>
                </a:lnTo>
                <a:lnTo>
                  <a:pt x="195344" y="852080"/>
                </a:lnTo>
                <a:lnTo>
                  <a:pt x="220753" y="894175"/>
                </a:lnTo>
                <a:lnTo>
                  <a:pt x="247626" y="935449"/>
                </a:lnTo>
                <a:lnTo>
                  <a:pt x="275947" y="975861"/>
                </a:lnTo>
                <a:lnTo>
                  <a:pt x="305701" y="1015370"/>
                </a:lnTo>
                <a:lnTo>
                  <a:pt x="336874" y="1053936"/>
                </a:lnTo>
                <a:lnTo>
                  <a:pt x="369449" y="1091519"/>
                </a:lnTo>
                <a:lnTo>
                  <a:pt x="403414" y="1128078"/>
                </a:lnTo>
                <a:lnTo>
                  <a:pt x="438751" y="1163574"/>
                </a:lnTo>
                <a:lnTo>
                  <a:pt x="781143" y="810768"/>
                </a:lnTo>
                <a:lnTo>
                  <a:pt x="745844" y="774654"/>
                </a:lnTo>
                <a:lnTo>
                  <a:pt x="712674" y="736931"/>
                </a:lnTo>
                <a:lnTo>
                  <a:pt x="681670" y="697692"/>
                </a:lnTo>
                <a:lnTo>
                  <a:pt x="652866" y="657035"/>
                </a:lnTo>
                <a:lnTo>
                  <a:pt x="626299" y="615053"/>
                </a:lnTo>
                <a:lnTo>
                  <a:pt x="602005" y="571844"/>
                </a:lnTo>
                <a:lnTo>
                  <a:pt x="580019" y="527501"/>
                </a:lnTo>
                <a:lnTo>
                  <a:pt x="560378" y="482122"/>
                </a:lnTo>
                <a:lnTo>
                  <a:pt x="543117" y="435800"/>
                </a:lnTo>
                <a:lnTo>
                  <a:pt x="528272" y="388633"/>
                </a:lnTo>
                <a:lnTo>
                  <a:pt x="515878" y="340716"/>
                </a:lnTo>
                <a:lnTo>
                  <a:pt x="505973" y="292143"/>
                </a:lnTo>
                <a:lnTo>
                  <a:pt x="498590" y="243011"/>
                </a:lnTo>
                <a:lnTo>
                  <a:pt x="493767" y="193415"/>
                </a:lnTo>
                <a:lnTo>
                  <a:pt x="491539" y="143450"/>
                </a:lnTo>
                <a:lnTo>
                  <a:pt x="491942" y="93213"/>
                </a:lnTo>
                <a:lnTo>
                  <a:pt x="495012" y="42799"/>
                </a:lnTo>
                <a:lnTo>
                  <a:pt x="5300" y="0"/>
                </a:lnTo>
                <a:close/>
              </a:path>
            </a:pathLst>
          </a:custGeom>
          <a:ln w="182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905500" y="4460747"/>
            <a:ext cx="666115" cy="615950"/>
          </a:xfrm>
          <a:custGeom>
            <a:avLst/>
            <a:gdLst/>
            <a:ahLst/>
            <a:cxnLst/>
            <a:rect l="l" t="t" r="r" b="b"/>
            <a:pathLst>
              <a:path w="666115" h="615950">
                <a:moveTo>
                  <a:pt x="0" y="0"/>
                </a:moveTo>
                <a:lnTo>
                  <a:pt x="608076" y="615695"/>
                </a:lnTo>
                <a:lnTo>
                  <a:pt x="665988" y="615695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571488" y="4783835"/>
            <a:ext cx="1493520" cy="584200"/>
          </a:xfrm>
          <a:custGeom>
            <a:avLst/>
            <a:gdLst/>
            <a:ahLst/>
            <a:cxnLst/>
            <a:rect l="l" t="t" r="r" b="b"/>
            <a:pathLst>
              <a:path w="1493520" h="584200">
                <a:moveTo>
                  <a:pt x="1379601" y="0"/>
                </a:moveTo>
                <a:lnTo>
                  <a:pt x="113918" y="0"/>
                </a:lnTo>
                <a:lnTo>
                  <a:pt x="69597" y="8959"/>
                </a:lnTo>
                <a:lnTo>
                  <a:pt x="33385" y="33385"/>
                </a:lnTo>
                <a:lnTo>
                  <a:pt x="8959" y="69597"/>
                </a:lnTo>
                <a:lnTo>
                  <a:pt x="0" y="113918"/>
                </a:lnTo>
                <a:lnTo>
                  <a:pt x="0" y="469772"/>
                </a:lnTo>
                <a:lnTo>
                  <a:pt x="8959" y="514094"/>
                </a:lnTo>
                <a:lnTo>
                  <a:pt x="33385" y="550306"/>
                </a:lnTo>
                <a:lnTo>
                  <a:pt x="69597" y="574732"/>
                </a:lnTo>
                <a:lnTo>
                  <a:pt x="113918" y="583691"/>
                </a:lnTo>
                <a:lnTo>
                  <a:pt x="1379601" y="583691"/>
                </a:lnTo>
                <a:lnTo>
                  <a:pt x="1423922" y="574732"/>
                </a:lnTo>
                <a:lnTo>
                  <a:pt x="1460134" y="550306"/>
                </a:lnTo>
                <a:lnTo>
                  <a:pt x="1484560" y="514094"/>
                </a:lnTo>
                <a:lnTo>
                  <a:pt x="1493519" y="469772"/>
                </a:lnTo>
                <a:lnTo>
                  <a:pt x="1493519" y="113918"/>
                </a:lnTo>
                <a:lnTo>
                  <a:pt x="1484560" y="69597"/>
                </a:lnTo>
                <a:lnTo>
                  <a:pt x="1460134" y="33385"/>
                </a:lnTo>
                <a:lnTo>
                  <a:pt x="1423922" y="8959"/>
                </a:lnTo>
                <a:lnTo>
                  <a:pt x="1379601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643496" y="4855591"/>
            <a:ext cx="1350645" cy="424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Transportation: No.</a:t>
            </a:r>
            <a:r>
              <a:rPr dirty="0" sz="12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  <a:p>
            <a:pPr algn="ctr" marL="1905">
              <a:lnSpc>
                <a:spcPct val="100000"/>
              </a:lnSpc>
              <a:spcBef>
                <a:spcPts val="15"/>
              </a:spcBef>
            </a:pP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59763" y="2825495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97536"/>
                </a:moveTo>
                <a:lnTo>
                  <a:pt x="97536" y="97536"/>
                </a:lnTo>
                <a:lnTo>
                  <a:pt x="97536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59763" y="3144011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97536"/>
                </a:moveTo>
                <a:lnTo>
                  <a:pt x="97536" y="97536"/>
                </a:lnTo>
                <a:lnTo>
                  <a:pt x="97536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288541" y="2630627"/>
            <a:ext cx="610870" cy="661670"/>
          </a:xfrm>
          <a:prstGeom prst="rect">
            <a:avLst/>
          </a:prstGeom>
        </p:spPr>
        <p:txBody>
          <a:bodyPr wrap="square" lIns="0" tIns="1168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Food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H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u</a:t>
            </a:r>
            <a:r>
              <a:rPr dirty="0" sz="1400" spc="-10">
                <a:solidFill>
                  <a:srgbClr val="585858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i</a:t>
            </a: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59763" y="3461003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97536"/>
                </a:moveTo>
                <a:lnTo>
                  <a:pt x="97536" y="97536"/>
                </a:lnTo>
                <a:lnTo>
                  <a:pt x="97536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59763" y="3779520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97535"/>
                </a:moveTo>
                <a:lnTo>
                  <a:pt x="97536" y="97535"/>
                </a:lnTo>
                <a:lnTo>
                  <a:pt x="97536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59763" y="4098035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97536"/>
                </a:moveTo>
                <a:lnTo>
                  <a:pt x="97536" y="97536"/>
                </a:lnTo>
                <a:lnTo>
                  <a:pt x="97536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59763" y="4416552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97536"/>
                </a:moveTo>
                <a:lnTo>
                  <a:pt x="97536" y="97536"/>
                </a:lnTo>
                <a:lnTo>
                  <a:pt x="97536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59763" y="4733544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0" y="97535"/>
                </a:moveTo>
                <a:lnTo>
                  <a:pt x="97536" y="97535"/>
                </a:lnTo>
                <a:lnTo>
                  <a:pt x="97536" y="0"/>
                </a:lnTo>
                <a:lnTo>
                  <a:pt x="0" y="0"/>
                </a:lnTo>
                <a:lnTo>
                  <a:pt x="0" y="97535"/>
                </a:lnTo>
                <a:close/>
              </a:path>
            </a:pathLst>
          </a:custGeom>
          <a:solidFill>
            <a:srgbClr val="2C4D7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288541" y="3265864"/>
            <a:ext cx="1377315" cy="16179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9200"/>
              </a:lnSpc>
              <a:spcBef>
                <a:spcPts val="100"/>
              </a:spcBef>
            </a:pP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Transportation  Healthcare  Entertainment  </a:t>
            </a:r>
            <a:r>
              <a:rPr dirty="0" sz="1400">
                <a:solidFill>
                  <a:srgbClr val="585858"/>
                </a:solidFill>
                <a:latin typeface="Calibri"/>
                <a:cs typeface="Calibri"/>
              </a:rPr>
              <a:t>Cash</a:t>
            </a:r>
            <a:r>
              <a:rPr dirty="0" sz="1400" spc="-5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585858"/>
                </a:solidFill>
                <a:latin typeface="Calibri"/>
                <a:cs typeface="Calibri"/>
              </a:rPr>
              <a:t>contributions  Other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dirty="0" spc="-5"/>
              <a:t>20</a:t>
            </a:fld>
          </a:p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000627" y="3417570"/>
            <a:ext cx="116205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Calibri"/>
                <a:cs typeface="Calibri"/>
              </a:rPr>
              <a:t>Avg.</a:t>
            </a:r>
            <a:r>
              <a:rPr dirty="0" sz="1800" spc="-10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Annual  </a:t>
            </a:r>
            <a:r>
              <a:rPr dirty="0" sz="1800" spc="-5" b="1">
                <a:latin typeface="Calibri"/>
                <a:cs typeface="Calibri"/>
              </a:rPr>
              <a:t>Expenses: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$45,756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234310" y="1172336"/>
            <a:ext cx="4662805" cy="670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solidFill>
                  <a:srgbClr val="63B346"/>
                </a:solidFill>
              </a:rPr>
              <a:t>Average </a:t>
            </a:r>
            <a:r>
              <a:rPr dirty="0" sz="2400" spc="-5">
                <a:solidFill>
                  <a:srgbClr val="63B346"/>
                </a:solidFill>
              </a:rPr>
              <a:t>Annual Expenditures </a:t>
            </a:r>
            <a:r>
              <a:rPr dirty="0" sz="2400" spc="-10">
                <a:solidFill>
                  <a:srgbClr val="63B346"/>
                </a:solidFill>
              </a:rPr>
              <a:t>by</a:t>
            </a:r>
            <a:r>
              <a:rPr dirty="0" sz="2400" spc="-30">
                <a:solidFill>
                  <a:srgbClr val="63B346"/>
                </a:solidFill>
              </a:rPr>
              <a:t> </a:t>
            </a:r>
            <a:r>
              <a:rPr dirty="0" sz="2400" spc="-10">
                <a:solidFill>
                  <a:srgbClr val="63B346"/>
                </a:solidFill>
              </a:rPr>
              <a:t>Age</a:t>
            </a:r>
            <a:endParaRPr sz="2400"/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800" b="0">
                <a:latin typeface="Calibri"/>
                <a:cs typeface="Calibri"/>
              </a:rPr>
              <a:t>65 </a:t>
            </a:r>
            <a:r>
              <a:rPr dirty="0" sz="1800" spc="-15" b="0">
                <a:latin typeface="Calibri"/>
                <a:cs typeface="Calibri"/>
              </a:rPr>
              <a:t>years </a:t>
            </a:r>
            <a:r>
              <a:rPr dirty="0" sz="1800" b="0">
                <a:latin typeface="Calibri"/>
                <a:cs typeface="Calibri"/>
              </a:rPr>
              <a:t>and </a:t>
            </a:r>
            <a:r>
              <a:rPr dirty="0" sz="1800" spc="-5" b="0">
                <a:latin typeface="Calibri"/>
                <a:cs typeface="Calibri"/>
              </a:rPr>
              <a:t>older </a:t>
            </a:r>
            <a:r>
              <a:rPr dirty="0" sz="1800" b="0">
                <a:latin typeface="Calibri"/>
                <a:cs typeface="Calibri"/>
              </a:rPr>
              <a:t>– </a:t>
            </a:r>
            <a:r>
              <a:rPr dirty="0" sz="1800" spc="-20" b="0">
                <a:latin typeface="Calibri"/>
                <a:cs typeface="Calibri"/>
              </a:rPr>
              <a:t>Avg. </a:t>
            </a:r>
            <a:r>
              <a:rPr dirty="0" sz="1800" spc="-5" b="0">
                <a:latin typeface="Calibri"/>
                <a:cs typeface="Calibri"/>
              </a:rPr>
              <a:t>Income</a:t>
            </a:r>
            <a:r>
              <a:rPr dirty="0" sz="1800" spc="55" b="0">
                <a:latin typeface="Calibri"/>
                <a:cs typeface="Calibri"/>
              </a:rPr>
              <a:t> </a:t>
            </a:r>
            <a:r>
              <a:rPr dirty="0" sz="1800" spc="-5" b="0">
                <a:latin typeface="Calibri"/>
                <a:cs typeface="Calibri"/>
              </a:rPr>
              <a:t>$48,035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335" y="170179"/>
            <a:ext cx="1758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Life-Changing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Tech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97197" y="2327148"/>
            <a:ext cx="5960318" cy="1584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792726" y="2999613"/>
            <a:ext cx="2914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90">
                <a:latin typeface="Calibri"/>
                <a:cs typeface="Calibri"/>
              </a:rPr>
              <a:t>V</a:t>
            </a:r>
            <a:r>
              <a:rPr dirty="0" sz="1800" spc="-5">
                <a:latin typeface="Calibri"/>
                <a:cs typeface="Calibri"/>
              </a:rPr>
              <a:t>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63723" y="1116914"/>
            <a:ext cx="3394710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63B346"/>
                </a:solidFill>
              </a:rPr>
              <a:t>The </a:t>
            </a:r>
            <a:r>
              <a:rPr dirty="0" sz="2400" spc="-10">
                <a:solidFill>
                  <a:srgbClr val="63B346"/>
                </a:solidFill>
              </a:rPr>
              <a:t>Cost </a:t>
            </a:r>
            <a:r>
              <a:rPr dirty="0" sz="2400">
                <a:solidFill>
                  <a:srgbClr val="63B346"/>
                </a:solidFill>
              </a:rPr>
              <a:t>of </a:t>
            </a:r>
            <a:r>
              <a:rPr dirty="0" sz="2400" spc="-15">
                <a:solidFill>
                  <a:srgbClr val="63B346"/>
                </a:solidFill>
              </a:rPr>
              <a:t>Staying</a:t>
            </a:r>
            <a:r>
              <a:rPr dirty="0" sz="2400" spc="-50">
                <a:solidFill>
                  <a:srgbClr val="63B346"/>
                </a:solidFill>
              </a:rPr>
              <a:t> </a:t>
            </a:r>
            <a:r>
              <a:rPr dirty="0" sz="2400" spc="-5">
                <a:solidFill>
                  <a:srgbClr val="63B346"/>
                </a:solidFill>
              </a:rPr>
              <a:t>Mobile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999744" y="1982723"/>
            <a:ext cx="3485387" cy="2871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97204" y="4818126"/>
            <a:ext cx="4202430" cy="14751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37795">
              <a:lnSpc>
                <a:spcPts val="2335"/>
              </a:lnSpc>
              <a:spcBef>
                <a:spcPts val="100"/>
              </a:spcBef>
            </a:pPr>
            <a:r>
              <a:rPr dirty="0" sz="2000" spc="-15" b="1">
                <a:solidFill>
                  <a:srgbClr val="00AF50"/>
                </a:solidFill>
                <a:latin typeface="Calibri"/>
                <a:cs typeface="Calibri"/>
              </a:rPr>
              <a:t>Large</a:t>
            </a:r>
            <a:r>
              <a:rPr dirty="0" sz="2000" spc="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AF50"/>
                </a:solidFill>
                <a:latin typeface="Calibri"/>
                <a:cs typeface="Calibri"/>
              </a:rPr>
              <a:t>Sedan</a:t>
            </a:r>
            <a:endParaRPr sz="2000">
              <a:latin typeface="Calibri"/>
              <a:cs typeface="Calibri"/>
            </a:endParaRPr>
          </a:p>
          <a:p>
            <a:pPr algn="ctr" marL="137160">
              <a:lnSpc>
                <a:spcPts val="4735"/>
              </a:lnSpc>
            </a:pPr>
            <a:r>
              <a:rPr dirty="0" sz="4000" spc="-5" b="1">
                <a:solidFill>
                  <a:srgbClr val="00AF50"/>
                </a:solidFill>
                <a:latin typeface="Calibri"/>
                <a:cs typeface="Calibri"/>
              </a:rPr>
              <a:t>$10,879*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60"/>
              </a:spcBef>
            </a:pPr>
            <a:r>
              <a:rPr dirty="0" sz="900" spc="-5">
                <a:latin typeface="Calibri"/>
                <a:cs typeface="Calibri"/>
              </a:rPr>
              <a:t>*Source: </a:t>
            </a:r>
            <a:r>
              <a:rPr dirty="0" sz="900" spc="-10">
                <a:latin typeface="Calibri"/>
                <a:cs typeface="Calibri"/>
              </a:rPr>
              <a:t>AAA, </a:t>
            </a:r>
            <a:r>
              <a:rPr dirty="0" sz="900" spc="-5">
                <a:latin typeface="Calibri"/>
                <a:cs typeface="Calibri"/>
              </a:rPr>
              <a:t>Your Driving Costs, Statistic </a:t>
            </a:r>
            <a:r>
              <a:rPr dirty="0" sz="900">
                <a:latin typeface="Calibri"/>
                <a:cs typeface="Calibri"/>
              </a:rPr>
              <a:t>is </a:t>
            </a:r>
            <a:r>
              <a:rPr dirty="0" sz="900" spc="-5">
                <a:latin typeface="Calibri"/>
                <a:cs typeface="Calibri"/>
              </a:rPr>
              <a:t>based </a:t>
            </a:r>
            <a:r>
              <a:rPr dirty="0" sz="900">
                <a:latin typeface="Calibri"/>
                <a:cs typeface="Calibri"/>
              </a:rPr>
              <a:t>on </a:t>
            </a:r>
            <a:r>
              <a:rPr dirty="0" sz="900" spc="-5">
                <a:latin typeface="Calibri"/>
                <a:cs typeface="Calibri"/>
              </a:rPr>
              <a:t>driving </a:t>
            </a:r>
            <a:r>
              <a:rPr dirty="0" sz="900">
                <a:latin typeface="Calibri"/>
                <a:cs typeface="Calibri"/>
              </a:rPr>
              <a:t>15,000 </a:t>
            </a:r>
            <a:r>
              <a:rPr dirty="0" sz="900" spc="-5">
                <a:latin typeface="Calibri"/>
                <a:cs typeface="Calibri"/>
              </a:rPr>
              <a:t>miles per year,</a:t>
            </a:r>
            <a:r>
              <a:rPr dirty="0" sz="900" spc="114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2017.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dirty="0" spc="-5"/>
              <a:t>20</a:t>
            </a:fld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513703" y="4880813"/>
            <a:ext cx="26098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1">
                <a:solidFill>
                  <a:srgbClr val="00AF50"/>
                </a:solidFill>
                <a:latin typeface="Calibri"/>
                <a:cs typeface="Calibri"/>
              </a:rPr>
              <a:t>?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335" y="170179"/>
            <a:ext cx="1758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Life-Changing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Tech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4410" y="1111453"/>
            <a:ext cx="509460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63B346"/>
                </a:solidFill>
              </a:rPr>
              <a:t>Apps that </a:t>
            </a:r>
            <a:r>
              <a:rPr dirty="0" sz="2400" spc="-5">
                <a:solidFill>
                  <a:srgbClr val="63B346"/>
                </a:solidFill>
              </a:rPr>
              <a:t>Can </a:t>
            </a:r>
            <a:r>
              <a:rPr dirty="0" sz="2400" spc="-10">
                <a:solidFill>
                  <a:srgbClr val="63B346"/>
                </a:solidFill>
              </a:rPr>
              <a:t>Reduce </a:t>
            </a:r>
            <a:r>
              <a:rPr dirty="0" sz="2400" spc="-5">
                <a:solidFill>
                  <a:srgbClr val="63B346"/>
                </a:solidFill>
              </a:rPr>
              <a:t>the </a:t>
            </a:r>
            <a:r>
              <a:rPr dirty="0" sz="2400">
                <a:solidFill>
                  <a:srgbClr val="63B346"/>
                </a:solidFill>
              </a:rPr>
              <a:t>Need </a:t>
            </a:r>
            <a:r>
              <a:rPr dirty="0" sz="2400" spc="-15">
                <a:solidFill>
                  <a:srgbClr val="63B346"/>
                </a:solidFill>
              </a:rPr>
              <a:t>to</a:t>
            </a:r>
            <a:r>
              <a:rPr dirty="0" sz="2400" spc="-20">
                <a:solidFill>
                  <a:srgbClr val="63B346"/>
                </a:solidFill>
              </a:rPr>
              <a:t> </a:t>
            </a:r>
            <a:r>
              <a:rPr dirty="0" sz="2400" spc="-10">
                <a:solidFill>
                  <a:srgbClr val="63B346"/>
                </a:solidFill>
              </a:rPr>
              <a:t>Drive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2940842" y="2264287"/>
            <a:ext cx="3411190" cy="2739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12720" y="5140452"/>
            <a:ext cx="1874520" cy="516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39384" y="5039867"/>
            <a:ext cx="902208" cy="830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904554" y="2389123"/>
            <a:ext cx="1560955" cy="1064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07935" y="3442715"/>
            <a:ext cx="1129283" cy="11292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275576" y="4678679"/>
            <a:ext cx="961644" cy="9616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49140" y="5321808"/>
            <a:ext cx="882396" cy="1066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222235" y="5830823"/>
            <a:ext cx="1014983" cy="7574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68808" y="1857755"/>
            <a:ext cx="2037588" cy="4114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dirty="0" spc="-5"/>
              <a:t>20</a:t>
            </a:fld>
          </a:p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335" y="170179"/>
            <a:ext cx="175895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0">
                <a:solidFill>
                  <a:srgbClr val="FFFFFF"/>
                </a:solidFill>
                <a:latin typeface="Calibri"/>
                <a:cs typeface="Calibri"/>
              </a:rPr>
              <a:t>Life-Changing</a:t>
            </a:r>
            <a:r>
              <a:rPr dirty="0" sz="1800" spc="-2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40" b="0">
                <a:solidFill>
                  <a:srgbClr val="FFFFFF"/>
                </a:solidFill>
                <a:latin typeface="Calibri"/>
                <a:cs typeface="Calibri"/>
              </a:rPr>
              <a:t>Tech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16380" y="693418"/>
            <a:ext cx="7627620" cy="6164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93242" y="1861565"/>
            <a:ext cx="2833370" cy="3414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1315" marR="5080" indent="-348615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361950" algn="l"/>
              </a:tabLst>
            </a:pPr>
            <a:r>
              <a:rPr dirty="0" sz="2400" b="1">
                <a:solidFill>
                  <a:srgbClr val="63B346"/>
                </a:solidFill>
                <a:latin typeface="Calibri"/>
                <a:cs typeface="Calibri"/>
              </a:rPr>
              <a:t>A </a:t>
            </a:r>
            <a:r>
              <a:rPr dirty="0" sz="2400" spc="-5" b="1">
                <a:solidFill>
                  <a:srgbClr val="63B346"/>
                </a:solidFill>
                <a:latin typeface="Calibri"/>
                <a:cs typeface="Calibri"/>
              </a:rPr>
              <a:t>House </a:t>
            </a:r>
            <a:r>
              <a:rPr dirty="0" sz="2400" spc="-10" b="1">
                <a:solidFill>
                  <a:srgbClr val="63B346"/>
                </a:solidFill>
                <a:latin typeface="Calibri"/>
                <a:cs typeface="Calibri"/>
              </a:rPr>
              <a:t>that</a:t>
            </a:r>
            <a:r>
              <a:rPr dirty="0" sz="2400" spc="-70" b="1">
                <a:solidFill>
                  <a:srgbClr val="63B346"/>
                </a:solidFill>
                <a:latin typeface="Calibri"/>
                <a:cs typeface="Calibri"/>
              </a:rPr>
              <a:t> </a:t>
            </a:r>
            <a:r>
              <a:rPr dirty="0" sz="2400" spc="-15" b="1">
                <a:solidFill>
                  <a:srgbClr val="63B346"/>
                </a:solidFill>
                <a:latin typeface="Calibri"/>
                <a:cs typeface="Calibri"/>
              </a:rPr>
              <a:t>Keeps  </a:t>
            </a:r>
            <a:r>
              <a:rPr dirty="0" sz="2400" spc="-5" b="1">
                <a:solidFill>
                  <a:srgbClr val="63B346"/>
                </a:solidFill>
                <a:latin typeface="Calibri"/>
                <a:cs typeface="Calibri"/>
              </a:rPr>
              <a:t>Itself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3B346"/>
              </a:buClr>
              <a:buFont typeface="Calibri"/>
              <a:buAutoNum type="arabicPeriod" startAt="4"/>
            </a:pPr>
            <a:endParaRPr sz="2100">
              <a:latin typeface="Times New Roman"/>
              <a:cs typeface="Times New Roman"/>
            </a:endParaRPr>
          </a:p>
          <a:p>
            <a:pPr algn="just" lvl="1" marL="593090" marR="194310" indent="-231775">
              <a:lnSpc>
                <a:spcPct val="100000"/>
              </a:lnSpc>
              <a:buClr>
                <a:srgbClr val="63B346"/>
              </a:buClr>
              <a:buFont typeface="Wingdings"/>
              <a:buChar char=""/>
              <a:tabLst>
                <a:tab pos="593725" algn="l"/>
              </a:tabLst>
            </a:pPr>
            <a:r>
              <a:rPr dirty="0" sz="1800" spc="-30">
                <a:latin typeface="Calibri"/>
                <a:cs typeface="Calibri"/>
              </a:rPr>
              <a:t>Taking </a:t>
            </a:r>
            <a:r>
              <a:rPr dirty="0" sz="1800" spc="-15">
                <a:latin typeface="Calibri"/>
                <a:cs typeface="Calibri"/>
              </a:rPr>
              <a:t>care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>
                <a:latin typeface="Calibri"/>
                <a:cs typeface="Calibri"/>
              </a:rPr>
              <a:t>a </a:t>
            </a:r>
            <a:r>
              <a:rPr dirty="0" sz="1800" spc="-5">
                <a:latin typeface="Calibri"/>
                <a:cs typeface="Calibri"/>
              </a:rPr>
              <a:t>home  </a:t>
            </a:r>
            <a:r>
              <a:rPr dirty="0" sz="1800" spc="-10">
                <a:latin typeface="Calibri"/>
                <a:cs typeface="Calibri"/>
              </a:rPr>
              <a:t>can </a:t>
            </a:r>
            <a:r>
              <a:rPr dirty="0" sz="1800" spc="-5">
                <a:latin typeface="Calibri"/>
                <a:cs typeface="Calibri"/>
              </a:rPr>
              <a:t>be challenging </a:t>
            </a:r>
            <a:r>
              <a:rPr dirty="0" sz="1800" spc="-15">
                <a:latin typeface="Calibri"/>
                <a:cs typeface="Calibri"/>
              </a:rPr>
              <a:t>for  </a:t>
            </a:r>
            <a:r>
              <a:rPr dirty="0" sz="1800" spc="-10">
                <a:latin typeface="Calibri"/>
                <a:cs typeface="Calibri"/>
              </a:rPr>
              <a:t>retirees</a:t>
            </a:r>
            <a:endParaRPr sz="1800">
              <a:latin typeface="Calibri"/>
              <a:cs typeface="Calibri"/>
            </a:endParaRPr>
          </a:p>
          <a:p>
            <a:pPr lvl="1" marL="593090" marR="83820" indent="-231775">
              <a:lnSpc>
                <a:spcPct val="100000"/>
              </a:lnSpc>
              <a:spcBef>
                <a:spcPts val="1205"/>
              </a:spcBef>
              <a:buClr>
                <a:srgbClr val="63B346"/>
              </a:buClr>
              <a:buFont typeface="Wingdings"/>
              <a:buChar char=""/>
              <a:tabLst>
                <a:tab pos="593090" algn="l"/>
                <a:tab pos="593725" algn="l"/>
              </a:tabLst>
            </a:pPr>
            <a:r>
              <a:rPr dirty="0" sz="1800" spc="-40">
                <a:latin typeface="Calibri"/>
                <a:cs typeface="Calibri"/>
              </a:rPr>
              <a:t>Tech </a:t>
            </a:r>
            <a:r>
              <a:rPr dirty="0" sz="1800" spc="-10">
                <a:latin typeface="Calibri"/>
                <a:cs typeface="Calibri"/>
              </a:rPr>
              <a:t>can </a:t>
            </a:r>
            <a:r>
              <a:rPr dirty="0" sz="1800" spc="-5">
                <a:latin typeface="Calibri"/>
                <a:cs typeface="Calibri"/>
              </a:rPr>
              <a:t>help with  </a:t>
            </a:r>
            <a:r>
              <a:rPr dirty="0" sz="1800" spc="-10">
                <a:latin typeface="Calibri"/>
                <a:cs typeface="Calibri"/>
              </a:rPr>
              <a:t>chores, </a:t>
            </a:r>
            <a:r>
              <a:rPr dirty="0" sz="1800" spc="-5">
                <a:latin typeface="Calibri"/>
                <a:cs typeface="Calibri"/>
              </a:rPr>
              <a:t>but </a:t>
            </a:r>
            <a:r>
              <a:rPr dirty="0" sz="1800">
                <a:latin typeface="Calibri"/>
                <a:cs typeface="Calibri"/>
              </a:rPr>
              <a:t>also  </a:t>
            </a:r>
            <a:r>
              <a:rPr dirty="0" sz="1800" spc="-10">
                <a:latin typeface="Calibri"/>
                <a:cs typeface="Calibri"/>
              </a:rPr>
              <a:t>transforms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5">
                <a:latin typeface="Calibri"/>
                <a:cs typeface="Calibri"/>
              </a:rPr>
              <a:t>home  </a:t>
            </a:r>
            <a:r>
              <a:rPr dirty="0" sz="1800" spc="-10">
                <a:latin typeface="Calibri"/>
                <a:cs typeface="Calibri"/>
              </a:rPr>
              <a:t>into </a:t>
            </a:r>
            <a:r>
              <a:rPr dirty="0" sz="1800" spc="-25">
                <a:latin typeface="Calibri"/>
                <a:cs typeface="Calibri"/>
              </a:rPr>
              <a:t>helper, </a:t>
            </a:r>
            <a:r>
              <a:rPr dirty="0" sz="1800" spc="-10">
                <a:latin typeface="Calibri"/>
                <a:cs typeface="Calibri"/>
              </a:rPr>
              <a:t>companion 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caregiver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296" y="6648221"/>
            <a:ext cx="107378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65"/>
              </a:lnSpc>
            </a:pPr>
            <a:r>
              <a:rPr dirty="0" sz="800" i="1">
                <a:latin typeface="Calibri"/>
                <a:cs typeface="Calibri"/>
              </a:rPr>
              <a:t>© 2018 </a:t>
            </a:r>
            <a:r>
              <a:rPr dirty="0" sz="800" spc="-5" i="1">
                <a:latin typeface="Calibri"/>
                <a:cs typeface="Calibri"/>
              </a:rPr>
              <a:t>by Hartford</a:t>
            </a:r>
            <a:r>
              <a:rPr dirty="0" sz="800" spc="-90" i="1">
                <a:latin typeface="Calibri"/>
                <a:cs typeface="Calibri"/>
              </a:rPr>
              <a:t> </a:t>
            </a:r>
            <a:r>
              <a:rPr dirty="0" sz="800" spc="-5" i="1">
                <a:latin typeface="Calibri"/>
                <a:cs typeface="Calibri"/>
              </a:rPr>
              <a:t>Funds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5131" y="6548653"/>
            <a:ext cx="1536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55664" y="138684"/>
            <a:ext cx="2263140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21335" y="170179"/>
            <a:ext cx="1758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Life-Changing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Tech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884" y="1005839"/>
            <a:ext cx="1639973" cy="29215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51052" y="1315719"/>
            <a:ext cx="2041641" cy="1313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58000" y="1187196"/>
            <a:ext cx="1920240" cy="1441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05957" y="3534155"/>
            <a:ext cx="2873750" cy="15458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40375" y="1659254"/>
            <a:ext cx="894820" cy="12001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19427" y="952500"/>
            <a:ext cx="1556004" cy="10652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920506" y="2106167"/>
            <a:ext cx="812339" cy="9326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41604" y="4669535"/>
            <a:ext cx="1755648" cy="17602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29784" y="3493007"/>
            <a:ext cx="3758184" cy="33649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dirty="0" spc="-5"/>
              <a:t>26</a:t>
            </a:fld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335" y="170179"/>
            <a:ext cx="1758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Life-Changing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Tech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4163" y="1098930"/>
            <a:ext cx="397510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63B346"/>
                </a:solidFill>
              </a:rPr>
              <a:t>Apps </a:t>
            </a:r>
            <a:r>
              <a:rPr dirty="0" sz="2400" spc="-15">
                <a:solidFill>
                  <a:srgbClr val="63B346"/>
                </a:solidFill>
              </a:rPr>
              <a:t>to </a:t>
            </a:r>
            <a:r>
              <a:rPr dirty="0" sz="2400">
                <a:solidFill>
                  <a:srgbClr val="63B346"/>
                </a:solidFill>
              </a:rPr>
              <a:t>Help </a:t>
            </a:r>
            <a:r>
              <a:rPr dirty="0" sz="2400" spc="-5">
                <a:solidFill>
                  <a:srgbClr val="63B346"/>
                </a:solidFill>
              </a:rPr>
              <a:t>Around the</a:t>
            </a:r>
            <a:r>
              <a:rPr dirty="0" sz="2400" spc="-60">
                <a:solidFill>
                  <a:srgbClr val="63B346"/>
                </a:solidFill>
              </a:rPr>
              <a:t> </a:t>
            </a:r>
            <a:r>
              <a:rPr dirty="0" sz="2400">
                <a:solidFill>
                  <a:srgbClr val="63B346"/>
                </a:solidFill>
              </a:rPr>
              <a:t>Home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865632" y="1895855"/>
            <a:ext cx="7239000" cy="4209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00628" y="1895855"/>
            <a:ext cx="2377440" cy="861060"/>
          </a:xfrm>
          <a:custGeom>
            <a:avLst/>
            <a:gdLst/>
            <a:ahLst/>
            <a:cxnLst/>
            <a:rect l="l" t="t" r="r" b="b"/>
            <a:pathLst>
              <a:path w="2377440" h="861060">
                <a:moveTo>
                  <a:pt x="0" y="861060"/>
                </a:moveTo>
                <a:lnTo>
                  <a:pt x="2377440" y="861060"/>
                </a:lnTo>
                <a:lnTo>
                  <a:pt x="2377440" y="0"/>
                </a:lnTo>
                <a:lnTo>
                  <a:pt x="0" y="0"/>
                </a:lnTo>
                <a:lnTo>
                  <a:pt x="0" y="8610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75303" y="1982723"/>
            <a:ext cx="2228088" cy="835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dirty="0" spc="-5"/>
              <a:t>26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335" y="170179"/>
            <a:ext cx="1758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Life-Changing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Tech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70559"/>
            <a:ext cx="9143999" cy="6187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79526" y="1775840"/>
            <a:ext cx="329882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60045" marR="5080" indent="-3479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63B346"/>
                </a:solidFill>
              </a:rPr>
              <a:t>5. Machines </a:t>
            </a:r>
            <a:r>
              <a:rPr dirty="0" sz="2400" spc="-10">
                <a:solidFill>
                  <a:srgbClr val="63B346"/>
                </a:solidFill>
              </a:rPr>
              <a:t>that Monitor  </a:t>
            </a:r>
            <a:r>
              <a:rPr dirty="0" sz="2400">
                <a:solidFill>
                  <a:srgbClr val="63B346"/>
                </a:solidFill>
              </a:rPr>
              <a:t>Health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4027296" y="6648221"/>
            <a:ext cx="107378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65"/>
              </a:lnSpc>
            </a:pPr>
            <a:r>
              <a:rPr dirty="0" sz="800" i="1">
                <a:latin typeface="Calibri"/>
                <a:cs typeface="Calibri"/>
              </a:rPr>
              <a:t>© 2018 </a:t>
            </a:r>
            <a:r>
              <a:rPr dirty="0" sz="800" spc="-5" i="1">
                <a:latin typeface="Calibri"/>
                <a:cs typeface="Calibri"/>
              </a:rPr>
              <a:t>by Hartford</a:t>
            </a:r>
            <a:r>
              <a:rPr dirty="0" sz="800" spc="-90" i="1">
                <a:latin typeface="Calibri"/>
                <a:cs typeface="Calibri"/>
              </a:rPr>
              <a:t> </a:t>
            </a:r>
            <a:r>
              <a:rPr dirty="0" sz="800" spc="-5" i="1">
                <a:latin typeface="Calibri"/>
                <a:cs typeface="Calibri"/>
              </a:rPr>
              <a:t>Funds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95131" y="6548653"/>
            <a:ext cx="1536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806" y="2817114"/>
            <a:ext cx="2933065" cy="2251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3840" marR="5080" indent="-231140">
              <a:lnSpc>
                <a:spcPct val="100000"/>
              </a:lnSpc>
              <a:spcBef>
                <a:spcPts val="100"/>
              </a:spcBef>
              <a:buClr>
                <a:srgbClr val="63B346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dirty="0" sz="1800" spc="-15">
                <a:latin typeface="Calibri"/>
                <a:cs typeface="Calibri"/>
              </a:rPr>
              <a:t>Retirees </a:t>
            </a:r>
            <a:r>
              <a:rPr dirty="0" sz="1800" spc="-5">
                <a:latin typeface="Calibri"/>
                <a:cs typeface="Calibri"/>
              </a:rPr>
              <a:t>deal with multiple  </a:t>
            </a:r>
            <a:r>
              <a:rPr dirty="0" sz="1800" spc="-10">
                <a:latin typeface="Calibri"/>
                <a:cs typeface="Calibri"/>
              </a:rPr>
              <a:t>chronic conditions </a:t>
            </a:r>
            <a:r>
              <a:rPr dirty="0" sz="1800" spc="-5">
                <a:latin typeface="Calibri"/>
                <a:cs typeface="Calibri"/>
              </a:rPr>
              <a:t>even </a:t>
            </a:r>
            <a:r>
              <a:rPr dirty="0" sz="1800">
                <a:latin typeface="Calibri"/>
                <a:cs typeface="Calibri"/>
              </a:rPr>
              <a:t>as  their </a:t>
            </a:r>
            <a:r>
              <a:rPr dirty="0" sz="1800" spc="-5">
                <a:latin typeface="Calibri"/>
                <a:cs typeface="Calibri"/>
              </a:rPr>
              <a:t>ability </a:t>
            </a:r>
            <a:r>
              <a:rPr dirty="0" sz="1800" spc="-10">
                <a:latin typeface="Calibri"/>
                <a:cs typeface="Calibri"/>
              </a:rPr>
              <a:t>to </a:t>
            </a:r>
            <a:r>
              <a:rPr dirty="0" sz="1800" spc="-5">
                <a:latin typeface="Calibri"/>
                <a:cs typeface="Calibri"/>
              </a:rPr>
              <a:t>manage </a:t>
            </a:r>
            <a:r>
              <a:rPr dirty="0" sz="1800">
                <a:latin typeface="Calibri"/>
                <a:cs typeface="Calibri"/>
              </a:rPr>
              <a:t>those  </a:t>
            </a:r>
            <a:r>
              <a:rPr dirty="0" sz="1800" spc="-10">
                <a:latin typeface="Calibri"/>
                <a:cs typeface="Calibri"/>
              </a:rPr>
              <a:t>conditions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diminishes</a:t>
            </a:r>
            <a:endParaRPr sz="1800">
              <a:latin typeface="Calibri"/>
              <a:cs typeface="Calibri"/>
            </a:endParaRPr>
          </a:p>
          <a:p>
            <a:pPr marL="243840" marR="579755" indent="-231140">
              <a:lnSpc>
                <a:spcPct val="100000"/>
              </a:lnSpc>
              <a:spcBef>
                <a:spcPts val="1200"/>
              </a:spcBef>
              <a:buClr>
                <a:srgbClr val="63B346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dirty="0" sz="1800" spc="-10">
                <a:latin typeface="Calibri"/>
                <a:cs typeface="Calibri"/>
              </a:rPr>
              <a:t>Keeps family members  informed</a:t>
            </a:r>
            <a:endParaRPr sz="1800">
              <a:latin typeface="Calibri"/>
              <a:cs typeface="Calibri"/>
            </a:endParaRPr>
          </a:p>
          <a:p>
            <a:pPr marL="243840" indent="-231140">
              <a:lnSpc>
                <a:spcPct val="100000"/>
              </a:lnSpc>
              <a:spcBef>
                <a:spcPts val="1200"/>
              </a:spcBef>
              <a:buClr>
                <a:srgbClr val="63B346"/>
              </a:buClr>
              <a:buFont typeface="Wingdings"/>
              <a:buChar char=""/>
              <a:tabLst>
                <a:tab pos="243840" algn="l"/>
                <a:tab pos="244475" algn="l"/>
              </a:tabLst>
            </a:pPr>
            <a:r>
              <a:rPr dirty="0" sz="1800" spc="-5">
                <a:latin typeface="Calibri"/>
                <a:cs typeface="Calibri"/>
              </a:rPr>
              <a:t>Monitor </a:t>
            </a:r>
            <a:r>
              <a:rPr dirty="0" sz="1800" spc="-15">
                <a:latin typeface="Calibri"/>
                <a:cs typeface="Calibri"/>
              </a:rPr>
              <a:t>physical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55664" y="138684"/>
            <a:ext cx="2263140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21335" y="170179"/>
            <a:ext cx="1758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Life-Changing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Tech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2608" y="774191"/>
            <a:ext cx="8851392" cy="5600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1459" y="4206240"/>
            <a:ext cx="2915920" cy="2367280"/>
          </a:xfrm>
          <a:custGeom>
            <a:avLst/>
            <a:gdLst/>
            <a:ahLst/>
            <a:cxnLst/>
            <a:rect l="l" t="t" r="r" b="b"/>
            <a:pathLst>
              <a:path w="2915920" h="2367279">
                <a:moveTo>
                  <a:pt x="0" y="2366772"/>
                </a:moveTo>
                <a:lnTo>
                  <a:pt x="2915412" y="2366772"/>
                </a:lnTo>
                <a:lnTo>
                  <a:pt x="2915412" y="0"/>
                </a:lnTo>
                <a:lnTo>
                  <a:pt x="0" y="0"/>
                </a:lnTo>
                <a:lnTo>
                  <a:pt x="0" y="2366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6615" y="4206240"/>
            <a:ext cx="1351787" cy="1351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46504" y="4808220"/>
            <a:ext cx="1588008" cy="15880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1333500"/>
            <a:ext cx="1708785" cy="2456815"/>
          </a:xfrm>
          <a:custGeom>
            <a:avLst/>
            <a:gdLst/>
            <a:ahLst/>
            <a:cxnLst/>
            <a:rect l="l" t="t" r="r" b="b"/>
            <a:pathLst>
              <a:path w="1708785" h="2456815">
                <a:moveTo>
                  <a:pt x="0" y="2456688"/>
                </a:moveTo>
                <a:lnTo>
                  <a:pt x="1708404" y="2456688"/>
                </a:lnTo>
                <a:lnTo>
                  <a:pt x="1708404" y="0"/>
                </a:lnTo>
                <a:lnTo>
                  <a:pt x="0" y="0"/>
                </a:lnTo>
                <a:lnTo>
                  <a:pt x="0" y="24566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1459" y="1208532"/>
            <a:ext cx="1432560" cy="23606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dirty="0" spc="-5"/>
              <a:t>29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96683" y="152400"/>
            <a:ext cx="1807464" cy="338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02992" y="2258388"/>
            <a:ext cx="6537959" cy="4599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65660" y="1254252"/>
            <a:ext cx="858519" cy="840105"/>
          </a:xfrm>
          <a:custGeom>
            <a:avLst/>
            <a:gdLst/>
            <a:ahLst/>
            <a:cxnLst/>
            <a:rect l="l" t="t" r="r" b="b"/>
            <a:pathLst>
              <a:path w="858519" h="840105">
                <a:moveTo>
                  <a:pt x="429203" y="0"/>
                </a:moveTo>
                <a:lnTo>
                  <a:pt x="359480" y="5842"/>
                </a:lnTo>
                <a:lnTo>
                  <a:pt x="293440" y="21589"/>
                </a:lnTo>
                <a:lnTo>
                  <a:pt x="231845" y="46989"/>
                </a:lnTo>
                <a:lnTo>
                  <a:pt x="175584" y="80899"/>
                </a:lnTo>
                <a:lnTo>
                  <a:pt x="125419" y="122809"/>
                </a:lnTo>
                <a:lnTo>
                  <a:pt x="82874" y="171831"/>
                </a:lnTo>
                <a:lnTo>
                  <a:pt x="48076" y="226695"/>
                </a:lnTo>
                <a:lnTo>
                  <a:pt x="21787" y="286765"/>
                </a:lnTo>
                <a:lnTo>
                  <a:pt x="5531" y="351409"/>
                </a:lnTo>
                <a:lnTo>
                  <a:pt x="92" y="416051"/>
                </a:lnTo>
                <a:lnTo>
                  <a:pt x="0" y="421132"/>
                </a:lnTo>
                <a:lnTo>
                  <a:pt x="1304" y="453263"/>
                </a:lnTo>
                <a:lnTo>
                  <a:pt x="12262" y="520700"/>
                </a:lnTo>
                <a:lnTo>
                  <a:pt x="33852" y="582802"/>
                </a:lnTo>
                <a:lnTo>
                  <a:pt x="64332" y="640714"/>
                </a:lnTo>
                <a:lnTo>
                  <a:pt x="103575" y="692785"/>
                </a:lnTo>
                <a:lnTo>
                  <a:pt x="149803" y="738124"/>
                </a:lnTo>
                <a:lnTo>
                  <a:pt x="202635" y="776477"/>
                </a:lnTo>
                <a:lnTo>
                  <a:pt x="262071" y="806703"/>
                </a:lnTo>
                <a:lnTo>
                  <a:pt x="325952" y="827151"/>
                </a:lnTo>
                <a:lnTo>
                  <a:pt x="393897" y="838073"/>
                </a:lnTo>
                <a:lnTo>
                  <a:pt x="429203" y="839724"/>
                </a:lnTo>
                <a:lnTo>
                  <a:pt x="464509" y="838073"/>
                </a:lnTo>
                <a:lnTo>
                  <a:pt x="532327" y="827151"/>
                </a:lnTo>
                <a:lnTo>
                  <a:pt x="596462" y="806703"/>
                </a:lnTo>
                <a:lnTo>
                  <a:pt x="654882" y="776477"/>
                </a:lnTo>
                <a:lnTo>
                  <a:pt x="708730" y="738124"/>
                </a:lnTo>
                <a:lnTo>
                  <a:pt x="754958" y="692785"/>
                </a:lnTo>
                <a:lnTo>
                  <a:pt x="794074" y="640714"/>
                </a:lnTo>
                <a:lnTo>
                  <a:pt x="824681" y="582802"/>
                </a:lnTo>
                <a:lnTo>
                  <a:pt x="845636" y="520700"/>
                </a:lnTo>
                <a:lnTo>
                  <a:pt x="854340" y="474345"/>
                </a:lnTo>
                <a:lnTo>
                  <a:pt x="256737" y="474345"/>
                </a:lnTo>
                <a:lnTo>
                  <a:pt x="244418" y="472948"/>
                </a:lnTo>
                <a:lnTo>
                  <a:pt x="240137" y="471550"/>
                </a:lnTo>
                <a:lnTo>
                  <a:pt x="33217" y="471550"/>
                </a:lnTo>
                <a:lnTo>
                  <a:pt x="95701" y="334645"/>
                </a:lnTo>
                <a:lnTo>
                  <a:pt x="849128" y="334645"/>
                </a:lnTo>
                <a:lnTo>
                  <a:pt x="845636" y="319024"/>
                </a:lnTo>
                <a:lnTo>
                  <a:pt x="824681" y="256286"/>
                </a:lnTo>
                <a:lnTo>
                  <a:pt x="794074" y="198374"/>
                </a:lnTo>
                <a:lnTo>
                  <a:pt x="754958" y="146938"/>
                </a:lnTo>
                <a:lnTo>
                  <a:pt x="708730" y="100964"/>
                </a:lnTo>
                <a:lnTo>
                  <a:pt x="654882" y="63246"/>
                </a:lnTo>
                <a:lnTo>
                  <a:pt x="596462" y="33020"/>
                </a:lnTo>
                <a:lnTo>
                  <a:pt x="532327" y="12573"/>
                </a:lnTo>
                <a:lnTo>
                  <a:pt x="464509" y="1397"/>
                </a:lnTo>
                <a:lnTo>
                  <a:pt x="429203" y="0"/>
                </a:lnTo>
                <a:close/>
              </a:path>
              <a:path w="858519" h="840105">
                <a:moveTo>
                  <a:pt x="369894" y="410210"/>
                </a:moveTo>
                <a:lnTo>
                  <a:pt x="314649" y="410210"/>
                </a:lnTo>
                <a:lnTo>
                  <a:pt x="314649" y="414909"/>
                </a:lnTo>
                <a:lnTo>
                  <a:pt x="312998" y="426974"/>
                </a:lnTo>
                <a:lnTo>
                  <a:pt x="289757" y="464185"/>
                </a:lnTo>
                <a:lnTo>
                  <a:pt x="256737" y="474345"/>
                </a:lnTo>
                <a:lnTo>
                  <a:pt x="854340" y="474345"/>
                </a:lnTo>
                <a:lnTo>
                  <a:pt x="854647" y="471550"/>
                </a:lnTo>
                <a:lnTo>
                  <a:pt x="369894" y="471550"/>
                </a:lnTo>
                <a:lnTo>
                  <a:pt x="369894" y="410210"/>
                </a:lnTo>
                <a:close/>
              </a:path>
              <a:path w="858519" h="840105">
                <a:moveTo>
                  <a:pt x="95701" y="370459"/>
                </a:moveTo>
                <a:lnTo>
                  <a:pt x="50362" y="471550"/>
                </a:lnTo>
                <a:lnTo>
                  <a:pt x="140278" y="471550"/>
                </a:lnTo>
                <a:lnTo>
                  <a:pt x="95701" y="370459"/>
                </a:lnTo>
                <a:close/>
              </a:path>
              <a:path w="858519" h="840105">
                <a:moveTo>
                  <a:pt x="849128" y="334645"/>
                </a:moveTo>
                <a:lnTo>
                  <a:pt x="95701" y="334645"/>
                </a:lnTo>
                <a:lnTo>
                  <a:pt x="158439" y="471550"/>
                </a:lnTo>
                <a:lnTo>
                  <a:pt x="240137" y="471550"/>
                </a:lnTo>
                <a:lnTo>
                  <a:pt x="232353" y="469011"/>
                </a:lnTo>
                <a:lnTo>
                  <a:pt x="222066" y="463423"/>
                </a:lnTo>
                <a:lnTo>
                  <a:pt x="196285" y="423037"/>
                </a:lnTo>
                <a:lnTo>
                  <a:pt x="195224" y="411607"/>
                </a:lnTo>
                <a:lnTo>
                  <a:pt x="195269" y="409321"/>
                </a:lnTo>
                <a:lnTo>
                  <a:pt x="213303" y="365760"/>
                </a:lnTo>
                <a:lnTo>
                  <a:pt x="258134" y="347218"/>
                </a:lnTo>
                <a:lnTo>
                  <a:pt x="495624" y="347218"/>
                </a:lnTo>
                <a:lnTo>
                  <a:pt x="495624" y="339978"/>
                </a:lnTo>
                <a:lnTo>
                  <a:pt x="850320" y="339978"/>
                </a:lnTo>
                <a:lnTo>
                  <a:pt x="849128" y="334645"/>
                </a:lnTo>
                <a:close/>
              </a:path>
              <a:path w="858519" h="840105">
                <a:moveTo>
                  <a:pt x="495624" y="349503"/>
                </a:moveTo>
                <a:lnTo>
                  <a:pt x="435426" y="349503"/>
                </a:lnTo>
                <a:lnTo>
                  <a:pt x="435426" y="363474"/>
                </a:lnTo>
                <a:lnTo>
                  <a:pt x="384753" y="363474"/>
                </a:lnTo>
                <a:lnTo>
                  <a:pt x="384753" y="397890"/>
                </a:lnTo>
                <a:lnTo>
                  <a:pt x="434029" y="397890"/>
                </a:lnTo>
                <a:lnTo>
                  <a:pt x="434029" y="411607"/>
                </a:lnTo>
                <a:lnTo>
                  <a:pt x="384753" y="411607"/>
                </a:lnTo>
                <a:lnTo>
                  <a:pt x="384753" y="457453"/>
                </a:lnTo>
                <a:lnTo>
                  <a:pt x="435426" y="457453"/>
                </a:lnTo>
                <a:lnTo>
                  <a:pt x="435426" y="471550"/>
                </a:lnTo>
                <a:lnTo>
                  <a:pt x="495624" y="471550"/>
                </a:lnTo>
                <a:lnTo>
                  <a:pt x="495624" y="349503"/>
                </a:lnTo>
                <a:close/>
              </a:path>
              <a:path w="858519" h="840105">
                <a:moveTo>
                  <a:pt x="850320" y="339978"/>
                </a:moveTo>
                <a:lnTo>
                  <a:pt x="511880" y="339978"/>
                </a:lnTo>
                <a:lnTo>
                  <a:pt x="511880" y="456692"/>
                </a:lnTo>
                <a:lnTo>
                  <a:pt x="551377" y="456692"/>
                </a:lnTo>
                <a:lnTo>
                  <a:pt x="551377" y="471550"/>
                </a:lnTo>
                <a:lnTo>
                  <a:pt x="591890" y="471550"/>
                </a:lnTo>
                <a:lnTo>
                  <a:pt x="650183" y="344170"/>
                </a:lnTo>
                <a:lnTo>
                  <a:pt x="851257" y="344170"/>
                </a:lnTo>
                <a:lnTo>
                  <a:pt x="850320" y="339978"/>
                </a:lnTo>
                <a:close/>
              </a:path>
              <a:path w="858519" h="840105">
                <a:moveTo>
                  <a:pt x="650183" y="377698"/>
                </a:moveTo>
                <a:lnTo>
                  <a:pt x="608146" y="471550"/>
                </a:lnTo>
                <a:lnTo>
                  <a:pt x="691331" y="471550"/>
                </a:lnTo>
                <a:lnTo>
                  <a:pt x="650183" y="377698"/>
                </a:lnTo>
                <a:close/>
              </a:path>
              <a:path w="858519" h="840105">
                <a:moveTo>
                  <a:pt x="851257" y="344170"/>
                </a:moveTo>
                <a:lnTo>
                  <a:pt x="650183" y="344170"/>
                </a:lnTo>
                <a:lnTo>
                  <a:pt x="708730" y="471550"/>
                </a:lnTo>
                <a:lnTo>
                  <a:pt x="749624" y="471550"/>
                </a:lnTo>
                <a:lnTo>
                  <a:pt x="749624" y="349503"/>
                </a:lnTo>
                <a:lnTo>
                  <a:pt x="852449" y="349503"/>
                </a:lnTo>
                <a:lnTo>
                  <a:pt x="851257" y="344170"/>
                </a:lnTo>
                <a:close/>
              </a:path>
              <a:path w="858519" h="840105">
                <a:moveTo>
                  <a:pt x="852449" y="349503"/>
                </a:moveTo>
                <a:lnTo>
                  <a:pt x="764483" y="349503"/>
                </a:lnTo>
                <a:lnTo>
                  <a:pt x="771976" y="350012"/>
                </a:lnTo>
                <a:lnTo>
                  <a:pt x="779215" y="350647"/>
                </a:lnTo>
                <a:lnTo>
                  <a:pt x="809187" y="383032"/>
                </a:lnTo>
                <a:lnTo>
                  <a:pt x="808425" y="389763"/>
                </a:lnTo>
                <a:lnTo>
                  <a:pt x="805631" y="396494"/>
                </a:lnTo>
                <a:lnTo>
                  <a:pt x="801694" y="402082"/>
                </a:lnTo>
                <a:lnTo>
                  <a:pt x="796106" y="406273"/>
                </a:lnTo>
                <a:lnTo>
                  <a:pt x="804234" y="409321"/>
                </a:lnTo>
                <a:lnTo>
                  <a:pt x="820369" y="438531"/>
                </a:lnTo>
                <a:lnTo>
                  <a:pt x="819347" y="446024"/>
                </a:lnTo>
                <a:lnTo>
                  <a:pt x="785946" y="470915"/>
                </a:lnTo>
                <a:lnTo>
                  <a:pt x="778453" y="471550"/>
                </a:lnTo>
                <a:lnTo>
                  <a:pt x="854647" y="471550"/>
                </a:lnTo>
                <a:lnTo>
                  <a:pt x="856558" y="454151"/>
                </a:lnTo>
                <a:lnTo>
                  <a:pt x="857898" y="421132"/>
                </a:lnTo>
                <a:lnTo>
                  <a:pt x="857805" y="416051"/>
                </a:lnTo>
                <a:lnTo>
                  <a:pt x="856558" y="385318"/>
                </a:lnTo>
                <a:lnTo>
                  <a:pt x="852875" y="351409"/>
                </a:lnTo>
                <a:lnTo>
                  <a:pt x="852449" y="349503"/>
                </a:lnTo>
                <a:close/>
              </a:path>
              <a:path w="858519" h="840105">
                <a:moveTo>
                  <a:pt x="258642" y="360934"/>
                </a:moveTo>
                <a:lnTo>
                  <a:pt x="220923" y="379730"/>
                </a:lnTo>
                <a:lnTo>
                  <a:pt x="210581" y="409321"/>
                </a:lnTo>
                <a:lnTo>
                  <a:pt x="210623" y="411607"/>
                </a:lnTo>
                <a:lnTo>
                  <a:pt x="228162" y="448563"/>
                </a:lnTo>
                <a:lnTo>
                  <a:pt x="257880" y="460628"/>
                </a:lnTo>
                <a:lnTo>
                  <a:pt x="266008" y="459486"/>
                </a:lnTo>
                <a:lnTo>
                  <a:pt x="295980" y="432308"/>
                </a:lnTo>
                <a:lnTo>
                  <a:pt x="297377" y="424180"/>
                </a:lnTo>
                <a:lnTo>
                  <a:pt x="266008" y="424180"/>
                </a:lnTo>
                <a:lnTo>
                  <a:pt x="266008" y="410210"/>
                </a:lnTo>
                <a:lnTo>
                  <a:pt x="369894" y="410210"/>
                </a:lnTo>
                <a:lnTo>
                  <a:pt x="369894" y="380492"/>
                </a:lnTo>
                <a:lnTo>
                  <a:pt x="297377" y="380492"/>
                </a:lnTo>
                <a:lnTo>
                  <a:pt x="289757" y="372490"/>
                </a:lnTo>
                <a:lnTo>
                  <a:pt x="280232" y="366268"/>
                </a:lnTo>
                <a:lnTo>
                  <a:pt x="270199" y="362331"/>
                </a:lnTo>
                <a:lnTo>
                  <a:pt x="258642" y="360934"/>
                </a:lnTo>
                <a:close/>
              </a:path>
              <a:path w="858519" h="840105">
                <a:moveTo>
                  <a:pt x="780104" y="416051"/>
                </a:moveTo>
                <a:lnTo>
                  <a:pt x="764991" y="416051"/>
                </a:lnTo>
                <a:lnTo>
                  <a:pt x="764991" y="458088"/>
                </a:lnTo>
                <a:lnTo>
                  <a:pt x="776421" y="458088"/>
                </a:lnTo>
                <a:lnTo>
                  <a:pt x="782644" y="457453"/>
                </a:lnTo>
                <a:lnTo>
                  <a:pt x="805631" y="436499"/>
                </a:lnTo>
                <a:lnTo>
                  <a:pt x="804234" y="429768"/>
                </a:lnTo>
                <a:lnTo>
                  <a:pt x="780104" y="416051"/>
                </a:lnTo>
                <a:close/>
              </a:path>
              <a:path w="858519" h="840105">
                <a:moveTo>
                  <a:pt x="775024" y="363474"/>
                </a:moveTo>
                <a:lnTo>
                  <a:pt x="764991" y="363474"/>
                </a:lnTo>
                <a:lnTo>
                  <a:pt x="764991" y="403478"/>
                </a:lnTo>
                <a:lnTo>
                  <a:pt x="775024" y="403478"/>
                </a:lnTo>
                <a:lnTo>
                  <a:pt x="780104" y="402589"/>
                </a:lnTo>
                <a:lnTo>
                  <a:pt x="794963" y="383286"/>
                </a:lnTo>
                <a:lnTo>
                  <a:pt x="794074" y="376936"/>
                </a:lnTo>
                <a:lnTo>
                  <a:pt x="775024" y="363474"/>
                </a:lnTo>
                <a:close/>
              </a:path>
              <a:path w="858519" h="840105">
                <a:moveTo>
                  <a:pt x="495624" y="347218"/>
                </a:moveTo>
                <a:lnTo>
                  <a:pt x="258134" y="347218"/>
                </a:lnTo>
                <a:lnTo>
                  <a:pt x="269564" y="348107"/>
                </a:lnTo>
                <a:lnTo>
                  <a:pt x="280486" y="350900"/>
                </a:lnTo>
                <a:lnTo>
                  <a:pt x="290646" y="355600"/>
                </a:lnTo>
                <a:lnTo>
                  <a:pt x="299917" y="362331"/>
                </a:lnTo>
                <a:lnTo>
                  <a:pt x="307918" y="370459"/>
                </a:lnTo>
                <a:lnTo>
                  <a:pt x="297377" y="380492"/>
                </a:lnTo>
                <a:lnTo>
                  <a:pt x="369894" y="380492"/>
                </a:lnTo>
                <a:lnTo>
                  <a:pt x="369894" y="349503"/>
                </a:lnTo>
                <a:lnTo>
                  <a:pt x="495624" y="349503"/>
                </a:lnTo>
                <a:lnTo>
                  <a:pt x="495624" y="347218"/>
                </a:lnTo>
                <a:close/>
              </a:path>
            </a:pathLst>
          </a:custGeom>
          <a:solidFill>
            <a:srgbClr val="FA0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46732" y="2179320"/>
            <a:ext cx="56515" cy="90170"/>
          </a:xfrm>
          <a:custGeom>
            <a:avLst/>
            <a:gdLst/>
            <a:ahLst/>
            <a:cxnLst/>
            <a:rect l="l" t="t" r="r" b="b"/>
            <a:pathLst>
              <a:path w="56514" h="90169">
                <a:moveTo>
                  <a:pt x="10287" y="0"/>
                </a:moveTo>
                <a:lnTo>
                  <a:pt x="0" y="0"/>
                </a:lnTo>
                <a:lnTo>
                  <a:pt x="0" y="89915"/>
                </a:lnTo>
                <a:lnTo>
                  <a:pt x="56387" y="89915"/>
                </a:lnTo>
                <a:lnTo>
                  <a:pt x="56387" y="80263"/>
                </a:lnTo>
                <a:lnTo>
                  <a:pt x="10287" y="80263"/>
                </a:lnTo>
                <a:lnTo>
                  <a:pt x="10287" y="0"/>
                </a:lnTo>
                <a:close/>
              </a:path>
            </a:pathLst>
          </a:custGeom>
          <a:solidFill>
            <a:srgbClr val="FA0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133600" y="2206244"/>
            <a:ext cx="9525" cy="63500"/>
          </a:xfrm>
          <a:custGeom>
            <a:avLst/>
            <a:gdLst/>
            <a:ahLst/>
            <a:cxnLst/>
            <a:rect l="l" t="t" r="r" b="b"/>
            <a:pathLst>
              <a:path w="9525" h="63500">
                <a:moveTo>
                  <a:pt x="9143" y="0"/>
                </a:moveTo>
                <a:lnTo>
                  <a:pt x="0" y="0"/>
                </a:lnTo>
                <a:lnTo>
                  <a:pt x="0" y="62991"/>
                </a:lnTo>
                <a:lnTo>
                  <a:pt x="9143" y="62991"/>
                </a:lnTo>
                <a:lnTo>
                  <a:pt x="9143" y="0"/>
                </a:lnTo>
                <a:close/>
              </a:path>
            </a:pathLst>
          </a:custGeom>
          <a:solidFill>
            <a:srgbClr val="FA0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71700" y="2177795"/>
            <a:ext cx="35560" cy="91440"/>
          </a:xfrm>
          <a:custGeom>
            <a:avLst/>
            <a:gdLst/>
            <a:ahLst/>
            <a:cxnLst/>
            <a:rect l="l" t="t" r="r" b="b"/>
            <a:pathLst>
              <a:path w="35560" h="91439">
                <a:moveTo>
                  <a:pt x="18668" y="36067"/>
                </a:moveTo>
                <a:lnTo>
                  <a:pt x="9270" y="36067"/>
                </a:lnTo>
                <a:lnTo>
                  <a:pt x="9270" y="91439"/>
                </a:lnTo>
                <a:lnTo>
                  <a:pt x="18668" y="91439"/>
                </a:lnTo>
                <a:lnTo>
                  <a:pt x="18668" y="36067"/>
                </a:lnTo>
                <a:close/>
              </a:path>
              <a:path w="35560" h="91439">
                <a:moveTo>
                  <a:pt x="35051" y="27939"/>
                </a:moveTo>
                <a:lnTo>
                  <a:pt x="0" y="27939"/>
                </a:lnTo>
                <a:lnTo>
                  <a:pt x="0" y="36067"/>
                </a:lnTo>
                <a:lnTo>
                  <a:pt x="35051" y="36067"/>
                </a:lnTo>
                <a:lnTo>
                  <a:pt x="35051" y="27939"/>
                </a:lnTo>
                <a:close/>
              </a:path>
              <a:path w="35560" h="91439">
                <a:moveTo>
                  <a:pt x="31242" y="0"/>
                </a:moveTo>
                <a:lnTo>
                  <a:pt x="28448" y="0"/>
                </a:lnTo>
                <a:lnTo>
                  <a:pt x="21589" y="888"/>
                </a:lnTo>
                <a:lnTo>
                  <a:pt x="9270" y="27939"/>
                </a:lnTo>
                <a:lnTo>
                  <a:pt x="18668" y="27939"/>
                </a:lnTo>
                <a:lnTo>
                  <a:pt x="18668" y="18033"/>
                </a:lnTo>
                <a:lnTo>
                  <a:pt x="19176" y="13334"/>
                </a:lnTo>
                <a:lnTo>
                  <a:pt x="21081" y="10287"/>
                </a:lnTo>
                <a:lnTo>
                  <a:pt x="24383" y="8636"/>
                </a:lnTo>
                <a:lnTo>
                  <a:pt x="28448" y="7492"/>
                </a:lnTo>
                <a:lnTo>
                  <a:pt x="35051" y="7492"/>
                </a:lnTo>
                <a:lnTo>
                  <a:pt x="35051" y="507"/>
                </a:lnTo>
                <a:lnTo>
                  <a:pt x="31242" y="0"/>
                </a:lnTo>
                <a:close/>
              </a:path>
              <a:path w="35560" h="91439">
                <a:moveTo>
                  <a:pt x="35051" y="7492"/>
                </a:moveTo>
                <a:lnTo>
                  <a:pt x="28448" y="7492"/>
                </a:lnTo>
                <a:lnTo>
                  <a:pt x="29844" y="8000"/>
                </a:lnTo>
                <a:lnTo>
                  <a:pt x="35051" y="8000"/>
                </a:lnTo>
                <a:lnTo>
                  <a:pt x="35051" y="7492"/>
                </a:lnTo>
                <a:close/>
              </a:path>
            </a:pathLst>
          </a:custGeom>
          <a:solidFill>
            <a:srgbClr val="FA0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34247" y="2205227"/>
            <a:ext cx="55244" cy="66040"/>
          </a:xfrm>
          <a:custGeom>
            <a:avLst/>
            <a:gdLst/>
            <a:ahLst/>
            <a:cxnLst/>
            <a:rect l="l" t="t" r="r" b="b"/>
            <a:pathLst>
              <a:path w="55244" h="66039">
                <a:moveTo>
                  <a:pt x="26733" y="0"/>
                </a:moveTo>
                <a:lnTo>
                  <a:pt x="82" y="27432"/>
                </a:lnTo>
                <a:lnTo>
                  <a:pt x="0" y="34671"/>
                </a:lnTo>
                <a:lnTo>
                  <a:pt x="190" y="41910"/>
                </a:lnTo>
                <a:lnTo>
                  <a:pt x="28003" y="65532"/>
                </a:lnTo>
                <a:lnTo>
                  <a:pt x="37147" y="65024"/>
                </a:lnTo>
                <a:lnTo>
                  <a:pt x="44005" y="63626"/>
                </a:lnTo>
                <a:lnTo>
                  <a:pt x="48704" y="61595"/>
                </a:lnTo>
                <a:lnTo>
                  <a:pt x="52006" y="58293"/>
                </a:lnTo>
                <a:lnTo>
                  <a:pt x="52143" y="58038"/>
                </a:lnTo>
                <a:lnTo>
                  <a:pt x="27495" y="58038"/>
                </a:lnTo>
                <a:lnTo>
                  <a:pt x="21145" y="57531"/>
                </a:lnTo>
                <a:lnTo>
                  <a:pt x="9842" y="34671"/>
                </a:lnTo>
                <a:lnTo>
                  <a:pt x="54800" y="34671"/>
                </a:lnTo>
                <a:lnTo>
                  <a:pt x="54737" y="27432"/>
                </a:lnTo>
                <a:lnTo>
                  <a:pt x="9842" y="27432"/>
                </a:lnTo>
                <a:lnTo>
                  <a:pt x="10096" y="20574"/>
                </a:lnTo>
                <a:lnTo>
                  <a:pt x="27495" y="8000"/>
                </a:lnTo>
                <a:lnTo>
                  <a:pt x="51158" y="8000"/>
                </a:lnTo>
                <a:lnTo>
                  <a:pt x="49847" y="5842"/>
                </a:lnTo>
                <a:lnTo>
                  <a:pt x="46037" y="3301"/>
                </a:lnTo>
                <a:lnTo>
                  <a:pt x="41338" y="1397"/>
                </a:lnTo>
                <a:lnTo>
                  <a:pt x="34734" y="508"/>
                </a:lnTo>
                <a:lnTo>
                  <a:pt x="26733" y="0"/>
                </a:lnTo>
                <a:close/>
              </a:path>
              <a:path w="55244" h="66039">
                <a:moveTo>
                  <a:pt x="54800" y="45593"/>
                </a:moveTo>
                <a:lnTo>
                  <a:pt x="45402" y="45593"/>
                </a:lnTo>
                <a:lnTo>
                  <a:pt x="45275" y="49402"/>
                </a:lnTo>
                <a:lnTo>
                  <a:pt x="45148" y="51308"/>
                </a:lnTo>
                <a:lnTo>
                  <a:pt x="27495" y="58038"/>
                </a:lnTo>
                <a:lnTo>
                  <a:pt x="52143" y="58038"/>
                </a:lnTo>
                <a:lnTo>
                  <a:pt x="54546" y="53594"/>
                </a:lnTo>
                <a:lnTo>
                  <a:pt x="54737" y="49402"/>
                </a:lnTo>
                <a:lnTo>
                  <a:pt x="54800" y="45593"/>
                </a:lnTo>
                <a:close/>
              </a:path>
              <a:path w="55244" h="66039">
                <a:moveTo>
                  <a:pt x="51158" y="8000"/>
                </a:moveTo>
                <a:lnTo>
                  <a:pt x="34099" y="8000"/>
                </a:lnTo>
                <a:lnTo>
                  <a:pt x="38798" y="9398"/>
                </a:lnTo>
                <a:lnTo>
                  <a:pt x="42100" y="11049"/>
                </a:lnTo>
                <a:lnTo>
                  <a:pt x="44005" y="13843"/>
                </a:lnTo>
                <a:lnTo>
                  <a:pt x="45148" y="18542"/>
                </a:lnTo>
                <a:lnTo>
                  <a:pt x="45390" y="23875"/>
                </a:lnTo>
                <a:lnTo>
                  <a:pt x="45402" y="27432"/>
                </a:lnTo>
                <a:lnTo>
                  <a:pt x="54737" y="27432"/>
                </a:lnTo>
                <a:lnTo>
                  <a:pt x="54546" y="21336"/>
                </a:lnTo>
                <a:lnTo>
                  <a:pt x="53403" y="14732"/>
                </a:lnTo>
                <a:lnTo>
                  <a:pt x="52006" y="9398"/>
                </a:lnTo>
                <a:lnTo>
                  <a:pt x="51158" y="8000"/>
                </a:lnTo>
                <a:close/>
              </a:path>
            </a:pathLst>
          </a:custGeom>
          <a:solidFill>
            <a:srgbClr val="FA0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00935" y="2188717"/>
            <a:ext cx="10795" cy="80645"/>
          </a:xfrm>
          <a:custGeom>
            <a:avLst/>
            <a:gdLst/>
            <a:ahLst/>
            <a:cxnLst/>
            <a:rect l="l" t="t" r="r" b="b"/>
            <a:pathLst>
              <a:path w="10794" h="80644">
                <a:moveTo>
                  <a:pt x="10667" y="0"/>
                </a:moveTo>
                <a:lnTo>
                  <a:pt x="0" y="0"/>
                </a:lnTo>
                <a:lnTo>
                  <a:pt x="0" y="80518"/>
                </a:lnTo>
                <a:lnTo>
                  <a:pt x="10667" y="80518"/>
                </a:lnTo>
                <a:lnTo>
                  <a:pt x="10667" y="0"/>
                </a:lnTo>
                <a:close/>
              </a:path>
            </a:pathLst>
          </a:custGeom>
          <a:solidFill>
            <a:srgbClr val="FA0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71344" y="2179320"/>
            <a:ext cx="70485" cy="9525"/>
          </a:xfrm>
          <a:custGeom>
            <a:avLst/>
            <a:gdLst/>
            <a:ahLst/>
            <a:cxnLst/>
            <a:rect l="l" t="t" r="r" b="b"/>
            <a:pathLst>
              <a:path w="70485" h="9525">
                <a:moveTo>
                  <a:pt x="70104" y="0"/>
                </a:moveTo>
                <a:lnTo>
                  <a:pt x="0" y="0"/>
                </a:lnTo>
                <a:lnTo>
                  <a:pt x="0" y="9397"/>
                </a:lnTo>
                <a:lnTo>
                  <a:pt x="70104" y="9397"/>
                </a:lnTo>
                <a:lnTo>
                  <a:pt x="70104" y="0"/>
                </a:lnTo>
                <a:close/>
              </a:path>
            </a:pathLst>
          </a:custGeom>
          <a:solidFill>
            <a:srgbClr val="FA0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68879" y="2205227"/>
            <a:ext cx="56515" cy="66040"/>
          </a:xfrm>
          <a:custGeom>
            <a:avLst/>
            <a:gdLst/>
            <a:ahLst/>
            <a:cxnLst/>
            <a:rect l="l" t="t" r="r" b="b"/>
            <a:pathLst>
              <a:path w="56514" h="66039">
                <a:moveTo>
                  <a:pt x="28067" y="0"/>
                </a:moveTo>
                <a:lnTo>
                  <a:pt x="0" y="32766"/>
                </a:lnTo>
                <a:lnTo>
                  <a:pt x="507" y="42163"/>
                </a:lnTo>
                <a:lnTo>
                  <a:pt x="28067" y="65532"/>
                </a:lnTo>
                <a:lnTo>
                  <a:pt x="36194" y="65024"/>
                </a:lnTo>
                <a:lnTo>
                  <a:pt x="42925" y="64135"/>
                </a:lnTo>
                <a:lnTo>
                  <a:pt x="47751" y="62230"/>
                </a:lnTo>
                <a:lnTo>
                  <a:pt x="51053" y="59436"/>
                </a:lnTo>
                <a:lnTo>
                  <a:pt x="51955" y="58038"/>
                </a:lnTo>
                <a:lnTo>
                  <a:pt x="28067" y="58038"/>
                </a:lnTo>
                <a:lnTo>
                  <a:pt x="21081" y="57531"/>
                </a:lnTo>
                <a:lnTo>
                  <a:pt x="15747" y="56134"/>
                </a:lnTo>
                <a:lnTo>
                  <a:pt x="12953" y="53594"/>
                </a:lnTo>
                <a:lnTo>
                  <a:pt x="10921" y="50037"/>
                </a:lnTo>
                <a:lnTo>
                  <a:pt x="10159" y="42799"/>
                </a:lnTo>
                <a:lnTo>
                  <a:pt x="10159" y="22733"/>
                </a:lnTo>
                <a:lnTo>
                  <a:pt x="28067" y="8000"/>
                </a:lnTo>
                <a:lnTo>
                  <a:pt x="52142" y="8000"/>
                </a:lnTo>
                <a:lnTo>
                  <a:pt x="51053" y="6096"/>
                </a:lnTo>
                <a:lnTo>
                  <a:pt x="47751" y="3937"/>
                </a:lnTo>
                <a:lnTo>
                  <a:pt x="42925" y="1905"/>
                </a:lnTo>
                <a:lnTo>
                  <a:pt x="36194" y="508"/>
                </a:lnTo>
                <a:lnTo>
                  <a:pt x="28067" y="0"/>
                </a:lnTo>
                <a:close/>
              </a:path>
              <a:path w="56514" h="66039">
                <a:moveTo>
                  <a:pt x="52142" y="8000"/>
                </a:moveTo>
                <a:lnTo>
                  <a:pt x="28067" y="8000"/>
                </a:lnTo>
                <a:lnTo>
                  <a:pt x="35306" y="8636"/>
                </a:lnTo>
                <a:lnTo>
                  <a:pt x="40639" y="9398"/>
                </a:lnTo>
                <a:lnTo>
                  <a:pt x="43433" y="11937"/>
                </a:lnTo>
                <a:lnTo>
                  <a:pt x="45465" y="16129"/>
                </a:lnTo>
                <a:lnTo>
                  <a:pt x="46227" y="22733"/>
                </a:lnTo>
                <a:lnTo>
                  <a:pt x="46862" y="32766"/>
                </a:lnTo>
                <a:lnTo>
                  <a:pt x="46227" y="42799"/>
                </a:lnTo>
                <a:lnTo>
                  <a:pt x="28067" y="58038"/>
                </a:lnTo>
                <a:lnTo>
                  <a:pt x="51955" y="58038"/>
                </a:lnTo>
                <a:lnTo>
                  <a:pt x="53593" y="55499"/>
                </a:lnTo>
                <a:lnTo>
                  <a:pt x="54990" y="50037"/>
                </a:lnTo>
                <a:lnTo>
                  <a:pt x="56275" y="42799"/>
                </a:lnTo>
                <a:lnTo>
                  <a:pt x="56387" y="23875"/>
                </a:lnTo>
                <a:lnTo>
                  <a:pt x="54990" y="16129"/>
                </a:lnTo>
                <a:lnTo>
                  <a:pt x="53593" y="10541"/>
                </a:lnTo>
                <a:lnTo>
                  <a:pt x="52142" y="8000"/>
                </a:lnTo>
                <a:close/>
              </a:path>
            </a:pathLst>
          </a:custGeom>
          <a:solidFill>
            <a:srgbClr val="FA0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60320" y="2205227"/>
            <a:ext cx="94487" cy="64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691383" y="2205227"/>
            <a:ext cx="58419" cy="66040"/>
          </a:xfrm>
          <a:custGeom>
            <a:avLst/>
            <a:gdLst/>
            <a:ahLst/>
            <a:cxnLst/>
            <a:rect l="l" t="t" r="r" b="b"/>
            <a:pathLst>
              <a:path w="58419" h="66039">
                <a:moveTo>
                  <a:pt x="28829" y="0"/>
                </a:moveTo>
                <a:lnTo>
                  <a:pt x="0" y="32766"/>
                </a:lnTo>
                <a:lnTo>
                  <a:pt x="508" y="42163"/>
                </a:lnTo>
                <a:lnTo>
                  <a:pt x="28829" y="65532"/>
                </a:lnTo>
                <a:lnTo>
                  <a:pt x="37084" y="65024"/>
                </a:lnTo>
                <a:lnTo>
                  <a:pt x="43942" y="64135"/>
                </a:lnTo>
                <a:lnTo>
                  <a:pt x="48768" y="62230"/>
                </a:lnTo>
                <a:lnTo>
                  <a:pt x="52197" y="59436"/>
                </a:lnTo>
                <a:lnTo>
                  <a:pt x="53008" y="58038"/>
                </a:lnTo>
                <a:lnTo>
                  <a:pt x="28829" y="58038"/>
                </a:lnTo>
                <a:lnTo>
                  <a:pt x="21336" y="57531"/>
                </a:lnTo>
                <a:lnTo>
                  <a:pt x="10287" y="32766"/>
                </a:lnTo>
                <a:lnTo>
                  <a:pt x="10795" y="22733"/>
                </a:lnTo>
                <a:lnTo>
                  <a:pt x="28829" y="8000"/>
                </a:lnTo>
                <a:lnTo>
                  <a:pt x="53176" y="8000"/>
                </a:lnTo>
                <a:lnTo>
                  <a:pt x="52197" y="6096"/>
                </a:lnTo>
                <a:lnTo>
                  <a:pt x="48768" y="3937"/>
                </a:lnTo>
                <a:lnTo>
                  <a:pt x="43942" y="1905"/>
                </a:lnTo>
                <a:lnTo>
                  <a:pt x="37084" y="508"/>
                </a:lnTo>
                <a:lnTo>
                  <a:pt x="28829" y="0"/>
                </a:lnTo>
                <a:close/>
              </a:path>
              <a:path w="58419" h="66039">
                <a:moveTo>
                  <a:pt x="53176" y="8000"/>
                </a:moveTo>
                <a:lnTo>
                  <a:pt x="28829" y="8000"/>
                </a:lnTo>
                <a:lnTo>
                  <a:pt x="36576" y="8636"/>
                </a:lnTo>
                <a:lnTo>
                  <a:pt x="41402" y="9398"/>
                </a:lnTo>
                <a:lnTo>
                  <a:pt x="44831" y="11937"/>
                </a:lnTo>
                <a:lnTo>
                  <a:pt x="46228" y="16129"/>
                </a:lnTo>
                <a:lnTo>
                  <a:pt x="47371" y="22733"/>
                </a:lnTo>
                <a:lnTo>
                  <a:pt x="47625" y="32766"/>
                </a:lnTo>
                <a:lnTo>
                  <a:pt x="47371" y="42799"/>
                </a:lnTo>
                <a:lnTo>
                  <a:pt x="28829" y="58038"/>
                </a:lnTo>
                <a:lnTo>
                  <a:pt x="53008" y="58038"/>
                </a:lnTo>
                <a:lnTo>
                  <a:pt x="54483" y="55499"/>
                </a:lnTo>
                <a:lnTo>
                  <a:pt x="56515" y="50037"/>
                </a:lnTo>
                <a:lnTo>
                  <a:pt x="57658" y="42163"/>
                </a:lnTo>
                <a:lnTo>
                  <a:pt x="57912" y="32766"/>
                </a:lnTo>
                <a:lnTo>
                  <a:pt x="57658" y="23875"/>
                </a:lnTo>
                <a:lnTo>
                  <a:pt x="56515" y="16129"/>
                </a:lnTo>
                <a:lnTo>
                  <a:pt x="54483" y="10541"/>
                </a:lnTo>
                <a:lnTo>
                  <a:pt x="53176" y="8000"/>
                </a:lnTo>
                <a:close/>
              </a:path>
            </a:pathLst>
          </a:custGeom>
          <a:solidFill>
            <a:srgbClr val="FA0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84348" y="2203704"/>
            <a:ext cx="44450" cy="66040"/>
          </a:xfrm>
          <a:custGeom>
            <a:avLst/>
            <a:gdLst/>
            <a:ahLst/>
            <a:cxnLst/>
            <a:rect l="l" t="t" r="r" b="b"/>
            <a:pathLst>
              <a:path w="44450" h="66039">
                <a:moveTo>
                  <a:pt x="9397" y="1650"/>
                </a:moveTo>
                <a:lnTo>
                  <a:pt x="0" y="1650"/>
                </a:lnTo>
                <a:lnTo>
                  <a:pt x="0" y="65532"/>
                </a:lnTo>
                <a:lnTo>
                  <a:pt x="9397" y="65532"/>
                </a:lnTo>
                <a:lnTo>
                  <a:pt x="9397" y="27305"/>
                </a:lnTo>
                <a:lnTo>
                  <a:pt x="10032" y="20066"/>
                </a:lnTo>
                <a:lnTo>
                  <a:pt x="11937" y="14732"/>
                </a:lnTo>
                <a:lnTo>
                  <a:pt x="14731" y="11175"/>
                </a:lnTo>
                <a:lnTo>
                  <a:pt x="18084" y="9144"/>
                </a:lnTo>
                <a:lnTo>
                  <a:pt x="8635" y="9144"/>
                </a:lnTo>
                <a:lnTo>
                  <a:pt x="9397" y="1650"/>
                </a:lnTo>
                <a:close/>
              </a:path>
              <a:path w="44450" h="66039">
                <a:moveTo>
                  <a:pt x="42126" y="8382"/>
                </a:moveTo>
                <a:lnTo>
                  <a:pt x="24764" y="8382"/>
                </a:lnTo>
                <a:lnTo>
                  <a:pt x="29463" y="8636"/>
                </a:lnTo>
                <a:lnTo>
                  <a:pt x="32765" y="10541"/>
                </a:lnTo>
                <a:lnTo>
                  <a:pt x="34797" y="13335"/>
                </a:lnTo>
                <a:lnTo>
                  <a:pt x="35559" y="17907"/>
                </a:lnTo>
                <a:lnTo>
                  <a:pt x="35559" y="19304"/>
                </a:lnTo>
                <a:lnTo>
                  <a:pt x="35051" y="21209"/>
                </a:lnTo>
                <a:lnTo>
                  <a:pt x="35051" y="23113"/>
                </a:lnTo>
                <a:lnTo>
                  <a:pt x="44195" y="23113"/>
                </a:lnTo>
                <a:lnTo>
                  <a:pt x="44175" y="17907"/>
                </a:lnTo>
                <a:lnTo>
                  <a:pt x="43687" y="11937"/>
                </a:lnTo>
                <a:lnTo>
                  <a:pt x="42126" y="8382"/>
                </a:lnTo>
                <a:close/>
              </a:path>
              <a:path w="44450" h="66039">
                <a:moveTo>
                  <a:pt x="26669" y="0"/>
                </a:moveTo>
                <a:lnTo>
                  <a:pt x="18922" y="1143"/>
                </a:lnTo>
                <a:lnTo>
                  <a:pt x="12826" y="4445"/>
                </a:lnTo>
                <a:lnTo>
                  <a:pt x="8635" y="9144"/>
                </a:lnTo>
                <a:lnTo>
                  <a:pt x="18084" y="9144"/>
                </a:lnTo>
                <a:lnTo>
                  <a:pt x="18922" y="8636"/>
                </a:lnTo>
                <a:lnTo>
                  <a:pt x="24764" y="8382"/>
                </a:lnTo>
                <a:lnTo>
                  <a:pt x="42126" y="8382"/>
                </a:lnTo>
                <a:lnTo>
                  <a:pt x="41401" y="6731"/>
                </a:lnTo>
                <a:lnTo>
                  <a:pt x="38100" y="3048"/>
                </a:lnTo>
                <a:lnTo>
                  <a:pt x="33400" y="1143"/>
                </a:lnTo>
                <a:lnTo>
                  <a:pt x="26669" y="0"/>
                </a:lnTo>
                <a:close/>
              </a:path>
            </a:pathLst>
          </a:custGeom>
          <a:solidFill>
            <a:srgbClr val="FA0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59023" y="2203704"/>
            <a:ext cx="45720" cy="66040"/>
          </a:xfrm>
          <a:custGeom>
            <a:avLst/>
            <a:gdLst/>
            <a:ahLst/>
            <a:cxnLst/>
            <a:rect l="l" t="t" r="r" b="b"/>
            <a:pathLst>
              <a:path w="45719" h="66039">
                <a:moveTo>
                  <a:pt x="9778" y="1650"/>
                </a:moveTo>
                <a:lnTo>
                  <a:pt x="0" y="1650"/>
                </a:lnTo>
                <a:lnTo>
                  <a:pt x="0" y="65532"/>
                </a:lnTo>
                <a:lnTo>
                  <a:pt x="9778" y="65532"/>
                </a:lnTo>
                <a:lnTo>
                  <a:pt x="9778" y="27305"/>
                </a:lnTo>
                <a:lnTo>
                  <a:pt x="10413" y="20066"/>
                </a:lnTo>
                <a:lnTo>
                  <a:pt x="12318" y="14732"/>
                </a:lnTo>
                <a:lnTo>
                  <a:pt x="15239" y="11175"/>
                </a:lnTo>
                <a:lnTo>
                  <a:pt x="19100" y="9144"/>
                </a:lnTo>
                <a:lnTo>
                  <a:pt x="8889" y="9144"/>
                </a:lnTo>
                <a:lnTo>
                  <a:pt x="9778" y="1650"/>
                </a:lnTo>
                <a:close/>
              </a:path>
              <a:path w="45719" h="66039">
                <a:moveTo>
                  <a:pt x="43350" y="8382"/>
                </a:moveTo>
                <a:lnTo>
                  <a:pt x="25653" y="8382"/>
                </a:lnTo>
                <a:lnTo>
                  <a:pt x="30480" y="8636"/>
                </a:lnTo>
                <a:lnTo>
                  <a:pt x="33908" y="10541"/>
                </a:lnTo>
                <a:lnTo>
                  <a:pt x="35687" y="13335"/>
                </a:lnTo>
                <a:lnTo>
                  <a:pt x="36830" y="17907"/>
                </a:lnTo>
                <a:lnTo>
                  <a:pt x="36830" y="19304"/>
                </a:lnTo>
                <a:lnTo>
                  <a:pt x="36194" y="21209"/>
                </a:lnTo>
                <a:lnTo>
                  <a:pt x="36194" y="23113"/>
                </a:lnTo>
                <a:lnTo>
                  <a:pt x="45719" y="23113"/>
                </a:lnTo>
                <a:lnTo>
                  <a:pt x="45694" y="17907"/>
                </a:lnTo>
                <a:lnTo>
                  <a:pt x="45084" y="11937"/>
                </a:lnTo>
                <a:lnTo>
                  <a:pt x="43350" y="8382"/>
                </a:lnTo>
                <a:close/>
              </a:path>
              <a:path w="45719" h="66039">
                <a:moveTo>
                  <a:pt x="27305" y="0"/>
                </a:moveTo>
                <a:lnTo>
                  <a:pt x="19557" y="1143"/>
                </a:lnTo>
                <a:lnTo>
                  <a:pt x="13843" y="4445"/>
                </a:lnTo>
                <a:lnTo>
                  <a:pt x="8889" y="9144"/>
                </a:lnTo>
                <a:lnTo>
                  <a:pt x="19100" y="9144"/>
                </a:lnTo>
                <a:lnTo>
                  <a:pt x="20065" y="8636"/>
                </a:lnTo>
                <a:lnTo>
                  <a:pt x="25653" y="8382"/>
                </a:lnTo>
                <a:lnTo>
                  <a:pt x="43350" y="8382"/>
                </a:lnTo>
                <a:lnTo>
                  <a:pt x="42544" y="6731"/>
                </a:lnTo>
                <a:lnTo>
                  <a:pt x="39115" y="3048"/>
                </a:lnTo>
                <a:lnTo>
                  <a:pt x="34162" y="1143"/>
                </a:lnTo>
                <a:lnTo>
                  <a:pt x="27305" y="0"/>
                </a:lnTo>
                <a:close/>
              </a:path>
            </a:pathLst>
          </a:custGeom>
          <a:solidFill>
            <a:srgbClr val="FA0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932176" y="2205227"/>
            <a:ext cx="56515" cy="66040"/>
          </a:xfrm>
          <a:custGeom>
            <a:avLst/>
            <a:gdLst/>
            <a:ahLst/>
            <a:cxnLst/>
            <a:rect l="l" t="t" r="r" b="b"/>
            <a:pathLst>
              <a:path w="56514" h="66039">
                <a:moveTo>
                  <a:pt x="28067" y="0"/>
                </a:moveTo>
                <a:lnTo>
                  <a:pt x="0" y="32766"/>
                </a:lnTo>
                <a:lnTo>
                  <a:pt x="507" y="42163"/>
                </a:lnTo>
                <a:lnTo>
                  <a:pt x="28067" y="65532"/>
                </a:lnTo>
                <a:lnTo>
                  <a:pt x="36068" y="65024"/>
                </a:lnTo>
                <a:lnTo>
                  <a:pt x="42799" y="64135"/>
                </a:lnTo>
                <a:lnTo>
                  <a:pt x="47498" y="62230"/>
                </a:lnTo>
                <a:lnTo>
                  <a:pt x="51435" y="59436"/>
                </a:lnTo>
                <a:lnTo>
                  <a:pt x="52020" y="58038"/>
                </a:lnTo>
                <a:lnTo>
                  <a:pt x="28067" y="58038"/>
                </a:lnTo>
                <a:lnTo>
                  <a:pt x="20828" y="57531"/>
                </a:lnTo>
                <a:lnTo>
                  <a:pt x="10032" y="32766"/>
                </a:lnTo>
                <a:lnTo>
                  <a:pt x="10541" y="22733"/>
                </a:lnTo>
                <a:lnTo>
                  <a:pt x="28067" y="8000"/>
                </a:lnTo>
                <a:lnTo>
                  <a:pt x="52142" y="8000"/>
                </a:lnTo>
                <a:lnTo>
                  <a:pt x="51435" y="6096"/>
                </a:lnTo>
                <a:lnTo>
                  <a:pt x="47498" y="3937"/>
                </a:lnTo>
                <a:lnTo>
                  <a:pt x="42799" y="1905"/>
                </a:lnTo>
                <a:lnTo>
                  <a:pt x="36068" y="508"/>
                </a:lnTo>
                <a:lnTo>
                  <a:pt x="28067" y="0"/>
                </a:lnTo>
                <a:close/>
              </a:path>
              <a:path w="56514" h="66039">
                <a:moveTo>
                  <a:pt x="52142" y="8000"/>
                </a:moveTo>
                <a:lnTo>
                  <a:pt x="28067" y="8000"/>
                </a:lnTo>
                <a:lnTo>
                  <a:pt x="35560" y="8636"/>
                </a:lnTo>
                <a:lnTo>
                  <a:pt x="40259" y="9398"/>
                </a:lnTo>
                <a:lnTo>
                  <a:pt x="43561" y="11937"/>
                </a:lnTo>
                <a:lnTo>
                  <a:pt x="44957" y="16129"/>
                </a:lnTo>
                <a:lnTo>
                  <a:pt x="46100" y="22733"/>
                </a:lnTo>
                <a:lnTo>
                  <a:pt x="46609" y="32766"/>
                </a:lnTo>
                <a:lnTo>
                  <a:pt x="46100" y="42799"/>
                </a:lnTo>
                <a:lnTo>
                  <a:pt x="28067" y="58038"/>
                </a:lnTo>
                <a:lnTo>
                  <a:pt x="52020" y="58038"/>
                </a:lnTo>
                <a:lnTo>
                  <a:pt x="53086" y="55499"/>
                </a:lnTo>
                <a:lnTo>
                  <a:pt x="54991" y="50037"/>
                </a:lnTo>
                <a:lnTo>
                  <a:pt x="56134" y="42163"/>
                </a:lnTo>
                <a:lnTo>
                  <a:pt x="56387" y="32766"/>
                </a:lnTo>
                <a:lnTo>
                  <a:pt x="56134" y="23875"/>
                </a:lnTo>
                <a:lnTo>
                  <a:pt x="54991" y="16129"/>
                </a:lnTo>
                <a:lnTo>
                  <a:pt x="53086" y="10541"/>
                </a:lnTo>
                <a:lnTo>
                  <a:pt x="52142" y="8000"/>
                </a:lnTo>
                <a:close/>
              </a:path>
            </a:pathLst>
          </a:custGeom>
          <a:solidFill>
            <a:srgbClr val="FA0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15995" y="2206751"/>
            <a:ext cx="90170" cy="62865"/>
          </a:xfrm>
          <a:custGeom>
            <a:avLst/>
            <a:gdLst/>
            <a:ahLst/>
            <a:cxnLst/>
            <a:rect l="l" t="t" r="r" b="b"/>
            <a:pathLst>
              <a:path w="90169" h="62864">
                <a:moveTo>
                  <a:pt x="9398" y="0"/>
                </a:moveTo>
                <a:lnTo>
                  <a:pt x="0" y="0"/>
                </a:lnTo>
                <a:lnTo>
                  <a:pt x="16891" y="62484"/>
                </a:lnTo>
                <a:lnTo>
                  <a:pt x="31115" y="62484"/>
                </a:lnTo>
                <a:lnTo>
                  <a:pt x="32642" y="56261"/>
                </a:lnTo>
                <a:lnTo>
                  <a:pt x="24130" y="56261"/>
                </a:lnTo>
                <a:lnTo>
                  <a:pt x="22479" y="50800"/>
                </a:lnTo>
                <a:lnTo>
                  <a:pt x="21081" y="45593"/>
                </a:lnTo>
                <a:lnTo>
                  <a:pt x="18287" y="34417"/>
                </a:lnTo>
                <a:lnTo>
                  <a:pt x="9398" y="0"/>
                </a:lnTo>
                <a:close/>
              </a:path>
              <a:path w="90169" h="62864">
                <a:moveTo>
                  <a:pt x="53207" y="6858"/>
                </a:moveTo>
                <a:lnTo>
                  <a:pt x="44958" y="6858"/>
                </a:lnTo>
                <a:lnTo>
                  <a:pt x="46355" y="12064"/>
                </a:lnTo>
                <a:lnTo>
                  <a:pt x="47117" y="17145"/>
                </a:lnTo>
                <a:lnTo>
                  <a:pt x="49911" y="27812"/>
                </a:lnTo>
                <a:lnTo>
                  <a:pt x="58039" y="62484"/>
                </a:lnTo>
                <a:lnTo>
                  <a:pt x="72390" y="62484"/>
                </a:lnTo>
                <a:lnTo>
                  <a:pt x="74135" y="56261"/>
                </a:lnTo>
                <a:lnTo>
                  <a:pt x="65278" y="56261"/>
                </a:lnTo>
                <a:lnTo>
                  <a:pt x="64389" y="50800"/>
                </a:lnTo>
                <a:lnTo>
                  <a:pt x="62737" y="45593"/>
                </a:lnTo>
                <a:lnTo>
                  <a:pt x="59822" y="34417"/>
                </a:lnTo>
                <a:lnTo>
                  <a:pt x="53207" y="6858"/>
                </a:lnTo>
                <a:close/>
              </a:path>
              <a:path w="90169" h="62864">
                <a:moveTo>
                  <a:pt x="51562" y="0"/>
                </a:moveTo>
                <a:lnTo>
                  <a:pt x="38354" y="0"/>
                </a:lnTo>
                <a:lnTo>
                  <a:pt x="29083" y="34925"/>
                </a:lnTo>
                <a:lnTo>
                  <a:pt x="26924" y="45593"/>
                </a:lnTo>
                <a:lnTo>
                  <a:pt x="25527" y="50800"/>
                </a:lnTo>
                <a:lnTo>
                  <a:pt x="24130" y="56261"/>
                </a:lnTo>
                <a:lnTo>
                  <a:pt x="32642" y="56261"/>
                </a:lnTo>
                <a:lnTo>
                  <a:pt x="39624" y="27812"/>
                </a:lnTo>
                <a:lnTo>
                  <a:pt x="41910" y="17145"/>
                </a:lnTo>
                <a:lnTo>
                  <a:pt x="43561" y="12064"/>
                </a:lnTo>
                <a:lnTo>
                  <a:pt x="44958" y="6858"/>
                </a:lnTo>
                <a:lnTo>
                  <a:pt x="53207" y="6858"/>
                </a:lnTo>
                <a:lnTo>
                  <a:pt x="51562" y="0"/>
                </a:lnTo>
                <a:close/>
              </a:path>
              <a:path w="90169" h="62864">
                <a:moveTo>
                  <a:pt x="89916" y="0"/>
                </a:moveTo>
                <a:lnTo>
                  <a:pt x="79883" y="0"/>
                </a:lnTo>
                <a:lnTo>
                  <a:pt x="70612" y="34925"/>
                </a:lnTo>
                <a:lnTo>
                  <a:pt x="67945" y="45593"/>
                </a:lnTo>
                <a:lnTo>
                  <a:pt x="67183" y="50800"/>
                </a:lnTo>
                <a:lnTo>
                  <a:pt x="65786" y="56261"/>
                </a:lnTo>
                <a:lnTo>
                  <a:pt x="74135" y="56261"/>
                </a:lnTo>
                <a:lnTo>
                  <a:pt x="89916" y="0"/>
                </a:lnTo>
                <a:close/>
              </a:path>
            </a:pathLst>
          </a:custGeom>
          <a:solidFill>
            <a:srgbClr val="FA00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34667" y="1540763"/>
            <a:ext cx="245363" cy="2225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843277" y="1540763"/>
            <a:ext cx="0" cy="222885"/>
          </a:xfrm>
          <a:custGeom>
            <a:avLst/>
            <a:gdLst/>
            <a:ahLst/>
            <a:cxnLst/>
            <a:rect l="l" t="t" r="r" b="b"/>
            <a:pathLst>
              <a:path w="0" h="222885">
                <a:moveTo>
                  <a:pt x="0" y="0"/>
                </a:moveTo>
                <a:lnTo>
                  <a:pt x="0" y="222503"/>
                </a:lnTo>
              </a:path>
            </a:pathLst>
          </a:custGeom>
          <a:ln w="50292">
            <a:solidFill>
              <a:srgbClr val="2E46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980120" y="1583182"/>
            <a:ext cx="0" cy="180340"/>
          </a:xfrm>
          <a:custGeom>
            <a:avLst/>
            <a:gdLst/>
            <a:ahLst/>
            <a:cxnLst/>
            <a:rect l="l" t="t" r="r" b="b"/>
            <a:pathLst>
              <a:path w="0" h="180339">
                <a:moveTo>
                  <a:pt x="0" y="0"/>
                </a:moveTo>
                <a:lnTo>
                  <a:pt x="0" y="180085"/>
                </a:lnTo>
              </a:path>
            </a:pathLst>
          </a:custGeom>
          <a:ln w="49911">
            <a:solidFill>
              <a:srgbClr val="2E46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895855" y="1561972"/>
            <a:ext cx="169545" cy="0"/>
          </a:xfrm>
          <a:custGeom>
            <a:avLst/>
            <a:gdLst/>
            <a:ahLst/>
            <a:cxnLst/>
            <a:rect l="l" t="t" r="r" b="b"/>
            <a:pathLst>
              <a:path w="169544" h="0">
                <a:moveTo>
                  <a:pt x="0" y="0"/>
                </a:moveTo>
                <a:lnTo>
                  <a:pt x="169163" y="0"/>
                </a:lnTo>
              </a:path>
            </a:pathLst>
          </a:custGeom>
          <a:ln w="42418">
            <a:solidFill>
              <a:srgbClr val="2E46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777341" y="2778353"/>
            <a:ext cx="3018155" cy="27692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317500" indent="-342900">
              <a:lnSpc>
                <a:spcPct val="118900"/>
              </a:lnSpc>
              <a:spcBef>
                <a:spcPts val="1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400" spc="10">
                <a:latin typeface="Lucida Sans Unicode"/>
                <a:cs typeface="Lucida Sans Unicode"/>
              </a:rPr>
              <a:t>Based</a:t>
            </a:r>
            <a:r>
              <a:rPr dirty="0" sz="1400" spc="-105">
                <a:latin typeface="Lucida Sans Unicode"/>
                <a:cs typeface="Lucida Sans Unicode"/>
              </a:rPr>
              <a:t> </a:t>
            </a:r>
            <a:r>
              <a:rPr dirty="0" sz="1400" spc="-25">
                <a:latin typeface="Lucida Sans Unicode"/>
                <a:cs typeface="Lucida Sans Unicode"/>
              </a:rPr>
              <a:t>within</a:t>
            </a:r>
            <a:r>
              <a:rPr dirty="0" sz="1400" spc="-114">
                <a:latin typeface="Lucida Sans Unicode"/>
                <a:cs typeface="Lucida Sans Unicode"/>
              </a:rPr>
              <a:t> </a:t>
            </a:r>
            <a:r>
              <a:rPr dirty="0" sz="1400" spc="-70">
                <a:latin typeface="Lucida Sans Unicode"/>
                <a:cs typeface="Lucida Sans Unicode"/>
              </a:rPr>
              <a:t>MIT’s</a:t>
            </a:r>
            <a:r>
              <a:rPr dirty="0" sz="1400" spc="-130">
                <a:latin typeface="Lucida Sans Unicode"/>
                <a:cs typeface="Lucida Sans Unicode"/>
              </a:rPr>
              <a:t> </a:t>
            </a:r>
            <a:r>
              <a:rPr dirty="0" sz="1400" spc="-20">
                <a:latin typeface="Lucida Sans Unicode"/>
                <a:cs typeface="Lucida Sans Unicode"/>
              </a:rPr>
              <a:t>School</a:t>
            </a:r>
            <a:r>
              <a:rPr dirty="0" sz="1400" spc="-114">
                <a:latin typeface="Lucida Sans Unicode"/>
                <a:cs typeface="Lucida Sans Unicode"/>
              </a:rPr>
              <a:t> </a:t>
            </a:r>
            <a:r>
              <a:rPr dirty="0" sz="1400" spc="-30">
                <a:latin typeface="Lucida Sans Unicode"/>
                <a:cs typeface="Lucida Sans Unicode"/>
              </a:rPr>
              <a:t>of  </a:t>
            </a:r>
            <a:r>
              <a:rPr dirty="0" sz="1400" spc="-50">
                <a:latin typeface="Lucida Sans Unicode"/>
                <a:cs typeface="Lucida Sans Unicode"/>
              </a:rPr>
              <a:t>Engineering’s </a:t>
            </a:r>
            <a:r>
              <a:rPr dirty="0" sz="1400" spc="-35">
                <a:latin typeface="Lucida Sans Unicode"/>
                <a:cs typeface="Lucida Sans Unicode"/>
              </a:rPr>
              <a:t>Engineering  </a:t>
            </a:r>
            <a:r>
              <a:rPr dirty="0" sz="1400" spc="-20">
                <a:latin typeface="Lucida Sans Unicode"/>
                <a:cs typeface="Lucida Sans Unicode"/>
              </a:rPr>
              <a:t>Systems</a:t>
            </a:r>
            <a:r>
              <a:rPr dirty="0" sz="1400" spc="-120">
                <a:latin typeface="Lucida Sans Unicode"/>
                <a:cs typeface="Lucida Sans Unicode"/>
              </a:rPr>
              <a:t> </a:t>
            </a:r>
            <a:r>
              <a:rPr dirty="0" sz="1400" spc="-35">
                <a:latin typeface="Lucida Sans Unicode"/>
                <a:cs typeface="Lucida Sans Unicode"/>
              </a:rPr>
              <a:t>Division</a:t>
            </a:r>
            <a:endParaRPr sz="1400">
              <a:latin typeface="Lucida Sans Unicode"/>
              <a:cs typeface="Lucida Sans Unicode"/>
            </a:endParaRPr>
          </a:p>
          <a:p>
            <a:pPr marL="355600" marR="5080" indent="-342900">
              <a:lnSpc>
                <a:spcPct val="119400"/>
              </a:lnSpc>
              <a:spcBef>
                <a:spcPts val="119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400" spc="-35">
                <a:latin typeface="Lucida Sans Unicode"/>
                <a:cs typeface="Lucida Sans Unicode"/>
              </a:rPr>
              <a:t>Challenges </a:t>
            </a:r>
            <a:r>
              <a:rPr dirty="0" sz="1400" spc="-15">
                <a:latin typeface="Lucida Sans Unicode"/>
                <a:cs typeface="Lucida Sans Unicode"/>
              </a:rPr>
              <a:t>and </a:t>
            </a:r>
            <a:r>
              <a:rPr dirty="0" sz="1400" spc="-25">
                <a:latin typeface="Lucida Sans Unicode"/>
                <a:cs typeface="Lucida Sans Unicode"/>
              </a:rPr>
              <a:t>opportunities</a:t>
            </a:r>
            <a:r>
              <a:rPr dirty="0" sz="1400" spc="-270">
                <a:latin typeface="Lucida Sans Unicode"/>
                <a:cs typeface="Lucida Sans Unicode"/>
              </a:rPr>
              <a:t> </a:t>
            </a:r>
            <a:r>
              <a:rPr dirty="0" sz="1400" spc="-30">
                <a:latin typeface="Lucida Sans Unicode"/>
                <a:cs typeface="Lucida Sans Unicode"/>
              </a:rPr>
              <a:t>of  </a:t>
            </a:r>
            <a:r>
              <a:rPr dirty="0" sz="1400" spc="-40">
                <a:latin typeface="Lucida Sans Unicode"/>
                <a:cs typeface="Lucida Sans Unicode"/>
              </a:rPr>
              <a:t>longevity</a:t>
            </a:r>
            <a:endParaRPr sz="1400">
              <a:latin typeface="Lucida Sans Unicode"/>
              <a:cs typeface="Lucida Sans Unicode"/>
            </a:endParaRPr>
          </a:p>
          <a:p>
            <a:pPr marL="355600" marR="651510" indent="-342900">
              <a:lnSpc>
                <a:spcPct val="119300"/>
              </a:lnSpc>
              <a:spcBef>
                <a:spcPts val="119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400" spc="-20">
                <a:latin typeface="Lucida Sans Unicode"/>
                <a:cs typeface="Lucida Sans Unicode"/>
              </a:rPr>
              <a:t>Consumer </a:t>
            </a:r>
            <a:r>
              <a:rPr dirty="0" sz="1400" spc="-15">
                <a:latin typeface="Lucida Sans Unicode"/>
                <a:cs typeface="Lucida Sans Unicode"/>
              </a:rPr>
              <a:t>behavior</a:t>
            </a:r>
            <a:r>
              <a:rPr dirty="0" sz="1400" spc="-240">
                <a:latin typeface="Lucida Sans Unicode"/>
                <a:cs typeface="Lucida Sans Unicode"/>
              </a:rPr>
              <a:t> </a:t>
            </a:r>
            <a:r>
              <a:rPr dirty="0" sz="1400" spc="-15">
                <a:latin typeface="Lucida Sans Unicode"/>
                <a:cs typeface="Lucida Sans Unicode"/>
              </a:rPr>
              <a:t>and  </a:t>
            </a:r>
            <a:r>
              <a:rPr dirty="0" sz="1400" spc="-30">
                <a:latin typeface="Lucida Sans Unicode"/>
                <a:cs typeface="Lucida Sans Unicode"/>
              </a:rPr>
              <a:t>decision</a:t>
            </a:r>
            <a:r>
              <a:rPr dirty="0" sz="1400" spc="-125">
                <a:latin typeface="Lucida Sans Unicode"/>
                <a:cs typeface="Lucida Sans Unicode"/>
              </a:rPr>
              <a:t> </a:t>
            </a:r>
            <a:r>
              <a:rPr dirty="0" sz="1400" spc="-45">
                <a:latin typeface="Lucida Sans Unicode"/>
                <a:cs typeface="Lucida Sans Unicode"/>
              </a:rPr>
              <a:t>making</a:t>
            </a:r>
            <a:endParaRPr sz="1400">
              <a:latin typeface="Lucida Sans Unicode"/>
              <a:cs typeface="Lucida Sans Unicode"/>
            </a:endParaRPr>
          </a:p>
          <a:p>
            <a:pPr marL="355600" indent="-342900">
              <a:lnSpc>
                <a:spcPct val="100000"/>
              </a:lnSpc>
              <a:spcBef>
                <a:spcPts val="152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1400" spc="-45">
                <a:latin typeface="Lucida Sans Unicode"/>
                <a:cs typeface="Lucida Sans Unicode"/>
              </a:rPr>
              <a:t>Trends </a:t>
            </a:r>
            <a:r>
              <a:rPr dirty="0" sz="1400" spc="-30">
                <a:latin typeface="Lucida Sans Unicode"/>
                <a:cs typeface="Lucida Sans Unicode"/>
              </a:rPr>
              <a:t>in</a:t>
            </a:r>
            <a:r>
              <a:rPr dirty="0" sz="1400" spc="-170">
                <a:latin typeface="Lucida Sans Unicode"/>
                <a:cs typeface="Lucida Sans Unicode"/>
              </a:rPr>
              <a:t> </a:t>
            </a:r>
            <a:r>
              <a:rPr dirty="0" sz="1400" spc="-35">
                <a:latin typeface="Lucida Sans Unicode"/>
                <a:cs typeface="Lucida Sans Unicode"/>
              </a:rPr>
              <a:t>demographics,</a:t>
            </a:r>
            <a:endParaRPr sz="1400">
              <a:latin typeface="Lucida Sans Unicode"/>
              <a:cs typeface="Lucida Sans Unicode"/>
            </a:endParaRPr>
          </a:p>
          <a:p>
            <a:pPr marL="355600">
              <a:lnSpc>
                <a:spcPct val="100000"/>
              </a:lnSpc>
              <a:spcBef>
                <a:spcPts val="315"/>
              </a:spcBef>
            </a:pPr>
            <a:r>
              <a:rPr dirty="0" sz="1400" spc="-40">
                <a:latin typeface="Lucida Sans Unicode"/>
                <a:cs typeface="Lucida Sans Unicode"/>
              </a:rPr>
              <a:t>technology, </a:t>
            </a:r>
            <a:r>
              <a:rPr dirty="0" sz="1400" spc="-15">
                <a:latin typeface="Lucida Sans Unicode"/>
                <a:cs typeface="Lucida Sans Unicode"/>
              </a:rPr>
              <a:t>and</a:t>
            </a:r>
            <a:r>
              <a:rPr dirty="0" sz="1400" spc="-175">
                <a:latin typeface="Lucida Sans Unicode"/>
                <a:cs typeface="Lucida Sans Unicode"/>
              </a:rPr>
              <a:t> </a:t>
            </a:r>
            <a:r>
              <a:rPr dirty="0" sz="1400" spc="-35">
                <a:latin typeface="Lucida Sans Unicode"/>
                <a:cs typeface="Lucida Sans Unicode"/>
              </a:rPr>
              <a:t>lifestyles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27296" y="6648221"/>
            <a:ext cx="107378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65"/>
              </a:lnSpc>
            </a:pPr>
            <a:r>
              <a:rPr dirty="0" sz="800" i="1">
                <a:latin typeface="Calibri"/>
                <a:cs typeface="Calibri"/>
              </a:rPr>
              <a:t>© 2018 </a:t>
            </a:r>
            <a:r>
              <a:rPr dirty="0" sz="800" spc="-5" i="1">
                <a:latin typeface="Calibri"/>
                <a:cs typeface="Calibri"/>
              </a:rPr>
              <a:t>by Hartford</a:t>
            </a:r>
            <a:r>
              <a:rPr dirty="0" sz="800" spc="-90" i="1">
                <a:latin typeface="Calibri"/>
                <a:cs typeface="Calibri"/>
              </a:rPr>
              <a:t> </a:t>
            </a:r>
            <a:r>
              <a:rPr dirty="0" sz="800" spc="-5" i="1">
                <a:latin typeface="Calibri"/>
                <a:cs typeface="Calibri"/>
              </a:rPr>
              <a:t>Funds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846439" y="6548653"/>
            <a:ext cx="1149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dirty="0" sz="1000" spc="-5">
                <a:latin typeface="Calibri"/>
                <a:cs typeface="Calibri"/>
              </a:rPr>
              <a:t>3</a:t>
            </a:fld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335" y="170179"/>
            <a:ext cx="17589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Life-Changing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40">
                <a:solidFill>
                  <a:srgbClr val="FFFFFF"/>
                </a:solidFill>
                <a:latin typeface="Calibri"/>
                <a:cs typeface="Calibri"/>
              </a:rPr>
              <a:t>Tech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9373" y="2393468"/>
            <a:ext cx="6340086" cy="3461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45638" y="1098930"/>
            <a:ext cx="323469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63B346"/>
                </a:solidFill>
              </a:rPr>
              <a:t>Health &amp; </a:t>
            </a:r>
            <a:r>
              <a:rPr dirty="0" sz="2400" spc="-5">
                <a:solidFill>
                  <a:srgbClr val="63B346"/>
                </a:solidFill>
              </a:rPr>
              <a:t>Caregiving</a:t>
            </a:r>
            <a:r>
              <a:rPr dirty="0" sz="2400" spc="-90">
                <a:solidFill>
                  <a:srgbClr val="63B346"/>
                </a:solidFill>
              </a:rPr>
              <a:t> </a:t>
            </a:r>
            <a:r>
              <a:rPr dirty="0" sz="2400" spc="-10">
                <a:solidFill>
                  <a:srgbClr val="63B346"/>
                </a:solidFill>
              </a:rPr>
              <a:t>Apps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6893052" y="3584447"/>
            <a:ext cx="1827276" cy="312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010400" y="4151376"/>
            <a:ext cx="1670303" cy="554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dirty="0" spc="-5"/>
              <a:t>29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2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55664" y="138684"/>
            <a:ext cx="2263140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70559"/>
            <a:ext cx="9144000" cy="61874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05146" y="2272665"/>
            <a:ext cx="6699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0">
                <a:solidFill>
                  <a:srgbClr val="542A77"/>
                </a:solidFill>
              </a:rPr>
              <a:t>Try</a:t>
            </a:r>
            <a:r>
              <a:rPr dirty="0" sz="2400" spc="-100">
                <a:solidFill>
                  <a:srgbClr val="542A77"/>
                </a:solidFill>
              </a:rPr>
              <a:t> </a:t>
            </a:r>
            <a:r>
              <a:rPr dirty="0" sz="2400">
                <a:solidFill>
                  <a:srgbClr val="542A77"/>
                </a:solidFill>
              </a:rPr>
              <a:t>It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4027296" y="6648221"/>
            <a:ext cx="107378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65"/>
              </a:lnSpc>
            </a:pPr>
            <a:r>
              <a:rPr dirty="0" sz="800" i="1">
                <a:latin typeface="Calibri"/>
                <a:cs typeface="Calibri"/>
              </a:rPr>
              <a:t>© 2018 </a:t>
            </a:r>
            <a:r>
              <a:rPr dirty="0" sz="800" spc="-5" i="1">
                <a:latin typeface="Calibri"/>
                <a:cs typeface="Calibri"/>
              </a:rPr>
              <a:t>by Hartford</a:t>
            </a:r>
            <a:r>
              <a:rPr dirty="0" sz="800" spc="-90" i="1">
                <a:latin typeface="Calibri"/>
                <a:cs typeface="Calibri"/>
              </a:rPr>
              <a:t> </a:t>
            </a:r>
            <a:r>
              <a:rPr dirty="0" sz="800" spc="-5" i="1">
                <a:latin typeface="Calibri"/>
                <a:cs typeface="Calibri"/>
              </a:rPr>
              <a:t>Funds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95131" y="6548653"/>
            <a:ext cx="1536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latin typeface="Calibri"/>
                <a:cs typeface="Calibri"/>
              </a:rPr>
              <a:t>31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2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55664" y="138684"/>
            <a:ext cx="2263140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62406" y="170179"/>
            <a:ext cx="4933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5">
                <a:solidFill>
                  <a:srgbClr val="FFFFFF"/>
                </a:solidFill>
                <a:latin typeface="Calibri"/>
                <a:cs typeface="Calibri"/>
              </a:rPr>
              <a:t>Try</a:t>
            </a:r>
            <a:r>
              <a:rPr dirty="0" sz="18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dirty="0" spc="-5"/>
              <a:t>32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01342" y="1748409"/>
            <a:ext cx="24568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6F2F9F"/>
                </a:solidFill>
              </a:rPr>
              <a:t>How </a:t>
            </a:r>
            <a:r>
              <a:rPr dirty="0" sz="2400" spc="-15">
                <a:solidFill>
                  <a:srgbClr val="6F2F9F"/>
                </a:solidFill>
              </a:rPr>
              <a:t>to </a:t>
            </a:r>
            <a:r>
              <a:rPr dirty="0" sz="2400" spc="-10">
                <a:solidFill>
                  <a:srgbClr val="6F2F9F"/>
                </a:solidFill>
              </a:rPr>
              <a:t>Get</a:t>
            </a:r>
            <a:r>
              <a:rPr dirty="0" sz="2400" spc="-90">
                <a:solidFill>
                  <a:srgbClr val="6F2F9F"/>
                </a:solidFill>
              </a:rPr>
              <a:t> </a:t>
            </a:r>
            <a:r>
              <a:rPr dirty="0" sz="2400" spc="-10">
                <a:solidFill>
                  <a:srgbClr val="6F2F9F"/>
                </a:solidFill>
              </a:rPr>
              <a:t>Started</a:t>
            </a:r>
            <a:endParaRPr sz="240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97230" marR="5080" indent="-337820">
              <a:lnSpc>
                <a:spcPct val="100000"/>
              </a:lnSpc>
              <a:spcBef>
                <a:spcPts val="100"/>
              </a:spcBef>
              <a:buClr>
                <a:srgbClr val="6F2F9F"/>
              </a:buClr>
              <a:buSzPct val="79166"/>
              <a:buFont typeface="Wingdings"/>
              <a:buChar char=""/>
              <a:tabLst>
                <a:tab pos="697230" algn="l"/>
                <a:tab pos="697865" algn="l"/>
              </a:tabLst>
            </a:pPr>
            <a:r>
              <a:rPr dirty="0" spc="-10"/>
              <a:t>Understand how </a:t>
            </a:r>
            <a:r>
              <a:rPr dirty="0" spc="-5"/>
              <a:t>apps </a:t>
            </a:r>
            <a:r>
              <a:rPr dirty="0" spc="-10"/>
              <a:t>can </a:t>
            </a:r>
            <a:r>
              <a:rPr dirty="0" spc="-5"/>
              <a:t>help </a:t>
            </a:r>
            <a:r>
              <a:rPr dirty="0" spc="-10"/>
              <a:t>you  maintain your </a:t>
            </a:r>
            <a:r>
              <a:rPr dirty="0"/>
              <a:t>independence as </a:t>
            </a:r>
            <a:r>
              <a:rPr dirty="0" spc="-10"/>
              <a:t>you</a:t>
            </a:r>
            <a:r>
              <a:rPr dirty="0" spc="-65"/>
              <a:t> </a:t>
            </a:r>
            <a:r>
              <a:rPr dirty="0" spc="-10"/>
              <a:t>age</a:t>
            </a:r>
          </a:p>
          <a:p>
            <a:pPr marL="697230" marR="485775" indent="-337820">
              <a:lnSpc>
                <a:spcPct val="100000"/>
              </a:lnSpc>
              <a:spcBef>
                <a:spcPts val="1200"/>
              </a:spcBef>
              <a:buClr>
                <a:srgbClr val="6F2F9F"/>
              </a:buClr>
              <a:buSzPct val="79166"/>
              <a:buFont typeface="Wingdings"/>
              <a:buChar char=""/>
              <a:tabLst>
                <a:tab pos="697230" algn="l"/>
                <a:tab pos="697865" algn="l"/>
              </a:tabLst>
            </a:pPr>
            <a:r>
              <a:rPr dirty="0" spc="-5"/>
              <a:t>Identify </a:t>
            </a:r>
            <a:r>
              <a:rPr dirty="0"/>
              <a:t>a </a:t>
            </a:r>
            <a:r>
              <a:rPr dirty="0" spc="-25"/>
              <a:t>few </a:t>
            </a:r>
            <a:r>
              <a:rPr dirty="0" spc="-5"/>
              <a:t>apps, </a:t>
            </a:r>
            <a:r>
              <a:rPr dirty="0" spc="-10"/>
              <a:t>sites, </a:t>
            </a:r>
            <a:r>
              <a:rPr dirty="0" spc="-5"/>
              <a:t>or devices  </a:t>
            </a:r>
            <a:r>
              <a:rPr dirty="0" spc="-45"/>
              <a:t>you’d </a:t>
            </a:r>
            <a:r>
              <a:rPr dirty="0" spc="-20"/>
              <a:t>like </a:t>
            </a:r>
            <a:r>
              <a:rPr dirty="0" spc="-15"/>
              <a:t>to</a:t>
            </a:r>
            <a:r>
              <a:rPr dirty="0" spc="25"/>
              <a:t> </a:t>
            </a:r>
            <a:r>
              <a:rPr dirty="0"/>
              <a:t>try</a:t>
            </a:r>
          </a:p>
          <a:p>
            <a:pPr marL="697230" indent="-337820">
              <a:lnSpc>
                <a:spcPct val="100000"/>
              </a:lnSpc>
              <a:spcBef>
                <a:spcPts val="1205"/>
              </a:spcBef>
              <a:buClr>
                <a:srgbClr val="6F2F9F"/>
              </a:buClr>
              <a:buSzPct val="79166"/>
              <a:buFont typeface="Wingdings"/>
              <a:buChar char=""/>
              <a:tabLst>
                <a:tab pos="697230" algn="l"/>
                <a:tab pos="697865" algn="l"/>
              </a:tabLst>
            </a:pPr>
            <a:r>
              <a:rPr dirty="0" spc="-10"/>
              <a:t>Research </a:t>
            </a:r>
            <a:r>
              <a:rPr dirty="0" spc="-15"/>
              <a:t>reviews </a:t>
            </a:r>
            <a:r>
              <a:rPr dirty="0"/>
              <a:t>and</a:t>
            </a:r>
            <a:r>
              <a:rPr dirty="0" spc="-10"/>
              <a:t> </a:t>
            </a:r>
            <a:r>
              <a:rPr dirty="0" spc="-15"/>
              <a:t>costs</a:t>
            </a:r>
          </a:p>
          <a:p>
            <a:pPr marL="697230" indent="-337820">
              <a:lnSpc>
                <a:spcPct val="100000"/>
              </a:lnSpc>
              <a:spcBef>
                <a:spcPts val="1200"/>
              </a:spcBef>
              <a:buClr>
                <a:srgbClr val="6F2F9F"/>
              </a:buClr>
              <a:buSzPct val="79166"/>
              <a:buFont typeface="Wingdings"/>
              <a:buChar char=""/>
              <a:tabLst>
                <a:tab pos="697230" algn="l"/>
                <a:tab pos="697865" algn="l"/>
              </a:tabLst>
            </a:pPr>
            <a:r>
              <a:rPr dirty="0" spc="-50"/>
              <a:t>Try </a:t>
            </a:r>
            <a:r>
              <a:rPr dirty="0"/>
              <a:t>them</a:t>
            </a:r>
            <a:r>
              <a:rPr dirty="0" spc="40"/>
              <a:t> </a:t>
            </a:r>
            <a:r>
              <a:rPr dirty="0" spc="-5"/>
              <a:t>out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96683" y="152400"/>
            <a:ext cx="1807464" cy="338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616454" y="2218690"/>
            <a:ext cx="2976245" cy="2325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 sz="2400" spc="-15" b="1">
                <a:solidFill>
                  <a:srgbClr val="0085BD"/>
                </a:solidFill>
                <a:latin typeface="Calibri"/>
                <a:cs typeface="Calibri"/>
              </a:rPr>
              <a:t>Inventing </a:t>
            </a:r>
            <a:r>
              <a:rPr dirty="0" sz="2400" b="1">
                <a:solidFill>
                  <a:srgbClr val="0085BD"/>
                </a:solidFill>
                <a:latin typeface="Calibri"/>
                <a:cs typeface="Calibri"/>
              </a:rPr>
              <a:t>a New</a:t>
            </a:r>
            <a:r>
              <a:rPr dirty="0" sz="2400" spc="-60" b="1">
                <a:solidFill>
                  <a:srgbClr val="0085BD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85BD"/>
                </a:solidFill>
                <a:latin typeface="Calibri"/>
                <a:cs typeface="Calibri"/>
              </a:rPr>
              <a:t>Future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1850"/>
              </a:lnSpc>
            </a:pPr>
            <a:r>
              <a:rPr dirty="0" sz="1600" spc="-5">
                <a:solidFill>
                  <a:srgbClr val="0085BD"/>
                </a:solidFill>
                <a:latin typeface="Calibri"/>
                <a:cs typeface="Calibri"/>
              </a:rPr>
              <a:t>Living longer and</a:t>
            </a:r>
            <a:r>
              <a:rPr dirty="0" sz="1600" spc="-25">
                <a:solidFill>
                  <a:srgbClr val="0085BD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085BD"/>
                </a:solidFill>
                <a:latin typeface="Calibri"/>
                <a:cs typeface="Calibri"/>
              </a:rPr>
              <a:t>better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ts val="2810"/>
              </a:lnSpc>
            </a:pPr>
            <a:r>
              <a:rPr dirty="0" sz="2400" spc="-10" b="1">
                <a:solidFill>
                  <a:srgbClr val="63B346"/>
                </a:solidFill>
                <a:latin typeface="Calibri"/>
                <a:cs typeface="Calibri"/>
              </a:rPr>
              <a:t>Life-Changing </a:t>
            </a:r>
            <a:r>
              <a:rPr dirty="0" sz="2400" spc="-55" b="1">
                <a:solidFill>
                  <a:srgbClr val="63B346"/>
                </a:solidFill>
                <a:latin typeface="Calibri"/>
                <a:cs typeface="Calibri"/>
              </a:rPr>
              <a:t>Tech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1850"/>
              </a:lnSpc>
            </a:pPr>
            <a:r>
              <a:rPr dirty="0" sz="1600" spc="-5">
                <a:solidFill>
                  <a:srgbClr val="63B346"/>
                </a:solidFill>
                <a:latin typeface="Calibri"/>
                <a:cs typeface="Calibri"/>
              </a:rPr>
              <a:t>A </a:t>
            </a:r>
            <a:r>
              <a:rPr dirty="0" sz="1600" spc="-10">
                <a:solidFill>
                  <a:srgbClr val="63B346"/>
                </a:solidFill>
                <a:latin typeface="Calibri"/>
                <a:cs typeface="Calibri"/>
              </a:rPr>
              <a:t>new </a:t>
            </a:r>
            <a:r>
              <a:rPr dirty="0" sz="1600" spc="-20">
                <a:solidFill>
                  <a:srgbClr val="63B346"/>
                </a:solidFill>
                <a:latin typeface="Calibri"/>
                <a:cs typeface="Calibri"/>
              </a:rPr>
              <a:t>array </a:t>
            </a:r>
            <a:r>
              <a:rPr dirty="0" sz="1600" spc="-5">
                <a:solidFill>
                  <a:srgbClr val="63B346"/>
                </a:solidFill>
                <a:latin typeface="Calibri"/>
                <a:cs typeface="Calibri"/>
              </a:rPr>
              <a:t>of devices &amp;</a:t>
            </a:r>
            <a:r>
              <a:rPr dirty="0" sz="1600" spc="60">
                <a:solidFill>
                  <a:srgbClr val="63B346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63B346"/>
                </a:solidFill>
                <a:latin typeface="Calibri"/>
                <a:cs typeface="Calibri"/>
              </a:rPr>
              <a:t>services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ts val="2810"/>
              </a:lnSpc>
            </a:pPr>
            <a:r>
              <a:rPr dirty="0" sz="2400" spc="-40" b="1">
                <a:solidFill>
                  <a:srgbClr val="542A77"/>
                </a:solidFill>
                <a:latin typeface="Calibri"/>
                <a:cs typeface="Calibri"/>
              </a:rPr>
              <a:t>Try</a:t>
            </a:r>
            <a:r>
              <a:rPr dirty="0" sz="2400" spc="-20" b="1">
                <a:solidFill>
                  <a:srgbClr val="542A77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542A77"/>
                </a:solidFill>
                <a:latin typeface="Calibri"/>
                <a:cs typeface="Calibri"/>
              </a:rPr>
              <a:t>It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1850"/>
              </a:lnSpc>
            </a:pPr>
            <a:r>
              <a:rPr dirty="0" sz="1600" spc="-10">
                <a:solidFill>
                  <a:srgbClr val="542A77"/>
                </a:solidFill>
                <a:latin typeface="Calibri"/>
                <a:cs typeface="Calibri"/>
              </a:rPr>
              <a:t>Start </a:t>
            </a:r>
            <a:r>
              <a:rPr dirty="0" sz="1600" spc="-5">
                <a:solidFill>
                  <a:srgbClr val="542A77"/>
                </a:solidFill>
                <a:latin typeface="Calibri"/>
                <a:cs typeface="Calibri"/>
              </a:rPr>
              <a:t>with a </a:t>
            </a:r>
            <a:r>
              <a:rPr dirty="0" sz="1600" spc="-20">
                <a:solidFill>
                  <a:srgbClr val="542A77"/>
                </a:solidFill>
                <a:latin typeface="Calibri"/>
                <a:cs typeface="Calibri"/>
              </a:rPr>
              <a:t>few</a:t>
            </a:r>
            <a:r>
              <a:rPr dirty="0" sz="1600" spc="20">
                <a:solidFill>
                  <a:srgbClr val="542A77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542A77"/>
                </a:solidFill>
                <a:latin typeface="Calibri"/>
                <a:cs typeface="Calibri"/>
              </a:rPr>
              <a:t>apps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dirty="0" spc="-5"/>
              <a:t>32</a:t>
            </a:fld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8779" y="170179"/>
            <a:ext cx="91059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0">
                <a:solidFill>
                  <a:srgbClr val="FFFFFF"/>
                </a:solidFill>
                <a:latin typeface="Calibri"/>
                <a:cs typeface="Calibri"/>
              </a:rPr>
              <a:t>Summary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96683" y="152400"/>
            <a:ext cx="1807464" cy="338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92580" y="1874518"/>
            <a:ext cx="7551419" cy="49834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9272" y="170179"/>
            <a:ext cx="155257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800" spc="-10" b="0">
                <a:solidFill>
                  <a:srgbClr val="FFFFFF"/>
                </a:solidFill>
                <a:latin typeface="Calibri"/>
                <a:cs typeface="Calibri"/>
              </a:rPr>
              <a:t>Bottom</a:t>
            </a:r>
            <a:r>
              <a:rPr dirty="0" sz="1800" spc="-8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0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54707" y="4995671"/>
            <a:ext cx="1330452" cy="8610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73607" y="1582369"/>
            <a:ext cx="3425190" cy="28041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spc="-35">
                <a:latin typeface="Calibri"/>
                <a:cs typeface="Calibri"/>
              </a:rPr>
              <a:t>Tomorrow’s </a:t>
            </a:r>
            <a:r>
              <a:rPr dirty="0" sz="2000" spc="-10">
                <a:latin typeface="Calibri"/>
                <a:cs typeface="Calibri"/>
              </a:rPr>
              <a:t>retirement </a:t>
            </a:r>
            <a:r>
              <a:rPr dirty="0" sz="2000" spc="-5">
                <a:latin typeface="Calibri"/>
                <a:cs typeface="Calibri"/>
              </a:rPr>
              <a:t>living will  be shaped by </a:t>
            </a:r>
            <a:r>
              <a:rPr dirty="0" sz="2000" spc="-15">
                <a:latin typeface="Calibri"/>
                <a:cs typeface="Calibri"/>
              </a:rPr>
              <a:t>technology. </a:t>
            </a:r>
            <a:r>
              <a:rPr dirty="0" sz="2000">
                <a:latin typeface="Calibri"/>
                <a:cs typeface="Calibri"/>
              </a:rPr>
              <a:t>While  </a:t>
            </a:r>
            <a:r>
              <a:rPr dirty="0" sz="2000" spc="-5">
                <a:latin typeface="Calibri"/>
                <a:cs typeface="Calibri"/>
              </a:rPr>
              <a:t>high-tech will </a:t>
            </a:r>
            <a:r>
              <a:rPr dirty="0" sz="2000" spc="-10">
                <a:latin typeface="Calibri"/>
                <a:cs typeface="Calibri"/>
              </a:rPr>
              <a:t>provide </a:t>
            </a:r>
            <a:r>
              <a:rPr dirty="0" sz="2000" spc="-5">
                <a:latin typeface="Calibri"/>
                <a:cs typeface="Calibri"/>
              </a:rPr>
              <a:t>incredible  benefits, </a:t>
            </a:r>
            <a:r>
              <a:rPr dirty="0" sz="2000">
                <a:latin typeface="Calibri"/>
                <a:cs typeface="Calibri"/>
              </a:rPr>
              <a:t>it </a:t>
            </a:r>
            <a:r>
              <a:rPr dirty="0" sz="2000" spc="-5">
                <a:latin typeface="Calibri"/>
                <a:cs typeface="Calibri"/>
              </a:rPr>
              <a:t>will also bring new  </a:t>
            </a:r>
            <a:r>
              <a:rPr dirty="0" sz="2000" spc="-10">
                <a:latin typeface="Calibri"/>
                <a:cs typeface="Calibri"/>
              </a:rPr>
              <a:t>costs, </a:t>
            </a:r>
            <a:r>
              <a:rPr dirty="0" sz="2000" spc="-5">
                <a:latin typeface="Calibri"/>
                <a:cs typeface="Calibri"/>
              </a:rPr>
              <a:t>both financial </a:t>
            </a:r>
            <a:r>
              <a:rPr dirty="0" sz="2000">
                <a:latin typeface="Calibri"/>
                <a:cs typeface="Calibri"/>
              </a:rPr>
              <a:t>and </a:t>
            </a:r>
            <a:r>
              <a:rPr dirty="0" sz="2000" spc="-5">
                <a:latin typeface="Calibri"/>
                <a:cs typeface="Calibri"/>
              </a:rPr>
              <a:t>social,  that </a:t>
            </a:r>
            <a:r>
              <a:rPr dirty="0" sz="2000">
                <a:latin typeface="Calibri"/>
                <a:cs typeface="Calibri"/>
              </a:rPr>
              <a:t>should </a:t>
            </a:r>
            <a:r>
              <a:rPr dirty="0" sz="2000" spc="-5">
                <a:latin typeface="Calibri"/>
                <a:cs typeface="Calibri"/>
              </a:rPr>
              <a:t>be </a:t>
            </a:r>
            <a:r>
              <a:rPr dirty="0" sz="2000" spc="-10">
                <a:latin typeface="Calibri"/>
                <a:cs typeface="Calibri"/>
              </a:rPr>
              <a:t>considered </a:t>
            </a:r>
            <a:r>
              <a:rPr dirty="0" sz="2000">
                <a:latin typeface="Calibri"/>
                <a:cs typeface="Calibri"/>
              </a:rPr>
              <a:t>as a  </a:t>
            </a:r>
            <a:r>
              <a:rPr dirty="0" sz="2000" spc="-5">
                <a:latin typeface="Calibri"/>
                <a:cs typeface="Calibri"/>
              </a:rPr>
              <a:t>new part of </a:t>
            </a:r>
            <a:r>
              <a:rPr dirty="0" sz="2000" spc="-15">
                <a:latin typeface="Calibri"/>
                <a:cs typeface="Calibri"/>
              </a:rPr>
              <a:t>retirement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planning.</a:t>
            </a:r>
            <a:endParaRPr sz="2000">
              <a:latin typeface="Calibri"/>
              <a:cs typeface="Calibri"/>
            </a:endParaRPr>
          </a:p>
          <a:p>
            <a:pPr marL="477520">
              <a:lnSpc>
                <a:spcPct val="100000"/>
              </a:lnSpc>
              <a:spcBef>
                <a:spcPts val="1230"/>
              </a:spcBef>
            </a:pPr>
            <a:r>
              <a:rPr dirty="0" sz="1600" spc="-60">
                <a:latin typeface="Calibri"/>
                <a:cs typeface="Calibri"/>
              </a:rPr>
              <a:t>Dr. </a:t>
            </a:r>
            <a:r>
              <a:rPr dirty="0" sz="1600" spc="-10">
                <a:latin typeface="Calibri"/>
                <a:cs typeface="Calibri"/>
              </a:rPr>
              <a:t>Joe</a:t>
            </a:r>
            <a:r>
              <a:rPr dirty="0" sz="1600" spc="8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Coughlin</a:t>
            </a:r>
            <a:endParaRPr sz="1600">
              <a:latin typeface="Calibri"/>
              <a:cs typeface="Calibri"/>
            </a:endParaRPr>
          </a:p>
          <a:p>
            <a:pPr marL="477520">
              <a:lnSpc>
                <a:spcPct val="100000"/>
              </a:lnSpc>
            </a:pPr>
            <a:r>
              <a:rPr dirty="0" sz="1600" spc="-10">
                <a:latin typeface="Calibri"/>
                <a:cs typeface="Calibri"/>
              </a:rPr>
              <a:t>Director </a:t>
            </a:r>
            <a:r>
              <a:rPr dirty="0" sz="1600" spc="-5">
                <a:latin typeface="Calibri"/>
                <a:cs typeface="Calibri"/>
              </a:rPr>
              <a:t>MIT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AgeLab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7296" y="6648221"/>
            <a:ext cx="107378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65"/>
              </a:lnSpc>
            </a:pPr>
            <a:r>
              <a:rPr dirty="0" sz="800" i="1">
                <a:latin typeface="Calibri"/>
                <a:cs typeface="Calibri"/>
              </a:rPr>
              <a:t>© 2018 </a:t>
            </a:r>
            <a:r>
              <a:rPr dirty="0" sz="800" spc="-5" i="1">
                <a:latin typeface="Calibri"/>
                <a:cs typeface="Calibri"/>
              </a:rPr>
              <a:t>by Hartford</a:t>
            </a:r>
            <a:r>
              <a:rPr dirty="0" sz="800" spc="-90" i="1">
                <a:latin typeface="Calibri"/>
                <a:cs typeface="Calibri"/>
              </a:rPr>
              <a:t> </a:t>
            </a:r>
            <a:r>
              <a:rPr dirty="0" sz="800" spc="-5" i="1">
                <a:latin typeface="Calibri"/>
                <a:cs typeface="Calibri"/>
              </a:rPr>
              <a:t>Funds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5131" y="6548653"/>
            <a:ext cx="1536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34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96683" y="152400"/>
            <a:ext cx="1807464" cy="338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4925" marR="508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The </a:t>
            </a:r>
            <a:r>
              <a:rPr dirty="0" spc="-15"/>
              <a:t>future </a:t>
            </a:r>
            <a:r>
              <a:rPr dirty="0" spc="-5"/>
              <a:t>ain’t </a:t>
            </a:r>
            <a:r>
              <a:rPr dirty="0" spc="-15"/>
              <a:t>what </a:t>
            </a:r>
            <a:r>
              <a:rPr dirty="0" spc="-5"/>
              <a:t>it  used </a:t>
            </a:r>
            <a:r>
              <a:rPr dirty="0" spc="-15"/>
              <a:t>to</a:t>
            </a:r>
            <a:r>
              <a:rPr dirty="0" spc="-5"/>
              <a:t> </a:t>
            </a:r>
            <a:r>
              <a:rPr dirty="0" spc="-10"/>
              <a:t>be.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dirty="0" spc="-5"/>
              <a:t>35</a:t>
            </a:fld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58770" y="3679063"/>
            <a:ext cx="130492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– </a:t>
            </a:r>
            <a:r>
              <a:rPr dirty="0" sz="2000" spc="-40">
                <a:latin typeface="Calibri"/>
                <a:cs typeface="Calibri"/>
              </a:rPr>
              <a:t>Yogi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Berra.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96683" y="152400"/>
            <a:ext cx="1807464" cy="338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0513" y="1429258"/>
            <a:ext cx="137223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/>
              <a:t>Next</a:t>
            </a:r>
            <a:r>
              <a:rPr dirty="0" sz="2400" spc="-95"/>
              <a:t> </a:t>
            </a:r>
            <a:r>
              <a:rPr dirty="0" sz="2400" spc="-10"/>
              <a:t>Steps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1010513" y="1950847"/>
            <a:ext cx="4359910" cy="2465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291465" indent="-342900">
              <a:lnSpc>
                <a:spcPct val="100000"/>
              </a:lnSpc>
              <a:spcBef>
                <a:spcPts val="105"/>
              </a:spcBef>
              <a:buSzPct val="80000"/>
              <a:buFont typeface="Wingdings"/>
              <a:buChar char=""/>
              <a:tabLst>
                <a:tab pos="354965" algn="l"/>
                <a:tab pos="356235" algn="l"/>
              </a:tabLst>
            </a:pPr>
            <a:r>
              <a:rPr dirty="0" sz="2000" spc="-5">
                <a:latin typeface="Calibri"/>
                <a:cs typeface="Calibri"/>
              </a:rPr>
              <a:t>Do some </a:t>
            </a:r>
            <a:r>
              <a:rPr dirty="0" sz="2000" spc="-10">
                <a:latin typeface="Calibri"/>
                <a:cs typeface="Calibri"/>
              </a:rPr>
              <a:t>research </a:t>
            </a:r>
            <a:r>
              <a:rPr dirty="0" sz="2000" spc="-5">
                <a:latin typeface="Calibri"/>
                <a:cs typeface="Calibri"/>
              </a:rPr>
              <a:t>of apps, </a:t>
            </a:r>
            <a:r>
              <a:rPr dirty="0" sz="2000" spc="-10">
                <a:latin typeface="Calibri"/>
                <a:cs typeface="Calibri"/>
              </a:rPr>
              <a:t>sites </a:t>
            </a:r>
            <a:r>
              <a:rPr dirty="0" sz="2000">
                <a:latin typeface="Calibri"/>
                <a:cs typeface="Calibri"/>
              </a:rPr>
              <a:t>and  </a:t>
            </a:r>
            <a:r>
              <a:rPr dirty="0" sz="2000" spc="-5">
                <a:latin typeface="Calibri"/>
                <a:cs typeface="Calibri"/>
              </a:rPr>
              <a:t>devices using our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workbook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SzPct val="80000"/>
              <a:buFont typeface="Wingdings"/>
              <a:buChar char=""/>
              <a:tabLst>
                <a:tab pos="354965" algn="l"/>
                <a:tab pos="356235" algn="l"/>
              </a:tabLst>
            </a:pPr>
            <a:r>
              <a:rPr dirty="0" sz="2000" spc="-40">
                <a:latin typeface="Calibri"/>
                <a:cs typeface="Calibri"/>
              </a:rPr>
              <a:t>Try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20">
                <a:latin typeface="Calibri"/>
                <a:cs typeface="Calibri"/>
              </a:rPr>
              <a:t>few </a:t>
            </a:r>
            <a:r>
              <a:rPr dirty="0" sz="2000">
                <a:latin typeface="Calibri"/>
                <a:cs typeface="Calibri"/>
              </a:rPr>
              <a:t>apps – </a:t>
            </a:r>
            <a:r>
              <a:rPr dirty="0" sz="2000" spc="-60">
                <a:latin typeface="Calibri"/>
                <a:cs typeface="Calibri"/>
              </a:rPr>
              <a:t>Take </a:t>
            </a:r>
            <a:r>
              <a:rPr dirty="0" sz="2000">
                <a:latin typeface="Calibri"/>
                <a:cs typeface="Calibri"/>
              </a:rPr>
              <a:t>an </a:t>
            </a:r>
            <a:r>
              <a:rPr dirty="0" sz="2000" spc="-5">
                <a:latin typeface="Calibri"/>
                <a:cs typeface="Calibri"/>
              </a:rPr>
              <a:t>Uber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ride.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000" spc="-15">
                <a:latin typeface="Calibri"/>
                <a:cs typeface="Calibri"/>
              </a:rPr>
              <a:t>Make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5">
                <a:latin typeface="Calibri"/>
                <a:cs typeface="Calibri"/>
              </a:rPr>
              <a:t>video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call.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SzPct val="80000"/>
              <a:buFont typeface="Wingdings"/>
              <a:buChar char=""/>
              <a:tabLst>
                <a:tab pos="354965" algn="l"/>
                <a:tab pos="356235" algn="l"/>
              </a:tabLst>
            </a:pPr>
            <a:r>
              <a:rPr dirty="0" sz="2000" spc="-40">
                <a:latin typeface="Calibri"/>
                <a:cs typeface="Calibri"/>
              </a:rPr>
              <a:t>Talk </a:t>
            </a:r>
            <a:r>
              <a:rPr dirty="0" sz="2000" spc="-15">
                <a:latin typeface="Calibri"/>
                <a:cs typeface="Calibri"/>
              </a:rPr>
              <a:t>to </a:t>
            </a:r>
            <a:r>
              <a:rPr dirty="0" sz="2000" spc="-10">
                <a:latin typeface="Calibri"/>
                <a:cs typeface="Calibri"/>
              </a:rPr>
              <a:t>your </a:t>
            </a:r>
            <a:r>
              <a:rPr dirty="0" sz="2000" spc="-5">
                <a:latin typeface="Calibri"/>
                <a:cs typeface="Calibri"/>
              </a:rPr>
              <a:t>advisor </a:t>
            </a:r>
            <a:r>
              <a:rPr dirty="0" sz="2000">
                <a:latin typeface="Calibri"/>
                <a:cs typeface="Calibri"/>
              </a:rPr>
              <a:t>about </a:t>
            </a:r>
            <a:r>
              <a:rPr dirty="0" sz="2000" spc="-5">
                <a:latin typeface="Calibri"/>
                <a:cs typeface="Calibri"/>
              </a:rPr>
              <a:t>how </a:t>
            </a:r>
            <a:r>
              <a:rPr dirty="0" sz="2000">
                <a:latin typeface="Calibri"/>
                <a:cs typeface="Calibri"/>
              </a:rPr>
              <a:t>app  </a:t>
            </a:r>
            <a:r>
              <a:rPr dirty="0" sz="2000" spc="-5">
                <a:latin typeface="Calibri"/>
                <a:cs typeface="Calibri"/>
              </a:rPr>
              <a:t>solutions </a:t>
            </a:r>
            <a:r>
              <a:rPr dirty="0" sz="2000">
                <a:latin typeface="Calibri"/>
                <a:cs typeface="Calibri"/>
              </a:rPr>
              <a:t>could </a:t>
            </a:r>
            <a:r>
              <a:rPr dirty="0" sz="2000" spc="-5">
                <a:latin typeface="Calibri"/>
                <a:cs typeface="Calibri"/>
              </a:rPr>
              <a:t>fit </a:t>
            </a:r>
            <a:r>
              <a:rPr dirty="0" sz="2000" spc="-15">
                <a:latin typeface="Calibri"/>
                <a:cs typeface="Calibri"/>
              </a:rPr>
              <a:t>into </a:t>
            </a:r>
            <a:r>
              <a:rPr dirty="0" sz="2000" spc="-10">
                <a:latin typeface="Calibri"/>
                <a:cs typeface="Calibri"/>
              </a:rPr>
              <a:t>your retirement  </a:t>
            </a:r>
            <a:r>
              <a:rPr dirty="0" sz="2000" spc="-5">
                <a:latin typeface="Calibri"/>
                <a:cs typeface="Calibri"/>
              </a:rPr>
              <a:t>plan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75376" y="1200911"/>
            <a:ext cx="2808731" cy="3584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10428" y="1235994"/>
            <a:ext cx="2675588" cy="3459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05855" y="1231391"/>
            <a:ext cx="2693035" cy="3469004"/>
          </a:xfrm>
          <a:custGeom>
            <a:avLst/>
            <a:gdLst/>
            <a:ahLst/>
            <a:cxnLst/>
            <a:rect l="l" t="t" r="r" b="b"/>
            <a:pathLst>
              <a:path w="2693034" h="3469004">
                <a:moveTo>
                  <a:pt x="0" y="3468624"/>
                </a:moveTo>
                <a:lnTo>
                  <a:pt x="2692907" y="3468624"/>
                </a:lnTo>
                <a:lnTo>
                  <a:pt x="2692907" y="0"/>
                </a:lnTo>
                <a:lnTo>
                  <a:pt x="0" y="0"/>
                </a:lnTo>
                <a:lnTo>
                  <a:pt x="0" y="346862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679183" y="4812283"/>
            <a:ext cx="669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Workbook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dirty="0" spc="-5"/>
              <a:t>35</a:t>
            </a:fld>
          </a:p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4941" y="5656275"/>
            <a:ext cx="7807325" cy="787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Hartford Mutual Funds may or may not be invested in the companies referenced </a:t>
            </a:r>
            <a:r>
              <a:rPr dirty="0" sz="1000">
                <a:latin typeface="Calibri"/>
                <a:cs typeface="Calibri"/>
              </a:rPr>
              <a:t>herein; </a:t>
            </a:r>
            <a:r>
              <a:rPr dirty="0" sz="1000" spc="-5">
                <a:latin typeface="Calibri"/>
                <a:cs typeface="Calibri"/>
              </a:rPr>
              <a:t>however, no particular endorsement of any product or </a:t>
            </a:r>
            <a:r>
              <a:rPr dirty="0" sz="1000" spc="-10">
                <a:latin typeface="Calibri"/>
                <a:cs typeface="Calibri"/>
              </a:rPr>
              <a:t>service  </a:t>
            </a:r>
            <a:r>
              <a:rPr dirty="0" sz="1000" spc="-5">
                <a:latin typeface="Calibri"/>
                <a:cs typeface="Calibri"/>
              </a:rPr>
              <a:t>is being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made.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Calibri"/>
                <a:cs typeface="Calibri"/>
              </a:rPr>
              <a:t>Hartford Funds Distributors,</a:t>
            </a:r>
            <a:r>
              <a:rPr dirty="0" sz="1000" spc="-10">
                <a:latin typeface="Calibri"/>
                <a:cs typeface="Calibri"/>
              </a:rPr>
              <a:t> LLC.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Calibri"/>
                <a:cs typeface="Calibri"/>
              </a:rPr>
              <a:t>The </a:t>
            </a:r>
            <a:r>
              <a:rPr dirty="0" sz="1000" spc="-5">
                <a:latin typeface="Calibri"/>
                <a:cs typeface="Calibri"/>
              </a:rPr>
              <a:t>MIT AgeLab is not an affiliate or subsidiary of Hartford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Funds.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000" spc="-5">
                <a:latin typeface="Calibri"/>
                <a:cs typeface="Calibri"/>
              </a:rPr>
              <a:t>All information and representations herein are </a:t>
            </a:r>
            <a:r>
              <a:rPr dirty="0" sz="1000">
                <a:latin typeface="Calibri"/>
                <a:cs typeface="Calibri"/>
              </a:rPr>
              <a:t>as </a:t>
            </a:r>
            <a:r>
              <a:rPr dirty="0" sz="1000" spc="-5">
                <a:latin typeface="Calibri"/>
                <a:cs typeface="Calibri"/>
              </a:rPr>
              <a:t>of 12/17, unless otherwise noted. </a:t>
            </a:r>
            <a:r>
              <a:rPr dirty="0" sz="1000" spc="-10">
                <a:latin typeface="Calibri"/>
                <a:cs typeface="Calibri"/>
              </a:rPr>
              <a:t>SEM_Tech </a:t>
            </a:r>
            <a:r>
              <a:rPr dirty="0" sz="1000" spc="-5">
                <a:latin typeface="Calibri"/>
                <a:cs typeface="Calibri"/>
              </a:rPr>
              <a:t>0718</a:t>
            </a:r>
            <a:r>
              <a:rPr dirty="0" sz="1000" spc="16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206031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5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996683" y="152400"/>
            <a:ext cx="1807464" cy="338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50720" y="1632072"/>
            <a:ext cx="7193279" cy="5225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6704" y="170179"/>
            <a:ext cx="7289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7296" y="6648221"/>
            <a:ext cx="107378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65"/>
              </a:lnSpc>
            </a:pPr>
            <a:r>
              <a:rPr dirty="0" sz="800" i="1">
                <a:latin typeface="Calibri"/>
                <a:cs typeface="Calibri"/>
              </a:rPr>
              <a:t>© 2018 </a:t>
            </a:r>
            <a:r>
              <a:rPr dirty="0" sz="800" spc="-5" i="1">
                <a:latin typeface="Calibri"/>
                <a:cs typeface="Calibri"/>
              </a:rPr>
              <a:t>by Hartford</a:t>
            </a:r>
            <a:r>
              <a:rPr dirty="0" sz="800" spc="-90" i="1">
                <a:latin typeface="Calibri"/>
                <a:cs typeface="Calibri"/>
              </a:rPr>
              <a:t> </a:t>
            </a:r>
            <a:r>
              <a:rPr dirty="0" sz="800" spc="-5" i="1">
                <a:latin typeface="Calibri"/>
                <a:cs typeface="Calibri"/>
              </a:rPr>
              <a:t>Funds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46439" y="6548653"/>
            <a:ext cx="1149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dirty="0" sz="1000" spc="-5">
                <a:latin typeface="Calibri"/>
                <a:cs typeface="Calibri"/>
              </a:rPr>
              <a:t>3</a:t>
            </a:fld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80338" y="2065985"/>
            <a:ext cx="297624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0085BD"/>
                </a:solidFill>
              </a:rPr>
              <a:t>Inventing </a:t>
            </a:r>
            <a:r>
              <a:rPr dirty="0" sz="2400">
                <a:solidFill>
                  <a:srgbClr val="0085BD"/>
                </a:solidFill>
              </a:rPr>
              <a:t>a </a:t>
            </a:r>
            <a:r>
              <a:rPr dirty="0" sz="2400" spc="-5">
                <a:solidFill>
                  <a:srgbClr val="0085BD"/>
                </a:solidFill>
              </a:rPr>
              <a:t>New</a:t>
            </a:r>
            <a:r>
              <a:rPr dirty="0" sz="2400" spc="-45">
                <a:solidFill>
                  <a:srgbClr val="0085BD"/>
                </a:solidFill>
              </a:rPr>
              <a:t> </a:t>
            </a:r>
            <a:r>
              <a:rPr dirty="0" sz="2400" spc="-10">
                <a:solidFill>
                  <a:srgbClr val="0085BD"/>
                </a:solidFill>
              </a:rPr>
              <a:t>Future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980338" y="2661030"/>
            <a:ext cx="2371725" cy="985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63B346"/>
                </a:solidFill>
                <a:latin typeface="Calibri"/>
                <a:cs typeface="Calibri"/>
              </a:rPr>
              <a:t>Life-Changing</a:t>
            </a:r>
            <a:r>
              <a:rPr dirty="0" sz="2400" spc="-40" b="1">
                <a:solidFill>
                  <a:srgbClr val="63B346"/>
                </a:solidFill>
                <a:latin typeface="Calibri"/>
                <a:cs typeface="Calibri"/>
              </a:rPr>
              <a:t> </a:t>
            </a:r>
            <a:r>
              <a:rPr dirty="0" sz="2400" spc="-55" b="1">
                <a:solidFill>
                  <a:srgbClr val="63B346"/>
                </a:solidFill>
                <a:latin typeface="Calibri"/>
                <a:cs typeface="Calibri"/>
              </a:rPr>
              <a:t>Tech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2400" spc="-40" b="1">
                <a:solidFill>
                  <a:srgbClr val="542A77"/>
                </a:solidFill>
                <a:latin typeface="Calibri"/>
                <a:cs typeface="Calibri"/>
              </a:rPr>
              <a:t>Try</a:t>
            </a:r>
            <a:r>
              <a:rPr dirty="0" sz="2400" spc="-20" b="1">
                <a:solidFill>
                  <a:srgbClr val="542A77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542A77"/>
                </a:solidFill>
                <a:latin typeface="Calibri"/>
                <a:cs typeface="Calibri"/>
              </a:rPr>
              <a:t>It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55664" y="138684"/>
            <a:ext cx="2263140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242059"/>
            <a:ext cx="7962900" cy="56159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611370" y="3279470"/>
            <a:ext cx="297624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 b="1">
                <a:solidFill>
                  <a:srgbClr val="0085BD"/>
                </a:solidFill>
                <a:latin typeface="Calibri"/>
                <a:cs typeface="Calibri"/>
              </a:rPr>
              <a:t>Inventing </a:t>
            </a:r>
            <a:r>
              <a:rPr dirty="0" sz="2400" b="1">
                <a:solidFill>
                  <a:srgbClr val="0085BD"/>
                </a:solidFill>
                <a:latin typeface="Calibri"/>
                <a:cs typeface="Calibri"/>
              </a:rPr>
              <a:t>a </a:t>
            </a:r>
            <a:r>
              <a:rPr dirty="0" sz="2400" spc="-5" b="1">
                <a:solidFill>
                  <a:srgbClr val="0085BD"/>
                </a:solidFill>
                <a:latin typeface="Calibri"/>
                <a:cs typeface="Calibri"/>
              </a:rPr>
              <a:t>New</a:t>
            </a:r>
            <a:r>
              <a:rPr dirty="0" sz="2400" spc="-45" b="1">
                <a:solidFill>
                  <a:srgbClr val="0085BD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0085BD"/>
                </a:solidFill>
                <a:latin typeface="Calibri"/>
                <a:cs typeface="Calibri"/>
              </a:rPr>
              <a:t>Future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7296" y="6648221"/>
            <a:ext cx="107378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65"/>
              </a:lnSpc>
            </a:pPr>
            <a:r>
              <a:rPr dirty="0" sz="800" i="1">
                <a:latin typeface="Calibri"/>
                <a:cs typeface="Calibri"/>
              </a:rPr>
              <a:t>© 2018 </a:t>
            </a:r>
            <a:r>
              <a:rPr dirty="0" sz="800" spc="-5" i="1">
                <a:latin typeface="Calibri"/>
                <a:cs typeface="Calibri"/>
              </a:rPr>
              <a:t>by Hartford</a:t>
            </a:r>
            <a:r>
              <a:rPr dirty="0" sz="800" spc="-90" i="1">
                <a:latin typeface="Calibri"/>
                <a:cs typeface="Calibri"/>
              </a:rPr>
              <a:t> </a:t>
            </a:r>
            <a:r>
              <a:rPr dirty="0" sz="800" spc="-5" i="1">
                <a:latin typeface="Calibri"/>
                <a:cs typeface="Calibri"/>
              </a:rPr>
              <a:t>Funds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46439" y="6548653"/>
            <a:ext cx="1149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dirty="0" sz="1000" spc="-5">
                <a:latin typeface="Calibri"/>
                <a:cs typeface="Calibri"/>
              </a:rPr>
              <a:t>3</a:t>
            </a:fld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55664" y="138684"/>
            <a:ext cx="2263140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3540" y="170179"/>
            <a:ext cx="21932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Inventing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 New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62301" y="1221994"/>
            <a:ext cx="48202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/>
              <a:t>Life </a:t>
            </a:r>
            <a:r>
              <a:rPr dirty="0" sz="2400"/>
              <a:t>on </a:t>
            </a:r>
            <a:r>
              <a:rPr dirty="0" sz="2400" spc="-5"/>
              <a:t>Demand: </a:t>
            </a:r>
            <a:r>
              <a:rPr dirty="0" sz="2400"/>
              <a:t>A </a:t>
            </a:r>
            <a:r>
              <a:rPr dirty="0" sz="2400" spc="-10"/>
              <a:t>Possible</a:t>
            </a:r>
            <a:r>
              <a:rPr dirty="0" sz="2400" spc="-75"/>
              <a:t> </a:t>
            </a:r>
            <a:r>
              <a:rPr dirty="0" sz="2400" spc="-30"/>
              <a:t>Tomorrow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383540" y="6171691"/>
            <a:ext cx="12763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Source: </a:t>
            </a:r>
            <a:r>
              <a:rPr dirty="0" sz="900">
                <a:latin typeface="Calibri"/>
                <a:cs typeface="Calibri"/>
              </a:rPr>
              <a:t>MIT </a:t>
            </a:r>
            <a:r>
              <a:rPr dirty="0" sz="900" spc="-5">
                <a:latin typeface="Calibri"/>
                <a:cs typeface="Calibri"/>
              </a:rPr>
              <a:t>AgeLab,</a:t>
            </a:r>
            <a:r>
              <a:rPr dirty="0" sz="900" spc="-5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10/15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9200" y="1981200"/>
            <a:ext cx="6830568" cy="38420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859139" y="6548653"/>
            <a:ext cx="895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55664" y="138684"/>
            <a:ext cx="2263140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3540" y="170179"/>
            <a:ext cx="21932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Inventing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 New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70559"/>
            <a:ext cx="9144000" cy="61874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727575" y="3157473"/>
            <a:ext cx="328676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85BD"/>
                </a:solidFill>
                <a:latin typeface="Calibri"/>
                <a:cs typeface="Calibri"/>
              </a:rPr>
              <a:t>Boomers </a:t>
            </a:r>
            <a:r>
              <a:rPr dirty="0" sz="2800" spc="-5" b="1">
                <a:solidFill>
                  <a:srgbClr val="0085BD"/>
                </a:solidFill>
                <a:latin typeface="Calibri"/>
                <a:cs typeface="Calibri"/>
              </a:rPr>
              <a:t>Expect </a:t>
            </a:r>
            <a:r>
              <a:rPr dirty="0" sz="2800" spc="-15" b="1">
                <a:solidFill>
                  <a:srgbClr val="0085BD"/>
                </a:solidFill>
                <a:latin typeface="Calibri"/>
                <a:cs typeface="Calibri"/>
              </a:rPr>
              <a:t>More  </a:t>
            </a:r>
            <a:r>
              <a:rPr dirty="0" sz="2800" spc="-10" b="1">
                <a:solidFill>
                  <a:srgbClr val="0085BD"/>
                </a:solidFill>
                <a:latin typeface="Calibri"/>
                <a:cs typeface="Calibri"/>
              </a:rPr>
              <a:t>From Their</a:t>
            </a:r>
            <a:r>
              <a:rPr dirty="0" sz="2800" spc="30" b="1">
                <a:solidFill>
                  <a:srgbClr val="0085BD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85BD"/>
                </a:solidFill>
                <a:latin typeface="Calibri"/>
                <a:cs typeface="Calibri"/>
              </a:rPr>
              <a:t>Future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7296" y="6648221"/>
            <a:ext cx="1073785" cy="1022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65"/>
              </a:lnSpc>
            </a:pPr>
            <a:r>
              <a:rPr dirty="0" sz="800" i="1">
                <a:latin typeface="Calibri"/>
                <a:cs typeface="Calibri"/>
              </a:rPr>
              <a:t>© 2018 </a:t>
            </a:r>
            <a:r>
              <a:rPr dirty="0" sz="800" spc="-5" i="1">
                <a:latin typeface="Calibri"/>
                <a:cs typeface="Calibri"/>
              </a:rPr>
              <a:t>by Hartford</a:t>
            </a:r>
            <a:r>
              <a:rPr dirty="0" sz="800" spc="-90" i="1">
                <a:latin typeface="Calibri"/>
                <a:cs typeface="Calibri"/>
              </a:rPr>
              <a:t> </a:t>
            </a:r>
            <a:r>
              <a:rPr dirty="0" sz="800" spc="-5" i="1">
                <a:latin typeface="Calibri"/>
                <a:cs typeface="Calibri"/>
              </a:rPr>
              <a:t>Funds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59139" y="6548653"/>
            <a:ext cx="895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 spc="-5">
                <a:latin typeface="Calibri"/>
                <a:cs typeface="Calibri"/>
              </a:rPr>
              <a:t>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55664" y="138684"/>
            <a:ext cx="2263140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3540" y="170179"/>
            <a:ext cx="21932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Inventing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 New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46988" y="4971288"/>
            <a:ext cx="2577465" cy="0"/>
          </a:xfrm>
          <a:custGeom>
            <a:avLst/>
            <a:gdLst/>
            <a:ahLst/>
            <a:cxnLst/>
            <a:rect l="l" t="t" r="r" b="b"/>
            <a:pathLst>
              <a:path w="2577465" h="0">
                <a:moveTo>
                  <a:pt x="0" y="0"/>
                </a:moveTo>
                <a:lnTo>
                  <a:pt x="257708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46988" y="4543044"/>
            <a:ext cx="2577465" cy="0"/>
          </a:xfrm>
          <a:custGeom>
            <a:avLst/>
            <a:gdLst/>
            <a:ahLst/>
            <a:cxnLst/>
            <a:rect l="l" t="t" r="r" b="b"/>
            <a:pathLst>
              <a:path w="2577465" h="0">
                <a:moveTo>
                  <a:pt x="0" y="0"/>
                </a:moveTo>
                <a:lnTo>
                  <a:pt x="257708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46988" y="4113276"/>
            <a:ext cx="2577465" cy="0"/>
          </a:xfrm>
          <a:custGeom>
            <a:avLst/>
            <a:gdLst/>
            <a:ahLst/>
            <a:cxnLst/>
            <a:rect l="l" t="t" r="r" b="b"/>
            <a:pathLst>
              <a:path w="2577465" h="0">
                <a:moveTo>
                  <a:pt x="0" y="0"/>
                </a:moveTo>
                <a:lnTo>
                  <a:pt x="257708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46988" y="3685032"/>
            <a:ext cx="2577465" cy="0"/>
          </a:xfrm>
          <a:custGeom>
            <a:avLst/>
            <a:gdLst/>
            <a:ahLst/>
            <a:cxnLst/>
            <a:rect l="l" t="t" r="r" b="b"/>
            <a:pathLst>
              <a:path w="2577465" h="0">
                <a:moveTo>
                  <a:pt x="0" y="0"/>
                </a:moveTo>
                <a:lnTo>
                  <a:pt x="257708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46988" y="3256788"/>
            <a:ext cx="2577465" cy="0"/>
          </a:xfrm>
          <a:custGeom>
            <a:avLst/>
            <a:gdLst/>
            <a:ahLst/>
            <a:cxnLst/>
            <a:rect l="l" t="t" r="r" b="b"/>
            <a:pathLst>
              <a:path w="2577465" h="0">
                <a:moveTo>
                  <a:pt x="0" y="0"/>
                </a:moveTo>
                <a:lnTo>
                  <a:pt x="257708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46988" y="5399532"/>
            <a:ext cx="2577465" cy="0"/>
          </a:xfrm>
          <a:custGeom>
            <a:avLst/>
            <a:gdLst/>
            <a:ahLst/>
            <a:cxnLst/>
            <a:rect l="l" t="t" r="r" b="b"/>
            <a:pathLst>
              <a:path w="2577465" h="0">
                <a:moveTo>
                  <a:pt x="0" y="0"/>
                </a:moveTo>
                <a:lnTo>
                  <a:pt x="25770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46988" y="5399532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33500" y="5399532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20011" y="5399532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06523" y="5399532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193035" y="5399532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79548" y="5399532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766060" y="5399532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52572" y="5399532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37559" y="5399532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624071" y="5399532"/>
            <a:ext cx="0" cy="41275"/>
          </a:xfrm>
          <a:custGeom>
            <a:avLst/>
            <a:gdLst/>
            <a:ahLst/>
            <a:cxnLst/>
            <a:rect l="l" t="t" r="r" b="b"/>
            <a:pathLst>
              <a:path w="0" h="41275">
                <a:moveTo>
                  <a:pt x="0" y="0"/>
                </a:moveTo>
                <a:lnTo>
                  <a:pt x="0" y="411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46988" y="3471671"/>
            <a:ext cx="2577465" cy="1671955"/>
          </a:xfrm>
          <a:custGeom>
            <a:avLst/>
            <a:gdLst/>
            <a:ahLst/>
            <a:cxnLst/>
            <a:rect l="l" t="t" r="r" b="b"/>
            <a:pathLst>
              <a:path w="2577465" h="1671954">
                <a:moveTo>
                  <a:pt x="0" y="1671827"/>
                </a:moveTo>
                <a:lnTo>
                  <a:pt x="286512" y="1050035"/>
                </a:lnTo>
                <a:lnTo>
                  <a:pt x="573024" y="577595"/>
                </a:lnTo>
                <a:lnTo>
                  <a:pt x="859536" y="385571"/>
                </a:lnTo>
                <a:lnTo>
                  <a:pt x="1146048" y="256031"/>
                </a:lnTo>
                <a:lnTo>
                  <a:pt x="1432560" y="213359"/>
                </a:lnTo>
                <a:lnTo>
                  <a:pt x="1719072" y="149351"/>
                </a:lnTo>
                <a:lnTo>
                  <a:pt x="2005584" y="42672"/>
                </a:lnTo>
                <a:lnTo>
                  <a:pt x="2290572" y="128015"/>
                </a:lnTo>
                <a:lnTo>
                  <a:pt x="2577084" y="0"/>
                </a:lnTo>
              </a:path>
            </a:pathLst>
          </a:custGeom>
          <a:ln w="27431">
            <a:solidFill>
              <a:srgbClr val="0085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46988" y="3749040"/>
            <a:ext cx="2577465" cy="1522730"/>
          </a:xfrm>
          <a:custGeom>
            <a:avLst/>
            <a:gdLst/>
            <a:ahLst/>
            <a:cxnLst/>
            <a:rect l="l" t="t" r="r" b="b"/>
            <a:pathLst>
              <a:path w="2577465" h="1522729">
                <a:moveTo>
                  <a:pt x="0" y="1479804"/>
                </a:moveTo>
                <a:lnTo>
                  <a:pt x="286512" y="1522476"/>
                </a:lnTo>
                <a:lnTo>
                  <a:pt x="573024" y="1072896"/>
                </a:lnTo>
                <a:lnTo>
                  <a:pt x="859536" y="707136"/>
                </a:lnTo>
                <a:lnTo>
                  <a:pt x="1146048" y="515112"/>
                </a:lnTo>
                <a:lnTo>
                  <a:pt x="1432560" y="364236"/>
                </a:lnTo>
                <a:lnTo>
                  <a:pt x="1719072" y="214884"/>
                </a:lnTo>
                <a:lnTo>
                  <a:pt x="2005584" y="86868"/>
                </a:lnTo>
                <a:lnTo>
                  <a:pt x="2290572" y="0"/>
                </a:lnTo>
                <a:lnTo>
                  <a:pt x="2577084" y="0"/>
                </a:lnTo>
              </a:path>
            </a:pathLst>
          </a:custGeom>
          <a:ln w="2743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46988" y="4285488"/>
            <a:ext cx="2577465" cy="1050290"/>
          </a:xfrm>
          <a:custGeom>
            <a:avLst/>
            <a:gdLst/>
            <a:ahLst/>
            <a:cxnLst/>
            <a:rect l="l" t="t" r="r" b="b"/>
            <a:pathLst>
              <a:path w="2577465" h="1050289">
                <a:moveTo>
                  <a:pt x="0" y="1007364"/>
                </a:moveTo>
                <a:lnTo>
                  <a:pt x="286512" y="1050036"/>
                </a:lnTo>
                <a:lnTo>
                  <a:pt x="573024" y="922019"/>
                </a:lnTo>
                <a:lnTo>
                  <a:pt x="859536" y="643128"/>
                </a:lnTo>
                <a:lnTo>
                  <a:pt x="1146048" y="406907"/>
                </a:lnTo>
                <a:lnTo>
                  <a:pt x="1432560" y="321563"/>
                </a:lnTo>
                <a:lnTo>
                  <a:pt x="1719072" y="193548"/>
                </a:lnTo>
                <a:lnTo>
                  <a:pt x="2005584" y="0"/>
                </a:lnTo>
                <a:lnTo>
                  <a:pt x="2290572" y="0"/>
                </a:lnTo>
                <a:lnTo>
                  <a:pt x="2577084" y="21336"/>
                </a:lnTo>
              </a:path>
            </a:pathLst>
          </a:custGeom>
          <a:ln w="27432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46988" y="4649723"/>
            <a:ext cx="2577465" cy="749935"/>
          </a:xfrm>
          <a:custGeom>
            <a:avLst/>
            <a:gdLst/>
            <a:ahLst/>
            <a:cxnLst/>
            <a:rect l="l" t="t" r="r" b="b"/>
            <a:pathLst>
              <a:path w="2577465" h="749935">
                <a:moveTo>
                  <a:pt x="0" y="707135"/>
                </a:moveTo>
                <a:lnTo>
                  <a:pt x="286512" y="749807"/>
                </a:lnTo>
                <a:lnTo>
                  <a:pt x="573024" y="707135"/>
                </a:lnTo>
                <a:lnTo>
                  <a:pt x="859536" y="600456"/>
                </a:lnTo>
                <a:lnTo>
                  <a:pt x="1146048" y="515112"/>
                </a:lnTo>
                <a:lnTo>
                  <a:pt x="1432560" y="470915"/>
                </a:lnTo>
                <a:lnTo>
                  <a:pt x="1719072" y="342900"/>
                </a:lnTo>
                <a:lnTo>
                  <a:pt x="2005584" y="193548"/>
                </a:lnTo>
                <a:lnTo>
                  <a:pt x="2290572" y="172212"/>
                </a:lnTo>
                <a:lnTo>
                  <a:pt x="2577084" y="0"/>
                </a:lnTo>
              </a:path>
            </a:pathLst>
          </a:custGeom>
          <a:ln w="27432">
            <a:solidFill>
              <a:srgbClr val="AE316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52627" y="5298185"/>
            <a:ext cx="8953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8314" y="4869307"/>
            <a:ext cx="1536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20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8314" y="4440428"/>
            <a:ext cx="1536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40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88314" y="4011548"/>
            <a:ext cx="1536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60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8314" y="3583051"/>
            <a:ext cx="1536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80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83005" y="5469324"/>
            <a:ext cx="152400" cy="2832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latin typeface="Calibri"/>
                <a:cs typeface="Calibri"/>
              </a:rPr>
              <a:t>2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05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69491" y="5469324"/>
            <a:ext cx="152400" cy="2832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latin typeface="Calibri"/>
                <a:cs typeface="Calibri"/>
              </a:rPr>
              <a:t>2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06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55750" y="5469324"/>
            <a:ext cx="152400" cy="2832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latin typeface="Calibri"/>
                <a:cs typeface="Calibri"/>
              </a:rPr>
              <a:t>2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08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42261" y="5469324"/>
            <a:ext cx="152400" cy="2832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latin typeface="Calibri"/>
                <a:cs typeface="Calibri"/>
              </a:rPr>
              <a:t>2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09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28392" y="5469324"/>
            <a:ext cx="152400" cy="2832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latin typeface="Calibri"/>
                <a:cs typeface="Calibri"/>
              </a:rPr>
              <a:t>2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10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14904" y="5469324"/>
            <a:ext cx="152400" cy="2832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latin typeface="Calibri"/>
                <a:cs typeface="Calibri"/>
              </a:rPr>
              <a:t>2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11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01163" y="5469324"/>
            <a:ext cx="152400" cy="2832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latin typeface="Calibri"/>
                <a:cs typeface="Calibri"/>
              </a:rPr>
              <a:t>2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12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87675" y="5469324"/>
            <a:ext cx="152400" cy="2832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latin typeface="Calibri"/>
                <a:cs typeface="Calibri"/>
              </a:rPr>
              <a:t>2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13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73704" y="5468957"/>
            <a:ext cx="152400" cy="28384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 sz="1000">
                <a:latin typeface="Calibri"/>
                <a:cs typeface="Calibri"/>
              </a:rPr>
              <a:t>2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14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560445" y="5469324"/>
            <a:ext cx="152400" cy="28321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045"/>
              </a:lnSpc>
            </a:pPr>
            <a:r>
              <a:rPr dirty="0" sz="1000">
                <a:latin typeface="Calibri"/>
                <a:cs typeface="Calibri"/>
              </a:rPr>
              <a:t>2</a:t>
            </a:r>
            <a:r>
              <a:rPr dirty="0" sz="1000" spc="5">
                <a:latin typeface="Calibri"/>
                <a:cs typeface="Calibri"/>
              </a:rPr>
              <a:t>0</a:t>
            </a:r>
            <a:r>
              <a:rPr dirty="0" sz="1000">
                <a:latin typeface="Calibri"/>
                <a:cs typeface="Calibri"/>
              </a:rPr>
              <a:t>15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725417" y="3406140"/>
            <a:ext cx="0" cy="139065"/>
          </a:xfrm>
          <a:custGeom>
            <a:avLst/>
            <a:gdLst/>
            <a:ahLst/>
            <a:cxnLst/>
            <a:rect l="l" t="t" r="r" b="b"/>
            <a:pathLst>
              <a:path w="0" h="139064">
                <a:moveTo>
                  <a:pt x="0" y="0"/>
                </a:moveTo>
                <a:lnTo>
                  <a:pt x="0" y="138684"/>
                </a:lnTo>
              </a:path>
            </a:pathLst>
          </a:custGeom>
          <a:ln w="80772">
            <a:solidFill>
              <a:srgbClr val="0085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725417" y="3675888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8077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725417" y="4262628"/>
            <a:ext cx="0" cy="139065"/>
          </a:xfrm>
          <a:custGeom>
            <a:avLst/>
            <a:gdLst/>
            <a:ahLst/>
            <a:cxnLst/>
            <a:rect l="l" t="t" r="r" b="b"/>
            <a:pathLst>
              <a:path w="0" h="139064">
                <a:moveTo>
                  <a:pt x="0" y="0"/>
                </a:moveTo>
                <a:lnTo>
                  <a:pt x="0" y="138684"/>
                </a:lnTo>
              </a:path>
            </a:pathLst>
          </a:custGeom>
          <a:ln w="80772">
            <a:solidFill>
              <a:srgbClr val="FF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727703" y="4579620"/>
            <a:ext cx="0" cy="139065"/>
          </a:xfrm>
          <a:custGeom>
            <a:avLst/>
            <a:gdLst/>
            <a:ahLst/>
            <a:cxnLst/>
            <a:rect l="l" t="t" r="r" b="b"/>
            <a:pathLst>
              <a:path w="0" h="139064">
                <a:moveTo>
                  <a:pt x="0" y="0"/>
                </a:moveTo>
                <a:lnTo>
                  <a:pt x="0" y="138683"/>
                </a:lnTo>
              </a:path>
            </a:pathLst>
          </a:custGeom>
          <a:ln w="82296">
            <a:solidFill>
              <a:srgbClr val="AE316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724001" y="3157473"/>
            <a:ext cx="3321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aseline="2777" sz="1500" spc="-7">
                <a:latin typeface="Calibri"/>
                <a:cs typeface="Calibri"/>
              </a:rPr>
              <a:t>100</a:t>
            </a:r>
            <a:r>
              <a:rPr dirty="0" baseline="2777" sz="1500" spc="-16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795140" y="3378200"/>
            <a:ext cx="3200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18-29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795140" y="3647313"/>
            <a:ext cx="3200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30-49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795140" y="4235958"/>
            <a:ext cx="3200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50-64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795140" y="4543171"/>
            <a:ext cx="4044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65-</a:t>
            </a:r>
            <a:r>
              <a:rPr dirty="0" sz="1000" spc="-5">
                <a:latin typeface="Calibri"/>
                <a:cs typeface="Calibri"/>
              </a:rPr>
              <a:t>plus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46556" y="2011807"/>
            <a:ext cx="3162935" cy="854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85BD"/>
                </a:solidFill>
                <a:latin typeface="Calibri"/>
                <a:cs typeface="Calibri"/>
              </a:rPr>
              <a:t>Not </a:t>
            </a:r>
            <a:r>
              <a:rPr dirty="0" sz="1800" spc="-5" b="1">
                <a:solidFill>
                  <a:srgbClr val="0085BD"/>
                </a:solidFill>
                <a:latin typeface="Calibri"/>
                <a:cs typeface="Calibri"/>
              </a:rPr>
              <a:t>Cutting</a:t>
            </a:r>
            <a:r>
              <a:rPr dirty="0" sz="1800" spc="-35" b="1">
                <a:solidFill>
                  <a:srgbClr val="0085BD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0085BD"/>
                </a:solidFill>
                <a:latin typeface="Calibri"/>
                <a:cs typeface="Calibri"/>
              </a:rPr>
              <a:t>Edge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45"/>
              </a:spcBef>
            </a:pPr>
            <a:r>
              <a:rPr dirty="0" sz="1200" spc="-5">
                <a:latin typeface="Calibri"/>
                <a:cs typeface="Calibri"/>
              </a:rPr>
              <a:t>Older </a:t>
            </a:r>
            <a:r>
              <a:rPr dirty="0" sz="1200">
                <a:latin typeface="Calibri"/>
                <a:cs typeface="Calibri"/>
              </a:rPr>
              <a:t>adults </a:t>
            </a:r>
            <a:r>
              <a:rPr dirty="0" sz="1200" spc="-10">
                <a:latin typeface="Calibri"/>
                <a:cs typeface="Calibri"/>
              </a:rPr>
              <a:t>can </a:t>
            </a:r>
            <a:r>
              <a:rPr dirty="0" sz="1200">
                <a:latin typeface="Calibri"/>
                <a:cs typeface="Calibri"/>
              </a:rPr>
              <a:t>be </a:t>
            </a:r>
            <a:r>
              <a:rPr dirty="0" sz="1200" spc="-10">
                <a:latin typeface="Calibri"/>
                <a:cs typeface="Calibri"/>
              </a:rPr>
              <a:t>slower </a:t>
            </a:r>
            <a:r>
              <a:rPr dirty="0" sz="1200">
                <a:latin typeface="Calibri"/>
                <a:cs typeface="Calibri"/>
              </a:rPr>
              <a:t>than </a:t>
            </a:r>
            <a:r>
              <a:rPr dirty="0" sz="1200" spc="-5">
                <a:latin typeface="Calibri"/>
                <a:cs typeface="Calibri"/>
              </a:rPr>
              <a:t>others to embrace  </a:t>
            </a:r>
            <a:r>
              <a:rPr dirty="0" sz="1200" spc="-10">
                <a:latin typeface="Calibri"/>
                <a:cs typeface="Calibri"/>
              </a:rPr>
              <a:t>technology. For </a:t>
            </a:r>
            <a:r>
              <a:rPr dirty="0" sz="1200" spc="-5">
                <a:latin typeface="Calibri"/>
                <a:cs typeface="Calibri"/>
              </a:rPr>
              <a:t>example, </a:t>
            </a:r>
            <a:r>
              <a:rPr dirty="0" sz="1200">
                <a:latin typeface="Calibri"/>
                <a:cs typeface="Calibri"/>
              </a:rPr>
              <a:t>the </a:t>
            </a:r>
            <a:r>
              <a:rPr dirty="0" sz="1200" spc="-5">
                <a:latin typeface="Calibri"/>
                <a:cs typeface="Calibri"/>
              </a:rPr>
              <a:t>percentage of </a:t>
            </a:r>
            <a:r>
              <a:rPr dirty="0" sz="1200">
                <a:latin typeface="Calibri"/>
                <a:cs typeface="Calibri"/>
              </a:rPr>
              <a:t>all  </a:t>
            </a:r>
            <a:r>
              <a:rPr dirty="0" sz="1200" spc="-5">
                <a:latin typeface="Calibri"/>
                <a:cs typeface="Calibri"/>
              </a:rPr>
              <a:t>Americans who use social-networking sites </a:t>
            </a:r>
            <a:r>
              <a:rPr dirty="0" sz="1200">
                <a:latin typeface="Calibri"/>
                <a:cs typeface="Calibri"/>
              </a:rPr>
              <a:t>by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age: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52627" y="5897371"/>
            <a:ext cx="29095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Source: Social Media Usage: 2005-2015, </a:t>
            </a:r>
            <a:r>
              <a:rPr dirty="0" sz="900">
                <a:latin typeface="Calibri"/>
                <a:cs typeface="Calibri"/>
              </a:rPr>
              <a:t>Pew </a:t>
            </a:r>
            <a:r>
              <a:rPr dirty="0" sz="900" spc="-5">
                <a:latin typeface="Calibri"/>
                <a:cs typeface="Calibri"/>
              </a:rPr>
              <a:t>Research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Center,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900" spc="-5">
                <a:latin typeface="Calibri"/>
                <a:cs typeface="Calibri"/>
              </a:rPr>
              <a:t>10/8/15. Most recent data available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used.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54853" y="2013280"/>
            <a:ext cx="2654300" cy="672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85BD"/>
                </a:solidFill>
                <a:latin typeface="Calibri"/>
                <a:cs typeface="Calibri"/>
              </a:rPr>
              <a:t>But Not</a:t>
            </a:r>
            <a:r>
              <a:rPr dirty="0" sz="1800" spc="-10" b="1">
                <a:solidFill>
                  <a:srgbClr val="0085BD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85BD"/>
                </a:solidFill>
                <a:latin typeface="Calibri"/>
                <a:cs typeface="Calibri"/>
              </a:rPr>
              <a:t>Hopeless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0"/>
              </a:spcBef>
            </a:pPr>
            <a:r>
              <a:rPr dirty="0" sz="1200" spc="-15">
                <a:latin typeface="Calibri"/>
                <a:cs typeface="Calibri"/>
              </a:rPr>
              <a:t>Average </a:t>
            </a:r>
            <a:r>
              <a:rPr dirty="0" sz="1200">
                <a:latin typeface="Calibri"/>
                <a:cs typeface="Calibri"/>
              </a:rPr>
              <a:t>mobile app </a:t>
            </a:r>
            <a:r>
              <a:rPr dirty="0" sz="1200" spc="-5">
                <a:latin typeface="Calibri"/>
                <a:cs typeface="Calibri"/>
              </a:rPr>
              <a:t>usage </a:t>
            </a:r>
            <a:r>
              <a:rPr dirty="0" sz="1200">
                <a:latin typeface="Calibri"/>
                <a:cs typeface="Calibri"/>
              </a:rPr>
              <a:t>by </a:t>
            </a:r>
            <a:r>
              <a:rPr dirty="0" sz="1200" spc="-5">
                <a:latin typeface="Calibri"/>
                <a:cs typeface="Calibri"/>
              </a:rPr>
              <a:t>age </a:t>
            </a:r>
            <a:r>
              <a:rPr dirty="0" sz="1200">
                <a:latin typeface="Calibri"/>
                <a:cs typeface="Calibri"/>
              </a:rPr>
              <a:t>among  </a:t>
            </a:r>
            <a:r>
              <a:rPr dirty="0" sz="1200" spc="-5">
                <a:latin typeface="Calibri"/>
                <a:cs typeface="Calibri"/>
              </a:rPr>
              <a:t>smartphone </a:t>
            </a:r>
            <a:r>
              <a:rPr dirty="0" sz="1200" spc="-10">
                <a:latin typeface="Calibri"/>
                <a:cs typeface="Calibri"/>
              </a:rPr>
              <a:t>users, </a:t>
            </a:r>
            <a:r>
              <a:rPr dirty="0" sz="1200" spc="-5">
                <a:latin typeface="Calibri"/>
                <a:cs typeface="Calibri"/>
              </a:rPr>
              <a:t>second quarter of</a:t>
            </a:r>
            <a:r>
              <a:rPr dirty="0" sz="1200" spc="-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2015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529071" y="5209032"/>
            <a:ext cx="1283335" cy="204470"/>
          </a:xfrm>
          <a:custGeom>
            <a:avLst/>
            <a:gdLst/>
            <a:ahLst/>
            <a:cxnLst/>
            <a:rect l="l" t="t" r="r" b="b"/>
            <a:pathLst>
              <a:path w="1283334" h="204470">
                <a:moveTo>
                  <a:pt x="1283207" y="0"/>
                </a:moveTo>
                <a:lnTo>
                  <a:pt x="0" y="0"/>
                </a:lnTo>
                <a:lnTo>
                  <a:pt x="0" y="204216"/>
                </a:lnTo>
                <a:lnTo>
                  <a:pt x="1283207" y="204216"/>
                </a:lnTo>
                <a:lnTo>
                  <a:pt x="1283207" y="0"/>
                </a:lnTo>
                <a:close/>
              </a:path>
            </a:pathLst>
          </a:custGeom>
          <a:solidFill>
            <a:srgbClr val="AEE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5529071" y="4698491"/>
            <a:ext cx="1385570" cy="203200"/>
          </a:xfrm>
          <a:custGeom>
            <a:avLst/>
            <a:gdLst/>
            <a:ahLst/>
            <a:cxnLst/>
            <a:rect l="l" t="t" r="r" b="b"/>
            <a:pathLst>
              <a:path w="1385570" h="203200">
                <a:moveTo>
                  <a:pt x="1385316" y="0"/>
                </a:moveTo>
                <a:lnTo>
                  <a:pt x="0" y="0"/>
                </a:lnTo>
                <a:lnTo>
                  <a:pt x="0" y="202691"/>
                </a:lnTo>
                <a:lnTo>
                  <a:pt x="1385316" y="202691"/>
                </a:lnTo>
                <a:lnTo>
                  <a:pt x="1385316" y="0"/>
                </a:lnTo>
                <a:close/>
              </a:path>
            </a:pathLst>
          </a:custGeom>
          <a:solidFill>
            <a:srgbClr val="AEE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529071" y="4187952"/>
            <a:ext cx="1445260" cy="203200"/>
          </a:xfrm>
          <a:custGeom>
            <a:avLst/>
            <a:gdLst/>
            <a:ahLst/>
            <a:cxnLst/>
            <a:rect l="l" t="t" r="r" b="b"/>
            <a:pathLst>
              <a:path w="1445259" h="203200">
                <a:moveTo>
                  <a:pt x="1444752" y="0"/>
                </a:moveTo>
                <a:lnTo>
                  <a:pt x="0" y="0"/>
                </a:lnTo>
                <a:lnTo>
                  <a:pt x="0" y="202692"/>
                </a:lnTo>
                <a:lnTo>
                  <a:pt x="1444752" y="202692"/>
                </a:lnTo>
                <a:lnTo>
                  <a:pt x="1444752" y="0"/>
                </a:lnTo>
                <a:close/>
              </a:path>
            </a:pathLst>
          </a:custGeom>
          <a:solidFill>
            <a:srgbClr val="AEE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529071" y="3675888"/>
            <a:ext cx="1391920" cy="204470"/>
          </a:xfrm>
          <a:custGeom>
            <a:avLst/>
            <a:gdLst/>
            <a:ahLst/>
            <a:cxnLst/>
            <a:rect l="l" t="t" r="r" b="b"/>
            <a:pathLst>
              <a:path w="1391920" h="204470">
                <a:moveTo>
                  <a:pt x="1391411" y="0"/>
                </a:moveTo>
                <a:lnTo>
                  <a:pt x="0" y="0"/>
                </a:lnTo>
                <a:lnTo>
                  <a:pt x="0" y="204216"/>
                </a:lnTo>
                <a:lnTo>
                  <a:pt x="1391411" y="204216"/>
                </a:lnTo>
                <a:lnTo>
                  <a:pt x="1391411" y="0"/>
                </a:lnTo>
                <a:close/>
              </a:path>
            </a:pathLst>
          </a:custGeom>
          <a:solidFill>
            <a:srgbClr val="AEE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529071" y="3165348"/>
            <a:ext cx="1304925" cy="204470"/>
          </a:xfrm>
          <a:custGeom>
            <a:avLst/>
            <a:gdLst/>
            <a:ahLst/>
            <a:cxnLst/>
            <a:rect l="l" t="t" r="r" b="b"/>
            <a:pathLst>
              <a:path w="1304925" h="204470">
                <a:moveTo>
                  <a:pt x="1304544" y="0"/>
                </a:moveTo>
                <a:lnTo>
                  <a:pt x="0" y="0"/>
                </a:lnTo>
                <a:lnTo>
                  <a:pt x="0" y="204215"/>
                </a:lnTo>
                <a:lnTo>
                  <a:pt x="1304544" y="204215"/>
                </a:lnTo>
                <a:lnTo>
                  <a:pt x="1304544" y="0"/>
                </a:lnTo>
                <a:close/>
              </a:path>
            </a:pathLst>
          </a:custGeom>
          <a:solidFill>
            <a:srgbClr val="AEE8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529071" y="5006340"/>
            <a:ext cx="2630805" cy="203200"/>
          </a:xfrm>
          <a:custGeom>
            <a:avLst/>
            <a:gdLst/>
            <a:ahLst/>
            <a:cxnLst/>
            <a:rect l="l" t="t" r="r" b="b"/>
            <a:pathLst>
              <a:path w="2630804" h="203200">
                <a:moveTo>
                  <a:pt x="2630424" y="0"/>
                </a:moveTo>
                <a:lnTo>
                  <a:pt x="0" y="0"/>
                </a:lnTo>
                <a:lnTo>
                  <a:pt x="0" y="202692"/>
                </a:lnTo>
                <a:lnTo>
                  <a:pt x="2630424" y="202692"/>
                </a:lnTo>
                <a:lnTo>
                  <a:pt x="2630424" y="0"/>
                </a:lnTo>
                <a:close/>
              </a:path>
            </a:pathLst>
          </a:custGeom>
          <a:solidFill>
            <a:srgbClr val="0085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529071" y="4494276"/>
            <a:ext cx="1699260" cy="204470"/>
          </a:xfrm>
          <a:custGeom>
            <a:avLst/>
            <a:gdLst/>
            <a:ahLst/>
            <a:cxnLst/>
            <a:rect l="l" t="t" r="r" b="b"/>
            <a:pathLst>
              <a:path w="1699259" h="204470">
                <a:moveTo>
                  <a:pt x="1699259" y="0"/>
                </a:moveTo>
                <a:lnTo>
                  <a:pt x="0" y="0"/>
                </a:lnTo>
                <a:lnTo>
                  <a:pt x="0" y="204216"/>
                </a:lnTo>
                <a:lnTo>
                  <a:pt x="1699259" y="204216"/>
                </a:lnTo>
                <a:lnTo>
                  <a:pt x="1699259" y="0"/>
                </a:lnTo>
                <a:close/>
              </a:path>
            </a:pathLst>
          </a:custGeom>
          <a:solidFill>
            <a:srgbClr val="0085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529071" y="3983735"/>
            <a:ext cx="1737360" cy="204470"/>
          </a:xfrm>
          <a:custGeom>
            <a:avLst/>
            <a:gdLst/>
            <a:ahLst/>
            <a:cxnLst/>
            <a:rect l="l" t="t" r="r" b="b"/>
            <a:pathLst>
              <a:path w="1737359" h="204470">
                <a:moveTo>
                  <a:pt x="1737359" y="0"/>
                </a:moveTo>
                <a:lnTo>
                  <a:pt x="0" y="0"/>
                </a:lnTo>
                <a:lnTo>
                  <a:pt x="0" y="204215"/>
                </a:lnTo>
                <a:lnTo>
                  <a:pt x="1737359" y="204215"/>
                </a:lnTo>
                <a:lnTo>
                  <a:pt x="1737359" y="0"/>
                </a:lnTo>
                <a:close/>
              </a:path>
            </a:pathLst>
          </a:custGeom>
          <a:solidFill>
            <a:srgbClr val="0085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529071" y="3473196"/>
            <a:ext cx="1803400" cy="203200"/>
          </a:xfrm>
          <a:custGeom>
            <a:avLst/>
            <a:gdLst/>
            <a:ahLst/>
            <a:cxnLst/>
            <a:rect l="l" t="t" r="r" b="b"/>
            <a:pathLst>
              <a:path w="1803400" h="203200">
                <a:moveTo>
                  <a:pt x="1802892" y="0"/>
                </a:moveTo>
                <a:lnTo>
                  <a:pt x="0" y="0"/>
                </a:lnTo>
                <a:lnTo>
                  <a:pt x="0" y="202691"/>
                </a:lnTo>
                <a:lnTo>
                  <a:pt x="1802892" y="202691"/>
                </a:lnTo>
                <a:lnTo>
                  <a:pt x="1802892" y="0"/>
                </a:lnTo>
                <a:close/>
              </a:path>
            </a:pathLst>
          </a:custGeom>
          <a:solidFill>
            <a:srgbClr val="0085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529071" y="2962655"/>
            <a:ext cx="1385570" cy="203200"/>
          </a:xfrm>
          <a:custGeom>
            <a:avLst/>
            <a:gdLst/>
            <a:ahLst/>
            <a:cxnLst/>
            <a:rect l="l" t="t" r="r" b="b"/>
            <a:pathLst>
              <a:path w="1385570" h="203200">
                <a:moveTo>
                  <a:pt x="1385316" y="0"/>
                </a:moveTo>
                <a:lnTo>
                  <a:pt x="0" y="0"/>
                </a:lnTo>
                <a:lnTo>
                  <a:pt x="0" y="202692"/>
                </a:lnTo>
                <a:lnTo>
                  <a:pt x="1385316" y="202692"/>
                </a:lnTo>
                <a:lnTo>
                  <a:pt x="1385316" y="0"/>
                </a:lnTo>
                <a:close/>
              </a:path>
            </a:pathLst>
          </a:custGeom>
          <a:solidFill>
            <a:srgbClr val="0085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529071" y="2910839"/>
            <a:ext cx="0" cy="2554605"/>
          </a:xfrm>
          <a:custGeom>
            <a:avLst/>
            <a:gdLst/>
            <a:ahLst/>
            <a:cxnLst/>
            <a:rect l="l" t="t" r="r" b="b"/>
            <a:pathLst>
              <a:path w="0" h="2554604">
                <a:moveTo>
                  <a:pt x="0" y="2554224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489447" y="546506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489447" y="4953000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5489447" y="4442459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5489447" y="3931920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489447" y="3421379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5489447" y="2910839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6877557" y="5215585"/>
            <a:ext cx="2501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2</a:t>
            </a:r>
            <a:r>
              <a:rPr dirty="0" sz="1000" spc="-10">
                <a:latin typeface="Calibri"/>
                <a:cs typeface="Calibri"/>
              </a:rPr>
              <a:t>3.7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846439" y="6548653"/>
            <a:ext cx="1149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dirty="0" sz="1000" spc="-5">
                <a:solidFill>
                  <a:srgbClr val="888888"/>
                </a:solidFill>
                <a:latin typeface="Calibri"/>
                <a:cs typeface="Calibri"/>
              </a:rPr>
              <a:t>8</a:t>
            </a:fld>
            <a:endParaRPr sz="1000">
              <a:latin typeface="Calibri"/>
              <a:cs typeface="Calibri"/>
            </a:endParaRPr>
          </a:p>
        </p:txBody>
      </p:sp>
      <p:sp>
        <p:nvSpPr>
          <p:cNvPr id="89" name="object 8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6980301" y="4704969"/>
            <a:ext cx="2501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25.6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040118" y="4193794"/>
            <a:ext cx="2501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26.7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985761" y="3683000"/>
            <a:ext cx="2501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25.7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899275" y="3171824"/>
            <a:ext cx="2501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24.1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225155" y="5011877"/>
            <a:ext cx="2501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4</a:t>
            </a:r>
            <a:r>
              <a:rPr dirty="0" sz="1000" spc="-10">
                <a:latin typeface="Calibri"/>
                <a:cs typeface="Calibri"/>
              </a:rPr>
              <a:t>8.6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294244" y="4501388"/>
            <a:ext cx="2501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31.4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332344" y="3990213"/>
            <a:ext cx="2501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32.1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397242" y="3479419"/>
            <a:ext cx="2501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33.3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980301" y="2968243"/>
            <a:ext cx="2501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25.6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020183" y="5106746"/>
            <a:ext cx="4057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55-plus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103621" y="4596129"/>
            <a:ext cx="3213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4</a:t>
            </a:r>
            <a:r>
              <a:rPr dirty="0" sz="1000">
                <a:latin typeface="Calibri"/>
                <a:cs typeface="Calibri"/>
              </a:rPr>
              <a:t>5</a:t>
            </a:r>
            <a:r>
              <a:rPr dirty="0" sz="1000" spc="-15">
                <a:latin typeface="Calibri"/>
                <a:cs typeface="Calibri"/>
              </a:rPr>
              <a:t>-</a:t>
            </a:r>
            <a:r>
              <a:rPr dirty="0" sz="1000" spc="-5">
                <a:latin typeface="Calibri"/>
                <a:cs typeface="Calibri"/>
              </a:rPr>
              <a:t>54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103621" y="4085082"/>
            <a:ext cx="3213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3</a:t>
            </a:r>
            <a:r>
              <a:rPr dirty="0" sz="1000">
                <a:latin typeface="Calibri"/>
                <a:cs typeface="Calibri"/>
              </a:rPr>
              <a:t>5</a:t>
            </a:r>
            <a:r>
              <a:rPr dirty="0" sz="1000" spc="-15">
                <a:latin typeface="Calibri"/>
                <a:cs typeface="Calibri"/>
              </a:rPr>
              <a:t>-</a:t>
            </a:r>
            <a:r>
              <a:rPr dirty="0" sz="1000" spc="-5">
                <a:latin typeface="Calibri"/>
                <a:cs typeface="Calibri"/>
              </a:rPr>
              <a:t>44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103621" y="3574160"/>
            <a:ext cx="3213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2</a:t>
            </a:r>
            <a:r>
              <a:rPr dirty="0" sz="1000">
                <a:latin typeface="Calibri"/>
                <a:cs typeface="Calibri"/>
              </a:rPr>
              <a:t>5</a:t>
            </a:r>
            <a:r>
              <a:rPr dirty="0" sz="1000" spc="-15">
                <a:latin typeface="Calibri"/>
                <a:cs typeface="Calibri"/>
              </a:rPr>
              <a:t>-</a:t>
            </a:r>
            <a:r>
              <a:rPr dirty="0" sz="1000" spc="-5">
                <a:latin typeface="Calibri"/>
                <a:cs typeface="Calibri"/>
              </a:rPr>
              <a:t>64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103621" y="3062986"/>
            <a:ext cx="3213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1</a:t>
            </a:r>
            <a:r>
              <a:rPr dirty="0" sz="1000">
                <a:latin typeface="Calibri"/>
                <a:cs typeface="Calibri"/>
              </a:rPr>
              <a:t>8</a:t>
            </a:r>
            <a:r>
              <a:rPr dirty="0" sz="1000" spc="-15">
                <a:latin typeface="Calibri"/>
                <a:cs typeface="Calibri"/>
              </a:rPr>
              <a:t>-</a:t>
            </a:r>
            <a:r>
              <a:rPr dirty="0" sz="1000" spc="-5">
                <a:latin typeface="Calibri"/>
                <a:cs typeface="Calibri"/>
              </a:rPr>
              <a:t>24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528817" y="2952115"/>
            <a:ext cx="1005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Calibri"/>
                <a:cs typeface="Calibri"/>
              </a:rPr>
              <a:t>Users</a:t>
            </a:r>
            <a:r>
              <a:rPr dirty="0" sz="120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(millions)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528817" y="3158997"/>
            <a:ext cx="11658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Apps</a:t>
            </a:r>
            <a:r>
              <a:rPr dirty="0" sz="1200" spc="-55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used/month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097526" y="5897371"/>
            <a:ext cx="29597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Source: </a:t>
            </a:r>
            <a:r>
              <a:rPr dirty="0" sz="900">
                <a:latin typeface="Calibri"/>
                <a:cs typeface="Calibri"/>
              </a:rPr>
              <a:t>How </a:t>
            </a:r>
            <a:r>
              <a:rPr dirty="0" sz="900" spc="-5">
                <a:latin typeface="Calibri"/>
                <a:cs typeface="Calibri"/>
              </a:rPr>
              <a:t>Technology Will Transform Retirement,</a:t>
            </a:r>
            <a:r>
              <a:rPr dirty="0" sz="900" spc="6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11/29/15.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900" spc="-5">
                <a:latin typeface="Calibri"/>
                <a:cs typeface="Calibri"/>
              </a:rPr>
              <a:t>Most recent data available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used.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7" name="object 87"/>
          <p:cNvSpPr txBox="1">
            <a:spLocks noGrp="1"/>
          </p:cNvSpPr>
          <p:nvPr>
            <p:ph type="title"/>
          </p:nvPr>
        </p:nvSpPr>
        <p:spPr>
          <a:xfrm>
            <a:off x="2346451" y="1109294"/>
            <a:ext cx="439610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85BD"/>
                </a:solidFill>
              </a:rPr>
              <a:t>Older Adults </a:t>
            </a:r>
            <a:r>
              <a:rPr dirty="0" sz="2400" spc="-10">
                <a:solidFill>
                  <a:srgbClr val="0085BD"/>
                </a:solidFill>
              </a:rPr>
              <a:t>Are </a:t>
            </a:r>
            <a:r>
              <a:rPr dirty="0" sz="2400">
                <a:solidFill>
                  <a:srgbClr val="0085BD"/>
                </a:solidFill>
              </a:rPr>
              <a:t>Using</a:t>
            </a:r>
            <a:r>
              <a:rPr dirty="0" sz="2400" spc="-20">
                <a:solidFill>
                  <a:srgbClr val="0085BD"/>
                </a:solidFill>
              </a:rPr>
              <a:t> </a:t>
            </a:r>
            <a:r>
              <a:rPr dirty="0" sz="2400" spc="-25">
                <a:solidFill>
                  <a:srgbClr val="0085BD"/>
                </a:solidFill>
              </a:rPr>
              <a:t>Technology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8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55664" y="138684"/>
            <a:ext cx="2263140" cy="42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3540" y="170179"/>
            <a:ext cx="21932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Inventing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a New</a:t>
            </a:r>
            <a:r>
              <a:rPr dirty="0" sz="18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37788" y="1490472"/>
            <a:ext cx="4998720" cy="4133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5978" y="2092909"/>
            <a:ext cx="280606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85BD"/>
                </a:solidFill>
              </a:rPr>
              <a:t>The </a:t>
            </a:r>
            <a:r>
              <a:rPr dirty="0" sz="2400" spc="-15">
                <a:solidFill>
                  <a:srgbClr val="0085BD"/>
                </a:solidFill>
              </a:rPr>
              <a:t>Internet </a:t>
            </a:r>
            <a:r>
              <a:rPr dirty="0" sz="2400">
                <a:solidFill>
                  <a:srgbClr val="0085BD"/>
                </a:solidFill>
              </a:rPr>
              <a:t>of</a:t>
            </a:r>
            <a:r>
              <a:rPr dirty="0" sz="2400" spc="-35">
                <a:solidFill>
                  <a:srgbClr val="0085BD"/>
                </a:solidFill>
              </a:rPr>
              <a:t> </a:t>
            </a:r>
            <a:r>
              <a:rPr dirty="0" sz="2400" spc="-5">
                <a:solidFill>
                  <a:srgbClr val="0085BD"/>
                </a:solidFill>
              </a:rPr>
              <a:t>Things</a:t>
            </a:r>
            <a:endParaRPr sz="24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solidFill>
                  <a:srgbClr val="0085BD"/>
                </a:solidFill>
              </a:rPr>
              <a:t>(IoT)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8846439" y="6548653"/>
            <a:ext cx="1149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045"/>
              </a:lnSpc>
            </a:pPr>
            <a:fld id="{81D60167-4931-47E6-BA6A-407CBD079E47}" type="slidenum">
              <a:rPr dirty="0" sz="1000" spc="-5">
                <a:solidFill>
                  <a:srgbClr val="888888"/>
                </a:solidFill>
                <a:latin typeface="Calibri"/>
                <a:cs typeface="Calibri"/>
              </a:rPr>
              <a:t>8</a:t>
            </a:fld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© 2018 </a:t>
            </a:r>
            <a:r>
              <a:rPr dirty="0" spc="-5"/>
              <a:t>by Hartford</a:t>
            </a:r>
            <a:r>
              <a:rPr dirty="0" spc="-85"/>
              <a:t> </a:t>
            </a:r>
            <a:r>
              <a:rPr dirty="0" spc="-5"/>
              <a:t>Funds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5978" y="2981959"/>
            <a:ext cx="2935605" cy="2220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network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 spc="-10">
                <a:latin typeface="Calibri"/>
                <a:cs typeface="Calibri"/>
              </a:rPr>
              <a:t>physical  </a:t>
            </a:r>
            <a:r>
              <a:rPr dirty="0" sz="1800" spc="-5">
                <a:latin typeface="Calibri"/>
                <a:cs typeface="Calibri"/>
              </a:rPr>
              <a:t>objects—devices, vehicles,  buildings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5">
                <a:latin typeface="Calibri"/>
                <a:cs typeface="Calibri"/>
              </a:rPr>
              <a:t>other items—  </a:t>
            </a:r>
            <a:r>
              <a:rPr dirty="0" sz="1800">
                <a:latin typeface="Calibri"/>
                <a:cs typeface="Calibri"/>
              </a:rPr>
              <a:t>embedded </a:t>
            </a:r>
            <a:r>
              <a:rPr dirty="0" sz="1800" spc="-5">
                <a:latin typeface="Calibri"/>
                <a:cs typeface="Calibri"/>
              </a:rPr>
              <a:t>with </a:t>
            </a:r>
            <a:r>
              <a:rPr dirty="0" sz="1800" spc="-10">
                <a:latin typeface="Calibri"/>
                <a:cs typeface="Calibri"/>
              </a:rPr>
              <a:t>electronics,  software, sensors,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10">
                <a:latin typeface="Calibri"/>
                <a:cs typeface="Calibri"/>
              </a:rPr>
              <a:t>network  </a:t>
            </a:r>
            <a:r>
              <a:rPr dirty="0" sz="1800" spc="-5">
                <a:latin typeface="Calibri"/>
                <a:cs typeface="Calibri"/>
              </a:rPr>
              <a:t>connectivity that enables </a:t>
            </a:r>
            <a:r>
              <a:rPr dirty="0" sz="1800">
                <a:latin typeface="Calibri"/>
                <a:cs typeface="Calibri"/>
              </a:rPr>
              <a:t>these  </a:t>
            </a:r>
            <a:r>
              <a:rPr dirty="0" sz="1800" spc="-5">
                <a:latin typeface="Calibri"/>
                <a:cs typeface="Calibri"/>
              </a:rPr>
              <a:t>objects </a:t>
            </a:r>
            <a:r>
              <a:rPr dirty="0" sz="1800" spc="-10">
                <a:latin typeface="Calibri"/>
                <a:cs typeface="Calibri"/>
              </a:rPr>
              <a:t>to collect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15">
                <a:latin typeface="Calibri"/>
                <a:cs typeface="Calibri"/>
              </a:rPr>
              <a:t>exchange  </a:t>
            </a:r>
            <a:r>
              <a:rPr dirty="0" sz="1800" spc="-10">
                <a:latin typeface="Calibri"/>
                <a:cs typeface="Calibri"/>
              </a:rPr>
              <a:t>data.*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540" y="6208572"/>
            <a:ext cx="26320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*Source: International Telecommunication Union, </a:t>
            </a:r>
            <a:r>
              <a:rPr dirty="0" sz="900">
                <a:latin typeface="Calibri"/>
                <a:cs typeface="Calibri"/>
              </a:rPr>
              <a:t>2015.  </a:t>
            </a:r>
            <a:r>
              <a:rPr dirty="0" sz="900" spc="-5">
                <a:latin typeface="Calibri"/>
                <a:cs typeface="Calibri"/>
              </a:rPr>
              <a:t>Most recent data available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used.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0C34245716F74EA442005D3ACB553B" ma:contentTypeVersion="8" ma:contentTypeDescription="Create a new document." ma:contentTypeScope="" ma:versionID="e3684091fc66458bd002f86a34491fa5">
  <xsd:schema xmlns:xsd="http://www.w3.org/2001/XMLSchema" xmlns:xs="http://www.w3.org/2001/XMLSchema" xmlns:p="http://schemas.microsoft.com/office/2006/metadata/properties" xmlns:ns2="28a44199-1370-4e3c-89b8-5ca7ae031f67" targetNamespace="http://schemas.microsoft.com/office/2006/metadata/properties" ma:root="true" ma:fieldsID="364007bcb4641cb0a12c318033d5a133" ns2:_="">
    <xsd:import namespace="28a44199-1370-4e3c-89b8-5ca7ae031f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a44199-1370-4e3c-89b8-5ca7ae031f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31F670-CA62-4AFB-89A2-5DD0B3E8DD44}"/>
</file>

<file path=customXml/itemProps2.xml><?xml version="1.0" encoding="utf-8"?>
<ds:datastoreItem xmlns:ds="http://schemas.openxmlformats.org/officeDocument/2006/customXml" ds:itemID="{D9D195E8-9C19-4A19-BC43-4373A4D467B9}"/>
</file>

<file path=customXml/itemProps3.xml><?xml version="1.0" encoding="utf-8"?>
<ds:datastoreItem xmlns:ds="http://schemas.openxmlformats.org/officeDocument/2006/customXml" ds:itemID="{FA0C2C77-97FD-43A0-98CA-7C6AC5E55A8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dd81913</dc:creator>
  <cp:keywords>#C0nf1d3nti@l# #H1d3-F00t3r#</cp:keywords>
  <dcterms:created xsi:type="dcterms:W3CDTF">2019-04-24T17:00:43Z</dcterms:created>
  <dcterms:modified xsi:type="dcterms:W3CDTF">2019-04-24T17:00:43Z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2019-04-24T00:00:00Z</vt:filetime>
  </property>
  <property fmtid="{D5CDD505-2E9C-101B-9397-08002B2CF9AE}" pid="5" name="ContentTypeId">
    <vt:lpwstr>0x010100D90C34245716F74EA442005D3ACB553B</vt:lpwstr>
  </property>
  <property fmtid="{D5CDD505-2E9C-101B-9397-08002B2CF9AE}" pid="6" name="Order">
    <vt:r8>24122800</vt:r8>
  </property>
</Properties>
</file>