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4"/>
  </p:notesMasterIdLst>
  <p:handoutMasterIdLst>
    <p:handoutMasterId r:id="rId25"/>
  </p:handoutMasterIdLst>
  <p:sldIdLst>
    <p:sldId id="256" r:id="rId5"/>
    <p:sldId id="333" r:id="rId6"/>
    <p:sldId id="335" r:id="rId7"/>
    <p:sldId id="336" r:id="rId8"/>
    <p:sldId id="337" r:id="rId9"/>
    <p:sldId id="338" r:id="rId10"/>
    <p:sldId id="339" r:id="rId11"/>
    <p:sldId id="340" r:id="rId12"/>
    <p:sldId id="341" r:id="rId13"/>
    <p:sldId id="342" r:id="rId14"/>
    <p:sldId id="343" r:id="rId15"/>
    <p:sldId id="345" r:id="rId16"/>
    <p:sldId id="346" r:id="rId17"/>
    <p:sldId id="347" r:id="rId18"/>
    <p:sldId id="348" r:id="rId19"/>
    <p:sldId id="349" r:id="rId20"/>
    <p:sldId id="350" r:id="rId21"/>
    <p:sldId id="352" r:id="rId22"/>
    <p:sldId id="351"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
          <p15:clr>
            <a:srgbClr val="A4A3A4"/>
          </p15:clr>
        </p15:guide>
        <p15:guide id="2" orient="horz" pos="1267">
          <p15:clr>
            <a:srgbClr val="A4A3A4"/>
          </p15:clr>
        </p15:guide>
        <p15:guide id="3" orient="horz" pos="4117">
          <p15:clr>
            <a:srgbClr val="A4A3A4"/>
          </p15:clr>
        </p15:guide>
        <p15:guide id="4" orient="horz" pos="3890">
          <p15:clr>
            <a:srgbClr val="A4A3A4"/>
          </p15:clr>
        </p15:guide>
        <p15:guide id="5" orient="horz" pos="2160">
          <p15:clr>
            <a:srgbClr val="A4A3A4"/>
          </p15:clr>
        </p15:guide>
        <p15:guide id="6" orient="horz" pos="4221">
          <p15:clr>
            <a:srgbClr val="A4A3A4"/>
          </p15:clr>
        </p15:guide>
        <p15:guide id="7" pos="344">
          <p15:clr>
            <a:srgbClr val="A4A3A4"/>
          </p15:clr>
        </p15:guide>
        <p15:guide id="8" pos="2880">
          <p15:clr>
            <a:srgbClr val="A4A3A4"/>
          </p15:clr>
        </p15:guide>
        <p15:guide id="9" pos="5416">
          <p15:clr>
            <a:srgbClr val="A4A3A4"/>
          </p15:clr>
        </p15:guide>
        <p15:guide id="10" pos="2766">
          <p15:clr>
            <a:srgbClr val="A4A3A4"/>
          </p15:clr>
        </p15:guide>
        <p15:guide id="11" pos="2998">
          <p15:clr>
            <a:srgbClr val="A4A3A4"/>
          </p15:clr>
        </p15:guide>
        <p15:guide id="12" pos="3840">
          <p15:clr>
            <a:srgbClr val="A4A3A4"/>
          </p15:clr>
        </p15:guide>
        <p15:guide id="13" pos="4518">
          <p15:clr>
            <a:srgbClr val="A4A3A4"/>
          </p15:clr>
        </p15:guide>
        <p15:guide id="14" pos="345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150"/>
    <a:srgbClr val="15A1AA"/>
    <a:srgbClr val="004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
    <p:restoredTop sz="96609"/>
  </p:normalViewPr>
  <p:slideViewPr>
    <p:cSldViewPr snapToGrid="0" showGuides="1">
      <p:cViewPr varScale="1">
        <p:scale>
          <a:sx n="68" d="100"/>
          <a:sy n="68" d="100"/>
        </p:scale>
        <p:origin x="1824" y="60"/>
      </p:cViewPr>
      <p:guideLst>
        <p:guide orient="horz" pos="314"/>
        <p:guide orient="horz" pos="1267"/>
        <p:guide orient="horz" pos="4117"/>
        <p:guide orient="horz" pos="3890"/>
        <p:guide orient="horz" pos="2160"/>
        <p:guide orient="horz" pos="4221"/>
        <p:guide pos="344"/>
        <p:guide pos="2880"/>
        <p:guide pos="5416"/>
        <p:guide pos="2766"/>
        <p:guide pos="2998"/>
        <p:guide pos="3840"/>
        <p:guide pos="4518"/>
        <p:guide pos="3454"/>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0"/>
    </p:cViewPr>
  </p:sorterViewPr>
  <p:notesViewPr>
    <p:cSldViewPr snapToGrid="0">
      <p:cViewPr varScale="1">
        <p:scale>
          <a:sx n="139" d="100"/>
          <a:sy n="139" d="100"/>
        </p:scale>
        <p:origin x="460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3E103-B367-D64E-B852-CFF45C60C727}"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907ED8A-DC3F-B341-B648-E17EA11ED9B7}">
      <dgm:prSet phldrT="[Text]" custT="1"/>
      <dgm:spPr>
        <a:noFill/>
        <a:ln>
          <a:noFill/>
        </a:ln>
        <a:effectLst/>
      </dgm:spPr>
      <dgm:t>
        <a:bodyPr/>
        <a:lstStyle/>
        <a:p>
          <a:r>
            <a:rPr lang="en-US" sz="1400" dirty="0">
              <a:solidFill>
                <a:srgbClr val="505150"/>
              </a:solidFill>
            </a:rPr>
            <a:t>First Last Name</a:t>
          </a:r>
          <a:br>
            <a:rPr lang="en-US" sz="1400" dirty="0">
              <a:solidFill>
                <a:srgbClr val="505150"/>
              </a:solidFill>
            </a:rPr>
          </a:br>
          <a:r>
            <a:rPr lang="en-US" sz="1200" dirty="0">
              <a:solidFill>
                <a:schemeClr val="accent2"/>
              </a:solidFill>
            </a:rPr>
            <a:t>Title</a:t>
          </a:r>
        </a:p>
      </dgm:t>
    </dgm:pt>
    <dgm:pt modelId="{A3A33E36-F31F-0845-9036-31DDB7C6C2B2}" type="parTrans" cxnId="{16419300-F784-3D41-8A96-F061FC16ACAD}">
      <dgm:prSet/>
      <dgm:spPr/>
      <dgm:t>
        <a:bodyPr/>
        <a:lstStyle/>
        <a:p>
          <a:endParaRPr lang="en-US"/>
        </a:p>
      </dgm:t>
    </dgm:pt>
    <dgm:pt modelId="{EB27E0C8-BF87-C645-9F58-11C74FBA45F3}" type="sibTrans" cxnId="{16419300-F784-3D41-8A96-F061FC16ACAD}">
      <dgm:prSet/>
      <dgm:spPr/>
      <dgm:t>
        <a:bodyPr/>
        <a:lstStyle/>
        <a:p>
          <a:endParaRPr lang="en-US"/>
        </a:p>
      </dgm:t>
    </dgm:pt>
    <dgm:pt modelId="{7893F9EB-7953-1448-A1F6-52946121EAE4}" type="asst">
      <dgm:prSet phldrT="[Text]" custT="1"/>
      <dgm:spPr>
        <a:noFill/>
        <a:ln>
          <a:noFill/>
        </a:ln>
        <a:effectLst/>
      </dgm:spPr>
      <dgm:t>
        <a:bodyPr/>
        <a:lstStyle/>
        <a:p>
          <a:r>
            <a:rPr lang="en-US" sz="1400" dirty="0">
              <a:solidFill>
                <a:srgbClr val="505150"/>
              </a:solidFill>
            </a:rPr>
            <a:t>Name14 </a:t>
          </a:r>
          <a:r>
            <a:rPr lang="en-US" sz="1400" dirty="0" err="1">
              <a:solidFill>
                <a:srgbClr val="505150"/>
              </a:solidFill>
            </a:rPr>
            <a:t>pts</a:t>
          </a:r>
          <a:br>
            <a:rPr lang="en-US" sz="1400" dirty="0">
              <a:solidFill>
                <a:srgbClr val="505150"/>
              </a:solidFill>
            </a:rPr>
          </a:br>
          <a:r>
            <a:rPr lang="en-US" sz="1200" dirty="0">
              <a:solidFill>
                <a:schemeClr val="accent4"/>
              </a:solidFill>
            </a:rPr>
            <a:t>Title 12 </a:t>
          </a:r>
          <a:r>
            <a:rPr lang="en-US" sz="1200" dirty="0" err="1">
              <a:solidFill>
                <a:schemeClr val="accent4"/>
              </a:solidFill>
            </a:rPr>
            <a:t>pts</a:t>
          </a:r>
          <a:endParaRPr lang="en-US" sz="1200" dirty="0">
            <a:solidFill>
              <a:schemeClr val="accent4"/>
            </a:solidFill>
          </a:endParaRPr>
        </a:p>
      </dgm:t>
    </dgm:pt>
    <dgm:pt modelId="{83D05FD8-ECA1-134E-9EA9-02D808EE8C71}" type="parTrans" cxnId="{71CDE54F-F944-FF4A-8DF7-C6F31F7CB00D}">
      <dgm:prSet/>
      <dgm:spPr>
        <a:ln w="25400">
          <a:solidFill>
            <a:schemeClr val="bg1">
              <a:lumMod val="75000"/>
            </a:schemeClr>
          </a:solidFill>
        </a:ln>
      </dgm:spPr>
      <dgm:t>
        <a:bodyPr/>
        <a:lstStyle/>
        <a:p>
          <a:endParaRPr lang="en-US"/>
        </a:p>
      </dgm:t>
    </dgm:pt>
    <dgm:pt modelId="{00FB8C3F-423E-B844-AD22-EA184DBBA4F2}" type="sibTrans" cxnId="{71CDE54F-F944-FF4A-8DF7-C6F31F7CB00D}">
      <dgm:prSet/>
      <dgm:spPr/>
      <dgm:t>
        <a:bodyPr/>
        <a:lstStyle/>
        <a:p>
          <a:endParaRPr lang="en-US"/>
        </a:p>
      </dgm:t>
    </dgm:pt>
    <dgm:pt modelId="{22293D86-B325-6942-866C-1F2E901924C9}">
      <dgm:prSet phldrT="[Text]" custT="1"/>
      <dgm:spPr>
        <a:noFill/>
        <a:ln>
          <a:noFill/>
        </a:ln>
        <a:effectLst/>
      </dgm:spPr>
      <dgm:t>
        <a:bodyPr/>
        <a:lstStyle/>
        <a:p>
          <a:r>
            <a:rPr lang="en-US" sz="1400" dirty="0">
              <a:solidFill>
                <a:srgbClr val="505150"/>
              </a:solidFill>
            </a:rPr>
            <a:t>First Last Name</a:t>
          </a:r>
          <a:br>
            <a:rPr lang="en-US" sz="1400" dirty="0">
              <a:solidFill>
                <a:srgbClr val="505150"/>
              </a:solidFill>
            </a:rPr>
          </a:br>
          <a:r>
            <a:rPr lang="en-US" sz="1200" dirty="0">
              <a:solidFill>
                <a:schemeClr val="accent1"/>
              </a:solidFill>
            </a:rPr>
            <a:t>Title</a:t>
          </a:r>
        </a:p>
      </dgm:t>
    </dgm:pt>
    <dgm:pt modelId="{E1FE31E5-EEA1-5847-9DE9-4263541AE52B}" type="parTrans" cxnId="{F30847ED-CA66-4846-A3D6-6F6372D343C5}">
      <dgm:prSet/>
      <dgm:spPr>
        <a:ln w="25400">
          <a:solidFill>
            <a:schemeClr val="bg1">
              <a:lumMod val="75000"/>
            </a:schemeClr>
          </a:solidFill>
        </a:ln>
      </dgm:spPr>
      <dgm:t>
        <a:bodyPr/>
        <a:lstStyle/>
        <a:p>
          <a:endParaRPr lang="en-US"/>
        </a:p>
      </dgm:t>
    </dgm:pt>
    <dgm:pt modelId="{497CE271-6758-A343-8BCF-39CD2DD01F54}" type="sibTrans" cxnId="{F30847ED-CA66-4846-A3D6-6F6372D343C5}">
      <dgm:prSet/>
      <dgm:spPr/>
      <dgm:t>
        <a:bodyPr/>
        <a:lstStyle/>
        <a:p>
          <a:endParaRPr lang="en-US"/>
        </a:p>
      </dgm:t>
    </dgm:pt>
    <dgm:pt modelId="{5ACACDC8-7FA8-2141-81F0-B5811AE23125}">
      <dgm:prSet phldrT="[Text]" custT="1"/>
      <dgm:spPr>
        <a:noFill/>
        <a:ln>
          <a:noFill/>
        </a:ln>
        <a:effectLst/>
      </dgm:spPr>
      <dgm:t>
        <a:bodyPr/>
        <a:lstStyle/>
        <a:p>
          <a:r>
            <a:rPr lang="en-US" sz="1400" dirty="0">
              <a:solidFill>
                <a:srgbClr val="505150"/>
              </a:solidFill>
            </a:rPr>
            <a:t>First Last Name</a:t>
          </a:r>
          <a:br>
            <a:rPr lang="en-US" sz="1400" dirty="0">
              <a:solidFill>
                <a:srgbClr val="505150"/>
              </a:solidFill>
            </a:rPr>
          </a:br>
          <a:r>
            <a:rPr lang="en-US" sz="1200" dirty="0">
              <a:solidFill>
                <a:srgbClr val="97D700"/>
              </a:solidFill>
            </a:rPr>
            <a:t>Title</a:t>
          </a:r>
        </a:p>
      </dgm:t>
    </dgm:pt>
    <dgm:pt modelId="{DC32F99C-E361-9144-BAC0-10C3A2EADC9A}" type="parTrans" cxnId="{126F252E-8B70-854E-8CE7-8FF5063AD16A}">
      <dgm:prSet/>
      <dgm:spPr>
        <a:ln w="25400">
          <a:solidFill>
            <a:schemeClr val="bg1">
              <a:lumMod val="75000"/>
            </a:schemeClr>
          </a:solidFill>
        </a:ln>
      </dgm:spPr>
      <dgm:t>
        <a:bodyPr/>
        <a:lstStyle/>
        <a:p>
          <a:endParaRPr lang="en-US"/>
        </a:p>
      </dgm:t>
    </dgm:pt>
    <dgm:pt modelId="{3E63476A-E86F-AF41-A153-740698478F8D}" type="sibTrans" cxnId="{126F252E-8B70-854E-8CE7-8FF5063AD16A}">
      <dgm:prSet/>
      <dgm:spPr/>
      <dgm:t>
        <a:bodyPr/>
        <a:lstStyle/>
        <a:p>
          <a:endParaRPr lang="en-US"/>
        </a:p>
      </dgm:t>
    </dgm:pt>
    <dgm:pt modelId="{496CD6C4-39C8-D34A-82B6-B9AC084FB9BE}">
      <dgm:prSet phldrT="[Text]" custT="1"/>
      <dgm:spPr>
        <a:noFill/>
        <a:ln>
          <a:noFill/>
        </a:ln>
        <a:effectLst/>
      </dgm:spPr>
      <dgm:t>
        <a:bodyPr/>
        <a:lstStyle/>
        <a:p>
          <a:r>
            <a:rPr lang="en-US" sz="1400" dirty="0">
              <a:solidFill>
                <a:srgbClr val="505150"/>
              </a:solidFill>
            </a:rPr>
            <a:t>First Last Name</a:t>
          </a:r>
          <a:br>
            <a:rPr lang="en-US" sz="1400" dirty="0">
              <a:solidFill>
                <a:srgbClr val="505150"/>
              </a:solidFill>
            </a:rPr>
          </a:br>
          <a:r>
            <a:rPr lang="en-US" sz="1200" dirty="0">
              <a:solidFill>
                <a:srgbClr val="97D700"/>
              </a:solidFill>
            </a:rPr>
            <a:t>Title</a:t>
          </a:r>
        </a:p>
      </dgm:t>
    </dgm:pt>
    <dgm:pt modelId="{E212039E-CE04-CB4B-B51F-3C4BE5C708BA}" type="parTrans" cxnId="{74BAF2BC-0627-8F4A-BAAE-D30EE1EDA399}">
      <dgm:prSet/>
      <dgm:spPr>
        <a:ln w="25400">
          <a:solidFill>
            <a:schemeClr val="bg1">
              <a:lumMod val="75000"/>
            </a:schemeClr>
          </a:solidFill>
        </a:ln>
      </dgm:spPr>
      <dgm:t>
        <a:bodyPr/>
        <a:lstStyle/>
        <a:p>
          <a:endParaRPr lang="en-US"/>
        </a:p>
      </dgm:t>
    </dgm:pt>
    <dgm:pt modelId="{F3A10190-0E51-0943-B60C-4E11081F5988}" type="sibTrans" cxnId="{74BAF2BC-0627-8F4A-BAAE-D30EE1EDA399}">
      <dgm:prSet/>
      <dgm:spPr/>
      <dgm:t>
        <a:bodyPr/>
        <a:lstStyle/>
        <a:p>
          <a:endParaRPr lang="en-US"/>
        </a:p>
      </dgm:t>
    </dgm:pt>
    <dgm:pt modelId="{DC86281B-F1EB-F24A-A49B-F3AD20259FCB}">
      <dgm:prSet phldrT="[Text]" custT="1"/>
      <dgm:spPr>
        <a:noFill/>
        <a:ln>
          <a:noFill/>
        </a:ln>
        <a:effectLst/>
      </dgm:spPr>
      <dgm:t>
        <a:bodyPr/>
        <a:lstStyle/>
        <a:p>
          <a:r>
            <a:rPr lang="en-US" sz="1400" dirty="0">
              <a:solidFill>
                <a:srgbClr val="505150"/>
              </a:solidFill>
            </a:rPr>
            <a:t>First Last Name</a:t>
          </a:r>
          <a:br>
            <a:rPr lang="en-US" sz="1400" dirty="0">
              <a:solidFill>
                <a:srgbClr val="505150"/>
              </a:solidFill>
            </a:rPr>
          </a:br>
          <a:r>
            <a:rPr lang="en-US" sz="1200" dirty="0">
              <a:solidFill>
                <a:srgbClr val="97D700"/>
              </a:solidFill>
            </a:rPr>
            <a:t>Title</a:t>
          </a:r>
          <a:endParaRPr lang="en-US" sz="1200" dirty="0"/>
        </a:p>
      </dgm:t>
    </dgm:pt>
    <dgm:pt modelId="{B6A8FBA9-ABD4-A445-BCC3-48731A3A93DC}" type="parTrans" cxnId="{883CD6D6-E147-7643-9627-06A0BD81E427}">
      <dgm:prSet/>
      <dgm:spPr>
        <a:ln w="28575" cmpd="sng">
          <a:solidFill>
            <a:schemeClr val="bg1">
              <a:lumMod val="75000"/>
            </a:schemeClr>
          </a:solidFill>
        </a:ln>
      </dgm:spPr>
      <dgm:t>
        <a:bodyPr/>
        <a:lstStyle/>
        <a:p>
          <a:endParaRPr lang="en-US"/>
        </a:p>
      </dgm:t>
    </dgm:pt>
    <dgm:pt modelId="{DE832EFB-A88A-004F-B1A0-144D97FC11AB}" type="sibTrans" cxnId="{883CD6D6-E147-7643-9627-06A0BD81E427}">
      <dgm:prSet/>
      <dgm:spPr/>
      <dgm:t>
        <a:bodyPr/>
        <a:lstStyle/>
        <a:p>
          <a:endParaRPr lang="en-US"/>
        </a:p>
      </dgm:t>
    </dgm:pt>
    <dgm:pt modelId="{1221A136-F695-B443-8A4E-79A06D09CD07}" type="pres">
      <dgm:prSet presAssocID="{C673E103-B367-D64E-B852-CFF45C60C727}" presName="hierChild1" presStyleCnt="0">
        <dgm:presLayoutVars>
          <dgm:orgChart val="1"/>
          <dgm:chPref val="1"/>
          <dgm:dir/>
          <dgm:animOne val="branch"/>
          <dgm:animLvl val="lvl"/>
          <dgm:resizeHandles/>
        </dgm:presLayoutVars>
      </dgm:prSet>
      <dgm:spPr/>
    </dgm:pt>
    <dgm:pt modelId="{0B01EF57-C66D-5F4D-AFB2-86ED9894FA03}" type="pres">
      <dgm:prSet presAssocID="{5907ED8A-DC3F-B341-B648-E17EA11ED9B7}" presName="hierRoot1" presStyleCnt="0">
        <dgm:presLayoutVars>
          <dgm:hierBranch val="init"/>
        </dgm:presLayoutVars>
      </dgm:prSet>
      <dgm:spPr/>
    </dgm:pt>
    <dgm:pt modelId="{089F89C7-5D51-744F-B22D-0AAA8E5A6497}" type="pres">
      <dgm:prSet presAssocID="{5907ED8A-DC3F-B341-B648-E17EA11ED9B7}" presName="rootComposite1" presStyleCnt="0"/>
      <dgm:spPr/>
    </dgm:pt>
    <dgm:pt modelId="{07E9000E-B69C-D443-971A-0CAB957EBA16}" type="pres">
      <dgm:prSet presAssocID="{5907ED8A-DC3F-B341-B648-E17EA11ED9B7}" presName="rootText1" presStyleLbl="node0" presStyleIdx="0" presStyleCnt="1">
        <dgm:presLayoutVars>
          <dgm:chPref val="3"/>
        </dgm:presLayoutVars>
      </dgm:prSet>
      <dgm:spPr/>
    </dgm:pt>
    <dgm:pt modelId="{E815833F-E091-D14E-B6BA-433B118FB2B5}" type="pres">
      <dgm:prSet presAssocID="{5907ED8A-DC3F-B341-B648-E17EA11ED9B7}" presName="rootConnector1" presStyleLbl="node1" presStyleIdx="0" presStyleCnt="0"/>
      <dgm:spPr/>
    </dgm:pt>
    <dgm:pt modelId="{78E8FB69-29A5-624D-8C92-EF5DC5C8F61E}" type="pres">
      <dgm:prSet presAssocID="{5907ED8A-DC3F-B341-B648-E17EA11ED9B7}" presName="hierChild2" presStyleCnt="0"/>
      <dgm:spPr/>
    </dgm:pt>
    <dgm:pt modelId="{83D7340A-E96E-B046-8012-577FE17655B0}" type="pres">
      <dgm:prSet presAssocID="{E1FE31E5-EEA1-5847-9DE9-4263541AE52B}" presName="Name37" presStyleLbl="parChTrans1D2" presStyleIdx="0" presStyleCnt="5"/>
      <dgm:spPr/>
    </dgm:pt>
    <dgm:pt modelId="{1456CAB9-9DFE-2748-8D7F-37B5D33FAF34}" type="pres">
      <dgm:prSet presAssocID="{22293D86-B325-6942-866C-1F2E901924C9}" presName="hierRoot2" presStyleCnt="0">
        <dgm:presLayoutVars>
          <dgm:hierBranch val="init"/>
        </dgm:presLayoutVars>
      </dgm:prSet>
      <dgm:spPr/>
    </dgm:pt>
    <dgm:pt modelId="{38ACC095-8B92-3A48-A9F8-284E97ED70FA}" type="pres">
      <dgm:prSet presAssocID="{22293D86-B325-6942-866C-1F2E901924C9}" presName="rootComposite" presStyleCnt="0"/>
      <dgm:spPr/>
    </dgm:pt>
    <dgm:pt modelId="{A57BE664-1B90-254F-B098-6B94DE059454}" type="pres">
      <dgm:prSet presAssocID="{22293D86-B325-6942-866C-1F2E901924C9}" presName="rootText" presStyleLbl="node2" presStyleIdx="0" presStyleCnt="4">
        <dgm:presLayoutVars>
          <dgm:chPref val="3"/>
        </dgm:presLayoutVars>
      </dgm:prSet>
      <dgm:spPr/>
    </dgm:pt>
    <dgm:pt modelId="{4AC2D830-3E72-2049-9878-1EFCD1AE9E32}" type="pres">
      <dgm:prSet presAssocID="{22293D86-B325-6942-866C-1F2E901924C9}" presName="rootConnector" presStyleLbl="node2" presStyleIdx="0" presStyleCnt="4"/>
      <dgm:spPr/>
    </dgm:pt>
    <dgm:pt modelId="{569E234D-B35D-FD47-B25B-7B2267F6EC2F}" type="pres">
      <dgm:prSet presAssocID="{22293D86-B325-6942-866C-1F2E901924C9}" presName="hierChild4" presStyleCnt="0"/>
      <dgm:spPr/>
    </dgm:pt>
    <dgm:pt modelId="{E7B296D6-92FD-2346-BA0A-4527AAD06C4B}" type="pres">
      <dgm:prSet presAssocID="{22293D86-B325-6942-866C-1F2E901924C9}" presName="hierChild5" presStyleCnt="0"/>
      <dgm:spPr/>
    </dgm:pt>
    <dgm:pt modelId="{9329689A-A40C-5541-9074-E3EDB8305A85}" type="pres">
      <dgm:prSet presAssocID="{DC32F99C-E361-9144-BAC0-10C3A2EADC9A}" presName="Name37" presStyleLbl="parChTrans1D2" presStyleIdx="1" presStyleCnt="5"/>
      <dgm:spPr/>
    </dgm:pt>
    <dgm:pt modelId="{D720ACAA-1629-9F40-BDA3-19098E83DA03}" type="pres">
      <dgm:prSet presAssocID="{5ACACDC8-7FA8-2141-81F0-B5811AE23125}" presName="hierRoot2" presStyleCnt="0">
        <dgm:presLayoutVars>
          <dgm:hierBranch val="init"/>
        </dgm:presLayoutVars>
      </dgm:prSet>
      <dgm:spPr/>
    </dgm:pt>
    <dgm:pt modelId="{D9B82CD8-C69A-1741-8E0B-5473D5ECCA41}" type="pres">
      <dgm:prSet presAssocID="{5ACACDC8-7FA8-2141-81F0-B5811AE23125}" presName="rootComposite" presStyleCnt="0"/>
      <dgm:spPr/>
    </dgm:pt>
    <dgm:pt modelId="{F5BD29DF-0175-B94E-8D09-98F4909C15BE}" type="pres">
      <dgm:prSet presAssocID="{5ACACDC8-7FA8-2141-81F0-B5811AE23125}" presName="rootText" presStyleLbl="node2" presStyleIdx="1" presStyleCnt="4">
        <dgm:presLayoutVars>
          <dgm:chPref val="3"/>
        </dgm:presLayoutVars>
      </dgm:prSet>
      <dgm:spPr/>
    </dgm:pt>
    <dgm:pt modelId="{40DE3B2A-FE3C-EF42-A338-D14298DF0519}" type="pres">
      <dgm:prSet presAssocID="{5ACACDC8-7FA8-2141-81F0-B5811AE23125}" presName="rootConnector" presStyleLbl="node2" presStyleIdx="1" presStyleCnt="4"/>
      <dgm:spPr/>
    </dgm:pt>
    <dgm:pt modelId="{3E9EE1E5-FC0F-5F44-B782-A2EE56CABAE3}" type="pres">
      <dgm:prSet presAssocID="{5ACACDC8-7FA8-2141-81F0-B5811AE23125}" presName="hierChild4" presStyleCnt="0"/>
      <dgm:spPr/>
    </dgm:pt>
    <dgm:pt modelId="{CC660615-6AB1-504C-9494-D92323E21F05}" type="pres">
      <dgm:prSet presAssocID="{5ACACDC8-7FA8-2141-81F0-B5811AE23125}" presName="hierChild5" presStyleCnt="0"/>
      <dgm:spPr/>
    </dgm:pt>
    <dgm:pt modelId="{B2592041-FDFC-3F40-BDCA-3145CA4903D5}" type="pres">
      <dgm:prSet presAssocID="{E212039E-CE04-CB4B-B51F-3C4BE5C708BA}" presName="Name37" presStyleLbl="parChTrans1D2" presStyleIdx="2" presStyleCnt="5"/>
      <dgm:spPr/>
    </dgm:pt>
    <dgm:pt modelId="{BA84ECE1-BD9D-3B43-90BF-54CA1A10D261}" type="pres">
      <dgm:prSet presAssocID="{496CD6C4-39C8-D34A-82B6-B9AC084FB9BE}" presName="hierRoot2" presStyleCnt="0">
        <dgm:presLayoutVars>
          <dgm:hierBranch val="init"/>
        </dgm:presLayoutVars>
      </dgm:prSet>
      <dgm:spPr/>
    </dgm:pt>
    <dgm:pt modelId="{C582A2DC-845F-0641-BEE9-DE99434F8E7F}" type="pres">
      <dgm:prSet presAssocID="{496CD6C4-39C8-D34A-82B6-B9AC084FB9BE}" presName="rootComposite" presStyleCnt="0"/>
      <dgm:spPr/>
    </dgm:pt>
    <dgm:pt modelId="{20A66587-4E51-DE43-B008-1031008738E6}" type="pres">
      <dgm:prSet presAssocID="{496CD6C4-39C8-D34A-82B6-B9AC084FB9BE}" presName="rootText" presStyleLbl="node2" presStyleIdx="2" presStyleCnt="4">
        <dgm:presLayoutVars>
          <dgm:chPref val="3"/>
        </dgm:presLayoutVars>
      </dgm:prSet>
      <dgm:spPr/>
    </dgm:pt>
    <dgm:pt modelId="{1A266596-56C0-8C44-9BD3-4769BEEB2FCD}" type="pres">
      <dgm:prSet presAssocID="{496CD6C4-39C8-D34A-82B6-B9AC084FB9BE}" presName="rootConnector" presStyleLbl="node2" presStyleIdx="2" presStyleCnt="4"/>
      <dgm:spPr/>
    </dgm:pt>
    <dgm:pt modelId="{8145374F-A27F-4C4F-94EB-FCC402CE95C0}" type="pres">
      <dgm:prSet presAssocID="{496CD6C4-39C8-D34A-82B6-B9AC084FB9BE}" presName="hierChild4" presStyleCnt="0"/>
      <dgm:spPr/>
    </dgm:pt>
    <dgm:pt modelId="{3E6231CE-8EBD-124C-8B81-234D3424B1D9}" type="pres">
      <dgm:prSet presAssocID="{496CD6C4-39C8-D34A-82B6-B9AC084FB9BE}" presName="hierChild5" presStyleCnt="0"/>
      <dgm:spPr/>
    </dgm:pt>
    <dgm:pt modelId="{90294515-C492-9B43-85B4-18507E9C7084}" type="pres">
      <dgm:prSet presAssocID="{B6A8FBA9-ABD4-A445-BCC3-48731A3A93DC}" presName="Name37" presStyleLbl="parChTrans1D2" presStyleIdx="3" presStyleCnt="5"/>
      <dgm:spPr/>
    </dgm:pt>
    <dgm:pt modelId="{87B49B61-33EF-B14E-AA63-8B7AC284B24E}" type="pres">
      <dgm:prSet presAssocID="{DC86281B-F1EB-F24A-A49B-F3AD20259FCB}" presName="hierRoot2" presStyleCnt="0">
        <dgm:presLayoutVars>
          <dgm:hierBranch val="init"/>
        </dgm:presLayoutVars>
      </dgm:prSet>
      <dgm:spPr/>
    </dgm:pt>
    <dgm:pt modelId="{385A78F9-5A1C-754A-A313-8788CE4EAA34}" type="pres">
      <dgm:prSet presAssocID="{DC86281B-F1EB-F24A-A49B-F3AD20259FCB}" presName="rootComposite" presStyleCnt="0"/>
      <dgm:spPr/>
    </dgm:pt>
    <dgm:pt modelId="{4A799B0E-BEF4-2A4F-9549-0B6C8D560CAA}" type="pres">
      <dgm:prSet presAssocID="{DC86281B-F1EB-F24A-A49B-F3AD20259FCB}" presName="rootText" presStyleLbl="node2" presStyleIdx="3" presStyleCnt="4">
        <dgm:presLayoutVars>
          <dgm:chPref val="3"/>
        </dgm:presLayoutVars>
      </dgm:prSet>
      <dgm:spPr/>
    </dgm:pt>
    <dgm:pt modelId="{5AB842C0-54AA-2F42-8DA5-BF13DE61D75A}" type="pres">
      <dgm:prSet presAssocID="{DC86281B-F1EB-F24A-A49B-F3AD20259FCB}" presName="rootConnector" presStyleLbl="node2" presStyleIdx="3" presStyleCnt="4"/>
      <dgm:spPr/>
    </dgm:pt>
    <dgm:pt modelId="{0D61D3FA-7FAB-6949-871C-CF900948119B}" type="pres">
      <dgm:prSet presAssocID="{DC86281B-F1EB-F24A-A49B-F3AD20259FCB}" presName="hierChild4" presStyleCnt="0"/>
      <dgm:spPr/>
    </dgm:pt>
    <dgm:pt modelId="{3612FFB7-04BB-964B-B3E8-9EF0B734D9B2}" type="pres">
      <dgm:prSet presAssocID="{DC86281B-F1EB-F24A-A49B-F3AD20259FCB}" presName="hierChild5" presStyleCnt="0"/>
      <dgm:spPr/>
    </dgm:pt>
    <dgm:pt modelId="{5CB6894C-C07A-5A4E-8AF3-0AB6FC7F357A}" type="pres">
      <dgm:prSet presAssocID="{5907ED8A-DC3F-B341-B648-E17EA11ED9B7}" presName="hierChild3" presStyleCnt="0"/>
      <dgm:spPr/>
    </dgm:pt>
    <dgm:pt modelId="{86A3BA71-7F4D-2246-9229-B4987201858B}" type="pres">
      <dgm:prSet presAssocID="{83D05FD8-ECA1-134E-9EA9-02D808EE8C71}" presName="Name111" presStyleLbl="parChTrans1D2" presStyleIdx="4" presStyleCnt="5"/>
      <dgm:spPr/>
    </dgm:pt>
    <dgm:pt modelId="{974EFE41-A25B-E84F-BFB7-BD713A46D449}" type="pres">
      <dgm:prSet presAssocID="{7893F9EB-7953-1448-A1F6-52946121EAE4}" presName="hierRoot3" presStyleCnt="0">
        <dgm:presLayoutVars>
          <dgm:hierBranch val="init"/>
        </dgm:presLayoutVars>
      </dgm:prSet>
      <dgm:spPr/>
    </dgm:pt>
    <dgm:pt modelId="{374750AF-189D-D743-83BE-FA11316077BE}" type="pres">
      <dgm:prSet presAssocID="{7893F9EB-7953-1448-A1F6-52946121EAE4}" presName="rootComposite3" presStyleCnt="0"/>
      <dgm:spPr/>
    </dgm:pt>
    <dgm:pt modelId="{1A90AF6E-F8B2-FC4E-B54D-A6869DBD5908}" type="pres">
      <dgm:prSet presAssocID="{7893F9EB-7953-1448-A1F6-52946121EAE4}" presName="rootText3" presStyleLbl="asst1" presStyleIdx="0" presStyleCnt="1">
        <dgm:presLayoutVars>
          <dgm:chPref val="3"/>
        </dgm:presLayoutVars>
      </dgm:prSet>
      <dgm:spPr/>
    </dgm:pt>
    <dgm:pt modelId="{0BFD9E84-CEE4-AC4D-97EA-AECFDF3270BD}" type="pres">
      <dgm:prSet presAssocID="{7893F9EB-7953-1448-A1F6-52946121EAE4}" presName="rootConnector3" presStyleLbl="asst1" presStyleIdx="0" presStyleCnt="1"/>
      <dgm:spPr/>
    </dgm:pt>
    <dgm:pt modelId="{C86B6D55-695B-A945-BD65-328E3C4D1DB6}" type="pres">
      <dgm:prSet presAssocID="{7893F9EB-7953-1448-A1F6-52946121EAE4}" presName="hierChild6" presStyleCnt="0"/>
      <dgm:spPr/>
    </dgm:pt>
    <dgm:pt modelId="{83E33512-8673-6F4B-9769-B1359318C9DB}" type="pres">
      <dgm:prSet presAssocID="{7893F9EB-7953-1448-A1F6-52946121EAE4}" presName="hierChild7" presStyleCnt="0"/>
      <dgm:spPr/>
    </dgm:pt>
  </dgm:ptLst>
  <dgm:cxnLst>
    <dgm:cxn modelId="{16419300-F784-3D41-8A96-F061FC16ACAD}" srcId="{C673E103-B367-D64E-B852-CFF45C60C727}" destId="{5907ED8A-DC3F-B341-B648-E17EA11ED9B7}" srcOrd="0" destOrd="0" parTransId="{A3A33E36-F31F-0845-9036-31DDB7C6C2B2}" sibTransId="{EB27E0C8-BF87-C645-9F58-11C74FBA45F3}"/>
    <dgm:cxn modelId="{59DFB007-84CF-1147-81E9-280DB79ECCCA}" type="presOf" srcId="{7893F9EB-7953-1448-A1F6-52946121EAE4}" destId="{0BFD9E84-CEE4-AC4D-97EA-AECFDF3270BD}" srcOrd="1" destOrd="0" presId="urn:microsoft.com/office/officeart/2005/8/layout/orgChart1"/>
    <dgm:cxn modelId="{BAF11D0E-BAAB-2942-8FDA-3BF0D93EB1DF}" type="presOf" srcId="{E212039E-CE04-CB4B-B51F-3C4BE5C708BA}" destId="{B2592041-FDFC-3F40-BDCA-3145CA4903D5}" srcOrd="0" destOrd="0" presId="urn:microsoft.com/office/officeart/2005/8/layout/orgChart1"/>
    <dgm:cxn modelId="{126F252E-8B70-854E-8CE7-8FF5063AD16A}" srcId="{5907ED8A-DC3F-B341-B648-E17EA11ED9B7}" destId="{5ACACDC8-7FA8-2141-81F0-B5811AE23125}" srcOrd="2" destOrd="0" parTransId="{DC32F99C-E361-9144-BAC0-10C3A2EADC9A}" sibTransId="{3E63476A-E86F-AF41-A153-740698478F8D}"/>
    <dgm:cxn modelId="{1F25FB46-0C54-A24D-9856-B3632B830682}" type="presOf" srcId="{C673E103-B367-D64E-B852-CFF45C60C727}" destId="{1221A136-F695-B443-8A4E-79A06D09CD07}" srcOrd="0" destOrd="0" presId="urn:microsoft.com/office/officeart/2005/8/layout/orgChart1"/>
    <dgm:cxn modelId="{A7D9E96B-CCB5-2A47-B4FF-FB932B6C4011}" type="presOf" srcId="{7893F9EB-7953-1448-A1F6-52946121EAE4}" destId="{1A90AF6E-F8B2-FC4E-B54D-A6869DBD5908}" srcOrd="0" destOrd="0" presId="urn:microsoft.com/office/officeart/2005/8/layout/orgChart1"/>
    <dgm:cxn modelId="{86B6CF6F-A5B1-E342-A494-4CA6431DE19F}" type="presOf" srcId="{DC86281B-F1EB-F24A-A49B-F3AD20259FCB}" destId="{4A799B0E-BEF4-2A4F-9549-0B6C8D560CAA}" srcOrd="0" destOrd="0" presId="urn:microsoft.com/office/officeart/2005/8/layout/orgChart1"/>
    <dgm:cxn modelId="{71CDE54F-F944-FF4A-8DF7-C6F31F7CB00D}" srcId="{5907ED8A-DC3F-B341-B648-E17EA11ED9B7}" destId="{7893F9EB-7953-1448-A1F6-52946121EAE4}" srcOrd="0" destOrd="0" parTransId="{83D05FD8-ECA1-134E-9EA9-02D808EE8C71}" sibTransId="{00FB8C3F-423E-B844-AD22-EA184DBBA4F2}"/>
    <dgm:cxn modelId="{32175970-6EE4-1849-B034-702D71016E62}" type="presOf" srcId="{5907ED8A-DC3F-B341-B648-E17EA11ED9B7}" destId="{07E9000E-B69C-D443-971A-0CAB957EBA16}" srcOrd="0" destOrd="0" presId="urn:microsoft.com/office/officeart/2005/8/layout/orgChart1"/>
    <dgm:cxn modelId="{08FBEB71-5060-2249-9583-758767656E77}" type="presOf" srcId="{22293D86-B325-6942-866C-1F2E901924C9}" destId="{A57BE664-1B90-254F-B098-6B94DE059454}" srcOrd="0" destOrd="0" presId="urn:microsoft.com/office/officeart/2005/8/layout/orgChart1"/>
    <dgm:cxn modelId="{F6894855-2FFE-F747-9945-820C4F8BCA23}" type="presOf" srcId="{E1FE31E5-EEA1-5847-9DE9-4263541AE52B}" destId="{83D7340A-E96E-B046-8012-577FE17655B0}" srcOrd="0" destOrd="0" presId="urn:microsoft.com/office/officeart/2005/8/layout/orgChart1"/>
    <dgm:cxn modelId="{63F5FF55-9F71-C045-A73F-E5EAD671D322}" type="presOf" srcId="{5907ED8A-DC3F-B341-B648-E17EA11ED9B7}" destId="{E815833F-E091-D14E-B6BA-433B118FB2B5}" srcOrd="1" destOrd="0" presId="urn:microsoft.com/office/officeart/2005/8/layout/orgChart1"/>
    <dgm:cxn modelId="{C5609D7D-A966-9A4D-85AC-64D7186233EB}" type="presOf" srcId="{22293D86-B325-6942-866C-1F2E901924C9}" destId="{4AC2D830-3E72-2049-9878-1EFCD1AE9E32}" srcOrd="1" destOrd="0" presId="urn:microsoft.com/office/officeart/2005/8/layout/orgChart1"/>
    <dgm:cxn modelId="{61FF1989-34D0-4449-A35F-92EFCA8949AA}" type="presOf" srcId="{DC32F99C-E361-9144-BAC0-10C3A2EADC9A}" destId="{9329689A-A40C-5541-9074-E3EDB8305A85}" srcOrd="0" destOrd="0" presId="urn:microsoft.com/office/officeart/2005/8/layout/orgChart1"/>
    <dgm:cxn modelId="{74BAF2BC-0627-8F4A-BAAE-D30EE1EDA399}" srcId="{5907ED8A-DC3F-B341-B648-E17EA11ED9B7}" destId="{496CD6C4-39C8-D34A-82B6-B9AC084FB9BE}" srcOrd="3" destOrd="0" parTransId="{E212039E-CE04-CB4B-B51F-3C4BE5C708BA}" sibTransId="{F3A10190-0E51-0943-B60C-4E11081F5988}"/>
    <dgm:cxn modelId="{E5CD72BE-E687-2A45-88C0-0F15665B2762}" type="presOf" srcId="{496CD6C4-39C8-D34A-82B6-B9AC084FB9BE}" destId="{1A266596-56C0-8C44-9BD3-4769BEEB2FCD}" srcOrd="1" destOrd="0" presId="urn:microsoft.com/office/officeart/2005/8/layout/orgChart1"/>
    <dgm:cxn modelId="{460F58BE-E263-8C42-9922-99110178B3D2}" type="presOf" srcId="{83D05FD8-ECA1-134E-9EA9-02D808EE8C71}" destId="{86A3BA71-7F4D-2246-9229-B4987201858B}" srcOrd="0" destOrd="0" presId="urn:microsoft.com/office/officeart/2005/8/layout/orgChart1"/>
    <dgm:cxn modelId="{9F7FDFC5-A223-BE40-845F-3E1D34D6A17B}" type="presOf" srcId="{DC86281B-F1EB-F24A-A49B-F3AD20259FCB}" destId="{5AB842C0-54AA-2F42-8DA5-BF13DE61D75A}" srcOrd="1" destOrd="0" presId="urn:microsoft.com/office/officeart/2005/8/layout/orgChart1"/>
    <dgm:cxn modelId="{D5F10ACB-36EA-D448-9BC1-5DBCA2967009}" type="presOf" srcId="{5ACACDC8-7FA8-2141-81F0-B5811AE23125}" destId="{F5BD29DF-0175-B94E-8D09-98F4909C15BE}" srcOrd="0" destOrd="0" presId="urn:microsoft.com/office/officeart/2005/8/layout/orgChart1"/>
    <dgm:cxn modelId="{883CD6D6-E147-7643-9627-06A0BD81E427}" srcId="{5907ED8A-DC3F-B341-B648-E17EA11ED9B7}" destId="{DC86281B-F1EB-F24A-A49B-F3AD20259FCB}" srcOrd="4" destOrd="0" parTransId="{B6A8FBA9-ABD4-A445-BCC3-48731A3A93DC}" sibTransId="{DE832EFB-A88A-004F-B1A0-144D97FC11AB}"/>
    <dgm:cxn modelId="{117E28DD-CFFE-3741-A40B-B0A4FAE4D3C2}" type="presOf" srcId="{B6A8FBA9-ABD4-A445-BCC3-48731A3A93DC}" destId="{90294515-C492-9B43-85B4-18507E9C7084}" srcOrd="0" destOrd="0" presId="urn:microsoft.com/office/officeart/2005/8/layout/orgChart1"/>
    <dgm:cxn modelId="{FD04B4EB-7A78-D849-9BDA-A08665EFF4BE}" type="presOf" srcId="{5ACACDC8-7FA8-2141-81F0-B5811AE23125}" destId="{40DE3B2A-FE3C-EF42-A338-D14298DF0519}" srcOrd="1" destOrd="0" presId="urn:microsoft.com/office/officeart/2005/8/layout/orgChart1"/>
    <dgm:cxn modelId="{F30847ED-CA66-4846-A3D6-6F6372D343C5}" srcId="{5907ED8A-DC3F-B341-B648-E17EA11ED9B7}" destId="{22293D86-B325-6942-866C-1F2E901924C9}" srcOrd="1" destOrd="0" parTransId="{E1FE31E5-EEA1-5847-9DE9-4263541AE52B}" sibTransId="{497CE271-6758-A343-8BCF-39CD2DD01F54}"/>
    <dgm:cxn modelId="{8FFFCEF9-6ED6-D749-BF25-6C8B17C94C95}" type="presOf" srcId="{496CD6C4-39C8-D34A-82B6-B9AC084FB9BE}" destId="{20A66587-4E51-DE43-B008-1031008738E6}" srcOrd="0" destOrd="0" presId="urn:microsoft.com/office/officeart/2005/8/layout/orgChart1"/>
    <dgm:cxn modelId="{EF7C87F6-D308-6743-A13A-B2703B32C3B4}" type="presParOf" srcId="{1221A136-F695-B443-8A4E-79A06D09CD07}" destId="{0B01EF57-C66D-5F4D-AFB2-86ED9894FA03}" srcOrd="0" destOrd="0" presId="urn:microsoft.com/office/officeart/2005/8/layout/orgChart1"/>
    <dgm:cxn modelId="{0B5E1B88-936D-EE44-8D5D-82A8F79CC339}" type="presParOf" srcId="{0B01EF57-C66D-5F4D-AFB2-86ED9894FA03}" destId="{089F89C7-5D51-744F-B22D-0AAA8E5A6497}" srcOrd="0" destOrd="0" presId="urn:microsoft.com/office/officeart/2005/8/layout/orgChart1"/>
    <dgm:cxn modelId="{01D74EB7-65FF-7648-B40F-9EF7C79B46B0}" type="presParOf" srcId="{089F89C7-5D51-744F-B22D-0AAA8E5A6497}" destId="{07E9000E-B69C-D443-971A-0CAB957EBA16}" srcOrd="0" destOrd="0" presId="urn:microsoft.com/office/officeart/2005/8/layout/orgChart1"/>
    <dgm:cxn modelId="{CAC8E542-C191-3F4D-8A26-2B9443952464}" type="presParOf" srcId="{089F89C7-5D51-744F-B22D-0AAA8E5A6497}" destId="{E815833F-E091-D14E-B6BA-433B118FB2B5}" srcOrd="1" destOrd="0" presId="urn:microsoft.com/office/officeart/2005/8/layout/orgChart1"/>
    <dgm:cxn modelId="{A2B80ACB-B457-F242-84D9-C6F0405E68C4}" type="presParOf" srcId="{0B01EF57-C66D-5F4D-AFB2-86ED9894FA03}" destId="{78E8FB69-29A5-624D-8C92-EF5DC5C8F61E}" srcOrd="1" destOrd="0" presId="urn:microsoft.com/office/officeart/2005/8/layout/orgChart1"/>
    <dgm:cxn modelId="{F4C1A74F-98AC-3341-9524-FA42DBD0DB42}" type="presParOf" srcId="{78E8FB69-29A5-624D-8C92-EF5DC5C8F61E}" destId="{83D7340A-E96E-B046-8012-577FE17655B0}" srcOrd="0" destOrd="0" presId="urn:microsoft.com/office/officeart/2005/8/layout/orgChart1"/>
    <dgm:cxn modelId="{FD59BE9F-BD36-3E47-BEB6-2EFB2F7E2B2C}" type="presParOf" srcId="{78E8FB69-29A5-624D-8C92-EF5DC5C8F61E}" destId="{1456CAB9-9DFE-2748-8D7F-37B5D33FAF34}" srcOrd="1" destOrd="0" presId="urn:microsoft.com/office/officeart/2005/8/layout/orgChart1"/>
    <dgm:cxn modelId="{D79E7C04-8FAE-FB4E-A242-D4C45268FEDE}" type="presParOf" srcId="{1456CAB9-9DFE-2748-8D7F-37B5D33FAF34}" destId="{38ACC095-8B92-3A48-A9F8-284E97ED70FA}" srcOrd="0" destOrd="0" presId="urn:microsoft.com/office/officeart/2005/8/layout/orgChart1"/>
    <dgm:cxn modelId="{B9F1ACAF-06EF-B049-8512-B79EA4A65563}" type="presParOf" srcId="{38ACC095-8B92-3A48-A9F8-284E97ED70FA}" destId="{A57BE664-1B90-254F-B098-6B94DE059454}" srcOrd="0" destOrd="0" presId="urn:microsoft.com/office/officeart/2005/8/layout/orgChart1"/>
    <dgm:cxn modelId="{B2673536-42BC-174A-91E5-E02163F9E865}" type="presParOf" srcId="{38ACC095-8B92-3A48-A9F8-284E97ED70FA}" destId="{4AC2D830-3E72-2049-9878-1EFCD1AE9E32}" srcOrd="1" destOrd="0" presId="urn:microsoft.com/office/officeart/2005/8/layout/orgChart1"/>
    <dgm:cxn modelId="{0A79095E-92FC-9C41-B799-6D3C5B5A019C}" type="presParOf" srcId="{1456CAB9-9DFE-2748-8D7F-37B5D33FAF34}" destId="{569E234D-B35D-FD47-B25B-7B2267F6EC2F}" srcOrd="1" destOrd="0" presId="urn:microsoft.com/office/officeart/2005/8/layout/orgChart1"/>
    <dgm:cxn modelId="{ADC37473-B0BB-AE4C-B08F-89BA3A70AD4A}" type="presParOf" srcId="{1456CAB9-9DFE-2748-8D7F-37B5D33FAF34}" destId="{E7B296D6-92FD-2346-BA0A-4527AAD06C4B}" srcOrd="2" destOrd="0" presId="urn:microsoft.com/office/officeart/2005/8/layout/orgChart1"/>
    <dgm:cxn modelId="{1A37C808-9692-E142-977C-A0412527A873}" type="presParOf" srcId="{78E8FB69-29A5-624D-8C92-EF5DC5C8F61E}" destId="{9329689A-A40C-5541-9074-E3EDB8305A85}" srcOrd="2" destOrd="0" presId="urn:microsoft.com/office/officeart/2005/8/layout/orgChart1"/>
    <dgm:cxn modelId="{7D179A19-C6C8-384B-93BA-3CCE9EA60265}" type="presParOf" srcId="{78E8FB69-29A5-624D-8C92-EF5DC5C8F61E}" destId="{D720ACAA-1629-9F40-BDA3-19098E83DA03}" srcOrd="3" destOrd="0" presId="urn:microsoft.com/office/officeart/2005/8/layout/orgChart1"/>
    <dgm:cxn modelId="{374BAC5F-9D63-F947-BBA7-4AFC12F2ECFA}" type="presParOf" srcId="{D720ACAA-1629-9F40-BDA3-19098E83DA03}" destId="{D9B82CD8-C69A-1741-8E0B-5473D5ECCA41}" srcOrd="0" destOrd="0" presId="urn:microsoft.com/office/officeart/2005/8/layout/orgChart1"/>
    <dgm:cxn modelId="{76AD80BC-98E8-D640-AD7D-1802C15E3752}" type="presParOf" srcId="{D9B82CD8-C69A-1741-8E0B-5473D5ECCA41}" destId="{F5BD29DF-0175-B94E-8D09-98F4909C15BE}" srcOrd="0" destOrd="0" presId="urn:microsoft.com/office/officeart/2005/8/layout/orgChart1"/>
    <dgm:cxn modelId="{955C5BF1-DF43-3A4E-8298-1EB184B1D2EE}" type="presParOf" srcId="{D9B82CD8-C69A-1741-8E0B-5473D5ECCA41}" destId="{40DE3B2A-FE3C-EF42-A338-D14298DF0519}" srcOrd="1" destOrd="0" presId="urn:microsoft.com/office/officeart/2005/8/layout/orgChart1"/>
    <dgm:cxn modelId="{945F605C-6A82-D149-A437-256A963008C5}" type="presParOf" srcId="{D720ACAA-1629-9F40-BDA3-19098E83DA03}" destId="{3E9EE1E5-FC0F-5F44-B782-A2EE56CABAE3}" srcOrd="1" destOrd="0" presId="urn:microsoft.com/office/officeart/2005/8/layout/orgChart1"/>
    <dgm:cxn modelId="{BDE0933B-02C5-C342-8D2F-D0BAF3BB5B02}" type="presParOf" srcId="{D720ACAA-1629-9F40-BDA3-19098E83DA03}" destId="{CC660615-6AB1-504C-9494-D92323E21F05}" srcOrd="2" destOrd="0" presId="urn:microsoft.com/office/officeart/2005/8/layout/orgChart1"/>
    <dgm:cxn modelId="{339194A2-6C9D-E24B-A503-3C59D57BF88A}" type="presParOf" srcId="{78E8FB69-29A5-624D-8C92-EF5DC5C8F61E}" destId="{B2592041-FDFC-3F40-BDCA-3145CA4903D5}" srcOrd="4" destOrd="0" presId="urn:microsoft.com/office/officeart/2005/8/layout/orgChart1"/>
    <dgm:cxn modelId="{B6A707C9-29EB-A949-B219-678BF5B9F2F1}" type="presParOf" srcId="{78E8FB69-29A5-624D-8C92-EF5DC5C8F61E}" destId="{BA84ECE1-BD9D-3B43-90BF-54CA1A10D261}" srcOrd="5" destOrd="0" presId="urn:microsoft.com/office/officeart/2005/8/layout/orgChart1"/>
    <dgm:cxn modelId="{6555417D-1156-7B44-A45A-B8DE0027AA35}" type="presParOf" srcId="{BA84ECE1-BD9D-3B43-90BF-54CA1A10D261}" destId="{C582A2DC-845F-0641-BEE9-DE99434F8E7F}" srcOrd="0" destOrd="0" presId="urn:microsoft.com/office/officeart/2005/8/layout/orgChart1"/>
    <dgm:cxn modelId="{14D81366-7792-5745-AA1B-415132E0DCA4}" type="presParOf" srcId="{C582A2DC-845F-0641-BEE9-DE99434F8E7F}" destId="{20A66587-4E51-DE43-B008-1031008738E6}" srcOrd="0" destOrd="0" presId="urn:microsoft.com/office/officeart/2005/8/layout/orgChart1"/>
    <dgm:cxn modelId="{5C7ED204-F836-934E-B891-9F2B58C766C0}" type="presParOf" srcId="{C582A2DC-845F-0641-BEE9-DE99434F8E7F}" destId="{1A266596-56C0-8C44-9BD3-4769BEEB2FCD}" srcOrd="1" destOrd="0" presId="urn:microsoft.com/office/officeart/2005/8/layout/orgChart1"/>
    <dgm:cxn modelId="{F93AF8FE-3029-A640-B8FE-D6ED3D04613F}" type="presParOf" srcId="{BA84ECE1-BD9D-3B43-90BF-54CA1A10D261}" destId="{8145374F-A27F-4C4F-94EB-FCC402CE95C0}" srcOrd="1" destOrd="0" presId="urn:microsoft.com/office/officeart/2005/8/layout/orgChart1"/>
    <dgm:cxn modelId="{C184A34B-5583-E74F-8AEA-3CB906E262C6}" type="presParOf" srcId="{BA84ECE1-BD9D-3B43-90BF-54CA1A10D261}" destId="{3E6231CE-8EBD-124C-8B81-234D3424B1D9}" srcOrd="2" destOrd="0" presId="urn:microsoft.com/office/officeart/2005/8/layout/orgChart1"/>
    <dgm:cxn modelId="{E92A208D-439D-8B48-9480-2B4F3AB324DB}" type="presParOf" srcId="{78E8FB69-29A5-624D-8C92-EF5DC5C8F61E}" destId="{90294515-C492-9B43-85B4-18507E9C7084}" srcOrd="6" destOrd="0" presId="urn:microsoft.com/office/officeart/2005/8/layout/orgChart1"/>
    <dgm:cxn modelId="{24F0D011-07C5-1743-B354-ECE1BC4E59AC}" type="presParOf" srcId="{78E8FB69-29A5-624D-8C92-EF5DC5C8F61E}" destId="{87B49B61-33EF-B14E-AA63-8B7AC284B24E}" srcOrd="7" destOrd="0" presId="urn:microsoft.com/office/officeart/2005/8/layout/orgChart1"/>
    <dgm:cxn modelId="{542078DC-9CDF-E244-8570-1F8EB78F2C56}" type="presParOf" srcId="{87B49B61-33EF-B14E-AA63-8B7AC284B24E}" destId="{385A78F9-5A1C-754A-A313-8788CE4EAA34}" srcOrd="0" destOrd="0" presId="urn:microsoft.com/office/officeart/2005/8/layout/orgChart1"/>
    <dgm:cxn modelId="{4BCCF05F-2754-F24E-AC2D-F75014FFE3A6}" type="presParOf" srcId="{385A78F9-5A1C-754A-A313-8788CE4EAA34}" destId="{4A799B0E-BEF4-2A4F-9549-0B6C8D560CAA}" srcOrd="0" destOrd="0" presId="urn:microsoft.com/office/officeart/2005/8/layout/orgChart1"/>
    <dgm:cxn modelId="{465B5089-72A1-7540-AC6A-2B44DB72E13A}" type="presParOf" srcId="{385A78F9-5A1C-754A-A313-8788CE4EAA34}" destId="{5AB842C0-54AA-2F42-8DA5-BF13DE61D75A}" srcOrd="1" destOrd="0" presId="urn:microsoft.com/office/officeart/2005/8/layout/orgChart1"/>
    <dgm:cxn modelId="{703096A6-F82C-324F-9386-41A9FE343786}" type="presParOf" srcId="{87B49B61-33EF-B14E-AA63-8B7AC284B24E}" destId="{0D61D3FA-7FAB-6949-871C-CF900948119B}" srcOrd="1" destOrd="0" presId="urn:microsoft.com/office/officeart/2005/8/layout/orgChart1"/>
    <dgm:cxn modelId="{99DF61C9-BAD2-3049-8EF2-F631C08AE29B}" type="presParOf" srcId="{87B49B61-33EF-B14E-AA63-8B7AC284B24E}" destId="{3612FFB7-04BB-964B-B3E8-9EF0B734D9B2}" srcOrd="2" destOrd="0" presId="urn:microsoft.com/office/officeart/2005/8/layout/orgChart1"/>
    <dgm:cxn modelId="{8136A584-BC8F-2340-9AA5-B15CA023788D}" type="presParOf" srcId="{0B01EF57-C66D-5F4D-AFB2-86ED9894FA03}" destId="{5CB6894C-C07A-5A4E-8AF3-0AB6FC7F357A}" srcOrd="2" destOrd="0" presId="urn:microsoft.com/office/officeart/2005/8/layout/orgChart1"/>
    <dgm:cxn modelId="{CC2432B6-E382-144E-8798-8738BE69E679}" type="presParOf" srcId="{5CB6894C-C07A-5A4E-8AF3-0AB6FC7F357A}" destId="{86A3BA71-7F4D-2246-9229-B4987201858B}" srcOrd="0" destOrd="0" presId="urn:microsoft.com/office/officeart/2005/8/layout/orgChart1"/>
    <dgm:cxn modelId="{D4439613-6285-3A43-92B6-64A20075D6F3}" type="presParOf" srcId="{5CB6894C-C07A-5A4E-8AF3-0AB6FC7F357A}" destId="{974EFE41-A25B-E84F-BFB7-BD713A46D449}" srcOrd="1" destOrd="0" presId="urn:microsoft.com/office/officeart/2005/8/layout/orgChart1"/>
    <dgm:cxn modelId="{9AD60DEB-FE95-6C40-BD31-280AD8E68E72}" type="presParOf" srcId="{974EFE41-A25B-E84F-BFB7-BD713A46D449}" destId="{374750AF-189D-D743-83BE-FA11316077BE}" srcOrd="0" destOrd="0" presId="urn:microsoft.com/office/officeart/2005/8/layout/orgChart1"/>
    <dgm:cxn modelId="{C30BF51B-11E0-494F-B1C1-A477047C46FD}" type="presParOf" srcId="{374750AF-189D-D743-83BE-FA11316077BE}" destId="{1A90AF6E-F8B2-FC4E-B54D-A6869DBD5908}" srcOrd="0" destOrd="0" presId="urn:microsoft.com/office/officeart/2005/8/layout/orgChart1"/>
    <dgm:cxn modelId="{C76A1BA9-CA13-4A43-B9EF-4ECBEEF0BDBA}" type="presParOf" srcId="{374750AF-189D-D743-83BE-FA11316077BE}" destId="{0BFD9E84-CEE4-AC4D-97EA-AECFDF3270BD}" srcOrd="1" destOrd="0" presId="urn:microsoft.com/office/officeart/2005/8/layout/orgChart1"/>
    <dgm:cxn modelId="{23606BA5-20E7-1544-ABF6-2F725DA7AFB8}" type="presParOf" srcId="{974EFE41-A25B-E84F-BFB7-BD713A46D449}" destId="{C86B6D55-695B-A945-BD65-328E3C4D1DB6}" srcOrd="1" destOrd="0" presId="urn:microsoft.com/office/officeart/2005/8/layout/orgChart1"/>
    <dgm:cxn modelId="{AA103158-84C4-C946-9233-C0F042D0B16F}" type="presParOf" srcId="{974EFE41-A25B-E84F-BFB7-BD713A46D449}" destId="{83E33512-8673-6F4B-9769-B1359318C9DB}"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3BA71-7F4D-2246-9229-B4987201858B}">
      <dsp:nvSpPr>
        <dsp:cNvPr id="0" name=""/>
        <dsp:cNvSpPr/>
      </dsp:nvSpPr>
      <dsp:spPr>
        <a:xfrm>
          <a:off x="2909896" y="1426976"/>
          <a:ext cx="138103" cy="605023"/>
        </a:xfrm>
        <a:custGeom>
          <a:avLst/>
          <a:gdLst/>
          <a:ahLst/>
          <a:cxnLst/>
          <a:rect l="0" t="0" r="0" b="0"/>
          <a:pathLst>
            <a:path>
              <a:moveTo>
                <a:pt x="138103" y="0"/>
              </a:moveTo>
              <a:lnTo>
                <a:pt x="138103" y="605023"/>
              </a:lnTo>
              <a:lnTo>
                <a:pt x="0" y="605023"/>
              </a:lnTo>
            </a:path>
          </a:pathLst>
        </a:custGeom>
        <a:noFill/>
        <a:ln w="25400" cap="flat" cmpd="sng" algn="ctr">
          <a:solidFill>
            <a:schemeClr val="bg1">
              <a:lumMod val="75000"/>
            </a:schemeClr>
          </a:solidFill>
          <a:prstDash val="solid"/>
        </a:ln>
        <a:effectLst/>
      </dsp:spPr>
      <dsp:style>
        <a:lnRef idx="1">
          <a:scrgbClr r="0" g="0" b="0"/>
        </a:lnRef>
        <a:fillRef idx="0">
          <a:scrgbClr r="0" g="0" b="0"/>
        </a:fillRef>
        <a:effectRef idx="0">
          <a:scrgbClr r="0" g="0" b="0"/>
        </a:effectRef>
        <a:fontRef idx="minor"/>
      </dsp:style>
    </dsp:sp>
    <dsp:sp modelId="{90294515-C492-9B43-85B4-18507E9C7084}">
      <dsp:nvSpPr>
        <dsp:cNvPr id="0" name=""/>
        <dsp:cNvSpPr/>
      </dsp:nvSpPr>
      <dsp:spPr>
        <a:xfrm>
          <a:off x="3048000" y="1426976"/>
          <a:ext cx="2387212" cy="1210047"/>
        </a:xfrm>
        <a:custGeom>
          <a:avLst/>
          <a:gdLst/>
          <a:ahLst/>
          <a:cxnLst/>
          <a:rect l="0" t="0" r="0" b="0"/>
          <a:pathLst>
            <a:path>
              <a:moveTo>
                <a:pt x="0" y="0"/>
              </a:moveTo>
              <a:lnTo>
                <a:pt x="0" y="1071943"/>
              </a:lnTo>
              <a:lnTo>
                <a:pt x="2387212" y="1071943"/>
              </a:lnTo>
              <a:lnTo>
                <a:pt x="2387212" y="1210047"/>
              </a:lnTo>
            </a:path>
          </a:pathLst>
        </a:custGeom>
        <a:noFill/>
        <a:ln w="28575" cap="flat" cmpd="sng" algn="ctr">
          <a:solidFill>
            <a:schemeClr val="bg1">
              <a:lumMod val="75000"/>
            </a:schemeClr>
          </a:solidFill>
          <a:prstDash val="solid"/>
        </a:ln>
        <a:effectLst/>
      </dsp:spPr>
      <dsp:style>
        <a:lnRef idx="1">
          <a:scrgbClr r="0" g="0" b="0"/>
        </a:lnRef>
        <a:fillRef idx="0">
          <a:scrgbClr r="0" g="0" b="0"/>
        </a:fillRef>
        <a:effectRef idx="0">
          <a:scrgbClr r="0" g="0" b="0"/>
        </a:effectRef>
        <a:fontRef idx="minor"/>
      </dsp:style>
    </dsp:sp>
    <dsp:sp modelId="{B2592041-FDFC-3F40-BDCA-3145CA4903D5}">
      <dsp:nvSpPr>
        <dsp:cNvPr id="0" name=""/>
        <dsp:cNvSpPr/>
      </dsp:nvSpPr>
      <dsp:spPr>
        <a:xfrm>
          <a:off x="3048000" y="1426976"/>
          <a:ext cx="795737" cy="1210047"/>
        </a:xfrm>
        <a:custGeom>
          <a:avLst/>
          <a:gdLst/>
          <a:ahLst/>
          <a:cxnLst/>
          <a:rect l="0" t="0" r="0" b="0"/>
          <a:pathLst>
            <a:path>
              <a:moveTo>
                <a:pt x="0" y="0"/>
              </a:moveTo>
              <a:lnTo>
                <a:pt x="0" y="1071943"/>
              </a:lnTo>
              <a:lnTo>
                <a:pt x="795737" y="1071943"/>
              </a:lnTo>
              <a:lnTo>
                <a:pt x="795737" y="1210047"/>
              </a:lnTo>
            </a:path>
          </a:pathLst>
        </a:custGeom>
        <a:noFill/>
        <a:ln w="25400" cap="flat" cmpd="sng" algn="ctr">
          <a:solidFill>
            <a:schemeClr val="bg1">
              <a:lumMod val="75000"/>
            </a:schemeClr>
          </a:solidFill>
          <a:prstDash val="solid"/>
        </a:ln>
        <a:effectLst/>
      </dsp:spPr>
      <dsp:style>
        <a:lnRef idx="1">
          <a:scrgbClr r="0" g="0" b="0"/>
        </a:lnRef>
        <a:fillRef idx="0">
          <a:scrgbClr r="0" g="0" b="0"/>
        </a:fillRef>
        <a:effectRef idx="0">
          <a:scrgbClr r="0" g="0" b="0"/>
        </a:effectRef>
        <a:fontRef idx="minor"/>
      </dsp:style>
    </dsp:sp>
    <dsp:sp modelId="{9329689A-A40C-5541-9074-E3EDB8305A85}">
      <dsp:nvSpPr>
        <dsp:cNvPr id="0" name=""/>
        <dsp:cNvSpPr/>
      </dsp:nvSpPr>
      <dsp:spPr>
        <a:xfrm>
          <a:off x="2252262" y="1426976"/>
          <a:ext cx="795737" cy="1210047"/>
        </a:xfrm>
        <a:custGeom>
          <a:avLst/>
          <a:gdLst/>
          <a:ahLst/>
          <a:cxnLst/>
          <a:rect l="0" t="0" r="0" b="0"/>
          <a:pathLst>
            <a:path>
              <a:moveTo>
                <a:pt x="795737" y="0"/>
              </a:moveTo>
              <a:lnTo>
                <a:pt x="795737" y="1071943"/>
              </a:lnTo>
              <a:lnTo>
                <a:pt x="0" y="1071943"/>
              </a:lnTo>
              <a:lnTo>
                <a:pt x="0" y="1210047"/>
              </a:lnTo>
            </a:path>
          </a:pathLst>
        </a:custGeom>
        <a:noFill/>
        <a:ln w="25400" cap="flat" cmpd="sng" algn="ctr">
          <a:solidFill>
            <a:schemeClr val="bg1">
              <a:lumMod val="75000"/>
            </a:schemeClr>
          </a:solidFill>
          <a:prstDash val="solid"/>
        </a:ln>
        <a:effectLst/>
      </dsp:spPr>
      <dsp:style>
        <a:lnRef idx="1">
          <a:scrgbClr r="0" g="0" b="0"/>
        </a:lnRef>
        <a:fillRef idx="0">
          <a:scrgbClr r="0" g="0" b="0"/>
        </a:fillRef>
        <a:effectRef idx="0">
          <a:scrgbClr r="0" g="0" b="0"/>
        </a:effectRef>
        <a:fontRef idx="minor"/>
      </dsp:style>
    </dsp:sp>
    <dsp:sp modelId="{83D7340A-E96E-B046-8012-577FE17655B0}">
      <dsp:nvSpPr>
        <dsp:cNvPr id="0" name=""/>
        <dsp:cNvSpPr/>
      </dsp:nvSpPr>
      <dsp:spPr>
        <a:xfrm>
          <a:off x="660787" y="1426976"/>
          <a:ext cx="2387212" cy="1210047"/>
        </a:xfrm>
        <a:custGeom>
          <a:avLst/>
          <a:gdLst/>
          <a:ahLst/>
          <a:cxnLst/>
          <a:rect l="0" t="0" r="0" b="0"/>
          <a:pathLst>
            <a:path>
              <a:moveTo>
                <a:pt x="2387212" y="0"/>
              </a:moveTo>
              <a:lnTo>
                <a:pt x="2387212" y="1071943"/>
              </a:lnTo>
              <a:lnTo>
                <a:pt x="0" y="1071943"/>
              </a:lnTo>
              <a:lnTo>
                <a:pt x="0" y="1210047"/>
              </a:lnTo>
            </a:path>
          </a:pathLst>
        </a:custGeom>
        <a:noFill/>
        <a:ln w="25400" cap="flat" cmpd="sng" algn="ctr">
          <a:solidFill>
            <a:schemeClr val="bg1">
              <a:lumMod val="75000"/>
            </a:schemeClr>
          </a:solidFill>
          <a:prstDash val="solid"/>
        </a:ln>
        <a:effectLst/>
      </dsp:spPr>
      <dsp:style>
        <a:lnRef idx="1">
          <a:scrgbClr r="0" g="0" b="0"/>
        </a:lnRef>
        <a:fillRef idx="0">
          <a:scrgbClr r="0" g="0" b="0"/>
        </a:fillRef>
        <a:effectRef idx="0">
          <a:scrgbClr r="0" g="0" b="0"/>
        </a:effectRef>
        <a:fontRef idx="minor"/>
      </dsp:style>
    </dsp:sp>
    <dsp:sp modelId="{07E9000E-B69C-D443-971A-0CAB957EBA16}">
      <dsp:nvSpPr>
        <dsp:cNvPr id="0" name=""/>
        <dsp:cNvSpPr/>
      </dsp:nvSpPr>
      <dsp:spPr>
        <a:xfrm>
          <a:off x="2390365" y="769342"/>
          <a:ext cx="1315268" cy="657634"/>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05150"/>
              </a:solidFill>
            </a:rPr>
            <a:t>First Last Name</a:t>
          </a:r>
          <a:br>
            <a:rPr lang="en-US" sz="1400" kern="1200" dirty="0">
              <a:solidFill>
                <a:srgbClr val="505150"/>
              </a:solidFill>
            </a:rPr>
          </a:br>
          <a:r>
            <a:rPr lang="en-US" sz="1200" kern="1200" dirty="0">
              <a:solidFill>
                <a:schemeClr val="accent2"/>
              </a:solidFill>
            </a:rPr>
            <a:t>Title</a:t>
          </a:r>
        </a:p>
      </dsp:txBody>
      <dsp:txXfrm>
        <a:off x="2390365" y="769342"/>
        <a:ext cx="1315268" cy="657634"/>
      </dsp:txXfrm>
    </dsp:sp>
    <dsp:sp modelId="{A57BE664-1B90-254F-B098-6B94DE059454}">
      <dsp:nvSpPr>
        <dsp:cNvPr id="0" name=""/>
        <dsp:cNvSpPr/>
      </dsp:nvSpPr>
      <dsp:spPr>
        <a:xfrm>
          <a:off x="3153" y="2637023"/>
          <a:ext cx="1315268" cy="657634"/>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05150"/>
              </a:solidFill>
            </a:rPr>
            <a:t>First Last Name</a:t>
          </a:r>
          <a:br>
            <a:rPr lang="en-US" sz="1400" kern="1200" dirty="0">
              <a:solidFill>
                <a:srgbClr val="505150"/>
              </a:solidFill>
            </a:rPr>
          </a:br>
          <a:r>
            <a:rPr lang="en-US" sz="1200" kern="1200" dirty="0">
              <a:solidFill>
                <a:schemeClr val="accent1"/>
              </a:solidFill>
            </a:rPr>
            <a:t>Title</a:t>
          </a:r>
        </a:p>
      </dsp:txBody>
      <dsp:txXfrm>
        <a:off x="3153" y="2637023"/>
        <a:ext cx="1315268" cy="657634"/>
      </dsp:txXfrm>
    </dsp:sp>
    <dsp:sp modelId="{F5BD29DF-0175-B94E-8D09-98F4909C15BE}">
      <dsp:nvSpPr>
        <dsp:cNvPr id="0" name=""/>
        <dsp:cNvSpPr/>
      </dsp:nvSpPr>
      <dsp:spPr>
        <a:xfrm>
          <a:off x="1594628" y="2637023"/>
          <a:ext cx="1315268" cy="657634"/>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05150"/>
              </a:solidFill>
            </a:rPr>
            <a:t>First Last Name</a:t>
          </a:r>
          <a:br>
            <a:rPr lang="en-US" sz="1400" kern="1200" dirty="0">
              <a:solidFill>
                <a:srgbClr val="505150"/>
              </a:solidFill>
            </a:rPr>
          </a:br>
          <a:r>
            <a:rPr lang="en-US" sz="1200" kern="1200" dirty="0">
              <a:solidFill>
                <a:srgbClr val="97D700"/>
              </a:solidFill>
            </a:rPr>
            <a:t>Title</a:t>
          </a:r>
        </a:p>
      </dsp:txBody>
      <dsp:txXfrm>
        <a:off x="1594628" y="2637023"/>
        <a:ext cx="1315268" cy="657634"/>
      </dsp:txXfrm>
    </dsp:sp>
    <dsp:sp modelId="{20A66587-4E51-DE43-B008-1031008738E6}">
      <dsp:nvSpPr>
        <dsp:cNvPr id="0" name=""/>
        <dsp:cNvSpPr/>
      </dsp:nvSpPr>
      <dsp:spPr>
        <a:xfrm>
          <a:off x="3186103" y="2637023"/>
          <a:ext cx="1315268" cy="657634"/>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05150"/>
              </a:solidFill>
            </a:rPr>
            <a:t>First Last Name</a:t>
          </a:r>
          <a:br>
            <a:rPr lang="en-US" sz="1400" kern="1200" dirty="0">
              <a:solidFill>
                <a:srgbClr val="505150"/>
              </a:solidFill>
            </a:rPr>
          </a:br>
          <a:r>
            <a:rPr lang="en-US" sz="1200" kern="1200" dirty="0">
              <a:solidFill>
                <a:srgbClr val="97D700"/>
              </a:solidFill>
            </a:rPr>
            <a:t>Title</a:t>
          </a:r>
        </a:p>
      </dsp:txBody>
      <dsp:txXfrm>
        <a:off x="3186103" y="2637023"/>
        <a:ext cx="1315268" cy="657634"/>
      </dsp:txXfrm>
    </dsp:sp>
    <dsp:sp modelId="{4A799B0E-BEF4-2A4F-9549-0B6C8D560CAA}">
      <dsp:nvSpPr>
        <dsp:cNvPr id="0" name=""/>
        <dsp:cNvSpPr/>
      </dsp:nvSpPr>
      <dsp:spPr>
        <a:xfrm>
          <a:off x="4777578" y="2637023"/>
          <a:ext cx="1315268" cy="657634"/>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05150"/>
              </a:solidFill>
            </a:rPr>
            <a:t>First Last Name</a:t>
          </a:r>
          <a:br>
            <a:rPr lang="en-US" sz="1400" kern="1200" dirty="0">
              <a:solidFill>
                <a:srgbClr val="505150"/>
              </a:solidFill>
            </a:rPr>
          </a:br>
          <a:r>
            <a:rPr lang="en-US" sz="1200" kern="1200" dirty="0">
              <a:solidFill>
                <a:srgbClr val="97D700"/>
              </a:solidFill>
            </a:rPr>
            <a:t>Title</a:t>
          </a:r>
          <a:endParaRPr lang="en-US" sz="1200" kern="1200" dirty="0"/>
        </a:p>
      </dsp:txBody>
      <dsp:txXfrm>
        <a:off x="4777578" y="2637023"/>
        <a:ext cx="1315268" cy="657634"/>
      </dsp:txXfrm>
    </dsp:sp>
    <dsp:sp modelId="{1A90AF6E-F8B2-FC4E-B54D-A6869DBD5908}">
      <dsp:nvSpPr>
        <dsp:cNvPr id="0" name=""/>
        <dsp:cNvSpPr/>
      </dsp:nvSpPr>
      <dsp:spPr>
        <a:xfrm>
          <a:off x="1594628" y="1703182"/>
          <a:ext cx="1315268" cy="657634"/>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505150"/>
              </a:solidFill>
            </a:rPr>
            <a:t>Name14 </a:t>
          </a:r>
          <a:r>
            <a:rPr lang="en-US" sz="1400" kern="1200" dirty="0" err="1">
              <a:solidFill>
                <a:srgbClr val="505150"/>
              </a:solidFill>
            </a:rPr>
            <a:t>pts</a:t>
          </a:r>
          <a:br>
            <a:rPr lang="en-US" sz="1400" kern="1200" dirty="0">
              <a:solidFill>
                <a:srgbClr val="505150"/>
              </a:solidFill>
            </a:rPr>
          </a:br>
          <a:r>
            <a:rPr lang="en-US" sz="1200" kern="1200" dirty="0">
              <a:solidFill>
                <a:schemeClr val="accent4"/>
              </a:solidFill>
            </a:rPr>
            <a:t>Title 12 </a:t>
          </a:r>
          <a:r>
            <a:rPr lang="en-US" sz="1200" kern="1200" dirty="0" err="1">
              <a:solidFill>
                <a:schemeClr val="accent4"/>
              </a:solidFill>
            </a:rPr>
            <a:t>pts</a:t>
          </a:r>
          <a:endParaRPr lang="en-US" sz="1200" kern="1200" dirty="0">
            <a:solidFill>
              <a:schemeClr val="accent4"/>
            </a:solidFill>
          </a:endParaRPr>
        </a:p>
      </dsp:txBody>
      <dsp:txXfrm>
        <a:off x="1594628" y="1703182"/>
        <a:ext cx="1315268" cy="6576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30A1536-9DD1-1E4E-A17D-FEC0332DC352}" type="datetimeFigureOut">
              <a:rPr lang="en-US" smtClean="0"/>
              <a:t>12/2/2019</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56E9CC0-F970-2A4D-9CC1-DFA62FDCF442}" type="slidenum">
              <a:rPr lang="en-US" smtClean="0"/>
              <a:t>‹#›</a:t>
            </a:fld>
            <a:endParaRPr lang="en-US"/>
          </a:p>
        </p:txBody>
      </p:sp>
    </p:spTree>
    <p:extLst>
      <p:ext uri="{BB962C8B-B14F-4D97-AF65-F5344CB8AC3E}">
        <p14:creationId xmlns:p14="http://schemas.microsoft.com/office/powerpoint/2010/main" val="2507326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8" tIns="48324" rIns="96648" bIns="48324"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8" tIns="48324" rIns="96648" bIns="48324" rtlCol="0"/>
          <a:lstStyle>
            <a:lvl1pPr algn="r">
              <a:defRPr sz="1200"/>
            </a:lvl1pPr>
          </a:lstStyle>
          <a:p>
            <a:fld id="{204C38B3-6D01-485C-BB3B-7B7EB9F871A8}" type="datetimeFigureOut">
              <a:rPr lang="en-US" smtClean="0"/>
              <a:t>12/2/2019</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48" tIns="48324" rIns="96648" bIns="48324"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4" rIns="96648"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48" tIns="48324" rIns="96648"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3"/>
            <a:ext cx="3169920" cy="480060"/>
          </a:xfrm>
          <a:prstGeom prst="rect">
            <a:avLst/>
          </a:prstGeom>
        </p:spPr>
        <p:txBody>
          <a:bodyPr vert="horz" lIns="96648" tIns="48324" rIns="96648" bIns="48324" rtlCol="0" anchor="b"/>
          <a:lstStyle>
            <a:lvl1pPr algn="r">
              <a:defRPr sz="1200"/>
            </a:lvl1pPr>
          </a:lstStyle>
          <a:p>
            <a:fld id="{2504FB8E-87F6-4D2D-9C11-6827051D08EC}" type="slidenum">
              <a:rPr lang="en-US" smtClean="0"/>
              <a:t>‹#›</a:t>
            </a:fld>
            <a:endParaRPr lang="en-US"/>
          </a:p>
        </p:txBody>
      </p:sp>
    </p:spTree>
    <p:extLst>
      <p:ext uri="{BB962C8B-B14F-4D97-AF65-F5344CB8AC3E}">
        <p14:creationId xmlns:p14="http://schemas.microsoft.com/office/powerpoint/2010/main" val="22881600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1</a:t>
            </a:fld>
            <a:endParaRPr lang="en-US"/>
          </a:p>
        </p:txBody>
      </p:sp>
    </p:spTree>
    <p:extLst>
      <p:ext uri="{BB962C8B-B14F-4D97-AF65-F5344CB8AC3E}">
        <p14:creationId xmlns:p14="http://schemas.microsoft.com/office/powerpoint/2010/main" val="21409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These two charts illustrate the performance of identical investors beginning in June 2007 with a portfolio of 70% stocks and 30% bonds.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Jane had a process that specified an annual rebalancing strategy, which she adhered to religiously, even after experiencing significant losses.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effectLst/>
                <a:latin typeface="+mn-lt"/>
                <a:ea typeface="+mn-ea"/>
                <a:cs typeface="+mn-cs"/>
              </a:rPr>
              <a:t>Joe had no such plan, but very good intentions. He always planned to buy low and sell high, but was influenced by losses and a pessimistic forecast to sell stocks at the end of 2008.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The moral of the story? We have to be cognizant of allowing external, uncontrollable factors affect our investment strategy. Stay focused on what you really have an ability to change.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effectLst/>
                <a:latin typeface="+mn-lt"/>
                <a:ea typeface="+mn-ea"/>
                <a:cs typeface="+mn-cs"/>
              </a:rPr>
              <a:t>Knowing all of these things about keeping perspective is easy to understand, but how can you have a conversation with your financial professional about your concerns and needs?</a:t>
            </a:r>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15</a:t>
            </a:fld>
            <a:endParaRPr lang="en-US"/>
          </a:p>
        </p:txBody>
      </p:sp>
    </p:spTree>
    <p:extLst>
      <p:ext uri="{BB962C8B-B14F-4D97-AF65-F5344CB8AC3E}">
        <p14:creationId xmlns:p14="http://schemas.microsoft.com/office/powerpoint/2010/main" val="2009639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We all communicate differently, and sometimes it’s helpful to have a good communication foundation for a mutually rewarding relationship with your financial professional. Luckily, there is a possible solution.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2504FB8E-87F6-4D2D-9C11-6827051D08EC}" type="slidenum">
              <a:rPr lang="en-US" smtClean="0"/>
              <a:t>16</a:t>
            </a:fld>
            <a:endParaRPr lang="en-US"/>
          </a:p>
        </p:txBody>
      </p:sp>
    </p:spTree>
    <p:extLst>
      <p:ext uri="{BB962C8B-B14F-4D97-AF65-F5344CB8AC3E}">
        <p14:creationId xmlns:p14="http://schemas.microsoft.com/office/powerpoint/2010/main" val="380713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In </a:t>
            </a:r>
            <a:r>
              <a:rPr lang="en-US" sz="1200" b="0" kern="1200" baseline="0">
                <a:solidFill>
                  <a:schemeClr val="tx1"/>
                </a:solidFill>
                <a:effectLst/>
                <a:latin typeface="+mn-lt"/>
                <a:ea typeface="+mn-ea"/>
                <a:cs typeface="+mn-cs"/>
              </a:rPr>
              <a:t>the evaluation you’ve </a:t>
            </a:r>
            <a:r>
              <a:rPr lang="en-US" sz="1200" b="0" kern="1200" baseline="0" dirty="0">
                <a:solidFill>
                  <a:schemeClr val="tx1"/>
                </a:solidFill>
                <a:effectLst/>
                <a:latin typeface="+mn-lt"/>
                <a:ea typeface="+mn-ea"/>
                <a:cs typeface="+mn-cs"/>
              </a:rPr>
              <a:t>been given, select the statement that best describes you. Your </a:t>
            </a:r>
            <a:r>
              <a:rPr lang="en-US" dirty="0"/>
              <a:t>selected preferences will provide your financial professional information on how to most effectively communicate with you.</a:t>
            </a:r>
          </a:p>
        </p:txBody>
      </p:sp>
      <p:sp>
        <p:nvSpPr>
          <p:cNvPr id="4" name="Slide Number Placeholder 3"/>
          <p:cNvSpPr>
            <a:spLocks noGrp="1"/>
          </p:cNvSpPr>
          <p:nvPr>
            <p:ph type="sldNum" sz="quarter" idx="10"/>
          </p:nvPr>
        </p:nvSpPr>
        <p:spPr/>
        <p:txBody>
          <a:bodyPr/>
          <a:lstStyle/>
          <a:p>
            <a:fld id="{2504FB8E-87F6-4D2D-9C11-6827051D08EC}" type="slidenum">
              <a:rPr lang="en-US" smtClean="0"/>
              <a:t>17</a:t>
            </a:fld>
            <a:endParaRPr lang="en-US"/>
          </a:p>
        </p:txBody>
      </p:sp>
    </p:spTree>
    <p:extLst>
      <p:ext uri="{BB962C8B-B14F-4D97-AF65-F5344CB8AC3E}">
        <p14:creationId xmlns:p14="http://schemas.microsoft.com/office/powerpoint/2010/main" val="129522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18</a:t>
            </a:fld>
            <a:endParaRPr lang="en-US" dirty="0"/>
          </a:p>
        </p:txBody>
      </p:sp>
    </p:spTree>
    <p:extLst>
      <p:ext uri="{BB962C8B-B14F-4D97-AF65-F5344CB8AC3E}">
        <p14:creationId xmlns:p14="http://schemas.microsoft.com/office/powerpoint/2010/main" val="159807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a:t>
            </a:r>
            <a:r>
              <a:rPr lang="en-US" baseline="0" dirty="0"/>
              <a:t> attending.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371A296-0963-1D44-9726-AE9E87A95918}" type="slidenum">
              <a:rPr lang="en-US" smtClean="0"/>
              <a:t>19</a:t>
            </a:fld>
            <a:endParaRPr lang="en-US" dirty="0"/>
          </a:p>
        </p:txBody>
      </p:sp>
    </p:spTree>
    <p:extLst>
      <p:ext uri="{BB962C8B-B14F-4D97-AF65-F5344CB8AC3E}">
        <p14:creationId xmlns:p14="http://schemas.microsoft.com/office/powerpoint/2010/main" val="1150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2</a:t>
            </a:fld>
            <a:endParaRPr lang="en-US"/>
          </a:p>
        </p:txBody>
      </p:sp>
    </p:spTree>
    <p:extLst>
      <p:ext uri="{BB962C8B-B14F-4D97-AF65-F5344CB8AC3E}">
        <p14:creationId xmlns:p14="http://schemas.microsoft.com/office/powerpoint/2010/main" val="1683023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charts teach us an important lesson about</a:t>
            </a:r>
            <a:r>
              <a:rPr lang="en-US" baseline="0" dirty="0"/>
              <a:t> volatility. </a:t>
            </a:r>
          </a:p>
          <a:p>
            <a:endParaRPr lang="en-US" baseline="0" dirty="0"/>
          </a:p>
          <a:p>
            <a:r>
              <a:rPr lang="en-US" baseline="0" dirty="0"/>
              <a:t>Chart A is quite volatile and ultimately goes nowhere. Any well-intentioned investor may be influenced to sell and look for better opportunities elsewhere. Chart B shows an upward trend…a very profitable investment. But here’s the catch – Charts A&amp; B are the same investment – the S&amp;P 500. Chart A is simply a nine-month period of time within Chart B. The section within the vertical lines in Chart B illustrates the time period interval that comprised Chart A. </a:t>
            </a:r>
          </a:p>
          <a:p>
            <a:endParaRPr lang="en-US" baseline="0" dirty="0"/>
          </a:p>
          <a:p>
            <a:r>
              <a:rPr lang="en-US" baseline="0" dirty="0"/>
              <a:t>A great long-term investment, even a very profitable one, can have periods of frustrating and poor performance. Those periods can last longer than we would like, but if we allow short-term volatility and performance to influence our investment decisions, we may end up making very costly ones. </a:t>
            </a:r>
            <a:endParaRPr lang="en-US" dirty="0"/>
          </a:p>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5</a:t>
            </a:fld>
            <a:endParaRPr lang="en-US"/>
          </a:p>
        </p:txBody>
      </p:sp>
    </p:spTree>
    <p:extLst>
      <p:ext uri="{BB962C8B-B14F-4D97-AF65-F5344CB8AC3E}">
        <p14:creationId xmlns:p14="http://schemas.microsoft.com/office/powerpoint/2010/main" val="937683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Noise is information that is exaggerated,</a:t>
            </a:r>
            <a:r>
              <a:rPr lang="en-US" b="0" baseline="0" dirty="0"/>
              <a:t> short-term in nature and/or not relevant to a long-term investment strategy. But it sure gets our attention. The financial media’s primary goal is to make money, because they need viewers, and they need you to tune in today and come back tomorrow. It is not their job to help you reach your investment goals. They may often present news in a way that elicits emotions and creates a false sense of urgency. </a:t>
            </a:r>
            <a:endParaRPr lang="en-US" b="0" dirty="0"/>
          </a:p>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7</a:t>
            </a:fld>
            <a:endParaRPr lang="en-US"/>
          </a:p>
        </p:txBody>
      </p:sp>
    </p:spTree>
    <p:extLst>
      <p:ext uri="{BB962C8B-B14F-4D97-AF65-F5344CB8AC3E}">
        <p14:creationId xmlns:p14="http://schemas.microsoft.com/office/powerpoint/2010/main" val="126081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[read</a:t>
            </a:r>
            <a:r>
              <a:rPr lang="en-US" b="0" baseline="0" dirty="0"/>
              <a:t> headline] </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This was after only four days of losses, so why would they choose to only highlight those four days? Why not use four weeks or four months? It was done for effect! Had they used a longer time horizon, the tumble would have been just a blip, and they wouldn’t have had a story. Four days after this was published, the market had recouped all of its losses and continued heading higher to make new highs, despite the “spreading fear”.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So what should you do when the media is promoting fear and uncertainty? </a:t>
            </a:r>
            <a:r>
              <a:rPr lang="en-US" b="0" dirty="0"/>
              <a:t>What if analysts and “experts” are predicting more losses? The</a:t>
            </a:r>
            <a:r>
              <a:rPr lang="en-US" b="0" baseline="0" dirty="0"/>
              <a:t> key answer to this question is your time horizon. When will you need the money? How many years until you liquidate the entire account? If you don’t plan to liquidate your assets for several years (10 or more), it would be best to view future market losses as opportunities to buy low, not instances to sell. But it is difficult to own (or buy) an asset that is losing value and appears likely to keep going down. </a:t>
            </a:r>
            <a:endParaRPr lang="en-US" b="0" dirty="0"/>
          </a:p>
          <a:p>
            <a:endParaRPr lang="en-US" b="0" baseline="0" dirty="0"/>
          </a:p>
          <a:p>
            <a:endParaRPr lang="en-US" b="0" baseline="0" dirty="0"/>
          </a:p>
          <a:p>
            <a:endParaRPr lang="en-US" b="0" dirty="0"/>
          </a:p>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8</a:t>
            </a:fld>
            <a:endParaRPr lang="en-US"/>
          </a:p>
        </p:txBody>
      </p:sp>
    </p:spTree>
    <p:extLst>
      <p:ext uri="{BB962C8B-B14F-4D97-AF65-F5344CB8AC3E}">
        <p14:creationId xmlns:p14="http://schemas.microsoft.com/office/powerpoint/2010/main" val="189049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Consider the following questions when the</a:t>
            </a:r>
            <a:r>
              <a:rPr lang="en-US" b="0" baseline="0" dirty="0"/>
              <a:t> noise of the media becomes too loud. [read questions]</a:t>
            </a:r>
            <a:endParaRPr lang="en-US" b="0" dirty="0"/>
          </a:p>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9</a:t>
            </a:fld>
            <a:endParaRPr lang="en-US"/>
          </a:p>
        </p:txBody>
      </p:sp>
    </p:spTree>
    <p:extLst>
      <p:ext uri="{BB962C8B-B14F-4D97-AF65-F5344CB8AC3E}">
        <p14:creationId xmlns:p14="http://schemas.microsoft.com/office/powerpoint/2010/main" val="124218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Upon</a:t>
            </a:r>
            <a:r>
              <a:rPr lang="en-US" b="0" baseline="0" dirty="0"/>
              <a:t> experiencing poor investment performance, many investors have felt compelled to sell, just so they could stop the pain. However good this may feel in the short term, it often results in having to adjust or delay their goals. Most investors can tolerate moderate losses. But significant losses influence investors to abandon their strategy. Defining “moderate” and “significant” losses is different for everyone. </a:t>
            </a:r>
            <a:endParaRPr lang="en-US" b="0" dirty="0"/>
          </a:p>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11</a:t>
            </a:fld>
            <a:endParaRPr lang="en-US"/>
          </a:p>
        </p:txBody>
      </p:sp>
    </p:spTree>
    <p:extLst>
      <p:ext uri="{BB962C8B-B14F-4D97-AF65-F5344CB8AC3E}">
        <p14:creationId xmlns:p14="http://schemas.microsoft.com/office/powerpoint/2010/main" val="178881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It is important to understand your threshold</a:t>
            </a:r>
            <a:r>
              <a:rPr lang="en-US" b="0" baseline="0" dirty="0"/>
              <a:t> of pain. This threshold identifies when you may be compelled (emotionally) to “throw in the towel” and preserve what you have left. As investors, we often focus on the return that we want, without too much consideration for risk. Yet more people fail to achieve their financial goals because they took too much risk rather than not making as much as they could have in a bull market. </a:t>
            </a:r>
          </a:p>
          <a:p>
            <a:endParaRPr lang="en-US" b="0" baseline="0" dirty="0"/>
          </a:p>
          <a:p>
            <a:r>
              <a:rPr lang="en-US" b="0" baseline="0" dirty="0"/>
              <a:t>There is no scientific way to determine your exact threshold. Your threshold is not static; it can change as your individual circumstances change. But the following two statements will give you a good idea where your “danger area” resides, and may be helpful in putting together the right investment strategy for you. </a:t>
            </a:r>
            <a:endParaRPr lang="en-US" b="0" dirty="0"/>
          </a:p>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12</a:t>
            </a:fld>
            <a:endParaRPr lang="en-US"/>
          </a:p>
        </p:txBody>
      </p:sp>
    </p:spTree>
    <p:extLst>
      <p:ext uri="{BB962C8B-B14F-4D97-AF65-F5344CB8AC3E}">
        <p14:creationId xmlns:p14="http://schemas.microsoft.com/office/powerpoint/2010/main" val="197592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investment realm, there are many</a:t>
            </a:r>
            <a:r>
              <a:rPr lang="en-US" baseline="0" dirty="0"/>
              <a:t> factors that contribute to your performance. Some of those factors are completely within your control and others you have no control over. Unfortunately, we tend to focus on things beyond our control and ignore those things within our control. There are some things you can’t control, such as [read column on right]. The good news though, </a:t>
            </a:r>
            <a:r>
              <a:rPr lang="en-US" b="0" baseline="0" dirty="0">
                <a:solidFill>
                  <a:schemeClr val="tx1"/>
                </a:solidFill>
              </a:rPr>
              <a:t>is that </a:t>
            </a:r>
            <a:r>
              <a:rPr lang="en-US" baseline="0" dirty="0">
                <a:solidFill>
                  <a:schemeClr val="tx1"/>
                </a:solidFill>
              </a:rPr>
              <a:t>there are things you CAN control [read column on left]. </a:t>
            </a:r>
          </a:p>
          <a:p>
            <a:endParaRPr lang="en-US" baseline="0" dirty="0"/>
          </a:p>
          <a:p>
            <a:r>
              <a:rPr lang="en-US" baseline="0" dirty="0"/>
              <a:t>On the following slide, </a:t>
            </a:r>
            <a:r>
              <a:rPr lang="en-US" b="0" baseline="0" dirty="0"/>
              <a:t>let’s</a:t>
            </a:r>
            <a:r>
              <a:rPr lang="en-US" b="1" baseline="0" dirty="0"/>
              <a:t> </a:t>
            </a:r>
            <a:r>
              <a:rPr lang="en-US" baseline="0" dirty="0"/>
              <a:t>consider the example in which we compare the results of an investor who focused on those things she could control, like utilizing an investment plan, to another that had the best of intentions, but no strategy. </a:t>
            </a:r>
            <a:endParaRPr lang="en-US" dirty="0"/>
          </a:p>
          <a:p>
            <a:endParaRPr lang="en-US" dirty="0"/>
          </a:p>
        </p:txBody>
      </p:sp>
      <p:sp>
        <p:nvSpPr>
          <p:cNvPr id="4" name="Slide Number Placeholder 3"/>
          <p:cNvSpPr>
            <a:spLocks noGrp="1"/>
          </p:cNvSpPr>
          <p:nvPr>
            <p:ph type="sldNum" sz="quarter" idx="10"/>
          </p:nvPr>
        </p:nvSpPr>
        <p:spPr/>
        <p:txBody>
          <a:bodyPr/>
          <a:lstStyle/>
          <a:p>
            <a:fld id="{2504FB8E-87F6-4D2D-9C11-6827051D08EC}" type="slidenum">
              <a:rPr lang="en-US" smtClean="0"/>
              <a:t>14</a:t>
            </a:fld>
            <a:endParaRPr lang="en-US"/>
          </a:p>
        </p:txBody>
      </p:sp>
    </p:spTree>
    <p:extLst>
      <p:ext uri="{BB962C8B-B14F-4D97-AF65-F5344CB8AC3E}">
        <p14:creationId xmlns:p14="http://schemas.microsoft.com/office/powerpoint/2010/main" val="747081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E00EDC-E891-40FC-B1CE-009BACC33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196" y="5656223"/>
            <a:ext cx="1779321" cy="567399"/>
          </a:xfrm>
          <a:prstGeom prst="rect">
            <a:avLst/>
          </a:prstGeom>
        </p:spPr>
      </p:pic>
      <p:sp>
        <p:nvSpPr>
          <p:cNvPr id="4" name="Title 3"/>
          <p:cNvSpPr>
            <a:spLocks noGrp="1"/>
          </p:cNvSpPr>
          <p:nvPr>
            <p:ph type="title"/>
          </p:nvPr>
        </p:nvSpPr>
        <p:spPr>
          <a:xfrm>
            <a:off x="1632474" y="2775267"/>
            <a:ext cx="4217464" cy="1096963"/>
          </a:xfrm>
        </p:spPr>
        <p:txBody>
          <a:bodyPr anchor="t" anchorCtr="0"/>
          <a:lstStyle>
            <a:lvl1pPr>
              <a:defRPr sz="4200" spc="-50" baseline="0"/>
            </a:lvl1pPr>
          </a:lstStyle>
          <a:p>
            <a:r>
              <a:rPr lang="en-US"/>
              <a:t>Click to edit Master title style</a:t>
            </a:r>
            <a:endParaRPr lang="en-US" dirty="0"/>
          </a:p>
        </p:txBody>
      </p:sp>
      <p:sp>
        <p:nvSpPr>
          <p:cNvPr id="8" name="Subtitle 2"/>
          <p:cNvSpPr>
            <a:spLocks noGrp="1"/>
          </p:cNvSpPr>
          <p:nvPr>
            <p:ph type="subTitle" idx="1"/>
          </p:nvPr>
        </p:nvSpPr>
        <p:spPr>
          <a:xfrm>
            <a:off x="1632473" y="857787"/>
            <a:ext cx="4217465" cy="1752600"/>
          </a:xfrm>
        </p:spPr>
        <p:txBody>
          <a:bodyPr anchor="b" anchorCtr="0"/>
          <a:lstStyle>
            <a:lvl1pPr marL="0" indent="0" algn="l">
              <a:buNone/>
              <a:defRPr sz="1600" b="1">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075" name="Picture 3" descr="\\.psf\Home\Desktop\untitled folder 2\CoverVertBa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1034934"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3" descr="\\.psf\Home\Desktop\untitled folder 2\CoverVertBar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0800000">
            <a:off x="0" y="0"/>
            <a:ext cx="1034934"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r>
              <a:rPr lang="en-US"/>
              <a:t>Presentation Name: Insert &gt; Header and Footer…&gt; Check Footer box and add type &gt;  Click Apply to All Slides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Agenda</a:t>
            </a:r>
          </a:p>
        </p:txBody>
      </p:sp>
      <p:sp>
        <p:nvSpPr>
          <p:cNvPr id="3" name="Footer Placeholder 2"/>
          <p:cNvSpPr>
            <a:spLocks noGrp="1"/>
          </p:cNvSpPr>
          <p:nvPr>
            <p:ph type="ftr" sz="quarter" idx="10"/>
          </p:nvPr>
        </p:nvSpPr>
        <p:spPr/>
        <p:txBody>
          <a:bodyPr/>
          <a:lstStyle/>
          <a:p>
            <a:r>
              <a:rPr lang="en-US"/>
              <a:t>Presentation Name: Insert &gt; Header and Footer…&gt; Check Footer box and add type &gt;  Click Apply to All Slides </a:t>
            </a:r>
            <a:endParaRPr lang="en-US" dirty="0"/>
          </a:p>
        </p:txBody>
      </p:sp>
      <p:sp>
        <p:nvSpPr>
          <p:cNvPr id="5" name="Content Placeholder 2"/>
          <p:cNvSpPr>
            <a:spLocks noGrp="1"/>
          </p:cNvSpPr>
          <p:nvPr>
            <p:ph idx="1"/>
          </p:nvPr>
        </p:nvSpPr>
        <p:spPr>
          <a:xfrm>
            <a:off x="546100" y="1254360"/>
            <a:ext cx="8057126" cy="3699540"/>
          </a:xfrm>
        </p:spPr>
        <p:txBody>
          <a:bodyPr/>
          <a:lstStyle>
            <a:lvl1pPr marL="285750" indent="-285750">
              <a:buFont typeface="Arial"/>
              <a:buChar char="•"/>
              <a:defRPr sz="1800"/>
            </a:lvl1pPr>
            <a:lvl2pPr marL="285750" indent="-285750">
              <a:buFont typeface="Arial"/>
              <a:buChar char="•"/>
              <a:defRPr sz="1800"/>
            </a:lvl2pPr>
            <a:lvl3pPr>
              <a:defRPr sz="1800"/>
            </a:lvl3pPr>
            <a:lvl4pPr>
              <a:defRPr sz="1800"/>
            </a:lvl4pPr>
            <a:lvl5pPr>
              <a:defRPr sz="1800"/>
            </a:lvl5pPr>
            <a:lvl6pPr marL="2286000" indent="0">
              <a:buNone/>
              <a:defRPr/>
            </a:lvl6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rg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Presentation Name: Insert &gt; Header and Footer…&gt; Check Footer box and add type &gt;  Click Apply to All Slides </a:t>
            </a:r>
            <a:endParaRPr lang="en-US" dirty="0"/>
          </a:p>
        </p:txBody>
      </p:sp>
      <p:graphicFrame>
        <p:nvGraphicFramePr>
          <p:cNvPr id="7" name="Diagram 6"/>
          <p:cNvGraphicFramePr/>
          <p:nvPr>
            <p:extLst>
              <p:ext uri="{D42A27DB-BD31-4B8C-83A1-F6EECF244321}">
                <p14:modId xmlns:p14="http://schemas.microsoft.com/office/powerpoint/2010/main" val="62224705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o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Presentation Name: Insert &gt; Header and Footer…&gt; Check Footer box and add type &gt;  Click Apply to All Slides </a:t>
            </a:r>
            <a:endParaRPr lang="en-US" dirty="0"/>
          </a:p>
        </p:txBody>
      </p:sp>
      <p:sp>
        <p:nvSpPr>
          <p:cNvPr id="6" name="Title 1"/>
          <p:cNvSpPr>
            <a:spLocks noGrp="1"/>
          </p:cNvSpPr>
          <p:nvPr>
            <p:ph type="title" hasCustomPrompt="1"/>
          </p:nvPr>
        </p:nvSpPr>
        <p:spPr>
          <a:xfrm>
            <a:off x="546100" y="498476"/>
            <a:ext cx="8147255" cy="394622"/>
          </a:xfrm>
        </p:spPr>
        <p:txBody>
          <a:bodyPr/>
          <a:lstStyle/>
          <a:p>
            <a:r>
              <a:rPr lang="en-US" dirty="0"/>
              <a:t>Bio Name</a:t>
            </a:r>
          </a:p>
        </p:txBody>
      </p:sp>
      <p:sp>
        <p:nvSpPr>
          <p:cNvPr id="7" name="Content Placeholder 2"/>
          <p:cNvSpPr>
            <a:spLocks noGrp="1"/>
          </p:cNvSpPr>
          <p:nvPr>
            <p:ph idx="1"/>
          </p:nvPr>
        </p:nvSpPr>
        <p:spPr>
          <a:xfrm>
            <a:off x="2326968" y="1614129"/>
            <a:ext cx="4845357" cy="45612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hasCustomPrompt="1"/>
          </p:nvPr>
        </p:nvSpPr>
        <p:spPr>
          <a:xfrm>
            <a:off x="549275" y="892841"/>
            <a:ext cx="8144080" cy="484187"/>
          </a:xfrm>
        </p:spPr>
        <p:txBody>
          <a:bodyPr/>
          <a:lstStyle>
            <a:lvl1pPr>
              <a:defRPr>
                <a:solidFill>
                  <a:srgbClr val="15A1AA"/>
                </a:solidFill>
              </a:defRPr>
            </a:lvl1pPr>
            <a:lvl2pPr>
              <a:defRPr>
                <a:solidFill>
                  <a:srgbClr val="15A1AA"/>
                </a:solidFill>
              </a:defRPr>
            </a:lvl2pPr>
            <a:lvl3pPr>
              <a:defRPr>
                <a:solidFill>
                  <a:srgbClr val="15A1AA"/>
                </a:solidFill>
              </a:defRPr>
            </a:lvl3pPr>
            <a:lvl4pPr>
              <a:defRPr>
                <a:solidFill>
                  <a:srgbClr val="15A1AA"/>
                </a:solidFill>
              </a:defRPr>
            </a:lvl4pPr>
            <a:lvl5pPr>
              <a:defRPr>
                <a:solidFill>
                  <a:srgbClr val="15A1AA"/>
                </a:solidFill>
              </a:defRPr>
            </a:lvl5pPr>
          </a:lstStyle>
          <a:p>
            <a:pPr lvl="0"/>
            <a:r>
              <a:rPr lang="en-US" dirty="0"/>
              <a:t>Title</a:t>
            </a:r>
          </a:p>
        </p:txBody>
      </p:sp>
      <p:sp>
        <p:nvSpPr>
          <p:cNvPr id="9" name="Picture Placeholder 10"/>
          <p:cNvSpPr>
            <a:spLocks noGrp="1"/>
          </p:cNvSpPr>
          <p:nvPr>
            <p:ph type="pic" sz="quarter" idx="14"/>
          </p:nvPr>
        </p:nvSpPr>
        <p:spPr>
          <a:xfrm>
            <a:off x="549532" y="1614641"/>
            <a:ext cx="1581150" cy="1580843"/>
          </a:xfrm>
        </p:spPr>
        <p:txBody>
          <a:bodyPr/>
          <a:lstStyle/>
          <a:p>
            <a:r>
              <a:rPr lang="en-US"/>
              <a:t>Drag picture to placeholder or click icon to add</a:t>
            </a:r>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ooter 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Presentation Name: Insert &gt; Header and Footer…&gt; Check Footer box and add type &gt;  Click Apply to All Slides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quare Section Header">
    <p:spTree>
      <p:nvGrpSpPr>
        <p:cNvPr id="1" name=""/>
        <p:cNvGrpSpPr/>
        <p:nvPr/>
      </p:nvGrpSpPr>
      <p:grpSpPr>
        <a:xfrm>
          <a:off x="0" y="0"/>
          <a:ext cx="0" cy="0"/>
          <a:chOff x="0" y="0"/>
          <a:chExt cx="0" cy="0"/>
        </a:xfrm>
      </p:grpSpPr>
      <p:sp>
        <p:nvSpPr>
          <p:cNvPr id="3" name="Title 2"/>
          <p:cNvSpPr>
            <a:spLocks noGrp="1"/>
          </p:cNvSpPr>
          <p:nvPr>
            <p:ph type="title"/>
          </p:nvPr>
        </p:nvSpPr>
        <p:spPr>
          <a:xfrm>
            <a:off x="546100" y="2773732"/>
            <a:ext cx="5303838" cy="1163395"/>
          </a:xfrm>
        </p:spPr>
        <p:txBody>
          <a:bodyPr anchor="ctr" anchorCtr="0"/>
          <a:lstStyle>
            <a:lvl1pPr>
              <a:defRPr sz="4200" spc="-50" baseline="0">
                <a:solidFill>
                  <a:schemeClr val="accent2"/>
                </a:solidFill>
              </a:defRPr>
            </a:lvl1pPr>
          </a:lstStyle>
          <a:p>
            <a:r>
              <a:rPr lang="en-US"/>
              <a:t>Click to edit Master title style</a:t>
            </a:r>
            <a:endParaRPr lang="en-US" dirty="0"/>
          </a:p>
        </p:txBody>
      </p:sp>
      <p:sp>
        <p:nvSpPr>
          <p:cNvPr id="6" name="Subtitle 2"/>
          <p:cNvSpPr>
            <a:spLocks noGrp="1"/>
          </p:cNvSpPr>
          <p:nvPr>
            <p:ph type="subTitle" idx="1"/>
          </p:nvPr>
        </p:nvSpPr>
        <p:spPr>
          <a:xfrm>
            <a:off x="546100" y="866733"/>
            <a:ext cx="5308701" cy="1752600"/>
          </a:xfrm>
        </p:spPr>
        <p:txBody>
          <a:bodyPr anchor="b" anchorCtr="0"/>
          <a:lstStyle>
            <a:lvl1pPr marL="0" indent="0" algn="l">
              <a:buNone/>
              <a:defRPr sz="1600" b="1">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0251"/>
          <a:stretch/>
        </p:blipFill>
        <p:spPr>
          <a:xfrm>
            <a:off x="6228188" y="540392"/>
            <a:ext cx="2915812" cy="5860988"/>
          </a:xfrm>
          <a:prstGeom prst="rect">
            <a:avLst/>
          </a:prstGeom>
        </p:spPr>
      </p:pic>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Bars Section Header">
    <p:spTree>
      <p:nvGrpSpPr>
        <p:cNvPr id="1" name=""/>
        <p:cNvGrpSpPr/>
        <p:nvPr/>
      </p:nvGrpSpPr>
      <p:grpSpPr>
        <a:xfrm>
          <a:off x="0" y="0"/>
          <a:ext cx="0" cy="0"/>
          <a:chOff x="0" y="0"/>
          <a:chExt cx="0" cy="0"/>
        </a:xfrm>
      </p:grpSpPr>
      <p:sp>
        <p:nvSpPr>
          <p:cNvPr id="3" name="Title 2"/>
          <p:cNvSpPr>
            <a:spLocks noGrp="1"/>
          </p:cNvSpPr>
          <p:nvPr>
            <p:ph type="title"/>
          </p:nvPr>
        </p:nvSpPr>
        <p:spPr>
          <a:xfrm>
            <a:off x="546100" y="2773732"/>
            <a:ext cx="5303838" cy="1163395"/>
          </a:xfrm>
        </p:spPr>
        <p:txBody>
          <a:bodyPr anchor="ctr" anchorCtr="0"/>
          <a:lstStyle>
            <a:lvl1pPr>
              <a:defRPr sz="4200" spc="-50" baseline="0">
                <a:solidFill>
                  <a:schemeClr val="accent2"/>
                </a:solidFill>
              </a:defRPr>
            </a:lvl1pPr>
          </a:lstStyle>
          <a:p>
            <a:r>
              <a:rPr lang="en-US"/>
              <a:t>Click to edit Master title style</a:t>
            </a:r>
            <a:endParaRPr lang="en-US" dirty="0"/>
          </a:p>
        </p:txBody>
      </p:sp>
      <p:sp>
        <p:nvSpPr>
          <p:cNvPr id="6" name="Subtitle 2"/>
          <p:cNvSpPr>
            <a:spLocks noGrp="1"/>
          </p:cNvSpPr>
          <p:nvPr>
            <p:ph type="subTitle" idx="1"/>
          </p:nvPr>
        </p:nvSpPr>
        <p:spPr>
          <a:xfrm>
            <a:off x="546100" y="866733"/>
            <a:ext cx="5308701" cy="1752600"/>
          </a:xfrm>
        </p:spPr>
        <p:txBody>
          <a:bodyPr anchor="b" anchorCtr="0"/>
          <a:lstStyle>
            <a:lvl1pPr marL="0" indent="0" algn="l">
              <a:buNone/>
              <a:defRPr sz="1600" b="1">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49770"/>
          <a:stretch/>
        </p:blipFill>
        <p:spPr>
          <a:xfrm>
            <a:off x="6206783" y="553838"/>
            <a:ext cx="2937218" cy="5847541"/>
          </a:xfrm>
          <a:prstGeom prst="rect">
            <a:avLst/>
          </a:prstGeom>
        </p:spPr>
      </p:pic>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ircle Section Header">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50000"/>
          <a:stretch/>
        </p:blipFill>
        <p:spPr>
          <a:xfrm rot="16200000">
            <a:off x="5036783" y="1967817"/>
            <a:ext cx="5208302" cy="3006132"/>
          </a:xfrm>
          <a:prstGeom prst="rect">
            <a:avLst/>
          </a:prstGeom>
        </p:spPr>
      </p:pic>
      <p:sp>
        <p:nvSpPr>
          <p:cNvPr id="3" name="Title 2"/>
          <p:cNvSpPr>
            <a:spLocks noGrp="1"/>
          </p:cNvSpPr>
          <p:nvPr>
            <p:ph type="title"/>
          </p:nvPr>
        </p:nvSpPr>
        <p:spPr>
          <a:xfrm>
            <a:off x="546100" y="2773732"/>
            <a:ext cx="5303838" cy="1163395"/>
          </a:xfrm>
        </p:spPr>
        <p:txBody>
          <a:bodyPr anchor="ctr" anchorCtr="0"/>
          <a:lstStyle>
            <a:lvl1pPr>
              <a:defRPr sz="4200" spc="-50" baseline="0">
                <a:solidFill>
                  <a:schemeClr val="accent2"/>
                </a:solidFill>
              </a:defRPr>
            </a:lvl1pPr>
          </a:lstStyle>
          <a:p>
            <a:r>
              <a:rPr lang="en-US"/>
              <a:t>Click to edit Master title style</a:t>
            </a:r>
            <a:endParaRPr lang="en-US" dirty="0"/>
          </a:p>
        </p:txBody>
      </p:sp>
      <p:sp>
        <p:nvSpPr>
          <p:cNvPr id="6" name="Subtitle 2"/>
          <p:cNvSpPr>
            <a:spLocks noGrp="1"/>
          </p:cNvSpPr>
          <p:nvPr>
            <p:ph type="subTitle" idx="1"/>
          </p:nvPr>
        </p:nvSpPr>
        <p:spPr>
          <a:xfrm>
            <a:off x="546100" y="866733"/>
            <a:ext cx="5308701" cy="1752600"/>
          </a:xfrm>
        </p:spPr>
        <p:txBody>
          <a:bodyPr anchor="b" anchorCtr="0"/>
          <a:lstStyle>
            <a:lvl1pPr marL="0" indent="0" algn="l">
              <a:buNone/>
              <a:defRPr sz="1600" b="1">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Circle Section Header">
    <p:spTree>
      <p:nvGrpSpPr>
        <p:cNvPr id="1" name=""/>
        <p:cNvGrpSpPr/>
        <p:nvPr/>
      </p:nvGrpSpPr>
      <p:grpSpPr>
        <a:xfrm>
          <a:off x="0" y="0"/>
          <a:ext cx="0" cy="0"/>
          <a:chOff x="0" y="0"/>
          <a:chExt cx="0" cy="0"/>
        </a:xfrm>
      </p:grpSpPr>
      <p:sp>
        <p:nvSpPr>
          <p:cNvPr id="3" name="Title 2"/>
          <p:cNvSpPr>
            <a:spLocks noGrp="1"/>
          </p:cNvSpPr>
          <p:nvPr>
            <p:ph type="title"/>
          </p:nvPr>
        </p:nvSpPr>
        <p:spPr>
          <a:xfrm>
            <a:off x="546100" y="2773732"/>
            <a:ext cx="5303838" cy="1163395"/>
          </a:xfrm>
        </p:spPr>
        <p:txBody>
          <a:bodyPr anchor="ctr" anchorCtr="0"/>
          <a:lstStyle>
            <a:lvl1pPr>
              <a:defRPr sz="4200" spc="-50" baseline="0">
                <a:solidFill>
                  <a:schemeClr val="accent2"/>
                </a:solidFill>
              </a:defRPr>
            </a:lvl1pPr>
          </a:lstStyle>
          <a:p>
            <a:r>
              <a:rPr lang="en-US"/>
              <a:t>Click to edit Master title style</a:t>
            </a:r>
            <a:endParaRPr lang="en-US" dirty="0"/>
          </a:p>
        </p:txBody>
      </p:sp>
      <p:sp>
        <p:nvSpPr>
          <p:cNvPr id="6" name="Subtitle 2"/>
          <p:cNvSpPr>
            <a:spLocks noGrp="1"/>
          </p:cNvSpPr>
          <p:nvPr>
            <p:ph type="subTitle" idx="1"/>
          </p:nvPr>
        </p:nvSpPr>
        <p:spPr>
          <a:xfrm>
            <a:off x="546100" y="866733"/>
            <a:ext cx="5308701" cy="1752600"/>
          </a:xfrm>
        </p:spPr>
        <p:txBody>
          <a:bodyPr anchor="b" anchorCtr="0"/>
          <a:lstStyle>
            <a:lvl1pPr marL="0" indent="0" algn="l">
              <a:buNone/>
              <a:defRPr sz="1600" b="1">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122" name="Picture 2" descr="C:\Users\Peter\Desktop\BH_PPT_Tmplt\BrightHouse_Art\BrighthouseDivCircleTeal.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000"/>
          <a:stretch/>
        </p:blipFill>
        <p:spPr bwMode="auto">
          <a:xfrm>
            <a:off x="6217920" y="498475"/>
            <a:ext cx="2926080" cy="58521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Presentation Name: Insert &gt; Header and Footer…&gt; Check Footer box and add type &gt;  Click Apply to All Slides </a:t>
            </a:r>
            <a:endParaRPr lang="en-US" dirty="0"/>
          </a:p>
        </p:txBody>
      </p:sp>
      <p:sp>
        <p:nvSpPr>
          <p:cNvPr id="7" name="Text Placeholder 6"/>
          <p:cNvSpPr>
            <a:spLocks noGrp="1"/>
          </p:cNvSpPr>
          <p:nvPr>
            <p:ph type="body" sz="quarter" idx="13"/>
          </p:nvPr>
        </p:nvSpPr>
        <p:spPr>
          <a:xfrm>
            <a:off x="546100" y="2228192"/>
            <a:ext cx="8051800" cy="3947183"/>
          </a:xfrm>
        </p:spPr>
        <p:txBody>
          <a:bodyPr/>
          <a:lstStyle>
            <a:lvl1pPr algn="ctr">
              <a:defRPr sz="3400" b="0">
                <a:solidFill>
                  <a:srgbClr val="505150"/>
                </a:solidFill>
              </a:defRPr>
            </a:lvl1pPr>
            <a:lvl2pPr algn="ctr">
              <a:defRPr/>
            </a:lvl2pPr>
            <a:lvl3pPr algn="ctr">
              <a:defRPr/>
            </a:lvl3pPr>
            <a:lvl4pPr algn="ctr">
              <a:defRPr/>
            </a:lvl4pPr>
            <a:lvl5pPr algn="ctr">
              <a:defRPr/>
            </a:lvl5pPr>
          </a:lstStyle>
          <a:p>
            <a:pPr lvl="0"/>
            <a:r>
              <a:rPr lang="en-US"/>
              <a:t>Click to edit Master text styles</a:t>
            </a:r>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solidFill>
          <a:schemeClr val="bg1"/>
        </a:solidFill>
        <a:effectLst/>
      </p:bgPr>
    </p:bg>
    <p:spTree>
      <p:nvGrpSpPr>
        <p:cNvPr id="1" name=""/>
        <p:cNvGrpSpPr/>
        <p:nvPr/>
      </p:nvGrpSpPr>
      <p:grpSpPr>
        <a:xfrm>
          <a:off x="0" y="0"/>
          <a:ext cx="0" cy="0"/>
          <a:chOff x="0" y="0"/>
          <a:chExt cx="0" cy="0"/>
        </a:xfrm>
      </p:grpSpPr>
      <p:pic>
        <p:nvPicPr>
          <p:cNvPr id="5124" name="Picture 4" descr="\\.psf\Home\Desktop\untitled folder 2\imageF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
            <a:ext cx="9144000" cy="6855181"/>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psf\Home\Desktop\untitled folder 2\CoverImageBa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825" y="267865"/>
            <a:ext cx="3886200" cy="630504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621254" y="1129343"/>
            <a:ext cx="3133165" cy="1096963"/>
          </a:xfrm>
        </p:spPr>
        <p:txBody>
          <a:bodyPr anchor="t" anchorCtr="0"/>
          <a:lstStyle>
            <a:lvl1pPr>
              <a:defRPr sz="4200" spc="-50" baseline="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a:xfrm>
            <a:off x="621254" y="419542"/>
            <a:ext cx="3120429" cy="534161"/>
          </a:xfrm>
        </p:spPr>
        <p:txBody>
          <a:bodyPr anchor="b" anchorCtr="0"/>
          <a:lstStyle>
            <a:lvl1pPr marL="0" indent="0" algn="l">
              <a:buNone/>
              <a:defRPr lang="en-US" sz="1600" b="1" kern="1200" baseline="0" dirty="0">
                <a:solidFill>
                  <a:schemeClr val="bg1">
                    <a:alpha val="50000"/>
                  </a:schemeClr>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7A22D9A2-2A6A-4725-B1B9-ACCF4DF68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711" y="4067923"/>
            <a:ext cx="2001879" cy="892888"/>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6100" y="1261872"/>
            <a:ext cx="8057126" cy="146604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Presentation Name: Insert &gt; Header and Footer…&gt; Check Footer box and add type &gt;  Click Apply to All Slides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Disclos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1261872"/>
            <a:ext cx="8057126" cy="146604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5"/>
          </p:nvPr>
        </p:nvSpPr>
        <p:spPr/>
        <p:txBody>
          <a:bodyPr/>
          <a:lstStyle/>
          <a:p>
            <a:r>
              <a:rPr lang="en-US"/>
              <a:t>Presentation Name: Insert &gt; Header and Footer…&gt; Check Footer box and add type &gt;  Click Apply to All Slides </a:t>
            </a:r>
            <a:endParaRPr lang="en-US" dirty="0"/>
          </a:p>
        </p:txBody>
      </p:sp>
      <p:sp>
        <p:nvSpPr>
          <p:cNvPr id="4" name="Title 3"/>
          <p:cNvSpPr>
            <a:spLocks noGrp="1"/>
          </p:cNvSpPr>
          <p:nvPr>
            <p:ph type="title"/>
          </p:nvPr>
        </p:nvSpPr>
        <p:spPr>
          <a:xfrm>
            <a:off x="546100" y="498475"/>
            <a:ext cx="8065319" cy="332399"/>
          </a:xfrm>
        </p:spPr>
        <p:txBody>
          <a:bodyPr>
            <a:spAutoFit/>
          </a:bodyPr>
          <a:lstStyle>
            <a:lvl1pPr>
              <a:defRPr sz="2400"/>
            </a:lvl1pPr>
          </a:lstStyle>
          <a:p>
            <a:r>
              <a:rPr lang="en-US"/>
              <a:t>Click to edit Master title style</a:t>
            </a:r>
            <a:endParaRPr lang="en-US" dirty="0"/>
          </a:p>
        </p:txBody>
      </p:sp>
      <p:sp>
        <p:nvSpPr>
          <p:cNvPr id="5" name="Text Placeholder 4"/>
          <p:cNvSpPr>
            <a:spLocks noGrp="1"/>
          </p:cNvSpPr>
          <p:nvPr>
            <p:ph type="body" sz="quarter" idx="17" hasCustomPrompt="1"/>
          </p:nvPr>
        </p:nvSpPr>
        <p:spPr>
          <a:xfrm>
            <a:off x="549275" y="5801033"/>
            <a:ext cx="8078788" cy="269875"/>
          </a:xfrm>
        </p:spPr>
        <p:txBody>
          <a:bodyPr/>
          <a:lstStyle>
            <a:lvl1pPr>
              <a:defRPr sz="800"/>
            </a:lvl1pPr>
            <a:lvl2pPr>
              <a:defRPr sz="800"/>
            </a:lvl2pPr>
            <a:lvl3pPr>
              <a:defRPr sz="800"/>
            </a:lvl3pPr>
            <a:lvl4pPr>
              <a:defRPr sz="800"/>
            </a:lvl4pPr>
            <a:lvl5pPr>
              <a:defRPr sz="800"/>
            </a:lvl5pPr>
          </a:lstStyle>
          <a:p>
            <a:pPr lvl="0"/>
            <a:r>
              <a:rPr lang="en-US" dirty="0"/>
              <a:t>Footnote or Disclosure text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Confidenti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Presentation Name: Insert &gt; Header and Footer…&gt; Check Footer box and add type &gt;  Click Apply to All Slides </a:t>
            </a:r>
            <a:endParaRPr lang="en-US" dirty="0"/>
          </a:p>
        </p:txBody>
      </p:sp>
      <p:sp>
        <p:nvSpPr>
          <p:cNvPr id="6" name="Content Placeholder 2"/>
          <p:cNvSpPr>
            <a:spLocks noGrp="1"/>
          </p:cNvSpPr>
          <p:nvPr>
            <p:ph idx="1"/>
          </p:nvPr>
        </p:nvSpPr>
        <p:spPr>
          <a:xfrm>
            <a:off x="546100" y="1261872"/>
            <a:ext cx="8057126" cy="3699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7" hasCustomPrompt="1"/>
          </p:nvPr>
        </p:nvSpPr>
        <p:spPr>
          <a:xfrm>
            <a:off x="549275" y="5801033"/>
            <a:ext cx="8078788" cy="269875"/>
          </a:xfrm>
        </p:spPr>
        <p:txBody>
          <a:bodyPr/>
          <a:lstStyle>
            <a:lvl1pPr>
              <a:defRPr sz="1000" b="1"/>
            </a:lvl1pPr>
            <a:lvl2pPr>
              <a:defRPr sz="800"/>
            </a:lvl2pPr>
            <a:lvl3pPr>
              <a:defRPr sz="800"/>
            </a:lvl3pPr>
            <a:lvl4pPr>
              <a:defRPr sz="800"/>
            </a:lvl4pPr>
            <a:lvl5pPr>
              <a:defRPr sz="800"/>
            </a:lvl5pPr>
          </a:lstStyle>
          <a:p>
            <a:pPr lvl="0"/>
            <a:r>
              <a:rPr lang="en-US" dirty="0"/>
              <a:t>Confidential</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46099" y="1261856"/>
            <a:ext cx="3844925" cy="4164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p:cNvSpPr>
            <a:spLocks noGrp="1"/>
          </p:cNvSpPr>
          <p:nvPr>
            <p:ph sz="quarter" idx="14"/>
          </p:nvPr>
        </p:nvSpPr>
        <p:spPr>
          <a:xfrm>
            <a:off x="4759325" y="1261856"/>
            <a:ext cx="3838575" cy="4164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6"/>
          </p:nvPr>
        </p:nvSpPr>
        <p:spPr/>
        <p:txBody>
          <a:bodyPr/>
          <a:lstStyle/>
          <a:p>
            <a:r>
              <a:rPr lang="en-US"/>
              <a:t>Presentation Name: Insert &gt; Header and Footer…&gt; Check Footer box and add type &gt;  Click Apply to All Slides </a:t>
            </a:r>
            <a:endParaRPr lang="en-US"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46099" y="1261855"/>
            <a:ext cx="3844925" cy="4164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p:cNvSpPr>
            <a:spLocks noGrp="1"/>
          </p:cNvSpPr>
          <p:nvPr>
            <p:ph sz="quarter" idx="14"/>
          </p:nvPr>
        </p:nvSpPr>
        <p:spPr>
          <a:xfrm>
            <a:off x="4759325" y="1261855"/>
            <a:ext cx="3838575" cy="4164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6"/>
          </p:nvPr>
        </p:nvSpPr>
        <p:spPr/>
        <p:txBody>
          <a:bodyPr/>
          <a:lstStyle/>
          <a:p>
            <a:r>
              <a:rPr lang="en-US"/>
              <a:t>Presentation Name: Insert &gt; Header and Footer…&gt; Check Footer box and add type &gt;  Click Apply to All Slides </a:t>
            </a:r>
            <a:endParaRPr lang="en-US"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oter Text and Image or Diagram">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1261855"/>
            <a:ext cx="4937126" cy="4164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5"/>
          </p:nvPr>
        </p:nvSpPr>
        <p:spPr/>
        <p:txBody>
          <a:bodyPr/>
          <a:lstStyle/>
          <a:p>
            <a:r>
              <a:rPr lang="en-US"/>
              <a:t>Presentation Name: Insert &gt; Header and Footer…&gt; Check Footer box and add type &gt;  Click Apply to All Slides </a:t>
            </a:r>
            <a:endParaRPr lang="en-US" dirty="0"/>
          </a:p>
        </p:txBody>
      </p:sp>
      <p:sp>
        <p:nvSpPr>
          <p:cNvPr id="4" name="Title 3"/>
          <p:cNvSpPr>
            <a:spLocks noGrp="1"/>
          </p:cNvSpPr>
          <p:nvPr>
            <p:ph type="title"/>
          </p:nvPr>
        </p:nvSpPr>
        <p:spPr>
          <a:xfrm>
            <a:off x="546100" y="498475"/>
            <a:ext cx="4937125" cy="1096963"/>
          </a:xfrm>
        </p:spPr>
        <p:txBody>
          <a:bodyPr/>
          <a:lstStyle/>
          <a:p>
            <a:r>
              <a:rPr lang="en-US"/>
              <a:t>Click to edit Master title style</a:t>
            </a: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oter Statem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Presentation Name: Insert &gt; Header and Footer…&gt; Check Footer box and add type &gt;  Click Apply to All Slides </a:t>
            </a:r>
            <a:endParaRPr lang="en-US" dirty="0"/>
          </a:p>
        </p:txBody>
      </p:sp>
      <p:sp>
        <p:nvSpPr>
          <p:cNvPr id="7" name="Text Placeholder 6"/>
          <p:cNvSpPr>
            <a:spLocks noGrp="1"/>
          </p:cNvSpPr>
          <p:nvPr>
            <p:ph type="body" sz="quarter" idx="13"/>
          </p:nvPr>
        </p:nvSpPr>
        <p:spPr>
          <a:xfrm>
            <a:off x="546100" y="2228192"/>
            <a:ext cx="8051800" cy="3947183"/>
          </a:xfrm>
        </p:spPr>
        <p:txBody>
          <a:bodyPr/>
          <a:lstStyle>
            <a:lvl1pPr algn="ctr">
              <a:defRPr sz="3400" b="0">
                <a:solidFill>
                  <a:srgbClr val="505150"/>
                </a:solidFill>
              </a:defRPr>
            </a:lvl1pPr>
            <a:lvl2pPr algn="ctr">
              <a:defRPr/>
            </a:lvl2pPr>
            <a:lvl3pPr algn="ctr">
              <a:defRPr/>
            </a:lvl3pPr>
            <a:lvl4pPr algn="ctr">
              <a:defRPr/>
            </a:lvl4pPr>
            <a:lvl5pPr algn="ctr">
              <a:defRPr/>
            </a:lvl5pPr>
          </a:lstStyle>
          <a:p>
            <a:pPr lvl="0"/>
            <a:r>
              <a:rPr lang="en-US"/>
              <a:t>Click to edit Master text styles</a:t>
            </a:r>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8227268" y="6317791"/>
            <a:ext cx="371867" cy="123111"/>
          </a:xfrm>
          <a:prstGeom prst="rect">
            <a:avLst/>
          </a:prstGeom>
          <a:noFill/>
        </p:spPr>
        <p:txBody>
          <a:bodyPr wrap="square" lIns="0" tIns="0" rIns="0" bIns="0" rtlCol="0" anchor="b" anchorCtr="0">
            <a:spAutoFit/>
          </a:bodyPr>
          <a:lstStyle/>
          <a:p>
            <a:pPr algn="r"/>
            <a:fld id="{E6F6DE75-A9E8-6549-88DA-9DC4EA0D23C2}" type="slidenum">
              <a:rPr lang="en-US" sz="800" b="1" smtClean="0">
                <a:solidFill>
                  <a:schemeClr val="accent2"/>
                </a:solidFill>
              </a:rPr>
              <a:pPr algn="r"/>
              <a:t>‹#›</a:t>
            </a:fld>
            <a:endParaRPr lang="en-US" sz="800" b="1" dirty="0">
              <a:solidFill>
                <a:schemeClr val="accent2"/>
              </a:solidFill>
            </a:endParaRPr>
          </a:p>
        </p:txBody>
      </p:sp>
      <p:pic>
        <p:nvPicPr>
          <p:cNvPr id="9" name="Picture 8">
            <a:extLst>
              <a:ext uri="{FF2B5EF4-FFF2-40B4-BE49-F238E27FC236}">
                <a16:creationId xmlns:a16="http://schemas.microsoft.com/office/drawing/2014/main" id="{DFF502D8-F820-4597-940D-31ED91D4BD1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52194" y="6317791"/>
            <a:ext cx="818050" cy="193102"/>
          </a:xfrm>
          <a:prstGeom prst="rect">
            <a:avLst/>
          </a:prstGeom>
        </p:spPr>
      </p:pic>
      <p:sp>
        <p:nvSpPr>
          <p:cNvPr id="5" name="Footer Placeholder 4"/>
          <p:cNvSpPr>
            <a:spLocks noGrp="1"/>
          </p:cNvSpPr>
          <p:nvPr>
            <p:ph type="ftr" sz="quarter" idx="3"/>
          </p:nvPr>
        </p:nvSpPr>
        <p:spPr>
          <a:xfrm>
            <a:off x="2335171" y="6321256"/>
            <a:ext cx="5923925" cy="159841"/>
          </a:xfrm>
          <a:prstGeom prst="rect">
            <a:avLst/>
          </a:prstGeom>
        </p:spPr>
        <p:txBody>
          <a:bodyPr vert="horz" lIns="0" tIns="0" rIns="0" bIns="0" rtlCol="0" anchor="t" anchorCtr="0"/>
          <a:lstStyle>
            <a:lvl1pPr algn="r">
              <a:defRPr sz="800">
                <a:solidFill>
                  <a:schemeClr val="accent6"/>
                </a:solidFill>
              </a:defRPr>
            </a:lvl1pPr>
          </a:lstStyle>
          <a:p>
            <a:r>
              <a:rPr lang="en-US"/>
              <a:t>Presentation Name: Insert &gt; Header and Footer…&gt; Check Footer box and add type &gt;  Click Apply to All Slides </a:t>
            </a:r>
            <a:endParaRPr lang="en-US" dirty="0"/>
          </a:p>
        </p:txBody>
      </p:sp>
      <p:sp>
        <p:nvSpPr>
          <p:cNvPr id="2" name="Title Placeholder 1"/>
          <p:cNvSpPr>
            <a:spLocks noGrp="1"/>
          </p:cNvSpPr>
          <p:nvPr>
            <p:ph type="title"/>
          </p:nvPr>
        </p:nvSpPr>
        <p:spPr>
          <a:xfrm>
            <a:off x="546099" y="498475"/>
            <a:ext cx="8057127" cy="332399"/>
          </a:xfrm>
          <a:prstGeom prst="rect">
            <a:avLst/>
          </a:prstGeom>
        </p:spPr>
        <p:txBody>
          <a:bodyPr vert="horz"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546100" y="1254360"/>
            <a:ext cx="8057126" cy="146604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p:cNvPicPr>
            <a:picLocks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rot="10800000">
            <a:off x="0" y="6702551"/>
            <a:ext cx="9144000" cy="155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70505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Lst>
  <p:hf hdr="0" dt="0"/>
  <p:txStyles>
    <p:titleStyle>
      <a:lvl1pPr algn="l" defTabSz="914400" rtl="0" eaLnBrk="1" latinLnBrk="0" hangingPunct="1">
        <a:lnSpc>
          <a:spcPct val="90000"/>
        </a:lnSpc>
        <a:spcBef>
          <a:spcPct val="0"/>
        </a:spcBef>
        <a:buNone/>
        <a:defRPr sz="2400" b="1" kern="1200">
          <a:solidFill>
            <a:schemeClr val="accent2"/>
          </a:solidFill>
          <a:latin typeface="+mn-lt"/>
          <a:ea typeface="+mj-ea"/>
          <a:cs typeface="+mj-cs"/>
        </a:defRPr>
      </a:lvl1pPr>
    </p:titleStyle>
    <p:bodyStyle>
      <a:lvl1pPr marL="0" indent="0" algn="l" defTabSz="914400" rtl="0" eaLnBrk="1" latinLnBrk="0" hangingPunct="1">
        <a:lnSpc>
          <a:spcPct val="110000"/>
        </a:lnSpc>
        <a:spcBef>
          <a:spcPts val="900"/>
        </a:spcBef>
        <a:buFont typeface="Arial" panose="020B0604020202020204" pitchFamily="34" charset="0"/>
        <a:buNone/>
        <a:defRPr sz="1800" b="0" kern="1200" baseline="0">
          <a:solidFill>
            <a:schemeClr val="bg1">
              <a:lumMod val="50000"/>
            </a:schemeClr>
          </a:solidFill>
          <a:latin typeface="+mn-lt"/>
          <a:ea typeface="+mn-ea"/>
          <a:cs typeface="+mn-cs"/>
        </a:defRPr>
      </a:lvl1pPr>
      <a:lvl2pPr marL="173038" indent="-173038" algn="l" defTabSz="914400" rtl="0" eaLnBrk="1" latinLnBrk="0" hangingPunct="1">
        <a:lnSpc>
          <a:spcPct val="110000"/>
        </a:lnSpc>
        <a:spcBef>
          <a:spcPts val="600"/>
        </a:spcBef>
        <a:buClr>
          <a:schemeClr val="accent6"/>
        </a:buClr>
        <a:buFont typeface="Arial" panose="020B0604020202020204" pitchFamily="34" charset="0"/>
        <a:buChar char="•"/>
        <a:defRPr sz="1600" b="0" kern="1200">
          <a:solidFill>
            <a:schemeClr val="bg1">
              <a:lumMod val="50000"/>
            </a:schemeClr>
          </a:solidFill>
          <a:latin typeface="+mn-lt"/>
          <a:ea typeface="+mn-ea"/>
          <a:cs typeface="+mn-cs"/>
        </a:defRPr>
      </a:lvl2pPr>
      <a:lvl3pPr marL="342900" indent="-169863" algn="l" defTabSz="914400" rtl="0" eaLnBrk="1" latinLnBrk="0" hangingPunct="1">
        <a:lnSpc>
          <a:spcPct val="110000"/>
        </a:lnSpc>
        <a:spcBef>
          <a:spcPts val="400"/>
        </a:spcBef>
        <a:buClr>
          <a:schemeClr val="accent6"/>
        </a:buClr>
        <a:buSzPct val="100000"/>
        <a:buFont typeface="Arial" charset="0"/>
        <a:buChar char="•"/>
        <a:defRPr sz="1400" b="0" kern="1200">
          <a:solidFill>
            <a:schemeClr val="bg1">
              <a:lumMod val="50000"/>
            </a:schemeClr>
          </a:solidFill>
          <a:latin typeface="+mn-lt"/>
          <a:ea typeface="+mn-ea"/>
          <a:cs typeface="+mn-cs"/>
        </a:defRPr>
      </a:lvl3pPr>
      <a:lvl4pPr marL="515938" indent="-171450" algn="l" defTabSz="914400" rtl="0" eaLnBrk="1" latinLnBrk="0" hangingPunct="1">
        <a:lnSpc>
          <a:spcPct val="110000"/>
        </a:lnSpc>
        <a:spcBef>
          <a:spcPts val="200"/>
        </a:spcBef>
        <a:buClr>
          <a:schemeClr val="accent6"/>
        </a:buClr>
        <a:buSzPct val="100000"/>
        <a:buFont typeface="Roboto" panose="02000000000000000000" pitchFamily="2" charset="0"/>
        <a:buChar char="–"/>
        <a:defRPr sz="1400" b="0" kern="1200">
          <a:solidFill>
            <a:schemeClr val="bg1">
              <a:lumMod val="50000"/>
            </a:schemeClr>
          </a:solidFill>
          <a:latin typeface="+mn-lt"/>
          <a:ea typeface="+mn-ea"/>
          <a:cs typeface="+mn-cs"/>
        </a:defRPr>
      </a:lvl4pPr>
      <a:lvl5pPr marL="684213" indent="-171450" algn="l" defTabSz="914400" rtl="0" eaLnBrk="1" latinLnBrk="0" hangingPunct="1">
        <a:lnSpc>
          <a:spcPct val="110000"/>
        </a:lnSpc>
        <a:spcBef>
          <a:spcPts val="200"/>
        </a:spcBef>
        <a:buClr>
          <a:schemeClr val="accent6"/>
        </a:buClr>
        <a:buSzPct val="100000"/>
        <a:buFont typeface="Roboto" panose="02000000000000000000" pitchFamily="2" charset="0"/>
        <a:buChar char="–"/>
        <a:defRPr sz="1400" b="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6.em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pc="-50" dirty="0"/>
              <a:t>Keeping Perspective in Volatile Markets</a:t>
            </a:r>
          </a:p>
        </p:txBody>
      </p:sp>
      <p:sp>
        <p:nvSpPr>
          <p:cNvPr id="3" name="Subtitle 2"/>
          <p:cNvSpPr>
            <a:spLocks noGrp="1"/>
          </p:cNvSpPr>
          <p:nvPr>
            <p:ph type="subTitle" idx="1"/>
          </p:nvPr>
        </p:nvSpPr>
        <p:spPr>
          <a:xfrm>
            <a:off x="1632473" y="2119630"/>
            <a:ext cx="4217465" cy="536943"/>
          </a:xfrm>
        </p:spPr>
        <p:txBody>
          <a:bodyPr anchor="t"/>
          <a:lstStyle/>
          <a:p>
            <a:r>
              <a:rPr lang="en-US" sz="2000"/>
              <a:t>Investing Today</a:t>
            </a:r>
            <a:endParaRPr lang="en-US" sz="2000" dirty="0"/>
          </a:p>
        </p:txBody>
      </p:sp>
    </p:spTree>
    <p:extLst>
      <p:ext uri="{BB962C8B-B14F-4D97-AF65-F5344CB8AC3E}">
        <p14:creationId xmlns:p14="http://schemas.microsoft.com/office/powerpoint/2010/main" val="4143896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100" y="2773732"/>
            <a:ext cx="5303838" cy="1163395"/>
          </a:xfrm>
        </p:spPr>
        <p:txBody>
          <a:bodyPr/>
          <a:lstStyle/>
          <a:p>
            <a:r>
              <a:rPr lang="en-US" dirty="0"/>
              <a:t>Understand </a:t>
            </a:r>
            <a:br>
              <a:rPr lang="en-US" dirty="0"/>
            </a:br>
            <a:r>
              <a:rPr lang="en-US" dirty="0"/>
              <a:t>Your Threshold</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524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Your Threshold</a:t>
            </a:r>
          </a:p>
        </p:txBody>
      </p:sp>
      <p:sp>
        <p:nvSpPr>
          <p:cNvPr id="7" name="Content Placeholder 2"/>
          <p:cNvSpPr>
            <a:spLocks noGrp="1"/>
          </p:cNvSpPr>
          <p:nvPr>
            <p:ph idx="1"/>
          </p:nvPr>
        </p:nvSpPr>
        <p:spPr>
          <a:xfrm>
            <a:off x="588628" y="2658280"/>
            <a:ext cx="2558609" cy="963877"/>
          </a:xfrm>
        </p:spPr>
        <p:txBody>
          <a:bodyPr/>
          <a:lstStyle/>
          <a:p>
            <a:r>
              <a:rPr lang="en-US" dirty="0"/>
              <a:t>The stock market is volatile by nature.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18" y="1639187"/>
            <a:ext cx="762296" cy="506908"/>
          </a:xfrm>
          <a:prstGeom prst="rect">
            <a:avLst/>
          </a:prstGeom>
        </p:spPr>
      </p:pic>
      <p:cxnSp>
        <p:nvCxnSpPr>
          <p:cNvPr id="9" name="Straight Connector 8"/>
          <p:cNvCxnSpPr/>
          <p:nvPr/>
        </p:nvCxnSpPr>
        <p:spPr>
          <a:xfrm>
            <a:off x="588628" y="2388781"/>
            <a:ext cx="1630326" cy="0"/>
          </a:xfrm>
          <a:prstGeom prst="line">
            <a:avLst/>
          </a:prstGeom>
          <a:ln w="762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02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419" t="43824" r="25194" b="49767"/>
          <a:stretch/>
        </p:blipFill>
        <p:spPr>
          <a:xfrm>
            <a:off x="439477" y="2679405"/>
            <a:ext cx="6436242" cy="439479"/>
          </a:xfrm>
          <a:prstGeom prst="rect">
            <a:avLst/>
          </a:prstGeom>
        </p:spPr>
      </p:pic>
      <p:sp>
        <p:nvSpPr>
          <p:cNvPr id="2" name="Title 1"/>
          <p:cNvSpPr>
            <a:spLocks noGrp="1"/>
          </p:cNvSpPr>
          <p:nvPr>
            <p:ph type="title"/>
          </p:nvPr>
        </p:nvSpPr>
        <p:spPr>
          <a:xfrm>
            <a:off x="546099" y="498475"/>
            <a:ext cx="8057127" cy="332399"/>
          </a:xfrm>
        </p:spPr>
        <p:txBody>
          <a:bodyPr/>
          <a:lstStyle/>
          <a:p>
            <a:r>
              <a:rPr lang="en-US" dirty="0"/>
              <a:t>Understand Your Threshold</a:t>
            </a:r>
          </a:p>
        </p:txBody>
      </p:sp>
      <p:sp>
        <p:nvSpPr>
          <p:cNvPr id="3" name="TextBox 2"/>
          <p:cNvSpPr txBox="1"/>
          <p:nvPr/>
        </p:nvSpPr>
        <p:spPr>
          <a:xfrm>
            <a:off x="581539" y="3730716"/>
            <a:ext cx="6489701" cy="1184940"/>
          </a:xfrm>
          <a:prstGeom prst="rect">
            <a:avLst/>
          </a:prstGeom>
          <a:noFill/>
        </p:spPr>
        <p:txBody>
          <a:bodyPr wrap="square" lIns="0" tIns="0" rIns="0" bIns="0" rtlCol="0">
            <a:spAutoFit/>
          </a:bodyPr>
          <a:lstStyle/>
          <a:p>
            <a:r>
              <a:rPr lang="en-US" dirty="0">
                <a:solidFill>
                  <a:schemeClr val="accent6"/>
                </a:solidFill>
              </a:rPr>
              <a:t>Answer the following questions:</a:t>
            </a:r>
          </a:p>
          <a:p>
            <a:endParaRPr lang="en-US" dirty="0">
              <a:solidFill>
                <a:schemeClr val="accent6"/>
              </a:solidFill>
            </a:endParaRPr>
          </a:p>
          <a:p>
            <a:pPr marL="176213" indent="-176213">
              <a:spcAft>
                <a:spcPts val="600"/>
              </a:spcAft>
              <a:buFont typeface="Arial" charset="0"/>
              <a:buChar char="•"/>
            </a:pPr>
            <a:r>
              <a:rPr lang="en-US" dirty="0">
                <a:solidFill>
                  <a:schemeClr val="accent6"/>
                </a:solidFill>
              </a:rPr>
              <a:t>I would be </a:t>
            </a:r>
            <a:r>
              <a:rPr lang="en-US" b="1" dirty="0">
                <a:solidFill>
                  <a:schemeClr val="accent5"/>
                </a:solidFill>
              </a:rPr>
              <a:t>concerned</a:t>
            </a:r>
            <a:r>
              <a:rPr lang="en-US" dirty="0">
                <a:solidFill>
                  <a:schemeClr val="accent6"/>
                </a:solidFill>
              </a:rPr>
              <a:t> if my portfolio fell to $___________</a:t>
            </a:r>
          </a:p>
          <a:p>
            <a:pPr marL="176213" indent="-176213">
              <a:buFont typeface="Arial" charset="0"/>
              <a:buChar char="•"/>
            </a:pPr>
            <a:r>
              <a:rPr lang="en-US" dirty="0">
                <a:solidFill>
                  <a:schemeClr val="accent6"/>
                </a:solidFill>
              </a:rPr>
              <a:t>I would be </a:t>
            </a:r>
            <a:r>
              <a:rPr lang="en-US" b="1" dirty="0">
                <a:solidFill>
                  <a:schemeClr val="accent5"/>
                </a:solidFill>
              </a:rPr>
              <a:t>devastated</a:t>
            </a:r>
            <a:r>
              <a:rPr lang="en-US" dirty="0">
                <a:solidFill>
                  <a:schemeClr val="accent6"/>
                </a:solidFill>
              </a:rPr>
              <a:t> if my portfolio fell to $___________</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539" y="1609060"/>
            <a:ext cx="732357" cy="482011"/>
          </a:xfrm>
          <a:prstGeom prst="rect">
            <a:avLst/>
          </a:prstGeom>
        </p:spPr>
      </p:pic>
      <p:cxnSp>
        <p:nvCxnSpPr>
          <p:cNvPr id="7" name="Straight Connector 6"/>
          <p:cNvCxnSpPr/>
          <p:nvPr/>
        </p:nvCxnSpPr>
        <p:spPr>
          <a:xfrm>
            <a:off x="581539" y="2388781"/>
            <a:ext cx="1630326" cy="0"/>
          </a:xfrm>
          <a:prstGeom prst="line">
            <a:avLst/>
          </a:prstGeom>
          <a:ln w="762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1539" y="3572668"/>
            <a:ext cx="2289250" cy="0"/>
          </a:xfrm>
          <a:prstGeom prst="line">
            <a:avLst/>
          </a:prstGeom>
          <a:ln w="6350">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51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Focus on What </a:t>
            </a:r>
            <a:br>
              <a:rPr lang="en-US" dirty="0"/>
            </a:br>
            <a:r>
              <a:rPr lang="en-US" dirty="0"/>
              <a:t>You Can Control</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428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653" t="20926" r="52431" b="66574"/>
          <a:stretch/>
        </p:blipFill>
        <p:spPr>
          <a:xfrm>
            <a:off x="425450" y="1435100"/>
            <a:ext cx="3924300" cy="857250"/>
          </a:xfrm>
          <a:prstGeom prst="rect">
            <a:avLst/>
          </a:prstGeom>
        </p:spPr>
      </p:pic>
      <p:sp>
        <p:nvSpPr>
          <p:cNvPr id="2" name="Title 1"/>
          <p:cNvSpPr>
            <a:spLocks noGrp="1"/>
          </p:cNvSpPr>
          <p:nvPr>
            <p:ph type="title"/>
          </p:nvPr>
        </p:nvSpPr>
        <p:spPr/>
        <p:txBody>
          <a:bodyPr/>
          <a:lstStyle/>
          <a:p>
            <a:r>
              <a:rPr lang="en-US" dirty="0"/>
              <a:t>Focus on What You Can Control</a:t>
            </a:r>
          </a:p>
        </p:txBody>
      </p:sp>
      <p:sp>
        <p:nvSpPr>
          <p:cNvPr id="13" name="Title 3"/>
          <p:cNvSpPr txBox="1">
            <a:spLocks/>
          </p:cNvSpPr>
          <p:nvPr/>
        </p:nvSpPr>
        <p:spPr>
          <a:xfrm>
            <a:off x="546099" y="2504295"/>
            <a:ext cx="3624685" cy="106933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accent2"/>
                </a:solidFill>
                <a:latin typeface="+mn-lt"/>
                <a:ea typeface="+mj-ea"/>
                <a:cs typeface="+mj-cs"/>
              </a:defRPr>
            </a:lvl1pPr>
          </a:lstStyle>
          <a:p>
            <a:pPr marL="176213" indent="-176213" defTabSz="457094" fontAlgn="base">
              <a:lnSpc>
                <a:spcPct val="100000"/>
              </a:lnSpc>
              <a:spcBef>
                <a:spcPts val="600"/>
              </a:spcBef>
              <a:spcAft>
                <a:spcPts val="50"/>
              </a:spcAft>
              <a:buFont typeface="Arial" charset="0"/>
              <a:buChar char="•"/>
            </a:pPr>
            <a:r>
              <a:rPr lang="en-US" sz="1600" b="0" dirty="0">
                <a:solidFill>
                  <a:schemeClr val="accent6"/>
                </a:solidFill>
                <a:latin typeface="Arial" charset="0"/>
              </a:rPr>
              <a:t>Investment allocation</a:t>
            </a:r>
          </a:p>
          <a:p>
            <a:pPr marL="176213" indent="-176213" defTabSz="457094" fontAlgn="base">
              <a:lnSpc>
                <a:spcPct val="100000"/>
              </a:lnSpc>
              <a:spcBef>
                <a:spcPts val="600"/>
              </a:spcBef>
              <a:spcAft>
                <a:spcPts val="50"/>
              </a:spcAft>
              <a:buFont typeface="Arial" charset="0"/>
              <a:buChar char="•"/>
            </a:pPr>
            <a:r>
              <a:rPr lang="en-US" sz="1600" b="0" dirty="0">
                <a:solidFill>
                  <a:schemeClr val="accent6"/>
                </a:solidFill>
                <a:latin typeface="Arial" charset="0"/>
              </a:rPr>
              <a:t>Risk exposure</a:t>
            </a:r>
          </a:p>
          <a:p>
            <a:pPr marL="176213" indent="-176213" defTabSz="457094" fontAlgn="base">
              <a:lnSpc>
                <a:spcPct val="100000"/>
              </a:lnSpc>
              <a:spcBef>
                <a:spcPts val="600"/>
              </a:spcBef>
              <a:spcAft>
                <a:spcPts val="50"/>
              </a:spcAft>
              <a:buFont typeface="Arial" charset="0"/>
              <a:buChar char="•"/>
            </a:pPr>
            <a:r>
              <a:rPr lang="en-US" sz="1600" b="0" dirty="0">
                <a:solidFill>
                  <a:schemeClr val="accent6"/>
                </a:solidFill>
                <a:latin typeface="Arial" charset="0"/>
              </a:rPr>
              <a:t>Tactical strategies (rebalancing, defining when to buy low)</a:t>
            </a:r>
          </a:p>
          <a:p>
            <a:pPr marL="176213" indent="-176213" defTabSz="457094" fontAlgn="base">
              <a:lnSpc>
                <a:spcPct val="100000"/>
              </a:lnSpc>
              <a:spcBef>
                <a:spcPts val="600"/>
              </a:spcBef>
              <a:spcAft>
                <a:spcPts val="50"/>
              </a:spcAft>
              <a:buFont typeface="Arial" charset="0"/>
              <a:buChar char="•"/>
            </a:pPr>
            <a:r>
              <a:rPr lang="en-US" sz="1600" b="0" dirty="0">
                <a:solidFill>
                  <a:schemeClr val="accent6"/>
                </a:solidFill>
                <a:latin typeface="Arial" charset="0"/>
              </a:rPr>
              <a:t>How you react/respond to the things you can’t control</a:t>
            </a:r>
          </a:p>
        </p:txBody>
      </p:sp>
      <p:sp>
        <p:nvSpPr>
          <p:cNvPr id="19" name="Title 3"/>
          <p:cNvSpPr txBox="1">
            <a:spLocks/>
          </p:cNvSpPr>
          <p:nvPr/>
        </p:nvSpPr>
        <p:spPr>
          <a:xfrm>
            <a:off x="4625458" y="2504295"/>
            <a:ext cx="3624685" cy="106933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accent2"/>
                </a:solidFill>
                <a:latin typeface="+mn-lt"/>
                <a:ea typeface="+mj-ea"/>
                <a:cs typeface="+mj-cs"/>
              </a:defRPr>
            </a:lvl1pPr>
          </a:lstStyle>
          <a:p>
            <a:pPr marL="176213" indent="-176213" defTabSz="457094" fontAlgn="base">
              <a:lnSpc>
                <a:spcPct val="100000"/>
              </a:lnSpc>
              <a:spcBef>
                <a:spcPts val="600"/>
              </a:spcBef>
              <a:spcAft>
                <a:spcPts val="50"/>
              </a:spcAft>
              <a:buFont typeface="Arial" charset="0"/>
              <a:buChar char="•"/>
            </a:pPr>
            <a:r>
              <a:rPr lang="en-US" sz="1600" b="0" dirty="0">
                <a:solidFill>
                  <a:schemeClr val="accent6"/>
                </a:solidFill>
                <a:latin typeface="Arial" charset="0"/>
              </a:rPr>
              <a:t>Market performance</a:t>
            </a:r>
          </a:p>
          <a:p>
            <a:pPr marL="176213" indent="-176213" defTabSz="457094" fontAlgn="base">
              <a:lnSpc>
                <a:spcPct val="100000"/>
              </a:lnSpc>
              <a:spcBef>
                <a:spcPts val="600"/>
              </a:spcBef>
              <a:spcAft>
                <a:spcPts val="50"/>
              </a:spcAft>
              <a:buFont typeface="Arial" charset="0"/>
              <a:buChar char="•"/>
            </a:pPr>
            <a:r>
              <a:rPr lang="en-US" sz="1600" b="0" dirty="0">
                <a:solidFill>
                  <a:schemeClr val="accent6"/>
                </a:solidFill>
                <a:latin typeface="Arial" charset="0"/>
              </a:rPr>
              <a:t>Volatility</a:t>
            </a:r>
          </a:p>
          <a:p>
            <a:pPr marL="176213" indent="-176213" defTabSz="457094" fontAlgn="base">
              <a:lnSpc>
                <a:spcPct val="100000"/>
              </a:lnSpc>
              <a:spcBef>
                <a:spcPts val="600"/>
              </a:spcBef>
              <a:spcAft>
                <a:spcPts val="50"/>
              </a:spcAft>
              <a:buFont typeface="Arial" charset="0"/>
              <a:buChar char="•"/>
            </a:pPr>
            <a:r>
              <a:rPr lang="en-US" sz="1600" b="0" dirty="0">
                <a:solidFill>
                  <a:schemeClr val="accent6"/>
                </a:solidFill>
                <a:latin typeface="Arial" charset="0"/>
              </a:rPr>
              <a:t>Economic policies</a:t>
            </a:r>
          </a:p>
          <a:p>
            <a:pPr marL="176213" indent="-176213" defTabSz="457094" fontAlgn="base">
              <a:lnSpc>
                <a:spcPct val="100000"/>
              </a:lnSpc>
              <a:spcBef>
                <a:spcPts val="600"/>
              </a:spcBef>
              <a:spcAft>
                <a:spcPts val="50"/>
              </a:spcAft>
              <a:buFont typeface="Arial" charset="0"/>
              <a:buChar char="•"/>
            </a:pPr>
            <a:r>
              <a:rPr lang="en-US" sz="1600" b="0" dirty="0">
                <a:solidFill>
                  <a:schemeClr val="accent6"/>
                </a:solidFill>
                <a:latin typeface="Arial" charset="0"/>
              </a:rPr>
              <a:t>Headlines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2430" t="20926" r="3126" b="66574"/>
          <a:stretch/>
        </p:blipFill>
        <p:spPr>
          <a:xfrm>
            <a:off x="4400550" y="1435100"/>
            <a:ext cx="4064000" cy="857250"/>
          </a:xfrm>
          <a:prstGeom prst="rect">
            <a:avLst/>
          </a:prstGeom>
        </p:spPr>
      </p:pic>
    </p:spTree>
    <p:extLst>
      <p:ext uri="{BB962C8B-B14F-4D97-AF65-F5344CB8AC3E}">
        <p14:creationId xmlns:p14="http://schemas.microsoft.com/office/powerpoint/2010/main" val="179153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p:txBody>
          <a:bodyPr/>
          <a:lstStyle/>
          <a:p>
            <a:r>
              <a:rPr lang="en-US" dirty="0"/>
              <a:t>Focus on What You Can Control</a:t>
            </a:r>
          </a:p>
        </p:txBody>
      </p:sp>
      <p:sp>
        <p:nvSpPr>
          <p:cNvPr id="6" name="Text Placeholder 5"/>
          <p:cNvSpPr>
            <a:spLocks noGrp="1"/>
          </p:cNvSpPr>
          <p:nvPr>
            <p:ph type="body" sz="quarter" idx="17"/>
          </p:nvPr>
        </p:nvSpPr>
        <p:spPr>
          <a:xfrm>
            <a:off x="559981" y="5215645"/>
            <a:ext cx="8053905" cy="911216"/>
          </a:xfrm>
        </p:spPr>
        <p:txBody>
          <a:bodyPr/>
          <a:lstStyle/>
          <a:p>
            <a:pPr>
              <a:spcBef>
                <a:spcPts val="0"/>
              </a:spcBef>
              <a:spcAft>
                <a:spcPts val="300"/>
              </a:spcAft>
            </a:pPr>
            <a:r>
              <a:rPr lang="en-US" dirty="0">
                <a:solidFill>
                  <a:schemeClr val="accent6"/>
                </a:solidFill>
              </a:rPr>
              <a:t>Stock performance is represented by changes in the S&amp;P 500 Index over periods defined. Bond performance is represented by changes in the Barclays Aggregate Bond Index over periods defined. Both indices assume reinvestment of dividends. The Barclays U.S. Aggregate Bond Index is an index of the U.S. investment-grade fixed-rate bond market, including both government and corporate bonds. You cannot invest directly into index funds. </a:t>
            </a:r>
          </a:p>
          <a:p>
            <a:pPr defTabSz="91440">
              <a:spcBef>
                <a:spcPts val="0"/>
              </a:spcBef>
              <a:spcAft>
                <a:spcPts val="300"/>
              </a:spcAft>
            </a:pPr>
            <a:r>
              <a:rPr lang="en-US" dirty="0">
                <a:solidFill>
                  <a:schemeClr val="accent6"/>
                </a:solidFill>
              </a:rPr>
              <a:t>Jane had a strategy of rebalancing every year if the allocation deviated 5% or more from the target. In this scenario, Jane rebalanced on the last business day of May in ’08, ’09,  ’11, and ’14. </a:t>
            </a:r>
          </a:p>
          <a:p>
            <a:pPr>
              <a:spcBef>
                <a:spcPts val="0"/>
              </a:spcBef>
              <a:spcAft>
                <a:spcPts val="300"/>
              </a:spcAft>
            </a:pPr>
            <a:r>
              <a:rPr lang="en-US" dirty="0">
                <a:solidFill>
                  <a:schemeClr val="accent6"/>
                </a:solidFill>
              </a:rPr>
              <a:t>Joe is assumed to have sold all stocks on Oct 31, 2008, and invested all into the bond index.</a:t>
            </a:r>
            <a:endParaRPr lang="en-US" dirty="0"/>
          </a:p>
        </p:txBody>
      </p:sp>
      <p:sp>
        <p:nvSpPr>
          <p:cNvPr id="8" name="TextBox 7"/>
          <p:cNvSpPr txBox="1"/>
          <p:nvPr/>
        </p:nvSpPr>
        <p:spPr>
          <a:xfrm>
            <a:off x="546100" y="3842431"/>
            <a:ext cx="3736651" cy="861774"/>
          </a:xfrm>
          <a:prstGeom prst="rect">
            <a:avLst/>
          </a:prstGeom>
          <a:noFill/>
        </p:spPr>
        <p:txBody>
          <a:bodyPr wrap="square" lIns="0" tIns="0" rIns="0" bIns="0" rtlCol="0">
            <a:spAutoFit/>
          </a:bodyPr>
          <a:lstStyle/>
          <a:p>
            <a:r>
              <a:rPr lang="en-US" sz="1400" b="1" dirty="0">
                <a:solidFill>
                  <a:schemeClr val="accent2"/>
                </a:solidFill>
              </a:rPr>
              <a:t>Performance as of March 9, 2009</a:t>
            </a:r>
          </a:p>
          <a:p>
            <a:r>
              <a:rPr lang="en-US" sz="1400" dirty="0">
                <a:solidFill>
                  <a:schemeClr val="accent6"/>
                </a:solidFill>
              </a:rPr>
              <a:t>Over the short term, it appears Joe was wise in selling stocks and buying bonds, as evidenced by the outperformance relative to Jane.</a:t>
            </a:r>
          </a:p>
        </p:txBody>
      </p:sp>
      <p:sp>
        <p:nvSpPr>
          <p:cNvPr id="9" name="TextBox 8"/>
          <p:cNvSpPr txBox="1"/>
          <p:nvPr/>
        </p:nvSpPr>
        <p:spPr>
          <a:xfrm>
            <a:off x="5034125" y="3842431"/>
            <a:ext cx="3736651" cy="861774"/>
          </a:xfrm>
          <a:prstGeom prst="rect">
            <a:avLst/>
          </a:prstGeom>
          <a:noFill/>
        </p:spPr>
        <p:txBody>
          <a:bodyPr wrap="square" lIns="0" tIns="0" rIns="0" bIns="0" rtlCol="0">
            <a:spAutoFit/>
          </a:bodyPr>
          <a:lstStyle/>
          <a:p>
            <a:r>
              <a:rPr lang="en-US" sz="1400" b="1" dirty="0">
                <a:solidFill>
                  <a:schemeClr val="accent2"/>
                </a:solidFill>
              </a:rPr>
              <a:t>Performance as of June 1, 2016</a:t>
            </a:r>
          </a:p>
          <a:p>
            <a:r>
              <a:rPr lang="en-US" sz="1400" dirty="0">
                <a:solidFill>
                  <a:schemeClr val="accent6"/>
                </a:solidFill>
              </a:rPr>
              <a:t>But over the long term, the patience and diligence shown by Jane – sticking with her investment process – paid off handsomely.</a:t>
            </a:r>
          </a:p>
        </p:txBody>
      </p:sp>
      <p:cxnSp>
        <p:nvCxnSpPr>
          <p:cNvPr id="3" name="Straight Connector 2"/>
          <p:cNvCxnSpPr/>
          <p:nvPr/>
        </p:nvCxnSpPr>
        <p:spPr>
          <a:xfrm>
            <a:off x="552894" y="5139363"/>
            <a:ext cx="8024037" cy="0"/>
          </a:xfrm>
          <a:prstGeom prst="line">
            <a:avLst/>
          </a:prstGeom>
          <a:ln w="6350">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064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100" y="2773732"/>
            <a:ext cx="5303838" cy="1163395"/>
          </a:xfrm>
        </p:spPr>
        <p:txBody>
          <a:bodyPr/>
          <a:lstStyle/>
          <a:p>
            <a:r>
              <a:rPr lang="en-US" dirty="0"/>
              <a:t>Communicate </a:t>
            </a:r>
            <a:br>
              <a:rPr lang="en-US" dirty="0"/>
            </a:br>
            <a:r>
              <a:rPr lang="en-US" dirty="0"/>
              <a:t>Your Needs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9591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4074" b="76852"/>
          <a:stretch/>
        </p:blipFill>
        <p:spPr>
          <a:xfrm>
            <a:off x="0" y="965200"/>
            <a:ext cx="9144000" cy="622300"/>
          </a:xfrm>
          <a:prstGeom prst="rect">
            <a:avLst/>
          </a:prstGeom>
        </p:spPr>
      </p:pic>
      <p:sp>
        <p:nvSpPr>
          <p:cNvPr id="2" name="Title 1"/>
          <p:cNvSpPr>
            <a:spLocks noGrp="1"/>
          </p:cNvSpPr>
          <p:nvPr>
            <p:ph type="title"/>
          </p:nvPr>
        </p:nvSpPr>
        <p:spPr>
          <a:xfrm>
            <a:off x="546099" y="498475"/>
            <a:ext cx="8057127" cy="332399"/>
          </a:xfrm>
        </p:spPr>
        <p:txBody>
          <a:bodyPr/>
          <a:lstStyle/>
          <a:p>
            <a:r>
              <a:rPr lang="en-US" dirty="0"/>
              <a:t>Communicate Your Needs</a:t>
            </a:r>
          </a:p>
        </p:txBody>
      </p:sp>
      <p:sp>
        <p:nvSpPr>
          <p:cNvPr id="7" name="TextBox 6"/>
          <p:cNvSpPr txBox="1"/>
          <p:nvPr/>
        </p:nvSpPr>
        <p:spPr>
          <a:xfrm>
            <a:off x="590549" y="1519711"/>
            <a:ext cx="4101299" cy="1000274"/>
          </a:xfrm>
          <a:prstGeom prst="rect">
            <a:avLst/>
          </a:prstGeom>
          <a:noFill/>
        </p:spPr>
        <p:txBody>
          <a:bodyPr wrap="square" lIns="0" tIns="0" rIns="0" bIns="0" rtlCol="0">
            <a:spAutoFit/>
          </a:bodyPr>
          <a:lstStyle/>
          <a:p>
            <a:pPr marL="228600" indent="-228600">
              <a:buAutoNum type="alphaUcPeriod"/>
            </a:pPr>
            <a:r>
              <a:rPr lang="en-US" sz="1300" dirty="0">
                <a:solidFill>
                  <a:schemeClr val="accent6"/>
                </a:solidFill>
              </a:rPr>
              <a:t>Considers things objectively – seldom influenced </a:t>
            </a:r>
            <a:br>
              <a:rPr lang="en-US" sz="1300" dirty="0">
                <a:solidFill>
                  <a:schemeClr val="accent6"/>
                </a:solidFill>
              </a:rPr>
            </a:br>
            <a:r>
              <a:rPr lang="en-US" sz="1300" dirty="0">
                <a:solidFill>
                  <a:schemeClr val="accent6"/>
                </a:solidFill>
              </a:rPr>
              <a:t>by feelings</a:t>
            </a:r>
          </a:p>
          <a:p>
            <a:pPr marL="228600" indent="-228600">
              <a:buAutoNum type="alphaUcPeriod"/>
            </a:pPr>
            <a:r>
              <a:rPr lang="en-US" sz="1300" dirty="0">
                <a:solidFill>
                  <a:schemeClr val="accent6"/>
                </a:solidFill>
              </a:rPr>
              <a:t>Values recognition and praise for accomplishments</a:t>
            </a:r>
          </a:p>
          <a:p>
            <a:pPr marL="228600" indent="-228600">
              <a:buAutoNum type="alphaUcPeriod"/>
            </a:pPr>
            <a:r>
              <a:rPr lang="en-US" sz="1300" dirty="0">
                <a:solidFill>
                  <a:schemeClr val="accent6"/>
                </a:solidFill>
              </a:rPr>
              <a:t>Actions are tied heavily to personal values</a:t>
            </a:r>
          </a:p>
          <a:p>
            <a:pPr marL="228600" indent="-228600">
              <a:buAutoNum type="alphaUcPeriod"/>
            </a:pPr>
            <a:r>
              <a:rPr lang="en-US" sz="1300" dirty="0">
                <a:solidFill>
                  <a:schemeClr val="accent6"/>
                </a:solidFill>
              </a:rPr>
              <a:t>Is direct and assertive with self and others</a:t>
            </a:r>
          </a:p>
        </p:txBody>
      </p:sp>
      <p:sp>
        <p:nvSpPr>
          <p:cNvPr id="8" name="TextBox 7"/>
          <p:cNvSpPr txBox="1"/>
          <p:nvPr/>
        </p:nvSpPr>
        <p:spPr>
          <a:xfrm>
            <a:off x="590549" y="3210937"/>
            <a:ext cx="3655787" cy="1000274"/>
          </a:xfrm>
          <a:prstGeom prst="rect">
            <a:avLst/>
          </a:prstGeom>
          <a:noFill/>
        </p:spPr>
        <p:txBody>
          <a:bodyPr wrap="square" lIns="0" tIns="0" rIns="0" bIns="0" rtlCol="0">
            <a:spAutoFit/>
          </a:bodyPr>
          <a:lstStyle/>
          <a:p>
            <a:pPr marL="228600" indent="-228600">
              <a:buAutoNum type="alphaUcPeriod"/>
            </a:pPr>
            <a:r>
              <a:rPr lang="en-US" sz="1300" dirty="0">
                <a:solidFill>
                  <a:schemeClr val="accent6"/>
                </a:solidFill>
              </a:rPr>
              <a:t>Analytical when making decisions</a:t>
            </a:r>
          </a:p>
          <a:p>
            <a:pPr marL="228600" indent="-228600">
              <a:buAutoNum type="alphaUcPeriod"/>
            </a:pPr>
            <a:r>
              <a:rPr lang="en-US" sz="1300" dirty="0">
                <a:solidFill>
                  <a:schemeClr val="accent6"/>
                </a:solidFill>
              </a:rPr>
              <a:t>Easily bored by routine tasks</a:t>
            </a:r>
          </a:p>
          <a:p>
            <a:pPr marL="228600" indent="-228600">
              <a:buAutoNum type="alphaUcPeriod"/>
            </a:pPr>
            <a:r>
              <a:rPr lang="en-US" sz="1300" dirty="0">
                <a:solidFill>
                  <a:schemeClr val="accent6"/>
                </a:solidFill>
              </a:rPr>
              <a:t>Content working behind the scenes and enjoys helping others</a:t>
            </a:r>
          </a:p>
          <a:p>
            <a:pPr marL="228600" indent="-228600">
              <a:buAutoNum type="alphaUcPeriod"/>
            </a:pPr>
            <a:r>
              <a:rPr lang="en-US" sz="1300" dirty="0">
                <a:solidFill>
                  <a:schemeClr val="accent6"/>
                </a:solidFill>
              </a:rPr>
              <a:t>Confident and results driven</a:t>
            </a:r>
          </a:p>
        </p:txBody>
      </p:sp>
      <p:sp>
        <p:nvSpPr>
          <p:cNvPr id="9" name="TextBox 8"/>
          <p:cNvSpPr txBox="1"/>
          <p:nvPr/>
        </p:nvSpPr>
        <p:spPr>
          <a:xfrm>
            <a:off x="590549" y="4929601"/>
            <a:ext cx="3257551" cy="1000274"/>
          </a:xfrm>
          <a:prstGeom prst="rect">
            <a:avLst/>
          </a:prstGeom>
          <a:noFill/>
        </p:spPr>
        <p:txBody>
          <a:bodyPr wrap="square" lIns="0" tIns="0" rIns="0" bIns="0" rtlCol="0">
            <a:spAutoFit/>
          </a:bodyPr>
          <a:lstStyle/>
          <a:p>
            <a:pPr marL="228600" indent="-228600">
              <a:buAutoNum type="alphaUcPeriod"/>
            </a:pPr>
            <a:r>
              <a:rPr lang="en-US" sz="1300" dirty="0">
                <a:solidFill>
                  <a:schemeClr val="accent6"/>
                </a:solidFill>
              </a:rPr>
              <a:t>Maintains calm in volatile situations</a:t>
            </a:r>
          </a:p>
          <a:p>
            <a:pPr marL="228600" indent="-228600">
              <a:buAutoNum type="alphaUcPeriod"/>
            </a:pPr>
            <a:r>
              <a:rPr lang="en-US" sz="1300" dirty="0">
                <a:solidFill>
                  <a:schemeClr val="accent6"/>
                </a:solidFill>
              </a:rPr>
              <a:t>Is energized by change</a:t>
            </a:r>
          </a:p>
          <a:p>
            <a:pPr marL="228600" indent="-228600">
              <a:buAutoNum type="alphaUcPeriod"/>
            </a:pPr>
            <a:r>
              <a:rPr lang="en-US" sz="1300" dirty="0">
                <a:solidFill>
                  <a:schemeClr val="accent6"/>
                </a:solidFill>
              </a:rPr>
              <a:t>Often defers decision-making to </a:t>
            </a:r>
            <a:br>
              <a:rPr lang="en-US" sz="1300" dirty="0">
                <a:solidFill>
                  <a:schemeClr val="accent6"/>
                </a:solidFill>
              </a:rPr>
            </a:br>
            <a:r>
              <a:rPr lang="en-US" sz="1300" dirty="0">
                <a:solidFill>
                  <a:schemeClr val="accent6"/>
                </a:solidFill>
              </a:rPr>
              <a:t>accommodate others</a:t>
            </a:r>
          </a:p>
          <a:p>
            <a:pPr marL="228600" indent="-228600">
              <a:buAutoNum type="alphaUcPeriod"/>
            </a:pPr>
            <a:r>
              <a:rPr lang="en-US" sz="1300" dirty="0">
                <a:solidFill>
                  <a:schemeClr val="accent6"/>
                </a:solidFill>
              </a:rPr>
              <a:t>Brings drive and focus to issues</a:t>
            </a:r>
          </a:p>
        </p:txBody>
      </p:sp>
      <p:sp>
        <p:nvSpPr>
          <p:cNvPr id="10" name="TextBox 9"/>
          <p:cNvSpPr txBox="1"/>
          <p:nvPr/>
        </p:nvSpPr>
        <p:spPr>
          <a:xfrm>
            <a:off x="4990914" y="1527766"/>
            <a:ext cx="3655786" cy="1000274"/>
          </a:xfrm>
          <a:prstGeom prst="rect">
            <a:avLst/>
          </a:prstGeom>
          <a:noFill/>
        </p:spPr>
        <p:txBody>
          <a:bodyPr wrap="square" lIns="0" tIns="0" rIns="0" bIns="0" rtlCol="0">
            <a:spAutoFit/>
          </a:bodyPr>
          <a:lstStyle/>
          <a:p>
            <a:pPr marL="228600" indent="-228600">
              <a:buAutoNum type="alphaUcPeriod"/>
            </a:pPr>
            <a:r>
              <a:rPr lang="en-US" sz="1300" dirty="0">
                <a:solidFill>
                  <a:schemeClr val="accent6"/>
                </a:solidFill>
              </a:rPr>
              <a:t>Values quality and accountability</a:t>
            </a:r>
          </a:p>
          <a:p>
            <a:pPr marL="228600" indent="-228600">
              <a:buAutoNum type="alphaUcPeriod"/>
            </a:pPr>
            <a:r>
              <a:rPr lang="en-US" sz="1300" dirty="0">
                <a:solidFill>
                  <a:schemeClr val="accent6"/>
                </a:solidFill>
              </a:rPr>
              <a:t>Energetically juggles multiple roles </a:t>
            </a:r>
            <a:br>
              <a:rPr lang="en-US" sz="1300" dirty="0">
                <a:solidFill>
                  <a:schemeClr val="accent6"/>
                </a:solidFill>
              </a:rPr>
            </a:br>
            <a:r>
              <a:rPr lang="en-US" sz="1300" dirty="0">
                <a:solidFill>
                  <a:schemeClr val="accent6"/>
                </a:solidFill>
              </a:rPr>
              <a:t>and tasks</a:t>
            </a:r>
          </a:p>
          <a:p>
            <a:pPr marL="228600" indent="-228600">
              <a:buAutoNum type="alphaUcPeriod"/>
            </a:pPr>
            <a:r>
              <a:rPr lang="en-US" sz="1300" dirty="0">
                <a:solidFill>
                  <a:schemeClr val="accent6"/>
                </a:solidFill>
              </a:rPr>
              <a:t>Puts people and relationships first</a:t>
            </a:r>
          </a:p>
          <a:p>
            <a:pPr marL="228600" indent="-228600">
              <a:buAutoNum type="alphaUcPeriod"/>
            </a:pPr>
            <a:r>
              <a:rPr lang="en-US" sz="1300" dirty="0">
                <a:solidFill>
                  <a:schemeClr val="accent6"/>
                </a:solidFill>
              </a:rPr>
              <a:t>Action oriented and loves a challenge</a:t>
            </a:r>
          </a:p>
        </p:txBody>
      </p:sp>
      <p:sp>
        <p:nvSpPr>
          <p:cNvPr id="11" name="TextBox 10"/>
          <p:cNvSpPr txBox="1"/>
          <p:nvPr/>
        </p:nvSpPr>
        <p:spPr>
          <a:xfrm>
            <a:off x="4990912" y="3210937"/>
            <a:ext cx="3906200" cy="1000274"/>
          </a:xfrm>
          <a:prstGeom prst="rect">
            <a:avLst/>
          </a:prstGeom>
          <a:noFill/>
        </p:spPr>
        <p:txBody>
          <a:bodyPr wrap="square" lIns="0" tIns="0" rIns="0" bIns="0" rtlCol="0">
            <a:spAutoFit/>
          </a:bodyPr>
          <a:lstStyle/>
          <a:p>
            <a:pPr marL="228600" indent="-228600">
              <a:buAutoNum type="alphaUcPeriod"/>
            </a:pPr>
            <a:r>
              <a:rPr lang="en-US" sz="1300" dirty="0">
                <a:solidFill>
                  <a:schemeClr val="accent6"/>
                </a:solidFill>
              </a:rPr>
              <a:t>Prefers a structured, methodical approach</a:t>
            </a:r>
          </a:p>
          <a:p>
            <a:pPr marL="228600" indent="-228600">
              <a:buAutoNum type="alphaUcPeriod"/>
            </a:pPr>
            <a:r>
              <a:rPr lang="en-US" sz="1300" dirty="0">
                <a:solidFill>
                  <a:schemeClr val="accent6"/>
                </a:solidFill>
              </a:rPr>
              <a:t>Is creative and likes to think outside </a:t>
            </a:r>
            <a:br>
              <a:rPr lang="en-US" sz="1300" dirty="0">
                <a:solidFill>
                  <a:schemeClr val="accent6"/>
                </a:solidFill>
              </a:rPr>
            </a:br>
            <a:r>
              <a:rPr lang="en-US" sz="1300" dirty="0">
                <a:solidFill>
                  <a:schemeClr val="accent6"/>
                </a:solidFill>
              </a:rPr>
              <a:t>the box</a:t>
            </a:r>
          </a:p>
          <a:p>
            <a:pPr marL="228600" indent="-228600">
              <a:buAutoNum type="alphaUcPeriod"/>
            </a:pPr>
            <a:r>
              <a:rPr lang="en-US" sz="1300" dirty="0">
                <a:solidFill>
                  <a:schemeClr val="accent6"/>
                </a:solidFill>
              </a:rPr>
              <a:t>Is patient with a relaxed attitude</a:t>
            </a:r>
          </a:p>
          <a:p>
            <a:pPr marL="228600" indent="-228600">
              <a:buAutoNum type="alphaUcPeriod"/>
            </a:pPr>
            <a:r>
              <a:rPr lang="en-US" sz="1300" dirty="0">
                <a:solidFill>
                  <a:schemeClr val="accent6"/>
                </a:solidFill>
              </a:rPr>
              <a:t>Likes to lead and make things happen</a:t>
            </a:r>
          </a:p>
        </p:txBody>
      </p:sp>
      <p:sp>
        <p:nvSpPr>
          <p:cNvPr id="13" name="TextBox 12"/>
          <p:cNvSpPr txBox="1"/>
          <p:nvPr/>
        </p:nvSpPr>
        <p:spPr>
          <a:xfrm>
            <a:off x="5000056" y="4924089"/>
            <a:ext cx="3655787" cy="1031051"/>
          </a:xfrm>
          <a:prstGeom prst="rect">
            <a:avLst/>
          </a:prstGeom>
          <a:noFill/>
        </p:spPr>
        <p:txBody>
          <a:bodyPr wrap="square" lIns="0" tIns="0" rIns="0" bIns="0" rtlCol="0">
            <a:spAutoFit/>
          </a:bodyPr>
          <a:lstStyle/>
          <a:p>
            <a:pPr marL="342900" indent="-342900">
              <a:spcAft>
                <a:spcPts val="600"/>
              </a:spcAft>
            </a:pPr>
            <a:r>
              <a:rPr lang="en-US" sz="1300" dirty="0">
                <a:solidFill>
                  <a:schemeClr val="accent6"/>
                </a:solidFill>
              </a:rPr>
              <a:t>_______ A</a:t>
            </a:r>
          </a:p>
          <a:p>
            <a:pPr marL="342900" indent="-342900">
              <a:spcAft>
                <a:spcPts val="600"/>
              </a:spcAft>
            </a:pPr>
            <a:r>
              <a:rPr lang="en-US" sz="1300" dirty="0">
                <a:solidFill>
                  <a:schemeClr val="accent6"/>
                </a:solidFill>
              </a:rPr>
              <a:t>_______ B</a:t>
            </a:r>
          </a:p>
          <a:p>
            <a:pPr marL="342900" indent="-342900">
              <a:spcAft>
                <a:spcPts val="600"/>
              </a:spcAft>
            </a:pPr>
            <a:r>
              <a:rPr lang="en-US" sz="1300" dirty="0">
                <a:solidFill>
                  <a:schemeClr val="accent6"/>
                </a:solidFill>
              </a:rPr>
              <a:t>_______ C</a:t>
            </a:r>
          </a:p>
          <a:p>
            <a:pPr marL="342900" indent="-342900">
              <a:spcAft>
                <a:spcPts val="600"/>
              </a:spcAft>
            </a:pPr>
            <a:r>
              <a:rPr lang="en-US" sz="1300" dirty="0">
                <a:solidFill>
                  <a:schemeClr val="accent6"/>
                </a:solidFill>
              </a:rPr>
              <a:t>_______ D</a:t>
            </a: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2224" b="49721"/>
          <a:stretch/>
        </p:blipFill>
        <p:spPr>
          <a:xfrm>
            <a:off x="0" y="2736850"/>
            <a:ext cx="9144000" cy="552450"/>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t="65649" b="26018"/>
          <a:stretch/>
        </p:blipFill>
        <p:spPr>
          <a:xfrm>
            <a:off x="0" y="4362450"/>
            <a:ext cx="9144000" cy="571500"/>
          </a:xfrm>
          <a:prstGeom prst="rect">
            <a:avLst/>
          </a:prstGeom>
        </p:spPr>
      </p:pic>
    </p:spTree>
    <p:extLst>
      <p:ext uri="{BB962C8B-B14F-4D97-AF65-F5344CB8AC3E}">
        <p14:creationId xmlns:p14="http://schemas.microsoft.com/office/powerpoint/2010/main" val="1371403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p>
        </p:txBody>
      </p:sp>
      <p:sp>
        <p:nvSpPr>
          <p:cNvPr id="6" name="Title 1"/>
          <p:cNvSpPr txBox="1">
            <a:spLocks/>
          </p:cNvSpPr>
          <p:nvPr/>
        </p:nvSpPr>
        <p:spPr>
          <a:xfrm>
            <a:off x="2344136" y="2726949"/>
            <a:ext cx="3893632" cy="640027"/>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400" b="1" kern="1200">
                <a:solidFill>
                  <a:schemeClr val="accent2"/>
                </a:solidFill>
                <a:latin typeface="+mn-lt"/>
                <a:ea typeface="+mj-ea"/>
                <a:cs typeface="+mj-cs"/>
              </a:defRPr>
            </a:lvl1pPr>
          </a:lstStyle>
          <a:p>
            <a:r>
              <a:rPr lang="en-US" sz="3700" dirty="0"/>
              <a:t>Questions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546099" y="2392937"/>
            <a:ext cx="1165943" cy="1165943"/>
          </a:xfrm>
          <a:prstGeom prst="rect">
            <a:avLst/>
          </a:prstGeom>
        </p:spPr>
      </p:pic>
    </p:spTree>
    <p:extLst>
      <p:ext uri="{BB962C8B-B14F-4D97-AF65-F5344CB8AC3E}">
        <p14:creationId xmlns:p14="http://schemas.microsoft.com/office/powerpoint/2010/main" val="11547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98665" y="4106056"/>
            <a:ext cx="8016948" cy="915635"/>
          </a:xfrm>
          <a:prstGeom prst="rect">
            <a:avLst/>
          </a:prstGeom>
          <a:noFill/>
        </p:spPr>
        <p:txBody>
          <a:bodyPr wrap="square" lIns="0" tIns="0" rIns="0" bIns="0" rtlCol="0">
            <a:spAutoFit/>
          </a:bodyPr>
          <a:lstStyle/>
          <a:p>
            <a:pPr>
              <a:lnSpc>
                <a:spcPct val="110000"/>
              </a:lnSpc>
              <a:spcAft>
                <a:spcPts val="600"/>
              </a:spcAft>
            </a:pPr>
            <a:r>
              <a:rPr lang="en-US" sz="900" dirty="0">
                <a:solidFill>
                  <a:schemeClr val="bg1">
                    <a:lumMod val="50000"/>
                  </a:schemeClr>
                </a:solidFill>
              </a:rPr>
              <a:t>This presentation is based on the white paper entitled, "Investing Today: Keeping Perspective in Volatile Markets" by The Emotional Investor, Jay Mooreland, MS, CFP</a:t>
            </a:r>
            <a:r>
              <a:rPr lang="en-US" sz="900" baseline="30000" dirty="0">
                <a:solidFill>
                  <a:schemeClr val="bg1">
                    <a:lumMod val="50000"/>
                  </a:schemeClr>
                </a:solidFill>
              </a:rPr>
              <a:t>®</a:t>
            </a:r>
            <a:r>
              <a:rPr lang="en-US" sz="900" dirty="0">
                <a:solidFill>
                  <a:schemeClr val="bg1">
                    <a:lumMod val="50000"/>
                  </a:schemeClr>
                </a:solidFill>
              </a:rPr>
              <a:t>. The author is not affiliated with </a:t>
            </a:r>
            <a:r>
              <a:rPr lang="en-US" sz="900" dirty="0" err="1">
                <a:solidFill>
                  <a:schemeClr val="bg1">
                    <a:lumMod val="50000"/>
                  </a:schemeClr>
                </a:solidFill>
              </a:rPr>
              <a:t>Brighthouse</a:t>
            </a:r>
            <a:r>
              <a:rPr lang="en-US" sz="900" dirty="0">
                <a:solidFill>
                  <a:schemeClr val="bg1">
                    <a:lumMod val="50000"/>
                  </a:schemeClr>
                </a:solidFill>
              </a:rPr>
              <a:t> Financial, and is solely responsible for the content of this presentation.</a:t>
            </a:r>
          </a:p>
          <a:p>
            <a:pPr>
              <a:lnSpc>
                <a:spcPct val="110000"/>
              </a:lnSpc>
              <a:spcAft>
                <a:spcPts val="600"/>
              </a:spcAft>
            </a:pPr>
            <a:r>
              <a:rPr lang="en-US" sz="900" dirty="0">
                <a:solidFill>
                  <a:schemeClr val="bg1">
                    <a:lumMod val="50000"/>
                  </a:schemeClr>
                </a:solidFill>
              </a:rPr>
              <a:t>Any discussion of taxes is for general informational purposes only, does not purport to be complete or cover every situation, and should not be construed as legal, tax, or accounting advice. Clients should confer with their qualified legal, tax, and accounting advisors as appropriate.</a:t>
            </a:r>
          </a:p>
          <a:p>
            <a:pPr>
              <a:lnSpc>
                <a:spcPct val="110000"/>
              </a:lnSpc>
              <a:spcAft>
                <a:spcPts val="600"/>
              </a:spcAft>
            </a:pPr>
            <a:r>
              <a:rPr lang="en-US" sz="900" dirty="0" err="1">
                <a:solidFill>
                  <a:schemeClr val="bg1">
                    <a:lumMod val="50000"/>
                  </a:schemeClr>
                </a:solidFill>
              </a:rPr>
              <a:t>Brighthouse</a:t>
            </a:r>
            <a:r>
              <a:rPr lang="en-US" sz="900" dirty="0">
                <a:solidFill>
                  <a:schemeClr val="bg1">
                    <a:lumMod val="50000"/>
                  </a:schemeClr>
                </a:solidFill>
              </a:rPr>
              <a:t> Financial</a:t>
            </a:r>
            <a:r>
              <a:rPr lang="en-US" sz="900" baseline="30000" dirty="0">
                <a:solidFill>
                  <a:schemeClr val="bg1">
                    <a:lumMod val="50000"/>
                  </a:schemeClr>
                </a:solidFill>
              </a:rPr>
              <a:t>®</a:t>
            </a:r>
            <a:r>
              <a:rPr lang="en-US" sz="900" dirty="0">
                <a:solidFill>
                  <a:schemeClr val="bg1">
                    <a:lumMod val="50000"/>
                  </a:schemeClr>
                </a:solidFill>
              </a:rPr>
              <a:t> and its design are registered trademarks of </a:t>
            </a:r>
            <a:r>
              <a:rPr lang="en-US" sz="900" dirty="0" err="1">
                <a:solidFill>
                  <a:schemeClr val="bg1">
                    <a:lumMod val="50000"/>
                  </a:schemeClr>
                </a:solidFill>
              </a:rPr>
              <a:t>Brighthouse</a:t>
            </a:r>
            <a:r>
              <a:rPr lang="en-US" sz="900" dirty="0">
                <a:solidFill>
                  <a:schemeClr val="bg1">
                    <a:lumMod val="50000"/>
                  </a:schemeClr>
                </a:solidFill>
              </a:rPr>
              <a:t> Financial, Inc. and/or its affiliates.</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34" y="3203367"/>
            <a:ext cx="16764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2234" y="6194502"/>
            <a:ext cx="1616927" cy="446049"/>
          </a:xfrm>
          <a:prstGeom prst="rect">
            <a:avLst/>
          </a:prstGeom>
          <a:solidFill>
            <a:schemeClr val="bg1"/>
          </a:solidFill>
        </p:spPr>
        <p:txBody>
          <a:bodyPr wrap="square" rtlCol="0" anchor="ctr" anchorCtr="0">
            <a:noAutofit/>
          </a:bodyPr>
          <a:lstStyle/>
          <a:p>
            <a:pPr algn="ctr"/>
            <a:endParaRPr lang="en-US" sz="1600" dirty="0" err="1">
              <a:solidFill>
                <a:schemeClr val="bg1"/>
              </a:solidFill>
            </a:endParaRPr>
          </a:p>
        </p:txBody>
      </p:sp>
      <p:sp>
        <p:nvSpPr>
          <p:cNvPr id="9" name="TextBox 8"/>
          <p:cNvSpPr txBox="1"/>
          <p:nvPr/>
        </p:nvSpPr>
        <p:spPr>
          <a:xfrm>
            <a:off x="542261" y="6269259"/>
            <a:ext cx="3050446" cy="215444"/>
          </a:xfrm>
          <a:prstGeom prst="rect">
            <a:avLst/>
          </a:prstGeom>
          <a:noFill/>
        </p:spPr>
        <p:txBody>
          <a:bodyPr wrap="square" lIns="0" tIns="0" rIns="0" bIns="0" rtlCol="0">
            <a:spAutoFit/>
          </a:bodyPr>
          <a:lstStyle/>
          <a:p>
            <a:r>
              <a:rPr lang="is-IS" sz="700" dirty="0">
                <a:solidFill>
                  <a:schemeClr val="tx1">
                    <a:lumMod val="50000"/>
                    <a:lumOff val="50000"/>
                  </a:schemeClr>
                </a:solidFill>
              </a:rPr>
              <a:t>1808 </a:t>
            </a:r>
            <a:r>
              <a:rPr lang="fr-FR" sz="700" b="1" dirty="0">
                <a:solidFill>
                  <a:schemeClr val="tx1">
                    <a:lumMod val="50000"/>
                    <a:lumOff val="50000"/>
                  </a:schemeClr>
                </a:solidFill>
              </a:rPr>
              <a:t>CLVA526053</a:t>
            </a:r>
          </a:p>
          <a:p>
            <a:r>
              <a:rPr lang="de-DE" sz="700" dirty="0">
                <a:solidFill>
                  <a:schemeClr val="tx1">
                    <a:lumMod val="50000"/>
                    <a:lumOff val="50000"/>
                  </a:schemeClr>
                </a:solidFill>
              </a:rPr>
              <a:t>© 2019 BRIGHTHOUSE FINANCIAL, INC.       </a:t>
            </a:r>
            <a:r>
              <a:rPr lang="is-IS" sz="700" dirty="0">
                <a:solidFill>
                  <a:schemeClr val="tx1">
                    <a:lumMod val="50000"/>
                    <a:lumOff val="50000"/>
                  </a:schemeClr>
                </a:solidFill>
              </a:rPr>
              <a:t>L0717497041[1219]</a:t>
            </a:r>
            <a:r>
              <a:rPr lang="de-DE" sz="700" dirty="0">
                <a:solidFill>
                  <a:schemeClr val="tx1">
                    <a:lumMod val="50000"/>
                    <a:lumOff val="50000"/>
                  </a:schemeClr>
                </a:solidFill>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92" y="5737236"/>
            <a:ext cx="1634896" cy="227069"/>
          </a:xfrm>
          <a:prstGeom prst="rect">
            <a:avLst/>
          </a:prstGeom>
        </p:spPr>
      </p:pic>
    </p:spTree>
    <p:extLst>
      <p:ext uri="{BB962C8B-B14F-4D97-AF65-F5344CB8AC3E}">
        <p14:creationId xmlns:p14="http://schemas.microsoft.com/office/powerpoint/2010/main" val="58558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idx="1"/>
          </p:nvPr>
        </p:nvSpPr>
        <p:spPr>
          <a:xfrm>
            <a:off x="546100" y="1374862"/>
            <a:ext cx="8057126" cy="1985159"/>
          </a:xfrm>
        </p:spPr>
        <p:txBody>
          <a:bodyPr/>
          <a:lstStyle/>
          <a:p>
            <a:pPr marL="228600" indent="-228600"/>
            <a:r>
              <a:rPr lang="en-US" b="1" dirty="0"/>
              <a:t>Evaluate Volatility</a:t>
            </a:r>
          </a:p>
          <a:p>
            <a:pPr marL="228600" indent="-228600"/>
            <a:r>
              <a:rPr lang="en-US" b="1" dirty="0"/>
              <a:t>Consider the Noise</a:t>
            </a:r>
          </a:p>
          <a:p>
            <a:pPr marL="228600" indent="-228600"/>
            <a:r>
              <a:rPr lang="en-US" b="1" dirty="0"/>
              <a:t>Understand Your Threshold</a:t>
            </a:r>
          </a:p>
          <a:p>
            <a:pPr marL="228600" indent="-228600"/>
            <a:r>
              <a:rPr lang="en-US" b="1" dirty="0"/>
              <a:t>Focus on What You Can Control</a:t>
            </a:r>
          </a:p>
          <a:p>
            <a:pPr marL="228600" indent="-228600"/>
            <a:r>
              <a:rPr lang="en-US" b="1" dirty="0"/>
              <a:t>Communicate Your Needs</a:t>
            </a:r>
          </a:p>
        </p:txBody>
      </p:sp>
      <p:sp>
        <p:nvSpPr>
          <p:cNvPr id="7" name="TextBox 6"/>
          <p:cNvSpPr txBox="1"/>
          <p:nvPr/>
        </p:nvSpPr>
        <p:spPr>
          <a:xfrm>
            <a:off x="543334" y="5264190"/>
            <a:ext cx="7884739" cy="492443"/>
          </a:xfrm>
          <a:prstGeom prst="rect">
            <a:avLst/>
          </a:prstGeom>
          <a:noFill/>
          <a:ln>
            <a:solidFill>
              <a:schemeClr val="bg1">
                <a:lumMod val="65000"/>
              </a:schemeClr>
            </a:solidFill>
          </a:ln>
        </p:spPr>
        <p:txBody>
          <a:bodyPr wrap="square" lIns="0" tIns="91440" rIns="0" bIns="91440" rtlCol="0">
            <a:spAutoFit/>
          </a:bodyPr>
          <a:lstStyle/>
          <a:p>
            <a:pPr algn="ctr"/>
            <a:r>
              <a:rPr lang="en-US" sz="1000" dirty="0">
                <a:solidFill>
                  <a:schemeClr val="accent6"/>
                </a:solidFill>
              </a:rPr>
              <a:t>• Not a Deposit • Not FDIC Insured • Not Insured by Any Federal Government </a:t>
            </a:r>
            <a:r>
              <a:rPr lang="en-US" sz="1000">
                <a:solidFill>
                  <a:schemeClr val="accent6"/>
                </a:solidFill>
              </a:rPr>
              <a:t>Agency </a:t>
            </a:r>
          </a:p>
          <a:p>
            <a:pPr algn="ctr"/>
            <a:r>
              <a:rPr lang="en-US" sz="1000" dirty="0">
                <a:solidFill>
                  <a:schemeClr val="accent6"/>
                </a:solidFill>
              </a:rPr>
              <a:t>• Not Guaranteed by Any Bank or Credit Union • May Lose Value</a:t>
            </a:r>
          </a:p>
        </p:txBody>
      </p:sp>
    </p:spTree>
    <p:extLst>
      <p:ext uri="{BB962C8B-B14F-4D97-AF65-F5344CB8AC3E}">
        <p14:creationId xmlns:p14="http://schemas.microsoft.com/office/powerpoint/2010/main" val="317985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6100" y="3064580"/>
            <a:ext cx="5303838" cy="581698"/>
          </a:xfrm>
        </p:spPr>
        <p:txBody>
          <a:bodyPr/>
          <a:lstStyle/>
          <a:p>
            <a:r>
              <a:rPr lang="en-US" dirty="0"/>
              <a:t>Evaluate Volatility</a:t>
            </a:r>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01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Volatility</a:t>
            </a:r>
          </a:p>
        </p:txBody>
      </p:sp>
      <p:sp>
        <p:nvSpPr>
          <p:cNvPr id="3" name="Content Placeholder 2"/>
          <p:cNvSpPr>
            <a:spLocks noGrp="1"/>
          </p:cNvSpPr>
          <p:nvPr>
            <p:ph idx="1"/>
          </p:nvPr>
        </p:nvSpPr>
        <p:spPr>
          <a:xfrm>
            <a:off x="546100" y="1261872"/>
            <a:ext cx="8057126" cy="2019014"/>
          </a:xfrm>
        </p:spPr>
        <p:txBody>
          <a:bodyPr/>
          <a:lstStyle/>
          <a:p>
            <a:pPr marL="176213" indent="-176213"/>
            <a:r>
              <a:rPr lang="en-US" sz="2000" b="1" dirty="0">
                <a:solidFill>
                  <a:schemeClr val="accent5"/>
                </a:solidFill>
              </a:rPr>
              <a:t>Volatility:</a:t>
            </a:r>
          </a:p>
          <a:p>
            <a:pPr marL="176213" indent="-176213">
              <a:buFont typeface="Arial" charset="0"/>
              <a:buChar char="•"/>
            </a:pPr>
            <a:r>
              <a:rPr lang="en-US" dirty="0"/>
              <a:t>Is an inherent part of investing</a:t>
            </a:r>
          </a:p>
          <a:p>
            <a:pPr marL="176213" indent="-176213">
              <a:buFont typeface="Arial" charset="0"/>
              <a:buChar char="•"/>
            </a:pPr>
            <a:r>
              <a:rPr lang="en-US" dirty="0"/>
              <a:t>Can create mispricing in securities</a:t>
            </a:r>
          </a:p>
          <a:p>
            <a:pPr marL="176213" indent="-176213">
              <a:buFont typeface="Arial" charset="0"/>
              <a:buChar char="•"/>
            </a:pPr>
            <a:r>
              <a:rPr lang="en-US" dirty="0"/>
              <a:t>Can often cause us to react emotionally</a:t>
            </a:r>
          </a:p>
          <a:p>
            <a:pPr marL="176213" indent="-176213">
              <a:buFont typeface="Arial" charset="0"/>
              <a:buChar char="•"/>
            </a:pPr>
            <a:r>
              <a:rPr lang="en-US" dirty="0"/>
              <a:t>Is a large function of time</a:t>
            </a:r>
          </a:p>
        </p:txBody>
      </p:sp>
    </p:spTree>
    <p:extLst>
      <p:ext uri="{BB962C8B-B14F-4D97-AF65-F5344CB8AC3E}">
        <p14:creationId xmlns:p14="http://schemas.microsoft.com/office/powerpoint/2010/main" val="210504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082" y="1390327"/>
            <a:ext cx="4280667" cy="4280667"/>
          </a:xfrm>
          <a:prstGeom prst="rect">
            <a:avLst/>
          </a:prstGeom>
        </p:spPr>
      </p:pic>
      <p:sp>
        <p:nvSpPr>
          <p:cNvPr id="2" name="Content Placeholder 1"/>
          <p:cNvSpPr>
            <a:spLocks noGrp="1"/>
          </p:cNvSpPr>
          <p:nvPr>
            <p:ph idx="1"/>
          </p:nvPr>
        </p:nvSpPr>
        <p:spPr>
          <a:xfrm>
            <a:off x="546100" y="1564795"/>
            <a:ext cx="2491740" cy="1523494"/>
          </a:xfrm>
        </p:spPr>
        <p:txBody>
          <a:bodyPr/>
          <a:lstStyle/>
          <a:p>
            <a:r>
              <a:rPr lang="en-US" dirty="0"/>
              <a:t>Chart A and B represent the same investment, but Chart A is simply a nine-month period of time within Chart B.</a:t>
            </a:r>
            <a:r>
              <a:rPr lang="en-US" sz="1100" baseline="100000" dirty="0"/>
              <a:t>1</a:t>
            </a:r>
          </a:p>
        </p:txBody>
      </p:sp>
      <p:sp>
        <p:nvSpPr>
          <p:cNvPr id="5" name="Title 4"/>
          <p:cNvSpPr>
            <a:spLocks noGrp="1"/>
          </p:cNvSpPr>
          <p:nvPr>
            <p:ph type="title"/>
          </p:nvPr>
        </p:nvSpPr>
        <p:spPr>
          <a:xfrm>
            <a:off x="546101" y="498475"/>
            <a:ext cx="5004094" cy="664797"/>
          </a:xfrm>
        </p:spPr>
        <p:txBody>
          <a:bodyPr/>
          <a:lstStyle/>
          <a:p>
            <a:r>
              <a:rPr lang="en-US" dirty="0"/>
              <a:t>Which chart would you prefer your portfolio to look like?</a:t>
            </a:r>
          </a:p>
        </p:txBody>
      </p:sp>
      <p:sp>
        <p:nvSpPr>
          <p:cNvPr id="6" name="Text Placeholder 5"/>
          <p:cNvSpPr>
            <a:spLocks noGrp="1"/>
          </p:cNvSpPr>
          <p:nvPr>
            <p:ph type="body" sz="quarter" idx="17"/>
          </p:nvPr>
        </p:nvSpPr>
        <p:spPr>
          <a:xfrm>
            <a:off x="549275" y="5801033"/>
            <a:ext cx="8078788" cy="406265"/>
          </a:xfrm>
        </p:spPr>
        <p:txBody>
          <a:bodyPr/>
          <a:lstStyle/>
          <a:p>
            <a:pPr defTabSz="91440"/>
            <a:r>
              <a:rPr lang="en-US" baseline="30000" dirty="0"/>
              <a:t>1</a:t>
            </a:r>
            <a:r>
              <a:rPr lang="en-US" dirty="0"/>
              <a:t>  Chart A is S&amp;P 500</a:t>
            </a:r>
            <a:r>
              <a:rPr lang="en-US" baseline="30000" dirty="0"/>
              <a:t>®</a:t>
            </a:r>
            <a:r>
              <a:rPr lang="en-US" dirty="0"/>
              <a:t> Index from 11/2009 – 07/2010. Chart B is S&amp;P 500 from 05/2009 – 07/2013. The Standard &amp; Poor’s 500 Index is a capitalization weighted index of 500 	 	stocks designed to measure performance of the broad domestic economy through changes in the aggregate market value of 500 stocks representing all major industries. All 	indices are unmanaged and may not be invested into directly.</a:t>
            </a:r>
            <a:endParaRPr lang="en-US" dirty="0">
              <a:solidFill>
                <a:schemeClr val="accent6"/>
              </a:solidFill>
            </a:endParaRPr>
          </a:p>
        </p:txBody>
      </p:sp>
      <p:cxnSp>
        <p:nvCxnSpPr>
          <p:cNvPr id="8" name="Straight Connector 7"/>
          <p:cNvCxnSpPr/>
          <p:nvPr/>
        </p:nvCxnSpPr>
        <p:spPr>
          <a:xfrm>
            <a:off x="545805" y="5720316"/>
            <a:ext cx="8059479" cy="0"/>
          </a:xfrm>
          <a:prstGeom prst="line">
            <a:avLst/>
          </a:prstGeom>
          <a:ln w="6350">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2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6100" y="2856044"/>
            <a:ext cx="2856319" cy="1145913"/>
          </a:xfrm>
        </p:spPr>
        <p:txBody>
          <a:bodyPr/>
          <a:lstStyle/>
          <a:p>
            <a:r>
              <a:rPr lang="en-US" dirty="0"/>
              <a:t>Consider the Noise</a:t>
            </a:r>
          </a:p>
        </p:txBody>
      </p:sp>
      <p:sp>
        <p:nvSpPr>
          <p:cNvPr id="9" name="Subtitle 8"/>
          <p:cNvSpPr>
            <a:spLocks noGrp="1"/>
          </p:cNvSpPr>
          <p:nvPr>
            <p:ph type="subTitle" idx="1"/>
          </p:nvPr>
        </p:nvSpPr>
        <p:spPr/>
        <p:txBody>
          <a:bodyPr/>
          <a:lstStyle/>
          <a:p>
            <a:endParaRPr lang="en-US"/>
          </a:p>
        </p:txBody>
      </p:sp>
      <p:sp>
        <p:nvSpPr>
          <p:cNvPr id="6" name="Text Placeholder 2"/>
          <p:cNvSpPr txBox="1">
            <a:spLocks/>
          </p:cNvSpPr>
          <p:nvPr/>
        </p:nvSpPr>
        <p:spPr>
          <a:xfrm>
            <a:off x="1261177" y="3375815"/>
            <a:ext cx="3467986" cy="1024735"/>
          </a:xfrm>
          <a:prstGeom prst="rect">
            <a:avLst/>
          </a:prstGeom>
        </p:spPr>
        <p:txBody>
          <a:bodyPr vert="horz" lIns="0" tIns="45720" rIns="91440" bIns="45720" rtlCol="0" anchor="t" anchorCtr="0">
            <a:noAutofit/>
          </a:bodyPr>
          <a:lstStyle>
            <a:lvl1pPr marL="0" indent="0" algn="l" defTabSz="914400" rtl="0" eaLnBrk="1" latinLnBrk="0" hangingPunct="1">
              <a:spcBef>
                <a:spcPct val="20000"/>
              </a:spcBef>
              <a:buFont typeface="Arial" panose="020B0604020202020204" pitchFamily="34" charset="0"/>
              <a:buNone/>
              <a:defRPr sz="1500" kern="1200">
                <a:solidFill>
                  <a:schemeClr val="tx1">
                    <a:lumMod val="50000"/>
                    <a:lumOff val="50000"/>
                  </a:schemeClr>
                </a:solidFill>
                <a:latin typeface=""/>
                <a:ea typeface="+mn-ea"/>
                <a:cs typeface="Arial"/>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a:ea typeface="+mn-ea"/>
                <a:cs typeface="Arial"/>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a:ea typeface="+mn-ea"/>
                <a:cs typeface="Arial"/>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a:ea typeface="+mn-ea"/>
                <a:cs typeface="Arial"/>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a:ea typeface="+mn-ea"/>
                <a:cs typeface="Arial"/>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lvl="2"/>
            <a:endParaRPr lang="en-US" sz="2800" b="1" baseline="30000" dirty="0">
              <a:solidFill>
                <a:schemeClr val="bg1"/>
              </a:solidFill>
            </a:endParaRPr>
          </a:p>
        </p:txBody>
      </p:sp>
    </p:spTree>
    <p:extLst>
      <p:ext uri="{BB962C8B-B14F-4D97-AF65-F5344CB8AC3E}">
        <p14:creationId xmlns:p14="http://schemas.microsoft.com/office/powerpoint/2010/main" val="153340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99" y="498475"/>
            <a:ext cx="8057127" cy="332399"/>
          </a:xfrm>
        </p:spPr>
        <p:txBody>
          <a:bodyPr/>
          <a:lstStyle/>
          <a:p>
            <a:r>
              <a:rPr lang="en-US" dirty="0"/>
              <a:t>Consider the Noise</a:t>
            </a:r>
          </a:p>
        </p:txBody>
      </p:sp>
      <p:sp>
        <p:nvSpPr>
          <p:cNvPr id="3" name="Content Placeholder 2"/>
          <p:cNvSpPr>
            <a:spLocks noGrp="1"/>
          </p:cNvSpPr>
          <p:nvPr>
            <p:ph idx="1"/>
          </p:nvPr>
        </p:nvSpPr>
        <p:spPr>
          <a:xfrm>
            <a:off x="588628" y="2658281"/>
            <a:ext cx="3090235" cy="914096"/>
          </a:xfrm>
        </p:spPr>
        <p:txBody>
          <a:bodyPr/>
          <a:lstStyle/>
          <a:p>
            <a:r>
              <a:rPr lang="en-US" dirty="0"/>
              <a:t>Most information reported by the financial media is </a:t>
            </a:r>
            <a:r>
              <a:rPr lang="en-US" b="1" dirty="0">
                <a:solidFill>
                  <a:schemeClr val="accent3"/>
                </a:solidFill>
              </a:rPr>
              <a:t>“noise,” </a:t>
            </a:r>
            <a:r>
              <a:rPr lang="en-US" dirty="0"/>
              <a:t>not news.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28" y="1717159"/>
            <a:ext cx="837563" cy="373912"/>
          </a:xfrm>
          <a:prstGeom prst="rect">
            <a:avLst/>
          </a:prstGeom>
        </p:spPr>
      </p:pic>
      <p:cxnSp>
        <p:nvCxnSpPr>
          <p:cNvPr id="8" name="Straight Connector 7"/>
          <p:cNvCxnSpPr/>
          <p:nvPr/>
        </p:nvCxnSpPr>
        <p:spPr>
          <a:xfrm>
            <a:off x="588628" y="2388781"/>
            <a:ext cx="1630326" cy="0"/>
          </a:xfrm>
          <a:prstGeom prst="line">
            <a:avLst/>
          </a:prstGeom>
          <a:ln w="762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33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9380" r="21163" b="53178"/>
          <a:stretch/>
        </p:blipFill>
        <p:spPr>
          <a:xfrm>
            <a:off x="0" y="2558903"/>
            <a:ext cx="7208874" cy="510363"/>
          </a:xfrm>
          <a:prstGeom prst="rect">
            <a:avLst/>
          </a:prstGeom>
        </p:spPr>
      </p:pic>
      <p:sp>
        <p:nvSpPr>
          <p:cNvPr id="2" name="Title 1"/>
          <p:cNvSpPr>
            <a:spLocks noGrp="1"/>
          </p:cNvSpPr>
          <p:nvPr>
            <p:ph type="title"/>
          </p:nvPr>
        </p:nvSpPr>
        <p:spPr>
          <a:xfrm>
            <a:off x="546099" y="498475"/>
            <a:ext cx="6655687" cy="990083"/>
          </a:xfrm>
        </p:spPr>
        <p:txBody>
          <a:bodyPr/>
          <a:lstStyle/>
          <a:p>
            <a:r>
              <a:rPr lang="en-US" dirty="0"/>
              <a:t>Take a look at the headline below from the Wall Street Journal dated January 24, 2014:</a:t>
            </a:r>
            <a:br>
              <a:rPr lang="en-US" dirty="0"/>
            </a:br>
            <a:endParaRPr lang="en-US" dirty="0"/>
          </a:p>
        </p:txBody>
      </p:sp>
      <p:cxnSp>
        <p:nvCxnSpPr>
          <p:cNvPr id="6" name="Straight Connector 5"/>
          <p:cNvCxnSpPr/>
          <p:nvPr/>
        </p:nvCxnSpPr>
        <p:spPr>
          <a:xfrm>
            <a:off x="546099" y="3572668"/>
            <a:ext cx="2289250" cy="0"/>
          </a:xfrm>
          <a:prstGeom prst="line">
            <a:avLst/>
          </a:prstGeom>
          <a:ln w="6350">
            <a:solidFill>
              <a:schemeClr val="accent6"/>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6099" y="3649133"/>
            <a:ext cx="6057901" cy="830997"/>
          </a:xfrm>
          <a:prstGeom prst="rect">
            <a:avLst/>
          </a:prstGeom>
          <a:noFill/>
        </p:spPr>
        <p:txBody>
          <a:bodyPr wrap="square" lIns="0" tIns="0" rIns="0" bIns="0" rtlCol="0">
            <a:spAutoFit/>
          </a:bodyPr>
          <a:lstStyle/>
          <a:p>
            <a:r>
              <a:rPr lang="en-US" b="1" dirty="0">
                <a:solidFill>
                  <a:schemeClr val="accent6"/>
                </a:solidFill>
              </a:rPr>
              <a:t>This headline was published when:</a:t>
            </a:r>
          </a:p>
          <a:p>
            <a:pPr marL="176213" indent="-176213">
              <a:buFont typeface="Arial" charset="0"/>
              <a:buChar char="•"/>
            </a:pPr>
            <a:r>
              <a:rPr lang="en-US" dirty="0">
                <a:solidFill>
                  <a:schemeClr val="accent6"/>
                </a:solidFill>
              </a:rPr>
              <a:t>The S&amp;P 500 was down just 3.1% from its all-time high</a:t>
            </a:r>
          </a:p>
          <a:p>
            <a:pPr marL="176213" indent="-176213">
              <a:buFont typeface="Arial" charset="0"/>
              <a:buChar char="•"/>
            </a:pPr>
            <a:r>
              <a:rPr lang="en-US" dirty="0">
                <a:solidFill>
                  <a:schemeClr val="accent6"/>
                </a:solidFill>
              </a:rPr>
              <a:t>There were only four days of losses</a:t>
            </a:r>
            <a:endParaRPr lang="en-US" sz="2000" b="1" dirty="0">
              <a:solidFill>
                <a:schemeClr val="accent5"/>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124" y="1672856"/>
            <a:ext cx="706396" cy="418215"/>
          </a:xfrm>
          <a:prstGeom prst="rect">
            <a:avLst/>
          </a:prstGeom>
        </p:spPr>
      </p:pic>
      <p:cxnSp>
        <p:nvCxnSpPr>
          <p:cNvPr id="9" name="Straight Connector 8"/>
          <p:cNvCxnSpPr/>
          <p:nvPr/>
        </p:nvCxnSpPr>
        <p:spPr>
          <a:xfrm>
            <a:off x="588628" y="2388781"/>
            <a:ext cx="1630326" cy="0"/>
          </a:xfrm>
          <a:prstGeom prst="line">
            <a:avLst/>
          </a:prstGeom>
          <a:ln w="7620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51" y="4895850"/>
            <a:ext cx="3638020" cy="1047750"/>
          </a:xfrm>
          <a:prstGeom prst="rect">
            <a:avLst/>
          </a:prstGeom>
        </p:spPr>
      </p:pic>
    </p:spTree>
    <p:extLst>
      <p:ext uri="{BB962C8B-B14F-4D97-AF65-F5344CB8AC3E}">
        <p14:creationId xmlns:p14="http://schemas.microsoft.com/office/powerpoint/2010/main" val="2032216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752" t="26357" r="85349" b="24341"/>
          <a:stretch/>
        </p:blipFill>
        <p:spPr>
          <a:xfrm>
            <a:off x="708836" y="1332616"/>
            <a:ext cx="630865" cy="3381153"/>
          </a:xfrm>
          <a:prstGeom prst="rect">
            <a:avLst/>
          </a:prstGeom>
        </p:spPr>
      </p:pic>
      <p:sp>
        <p:nvSpPr>
          <p:cNvPr id="2" name="Title 1"/>
          <p:cNvSpPr>
            <a:spLocks noGrp="1"/>
          </p:cNvSpPr>
          <p:nvPr>
            <p:ph type="title"/>
          </p:nvPr>
        </p:nvSpPr>
        <p:spPr/>
        <p:txBody>
          <a:bodyPr/>
          <a:lstStyle/>
          <a:p>
            <a:r>
              <a:rPr lang="en-US" dirty="0"/>
              <a:t>Consider:</a:t>
            </a:r>
          </a:p>
        </p:txBody>
      </p:sp>
      <p:sp>
        <p:nvSpPr>
          <p:cNvPr id="10" name="Title 3"/>
          <p:cNvSpPr txBox="1">
            <a:spLocks/>
          </p:cNvSpPr>
          <p:nvPr/>
        </p:nvSpPr>
        <p:spPr>
          <a:xfrm>
            <a:off x="1593335" y="1698283"/>
            <a:ext cx="5282385" cy="718852"/>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accent2"/>
                </a:solidFill>
                <a:latin typeface="+mn-lt"/>
                <a:ea typeface="+mj-ea"/>
                <a:cs typeface="+mj-cs"/>
              </a:defRPr>
            </a:lvl1pPr>
          </a:lstStyle>
          <a:p>
            <a:pPr defTabSz="457094" fontAlgn="base">
              <a:lnSpc>
                <a:spcPct val="110000"/>
              </a:lnSpc>
              <a:spcAft>
                <a:spcPct val="0"/>
              </a:spcAft>
            </a:pPr>
            <a:r>
              <a:rPr lang="en-US" sz="1600" b="0" dirty="0">
                <a:solidFill>
                  <a:schemeClr val="accent6"/>
                </a:solidFill>
                <a:latin typeface="Arial" charset="0"/>
              </a:rPr>
              <a:t>Do you anticipate that current events will be worse than Black Monday 1987 or the 2008 Financial Crisis?</a:t>
            </a:r>
          </a:p>
        </p:txBody>
      </p:sp>
      <p:cxnSp>
        <p:nvCxnSpPr>
          <p:cNvPr id="11" name="Straight Connector 10"/>
          <p:cNvCxnSpPr/>
          <p:nvPr/>
        </p:nvCxnSpPr>
        <p:spPr>
          <a:xfrm>
            <a:off x="1593335" y="1539465"/>
            <a:ext cx="1615532" cy="0"/>
          </a:xfrm>
          <a:prstGeom prst="line">
            <a:avLst/>
          </a:prstGeom>
          <a:ln w="44450">
            <a:solidFill>
              <a:schemeClr val="accent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itle 3"/>
          <p:cNvSpPr txBox="1">
            <a:spLocks/>
          </p:cNvSpPr>
          <p:nvPr/>
        </p:nvSpPr>
        <p:spPr>
          <a:xfrm>
            <a:off x="1593336" y="2923421"/>
            <a:ext cx="5005938" cy="67351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accent2"/>
                </a:solidFill>
                <a:latin typeface="+mn-lt"/>
                <a:ea typeface="+mj-ea"/>
                <a:cs typeface="+mj-cs"/>
              </a:defRPr>
            </a:lvl1pPr>
          </a:lstStyle>
          <a:p>
            <a:pPr defTabSz="457094" fontAlgn="base">
              <a:lnSpc>
                <a:spcPct val="110000"/>
              </a:lnSpc>
              <a:spcAft>
                <a:spcPct val="0"/>
              </a:spcAft>
            </a:pPr>
            <a:r>
              <a:rPr lang="en-US" sz="1600" b="0" dirty="0">
                <a:solidFill>
                  <a:schemeClr val="accent6"/>
                </a:solidFill>
                <a:latin typeface="Arial" charset="0"/>
              </a:rPr>
              <a:t>How did an investor who was fully invested in stocks before Black Monday and the 2008 Financial Crisis fare seven years after each crisis?</a:t>
            </a:r>
          </a:p>
        </p:txBody>
      </p:sp>
      <p:cxnSp>
        <p:nvCxnSpPr>
          <p:cNvPr id="14" name="Straight Connector 13"/>
          <p:cNvCxnSpPr/>
          <p:nvPr/>
        </p:nvCxnSpPr>
        <p:spPr>
          <a:xfrm>
            <a:off x="1593335" y="2764603"/>
            <a:ext cx="1615532" cy="0"/>
          </a:xfrm>
          <a:prstGeom prst="line">
            <a:avLst/>
          </a:prstGeom>
          <a:ln w="44450">
            <a:solidFill>
              <a:srgbClr val="32BD7B"/>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itle 3"/>
          <p:cNvSpPr txBox="1">
            <a:spLocks/>
          </p:cNvSpPr>
          <p:nvPr/>
        </p:nvSpPr>
        <p:spPr>
          <a:xfrm>
            <a:off x="1593336" y="4174937"/>
            <a:ext cx="5658070" cy="673510"/>
          </a:xfrm>
          <a:prstGeom prst="rect">
            <a:avLst/>
          </a:prstGeom>
          <a:noFill/>
        </p:spPr>
        <p:txBody>
          <a:bodyPr vert="horz" lIns="0" tIns="0" rIns="0" bIns="0" rtlCol="0" anchor="t" anchorCtr="0">
            <a:noAutofit/>
          </a:bodyPr>
          <a:lstStyle>
            <a:lvl1pPr algn="l" defTabSz="914400" rtl="0" eaLnBrk="1" latinLnBrk="0" hangingPunct="1">
              <a:lnSpc>
                <a:spcPct val="90000"/>
              </a:lnSpc>
              <a:spcBef>
                <a:spcPct val="0"/>
              </a:spcBef>
              <a:buNone/>
              <a:defRPr sz="2400" b="1" kern="1200">
                <a:solidFill>
                  <a:schemeClr val="accent2"/>
                </a:solidFill>
                <a:latin typeface="+mn-lt"/>
                <a:ea typeface="+mj-ea"/>
                <a:cs typeface="+mj-cs"/>
              </a:defRPr>
            </a:lvl1pPr>
          </a:lstStyle>
          <a:p>
            <a:pPr defTabSz="457094" fontAlgn="base">
              <a:lnSpc>
                <a:spcPct val="110000"/>
              </a:lnSpc>
              <a:spcAft>
                <a:spcPct val="0"/>
              </a:spcAft>
            </a:pPr>
            <a:r>
              <a:rPr lang="en-US" sz="1600" b="0" dirty="0">
                <a:solidFill>
                  <a:schemeClr val="accent6"/>
                </a:solidFill>
                <a:latin typeface="Arial" charset="0"/>
              </a:rPr>
              <a:t>Given your time horizon, what would be the most prudent strategy if market losses occurred in the near future?</a:t>
            </a:r>
          </a:p>
        </p:txBody>
      </p:sp>
      <p:cxnSp>
        <p:nvCxnSpPr>
          <p:cNvPr id="17" name="Straight Connector 16"/>
          <p:cNvCxnSpPr/>
          <p:nvPr/>
        </p:nvCxnSpPr>
        <p:spPr>
          <a:xfrm>
            <a:off x="1593335" y="4016119"/>
            <a:ext cx="1615532" cy="0"/>
          </a:xfrm>
          <a:prstGeom prst="line">
            <a:avLst/>
          </a:prstGeom>
          <a:ln w="4445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729183"/>
      </p:ext>
    </p:extLst>
  </p:cSld>
  <p:clrMapOvr>
    <a:masterClrMapping/>
  </p:clrMapOvr>
</p:sld>
</file>

<file path=ppt/theme/theme1.xml><?xml version="1.0" encoding="utf-8"?>
<a:theme xmlns:a="http://schemas.openxmlformats.org/drawingml/2006/main" name="1_Brighthouse FOOTER Bar Template">
  <a:themeElements>
    <a:clrScheme name="Brighthouse">
      <a:dk1>
        <a:sysClr val="windowText" lastClr="000000"/>
      </a:dk1>
      <a:lt1>
        <a:sysClr val="window" lastClr="FFFFFF"/>
      </a:lt1>
      <a:dk2>
        <a:srgbClr val="FA2F97"/>
      </a:dk2>
      <a:lt2>
        <a:srgbClr val="FF8500"/>
      </a:lt2>
      <a:accent1>
        <a:srgbClr val="97D700"/>
      </a:accent1>
      <a:accent2>
        <a:srgbClr val="00B0B9"/>
      </a:accent2>
      <a:accent3>
        <a:srgbClr val="00465A"/>
      </a:accent3>
      <a:accent4>
        <a:srgbClr val="4CC35D"/>
      </a:accent4>
      <a:accent5>
        <a:srgbClr val="753BBD"/>
      </a:accent5>
      <a:accent6>
        <a:srgbClr val="828282"/>
      </a:accent6>
      <a:hlink>
        <a:srgbClr val="00AEEF"/>
      </a:hlink>
      <a:folHlink>
        <a:srgbClr val="FFC304"/>
      </a:folHlink>
    </a:clrScheme>
    <a:fontScheme name="Brighthou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wrap="square" rtlCol="0" anchor="ctr" anchorCtr="0">
        <a:noAutofit/>
      </a:bodyPr>
      <a:lstStyle>
        <a:defPPr algn="ctr">
          <a:defRPr sz="1600" dirty="0" err="1">
            <a:solidFill>
              <a:schemeClr val="bg1"/>
            </a:solidFill>
          </a:defRPr>
        </a:defPPr>
      </a:lstStyle>
    </a:spDef>
    <a:lnDef>
      <a:spPr>
        <a:ln w="6350">
          <a:solidFill>
            <a:schemeClr val="accent6"/>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smtClean="0">
            <a:solidFill>
              <a:schemeClr val="accent6"/>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E67BEEC3EAD541BCBA5D21C3188C9F" ma:contentTypeVersion="10" ma:contentTypeDescription="Create a new document." ma:contentTypeScope="" ma:versionID="20ee53e04217fc85ff7eedd54ac76924">
  <xsd:schema xmlns:xsd="http://www.w3.org/2001/XMLSchema" xmlns:xs="http://www.w3.org/2001/XMLSchema" xmlns:p="http://schemas.microsoft.com/office/2006/metadata/properties" xmlns:ns3="fd68f43e-f96c-41fa-b030-f4f9cc5de8df" targetNamespace="http://schemas.microsoft.com/office/2006/metadata/properties" ma:root="true" ma:fieldsID="d525ede341b4eb47dd3a2e0f1713e862" ns3:_="">
    <xsd:import namespace="fd68f43e-f96c-41fa-b030-f4f9cc5de8d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8f43e-f96c-41fa-b030-f4f9cc5de8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E32750-1873-4E02-BE6E-105ED589D126}">
  <ds:schemaRefs>
    <ds:schemaRef ds:uri="http://schemas.microsoft.com/office/2006/metadata/properties"/>
    <ds:schemaRef ds:uri="http://purl.org/dc/terms/"/>
    <ds:schemaRef ds:uri="http://purl.org/dc/dcmitype/"/>
    <ds:schemaRef ds:uri="http://schemas.microsoft.com/office/2006/documentManagement/types"/>
    <ds:schemaRef ds:uri="http://purl.org/dc/elements/1.1/"/>
    <ds:schemaRef ds:uri="fd68f43e-f96c-41fa-b030-f4f9cc5de8df"/>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478483-1D84-4234-8FED-5F0E0FDFB593}">
  <ds:schemaRefs>
    <ds:schemaRef ds:uri="http://schemas.microsoft.com/sharepoint/v3/contenttype/forms"/>
  </ds:schemaRefs>
</ds:datastoreItem>
</file>

<file path=customXml/itemProps3.xml><?xml version="1.0" encoding="utf-8"?>
<ds:datastoreItem xmlns:ds="http://schemas.openxmlformats.org/officeDocument/2006/customXml" ds:itemID="{C98F0099-148A-4D34-BC6D-05C995D63F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8f43e-f96c-41fa-b030-f4f9cc5de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BHF_ppt_tmplt_110116.potx</Template>
  <TotalTime>3595</TotalTime>
  <Words>1966</Words>
  <Application>Microsoft Office PowerPoint</Application>
  <PresentationFormat>On-screen Show (4:3)</PresentationFormat>
  <Paragraphs>136</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Roboto</vt:lpstr>
      <vt:lpstr>1_Brighthouse FOOTER Bar Template</vt:lpstr>
      <vt:lpstr>Keeping Perspective in Volatile Markets</vt:lpstr>
      <vt:lpstr>Agenda</vt:lpstr>
      <vt:lpstr>Evaluate Volatility</vt:lpstr>
      <vt:lpstr>Evaluate Volatility</vt:lpstr>
      <vt:lpstr>Which chart would you prefer your portfolio to look like?</vt:lpstr>
      <vt:lpstr>Consider the Noise</vt:lpstr>
      <vt:lpstr>Consider the Noise</vt:lpstr>
      <vt:lpstr>Take a look at the headline below from the Wall Street Journal dated January 24, 2014: </vt:lpstr>
      <vt:lpstr>Consider:</vt:lpstr>
      <vt:lpstr>Understand  Your Threshold</vt:lpstr>
      <vt:lpstr>Understand Your Threshold</vt:lpstr>
      <vt:lpstr>Understand Your Threshold</vt:lpstr>
      <vt:lpstr>Focus on What  You Can Control</vt:lpstr>
      <vt:lpstr>Focus on What You Can Control</vt:lpstr>
      <vt:lpstr>Focus on What You Can Control</vt:lpstr>
      <vt:lpstr>Communicate  Your Needs</vt:lpstr>
      <vt:lpstr>Communicate Your Needs</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dc:creator>
  <cp:lastModifiedBy>Jessica Jones</cp:lastModifiedBy>
  <cp:revision>256</cp:revision>
  <cp:lastPrinted>2016-10-31T20:27:12Z</cp:lastPrinted>
  <dcterms:created xsi:type="dcterms:W3CDTF">2016-09-12T19:24:12Z</dcterms:created>
  <dcterms:modified xsi:type="dcterms:W3CDTF">2019-12-02T16:39:01Z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0x010100BCE67BEEC3EAD541BCBA5D21C3188C9F</vt:lpwstr>
  </property>
</Properties>
</file>