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88" r:id="rId4"/>
    <p:sldMasterId id="2147483689" r:id="rId5"/>
    <p:sldMasterId id="2147483686" r:id="rId6"/>
    <p:sldMasterId id="2147483693" r:id="rId7"/>
  </p:sldMasterIdLst>
  <p:notesMasterIdLst>
    <p:notesMasterId r:id="rId39"/>
  </p:notesMasterIdLst>
  <p:handoutMasterIdLst>
    <p:handoutMasterId r:id="rId40"/>
  </p:handoutMasterIdLst>
  <p:sldIdLst>
    <p:sldId id="257" r:id="rId8"/>
    <p:sldId id="258" r:id="rId9"/>
    <p:sldId id="293" r:id="rId10"/>
    <p:sldId id="320" r:id="rId11"/>
    <p:sldId id="295" r:id="rId12"/>
    <p:sldId id="318" r:id="rId13"/>
    <p:sldId id="296" r:id="rId14"/>
    <p:sldId id="300" r:id="rId15"/>
    <p:sldId id="319" r:id="rId16"/>
    <p:sldId id="271" r:id="rId17"/>
    <p:sldId id="279" r:id="rId18"/>
    <p:sldId id="287" r:id="rId19"/>
    <p:sldId id="301" r:id="rId20"/>
    <p:sldId id="321" r:id="rId21"/>
    <p:sldId id="313" r:id="rId22"/>
    <p:sldId id="311" r:id="rId23"/>
    <p:sldId id="325" r:id="rId24"/>
    <p:sldId id="261" r:id="rId25"/>
    <p:sldId id="292" r:id="rId26"/>
    <p:sldId id="306" r:id="rId27"/>
    <p:sldId id="308" r:id="rId28"/>
    <p:sldId id="316" r:id="rId29"/>
    <p:sldId id="309" r:id="rId30"/>
    <p:sldId id="310" r:id="rId31"/>
    <p:sldId id="265" r:id="rId32"/>
    <p:sldId id="266" r:id="rId33"/>
    <p:sldId id="285" r:id="rId34"/>
    <p:sldId id="323" r:id="rId35"/>
    <p:sldId id="305" r:id="rId36"/>
    <p:sldId id="299" r:id="rId37"/>
    <p:sldId id="32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283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6BE"/>
    <a:srgbClr val="E77725"/>
    <a:srgbClr val="003F77"/>
    <a:srgbClr val="64B346"/>
    <a:srgbClr val="63A117"/>
    <a:srgbClr val="3CA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1" autoAdjust="0"/>
    <p:restoredTop sz="94803" autoAdjust="0"/>
  </p:normalViewPr>
  <p:slideViewPr>
    <p:cSldViewPr snapToGrid="0" showGuides="1">
      <p:cViewPr varScale="1">
        <p:scale>
          <a:sx n="100" d="100"/>
          <a:sy n="100" d="100"/>
        </p:scale>
        <p:origin x="342" y="96"/>
      </p:cViewPr>
      <p:guideLst>
        <p:guide orient="horz" pos="2448"/>
        <p:guide pos="283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158"/>
    </p:cViewPr>
  </p:sorterViewPr>
  <p:notesViewPr>
    <p:cSldViewPr snapToGrid="0" showGuides="1">
      <p:cViewPr varScale="1">
        <p:scale>
          <a:sx n="60" d="100"/>
          <a:sy n="60" d="100"/>
        </p:scale>
        <p:origin x="3178" y="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70238" cy="479424"/>
          </a:xfrm>
          <a:prstGeom prst="rect">
            <a:avLst/>
          </a:prstGeom>
        </p:spPr>
        <p:txBody>
          <a:bodyPr vert="horz" lIns="91383" tIns="45690" rIns="91383" bIns="45690" rtlCol="0"/>
          <a:lstStyle>
            <a:lvl1pPr algn="l">
              <a:defRPr sz="1200"/>
            </a:lvl1pPr>
          </a:lstStyle>
          <a:p>
            <a:endParaRPr lang="en-US" dirty="0"/>
          </a:p>
        </p:txBody>
      </p:sp>
      <p:sp>
        <p:nvSpPr>
          <p:cNvPr id="3" name="Date Placeholder 2"/>
          <p:cNvSpPr>
            <a:spLocks noGrp="1"/>
          </p:cNvSpPr>
          <p:nvPr>
            <p:ph type="dt" sz="quarter" idx="1"/>
          </p:nvPr>
        </p:nvSpPr>
        <p:spPr>
          <a:xfrm>
            <a:off x="4143375" y="5"/>
            <a:ext cx="3170238" cy="479424"/>
          </a:xfrm>
          <a:prstGeom prst="rect">
            <a:avLst/>
          </a:prstGeom>
        </p:spPr>
        <p:txBody>
          <a:bodyPr vert="horz" lIns="91383" tIns="45690" rIns="91383" bIns="45690" rtlCol="0"/>
          <a:lstStyle>
            <a:lvl1pPr algn="r">
              <a:defRPr sz="1200"/>
            </a:lvl1pPr>
          </a:lstStyle>
          <a:p>
            <a:fld id="{2B0DFD0C-80BC-4323-8980-3B754F905780}" type="datetimeFigureOut">
              <a:rPr lang="en-US" smtClean="0"/>
              <a:t>4/2/2018</a:t>
            </a:fld>
            <a:endParaRPr lang="en-US" dirty="0"/>
          </a:p>
        </p:txBody>
      </p:sp>
      <p:sp>
        <p:nvSpPr>
          <p:cNvPr id="4" name="Footer Placeholder 3"/>
          <p:cNvSpPr>
            <a:spLocks noGrp="1"/>
          </p:cNvSpPr>
          <p:nvPr>
            <p:ph type="ftr" sz="quarter" idx="2"/>
          </p:nvPr>
        </p:nvSpPr>
        <p:spPr>
          <a:xfrm>
            <a:off x="0" y="9120190"/>
            <a:ext cx="7315200" cy="479424"/>
          </a:xfrm>
          <a:prstGeom prst="rect">
            <a:avLst/>
          </a:prstGeom>
        </p:spPr>
        <p:txBody>
          <a:bodyPr vert="horz" lIns="91383" tIns="45690" rIns="91383" bIns="45690" rtlCol="0" anchor="b"/>
          <a:lstStyle>
            <a:lvl1pPr algn="l">
              <a:defRPr sz="1200"/>
            </a:lvl1pPr>
          </a:lstStyle>
          <a:p>
            <a:pPr algn="ctr"/>
            <a:endParaRPr lang="en-US" dirty="0"/>
          </a:p>
        </p:txBody>
      </p:sp>
      <p:sp>
        <p:nvSpPr>
          <p:cNvPr id="5" name="Slide Number Placeholder 4"/>
          <p:cNvSpPr>
            <a:spLocks noGrp="1"/>
          </p:cNvSpPr>
          <p:nvPr>
            <p:ph type="sldNum" sz="quarter" idx="3"/>
          </p:nvPr>
        </p:nvSpPr>
        <p:spPr>
          <a:xfrm>
            <a:off x="4143375" y="9120190"/>
            <a:ext cx="3170238" cy="479424"/>
          </a:xfrm>
          <a:prstGeom prst="rect">
            <a:avLst/>
          </a:prstGeom>
        </p:spPr>
        <p:txBody>
          <a:bodyPr vert="horz" lIns="91383" tIns="45690" rIns="91383" bIns="45690" rtlCol="0" anchor="b"/>
          <a:lstStyle>
            <a:lvl1pPr algn="r">
              <a:defRPr sz="1200"/>
            </a:lvl1pPr>
          </a:lstStyle>
          <a:p>
            <a:fld id="{DBE0D214-E701-4866-B520-C78678A61AE9}" type="slidenum">
              <a:rPr lang="en-US" smtClean="0"/>
              <a:t>‹#›</a:t>
            </a:fld>
            <a:endParaRPr lang="en-US" dirty="0"/>
          </a:p>
        </p:txBody>
      </p:sp>
    </p:spTree>
    <p:extLst>
      <p:ext uri="{BB962C8B-B14F-4D97-AF65-F5344CB8AC3E}">
        <p14:creationId xmlns:p14="http://schemas.microsoft.com/office/powerpoint/2010/main" val="23523569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86" tIns="48292" rIns="96586" bIns="48292"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586" tIns="48292" rIns="96586" bIns="48292" rtlCol="0"/>
          <a:lstStyle>
            <a:lvl1pPr algn="r">
              <a:defRPr sz="1200"/>
            </a:lvl1pPr>
          </a:lstStyle>
          <a:p>
            <a:fld id="{7969D1D0-5BBD-48E1-A7C8-35379CAD6F35}" type="datetimeFigureOut">
              <a:rPr lang="en-US" smtClean="0"/>
              <a:t>4/2/2018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86" tIns="48292" rIns="96586" bIns="48292"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586" tIns="48292" rIns="96586" bIns="482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7315200" cy="480060"/>
          </a:xfrm>
          <a:prstGeom prst="rect">
            <a:avLst/>
          </a:prstGeom>
        </p:spPr>
        <p:txBody>
          <a:bodyPr vert="horz" lIns="96586" tIns="48292" rIns="96586" bIns="48292" rtlCol="0" anchor="b"/>
          <a:lstStyle>
            <a:lvl1pPr algn="ctr">
              <a:defRPr lang="en-US"/>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586" tIns="48292" rIns="96586" bIns="48292" rtlCol="0" anchor="b"/>
          <a:lstStyle>
            <a:lvl1pPr algn="r">
              <a:defRPr sz="1200"/>
            </a:lvl1pPr>
          </a:lstStyle>
          <a:p>
            <a:fld id="{A2CF777C-6B85-48E8-B15B-F967F1804CE7}" type="slidenum">
              <a:rPr lang="en-US" smtClean="0"/>
              <a:t>‹#›</a:t>
            </a:fld>
            <a:endParaRPr lang="en-US" dirty="0"/>
          </a:p>
        </p:txBody>
      </p:sp>
    </p:spTree>
    <p:extLst>
      <p:ext uri="{BB962C8B-B14F-4D97-AF65-F5344CB8AC3E}">
        <p14:creationId xmlns:p14="http://schemas.microsoft.com/office/powerpoint/2010/main" val="64863011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orbe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54032"/>
            <a:fld id="{757E4497-1994-447D-A680-92426647939D}" type="slidenum">
              <a:rPr lang="en-US" smtClean="0">
                <a:solidFill>
                  <a:prstClr val="black"/>
                </a:solidFill>
              </a:rPr>
              <a:pPr defTabSz="954032"/>
              <a:t>1</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32186" y="4561556"/>
            <a:ext cx="5850837" cy="4805478"/>
          </a:xfrm>
          <a:noFill/>
          <a:ln/>
        </p:spPr>
        <p:txBody>
          <a:bodyPr/>
          <a:lstStyle/>
          <a:p>
            <a:pPr>
              <a:spcAft>
                <a:spcPts val="633"/>
              </a:spcAft>
            </a:pPr>
            <a:r>
              <a:rPr lang="en-US" sz="1100" dirty="0">
                <a:latin typeface="Calibri" panose="020F0502020204030204" pitchFamily="34" charset="0"/>
                <a:cs typeface="Arial" panose="020B0604020202020204" pitchFamily="34" charset="0"/>
              </a:rPr>
              <a:t>Good morning/afternoon everyone. My name is __________, and I’m a [insert title] with Hartford Funds. Thank you for taking time out of your schedule to be here today.</a:t>
            </a:r>
          </a:p>
          <a:p>
            <a:pPr>
              <a:spcAft>
                <a:spcPts val="633"/>
              </a:spcAft>
            </a:pPr>
            <a:r>
              <a:rPr lang="en-US" sz="1100" dirty="0">
                <a:latin typeface="Calibri" panose="020F0502020204030204" pitchFamily="34" charset="0"/>
                <a:cs typeface="Arial" panose="020B0604020202020204" pitchFamily="34" charset="0"/>
              </a:rPr>
              <a:t>Some of you probably have a friend, a relative, or have heard of a friend of a friend who’s found herself in an unexpected financial dilemma (often based on an unexpected event), being uncomfortable with discussing finances, or a mere lack of awareness—not being engaged in financial conversations. These circumstances can be quite costly. On the other hand, you may also know someone who was better prepared.</a:t>
            </a:r>
          </a:p>
          <a:p>
            <a:pPr>
              <a:spcAft>
                <a:spcPts val="633"/>
              </a:spcAft>
            </a:pPr>
            <a:r>
              <a:rPr lang="en-US" sz="1100" dirty="0">
                <a:latin typeface="Calibri" panose="020F0502020204030204" pitchFamily="34" charset="0"/>
                <a:cs typeface="Arial" panose="020B0604020202020204" pitchFamily="34" charset="0"/>
              </a:rPr>
              <a:t>What inspires me to give this presentation, what makes it personal to me is… </a:t>
            </a:r>
            <a:r>
              <a:rPr lang="en-US" sz="1100" i="1" dirty="0">
                <a:latin typeface="Calibri" panose="020F0502020204030204" pitchFamily="34" charset="0"/>
                <a:cs typeface="Arial" panose="020B0604020202020204" pitchFamily="34" charset="0"/>
              </a:rPr>
              <a:t>(insert personal story here)</a:t>
            </a:r>
            <a:endParaRPr lang="en-US" sz="1100" dirty="0">
              <a:latin typeface="Calibri" panose="020F0502020204030204" pitchFamily="34" charset="0"/>
              <a:cs typeface="Arial" panose="020B0604020202020204" pitchFamily="34" charset="0"/>
            </a:endParaRPr>
          </a:p>
          <a:p>
            <a:pPr>
              <a:spcAft>
                <a:spcPts val="633"/>
              </a:spcAft>
            </a:pPr>
            <a:r>
              <a:rPr lang="en-US" sz="1100" dirty="0">
                <a:latin typeface="Calibri" panose="020F0502020204030204" pitchFamily="34" charset="0"/>
                <a:cs typeface="Arial" panose="020B0604020202020204" pitchFamily="34" charset="0"/>
              </a:rPr>
              <a:t>Now, can each of you think of an example of someone who may have found themselves in a dire financial situation? Turn to the person beside you and briefly share that story with them.</a:t>
            </a:r>
          </a:p>
          <a:p>
            <a:pPr>
              <a:spcAft>
                <a:spcPts val="633"/>
              </a:spcAft>
            </a:pPr>
            <a:r>
              <a:rPr lang="en-US" sz="1100" i="1" dirty="0">
                <a:latin typeface="Calibri" panose="020F0502020204030204" pitchFamily="34" charset="0"/>
                <a:cs typeface="Arial" panose="020B0604020202020204" pitchFamily="34" charset="0"/>
              </a:rPr>
              <a:t>(Allow audience time for brief interaction.) </a:t>
            </a:r>
          </a:p>
          <a:p>
            <a:pPr>
              <a:spcAft>
                <a:spcPts val="633"/>
              </a:spcAft>
            </a:pPr>
            <a:r>
              <a:rPr lang="en-US" sz="1100" dirty="0">
                <a:latin typeface="Calibri" panose="020F0502020204030204" pitchFamily="34" charset="0"/>
                <a:cs typeface="Arial" panose="020B0604020202020204" pitchFamily="34" charset="0"/>
              </a:rPr>
              <a:t>Now, how about someone who prepared herself well? Do you know someone who did that? Please turn to your partner again and next to you and briefly share </a:t>
            </a:r>
            <a:r>
              <a:rPr lang="en-US" sz="1100" i="1" dirty="0">
                <a:latin typeface="Calibri" panose="020F0502020204030204" pitchFamily="34" charset="0"/>
                <a:cs typeface="Arial" panose="020B0604020202020204" pitchFamily="34" charset="0"/>
              </a:rPr>
              <a:t>that</a:t>
            </a:r>
            <a:r>
              <a:rPr lang="en-US" sz="1100" dirty="0">
                <a:latin typeface="Calibri" panose="020F0502020204030204" pitchFamily="34" charset="0"/>
                <a:cs typeface="Arial" panose="020B0604020202020204" pitchFamily="34" charset="0"/>
              </a:rPr>
              <a:t> story with them. </a:t>
            </a:r>
            <a:endParaRPr lang="en-US" sz="1100" i="1" dirty="0">
              <a:latin typeface="Calibri" panose="020F0502020204030204" pitchFamily="34" charset="0"/>
              <a:cs typeface="Arial" panose="020B0604020202020204" pitchFamily="34" charset="0"/>
            </a:endParaRPr>
          </a:p>
          <a:p>
            <a:pPr>
              <a:spcAft>
                <a:spcPts val="633"/>
              </a:spcAft>
            </a:pPr>
            <a:r>
              <a:rPr lang="en-US" sz="1100" i="1" dirty="0">
                <a:latin typeface="Calibri" panose="020F0502020204030204" pitchFamily="34" charset="0"/>
                <a:cs typeface="Arial" panose="020B0604020202020204" pitchFamily="34" charset="0"/>
              </a:rPr>
              <a:t>(Allow audience time for brief interaction.) </a:t>
            </a:r>
            <a:r>
              <a:rPr lang="en-US" sz="1100" dirty="0">
                <a:latin typeface="Calibri" panose="020F0502020204030204" pitchFamily="34" charset="0"/>
                <a:cs typeface="Arial" panose="020B0604020202020204" pitchFamily="34" charset="0"/>
              </a:rPr>
              <a:t>Having heard those stories, which side do you want to be on?</a:t>
            </a:r>
          </a:p>
          <a:p>
            <a:pPr>
              <a:spcAft>
                <a:spcPts val="633"/>
              </a:spcAft>
            </a:pPr>
            <a:r>
              <a:rPr lang="en-US" sz="1100" dirty="0">
                <a:latin typeface="Calibri" panose="020F0502020204030204" pitchFamily="34" charset="0"/>
                <a:cs typeface="Arial" panose="020B0604020202020204" pitchFamily="34" charset="0"/>
              </a:rPr>
              <a:t>During our discussion today, we’re going see how these days, women are better positioned than ever before to build their financial future, what they have to prepare </a:t>
            </a:r>
            <a:r>
              <a:rPr lang="en-US" sz="1100" i="1" dirty="0">
                <a:latin typeface="Calibri" panose="020F0502020204030204" pitchFamily="34" charset="0"/>
                <a:cs typeface="Arial" panose="020B0604020202020204" pitchFamily="34" charset="0"/>
              </a:rPr>
              <a:t>for</a:t>
            </a:r>
            <a:r>
              <a:rPr lang="en-US" sz="1100" dirty="0">
                <a:latin typeface="Calibri" panose="020F0502020204030204" pitchFamily="34" charset="0"/>
                <a:cs typeface="Arial" panose="020B0604020202020204" pitchFamily="34" charset="0"/>
              </a:rPr>
              <a:t>, and how you can do that effectively. Here are the three areas we’ll discuss. </a:t>
            </a:r>
          </a:p>
          <a:p>
            <a:pPr>
              <a:spcAft>
                <a:spcPts val="633"/>
              </a:spcAft>
            </a:pPr>
            <a:r>
              <a:rPr lang="en-US" sz="1100" dirty="0">
                <a:latin typeface="Calibri" panose="020F0502020204030204" pitchFamily="34" charset="0"/>
                <a:cs typeface="Arial" panose="020B0604020202020204" pitchFamily="34" charset="0"/>
              </a:rPr>
              <a:t>[next slide]</a:t>
            </a:r>
          </a:p>
          <a:p>
            <a:pPr>
              <a:spcAft>
                <a:spcPts val="633"/>
              </a:spcAft>
            </a:pPr>
            <a:endParaRPr lang="en-US" sz="1100" i="1" dirty="0">
              <a:latin typeface="Calibri" panose="020F0502020204030204" pitchFamily="34" charset="0"/>
              <a:cs typeface="Arial" panose="020B0604020202020204" pitchFamily="34" charset="0"/>
            </a:endParaRPr>
          </a:p>
          <a:p>
            <a:pPr>
              <a:spcAft>
                <a:spcPts val="633"/>
              </a:spcAft>
            </a:pPr>
            <a:endParaRPr lang="en-US" sz="1100" dirty="0">
              <a:latin typeface="Calibri" panose="020F0502020204030204" pitchFamily="34" charset="0"/>
              <a:cs typeface="Arial" panose="020B0604020202020204" pitchFamily="34" charset="0"/>
            </a:endParaRPr>
          </a:p>
          <a:p>
            <a:pPr>
              <a:spcAft>
                <a:spcPts val="633"/>
              </a:spcAft>
            </a:pPr>
            <a:endParaRPr lang="en-US" sz="1100" dirty="0">
              <a:latin typeface="Calibri" panose="020F0502020204030204" pitchFamily="34" charset="0"/>
              <a:cs typeface="Arial" panose="020B0604020202020204" pitchFamily="34" charset="0"/>
            </a:endParaRPr>
          </a:p>
          <a:p>
            <a:pPr>
              <a:spcAft>
                <a:spcPts val="633"/>
              </a:spcAft>
            </a:pPr>
            <a:endParaRPr lang="en-US" sz="1100" dirty="0">
              <a:latin typeface="Calibri" panose="020F0502020204030204" pitchFamily="34" charset="0"/>
              <a:cs typeface="Arial" panose="020B0604020202020204" pitchFamily="34" charset="0"/>
            </a:endParaRPr>
          </a:p>
        </p:txBody>
      </p:sp>
      <p:sp>
        <p:nvSpPr>
          <p:cNvPr id="22533" name="Rectangle 4"/>
          <p:cNvSpPr>
            <a:spLocks noChangeArrowheads="1"/>
          </p:cNvSpPr>
          <p:nvPr/>
        </p:nvSpPr>
        <p:spPr bwMode="auto">
          <a:xfrm>
            <a:off x="9" y="-164091"/>
            <a:ext cx="65650" cy="328188"/>
          </a:xfrm>
          <a:prstGeom prst="rect">
            <a:avLst/>
          </a:prstGeom>
          <a:noFill/>
          <a:ln w="9525">
            <a:noFill/>
            <a:miter lim="800000"/>
            <a:headEnd/>
            <a:tailEnd/>
          </a:ln>
        </p:spPr>
        <p:txBody>
          <a:bodyPr wrap="none" lIns="64951" tIns="50694" rIns="0" bIns="0" anchor="ctr">
            <a:spAutoFit/>
          </a:bodyPr>
          <a:lstStyle/>
          <a:p>
            <a:pPr fontAlgn="base">
              <a:spcBef>
                <a:spcPct val="0"/>
              </a:spcBef>
              <a:spcAft>
                <a:spcPct val="0"/>
              </a:spcAft>
            </a:pPr>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85780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10</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defTabSz="965860">
              <a:defRPr/>
            </a:pPr>
            <a:r>
              <a:rPr lang="en-US" sz="1100" dirty="0">
                <a:latin typeface="Calibri" panose="020F0502020204030204" pitchFamily="34" charset="0"/>
                <a:cs typeface="Arial" panose="020B0604020202020204" pitchFamily="34" charset="0"/>
              </a:rPr>
              <a:t>We can’t avoid addressing the </a:t>
            </a:r>
            <a:r>
              <a:rPr lang="en-US" sz="1100" b="1" dirty="0">
                <a:latin typeface="Calibri" panose="020F0502020204030204" pitchFamily="34" charset="0"/>
                <a:cs typeface="Arial" panose="020B0604020202020204" pitchFamily="34" charset="0"/>
              </a:rPr>
              <a:t>Challenges </a:t>
            </a:r>
            <a:r>
              <a:rPr lang="en-US" sz="1100" dirty="0">
                <a:latin typeface="Calibri" panose="020F0502020204030204" pitchFamily="34" charset="0"/>
                <a:cs typeface="Arial" panose="020B0604020202020204" pitchFamily="34" charset="0"/>
              </a:rPr>
              <a:t>you face. The things I’m about to share with you probably won’t come as a surprise.</a:t>
            </a:r>
          </a:p>
          <a:p>
            <a:pPr>
              <a:buFontTx/>
              <a:buNone/>
            </a:pPr>
            <a:endParaRPr lang="en-US" dirty="0" smtClean="0"/>
          </a:p>
        </p:txBody>
      </p:sp>
    </p:spTree>
    <p:extLst>
      <p:ext uri="{BB962C8B-B14F-4D97-AF65-F5344CB8AC3E}">
        <p14:creationId xmlns:p14="http://schemas.microsoft.com/office/powerpoint/2010/main" val="47757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11</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a:buFontTx/>
              <a:buNone/>
            </a:pPr>
            <a:r>
              <a:rPr lang="en-US" sz="1100" dirty="0">
                <a:latin typeface="Calibri" panose="020F0502020204030204" pitchFamily="34" charset="0"/>
                <a:cs typeface="Arial" panose="020B0604020202020204" pitchFamily="34" charset="0"/>
              </a:rPr>
              <a:t>Women are busy—and that’s an understatement for a lot of you. </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latin typeface="Calibri" panose="020F0502020204030204" pitchFamily="34" charset="0"/>
                <a:cs typeface="Arial" panose="020B0604020202020204" pitchFamily="34" charset="0"/>
              </a:rPr>
              <a:t>A study by MIT’s AgeLab suggests that women juggle many more “roles” than men commonly do, and that managing these roles creates a different set of worries and priorities.</a:t>
            </a:r>
            <a:r>
              <a:rPr lang="en-US" sz="1100" baseline="30000" dirty="0">
                <a:latin typeface="Calibri" panose="020F0502020204030204" pitchFamily="34" charset="0"/>
                <a:cs typeface="Arial" panose="020B0604020202020204" pitchFamily="34" charset="0"/>
              </a:rPr>
              <a:t>1</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latin typeface="Calibri" panose="020F0502020204030204" pitchFamily="34" charset="0"/>
                <a:cs typeface="Arial" panose="020B0604020202020204" pitchFamily="34" charset="0"/>
              </a:rPr>
              <a:t>In the bubbles, you might see several different areas represented that you can relate to. Some of you are providing care both up and down the generational scale. You’re also caring for our marriages and other relationships, shuttling kids to and from different activities, and fulfilling civic duties. You’re also working hard, and your most important obligations can lie outside of the professional world.</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latin typeface="Calibri" panose="020F0502020204030204" pitchFamily="34" charset="0"/>
                <a:cs typeface="Arial" panose="020B0604020202020204" pitchFamily="34" charset="0"/>
              </a:rPr>
              <a:t>Juggling all of these concerns and priorities can make it even more difficult to find the time and mental capacity to plan for what might be a distant retirement future. You’re contending with multiple priorities that are directly in front of you.</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Let’s examine these responsibilities more carefully.</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900" baseline="30000" dirty="0">
                <a:latin typeface="Calibri" panose="020F0502020204030204" pitchFamily="34" charset="0"/>
                <a:cs typeface="Arial" panose="020B0604020202020204" pitchFamily="34" charset="0"/>
              </a:rPr>
              <a:t>1</a:t>
            </a:r>
            <a:r>
              <a:rPr lang="en-US" sz="900" i="1" dirty="0">
                <a:latin typeface="Calibri" panose="020F0502020204030204" pitchFamily="34" charset="0"/>
                <a:cs typeface="Arial" panose="020B0604020202020204" pitchFamily="34" charset="0"/>
              </a:rPr>
              <a:t>Connecting with the women in your workforce</a:t>
            </a:r>
            <a:r>
              <a:rPr lang="en-US" sz="900" dirty="0">
                <a:latin typeface="Calibri" panose="020F0502020204030204" pitchFamily="34" charset="0"/>
                <a:cs typeface="Arial" panose="020B0604020202020204" pitchFamily="34" charset="0"/>
              </a:rPr>
              <a:t>, Joseph F. Coughlin, www.tiaa-cref.org, retrieved 5/20/15</a:t>
            </a:r>
          </a:p>
          <a:p>
            <a:pPr>
              <a:buFontTx/>
              <a:buNone/>
            </a:pPr>
            <a:endParaRPr lang="en-US" sz="1100" dirty="0">
              <a:latin typeface="Calibri" panose="020F0502020204030204" pitchFamily="34" charset="0"/>
              <a:cs typeface="Arial" panose="020B0604020202020204" pitchFamily="34" charset="0"/>
            </a:endParaRPr>
          </a:p>
          <a:p>
            <a:pPr>
              <a:buFontTx/>
              <a:buNone/>
            </a:pPr>
            <a:endParaRPr lang="en-US" sz="1100" dirty="0">
              <a:latin typeface="Calibri" panose="020F0502020204030204" pitchFamily="34" charset="0"/>
              <a:cs typeface="Arial" panose="020B0604020202020204" pitchFamily="34" charset="0"/>
            </a:endParaRPr>
          </a:p>
          <a:p>
            <a:pPr>
              <a:buFontTx/>
              <a:buNone/>
            </a:pPr>
            <a:endParaRPr lang="en-US" sz="1100" dirty="0">
              <a:latin typeface="Calibri" panose="020F0502020204030204" pitchFamily="34" charset="0"/>
              <a:cs typeface="Arial" panose="020B0604020202020204" pitchFamily="34" charset="0"/>
            </a:endParaRPr>
          </a:p>
          <a:p>
            <a:pPr>
              <a:buFontTx/>
              <a:buNone/>
            </a:pPr>
            <a:endParaRPr lang="en-US" sz="1100" i="1" dirty="0">
              <a:solidFill>
                <a:srgbClr val="FF0000"/>
              </a:solidFill>
              <a:latin typeface="Calibri" panose="020F0502020204030204" pitchFamily="34" charset="0"/>
              <a:cs typeface="Arial" panose="020B0604020202020204" pitchFamily="34" charset="0"/>
            </a:endParaRPr>
          </a:p>
          <a:p>
            <a:pPr>
              <a:buFontTx/>
              <a:buNone/>
            </a:pPr>
            <a:endParaRPr lang="en-US" sz="1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097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6833E80-DA1D-40DA-AE50-B284BAA21507}" type="slidenum">
              <a:rPr lang="en-US">
                <a:solidFill>
                  <a:prstClr val="black"/>
                </a:solidFill>
              </a:rPr>
              <a:pPr/>
              <a:t>12</a:t>
            </a:fld>
            <a:endParaRPr lang="en-US"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31520" y="4560570"/>
            <a:ext cx="5852160" cy="4640580"/>
          </a:xfrm>
          <a:noFill/>
          <a:ln/>
        </p:spPr>
        <p:txBody>
          <a:bodyPr/>
          <a:lstStyle/>
          <a:p>
            <a:r>
              <a:rPr lang="en-US" sz="1000" dirty="0">
                <a:latin typeface="Calibri" panose="020F0502020204030204" pitchFamily="34" charset="0"/>
                <a:cs typeface="Arial" panose="020B0604020202020204" pitchFamily="34" charset="0"/>
              </a:rPr>
              <a:t>Women often play three complex roles within their families.</a:t>
            </a:r>
            <a:r>
              <a:rPr lang="en-US" sz="1000" baseline="30000" dirty="0">
                <a:latin typeface="Calibri" panose="020F0502020204030204" pitchFamily="34" charset="0"/>
                <a:cs typeface="Arial" panose="020B0604020202020204" pitchFamily="34" charset="0"/>
              </a:rPr>
              <a:t>1</a:t>
            </a:r>
            <a:r>
              <a:rPr lang="en-US" sz="1000" dirty="0">
                <a:latin typeface="Calibri" panose="020F0502020204030204" pitchFamily="34" charset="0"/>
                <a:cs typeface="Arial" panose="020B0604020202020204" pitchFamily="34" charset="0"/>
              </a:rPr>
              <a:t> These include:</a:t>
            </a:r>
          </a:p>
          <a:p>
            <a:endParaRPr lang="en-US" sz="1000" dirty="0">
              <a:latin typeface="Calibri" panose="020F0502020204030204" pitchFamily="34" charset="0"/>
              <a:cs typeface="Arial" panose="020B0604020202020204" pitchFamily="34" charset="0"/>
            </a:endParaRPr>
          </a:p>
          <a:p>
            <a:pPr marL="235883" indent="-235883">
              <a:buAutoNum type="arabicPeriod"/>
            </a:pPr>
            <a:r>
              <a:rPr lang="en-US" sz="1000" b="1" dirty="0">
                <a:latin typeface="Calibri" panose="020F0502020204030204" pitchFamily="34" charset="0"/>
                <a:cs typeface="Arial" panose="020B0604020202020204" pitchFamily="34" charset="0"/>
              </a:rPr>
              <a:t>Caregiver: </a:t>
            </a:r>
            <a:r>
              <a:rPr lang="en-US" sz="1000" dirty="0">
                <a:latin typeface="Calibri" panose="020F0502020204030204" pitchFamily="34" charset="0"/>
                <a:cs typeface="Arial" panose="020B0604020202020204" pitchFamily="34" charset="0"/>
              </a:rPr>
              <a:t>Providing care for children, parents, and in-laws, which can naturally lead to the role of “Head worrier.”</a:t>
            </a:r>
          </a:p>
          <a:p>
            <a:pPr marL="235883" indent="-235883">
              <a:buAutoNum type="arabicPeriod"/>
            </a:pPr>
            <a:endParaRPr lang="en-US" sz="1000" dirty="0">
              <a:latin typeface="Calibri" panose="020F0502020204030204" pitchFamily="34" charset="0"/>
              <a:cs typeface="Arial" panose="020B0604020202020204" pitchFamily="34" charset="0"/>
            </a:endParaRPr>
          </a:p>
          <a:p>
            <a:pPr marL="235883" indent="-235883">
              <a:buAutoNum type="arabicPeriod"/>
            </a:pPr>
            <a:r>
              <a:rPr lang="en-US" sz="1000" b="1" dirty="0">
                <a:latin typeface="Calibri" panose="020F0502020204030204" pitchFamily="34" charset="0"/>
                <a:cs typeface="Arial" panose="020B0604020202020204" pitchFamily="34" charset="0"/>
              </a:rPr>
              <a:t>Chief Consumer Officer: </a:t>
            </a:r>
            <a:r>
              <a:rPr lang="en-US" sz="1000" dirty="0">
                <a:latin typeface="Calibri" panose="020F0502020204030204" pitchFamily="34" charset="0"/>
                <a:cs typeface="Arial" panose="020B0604020202020204" pitchFamily="34" charset="0"/>
              </a:rPr>
              <a:t>Women are mainly responsible for many household spending decisions, ranging from healthcare to groceries.</a:t>
            </a:r>
            <a:endParaRPr lang="en-US" sz="1000" b="1" dirty="0">
              <a:latin typeface="Calibri" panose="020F0502020204030204" pitchFamily="34" charset="0"/>
              <a:cs typeface="Arial" panose="020B0604020202020204" pitchFamily="34" charset="0"/>
            </a:endParaRPr>
          </a:p>
          <a:p>
            <a:pPr marL="235883" indent="-235883">
              <a:buAutoNum type="arabicPeriod"/>
            </a:pPr>
            <a:endParaRPr lang="en-US" sz="1000" b="1" dirty="0">
              <a:latin typeface="Calibri" panose="020F0502020204030204" pitchFamily="34" charset="0"/>
              <a:cs typeface="Arial" panose="020B0604020202020204" pitchFamily="34" charset="0"/>
            </a:endParaRPr>
          </a:p>
          <a:p>
            <a:pPr marL="235883" indent="-235883">
              <a:buAutoNum type="arabicPeriod"/>
            </a:pPr>
            <a:r>
              <a:rPr lang="en-US" sz="1000" b="1" dirty="0">
                <a:latin typeface="Calibri" panose="020F0502020204030204" pitchFamily="34" charset="0"/>
                <a:cs typeface="Arial" panose="020B0604020202020204" pitchFamily="34" charset="0"/>
              </a:rPr>
              <a:t>Professional: </a:t>
            </a:r>
            <a:r>
              <a:rPr lang="en-US" sz="1000" dirty="0">
                <a:latin typeface="Calibri" panose="020F0502020204030204" pitchFamily="34" charset="0"/>
                <a:cs typeface="Arial" panose="020B0604020202020204" pitchFamily="34" charset="0"/>
              </a:rPr>
              <a:t>Seventy percent of women work full or part time and must juggle all these responsibilities at home and work. </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Additionally—and even more concerning, is that women also play a role that Dr. Joe Coughlin, founder and director of the MIT AgeLab, refers to as the </a:t>
            </a:r>
            <a:r>
              <a:rPr lang="en-US" sz="1000" i="1" dirty="0">
                <a:latin typeface="Calibri" panose="020F0502020204030204" pitchFamily="34" charset="0"/>
                <a:cs typeface="Arial" panose="020B0604020202020204" pitchFamily="34" charset="0"/>
              </a:rPr>
              <a:t>neglected</a:t>
            </a:r>
            <a:r>
              <a:rPr lang="en-US" sz="1000" dirty="0">
                <a:latin typeface="Calibri" panose="020F0502020204030204" pitchFamily="34" charset="0"/>
                <a:cs typeface="Arial" panose="020B0604020202020204" pitchFamily="34" charset="0"/>
              </a:rPr>
              <a:t> role. He says that, “Given many women’s preoccupation with their responsibilities to others—and the stress that often accompanies that juggling act—they end up neglecting the activities and planning critical for their own well-being. Sometimes they may feel guilty taking time for themselves, and sometimes they simply can’t find the hours in the day. </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Who can relate to that?</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Either way, Dr. Coughlin says that when women neglect financial planning, the negative long-term consequences can be severe. And </a:t>
            </a:r>
            <a:r>
              <a:rPr lang="en-US" sz="1000" i="1" dirty="0">
                <a:latin typeface="Calibri" panose="020F0502020204030204" pitchFamily="34" charset="0"/>
                <a:cs typeface="Arial" panose="020B0604020202020204" pitchFamily="34" charset="0"/>
              </a:rPr>
              <a:t>that’s</a:t>
            </a:r>
            <a:r>
              <a:rPr lang="en-US" sz="1000" dirty="0">
                <a:latin typeface="Calibri" panose="020F0502020204030204" pitchFamily="34" charset="0"/>
                <a:cs typeface="Arial" panose="020B0604020202020204" pitchFamily="34" charset="0"/>
              </a:rPr>
              <a:t> why I’m so glad you’re here [today/this evening].</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If a lack of time isn’t enough, women also struggle with income equality. We’ll see how that computes on the next slide.</a:t>
            </a: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pPr lvl="0"/>
            <a:r>
              <a:rPr lang="en-US" sz="900" baseline="30000" dirty="0">
                <a:solidFill>
                  <a:prstClr val="black"/>
                </a:solidFill>
                <a:latin typeface="Calibri" panose="020F0502020204030204" pitchFamily="34" charset="0"/>
                <a:cs typeface="Arial" panose="020B0604020202020204" pitchFamily="34" charset="0"/>
              </a:rPr>
              <a:t>1</a:t>
            </a:r>
            <a:r>
              <a:rPr lang="en-US" sz="900" i="1" dirty="0">
                <a:solidFill>
                  <a:prstClr val="black"/>
                </a:solidFill>
                <a:latin typeface="Calibri" panose="020F0502020204030204" pitchFamily="34" charset="0"/>
                <a:cs typeface="Arial" panose="020B0604020202020204" pitchFamily="34" charset="0"/>
              </a:rPr>
              <a:t>Connecting with the women in your workforce</a:t>
            </a:r>
            <a:r>
              <a:rPr lang="en-US" sz="900" dirty="0">
                <a:solidFill>
                  <a:prstClr val="black"/>
                </a:solidFill>
                <a:latin typeface="Calibri" panose="020F0502020204030204" pitchFamily="34" charset="0"/>
                <a:cs typeface="Arial" panose="020B0604020202020204" pitchFamily="34" charset="0"/>
              </a:rPr>
              <a:t>, Joseph F. Coughlin, www.tiaa-cref.org, retrieved 5/20/15</a:t>
            </a: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solidFill>
                <a:srgbClr val="FF0000"/>
              </a:solidFill>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a:p>
            <a:endParaRPr lang="en-US" sz="1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912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6833E80-DA1D-40DA-AE50-B284BAA21507}" type="slidenum">
              <a:rPr lang="en-US">
                <a:solidFill>
                  <a:prstClr val="black"/>
                </a:solidFill>
              </a:rPr>
              <a:pPr/>
              <a:t>13</a:t>
            </a:fld>
            <a:endParaRPr lang="en-US"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a:ea typeface="ＭＳ Ｐゴシック" pitchFamily="-84" charset="-128"/>
            </a:endParaRPr>
          </a:p>
          <a:p>
            <a:r>
              <a:rPr lang="en-US" sz="1100" dirty="0">
                <a:latin typeface="Calibri" panose="020F0502020204030204" pitchFamily="34" charset="0"/>
                <a:cs typeface="Arial" panose="020B0604020202020204" pitchFamily="34" charset="0"/>
              </a:rPr>
              <a:t>I realize this is something you’ve already heard several times, and it must make you cringe</a:t>
            </a:r>
            <a:r>
              <a:rPr lang="en-US" sz="1100" b="1" dirty="0">
                <a:solidFill>
                  <a:srgbClr val="FF0000"/>
                </a:solidFill>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each time you do.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According to the White House, full-time working women earn 79% of what their male counterparts earn.</a:t>
            </a:r>
            <a:r>
              <a:rPr lang="en-US" sz="1100" baseline="30000" dirty="0">
                <a:latin typeface="Calibri" panose="020F0502020204030204" pitchFamily="34" charset="0"/>
                <a:cs typeface="Arial" panose="020B0604020202020204" pitchFamily="34" charset="0"/>
              </a:rPr>
              <a:t>1</a:t>
            </a:r>
            <a:r>
              <a:rPr lang="en-US" sz="1100" dirty="0">
                <a:latin typeface="Calibri" panose="020F0502020204030204" pitchFamily="34" charset="0"/>
                <a:cs typeface="Arial" panose="020B0604020202020204" pitchFamily="34" charset="0"/>
              </a:rPr>
              <a:t> Men earn $10,740 more than women on average, to be precise. Over 20 years, that adds up to nearly $215,000 more.</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Furthermore, this means that women have to work approximately 90 extra days, or about three months, to earn a male’s salary by the end of the previous year.</a:t>
            </a:r>
            <a:endParaRPr lang="en-US" sz="1100" baseline="30000" dirty="0">
              <a:solidFill>
                <a:srgbClr val="FF0000"/>
              </a:solidFill>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While the income gap between men and women has been narrowing over the years, it still exists and needs to be acknowledged.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We’ll see something that contributes to that discrepancy on the following slide.</a:t>
            </a:r>
          </a:p>
          <a:p>
            <a:endParaRPr lang="en-US" sz="900" dirty="0">
              <a:latin typeface="Calibri" panose="020F0502020204030204" pitchFamily="34" charset="0"/>
              <a:cs typeface="Arial" panose="020B0604020202020204" pitchFamily="34" charset="0"/>
            </a:endParaRPr>
          </a:p>
          <a:p>
            <a:pPr lvl="0" fontAlgn="base">
              <a:spcBef>
                <a:spcPct val="0"/>
              </a:spcBef>
              <a:spcAft>
                <a:spcPct val="0"/>
              </a:spcAft>
            </a:pPr>
            <a:r>
              <a:rPr lang="en-US" sz="900" baseline="30000" dirty="0">
                <a:latin typeface="Calibri" panose="020F0502020204030204" pitchFamily="34" charset="0"/>
              </a:rPr>
              <a:t>1</a:t>
            </a:r>
            <a:r>
              <a:rPr lang="en-US" sz="900" dirty="0">
                <a:latin typeface="Calibri" panose="020F0502020204030204" pitchFamily="34" charset="0"/>
              </a:rPr>
              <a:t>Data source: U.S. Census Bureau, </a:t>
            </a:r>
            <a:r>
              <a:rPr lang="en-US" sz="900" i="1" dirty="0">
                <a:latin typeface="Calibri" panose="020F0502020204030204" pitchFamily="34" charset="0"/>
              </a:rPr>
              <a:t>Income and Poverty in the United States: 2015</a:t>
            </a:r>
            <a:r>
              <a:rPr lang="en-US" sz="900" dirty="0">
                <a:latin typeface="Calibri" panose="020F0502020204030204" pitchFamily="34" charset="0"/>
              </a:rPr>
              <a:t>, issued September 2016</a:t>
            </a:r>
          </a:p>
          <a:p>
            <a:endParaRPr lang="en-US" sz="900" dirty="0">
              <a:latin typeface="Calibri" panose="020F0502020204030204" pitchFamily="34" charset="0"/>
              <a:cs typeface="Arial" panose="020B0604020202020204" pitchFamily="34" charset="0"/>
            </a:endParaRPr>
          </a:p>
          <a:p>
            <a:endParaRPr lang="en-US" sz="9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611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6833E80-DA1D-40DA-AE50-B284BAA21507}" type="slidenum">
              <a:rPr lang="en-US">
                <a:solidFill>
                  <a:prstClr val="black"/>
                </a:solidFill>
              </a:rPr>
              <a:pPr/>
              <a:t>14</a:t>
            </a:fld>
            <a:endParaRPr lang="en-US"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dirty="0" smtClean="0">
                <a:latin typeface="Calibri" panose="020F0502020204030204" pitchFamily="34" charset="0"/>
                <a:cs typeface="Arial" panose="020B0604020202020204" pitchFamily="34" charset="0"/>
              </a:rPr>
              <a:t>There’s </a:t>
            </a:r>
            <a:r>
              <a:rPr lang="en-US" dirty="0">
                <a:latin typeface="Calibri" panose="020F0502020204030204" pitchFamily="34" charset="0"/>
                <a:cs typeface="Arial" panose="020B0604020202020204" pitchFamily="34" charset="0"/>
              </a:rPr>
              <a:t>something you may not have heard of before, and it’s called the “income arc.”</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When we’re younger, we might think that we’ll continue to make more </a:t>
            </a:r>
            <a:r>
              <a:rPr lang="en-US" dirty="0" smtClean="0">
                <a:latin typeface="Calibri" panose="020F0502020204030204" pitchFamily="34" charset="0"/>
                <a:cs typeface="Arial" panose="020B0604020202020204" pitchFamily="34" charset="0"/>
              </a:rPr>
              <a:t>money over </a:t>
            </a:r>
            <a:r>
              <a:rPr lang="en-US" dirty="0">
                <a:latin typeface="Calibri" panose="020F0502020204030204" pitchFamily="34" charset="0"/>
                <a:cs typeface="Arial" panose="020B0604020202020204" pitchFamily="34" charset="0"/>
              </a:rPr>
              <a:t>time; that our income is going to “go up in a straight line, in a constantly growing trajectory</a:t>
            </a:r>
            <a:r>
              <a:rPr lang="en-US" dirty="0" smtClean="0">
                <a:latin typeface="Calibri" panose="020F0502020204030204" pitchFamily="34" charset="0"/>
                <a:cs typeface="Arial" panose="020B0604020202020204" pitchFamily="34" charset="0"/>
              </a:rPr>
              <a:t>.”</a:t>
            </a:r>
            <a:r>
              <a:rPr lang="en-US" baseline="30000" dirty="0" smtClean="0">
                <a:latin typeface="Calibri" panose="020F0502020204030204" pitchFamily="34" charset="0"/>
                <a:cs typeface="Arial" panose="020B0604020202020204" pitchFamily="34" charset="0"/>
              </a:rPr>
              <a:t>1</a:t>
            </a:r>
            <a:endParaRPr lang="en-US" baseline="30000"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But your money arc is shorter than you think. According to an analysis from PayScale.com, women’s pay peaks at age </a:t>
            </a:r>
            <a:r>
              <a:rPr lang="en-US" dirty="0" smtClean="0">
                <a:latin typeface="Calibri" panose="020F0502020204030204" pitchFamily="34" charset="0"/>
                <a:cs typeface="Arial" panose="020B0604020202020204" pitchFamily="34" charset="0"/>
              </a:rPr>
              <a:t>40, </a:t>
            </a:r>
            <a:r>
              <a:rPr lang="en-US" dirty="0">
                <a:latin typeface="Calibri" panose="020F0502020204030204" pitchFamily="34" charset="0"/>
                <a:cs typeface="Arial" panose="020B0604020202020204" pitchFamily="34" charset="0"/>
              </a:rPr>
              <a:t>and, according to their median data, at about $</a:t>
            </a:r>
            <a:r>
              <a:rPr lang="en-US" dirty="0" smtClean="0">
                <a:latin typeface="Calibri" panose="020F0502020204030204" pitchFamily="34" charset="0"/>
                <a:cs typeface="Arial" panose="020B0604020202020204" pitchFamily="34" charset="0"/>
              </a:rPr>
              <a:t>67,000</a:t>
            </a:r>
            <a:r>
              <a:rPr lang="en-US" dirty="0">
                <a:latin typeface="Calibri" panose="020F0502020204030204" pitchFamily="34" charset="0"/>
                <a:cs typeface="Arial" panose="020B0604020202020204" pitchFamily="34" charset="0"/>
              </a:rPr>
              <a:t>. After that, there may be small bumps in salary, but they rarely outpace inflation—so in real terms, you’ll make that $</a:t>
            </a:r>
            <a:r>
              <a:rPr lang="en-US" dirty="0" smtClean="0">
                <a:latin typeface="Calibri" panose="020F0502020204030204" pitchFamily="34" charset="0"/>
                <a:cs typeface="Arial" panose="020B0604020202020204" pitchFamily="34" charset="0"/>
              </a:rPr>
              <a:t>67,000 </a:t>
            </a:r>
            <a:r>
              <a:rPr lang="en-US" dirty="0">
                <a:latin typeface="Calibri" panose="020F0502020204030204" pitchFamily="34" charset="0"/>
                <a:cs typeface="Arial" panose="020B0604020202020204" pitchFamily="34" charset="0"/>
              </a:rPr>
              <a:t>for the rest of your </a:t>
            </a:r>
            <a:r>
              <a:rPr lang="en-US" dirty="0" smtClean="0">
                <a:latin typeface="Calibri" panose="020F0502020204030204" pitchFamily="34" charset="0"/>
                <a:cs typeface="Arial" panose="020B0604020202020204" pitchFamily="34" charset="0"/>
              </a:rPr>
              <a:t>career.</a:t>
            </a:r>
            <a:r>
              <a:rPr lang="en-US" baseline="30000" dirty="0" smtClean="0">
                <a:latin typeface="Calibri" panose="020F0502020204030204" pitchFamily="34" charset="0"/>
                <a:cs typeface="Arial" panose="020B0604020202020204" pitchFamily="34" charset="0"/>
              </a:rPr>
              <a:t>1</a:t>
            </a:r>
            <a:endParaRPr lang="en-US" baseline="30000"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Maybe that doesn’t sound so bad, except that, based on the same data, men’s salaries continue to grow until age </a:t>
            </a:r>
            <a:r>
              <a:rPr lang="en-US" dirty="0" smtClean="0">
                <a:latin typeface="Calibri" panose="020F0502020204030204" pitchFamily="34" charset="0"/>
                <a:cs typeface="Arial" panose="020B0604020202020204" pitchFamily="34" charset="0"/>
              </a:rPr>
              <a:t>49, </a:t>
            </a:r>
            <a:r>
              <a:rPr lang="en-US" dirty="0">
                <a:latin typeface="Calibri" panose="020F0502020204030204" pitchFamily="34" charset="0"/>
                <a:cs typeface="Arial" panose="020B0604020202020204" pitchFamily="34" charset="0"/>
              </a:rPr>
              <a:t>and top out at a median of </a:t>
            </a:r>
            <a:r>
              <a:rPr lang="en-US" dirty="0" smtClean="0">
                <a:latin typeface="Calibri" panose="020F0502020204030204" pitchFamily="34" charset="0"/>
                <a:cs typeface="Arial" panose="020B0604020202020204" pitchFamily="34" charset="0"/>
              </a:rPr>
              <a:t>$102,000.</a:t>
            </a:r>
            <a:r>
              <a:rPr lang="en-US" baseline="30000" dirty="0" smtClean="0">
                <a:latin typeface="Calibri" panose="020F0502020204030204" pitchFamily="34" charset="0"/>
                <a:cs typeface="Arial" panose="020B0604020202020204" pitchFamily="34" charset="0"/>
              </a:rPr>
              <a:t>1</a:t>
            </a:r>
          </a:p>
          <a:p>
            <a:endParaRPr lang="en-US" baseline="30000" dirty="0">
              <a:latin typeface="Calibri" panose="020F0502020204030204" pitchFamily="34" charset="0"/>
              <a:cs typeface="Arial" panose="020B0604020202020204" pitchFamily="34" charset="0"/>
            </a:endParaRPr>
          </a:p>
          <a:p>
            <a:r>
              <a:rPr lang="en-US" dirty="0" smtClean="0">
                <a:latin typeface="Calibri" panose="020F0502020204030204" pitchFamily="34" charset="0"/>
                <a:cs typeface="Arial" panose="020B0604020202020204" pitchFamily="34" charset="0"/>
              </a:rPr>
              <a:t>The pay gap is sometimes widened by the next point. </a:t>
            </a:r>
          </a:p>
          <a:p>
            <a:endParaRPr lang="en-US" dirty="0">
              <a:latin typeface="Calibri" panose="020F0502020204030204" pitchFamily="34" charset="0"/>
              <a:cs typeface="Arial" panose="020B0604020202020204" pitchFamily="34" charset="0"/>
            </a:endParaRPr>
          </a:p>
          <a:p>
            <a:r>
              <a:rPr lang="en-US" dirty="0" smtClean="0">
                <a:latin typeface="Calibri" panose="020F0502020204030204" pitchFamily="34" charset="0"/>
                <a:cs typeface="Arial" panose="020B0604020202020204" pitchFamily="34" charset="0"/>
              </a:rPr>
              <a:t>[next slide]</a:t>
            </a:r>
          </a:p>
          <a:p>
            <a:endParaRPr lang="en-US" dirty="0">
              <a:latin typeface="Calibri" panose="020F0502020204030204" pitchFamily="34" charset="0"/>
              <a:cs typeface="Arial" panose="020B0604020202020204" pitchFamily="34" charset="0"/>
            </a:endParaRPr>
          </a:p>
          <a:p>
            <a:pPr fontAlgn="base">
              <a:spcBef>
                <a:spcPct val="0"/>
              </a:spcBef>
              <a:spcAft>
                <a:spcPct val="0"/>
              </a:spcAft>
            </a:pPr>
            <a:r>
              <a:rPr lang="en-US" sz="900" baseline="30000" dirty="0">
                <a:latin typeface="Calibri" panose="020F0502020204030204" pitchFamily="34" charset="0"/>
                <a:cs typeface="Arial" panose="020B0604020202020204" pitchFamily="34" charset="0"/>
              </a:rPr>
              <a:t>1</a:t>
            </a:r>
            <a:r>
              <a:rPr lang="en-US" sz="900" i="1" dirty="0">
                <a:latin typeface="Calibri" panose="020F0502020204030204" pitchFamily="34" charset="0"/>
              </a:rPr>
              <a:t>Here's the age at which you'll earn the most in your career</a:t>
            </a:r>
            <a:r>
              <a:rPr lang="en-US" sz="900" dirty="0">
                <a:latin typeface="Calibri" panose="020F0502020204030204" pitchFamily="34" charset="0"/>
              </a:rPr>
              <a:t>, cnbc.com, 8/18/2017</a:t>
            </a:r>
          </a:p>
          <a:p>
            <a:endParaRPr lang="en-US" dirty="0" smtClean="0"/>
          </a:p>
        </p:txBody>
      </p:sp>
    </p:spTree>
    <p:extLst>
      <p:ext uri="{BB962C8B-B14F-4D97-AF65-F5344CB8AC3E}">
        <p14:creationId xmlns:p14="http://schemas.microsoft.com/office/powerpoint/2010/main" val="21852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54559"/>
            <a:fld id="{05B5FC20-00B4-4B5B-A318-6EFB0C662B76}" type="slidenum">
              <a:rPr lang="en-US" smtClean="0">
                <a:solidFill>
                  <a:prstClr val="black"/>
                </a:solidFill>
              </a:rPr>
              <a:pPr defTabSz="954559"/>
              <a:t>15</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100" dirty="0">
                <a:latin typeface="Calibri" panose="020F0502020204030204" pitchFamily="34" charset="0"/>
              </a:rPr>
              <a:t>Women typically leave the workforce more often than men. Women actually spend an average of </a:t>
            </a:r>
            <a:r>
              <a:rPr lang="en-US" sz="1100" dirty="0" smtClean="0">
                <a:latin typeface="Calibri" panose="020F0502020204030204" pitchFamily="34" charset="0"/>
              </a:rPr>
              <a:t>9 fewer </a:t>
            </a:r>
            <a:r>
              <a:rPr lang="en-US" sz="1100" dirty="0">
                <a:latin typeface="Calibri" panose="020F0502020204030204" pitchFamily="34" charset="0"/>
              </a:rPr>
              <a:t>years in the workforce than men over a lifetime.</a:t>
            </a:r>
            <a:r>
              <a:rPr lang="en-US" sz="1100" baseline="30000" dirty="0">
                <a:latin typeface="Calibri" panose="020F0502020204030204" pitchFamily="34" charset="0"/>
              </a:rPr>
              <a:t>1</a:t>
            </a:r>
            <a:endParaRPr lang="en-US" sz="1100" dirty="0">
              <a:latin typeface="Calibri" panose="020F0502020204030204" pitchFamily="34" charset="0"/>
            </a:endParaRPr>
          </a:p>
          <a:p>
            <a:endParaRPr lang="en-US" sz="1100" dirty="0">
              <a:latin typeface="Calibri" panose="020F0502020204030204" pitchFamily="34" charset="0"/>
            </a:endParaRPr>
          </a:p>
          <a:p>
            <a:r>
              <a:rPr lang="en-US" sz="1100" dirty="0">
                <a:latin typeface="Calibri" panose="020F0502020204030204" pitchFamily="34" charset="0"/>
              </a:rPr>
              <a:t>Why? One reason is to have children and stay home with them.</a:t>
            </a:r>
          </a:p>
          <a:p>
            <a:endParaRPr lang="en-US" sz="1100" dirty="0">
              <a:latin typeface="Calibri" panose="020F0502020204030204" pitchFamily="34" charset="0"/>
            </a:endParaRPr>
          </a:p>
          <a:p>
            <a:r>
              <a:rPr lang="en-US" sz="1100" dirty="0">
                <a:latin typeface="Calibri" panose="020F0502020204030204" pitchFamily="34" charset="0"/>
              </a:rPr>
              <a:t>According to the Pew Research Center for Social &amp; Demographic Trends, there were 10.4 million stay-at-home mothers in 2012, compared to only two million stay-at-home fathers.</a:t>
            </a:r>
            <a:r>
              <a:rPr lang="en-US" sz="1100" baseline="30000" dirty="0">
                <a:latin typeface="Calibri" panose="020F0502020204030204" pitchFamily="34" charset="0"/>
              </a:rPr>
              <a:t>2,3</a:t>
            </a:r>
          </a:p>
          <a:p>
            <a:endParaRPr lang="en-US" sz="1100" baseline="30000" dirty="0">
              <a:latin typeface="Calibri" panose="020F0502020204030204" pitchFamily="34" charset="0"/>
            </a:endParaRPr>
          </a:p>
          <a:p>
            <a:r>
              <a:rPr lang="en-US" sz="1100" dirty="0">
                <a:latin typeface="Calibri" panose="020F0502020204030204" pitchFamily="34" charset="0"/>
              </a:rPr>
              <a:t>But what about aging parents? They need care as well—and guess who provides it?  </a:t>
            </a:r>
          </a:p>
          <a:p>
            <a:endParaRPr lang="en-US" sz="1100" dirty="0">
              <a:latin typeface="Calibri" panose="020F0502020204030204" pitchFamily="34" charset="0"/>
            </a:endParaRPr>
          </a:p>
          <a:p>
            <a:r>
              <a:rPr lang="en-US" sz="1100" i="1" dirty="0">
                <a:latin typeface="Calibri" panose="020F0502020204030204" pitchFamily="34" charset="0"/>
              </a:rPr>
              <a:t>(Allow audience time to respond.) </a:t>
            </a:r>
          </a:p>
          <a:p>
            <a:endParaRPr lang="en-US" sz="1100" i="1" dirty="0">
              <a:latin typeface="Calibri" panose="020F0502020204030204" pitchFamily="34" charset="0"/>
            </a:endParaRPr>
          </a:p>
          <a:p>
            <a:r>
              <a:rPr lang="en-US" sz="1100" dirty="0">
                <a:latin typeface="Calibri" panose="020F0502020204030204" pitchFamily="34" charset="0"/>
              </a:rPr>
              <a:t>[next slide]</a:t>
            </a:r>
          </a:p>
          <a:p>
            <a:endParaRPr lang="en-US" sz="1100" dirty="0">
              <a:latin typeface="Calibri" panose="020F0502020204030204" pitchFamily="34" charset="0"/>
            </a:endParaRPr>
          </a:p>
          <a:p>
            <a:endParaRPr lang="en-US" sz="900" dirty="0">
              <a:latin typeface="Calibri" panose="020F0502020204030204" pitchFamily="34" charset="0"/>
            </a:endParaRPr>
          </a:p>
          <a:p>
            <a:r>
              <a:rPr lang="en-US" sz="900" baseline="30000" dirty="0">
                <a:latin typeface="Calibri" panose="020F0502020204030204" pitchFamily="34" charset="0"/>
              </a:rPr>
              <a:t>2</a:t>
            </a:r>
            <a:r>
              <a:rPr lang="en-US" sz="900" i="1" dirty="0">
                <a:latin typeface="Calibri" panose="020F0502020204030204" pitchFamily="34" charset="0"/>
              </a:rPr>
              <a:t>After Decades of Decline, A Rise in Stay-at-Home Mothers</a:t>
            </a:r>
            <a:r>
              <a:rPr lang="en-US" sz="900" dirty="0">
                <a:latin typeface="Calibri" panose="020F0502020204030204" pitchFamily="34" charset="0"/>
              </a:rPr>
              <a:t>, www.pewsocialtrends.org, April 8, 2014</a:t>
            </a:r>
            <a:r>
              <a:rPr lang="en-US" sz="900" dirty="0">
                <a:solidFill>
                  <a:prstClr val="black"/>
                </a:solidFill>
                <a:latin typeface="Calibri" panose="020F0502020204030204" pitchFamily="34" charset="0"/>
              </a:rPr>
              <a:t>, most recent data available</a:t>
            </a:r>
            <a:endParaRPr lang="en-US" sz="900" dirty="0">
              <a:latin typeface="Calibri" panose="020F0502020204030204" pitchFamily="34" charset="0"/>
            </a:endParaRPr>
          </a:p>
          <a:p>
            <a:r>
              <a:rPr lang="en-US" sz="900" baseline="30000" dirty="0">
                <a:latin typeface="Calibri" panose="020F0502020204030204" pitchFamily="34" charset="0"/>
              </a:rPr>
              <a:t>3</a:t>
            </a:r>
            <a:r>
              <a:rPr lang="en-US" sz="900" i="1" dirty="0">
                <a:latin typeface="Calibri" panose="020F0502020204030204" pitchFamily="34" charset="0"/>
              </a:rPr>
              <a:t>Growing Number of Dads Home with the Kids</a:t>
            </a:r>
            <a:r>
              <a:rPr lang="en-US" sz="900" dirty="0">
                <a:latin typeface="Calibri" panose="020F0502020204030204" pitchFamily="34" charset="0"/>
              </a:rPr>
              <a:t>, www.pewsocialtrends.org, June 5, 2014, most recent data available</a:t>
            </a:r>
          </a:p>
          <a:p>
            <a:pPr eaLnBrk="1" hangingPunct="1"/>
            <a:endParaRPr lang="en-US" sz="900" dirty="0">
              <a:latin typeface="Calibri" panose="020F0502020204030204" pitchFamily="34" charset="0"/>
            </a:endParaRPr>
          </a:p>
        </p:txBody>
      </p:sp>
    </p:spTree>
    <p:extLst>
      <p:ext uri="{BB962C8B-B14F-4D97-AF65-F5344CB8AC3E}">
        <p14:creationId xmlns:p14="http://schemas.microsoft.com/office/powerpoint/2010/main" val="319466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54559"/>
            <a:fld id="{05B5FC20-00B4-4B5B-A318-6EFB0C662B76}" type="slidenum">
              <a:rPr lang="en-US" smtClean="0">
                <a:solidFill>
                  <a:prstClr val="black"/>
                </a:solidFill>
              </a:rPr>
              <a:pPr defTabSz="954559"/>
              <a:t>16</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xfrm>
            <a:off x="1257300" y="742950"/>
            <a:ext cx="4800600" cy="3600450"/>
          </a:xfrm>
          <a:ln/>
        </p:spPr>
      </p:sp>
      <p:sp>
        <p:nvSpPr>
          <p:cNvPr id="28676" name="Rectangle 3"/>
          <p:cNvSpPr>
            <a:spLocks noGrp="1" noChangeArrowheads="1"/>
          </p:cNvSpPr>
          <p:nvPr>
            <p:ph type="body" idx="1"/>
          </p:nvPr>
        </p:nvSpPr>
        <p:spPr>
          <a:noFill/>
          <a:ln/>
        </p:spPr>
        <p:txBody>
          <a:bodyPr/>
          <a:lstStyle/>
          <a:p>
            <a:r>
              <a:rPr lang="en-US" sz="1100" dirty="0">
                <a:latin typeface="Calibri" panose="020F0502020204030204" pitchFamily="34" charset="0"/>
              </a:rPr>
              <a:t>MIT AgeLab confirmed it in an earlier slide—women. In fact, 65% of caregivers are female.</a:t>
            </a:r>
            <a:r>
              <a:rPr lang="en-US" sz="1100" baseline="30000" dirty="0">
                <a:latin typeface="Calibri" panose="020F0502020204030204" pitchFamily="34" charset="0"/>
              </a:rPr>
              <a:t>1</a:t>
            </a:r>
          </a:p>
          <a:p>
            <a:endParaRPr lang="en-US" sz="1100" dirty="0">
              <a:latin typeface="Calibri" panose="020F0502020204030204" pitchFamily="34" charset="0"/>
            </a:endParaRPr>
          </a:p>
          <a:p>
            <a:r>
              <a:rPr lang="en-US" sz="1100" dirty="0">
                <a:latin typeface="Calibri" panose="020F0502020204030204" pitchFamily="34" charset="0"/>
              </a:rPr>
              <a:t>The “typical” U.S. caregiver is a 49-year-old woman who’s likely </a:t>
            </a:r>
            <a:r>
              <a:rPr lang="en-US" sz="1100" dirty="0">
                <a:solidFill>
                  <a:prstClr val="black"/>
                </a:solidFill>
              </a:rPr>
              <a:t>married or living with a partner. She w</a:t>
            </a:r>
            <a:r>
              <a:rPr lang="en-US" sz="1100" dirty="0">
                <a:latin typeface="Calibri" panose="020F0502020204030204" pitchFamily="34" charset="0"/>
              </a:rPr>
              <a:t>orks outside the home, full time</a:t>
            </a:r>
            <a:r>
              <a:rPr lang="en-US" sz="1100" dirty="0">
                <a:solidFill>
                  <a:prstClr val="black"/>
                </a:solidFill>
                <a:latin typeface="Calibri" panose="020F0502020204030204" pitchFamily="34" charset="0"/>
              </a:rPr>
              <a:t>, </a:t>
            </a:r>
            <a:r>
              <a:rPr lang="en-US" sz="1100" dirty="0">
                <a:latin typeface="Calibri" panose="020F0502020204030204" pitchFamily="34" charset="0"/>
              </a:rPr>
              <a:t>and spends approximately 24 hours per week—the equivalent of another part-time job—providing unpaid care to a female relative for an average of four years.</a:t>
            </a:r>
            <a:r>
              <a:rPr lang="en-US" sz="1100" baseline="30000" dirty="0">
                <a:latin typeface="Calibri" panose="020F0502020204030204" pitchFamily="34" charset="0"/>
              </a:rPr>
              <a:t>2</a:t>
            </a:r>
          </a:p>
          <a:p>
            <a:endParaRPr lang="en-US" sz="1100" dirty="0">
              <a:latin typeface="Calibri" panose="020F0502020204030204" pitchFamily="34" charset="0"/>
            </a:endParaRPr>
          </a:p>
          <a:p>
            <a:r>
              <a:rPr lang="en-US" sz="1100" dirty="0">
                <a:latin typeface="Calibri" panose="020F0502020204030204" pitchFamily="34" charset="0"/>
              </a:rPr>
              <a:t>Caring for children and aging parents are incredibly important and necessary tasks, but they’re tasks that come at a financial cost.</a:t>
            </a:r>
          </a:p>
          <a:p>
            <a:endParaRPr lang="en-US" sz="1100" dirty="0">
              <a:latin typeface="Calibri" panose="020F0502020204030204" pitchFamily="34" charset="0"/>
            </a:endParaRPr>
          </a:p>
          <a:p>
            <a:r>
              <a:rPr lang="en-US" sz="1100" dirty="0">
                <a:latin typeface="Calibri" panose="020F0502020204030204" pitchFamily="34" charset="0"/>
              </a:rPr>
              <a:t>Let’s look at what those costs can actually amount to. </a:t>
            </a:r>
          </a:p>
          <a:p>
            <a:endParaRPr lang="en-US" sz="1100" dirty="0">
              <a:latin typeface="Calibri" panose="020F0502020204030204" pitchFamily="34" charset="0"/>
            </a:endParaRPr>
          </a:p>
          <a:p>
            <a:r>
              <a:rPr lang="en-US" sz="1100" dirty="0">
                <a:latin typeface="Calibri" panose="020F0502020204030204" pitchFamily="34" charset="0"/>
              </a:rPr>
              <a:t>[next slide]</a:t>
            </a:r>
          </a:p>
          <a:p>
            <a:endParaRPr lang="en-US" sz="900" dirty="0">
              <a:latin typeface="Calibri" panose="020F0502020204030204" pitchFamily="34" charset="0"/>
            </a:endParaRPr>
          </a:p>
          <a:p>
            <a:endParaRPr lang="en-US" sz="900" dirty="0">
              <a:latin typeface="Calibri" panose="020F0502020204030204" pitchFamily="34" charset="0"/>
            </a:endParaRPr>
          </a:p>
          <a:p>
            <a:pPr lvl="0"/>
            <a:r>
              <a:rPr lang="en-US" sz="900" baseline="30000" dirty="0">
                <a:latin typeface="Calibri" panose="020F0502020204030204" pitchFamily="34" charset="0"/>
              </a:rPr>
              <a:t>2</a:t>
            </a:r>
            <a:r>
              <a:rPr lang="en-US" sz="900" i="1" dirty="0">
                <a:latin typeface="Calibri" panose="020F0502020204030204" pitchFamily="34" charset="0"/>
              </a:rPr>
              <a:t>The Typical Caregiver</a:t>
            </a:r>
            <a:r>
              <a:rPr lang="en-US" sz="900" dirty="0">
                <a:latin typeface="Calibri" panose="020F0502020204030204" pitchFamily="34" charset="0"/>
              </a:rPr>
              <a:t>, August 2015, most recent data available</a:t>
            </a:r>
            <a:endParaRPr lang="en-US" sz="900" baseline="30000" dirty="0">
              <a:latin typeface="Calibri" panose="020F0502020204030204" pitchFamily="34" charset="0"/>
            </a:endParaRPr>
          </a:p>
          <a:p>
            <a:endParaRPr lang="en-US" sz="900" baseline="30000" dirty="0">
              <a:latin typeface="Calibri" panose="020F0502020204030204" pitchFamily="34" charset="0"/>
            </a:endParaRPr>
          </a:p>
          <a:p>
            <a:endParaRPr lang="en-US" sz="900" dirty="0">
              <a:latin typeface="Calibri" panose="020F0502020204030204" pitchFamily="34" charset="0"/>
            </a:endParaRPr>
          </a:p>
          <a:p>
            <a:endParaRPr lang="en-US" sz="900" dirty="0">
              <a:latin typeface="Calibri" panose="020F0502020204030204" pitchFamily="34" charset="0"/>
            </a:endParaRPr>
          </a:p>
          <a:p>
            <a:pPr eaLnBrk="1" hangingPunct="1"/>
            <a:endParaRPr lang="en-US" sz="900" dirty="0">
              <a:latin typeface="Calibri" panose="020F0502020204030204" pitchFamily="34" charset="0"/>
            </a:endParaRPr>
          </a:p>
        </p:txBody>
      </p:sp>
    </p:spTree>
    <p:extLst>
      <p:ext uri="{BB962C8B-B14F-4D97-AF65-F5344CB8AC3E}">
        <p14:creationId xmlns:p14="http://schemas.microsoft.com/office/powerpoint/2010/main" val="408320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83197"/>
            <a:fld id="{05B5FC20-00B4-4B5B-A318-6EFB0C662B76}" type="slidenum">
              <a:rPr lang="en-US" smtClean="0">
                <a:solidFill>
                  <a:prstClr val="black"/>
                </a:solidFill>
              </a:rPr>
              <a:pPr defTabSz="883197"/>
              <a:t>17</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000" dirty="0">
                <a:latin typeface="Calibri" panose="020F0502020204030204" pitchFamily="34" charset="0"/>
                <a:cs typeface="Arial" panose="020B0604020202020204" pitchFamily="34" charset="0"/>
              </a:rPr>
              <a:t>Those who care for an aging parent are aging themselves, while providing care at a time when they also need to be planning and saving for their own retirement. While this study may be few years old, you can see the staggering impact of caregiving on their earnings and lifetime wealth.</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[Read slide]</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Out-of-pocket expenses add to those costs. Family caregivers, typically boomers, are shelling out money to pay for medications, medical bills, in-home care, nursing homes and more.</a:t>
            </a:r>
            <a:endParaRPr lang="en-US" sz="1000" baseline="30000" dirty="0">
              <a:latin typeface="Calibri" panose="020F0502020204030204" pitchFamily="34" charset="0"/>
              <a:cs typeface="Arial" panose="020B0604020202020204" pitchFamily="34" charset="0"/>
            </a:endParaRPr>
          </a:p>
          <a:p>
            <a:endParaRPr lang="en-US" sz="1000" dirty="0">
              <a:solidFill>
                <a:srgbClr val="333333"/>
              </a:solidFill>
              <a:latin typeface="Calibri" panose="020F0502020204030204" pitchFamily="34" charset="0"/>
            </a:endParaRPr>
          </a:p>
          <a:p>
            <a:r>
              <a:rPr lang="en-US" sz="1000" dirty="0">
                <a:solidFill>
                  <a:srgbClr val="333333"/>
                </a:solidFill>
                <a:latin typeface="Calibri" panose="020F0502020204030204" pitchFamily="34" charset="0"/>
              </a:rPr>
              <a:t>A study by AARP found that seventy-eight percent of caregivers absorb out-of-pocket costs, which average nearly $7,000 a year.</a:t>
            </a:r>
            <a:r>
              <a:rPr lang="en-US" sz="1000" baseline="30000" dirty="0">
                <a:solidFill>
                  <a:srgbClr val="333333"/>
                </a:solidFill>
                <a:latin typeface="Calibri" panose="020F0502020204030204" pitchFamily="34" charset="0"/>
              </a:rPr>
              <a:t> </a:t>
            </a:r>
            <a:r>
              <a:rPr lang="en-US" sz="1000" dirty="0">
                <a:solidFill>
                  <a:srgbClr val="333333"/>
                </a:solidFill>
                <a:latin typeface="Calibri" panose="020F0502020204030204" pitchFamily="34" charset="0"/>
              </a:rPr>
              <a:t> Those costs consumed the equivalent of a fifth of caregivers’ incomes on average.</a:t>
            </a:r>
            <a:r>
              <a:rPr lang="en-US" sz="1000" baseline="30000" dirty="0">
                <a:solidFill>
                  <a:srgbClr val="333333"/>
                </a:solidFill>
                <a:latin typeface="Calibri" panose="020F0502020204030204" pitchFamily="34" charset="0"/>
              </a:rPr>
              <a:t> 2</a:t>
            </a:r>
            <a:r>
              <a:rPr lang="en-US" sz="1000" dirty="0">
                <a:solidFill>
                  <a:srgbClr val="333333"/>
                </a:solidFill>
                <a:latin typeface="Calibri" panose="020F0502020204030204" pitchFamily="34" charset="0"/>
              </a:rPr>
              <a:t>  The most financially strapped caregivers tap savings or take out loans to meet expenses.</a:t>
            </a:r>
            <a:endParaRPr lang="en-US" sz="1000" dirty="0">
              <a:solidFill>
                <a:srgbClr val="333333"/>
              </a:solidFill>
              <a:latin typeface="Open Sans"/>
              <a:cs typeface="Arial" panose="020B0604020202020204" pitchFamily="34" charset="0"/>
            </a:endParaRPr>
          </a:p>
          <a:p>
            <a:endParaRPr lang="en-US" sz="1000" baseline="30000" dirty="0">
              <a:latin typeface="Calibri" panose="020F0502020204030204" pitchFamily="34" charset="0"/>
              <a:cs typeface="Arial" panose="020B0604020202020204" pitchFamily="34" charset="0"/>
            </a:endParaRPr>
          </a:p>
          <a:p>
            <a:endParaRPr lang="en-US" sz="1000" baseline="30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What’s more, as we’ll explore next, women have longer lives to fund, so these expenses have an even bigger impact. </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Allow me to elaborate. [next slide]</a:t>
            </a:r>
          </a:p>
          <a:p>
            <a:endParaRPr lang="en-US" sz="800" baseline="30000" dirty="0">
              <a:latin typeface="Calibri" panose="020F0502020204030204" pitchFamily="34" charset="0"/>
            </a:endParaRPr>
          </a:p>
          <a:p>
            <a:endParaRPr lang="en-US" sz="800" baseline="30000" dirty="0">
              <a:latin typeface="Calibri" panose="020F0502020204030204" pitchFamily="34" charset="0"/>
            </a:endParaRPr>
          </a:p>
          <a:p>
            <a:r>
              <a:rPr lang="en-US" sz="800" baseline="30000" dirty="0"/>
              <a:t>2</a:t>
            </a:r>
            <a:r>
              <a:rPr lang="en-US" sz="800" i="1" dirty="0"/>
              <a:t>Family Caregiving and Out-of-Pocket Costs: 2016 Report</a:t>
            </a:r>
            <a:r>
              <a:rPr lang="en-US" sz="800" dirty="0"/>
              <a:t>, aarp.org, 12/2016</a:t>
            </a:r>
            <a:endParaRPr lang="en-US" sz="800" dirty="0">
              <a:latin typeface="Calibri" panose="020F0502020204030204" pitchFamily="34" charset="0"/>
              <a:cs typeface="Arial" panose="020B0604020202020204" pitchFamily="34" charset="0"/>
            </a:endParaRPr>
          </a:p>
          <a:p>
            <a:endParaRPr lang="en-US" sz="800" dirty="0">
              <a:latin typeface="Calibri" panose="020F0502020204030204" pitchFamily="34" charset="0"/>
              <a:cs typeface="Arial" panose="020B0604020202020204" pitchFamily="34" charset="0"/>
            </a:endParaRPr>
          </a:p>
          <a:p>
            <a:endParaRPr lang="en-US" sz="800" dirty="0">
              <a:latin typeface="Calibri" panose="020F0502020204030204" pitchFamily="34" charset="0"/>
            </a:endParaRPr>
          </a:p>
        </p:txBody>
      </p:sp>
    </p:spTree>
    <p:extLst>
      <p:ext uri="{BB962C8B-B14F-4D97-AF65-F5344CB8AC3E}">
        <p14:creationId xmlns:p14="http://schemas.microsoft.com/office/powerpoint/2010/main" val="247807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54559"/>
            <a:fld id="{8513A63D-019F-40A9-9BA7-737B4D23D7A2}" type="slidenum">
              <a:rPr lang="en-US" smtClean="0">
                <a:solidFill>
                  <a:prstClr val="black"/>
                </a:solidFill>
              </a:rPr>
              <a:pPr defTabSz="954559"/>
              <a:t>18</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z="1000" dirty="0"/>
              <a:t>You’ve likely heard this before: Women live longer than men. At age 85 and older, there are nearly TWICE as many women as men, as indicated by the U.S. Census Bureau’s </a:t>
            </a:r>
            <a:r>
              <a:rPr lang="en-US" sz="1000" i="1" dirty="0"/>
              <a:t>Age &amp; Sex Composition in the United States: 2012. </a:t>
            </a:r>
            <a:r>
              <a:rPr lang="en-US" sz="1000" dirty="0"/>
              <a:t>All of this means that you have a good chance of outliving your husband if you’re married. </a:t>
            </a:r>
          </a:p>
          <a:p>
            <a:pPr eaLnBrk="1" hangingPunct="1"/>
            <a:endParaRPr lang="en-US" sz="1000" dirty="0"/>
          </a:p>
          <a:p>
            <a:pPr eaLnBrk="1" hangingPunct="1"/>
            <a:r>
              <a:rPr lang="en-US" sz="1000" dirty="0"/>
              <a:t>[Read slide]</a:t>
            </a:r>
          </a:p>
          <a:p>
            <a:pPr eaLnBrk="1" hangingPunct="1"/>
            <a:endParaRPr lang="en-US" sz="1000" dirty="0"/>
          </a:p>
          <a:p>
            <a:pPr>
              <a:defRPr/>
            </a:pPr>
            <a:r>
              <a:rPr lang="en-US" sz="1000" dirty="0"/>
              <a:t>If you’re married, you’re presumably planning your savings and retirement plans based on two incomes. What if—even though it’s not what you wish or plan—your husband dies or you get divorced? If your husband or partner passed away, would you be able to easily resume managing the household finances on your own?</a:t>
            </a:r>
          </a:p>
          <a:p>
            <a:pPr eaLnBrk="1" hangingPunct="1"/>
            <a:endParaRPr lang="en-US" sz="1000" dirty="0"/>
          </a:p>
          <a:p>
            <a:pPr defTabSz="965860">
              <a:defRPr/>
            </a:pPr>
            <a:r>
              <a:rPr lang="en-US" sz="1000" dirty="0"/>
              <a:t>Making widowhood even more difficult is the fact that women’s poverty rates jump following a husband’s death. Because women generally live longer, and tend to marry men older than themselves, they’re nearly three times more likely than elderly men to be widowed, and more likely to </a:t>
            </a:r>
            <a:r>
              <a:rPr lang="en-US" sz="1000" i="1" dirty="0"/>
              <a:t>remain</a:t>
            </a:r>
            <a:r>
              <a:rPr lang="en-US" sz="1000" dirty="0"/>
              <a:t> single than widowed men, who have a higher likelihood of remarriage.</a:t>
            </a:r>
            <a:r>
              <a:rPr lang="en-US" sz="1000" baseline="30000" dirty="0"/>
              <a:t>2</a:t>
            </a:r>
          </a:p>
          <a:p>
            <a:pPr defTabSz="965860">
              <a:defRPr/>
            </a:pPr>
            <a:endParaRPr lang="en-US" sz="1000" baseline="30000" dirty="0"/>
          </a:p>
          <a:p>
            <a:r>
              <a:rPr lang="en-US" sz="1000" dirty="0"/>
              <a:t>Women take more of a hit financially from widowhood and divorce. About 8% of married older adults</a:t>
            </a:r>
          </a:p>
          <a:p>
            <a:r>
              <a:rPr lang="en-US" sz="1000" dirty="0"/>
              <a:t>are poor or “near poor.” Among unmarried men, the percentage rises to about 20%. For unmarried women, it’s 27%.</a:t>
            </a:r>
            <a:r>
              <a:rPr lang="en-US" sz="1000" baseline="30000" dirty="0"/>
              <a:t>3</a:t>
            </a:r>
          </a:p>
          <a:p>
            <a:pPr defTabSz="965860">
              <a:defRPr/>
            </a:pPr>
            <a:endParaRPr lang="en-US" sz="1000" dirty="0"/>
          </a:p>
          <a:p>
            <a:r>
              <a:rPr lang="en-US" sz="1000" dirty="0"/>
              <a:t>So, women generally earn less, but live longer, which means their assets have to work harder for </a:t>
            </a:r>
            <a:r>
              <a:rPr lang="en-US" sz="1000" i="1" dirty="0"/>
              <a:t>longer</a:t>
            </a:r>
            <a:r>
              <a:rPr lang="en-US" sz="1000" dirty="0"/>
              <a:t>. Here are a few reasons why. </a:t>
            </a:r>
          </a:p>
          <a:p>
            <a:endParaRPr lang="en-US" sz="1000" dirty="0"/>
          </a:p>
          <a:p>
            <a:r>
              <a:rPr lang="en-US" sz="1000" dirty="0"/>
              <a:t>[next slide]</a:t>
            </a:r>
          </a:p>
          <a:p>
            <a:endParaRPr lang="en-US" sz="1000" dirty="0">
              <a:cs typeface="Arial" panose="020B0604020202020204" pitchFamily="34" charset="0"/>
            </a:endParaRPr>
          </a:p>
          <a:p>
            <a:r>
              <a:rPr lang="en-US" sz="1000" baseline="30000" dirty="0"/>
              <a:t>3</a:t>
            </a:r>
            <a:r>
              <a:rPr lang="en-US" sz="1000" i="1" dirty="0"/>
              <a:t>The Gray Gender Gap: Older Women Are Likelier to Go It Alone</a:t>
            </a:r>
            <a:r>
              <a:rPr lang="en-US" sz="1000" dirty="0"/>
              <a:t>, nytimes.com, 10/7/16</a:t>
            </a:r>
            <a:r>
              <a:rPr lang="en-US" sz="1000" dirty="0">
                <a:cs typeface="Arial" panose="020B0604020202020204" pitchFamily="34" charset="0"/>
              </a:rPr>
              <a:t/>
            </a:r>
            <a:br>
              <a:rPr lang="en-US" sz="1000" dirty="0">
                <a:cs typeface="Arial" panose="020B0604020202020204" pitchFamily="34" charset="0"/>
              </a:rPr>
            </a:br>
            <a:endParaRPr lang="en-US" sz="1000" dirty="0"/>
          </a:p>
          <a:p>
            <a:pPr eaLnBrk="1" hangingPunct="1"/>
            <a:endParaRPr lang="en-US" dirty="0" smtClean="0">
              <a:latin typeface="Calibri" panose="020F0502020204030204" pitchFamily="34" charset="0"/>
            </a:endParaRPr>
          </a:p>
        </p:txBody>
      </p:sp>
    </p:spTree>
    <p:extLst>
      <p:ext uri="{BB962C8B-B14F-4D97-AF65-F5344CB8AC3E}">
        <p14:creationId xmlns:p14="http://schemas.microsoft.com/office/powerpoint/2010/main" val="318211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54559"/>
            <a:fld id="{8513A63D-019F-40A9-9BA7-737B4D23D7A2}" type="slidenum">
              <a:rPr lang="en-US" smtClean="0">
                <a:solidFill>
                  <a:prstClr val="black"/>
                </a:solidFill>
              </a:rPr>
              <a:pPr defTabSz="954559"/>
              <a:t>19</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100" dirty="0">
                <a:latin typeface="Calibri" panose="020F0502020204030204" pitchFamily="34" charset="0"/>
              </a:rPr>
              <a:t>We just mentioned that women live longer. A 65-year-old woman today can expect to live about 20 more years—and the majority of them will need at least some help living independently. In 2016, the national median cost for assisted living was $43,536 a year, according to Genworth’s 2016 Cost of Care Survey. The annual median cost of a private room in a nursing home was $92,345, and home health aid median hourly rate was $20.</a:t>
            </a:r>
          </a:p>
          <a:p>
            <a:endParaRPr lang="en-US" sz="1100" dirty="0">
              <a:latin typeface="Calibri" panose="020F0502020204030204" pitchFamily="34" charset="0"/>
            </a:endParaRPr>
          </a:p>
          <a:p>
            <a:r>
              <a:rPr lang="en-US" sz="1100" dirty="0">
                <a:latin typeface="Calibri" panose="020F0502020204030204" pitchFamily="34" charset="0"/>
              </a:rPr>
              <a:t>Whether you’re single or married, this means chances are good you’ll live a long time in retirement. It’s crucial that you have a plan for coping with the unexpected.</a:t>
            </a:r>
          </a:p>
          <a:p>
            <a:endParaRPr lang="en-US" sz="1100" dirty="0">
              <a:latin typeface="Calibri" panose="020F0502020204030204" pitchFamily="34" charset="0"/>
            </a:endParaRPr>
          </a:p>
          <a:p>
            <a:r>
              <a:rPr lang="en-US" sz="1100" dirty="0">
                <a:latin typeface="Calibri" panose="020F0502020204030204" pitchFamily="34" charset="0"/>
              </a:rPr>
              <a:t>One more things before we wrap up this section…</a:t>
            </a:r>
          </a:p>
          <a:p>
            <a:endParaRPr lang="en-US" sz="1100" dirty="0">
              <a:latin typeface="Calibri" panose="020F0502020204030204" pitchFamily="34" charset="0"/>
            </a:endParaRPr>
          </a:p>
          <a:p>
            <a:r>
              <a:rPr lang="en-US" sz="1100" dirty="0">
                <a:latin typeface="Calibri" panose="020F0502020204030204" pitchFamily="34" charset="0"/>
              </a:rPr>
              <a:t>[next slide]</a:t>
            </a:r>
          </a:p>
          <a:p>
            <a:endParaRPr lang="en-US" sz="1000" dirty="0">
              <a:latin typeface="Calibri" panose="020F0502020204030204" pitchFamily="34" charset="0"/>
            </a:endParaRPr>
          </a:p>
          <a:p>
            <a:endParaRPr lang="en-US" sz="1000" dirty="0">
              <a:latin typeface="Calibri" panose="020F0502020204030204" pitchFamily="34" charset="0"/>
            </a:endParaRPr>
          </a:p>
          <a:p>
            <a:pPr eaLnBrk="1" hangingPunct="1"/>
            <a:endParaRPr lang="en-US" dirty="0" smtClean="0">
              <a:latin typeface="Calibri" panose="020F0502020204030204" pitchFamily="34" charset="0"/>
            </a:endParaRPr>
          </a:p>
          <a:p>
            <a:pPr eaLnBrk="1" hangingPunct="1"/>
            <a:endParaRPr lang="en-US" dirty="0" smtClean="0">
              <a:latin typeface="Calibri" panose="020F0502020204030204" pitchFamily="34" charset="0"/>
            </a:endParaRPr>
          </a:p>
        </p:txBody>
      </p:sp>
    </p:spTree>
    <p:extLst>
      <p:ext uri="{BB962C8B-B14F-4D97-AF65-F5344CB8AC3E}">
        <p14:creationId xmlns:p14="http://schemas.microsoft.com/office/powerpoint/2010/main" val="416948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smtClean="0">
                <a:solidFill>
                  <a:prstClr val="black"/>
                </a:solidFill>
              </a:rPr>
              <a:pPr/>
              <a:t>2</a:t>
            </a:fld>
            <a:endParaRPr lang="en-US" dirty="0" smtClean="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a:buFontTx/>
              <a:buNone/>
            </a:pPr>
            <a:r>
              <a:rPr lang="en-US" sz="1100" dirty="0">
                <a:latin typeface="Calibri" panose="020F0502020204030204" pitchFamily="34" charset="0"/>
                <a:cs typeface="Arial" panose="020B0604020202020204" pitchFamily="34" charset="0"/>
              </a:rPr>
              <a:t>First we’ll cover… </a:t>
            </a:r>
          </a:p>
          <a:p>
            <a:pPr>
              <a:buFontTx/>
              <a:buNone/>
            </a:pPr>
            <a:endParaRPr lang="en-US" sz="1100" dirty="0">
              <a:latin typeface="Calibri" panose="020F0502020204030204" pitchFamily="34" charset="0"/>
              <a:cs typeface="Arial" panose="020B0604020202020204" pitchFamily="34" charset="0"/>
            </a:endParaRPr>
          </a:p>
          <a:p>
            <a:pPr marL="235852" indent="-235852">
              <a:buFontTx/>
              <a:buAutoNum type="arabicPeriod"/>
            </a:pPr>
            <a:r>
              <a:rPr lang="en-US" sz="1100" dirty="0">
                <a:latin typeface="Calibri" panose="020F0502020204030204" pitchFamily="34" charset="0"/>
                <a:cs typeface="Arial" panose="020B0604020202020204" pitchFamily="34" charset="0"/>
              </a:rPr>
              <a:t>The </a:t>
            </a:r>
            <a:r>
              <a:rPr lang="en-US" sz="1100" b="1" dirty="0">
                <a:latin typeface="Calibri" panose="020F0502020204030204" pitchFamily="34" charset="0"/>
                <a:cs typeface="Arial" panose="020B0604020202020204" pitchFamily="34" charset="0"/>
              </a:rPr>
              <a:t>Reasons for Optimism</a:t>
            </a:r>
            <a:r>
              <a:rPr lang="en-US" sz="1100" dirty="0">
                <a:latin typeface="Calibri" panose="020F0502020204030204" pitchFamily="34" charset="0"/>
                <a:cs typeface="Arial" panose="020B0604020202020204" pitchFamily="34" charset="0"/>
              </a:rPr>
              <a:t>,</a:t>
            </a:r>
            <a:r>
              <a:rPr lang="en-US" sz="1100" b="1" dirty="0">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or advantages women have</a:t>
            </a:r>
            <a:r>
              <a:rPr lang="en-US" sz="1100" b="1" dirty="0">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when it comes to investing</a:t>
            </a:r>
          </a:p>
          <a:p>
            <a:pPr marL="235852" indent="-235852">
              <a:buFontTx/>
              <a:buAutoNum type="arabicPeriod"/>
            </a:pPr>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Second, we’ll look at…</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2. The unique </a:t>
            </a:r>
            <a:r>
              <a:rPr lang="en-US" sz="1100" b="1" dirty="0">
                <a:latin typeface="Calibri" panose="020F0502020204030204" pitchFamily="34" charset="0"/>
                <a:cs typeface="Arial" panose="020B0604020202020204" pitchFamily="34" charset="0"/>
              </a:rPr>
              <a:t>Challenges</a:t>
            </a:r>
            <a:r>
              <a:rPr lang="en-US" sz="1100" dirty="0">
                <a:latin typeface="Calibri" panose="020F0502020204030204" pitchFamily="34" charset="0"/>
                <a:cs typeface="Arial" panose="020B0604020202020204" pitchFamily="34" charset="0"/>
              </a:rPr>
              <a:t> that women face; things to be conscious of</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And third, I’ll provide…</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3. Real </a:t>
            </a:r>
            <a:r>
              <a:rPr lang="en-US" sz="1100" b="1" dirty="0">
                <a:latin typeface="Calibri" panose="020F0502020204030204" pitchFamily="34" charset="0"/>
                <a:cs typeface="Arial" panose="020B0604020202020204" pitchFamily="34" charset="0"/>
              </a:rPr>
              <a:t>Strategies </a:t>
            </a:r>
            <a:r>
              <a:rPr lang="en-US" sz="1100" dirty="0">
                <a:latin typeface="Calibri" panose="020F0502020204030204" pitchFamily="34" charset="0"/>
                <a:cs typeface="Arial" panose="020B0604020202020204" pitchFamily="34" charset="0"/>
              </a:rPr>
              <a:t>for</a:t>
            </a:r>
            <a:r>
              <a:rPr lang="en-US" sz="1100" b="1" dirty="0">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meeting those challenges with the resources that are available today.</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Let’s start with the good news.</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[next slide]</a:t>
            </a:r>
          </a:p>
          <a:p>
            <a:endParaRPr lang="en-US" sz="11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198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145280" y="9033748"/>
            <a:ext cx="3169920" cy="480060"/>
          </a:xfrm>
          <a:noFill/>
        </p:spPr>
        <p:txBody>
          <a:bodyPr/>
          <a:lstStyle/>
          <a:p>
            <a:pPr defTabSz="954559"/>
            <a:fld id="{13672E46-E674-4AB7-A985-493086EFA7FE}" type="slidenum">
              <a:rPr lang="en-US" smtClean="0">
                <a:solidFill>
                  <a:prstClr val="black"/>
                </a:solidFill>
              </a:rPr>
              <a:pPr defTabSz="954559"/>
              <a:t>20</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31520" y="4560570"/>
            <a:ext cx="5852160" cy="4699124"/>
          </a:xfrm>
          <a:noFill/>
          <a:ln/>
        </p:spPr>
        <p:txBody>
          <a:bodyPr/>
          <a:lstStyle/>
          <a:p>
            <a:r>
              <a:rPr lang="en-US" sz="800" dirty="0">
                <a:latin typeface="Calibri" panose="020F0502020204030204" pitchFamily="34" charset="0"/>
                <a:cs typeface="Arial" panose="020B0604020202020204" pitchFamily="34" charset="0"/>
              </a:rPr>
              <a:t>Despite the strides women have made, and that they fully recognize the importance of investing and have a vision for the needs they want to ensure are met, they still lack confidence when it comes to investing. </a:t>
            </a:r>
          </a:p>
          <a:p>
            <a:endParaRPr lang="en-US" sz="800" dirty="0">
              <a:latin typeface="Calibri" panose="020F0502020204030204" pitchFamily="34" charset="0"/>
              <a:cs typeface="Arial" panose="020B0604020202020204" pitchFamily="34" charset="0"/>
            </a:endParaRPr>
          </a:p>
          <a:p>
            <a:r>
              <a:rPr lang="en-US" sz="800" dirty="0">
                <a:latin typeface="Calibri" panose="020F0502020204030204" pitchFamily="34" charset="0"/>
                <a:cs typeface="Arial" panose="020B0604020202020204" pitchFamily="34" charset="0"/>
              </a:rPr>
              <a:t>Why? Geography, generation, source of wealth, and asset level are all factors affecting how women perceive wealth and arrive at decisions about its allocation—so a lack of confidence could be attributed to several factors. </a:t>
            </a:r>
          </a:p>
          <a:p>
            <a:endParaRPr lang="en-US" sz="800" dirty="0">
              <a:latin typeface="Calibri" panose="020F0502020204030204" pitchFamily="34" charset="0"/>
              <a:cs typeface="Arial" panose="020B0604020202020204" pitchFamily="34" charset="0"/>
            </a:endParaRPr>
          </a:p>
          <a:p>
            <a:r>
              <a:rPr lang="en-US" sz="800" b="1" dirty="0">
                <a:latin typeface="Calibri" panose="020F0502020204030204" pitchFamily="34" charset="0"/>
                <a:cs typeface="Arial" panose="020B0604020202020204" pitchFamily="34" charset="0"/>
              </a:rPr>
              <a:t>Were you taught about finances growing up? </a:t>
            </a:r>
            <a:endParaRPr lang="en-US" sz="800" dirty="0">
              <a:latin typeface="Calibri" panose="020F0502020204030204" pitchFamily="34" charset="0"/>
              <a:cs typeface="Arial" panose="020B0604020202020204" pitchFamily="34" charset="0"/>
            </a:endParaRPr>
          </a:p>
          <a:p>
            <a:r>
              <a:rPr lang="en-US" sz="800" dirty="0">
                <a:latin typeface="Calibri" panose="020F0502020204030204" pitchFamily="34" charset="0"/>
                <a:cs typeface="Arial" panose="020B0604020202020204" pitchFamily="34" charset="0"/>
              </a:rPr>
              <a:t>Research from Bank of America found that as many as two-thirds of women grew up in households where money was not discussed openly. Wells Fargo found that two-thirds of confident women say they were "taught about investing by someone" versus just 39% of those who aren't confident.</a:t>
            </a:r>
            <a:r>
              <a:rPr lang="en-US" sz="800" baseline="30000" dirty="0">
                <a:latin typeface="Calibri" panose="020F0502020204030204" pitchFamily="34" charset="0"/>
                <a:cs typeface="Arial" panose="020B0604020202020204" pitchFamily="34" charset="0"/>
              </a:rPr>
              <a:t>2</a:t>
            </a:r>
          </a:p>
          <a:p>
            <a:endParaRPr lang="en-US" sz="800" dirty="0">
              <a:latin typeface="Calibri" panose="020F0502020204030204" pitchFamily="34" charset="0"/>
              <a:cs typeface="Arial" panose="020B0604020202020204" pitchFamily="34" charset="0"/>
            </a:endParaRPr>
          </a:p>
          <a:p>
            <a:r>
              <a:rPr lang="en-US" sz="800" b="1" dirty="0">
                <a:latin typeface="Calibri" panose="020F0502020204030204" pitchFamily="34" charset="0"/>
                <a:cs typeface="Arial" panose="020B0604020202020204" pitchFamily="34" charset="0"/>
              </a:rPr>
              <a:t>Traditional thinking says it's men who are better at math and analysis, but who's actually better?</a:t>
            </a:r>
            <a:r>
              <a:rPr lang="en-US" sz="800" b="1" baseline="30000" dirty="0">
                <a:latin typeface="Calibri" panose="020F0502020204030204" pitchFamily="34" charset="0"/>
                <a:cs typeface="Arial" panose="020B0604020202020204" pitchFamily="34" charset="0"/>
              </a:rPr>
              <a:t>2</a:t>
            </a:r>
            <a:endParaRPr lang="en-US" sz="800" dirty="0">
              <a:latin typeface="Calibri" panose="020F0502020204030204" pitchFamily="34" charset="0"/>
              <a:cs typeface="Arial" panose="020B0604020202020204" pitchFamily="34" charset="0"/>
            </a:endParaRPr>
          </a:p>
          <a:p>
            <a:r>
              <a:rPr lang="en-US" sz="800" dirty="0">
                <a:latin typeface="Calibri" panose="020F0502020204030204" pitchFamily="34" charset="0"/>
                <a:cs typeface="Arial" panose="020B0604020202020204" pitchFamily="34" charset="0"/>
              </a:rPr>
              <a:t>Research also shows that while half of affluent women feel men have more confidence in their investing ability, only a quarter think men are actually more </a:t>
            </a:r>
            <a:r>
              <a:rPr lang="en-US" sz="800" i="1" dirty="0">
                <a:latin typeface="Calibri" panose="020F0502020204030204" pitchFamily="34" charset="0"/>
                <a:cs typeface="Arial" panose="020B0604020202020204" pitchFamily="34" charset="0"/>
              </a:rPr>
              <a:t>skilled</a:t>
            </a:r>
            <a:r>
              <a:rPr lang="en-US" sz="800" dirty="0">
                <a:latin typeface="Calibri" panose="020F0502020204030204" pitchFamily="34" charset="0"/>
                <a:cs typeface="Arial" panose="020B0604020202020204" pitchFamily="34" charset="0"/>
              </a:rPr>
              <a:t> in investing. Confidence and skill are </a:t>
            </a:r>
            <a:r>
              <a:rPr lang="en-US" sz="800" b="1" dirty="0">
                <a:latin typeface="Calibri" panose="020F0502020204030204" pitchFamily="34" charset="0"/>
                <a:cs typeface="Arial" panose="020B0604020202020204" pitchFamily="34" charset="0"/>
              </a:rPr>
              <a:t>not</a:t>
            </a:r>
            <a:r>
              <a:rPr lang="en-US" sz="800" dirty="0">
                <a:latin typeface="Calibri" panose="020F0502020204030204" pitchFamily="34" charset="0"/>
                <a:cs typeface="Arial" panose="020B0604020202020204" pitchFamily="34" charset="0"/>
              </a:rPr>
              <a:t> the same.</a:t>
            </a:r>
            <a:r>
              <a:rPr lang="en-US" sz="800" baseline="30000" dirty="0">
                <a:latin typeface="Calibri" panose="020F0502020204030204" pitchFamily="34" charset="0"/>
                <a:cs typeface="Arial" panose="020B0604020202020204" pitchFamily="34" charset="0"/>
              </a:rPr>
              <a:t>2</a:t>
            </a:r>
          </a:p>
          <a:p>
            <a:endParaRPr lang="en-US" sz="800" dirty="0">
              <a:latin typeface="Calibri" panose="020F0502020204030204" pitchFamily="34" charset="0"/>
              <a:cs typeface="Arial" panose="020B0604020202020204" pitchFamily="34" charset="0"/>
            </a:endParaRPr>
          </a:p>
          <a:p>
            <a:r>
              <a:rPr lang="en-US" sz="800" dirty="0">
                <a:latin typeface="Calibri" panose="020F0502020204030204" pitchFamily="34" charset="0"/>
                <a:cs typeface="Arial" panose="020B0604020202020204" pitchFamily="34" charset="0"/>
              </a:rPr>
              <a:t>A study by Fidelity Investments found that even when couples interact with a financial advisor, men are still 58% more likely than women to be the primary contact. That may help explain why when male clients pass away, their widows are more likely than not to fire their advisors.</a:t>
            </a:r>
            <a:r>
              <a:rPr lang="en-US" sz="800" baseline="30000" dirty="0">
                <a:latin typeface="Calibri" panose="020F0502020204030204" pitchFamily="34" charset="0"/>
                <a:cs typeface="Arial" panose="020B0604020202020204" pitchFamily="34" charset="0"/>
              </a:rPr>
              <a:t>3</a:t>
            </a:r>
            <a:r>
              <a:rPr lang="en-US" sz="800" dirty="0">
                <a:latin typeface="Calibri" panose="020F0502020204030204" pitchFamily="34" charset="0"/>
                <a:cs typeface="Arial" panose="020B0604020202020204" pitchFamily="34" charset="0"/>
              </a:rPr>
              <a:t> </a:t>
            </a:r>
          </a:p>
          <a:p>
            <a:endParaRPr lang="en-US" sz="800" dirty="0">
              <a:latin typeface="Calibri" panose="020F0502020204030204" pitchFamily="34" charset="0"/>
              <a:cs typeface="Arial" panose="020B0604020202020204" pitchFamily="34" charset="0"/>
            </a:endParaRPr>
          </a:p>
          <a:p>
            <a:r>
              <a:rPr lang="en-US" sz="800" b="1" dirty="0">
                <a:latin typeface="Calibri" panose="020F0502020204030204" pitchFamily="34" charset="0"/>
                <a:cs typeface="Arial" panose="020B0604020202020204" pitchFamily="34" charset="0"/>
              </a:rPr>
              <a:t>Compared to men, women remain far more reluctant to talk about their finances</a:t>
            </a:r>
            <a:r>
              <a:rPr lang="en-US" sz="800" b="1" baseline="30000" dirty="0">
                <a:latin typeface="Calibri" panose="020F0502020204030204" pitchFamily="34" charset="0"/>
                <a:cs typeface="Arial" panose="020B0604020202020204" pitchFamily="34" charset="0"/>
              </a:rPr>
              <a:t>4</a:t>
            </a:r>
            <a:endParaRPr lang="en-US" sz="800" dirty="0">
              <a:latin typeface="Calibri" panose="020F0502020204030204" pitchFamily="34" charset="0"/>
              <a:cs typeface="Arial" panose="020B0604020202020204" pitchFamily="34" charset="0"/>
            </a:endParaRPr>
          </a:p>
          <a:p>
            <a:r>
              <a:rPr lang="en-US" sz="800" dirty="0">
                <a:latin typeface="Calibri" panose="020F0502020204030204" pitchFamily="34" charset="0"/>
                <a:cs typeface="Arial" panose="020B0604020202020204" pitchFamily="34" charset="0"/>
              </a:rPr>
              <a:t>Another study released by Fidelity Investments reports that eight in 10 women have refrained from discussing money with family and friends, partly because the subject is "uncomfortable" or "too personal.” This affects their saving and investing.</a:t>
            </a:r>
            <a:r>
              <a:rPr lang="en-US" sz="800" baseline="30000" dirty="0">
                <a:latin typeface="Calibri" panose="020F0502020204030204" pitchFamily="34" charset="0"/>
                <a:cs typeface="Arial" panose="020B0604020202020204" pitchFamily="34" charset="0"/>
              </a:rPr>
              <a:t>4</a:t>
            </a:r>
          </a:p>
          <a:p>
            <a:endParaRPr lang="en-US" sz="800" baseline="30000" dirty="0">
              <a:latin typeface="Calibri" panose="020F0502020204030204" pitchFamily="34" charset="0"/>
              <a:cs typeface="Arial" panose="020B0604020202020204" pitchFamily="34" charset="0"/>
            </a:endParaRPr>
          </a:p>
          <a:p>
            <a:pPr>
              <a:spcAft>
                <a:spcPts val="1033"/>
              </a:spcAft>
            </a:pPr>
            <a:r>
              <a:rPr lang="en-US" sz="800" dirty="0">
                <a:ea typeface="Calibri"/>
                <a:cs typeface="Times New Roman"/>
              </a:rPr>
              <a:t>“When it comes to financial confidence, women are not slower or less sure of themselves, they just want things done right. They are empowered individuals who manage their decisions according to the exceedingly high standards they set for themselves and others,” the report noted.</a:t>
            </a:r>
          </a:p>
          <a:p>
            <a:r>
              <a:rPr lang="en-US" sz="800" dirty="0">
                <a:latin typeface="Calibri" panose="020F0502020204030204" pitchFamily="34" charset="0"/>
                <a:cs typeface="Arial" panose="020B0604020202020204" pitchFamily="34" charset="0"/>
              </a:rPr>
              <a:t>You won’t be shocked by the results of what we’ve discussed. [next slide]</a:t>
            </a:r>
            <a:endParaRPr lang="en-US" sz="800" baseline="30000" dirty="0">
              <a:latin typeface="Calibri" panose="020F0502020204030204" pitchFamily="34" charset="0"/>
              <a:cs typeface="Arial" panose="020B0604020202020204" pitchFamily="34" charset="0"/>
            </a:endParaRPr>
          </a:p>
          <a:p>
            <a:endParaRPr lang="en-US" sz="800" i="1" baseline="30000" dirty="0">
              <a:latin typeface="Calibri" panose="020F0502020204030204" pitchFamily="34" charset="0"/>
            </a:endParaRPr>
          </a:p>
          <a:p>
            <a:r>
              <a:rPr lang="en-US" sz="800" i="1" baseline="30000" dirty="0">
                <a:latin typeface="Calibri" panose="020F0502020204030204" pitchFamily="34" charset="0"/>
              </a:rPr>
              <a:t>2</a:t>
            </a:r>
            <a:r>
              <a:rPr lang="en-US" sz="800" i="1" dirty="0">
                <a:latin typeface="Calibri" panose="020F0502020204030204" pitchFamily="34" charset="0"/>
              </a:rPr>
              <a:t>An investment challenge more women need to confront</a:t>
            </a:r>
            <a:r>
              <a:rPr lang="en-US" sz="800" dirty="0">
                <a:latin typeface="Calibri" panose="020F0502020204030204" pitchFamily="34" charset="0"/>
              </a:rPr>
              <a:t>, www.cnbc.com, February 11, 2015, most recent data available</a:t>
            </a:r>
            <a:endParaRPr lang="en-US" sz="800" dirty="0">
              <a:solidFill>
                <a:srgbClr val="3CA2C6"/>
              </a:solidFill>
              <a:latin typeface="Calibri" panose="020F0502020204030204" pitchFamily="34" charset="0"/>
            </a:endParaRPr>
          </a:p>
          <a:p>
            <a:r>
              <a:rPr lang="en-US" sz="800" baseline="30000" dirty="0">
                <a:latin typeface="Calibri" panose="020F0502020204030204" pitchFamily="34" charset="0"/>
              </a:rPr>
              <a:t>3</a:t>
            </a:r>
            <a:r>
              <a:rPr lang="en-US" sz="800" i="1" dirty="0">
                <a:latin typeface="Calibri" panose="020F0502020204030204" pitchFamily="34" charset="0"/>
              </a:rPr>
              <a:t>Why do advisors have such a hard time reaching women?</a:t>
            </a:r>
            <a:r>
              <a:rPr lang="en-US" sz="800" dirty="0">
                <a:latin typeface="Calibri" panose="020F0502020204030204" pitchFamily="34" charset="0"/>
              </a:rPr>
              <a:t>, www.cnbc.com, February 2, 2015, most recent data available</a:t>
            </a:r>
            <a:endParaRPr lang="en-US" sz="800" baseline="30000" dirty="0">
              <a:latin typeface="Calibri" panose="020F0502020204030204" pitchFamily="34" charset="0"/>
            </a:endParaRPr>
          </a:p>
          <a:p>
            <a:r>
              <a:rPr lang="en-US" sz="800" baseline="30000" dirty="0">
                <a:latin typeface="Calibri" panose="020F0502020204030204" pitchFamily="34" charset="0"/>
              </a:rPr>
              <a:t>4</a:t>
            </a:r>
            <a:r>
              <a:rPr lang="en-US" sz="800" i="1" dirty="0">
                <a:latin typeface="Calibri" panose="020F0502020204030204" pitchFamily="34" charset="0"/>
              </a:rPr>
              <a:t>The 'uncomfortable' subject women don't talk about</a:t>
            </a:r>
            <a:r>
              <a:rPr lang="en-US" sz="800" dirty="0">
                <a:latin typeface="Calibri" panose="020F0502020204030204" pitchFamily="34" charset="0"/>
              </a:rPr>
              <a:t>, www.cnbc.com, February 12, 2015, most recent data available</a:t>
            </a:r>
            <a:endParaRPr lang="en-US" sz="800" i="1" dirty="0">
              <a:latin typeface="Calibri" panose="020F0502020204030204" pitchFamily="34" charset="0"/>
            </a:endParaRPr>
          </a:p>
          <a:p>
            <a:endParaRPr lang="en-US" sz="800" i="1" dirty="0">
              <a:latin typeface="Calibri" panose="020F0502020204030204" pitchFamily="34" charset="0"/>
            </a:endParaRPr>
          </a:p>
          <a:p>
            <a:endParaRPr lang="en-US" sz="800" dirty="0">
              <a:latin typeface="Calibri" panose="020F0502020204030204" pitchFamily="34" charset="0"/>
            </a:endParaRPr>
          </a:p>
          <a:p>
            <a:endParaRPr lang="en-US" sz="800" baseline="30000" dirty="0">
              <a:latin typeface="Calibri" panose="020F0502020204030204" pitchFamily="34" charset="0"/>
            </a:endParaRPr>
          </a:p>
          <a:p>
            <a:endParaRPr lang="en-US" sz="800" dirty="0">
              <a:latin typeface="Calibri" panose="020F0502020204030204" pitchFamily="34" charset="0"/>
            </a:endParaRPr>
          </a:p>
          <a:p>
            <a:endParaRPr lang="en-US" sz="800" dirty="0">
              <a:latin typeface="Calibri" panose="020F0502020204030204" pitchFamily="34" charset="0"/>
            </a:endParaRPr>
          </a:p>
        </p:txBody>
      </p:sp>
      <p:sp>
        <p:nvSpPr>
          <p:cNvPr id="2" name="Rectangle 1"/>
          <p:cNvSpPr/>
          <p:nvPr/>
        </p:nvSpPr>
        <p:spPr>
          <a:xfrm>
            <a:off x="-2047869" y="4479489"/>
            <a:ext cx="1943101" cy="1825654"/>
          </a:xfrm>
          <a:prstGeom prst="rect">
            <a:avLst/>
          </a:prstGeom>
        </p:spPr>
        <p:txBody>
          <a:bodyPr wrap="square" lIns="91372" tIns="45684" rIns="91372" bIns="45684">
            <a:spAutoFit/>
          </a:bodyPr>
          <a:lstStyle/>
          <a:p>
            <a:endParaRPr lang="en-US" sz="1000" dirty="0"/>
          </a:p>
          <a:p>
            <a:r>
              <a:rPr lang="en-US" sz="1000" dirty="0"/>
              <a:t>A double-edged sword. It’s been said that women are contemplative, while men are competitive. Because women may not be “competitive” like men when it comes to investing, which can prevent them form taking ego-driven risks, there is a balance that needs to be attained. </a:t>
            </a:r>
          </a:p>
        </p:txBody>
      </p:sp>
    </p:spTree>
    <p:extLst>
      <p:ext uri="{BB962C8B-B14F-4D97-AF65-F5344CB8AC3E}">
        <p14:creationId xmlns:p14="http://schemas.microsoft.com/office/powerpoint/2010/main" val="109290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54559"/>
            <a:fld id="{13672E46-E674-4AB7-A985-493086EFA7FE}" type="slidenum">
              <a:rPr lang="en-US" smtClean="0">
                <a:solidFill>
                  <a:prstClr val="black"/>
                </a:solidFill>
              </a:rPr>
              <a:pPr defTabSz="954559"/>
              <a:t>21</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z="1100" dirty="0">
              <a:latin typeface="Calibri" panose="020F0502020204030204" pitchFamily="34" charset="0"/>
            </a:endParaRPr>
          </a:p>
          <a:p>
            <a:pPr eaLnBrk="1" hangingPunct="1">
              <a:lnSpc>
                <a:spcPct val="80000"/>
              </a:lnSpc>
            </a:pPr>
            <a:r>
              <a:rPr lang="en-US" sz="1100" dirty="0">
                <a:latin typeface="Calibri" panose="020F0502020204030204" pitchFamily="34" charset="0"/>
              </a:rPr>
              <a:t>The unfortunate conclusion is that many women are less prepared for retirement than men.</a:t>
            </a:r>
          </a:p>
          <a:p>
            <a:pPr eaLnBrk="1" hangingPunct="1">
              <a:lnSpc>
                <a:spcPct val="80000"/>
              </a:lnSpc>
            </a:pPr>
            <a:endParaRPr lang="en-US" sz="1100" dirty="0">
              <a:latin typeface="Calibri" panose="020F0502020204030204" pitchFamily="34" charset="0"/>
            </a:endParaRPr>
          </a:p>
          <a:p>
            <a:pPr eaLnBrk="1" hangingPunct="1">
              <a:lnSpc>
                <a:spcPct val="80000"/>
              </a:lnSpc>
            </a:pPr>
            <a:r>
              <a:rPr lang="en-US" sz="1100" dirty="0">
                <a:latin typeface="Calibri" panose="020F0502020204030204" pitchFamily="34" charset="0"/>
              </a:rPr>
              <a:t>The odds might seem to be stacked against you. So what do you do?</a:t>
            </a:r>
          </a:p>
          <a:p>
            <a:pPr eaLnBrk="1" hangingPunct="1">
              <a:lnSpc>
                <a:spcPct val="80000"/>
              </a:lnSpc>
            </a:pPr>
            <a:endParaRPr lang="en-US" sz="1100" dirty="0">
              <a:solidFill>
                <a:srgbClr val="008000"/>
              </a:solidFill>
              <a:latin typeface="Calibri" panose="020F0502020204030204" pitchFamily="34" charset="0"/>
            </a:endParaRPr>
          </a:p>
        </p:txBody>
      </p:sp>
    </p:spTree>
    <p:extLst>
      <p:ext uri="{BB962C8B-B14F-4D97-AF65-F5344CB8AC3E}">
        <p14:creationId xmlns:p14="http://schemas.microsoft.com/office/powerpoint/2010/main" val="1733219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22</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r>
              <a:rPr lang="en-US" sz="1100" dirty="0">
                <a:latin typeface="Calibri" panose="020F0502020204030204" pitchFamily="34" charset="0"/>
                <a:cs typeface="Arial" panose="020B0604020202020204" pitchFamily="34" charset="0"/>
              </a:rPr>
              <a:t>Like any big undertaking, it’s best to break it down into steps.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I’ll give you three to important ones get you started.</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[Read slide]</a:t>
            </a:r>
          </a:p>
          <a:p>
            <a:endParaRPr lang="en-US" dirty="0" smtClean="0"/>
          </a:p>
        </p:txBody>
      </p:sp>
    </p:spTree>
    <p:extLst>
      <p:ext uri="{BB962C8B-B14F-4D97-AF65-F5344CB8AC3E}">
        <p14:creationId xmlns:p14="http://schemas.microsoft.com/office/powerpoint/2010/main" val="941263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54559"/>
            <a:fld id="{4747B003-9F4D-4BFD-B3FF-C9841B6F8437}" type="slidenum">
              <a:rPr lang="en-US">
                <a:solidFill>
                  <a:prstClr val="black"/>
                </a:solidFill>
              </a:rPr>
              <a:pPr defTabSz="954559"/>
              <a:t>23</a:t>
            </a:fld>
            <a:endParaRPr lang="en-US" dirty="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731520" y="4560570"/>
            <a:ext cx="5852160" cy="5040630"/>
          </a:xfrm>
          <a:noFill/>
          <a:ln/>
        </p:spPr>
        <p:txBody>
          <a:bodyPr/>
          <a:lstStyle/>
          <a:p>
            <a:r>
              <a:rPr lang="en-US" b="1" dirty="0" smtClean="0">
                <a:latin typeface="Calibri" panose="020F0502020204030204" pitchFamily="34" charset="0"/>
              </a:rPr>
              <a:t>Step 1: Meet </a:t>
            </a:r>
            <a:r>
              <a:rPr lang="en-US" b="1" dirty="0">
                <a:latin typeface="Calibri" panose="020F0502020204030204" pitchFamily="34" charset="0"/>
              </a:rPr>
              <a:t>with your financial advisor to identify and prioritize your goals </a:t>
            </a:r>
            <a:endParaRPr lang="en-US" b="1" dirty="0" smtClean="0">
              <a:latin typeface="Calibri" panose="020F0502020204030204" pitchFamily="34" charset="0"/>
            </a:endParaRPr>
          </a:p>
          <a:p>
            <a:endParaRPr lang="en-US" b="1" dirty="0">
              <a:latin typeface="Calibri" panose="020F0502020204030204" pitchFamily="34" charset="0"/>
            </a:endParaRPr>
          </a:p>
          <a:p>
            <a:r>
              <a:rPr lang="en-US" dirty="0" smtClean="0">
                <a:latin typeface="Calibri" panose="020F0502020204030204" pitchFamily="34" charset="0"/>
              </a:rPr>
              <a:t>A study </a:t>
            </a:r>
            <a:r>
              <a:rPr lang="en-US" dirty="0">
                <a:latin typeface="Calibri" panose="020F0502020204030204" pitchFamily="34" charset="0"/>
              </a:rPr>
              <a:t>has shown that when women receive financial advice, they’re more apt to </a:t>
            </a:r>
            <a:r>
              <a:rPr lang="en-US" dirty="0" smtClean="0">
                <a:latin typeface="Calibri" panose="020F0502020204030204" pitchFamily="34" charset="0"/>
              </a:rPr>
              <a:t>implement it. In this particular study, </a:t>
            </a:r>
            <a:r>
              <a:rPr lang="en-US" dirty="0" smtClean="0"/>
              <a:t>87</a:t>
            </a:r>
            <a:r>
              <a:rPr lang="en-US" dirty="0"/>
              <a:t>% </a:t>
            </a:r>
            <a:r>
              <a:rPr lang="en-US" dirty="0" smtClean="0"/>
              <a:t>took action. </a:t>
            </a:r>
            <a:r>
              <a:rPr lang="en-US" dirty="0" smtClean="0">
                <a:latin typeface="Calibri" panose="020F0502020204030204" pitchFamily="34" charset="0"/>
              </a:rPr>
              <a:t>These </a:t>
            </a:r>
            <a:r>
              <a:rPr lang="en-US" dirty="0">
                <a:latin typeface="Calibri" panose="020F0502020204030204" pitchFamily="34" charset="0"/>
              </a:rPr>
              <a:t>steps </a:t>
            </a:r>
            <a:r>
              <a:rPr lang="en-US" dirty="0" smtClean="0">
                <a:latin typeface="Calibri" panose="020F0502020204030204" pitchFamily="34" charset="0"/>
              </a:rPr>
              <a:t>included changing </a:t>
            </a:r>
            <a:r>
              <a:rPr lang="en-US" dirty="0">
                <a:latin typeface="Calibri" panose="020F0502020204030204" pitchFamily="34" charset="0"/>
              </a:rPr>
              <a:t>spending habits, increasing monthly savings, establishing a plan for managing debt, and setting up an emergency </a:t>
            </a:r>
            <a:r>
              <a:rPr lang="en-US" dirty="0" smtClean="0">
                <a:latin typeface="Calibri" panose="020F0502020204030204" pitchFamily="34" charset="0"/>
              </a:rPr>
              <a:t>fund.</a:t>
            </a:r>
            <a:r>
              <a:rPr lang="en-US" baseline="30000" dirty="0" smtClean="0">
                <a:latin typeface="Calibri" panose="020F0502020204030204" pitchFamily="34" charset="0"/>
              </a:rPr>
              <a:t>1</a:t>
            </a:r>
            <a:endParaRPr lang="en-US" baseline="30000"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Getting advice makes a significant difference: 63% of women who have received advice say that they feel confident, compared to 45% of women who </a:t>
            </a:r>
            <a:r>
              <a:rPr lang="en-US" dirty="0" smtClean="0">
                <a:latin typeface="Calibri" panose="020F0502020204030204" pitchFamily="34" charset="0"/>
              </a:rPr>
              <a:t>haven't.</a:t>
            </a:r>
            <a:r>
              <a:rPr lang="en-US" baseline="30000" dirty="0" smtClean="0">
                <a:latin typeface="Calibri" panose="020F0502020204030204" pitchFamily="34" charset="0"/>
              </a:rPr>
              <a:t>2</a:t>
            </a:r>
          </a:p>
          <a:p>
            <a:endParaRPr lang="en-US" baseline="30000" dirty="0">
              <a:latin typeface="Calibri" panose="020F0502020204030204" pitchFamily="34" charset="0"/>
            </a:endParaRPr>
          </a:p>
          <a:p>
            <a:r>
              <a:rPr lang="en-US" dirty="0">
                <a:latin typeface="Calibri" panose="020F0502020204030204" pitchFamily="34" charset="0"/>
                <a:cs typeface="Arial" panose="020B0604020202020204" pitchFamily="34" charset="0"/>
              </a:rPr>
              <a:t>This workbook is intended to help </a:t>
            </a:r>
            <a:r>
              <a:rPr lang="en-US" dirty="0" smtClean="0">
                <a:latin typeface="Calibri" panose="020F0502020204030204" pitchFamily="34" charset="0"/>
                <a:cs typeface="Arial" panose="020B0604020202020204" pitchFamily="34" charset="0"/>
              </a:rPr>
              <a:t>you gather and </a:t>
            </a:r>
            <a:r>
              <a:rPr lang="en-US" dirty="0">
                <a:latin typeface="Calibri" panose="020F0502020204030204" pitchFamily="34" charset="0"/>
                <a:cs typeface="Arial" panose="020B0604020202020204" pitchFamily="34" charset="0"/>
              </a:rPr>
              <a:t>organize your </a:t>
            </a:r>
            <a:r>
              <a:rPr lang="en-US" dirty="0" smtClean="0">
                <a:latin typeface="Calibri" panose="020F0502020204030204" pitchFamily="34" charset="0"/>
                <a:cs typeface="Arial" panose="020B0604020202020204" pitchFamily="34" charset="0"/>
              </a:rPr>
              <a:t>financial information—a crucial </a:t>
            </a:r>
            <a:r>
              <a:rPr lang="en-US" b="1" dirty="0">
                <a:latin typeface="Calibri" panose="020F0502020204030204" pitchFamily="34" charset="0"/>
                <a:cs typeface="Arial" panose="020B0604020202020204" pitchFamily="34" charset="0"/>
              </a:rPr>
              <a:t>first step</a:t>
            </a:r>
            <a:r>
              <a:rPr lang="en-US" dirty="0">
                <a:latin typeface="Calibri" panose="020F0502020204030204" pitchFamily="34" charset="0"/>
                <a:cs typeface="Arial" panose="020B0604020202020204" pitchFamily="34" charset="0"/>
              </a:rPr>
              <a:t>. Filling out the workbook will give you a snapshot of your current financial situation. </a:t>
            </a:r>
            <a:r>
              <a:rPr lang="en-US" dirty="0" smtClean="0">
                <a:latin typeface="Calibri" panose="020F0502020204030204" pitchFamily="34" charset="0"/>
                <a:cs typeface="Arial" panose="020B0604020202020204" pitchFamily="34" charset="0"/>
              </a:rPr>
              <a:t>It’ll help prepare you before you sit </a:t>
            </a:r>
            <a:r>
              <a:rPr lang="en-US" dirty="0">
                <a:latin typeface="Calibri" panose="020F0502020204030204" pitchFamily="34" charset="0"/>
                <a:cs typeface="Arial" panose="020B0604020202020204" pitchFamily="34" charset="0"/>
              </a:rPr>
              <a:t>down with your financial advisor to talk </a:t>
            </a:r>
            <a:r>
              <a:rPr lang="en-US" dirty="0" smtClean="0">
                <a:latin typeface="Calibri" panose="020F0502020204030204" pitchFamily="34" charset="0"/>
                <a:cs typeface="Arial" panose="020B0604020202020204" pitchFamily="34" charset="0"/>
              </a:rPr>
              <a:t>about your needs and goals </a:t>
            </a:r>
            <a:r>
              <a:rPr lang="en-US" dirty="0">
                <a:latin typeface="Calibri" panose="020F0502020204030204" pitchFamily="34" charset="0"/>
                <a:cs typeface="Arial" panose="020B0604020202020204" pitchFamily="34" charset="0"/>
              </a:rPr>
              <a:t>for the </a:t>
            </a:r>
            <a:r>
              <a:rPr lang="en-US" dirty="0" smtClean="0">
                <a:latin typeface="Calibri" panose="020F0502020204030204" pitchFamily="34" charset="0"/>
                <a:cs typeface="Arial" panose="020B0604020202020204" pitchFamily="34" charset="0"/>
              </a:rPr>
              <a:t>future. She or he can </a:t>
            </a:r>
            <a:r>
              <a:rPr lang="en-US" dirty="0">
                <a:latin typeface="Calibri" panose="020F0502020204030204" pitchFamily="34" charset="0"/>
                <a:cs typeface="Arial" panose="020B0604020202020204" pitchFamily="34" charset="0"/>
              </a:rPr>
              <a:t>help you craft a </a:t>
            </a:r>
            <a:r>
              <a:rPr lang="en-US" dirty="0" smtClean="0">
                <a:latin typeface="Calibri" panose="020F0502020204030204" pitchFamily="34" charset="0"/>
                <a:cs typeface="Arial" panose="020B0604020202020204" pitchFamily="34" charset="0"/>
              </a:rPr>
              <a:t>financial plan </a:t>
            </a:r>
            <a:r>
              <a:rPr lang="en-US" dirty="0">
                <a:latin typeface="Calibri" panose="020F0502020204030204" pitchFamily="34" charset="0"/>
                <a:cs typeface="Arial" panose="020B0604020202020204" pitchFamily="34" charset="0"/>
              </a:rPr>
              <a:t>to bridge the gap between your </a:t>
            </a:r>
            <a:r>
              <a:rPr lang="en-US" dirty="0" smtClean="0">
                <a:latin typeface="Calibri" panose="020F0502020204030204" pitchFamily="34" charset="0"/>
                <a:cs typeface="Arial" panose="020B0604020202020204" pitchFamily="34" charset="0"/>
              </a:rPr>
              <a:t>goals</a:t>
            </a:r>
            <a:r>
              <a:rPr lang="en-US" b="1" dirty="0" smtClean="0">
                <a:solidFill>
                  <a:srgbClr val="FF0000"/>
                </a:solidFill>
                <a:latin typeface="Calibri" panose="020F0502020204030204" pitchFamily="34" charset="0"/>
                <a:cs typeface="Arial" panose="020B0604020202020204" pitchFamily="34" charset="0"/>
              </a:rPr>
              <a:t> </a:t>
            </a:r>
            <a:r>
              <a:rPr lang="en-US" dirty="0" smtClean="0">
                <a:latin typeface="Calibri" panose="020F0502020204030204" pitchFamily="34" charset="0"/>
                <a:cs typeface="Arial" panose="020B0604020202020204" pitchFamily="34" charset="0"/>
              </a:rPr>
              <a:t>and </a:t>
            </a:r>
            <a:r>
              <a:rPr lang="en-US" dirty="0">
                <a:latin typeface="Calibri" panose="020F0502020204030204" pitchFamily="34" charset="0"/>
                <a:cs typeface="Arial" panose="020B0604020202020204" pitchFamily="34" charset="0"/>
              </a:rPr>
              <a:t>reality</a:t>
            </a:r>
            <a:r>
              <a:rPr lang="en-US" dirty="0" smtClean="0">
                <a:latin typeface="Calibri" panose="020F0502020204030204" pitchFamily="34" charset="0"/>
                <a:cs typeface="Arial" panose="020B0604020202020204" pitchFamily="34" charset="0"/>
              </a:rPr>
              <a:t>.</a:t>
            </a:r>
          </a:p>
          <a:p>
            <a:endParaRPr lang="en-US" baseline="30000" dirty="0">
              <a:latin typeface="Calibri" panose="020F0502020204030204" pitchFamily="34" charset="0"/>
              <a:cs typeface="Arial" panose="020B0604020202020204" pitchFamily="34" charset="0"/>
            </a:endParaRPr>
          </a:p>
          <a:p>
            <a:endParaRPr lang="en-US" baseline="30000" dirty="0">
              <a:latin typeface="Calibri" panose="020F0502020204030204" pitchFamily="34" charset="0"/>
              <a:cs typeface="Arial" panose="020B0604020202020204" pitchFamily="34" charset="0"/>
            </a:endParaRPr>
          </a:p>
          <a:p>
            <a:r>
              <a:rPr lang="en-US" dirty="0" smtClean="0">
                <a:latin typeface="Calibri" panose="020F0502020204030204" pitchFamily="34" charset="0"/>
                <a:cs typeface="Arial" panose="020B0604020202020204" pitchFamily="34" charset="0"/>
              </a:rPr>
              <a:t>Let’s move on to the second step.</a:t>
            </a:r>
            <a:endParaRPr lang="en-US" dirty="0">
              <a:latin typeface="Calibri" panose="020F0502020204030204" pitchFamily="34" charset="0"/>
              <a:cs typeface="Arial" panose="020B0604020202020204" pitchFamily="34" charset="0"/>
            </a:endParaRPr>
          </a:p>
          <a:p>
            <a:endParaRPr lang="en-US" sz="900" dirty="0">
              <a:latin typeface="Calibri" panose="020F0502020204030204" pitchFamily="34" charset="0"/>
            </a:endParaRPr>
          </a:p>
          <a:p>
            <a:endParaRPr lang="en-US" sz="900" dirty="0">
              <a:latin typeface="Calibri" panose="020F0502020204030204" pitchFamily="34" charset="0"/>
            </a:endParaRPr>
          </a:p>
          <a:p>
            <a:r>
              <a:rPr lang="en-US" sz="900" baseline="30000" dirty="0">
                <a:latin typeface="Calibri" panose="020F0502020204030204" pitchFamily="34" charset="0"/>
                <a:cs typeface="Arial" panose="020B0604020202020204" pitchFamily="34" charset="0"/>
              </a:rPr>
              <a:t>1</a:t>
            </a:r>
            <a:r>
              <a:rPr lang="en-US" sz="900" i="1" dirty="0">
                <a:solidFill>
                  <a:srgbClr val="000000"/>
                </a:solidFill>
              </a:rPr>
              <a:t>More Women Want Financial Advice, But Two-Thirds Don't Know Whom to Trust</a:t>
            </a:r>
            <a:r>
              <a:rPr lang="en-US" sz="900" dirty="0">
                <a:solidFill>
                  <a:srgbClr val="000000"/>
                </a:solidFill>
              </a:rPr>
              <a:t>, </a:t>
            </a:r>
            <a:r>
              <a:rPr lang="en-US" sz="900" dirty="0">
                <a:latin typeface="Calibri" panose="020F0502020204030204" pitchFamily="34" charset="0"/>
              </a:rPr>
              <a:t>the street.com, 11/4/14, most recent data available</a:t>
            </a:r>
            <a:endParaRPr lang="en-US" sz="900" baseline="30000" dirty="0">
              <a:latin typeface="Calibri" panose="020F0502020204030204" pitchFamily="34" charset="0"/>
              <a:cs typeface="Arial" panose="020B0604020202020204" pitchFamily="34" charset="0"/>
            </a:endParaRPr>
          </a:p>
          <a:p>
            <a:r>
              <a:rPr lang="en-US" sz="900" baseline="30000" dirty="0">
                <a:latin typeface="Calibri" panose="020F0502020204030204" pitchFamily="34" charset="0"/>
                <a:cs typeface="Arial" panose="020B0604020202020204" pitchFamily="34" charset="0"/>
              </a:rPr>
              <a:t>2</a:t>
            </a:r>
            <a:r>
              <a:rPr lang="en-US" sz="900" dirty="0">
                <a:latin typeface="Calibri" panose="020F0502020204030204" pitchFamily="34" charset="0"/>
                <a:cs typeface="Arial" panose="020B0604020202020204" pitchFamily="34" charset="0"/>
              </a:rPr>
              <a:t>TIAA-CREF Survey: </a:t>
            </a:r>
            <a:r>
              <a:rPr lang="en-US" sz="900" i="1" dirty="0">
                <a:latin typeface="Calibri" panose="020F0502020204030204" pitchFamily="34" charset="0"/>
                <a:cs typeface="Arial" panose="020B0604020202020204" pitchFamily="34" charset="0"/>
              </a:rPr>
              <a:t>Financial Advice Helps Close the 'Confidence Gap' for Women, </a:t>
            </a:r>
            <a:r>
              <a:rPr lang="en-US" sz="900" dirty="0">
                <a:latin typeface="Calibri" panose="020F0502020204030204" pitchFamily="34" charset="0"/>
                <a:cs typeface="Arial" panose="020B0604020202020204" pitchFamily="34" charset="0"/>
              </a:rPr>
              <a:t>www.tiaa-cref.org, October 29, 2014, </a:t>
            </a:r>
            <a:r>
              <a:rPr lang="en-US" sz="900" dirty="0">
                <a:solidFill>
                  <a:prstClr val="black"/>
                </a:solidFill>
                <a:latin typeface="Calibri" panose="020F0502020204030204" pitchFamily="34" charset="0"/>
              </a:rPr>
              <a:t>most recent data available</a:t>
            </a:r>
            <a:endParaRPr lang="en-US" sz="900" baseline="30000" dirty="0">
              <a:solidFill>
                <a:prstClr val="black"/>
              </a:solidFill>
              <a:latin typeface="Calibri" panose="020F0502020204030204" pitchFamily="34" charset="0"/>
              <a:cs typeface="Arial" panose="020B0604020202020204" pitchFamily="34" charset="0"/>
            </a:endParaRPr>
          </a:p>
          <a:p>
            <a:endParaRPr lang="en-US" sz="900" dirty="0">
              <a:latin typeface="Calibri" panose="020F0502020204030204" pitchFamily="34" charset="0"/>
              <a:cs typeface="Arial" panose="020B0604020202020204" pitchFamily="34" charset="0"/>
            </a:endParaRPr>
          </a:p>
          <a:p>
            <a:endParaRPr lang="en-US" dirty="0">
              <a:latin typeface="Calibri" panose="020F0502020204030204" pitchFamily="34" charset="0"/>
            </a:endParaRPr>
          </a:p>
          <a:p>
            <a:pPr eaLnBrk="1" hangingPunct="1"/>
            <a:endParaRPr lang="en-US" dirty="0" smtClean="0">
              <a:latin typeface="Calibri" panose="020F0502020204030204" pitchFamily="34" charset="0"/>
            </a:endParaRPr>
          </a:p>
        </p:txBody>
      </p:sp>
    </p:spTree>
    <p:extLst>
      <p:ext uri="{BB962C8B-B14F-4D97-AF65-F5344CB8AC3E}">
        <p14:creationId xmlns:p14="http://schemas.microsoft.com/office/powerpoint/2010/main" val="308386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54548"/>
            <a:fld id="{3A847261-9921-4825-B0C9-2CC837B873E9}" type="slidenum">
              <a:rPr lang="en-US" smtClean="0">
                <a:solidFill>
                  <a:prstClr val="black"/>
                </a:solidFill>
              </a:rPr>
              <a:pPr defTabSz="954548"/>
              <a:t>24</a:t>
            </a:fld>
            <a:endParaRPr lang="en-US" dirty="0"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32186" y="4559921"/>
            <a:ext cx="5850837" cy="4955553"/>
          </a:xfrm>
          <a:noFill/>
          <a:ln/>
        </p:spPr>
        <p:txBody>
          <a:bodyPr/>
          <a:lstStyle/>
          <a:p>
            <a:pPr>
              <a:lnSpc>
                <a:spcPts val="1037"/>
              </a:lnSpc>
            </a:pPr>
            <a:r>
              <a:rPr lang="en-US" sz="900" b="1" dirty="0">
                <a:cs typeface="Arial" panose="020B0604020202020204" pitchFamily="34" charset="0"/>
              </a:rPr>
              <a:t>Step 2: Protect your budget. </a:t>
            </a:r>
          </a:p>
          <a:p>
            <a:pPr>
              <a:lnSpc>
                <a:spcPts val="1037"/>
              </a:lnSpc>
            </a:pPr>
            <a:endParaRPr lang="en-US" sz="900" b="1" dirty="0">
              <a:cs typeface="Arial" panose="020B0604020202020204" pitchFamily="34" charset="0"/>
            </a:endParaRPr>
          </a:p>
          <a:p>
            <a:pPr>
              <a:lnSpc>
                <a:spcPts val="1037"/>
              </a:lnSpc>
            </a:pPr>
            <a:r>
              <a:rPr lang="en-US" sz="900" dirty="0">
                <a:cs typeface="Arial" panose="020B0604020202020204" pitchFamily="34" charset="0"/>
              </a:rPr>
              <a:t>Budgets are personal and subjective, and only</a:t>
            </a:r>
            <a:r>
              <a:rPr lang="en-US" sz="900" i="1" dirty="0">
                <a:cs typeface="Arial" panose="020B0604020202020204" pitchFamily="34" charset="0"/>
              </a:rPr>
              <a:t> you </a:t>
            </a:r>
            <a:r>
              <a:rPr lang="en-US" sz="900" dirty="0">
                <a:cs typeface="Arial" panose="020B0604020202020204" pitchFamily="34" charset="0"/>
              </a:rPr>
              <a:t>know how to create a budget that satisfies you. Here are a few ways that extra spending can easily be overlooked.</a:t>
            </a:r>
          </a:p>
          <a:p>
            <a:pPr>
              <a:lnSpc>
                <a:spcPts val="1037"/>
              </a:lnSpc>
            </a:pPr>
            <a:endParaRPr lang="en-US" sz="900" dirty="0"/>
          </a:p>
          <a:p>
            <a:pPr>
              <a:lnSpc>
                <a:spcPts val="1037"/>
              </a:lnSpc>
            </a:pPr>
            <a:r>
              <a:rPr lang="en-US" sz="900" dirty="0"/>
              <a:t>We’ve all heard how little expenses add up quickly, but often we give ourselves a pass on these items, telling ourselves, “It’s only (</a:t>
            </a:r>
            <a:r>
              <a:rPr lang="en-US" sz="900" i="1" dirty="0"/>
              <a:t>fill in the blank</a:t>
            </a:r>
            <a:r>
              <a:rPr lang="en-US" sz="900" dirty="0"/>
              <a:t>). While these expenses may </a:t>
            </a:r>
            <a:r>
              <a:rPr lang="en-US" sz="900" i="1" dirty="0"/>
              <a:t>seem </a:t>
            </a:r>
            <a:r>
              <a:rPr lang="en-US" sz="900" dirty="0"/>
              <a:t>insignificant, over time, they have a larger impact on our finances than we realize. </a:t>
            </a:r>
          </a:p>
          <a:p>
            <a:pPr>
              <a:lnSpc>
                <a:spcPts val="1037"/>
              </a:lnSpc>
            </a:pPr>
            <a:endParaRPr lang="en-US" sz="900" dirty="0"/>
          </a:p>
          <a:p>
            <a:pPr>
              <a:lnSpc>
                <a:spcPts val="1037"/>
              </a:lnSpc>
            </a:pPr>
            <a:r>
              <a:rPr lang="en-US" sz="900" dirty="0"/>
              <a:t>So what are some of those big money wasters?</a:t>
            </a:r>
          </a:p>
          <a:p>
            <a:pPr>
              <a:lnSpc>
                <a:spcPts val="1037"/>
              </a:lnSpc>
            </a:pPr>
            <a:endParaRPr lang="en-US" sz="900" dirty="0"/>
          </a:p>
          <a:p>
            <a:pPr>
              <a:lnSpc>
                <a:spcPts val="1037"/>
              </a:lnSpc>
            </a:pPr>
            <a:r>
              <a:rPr lang="en-US" sz="900" b="1" dirty="0"/>
              <a:t>Gourmet coffee: Is buying a coffee to-go part of your morning routine? </a:t>
            </a:r>
            <a:r>
              <a:rPr lang="en-US" sz="900" dirty="0"/>
              <a:t>Spending a few dollars a day on your favorite coffee seem harmless, right? But if you spend $4.00 four times a week, that equals about $64 a month, which then adds up to over $832 a year! Still, there’s no need to start the day groggy or feeling denied. A good portion of that money can be </a:t>
            </a:r>
            <a:r>
              <a:rPr lang="en-US" sz="900" i="1" dirty="0"/>
              <a:t>saved</a:t>
            </a:r>
            <a:r>
              <a:rPr lang="en-US" sz="900" dirty="0"/>
              <a:t> by brewing coffee at home. And if you prefer the fancier caffeinated drinks, The Spruce.com published an article </a:t>
            </a:r>
            <a:r>
              <a:rPr lang="en-US" sz="900" dirty="0">
                <a:solidFill>
                  <a:prstClr val="black"/>
                </a:solidFill>
              </a:rPr>
              <a:t>that might help: </a:t>
            </a:r>
            <a:r>
              <a:rPr lang="en-US" sz="900" dirty="0"/>
              <a:t>“6 Great Espresso Machines Under $100” (January 3, 2018).</a:t>
            </a:r>
          </a:p>
          <a:p>
            <a:pPr>
              <a:lnSpc>
                <a:spcPts val="1037"/>
              </a:lnSpc>
            </a:pPr>
            <a:endParaRPr lang="en-US" sz="900" dirty="0"/>
          </a:p>
          <a:p>
            <a:pPr>
              <a:lnSpc>
                <a:spcPts val="1037"/>
              </a:lnSpc>
            </a:pPr>
            <a:r>
              <a:rPr lang="en-US" sz="900" b="1" dirty="0"/>
              <a:t>Unused gym memberships: </a:t>
            </a:r>
            <a:r>
              <a:rPr lang="en-US" sz="900" dirty="0"/>
              <a:t>Automatic monthly fees are one of the easiest ways to waste money. If you’ve broken your resolution to work out at the gym, you could be throwing away hundreds of dollars a year. If you’ve been spending $80 a month on a gym membership that isn’t used, that adds up to an $960 a year—more than the price of a treadmill with basic features—that you get to </a:t>
            </a:r>
            <a:r>
              <a:rPr lang="en-US" sz="900" i="1" dirty="0"/>
              <a:t>keep.</a:t>
            </a:r>
            <a:r>
              <a:rPr lang="en-US" sz="900" dirty="0"/>
              <a:t> And there won’t be a line of people waiting to use it!</a:t>
            </a:r>
          </a:p>
          <a:p>
            <a:pPr>
              <a:lnSpc>
                <a:spcPts val="1037"/>
              </a:lnSpc>
            </a:pPr>
            <a:endParaRPr lang="en-US" sz="900" dirty="0"/>
          </a:p>
          <a:p>
            <a:pPr>
              <a:lnSpc>
                <a:spcPts val="1037"/>
              </a:lnSpc>
            </a:pPr>
            <a:r>
              <a:rPr lang="en-US" sz="900" b="1" dirty="0"/>
              <a:t>ATM fees:</a:t>
            </a:r>
            <a:r>
              <a:rPr lang="en-US" sz="900" dirty="0"/>
              <a:t> Do you use your bank’s or a no-fee ATM—or just head to the nearest one? Almost everywhere you turn, there's an ATM offering easy access to your cash. Convenient, yes—but fees typically cost about $3 (</a:t>
            </a:r>
            <a:r>
              <a:rPr lang="en-US" sz="900" i="1" dirty="0"/>
              <a:t>ATM and overdraft fees hit an all-time high—here’s how much cardholders are paying</a:t>
            </a:r>
            <a:r>
              <a:rPr lang="en-US" sz="900" dirty="0"/>
              <a:t>, cnbc.com, 10/3/17).</a:t>
            </a:r>
            <a:r>
              <a:rPr lang="en-US" sz="900" i="1" dirty="0"/>
              <a:t> </a:t>
            </a:r>
            <a:r>
              <a:rPr lang="en-US" sz="900" dirty="0"/>
              <a:t>Ten unnecessary ATM withdrawals a month can up to $30—or almost $360 a year.</a:t>
            </a:r>
            <a:r>
              <a:rPr lang="en-US" sz="900" baseline="30000" dirty="0"/>
              <a:t> </a:t>
            </a:r>
            <a:r>
              <a:rPr lang="en-US" sz="900" dirty="0"/>
              <a:t>Obviously you don't want to have to drive too far out of your way to find a no-fee ATM, so be aware of where your bank’s or other free ATMs are located to avoid this.</a:t>
            </a:r>
          </a:p>
          <a:p>
            <a:pPr>
              <a:lnSpc>
                <a:spcPts val="1037"/>
              </a:lnSpc>
            </a:pPr>
            <a:endParaRPr lang="en-US" sz="900" dirty="0"/>
          </a:p>
          <a:p>
            <a:pPr>
              <a:lnSpc>
                <a:spcPts val="1037"/>
              </a:lnSpc>
            </a:pPr>
            <a:r>
              <a:rPr lang="en-US" sz="900" b="1" dirty="0"/>
              <a:t>Not brown-bagging it: </a:t>
            </a:r>
            <a:r>
              <a:rPr lang="en-US" sz="900" dirty="0"/>
              <a:t>Inevitably, a friend will ask you to meet for lunch or you’ll just want to treat yourself to something special. But aiming to bring lunch two to four times per week, depending on what your circumstances are at work, can save you $40 to $80 dollars per week. Aside from being less expensive, “brown-bagging” lunch can also be healthier, giving you control over more nutritious options and serving sizes</a:t>
            </a:r>
            <a:r>
              <a:rPr lang="en-US" sz="900" b="1" dirty="0"/>
              <a:t>.</a:t>
            </a:r>
            <a:endParaRPr lang="en-US" sz="900" dirty="0"/>
          </a:p>
          <a:p>
            <a:pPr>
              <a:lnSpc>
                <a:spcPts val="1037"/>
              </a:lnSpc>
            </a:pPr>
            <a:endParaRPr lang="en-US" sz="900" b="1" dirty="0">
              <a:solidFill>
                <a:srgbClr val="FF0000"/>
              </a:solidFill>
            </a:endParaRPr>
          </a:p>
          <a:p>
            <a:pPr>
              <a:lnSpc>
                <a:spcPts val="1037"/>
              </a:lnSpc>
            </a:pPr>
            <a:r>
              <a:rPr lang="en-US" sz="900" dirty="0"/>
              <a:t>You don’t have to deny yourself the simple pleasures you enjoy, you only need to be conscious of how much you spend on them. Let’s keep going to the third step.</a:t>
            </a:r>
          </a:p>
          <a:p>
            <a:pPr>
              <a:lnSpc>
                <a:spcPts val="1037"/>
              </a:lnSpc>
            </a:pPr>
            <a:endParaRPr lang="en-US" sz="900" dirty="0">
              <a:latin typeface="Calibri" panose="020F0502020204030204" pitchFamily="34" charset="0"/>
            </a:endParaRPr>
          </a:p>
        </p:txBody>
      </p:sp>
    </p:spTree>
    <p:extLst>
      <p:ext uri="{BB962C8B-B14F-4D97-AF65-F5344CB8AC3E}">
        <p14:creationId xmlns:p14="http://schemas.microsoft.com/office/powerpoint/2010/main" val="2997514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1181113" y="4560898"/>
            <a:ext cx="4899025" cy="4874435"/>
          </a:xfrm>
          <a:noFill/>
          <a:ln/>
        </p:spPr>
        <p:txBody>
          <a:bodyPr/>
          <a:lstStyle/>
          <a:p>
            <a:r>
              <a:rPr lang="en-US" sz="900" b="1" dirty="0">
                <a:latin typeface="Calibri" panose="020F0502020204030204" pitchFamily="34" charset="0"/>
                <a:cs typeface="Arial" panose="020B0604020202020204" pitchFamily="34" charset="0"/>
              </a:rPr>
              <a:t>Step 3: Focus on the fundamentals of investing</a:t>
            </a:r>
            <a:r>
              <a:rPr lang="en-US" sz="900" dirty="0">
                <a:latin typeface="Calibri" panose="020F0502020204030204" pitchFamily="34" charset="0"/>
                <a:cs typeface="Arial" panose="020B0604020202020204" pitchFamily="34" charset="0"/>
              </a:rPr>
              <a:t>. What does this really mean?</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I’ll give you this example. Evolutionary psychologists and neuroscientists would argue that humans ordinarily seek out news of dramatic, negative events. Despite the fact that ominous headlines can be very upsetting, there appears to be a strong correlation between negative market performance and our curiosity about the news.</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When investors are exposed to a steady stream of gloomy news, they’re likely to become concerned about their investments. While that’s certainly understandable, we can’t seem to look away!</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Here’s a graph of CNBC viewership versus the S&amp;P 500. Who can tell me when the highest peak viewership was for CNBC? (pause and get responses)</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It occurred September 29, 2008. Does anyone remember what happened that day? (pause)</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The Dow Jones Industrial Average fell 777 points and the headline read, "Dow has worst day ever."  </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Who remembers what happened the next day? (pause)</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The market was up 485 points. Who remembers reading the headline, "Dow has their best day ever?“ Nobody—because it didn't happen. Or if it did, it was buried in the back section of the newspaper. Why? Because “when it bleeds, it leads” is a popular slogan in media. </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In fact as the S&amp;P recovered (that’s the blue line), many of us started tuning out CNBC (the red line) or we tuned in to something else.</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This graph shows us that we need to be mindful of our tendency to invest an inordinate amount of attention on negative news when the market drops, which can cause us miss certain investment opportunities. </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Now, I’ll give you another reason to maintain that focus. [next slide]</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848738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100150" y="4560891"/>
            <a:ext cx="5060950" cy="4319586"/>
          </a:xfrm>
        </p:spPr>
        <p:txBody>
          <a:bodyPr>
            <a:normAutofit lnSpcReduction="10000"/>
          </a:bodyPr>
          <a:lstStyle/>
          <a:p>
            <a:r>
              <a:rPr lang="en-US" sz="1100" dirty="0">
                <a:latin typeface="Calibri" panose="020F0502020204030204" pitchFamily="34" charset="0"/>
                <a:cs typeface="Arial" panose="020B0604020202020204" pitchFamily="34" charset="0"/>
              </a:rPr>
              <a:t>How many of are familiar with feeling anxious at one time or another? (pause)</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The MIT AgeLab tells us that if we’re in an anxious or worried state, we believe that if information isn’t clear, it must be bad.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The blue mountain chart is the S&amp;P 500 Index from 2007 to the end of </a:t>
            </a:r>
            <a:r>
              <a:rPr lang="en-US" sz="1100" dirty="0" smtClean="0">
                <a:latin typeface="Calibri" panose="020F0502020204030204" pitchFamily="34" charset="0"/>
                <a:cs typeface="Arial" panose="020B0604020202020204" pitchFamily="34" charset="0"/>
              </a:rPr>
              <a:t>2017. </a:t>
            </a:r>
            <a:r>
              <a:rPr lang="en-US" sz="1100" dirty="0">
                <a:latin typeface="Calibri" panose="020F0502020204030204" pitchFamily="34" charset="0"/>
                <a:cs typeface="Arial" panose="020B0604020202020204" pitchFamily="34" charset="0"/>
              </a:rPr>
              <a:t>We plotted select headlines: the Lehman Brothers or Washington Mutual Bankruptcy, when TARP was signed, the unemployment rate was at 10.2 percent, the “flash crash,” and so on.</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What did American investors do at those times? How did we react?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That red line that you see represents what we were doing with our money that was in the stock market. We were pulling it out, pulling it out, pulling it out, pulling it out. And by the way, what's the market doing during that time? Recovering, recovering, recovering. The result? Many investors high returns over the last seven years due to headline-induced fears.</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Even though women are generally the more rational investors, and are more likely to ride out the storms, it’s difficult for anyone to persevere when we see this think our investments are in danger. Your financial advisor can provide clarity and discuss the best way to respond.</a:t>
            </a:r>
          </a:p>
          <a:p>
            <a:endParaRPr lang="en-US" dirty="0">
              <a:solidFill>
                <a:srgbClr val="FF0000"/>
              </a:solidFill>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Having said all of this, I realize that each of you might be at different stage of your life. </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[next slide]</a:t>
            </a:r>
          </a:p>
          <a:p>
            <a:endParaRPr lang="en-US" sz="1100" dirty="0">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256674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panose="020F0502020204030204" pitchFamily="34" charset="0"/>
                <a:cs typeface="Arial" panose="020B0604020202020204" pitchFamily="34" charset="0"/>
              </a:rPr>
              <a:t>Depending where you are in this journey, you can also discuss the topics listed on the slide with your financial advisor to simplify account management, avoid costly penalties, maximize returns, and control how your assets are distributed to your beneficiaries.</a:t>
            </a:r>
          </a:p>
          <a:p>
            <a:endParaRPr lang="en-US" sz="1000" dirty="0">
              <a:latin typeface="Calibri" panose="020F0502020204030204" pitchFamily="34" charset="0"/>
              <a:cs typeface="Arial" panose="020B0604020202020204" pitchFamily="34" charset="0"/>
            </a:endParaRPr>
          </a:p>
          <a:p>
            <a:r>
              <a:rPr lang="en-US" sz="1000" b="1" dirty="0">
                <a:latin typeface="Calibri" panose="020F0502020204030204" pitchFamily="34" charset="0"/>
                <a:cs typeface="Arial" panose="020B0604020202020204" pitchFamily="34" charset="0"/>
              </a:rPr>
              <a:t>IRA Consolidation</a:t>
            </a:r>
          </a:p>
          <a:p>
            <a:r>
              <a:rPr lang="en-US" sz="1000" dirty="0">
                <a:latin typeface="Calibri" panose="020F0502020204030204" pitchFamily="34" charset="0"/>
                <a:cs typeface="Arial" panose="020B0604020202020204" pitchFamily="34" charset="0"/>
              </a:rPr>
              <a:t>Over the years, you may have accumulated multiple IRAs from previous employers. Your advisor can talk to you about the benefits of consolidation which could also streamline the number of accounts you might be managing. </a:t>
            </a:r>
          </a:p>
          <a:p>
            <a:endParaRPr lang="en-US" sz="1000" dirty="0">
              <a:latin typeface="Calibri" panose="020F0502020204030204" pitchFamily="34" charset="0"/>
              <a:cs typeface="Arial" panose="020B0604020202020204" pitchFamily="34" charset="0"/>
            </a:endParaRPr>
          </a:p>
          <a:p>
            <a:r>
              <a:rPr lang="en-US" sz="1000" b="1" dirty="0">
                <a:latin typeface="Calibri" panose="020F0502020204030204" pitchFamily="34" charset="0"/>
                <a:cs typeface="Arial" panose="020B0604020202020204" pitchFamily="34" charset="0"/>
              </a:rPr>
              <a:t>RMDs</a:t>
            </a:r>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When you reach age 70½ you’re at risk of paying tax penalties if you don’t take required minimum distributions from your IRAs, which are indicated by IRS Form 5498. </a:t>
            </a:r>
          </a:p>
          <a:p>
            <a:endParaRPr lang="en-US" sz="1000" dirty="0">
              <a:latin typeface="Calibri" panose="020F0502020204030204" pitchFamily="34" charset="0"/>
              <a:cs typeface="Arial" panose="020B0604020202020204" pitchFamily="34" charset="0"/>
            </a:endParaRPr>
          </a:p>
          <a:p>
            <a:r>
              <a:rPr lang="en-US" sz="1000" b="1" dirty="0">
                <a:latin typeface="Calibri" panose="020F0502020204030204" pitchFamily="34" charset="0"/>
                <a:cs typeface="Arial" panose="020B0604020202020204" pitchFamily="34" charset="0"/>
              </a:rPr>
              <a:t>Social Security</a:t>
            </a:r>
          </a:p>
          <a:p>
            <a:r>
              <a:rPr lang="en-US" sz="1000" dirty="0">
                <a:latin typeface="Calibri" panose="020F0502020204030204" pitchFamily="34" charset="0"/>
                <a:cs typeface="Arial" panose="020B0604020202020204" pitchFamily="34" charset="0"/>
              </a:rPr>
              <a:t>Knowing the three main factors that can negatively impact Social Security benefits—timing, work, and taxes—can help you avoid being caught by surprise, when it’s too late to make changes. Again, talking to your advisor about the options and implications for taking Social Security benefits can help you make the most of them.</a:t>
            </a:r>
          </a:p>
          <a:p>
            <a:endParaRPr lang="en-US" sz="1000" dirty="0">
              <a:latin typeface="Calibri" panose="020F0502020204030204" pitchFamily="34" charset="0"/>
              <a:cs typeface="Arial" panose="020B0604020202020204" pitchFamily="34" charset="0"/>
            </a:endParaRPr>
          </a:p>
          <a:p>
            <a:r>
              <a:rPr lang="en-US" sz="1000" b="1" dirty="0">
                <a:latin typeface="Calibri" panose="020F0502020204030204" pitchFamily="34" charset="0"/>
                <a:cs typeface="Arial" panose="020B0604020202020204" pitchFamily="34" charset="0"/>
              </a:rPr>
              <a:t>Beneficiary Designations</a:t>
            </a:r>
          </a:p>
          <a:p>
            <a:r>
              <a:rPr lang="en-US" sz="1000" dirty="0">
                <a:latin typeface="Calibri" panose="020F0502020204030204" pitchFamily="34" charset="0"/>
                <a:cs typeface="Arial" panose="020B0604020202020204" pitchFamily="34" charset="0"/>
              </a:rPr>
              <a:t>If you’re not entirely comfortable with your beneficiaries ability to make decisions about what to do with their inheritance, having a strategy for transferring assets to them can give you peace of mind. And don’t forget to make sure your beneficiary designations are up-to-date.</a:t>
            </a:r>
          </a:p>
          <a:p>
            <a:endParaRPr lang="en-US" sz="1000" dirty="0">
              <a:latin typeface="Calibri" panose="020F0502020204030204" pitchFamily="34" charset="0"/>
              <a:cs typeface="Arial" panose="020B0604020202020204" pitchFamily="34" charset="0"/>
            </a:endParaRPr>
          </a:p>
          <a:p>
            <a:r>
              <a:rPr lang="en-US" sz="1000" dirty="0">
                <a:latin typeface="Calibri" panose="020F0502020204030204" pitchFamily="34" charset="0"/>
                <a:cs typeface="Arial" panose="020B0604020202020204" pitchFamily="34" charset="0"/>
              </a:rPr>
              <a:t>We covered quite a bit of information today, so let’s re-cap briefly.</a:t>
            </a:r>
            <a:endParaRPr lang="en-US" sz="1000" dirty="0">
              <a:solidFill>
                <a:srgbClr val="FF0000"/>
              </a:solidFill>
              <a:latin typeface="Calibri" panose="020F0502020204030204" pitchFamily="34" charset="0"/>
              <a:cs typeface="Arial" panose="020B0604020202020204" pitchFamily="34" charset="0"/>
            </a:endParaRPr>
          </a:p>
          <a:p>
            <a:endParaRPr lang="en-US" sz="1100" b="1" dirty="0">
              <a:latin typeface="Calibri" panose="020F0502020204030204" pitchFamily="34" charset="0"/>
              <a:cs typeface="Arial" panose="020B0604020202020204" pitchFamily="34" charset="0"/>
            </a:endParaRPr>
          </a:p>
          <a:p>
            <a:endParaRPr lang="en-US" sz="1100" dirty="0">
              <a:solidFill>
                <a:srgbClr val="FF0000"/>
              </a:solidFill>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a:p>
            <a:endParaRPr lang="en-US" sz="1100"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CF777C-6B85-48E8-B15B-F967F1804CE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1506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28</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a:buFontTx/>
              <a:buNone/>
            </a:pPr>
            <a:endParaRPr lang="en-US" sz="1100" dirty="0">
              <a:latin typeface="Calibri" panose="020F0502020204030204" pitchFamily="34" charset="0"/>
              <a:cs typeface="Arial" panose="020B0604020202020204" pitchFamily="34" charset="0"/>
            </a:endParaRPr>
          </a:p>
          <a:p>
            <a:pPr marL="241464" indent="-241464">
              <a:buFontTx/>
              <a:buAutoNum type="arabicPeriod"/>
            </a:pPr>
            <a:r>
              <a:rPr lang="en-US" sz="1100" dirty="0">
                <a:latin typeface="Calibri" panose="020F0502020204030204" pitchFamily="34" charset="0"/>
                <a:cs typeface="Arial" panose="020B0604020202020204" pitchFamily="34" charset="0"/>
              </a:rPr>
              <a:t>The </a:t>
            </a:r>
            <a:r>
              <a:rPr lang="en-US" sz="1100" b="1" dirty="0">
                <a:latin typeface="Calibri" panose="020F0502020204030204" pitchFamily="34" charset="0"/>
                <a:cs typeface="Arial" panose="020B0604020202020204" pitchFamily="34" charset="0"/>
              </a:rPr>
              <a:t>Reasons for Optimism </a:t>
            </a:r>
            <a:r>
              <a:rPr lang="en-US" sz="1100" dirty="0">
                <a:latin typeface="Calibri" panose="020F0502020204030204" pitchFamily="34" charset="0"/>
                <a:cs typeface="Arial" panose="020B0604020202020204" pitchFamily="34" charset="0"/>
              </a:rPr>
              <a:t>women</a:t>
            </a:r>
            <a:r>
              <a:rPr lang="en-US" sz="1100" b="1" dirty="0">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have when it comes to investing</a:t>
            </a:r>
          </a:p>
          <a:p>
            <a:pPr marL="241464" indent="-241464">
              <a:buFontTx/>
              <a:buAutoNum type="arabicPeriod"/>
            </a:pPr>
            <a:r>
              <a:rPr lang="en-US" sz="1100" dirty="0">
                <a:latin typeface="Calibri" panose="020F0502020204030204" pitchFamily="34" charset="0"/>
                <a:cs typeface="Arial" panose="020B0604020202020204" pitchFamily="34" charset="0"/>
              </a:rPr>
              <a:t>The </a:t>
            </a:r>
            <a:r>
              <a:rPr lang="en-US" sz="1100" b="1" dirty="0">
                <a:latin typeface="Calibri" panose="020F0502020204030204" pitchFamily="34" charset="0"/>
                <a:cs typeface="Arial" panose="020B0604020202020204" pitchFamily="34" charset="0"/>
              </a:rPr>
              <a:t>Challenges</a:t>
            </a:r>
            <a:r>
              <a:rPr lang="en-US" sz="1100" dirty="0">
                <a:latin typeface="Calibri" panose="020F0502020204030204" pitchFamily="34" charset="0"/>
                <a:cs typeface="Arial" panose="020B0604020202020204" pitchFamily="34" charset="0"/>
              </a:rPr>
              <a:t> that are specific to women</a:t>
            </a:r>
          </a:p>
          <a:p>
            <a:pPr marL="241464" indent="-241464">
              <a:buFontTx/>
              <a:buAutoNum type="arabicPeriod"/>
            </a:pPr>
            <a:r>
              <a:rPr lang="en-US" sz="1100" dirty="0">
                <a:latin typeface="Calibri" panose="020F0502020204030204" pitchFamily="34" charset="0"/>
                <a:cs typeface="Arial" panose="020B0604020202020204" pitchFamily="34" charset="0"/>
              </a:rPr>
              <a:t>And </a:t>
            </a:r>
            <a:r>
              <a:rPr lang="en-US" sz="1100" b="1" dirty="0">
                <a:latin typeface="Calibri" panose="020F0502020204030204" pitchFamily="34" charset="0"/>
                <a:cs typeface="Arial" panose="020B0604020202020204" pitchFamily="34" charset="0"/>
              </a:rPr>
              <a:t>Strategies </a:t>
            </a:r>
            <a:r>
              <a:rPr lang="en-US" sz="1100" dirty="0">
                <a:latin typeface="Calibri" panose="020F0502020204030204" pitchFamily="34" charset="0"/>
                <a:cs typeface="Arial" panose="020B0604020202020204" pitchFamily="34" charset="0"/>
              </a:rPr>
              <a:t>for</a:t>
            </a:r>
            <a:r>
              <a:rPr lang="en-US" sz="1100" b="1" dirty="0">
                <a:latin typeface="Calibri" panose="020F0502020204030204" pitchFamily="34" charset="0"/>
                <a:cs typeface="Arial" panose="020B0604020202020204" pitchFamily="34" charset="0"/>
              </a:rPr>
              <a:t> </a:t>
            </a:r>
            <a:r>
              <a:rPr lang="en-US" sz="1100" dirty="0">
                <a:latin typeface="Calibri" panose="020F0502020204030204" pitchFamily="34" charset="0"/>
                <a:cs typeface="Arial" panose="020B0604020202020204" pitchFamily="34" charset="0"/>
              </a:rPr>
              <a:t>meeting those challenges with the resources that you have today</a:t>
            </a:r>
          </a:p>
          <a:p>
            <a:pPr marL="241464" indent="-241464">
              <a:buFontTx/>
              <a:buAutoNum type="arabicPeriod"/>
            </a:pPr>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So what does all of this boil down to?</a:t>
            </a:r>
          </a:p>
          <a:p>
            <a:endParaRPr lang="en-US" sz="1100" dirty="0">
              <a:latin typeface="Calibri" panose="020F0502020204030204" pitchFamily="34" charset="0"/>
              <a:cs typeface="Arial" panose="020B0604020202020204" pitchFamily="34" charset="0"/>
            </a:endParaRPr>
          </a:p>
          <a:p>
            <a:r>
              <a:rPr lang="en-US" sz="1100" dirty="0">
                <a:latin typeface="Calibri" panose="020F0502020204030204" pitchFamily="34" charset="0"/>
                <a:cs typeface="Arial" panose="020B0604020202020204" pitchFamily="34" charset="0"/>
              </a:rPr>
              <a:t>[next slide]</a:t>
            </a:r>
          </a:p>
        </p:txBody>
      </p:sp>
    </p:spTree>
    <p:extLst>
      <p:ext uri="{BB962C8B-B14F-4D97-AF65-F5344CB8AC3E}">
        <p14:creationId xmlns:p14="http://schemas.microsoft.com/office/powerpoint/2010/main" val="68166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rPr>
              <a:t>[Read slide]</a:t>
            </a:r>
          </a:p>
          <a:p>
            <a:endParaRPr lang="en-US" dirty="0">
              <a:latin typeface="Calibri" panose="020F0502020204030204" pitchFamily="34" charset="0"/>
            </a:endParaRPr>
          </a:p>
          <a:p>
            <a:r>
              <a:rPr lang="en-US" dirty="0" smtClean="0">
                <a:latin typeface="Calibri" panose="020F0502020204030204" pitchFamily="34" charset="0"/>
              </a:rPr>
              <a:t>Despite </a:t>
            </a:r>
            <a:r>
              <a:rPr lang="en-US" dirty="0">
                <a:latin typeface="Calibri" panose="020F0502020204030204" pitchFamily="34" charset="0"/>
              </a:rPr>
              <a:t>the unsettling statistics we </a:t>
            </a:r>
            <a:r>
              <a:rPr lang="en-US" dirty="0" smtClean="0">
                <a:latin typeface="Calibri" panose="020F0502020204030204" pitchFamily="34" charset="0"/>
              </a:rPr>
              <a:t>covered earlier, we know that, today, women are </a:t>
            </a:r>
            <a:r>
              <a:rPr lang="en-US" dirty="0">
                <a:latin typeface="Calibri" panose="020F0502020204030204" pitchFamily="34" charset="0"/>
              </a:rPr>
              <a:t>much better off—and </a:t>
            </a:r>
            <a:r>
              <a:rPr lang="en-US" dirty="0" smtClean="0">
                <a:latin typeface="Calibri" panose="020F0502020204030204" pitchFamily="34" charset="0"/>
              </a:rPr>
              <a:t>more financially independent—than </a:t>
            </a:r>
            <a:r>
              <a:rPr lang="en-US" dirty="0">
                <a:latin typeface="Calibri" panose="020F0502020204030204" pitchFamily="34" charset="0"/>
              </a:rPr>
              <a:t>they’ve ever been. </a:t>
            </a:r>
            <a:r>
              <a:rPr lang="en-US" dirty="0" smtClean="0">
                <a:latin typeface="Calibri" panose="020F0502020204030204" pitchFamily="34" charset="0"/>
              </a:rPr>
              <a:t>The </a:t>
            </a:r>
            <a:r>
              <a:rPr lang="en-US" dirty="0">
                <a:latin typeface="Calibri" panose="020F0502020204030204" pitchFamily="34" charset="0"/>
              </a:rPr>
              <a:t>progress that’s been made in the last few decades, coupled with the innate skills you possess, you are positioned to build your financial future. </a:t>
            </a:r>
            <a:endParaRPr lang="en-US" dirty="0" smtClean="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Here’s a plan of action.</a:t>
            </a:r>
          </a:p>
          <a:p>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2CF777C-6B85-48E8-B15B-F967F1804CE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15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3</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defTabSz="965860">
              <a:defRPr/>
            </a:pPr>
            <a:endParaRPr lang="en-US" sz="1100" dirty="0">
              <a:latin typeface="Calibri" panose="020F0502020204030204" pitchFamily="34" charset="0"/>
              <a:cs typeface="Arial" panose="020B0604020202020204" pitchFamily="34" charset="0"/>
            </a:endParaRPr>
          </a:p>
          <a:p>
            <a:r>
              <a:rPr lang="en-US" dirty="0" smtClean="0">
                <a:latin typeface="Calibri" panose="020F0502020204030204" pitchFamily="34" charset="0"/>
                <a:cs typeface="Arial" panose="020B0604020202020204" pitchFamily="34" charset="0"/>
              </a:rPr>
              <a:t>[Read </a:t>
            </a:r>
            <a:r>
              <a:rPr lang="en-US" dirty="0">
                <a:latin typeface="Calibri" panose="020F0502020204030204" pitchFamily="34" charset="0"/>
                <a:cs typeface="Arial" panose="020B0604020202020204" pitchFamily="34" charset="0"/>
              </a:rPr>
              <a:t>slide]</a:t>
            </a:r>
          </a:p>
          <a:p>
            <a:endParaRPr lang="en-US" dirty="0">
              <a:latin typeface="Calibri" panose="020F0502020204030204" pitchFamily="34" charset="0"/>
              <a:cs typeface="Arial" panose="020B0604020202020204" pitchFamily="34" charset="0"/>
            </a:endParaRPr>
          </a:p>
          <a:p>
            <a:r>
              <a:rPr lang="en-US" b="1" dirty="0">
                <a:latin typeface="Calibri" panose="020F0502020204030204" pitchFamily="34" charset="0"/>
                <a:cs typeface="Arial" panose="020B0604020202020204" pitchFamily="34" charset="0"/>
              </a:rPr>
              <a:t>Reasons for Optimism: </a:t>
            </a:r>
            <a:r>
              <a:rPr lang="en-US" dirty="0">
                <a:latin typeface="Calibri" panose="020F0502020204030204" pitchFamily="34" charset="0"/>
                <a:cs typeface="Arial" panose="020B0604020202020204" pitchFamily="34" charset="0"/>
              </a:rPr>
              <a:t>These are things that women can get excited about and that give them a boost when it comes to financial matters. And here they are…</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[next slide]</a:t>
            </a:r>
          </a:p>
          <a:p>
            <a:pPr>
              <a:buFontTx/>
              <a:buChar char="•"/>
            </a:pPr>
            <a:endParaRPr lang="en-US" dirty="0" smtClean="0">
              <a:solidFill>
                <a:schemeClr val="tx1"/>
              </a:solidFill>
            </a:endParaRPr>
          </a:p>
        </p:txBody>
      </p:sp>
    </p:spTree>
    <p:extLst>
      <p:ext uri="{BB962C8B-B14F-4D97-AF65-F5344CB8AC3E}">
        <p14:creationId xmlns:p14="http://schemas.microsoft.com/office/powerpoint/2010/main" val="861929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54559"/>
            <a:fld id="{4747B003-9F4D-4BFD-B3FF-C9841B6F8437}" type="slidenum">
              <a:rPr lang="en-US">
                <a:solidFill>
                  <a:prstClr val="black"/>
                </a:solidFill>
              </a:rPr>
              <a:pPr defTabSz="954559"/>
              <a:t>30</a:t>
            </a:fld>
            <a:endParaRPr lang="en-US" dirty="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dirty="0" smtClean="0">
                <a:latin typeface="Calibri" panose="020F0502020204030204" pitchFamily="34" charset="0"/>
              </a:rPr>
              <a:t>[read slide]</a:t>
            </a:r>
          </a:p>
          <a:p>
            <a:endParaRPr lang="en-US" dirty="0" smtClean="0">
              <a:latin typeface="Calibri" panose="020F0502020204030204" pitchFamily="34" charset="0"/>
            </a:endParaRPr>
          </a:p>
          <a:p>
            <a:r>
              <a:rPr lang="en-US" dirty="0" smtClean="0">
                <a:latin typeface="Calibri" panose="020F0502020204030204" pitchFamily="34" charset="0"/>
              </a:rPr>
              <a:t>I </a:t>
            </a:r>
            <a:r>
              <a:rPr lang="en-US" dirty="0">
                <a:latin typeface="Calibri" panose="020F0502020204030204" pitchFamily="34" charset="0"/>
              </a:rPr>
              <a:t>hope our time together has helped you see the value of partnering with a financial advisor like (Financial Professional’s name), who can collaborate with you to create a sound strategy based on your personal circumstances and financial goals.</a:t>
            </a:r>
          </a:p>
          <a:p>
            <a:r>
              <a:rPr lang="en-US" dirty="0">
                <a:latin typeface="Calibri" panose="020F0502020204030204" pitchFamily="34" charset="0"/>
              </a:rPr>
              <a:t> </a:t>
            </a:r>
          </a:p>
          <a:p>
            <a:r>
              <a:rPr lang="en-US" dirty="0">
                <a:latin typeface="Calibri" panose="020F0502020204030204" pitchFamily="34" charset="0"/>
              </a:rPr>
              <a:t>Thank you for your time.</a:t>
            </a:r>
          </a:p>
          <a:p>
            <a:endParaRPr lang="en-US" dirty="0" smtClean="0">
              <a:latin typeface="Calibri" panose="020F0502020204030204" pitchFamily="34" charset="0"/>
            </a:endParaRPr>
          </a:p>
          <a:p>
            <a:pPr eaLnBrk="1" hangingPunct="1"/>
            <a:endParaRPr lang="en-US" dirty="0" smtClean="0">
              <a:latin typeface="Calibri" panose="020F0502020204030204" pitchFamily="34" charset="0"/>
            </a:endParaRPr>
          </a:p>
          <a:p>
            <a:pPr eaLnBrk="1" hangingPunct="1"/>
            <a:endParaRPr lang="en-US" dirty="0" smtClean="0">
              <a:latin typeface="Calibri" panose="020F0502020204030204" pitchFamily="34" charset="0"/>
            </a:endParaRPr>
          </a:p>
        </p:txBody>
      </p:sp>
    </p:spTree>
    <p:extLst>
      <p:ext uri="{BB962C8B-B14F-4D97-AF65-F5344CB8AC3E}">
        <p14:creationId xmlns:p14="http://schemas.microsoft.com/office/powerpoint/2010/main" val="380568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4559"/>
            <a:fld id="{3F30C08D-D5F3-440C-9747-EB248E2279C1}" type="slidenum">
              <a:rPr lang="en-US" smtClean="0">
                <a:solidFill>
                  <a:prstClr val="black"/>
                </a:solidFill>
              </a:rPr>
              <a:pPr defTabSz="954559"/>
              <a:t>31</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latin typeface="Calibri" panose="020F0502020204030204" pitchFamily="34" charset="0"/>
            </a:endParaRPr>
          </a:p>
        </p:txBody>
      </p:sp>
    </p:spTree>
    <p:extLst>
      <p:ext uri="{BB962C8B-B14F-4D97-AF65-F5344CB8AC3E}">
        <p14:creationId xmlns:p14="http://schemas.microsoft.com/office/powerpoint/2010/main" val="256950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4</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pPr>
              <a:buFontTx/>
              <a:buNone/>
            </a:pPr>
            <a:r>
              <a:rPr lang="en-US" sz="1100" dirty="0">
                <a:latin typeface="Calibri" panose="020F0502020204030204" pitchFamily="34" charset="0"/>
                <a:cs typeface="Arial" panose="020B0604020202020204" pitchFamily="34" charset="0"/>
              </a:rPr>
              <a:t>First, women are more educated than ever before. [Read slide]</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solidFill>
                  <a:srgbClr val="161818"/>
                </a:solidFill>
              </a:rPr>
              <a:t>The gender discrepancy for college degrees is expected to grow over the next decade. </a:t>
            </a:r>
            <a:r>
              <a:rPr lang="en-US" sz="1100" dirty="0"/>
              <a:t>The Department of Education forecasts that, by 2025, women will earn 141 college degrees for every 100 degrees earned by men, with especially pronounced differences in associate’s degrees (164 women for every 100 men) and master’s degrees (140 women for every 100 men) earned.</a:t>
            </a:r>
            <a:r>
              <a:rPr lang="en-US" sz="1100" baseline="30000" dirty="0">
                <a:cs typeface="Arial" panose="020B0604020202020204" pitchFamily="34" charset="0"/>
              </a:rPr>
              <a:t>1</a:t>
            </a:r>
            <a:r>
              <a:rPr lang="en-US" sz="1100" dirty="0">
                <a:cs typeface="Arial" panose="020B0604020202020204" pitchFamily="34" charset="0"/>
              </a:rPr>
              <a:t> </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latin typeface="+mj-lt"/>
                <a:cs typeface="Arial" panose="020B0604020202020204" pitchFamily="34" charset="0"/>
              </a:rPr>
              <a:t>But this gender imbalance is hardly new. Women </a:t>
            </a:r>
            <a:r>
              <a:rPr lang="en-US" sz="1100" dirty="0">
                <a:solidFill>
                  <a:srgbClr val="161818"/>
                </a:solidFill>
                <a:latin typeface="+mj-lt"/>
              </a:rPr>
              <a:t>earned a disproportionate share of college degrees at every level of higher education for more than 10 years.</a:t>
            </a:r>
            <a:endParaRPr lang="en-US" sz="1100" baseline="30000" dirty="0">
              <a:latin typeface="+mj-lt"/>
              <a:cs typeface="Arial" panose="020B0604020202020204" pitchFamily="34" charset="0"/>
            </a:endParaRPr>
          </a:p>
          <a:p>
            <a:pPr>
              <a:buFontTx/>
              <a:buNone/>
            </a:pPr>
            <a:endParaRPr lang="en-US" sz="1100" baseline="30000" dirty="0">
              <a:latin typeface="Calibri" panose="020F0502020204030204" pitchFamily="34" charset="0"/>
              <a:cs typeface="Arial" panose="020B0604020202020204" pitchFamily="34" charset="0"/>
            </a:endParaRPr>
          </a:p>
          <a:p>
            <a:pPr>
              <a:buFontTx/>
              <a:buNone/>
            </a:pPr>
            <a:r>
              <a:rPr lang="en-US" sz="1100" dirty="0">
                <a:latin typeface="Calibri" panose="020F0502020204030204" pitchFamily="34" charset="0"/>
                <a:cs typeface="Arial" panose="020B0604020202020204" pitchFamily="34" charset="0"/>
              </a:rPr>
              <a:t>We’ll see how this is paying off. </a:t>
            </a:r>
          </a:p>
          <a:p>
            <a:pPr>
              <a:buFontTx/>
              <a:buNone/>
            </a:pPr>
            <a:endParaRPr lang="en-US" sz="1100" dirty="0">
              <a:latin typeface="Calibri" panose="020F0502020204030204" pitchFamily="34" charset="0"/>
              <a:cs typeface="Arial" panose="020B0604020202020204" pitchFamily="34" charset="0"/>
            </a:endParaRPr>
          </a:p>
          <a:p>
            <a:pPr>
              <a:buFontTx/>
              <a:buNone/>
            </a:pPr>
            <a:r>
              <a:rPr lang="en-US" sz="1100" dirty="0">
                <a:latin typeface="Calibri" panose="020F0502020204030204" pitchFamily="34" charset="0"/>
                <a:cs typeface="Arial" panose="020B0604020202020204" pitchFamily="34" charset="0"/>
              </a:rPr>
              <a:t>[next slide]</a:t>
            </a:r>
          </a:p>
          <a:p>
            <a:pPr>
              <a:buFontTx/>
              <a:buNone/>
            </a:pPr>
            <a:endParaRPr lang="en-US" sz="900" dirty="0">
              <a:latin typeface="Calibri" panose="020F0502020204030204" pitchFamily="34" charset="0"/>
              <a:cs typeface="Arial" panose="020B0604020202020204" pitchFamily="34" charset="0"/>
            </a:endParaRPr>
          </a:p>
          <a:p>
            <a:pPr>
              <a:buFontTx/>
              <a:buNone/>
            </a:pPr>
            <a:r>
              <a:rPr lang="en-US" sz="900" baseline="30000" dirty="0">
                <a:latin typeface="Calibri" panose="020F0502020204030204" pitchFamily="34" charset="0"/>
                <a:cs typeface="Arial" panose="020B0604020202020204" pitchFamily="34" charset="0"/>
              </a:rPr>
              <a:t>1</a:t>
            </a:r>
            <a:r>
              <a:rPr lang="en-US" sz="900" i="1" dirty="0">
                <a:latin typeface="Calibri" panose="020F0502020204030204" pitchFamily="34" charset="0"/>
                <a:cs typeface="Arial" panose="020B0604020202020204" pitchFamily="34" charset="0"/>
              </a:rPr>
              <a:t>Prediction: No 2017 commencement speaker will mention this—the huge ‘gender college degree gap’ favoring women</a:t>
            </a:r>
            <a:r>
              <a:rPr lang="en-US" sz="900" dirty="0">
                <a:latin typeface="Calibri" panose="020F0502020204030204" pitchFamily="34" charset="0"/>
                <a:cs typeface="Arial" panose="020B0604020202020204" pitchFamily="34" charset="0"/>
              </a:rPr>
              <a:t>, </a:t>
            </a:r>
            <a:r>
              <a:rPr lang="en-US" sz="900" dirty="0">
                <a:solidFill>
                  <a:prstClr val="black"/>
                </a:solidFill>
                <a:latin typeface="Calibri" panose="020F0502020204030204" pitchFamily="34" charset="0"/>
                <a:cs typeface="Arial" panose="020B0604020202020204" pitchFamily="34" charset="0"/>
              </a:rPr>
              <a:t>aei.org, </a:t>
            </a:r>
            <a:r>
              <a:rPr lang="en-US" sz="900" dirty="0">
                <a:latin typeface="Calibri" panose="020F0502020204030204" pitchFamily="34" charset="0"/>
                <a:cs typeface="Arial" panose="020B0604020202020204" pitchFamily="34" charset="0"/>
              </a:rPr>
              <a:t>May 2017</a:t>
            </a:r>
          </a:p>
          <a:p>
            <a:pPr>
              <a:buFontTx/>
              <a:buNone/>
            </a:pPr>
            <a:r>
              <a:rPr lang="en-US" sz="900" baseline="30000" dirty="0">
                <a:latin typeface="Calibri" panose="020F0502020204030204" pitchFamily="34" charset="0"/>
                <a:cs typeface="Arial" panose="020B0604020202020204" pitchFamily="34" charset="0"/>
              </a:rPr>
              <a:t/>
            </a:r>
            <a:br>
              <a:rPr lang="en-US" sz="900" baseline="30000" dirty="0">
                <a:latin typeface="Calibri" panose="020F0502020204030204" pitchFamily="34" charset="0"/>
                <a:cs typeface="Arial" panose="020B0604020202020204" pitchFamily="34" charset="0"/>
              </a:rPr>
            </a:br>
            <a:r>
              <a:rPr lang="en-US" sz="900" dirty="0">
                <a:latin typeface="Calibri" panose="020F0502020204030204" pitchFamily="34" charset="0"/>
                <a:cs typeface="Arial" panose="020B0604020202020204" pitchFamily="34" charset="0"/>
              </a:rPr>
              <a:t/>
            </a:r>
            <a:br>
              <a:rPr lang="en-US" sz="900" dirty="0">
                <a:latin typeface="Calibri" panose="020F0502020204030204" pitchFamily="34" charset="0"/>
                <a:cs typeface="Arial" panose="020B0604020202020204" pitchFamily="34" charset="0"/>
              </a:rPr>
            </a:br>
            <a:endParaRPr lang="en-US" sz="9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462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5</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Women today are </a:t>
            </a:r>
            <a:r>
              <a:rPr lang="en-US" dirty="0" smtClean="0">
                <a:latin typeface="Calibri" panose="020F0502020204030204" pitchFamily="34" charset="0"/>
                <a:cs typeface="Arial" panose="020B0604020202020204" pitchFamily="34" charset="0"/>
              </a:rPr>
              <a:t>more financially independent than </a:t>
            </a:r>
            <a:r>
              <a:rPr lang="en-US" dirty="0">
                <a:latin typeface="Calibri" panose="020F0502020204030204" pitchFamily="34" charset="0"/>
                <a:cs typeface="Arial" panose="020B0604020202020204" pitchFamily="34" charset="0"/>
              </a:rPr>
              <a:t>they’ve ever been</a:t>
            </a:r>
            <a:r>
              <a:rPr lang="en-US" dirty="0" smtClean="0">
                <a:latin typeface="Calibri" panose="020F0502020204030204" pitchFamily="34" charset="0"/>
                <a:cs typeface="Arial" panose="020B0604020202020204" pitchFamily="34" charset="0"/>
              </a:rPr>
              <a:t>. </a:t>
            </a:r>
          </a:p>
          <a:p>
            <a:endParaRPr lang="en-US" dirty="0">
              <a:latin typeface="Calibri" panose="020F0502020204030204" pitchFamily="34" charset="0"/>
              <a:cs typeface="Arial" panose="020B0604020202020204" pitchFamily="34" charset="0"/>
            </a:endParaRPr>
          </a:p>
          <a:p>
            <a:pPr marL="177851" indent="-177851">
              <a:buFont typeface="Arial" panose="020B0604020202020204" pitchFamily="34" charset="0"/>
              <a:buChar char="•"/>
            </a:pPr>
            <a:r>
              <a:rPr lang="en-US" dirty="0" smtClean="0">
                <a:latin typeface="Calibri" panose="020F0502020204030204" pitchFamily="34" charset="0"/>
                <a:cs typeface="Arial" panose="020B0604020202020204" pitchFamily="34" charset="0"/>
              </a:rPr>
              <a:t>In 2014, </a:t>
            </a:r>
            <a:r>
              <a:rPr lang="en-US" dirty="0">
                <a:latin typeface="Calibri" panose="020F0502020204030204" pitchFamily="34" charset="0"/>
                <a:cs typeface="Arial" panose="020B0604020202020204" pitchFamily="34" charset="0"/>
              </a:rPr>
              <a:t>women made up </a:t>
            </a:r>
            <a:r>
              <a:rPr lang="en-US" dirty="0" smtClean="0">
                <a:latin typeface="Calibri" panose="020F0502020204030204" pitchFamily="34" charset="0"/>
                <a:cs typeface="Arial" panose="020B0604020202020204" pitchFamily="34" charset="0"/>
              </a:rPr>
              <a:t>57</a:t>
            </a:r>
            <a:r>
              <a:rPr lang="en-US" dirty="0">
                <a:latin typeface="Calibri" panose="020F0502020204030204" pitchFamily="34" charset="0"/>
                <a:cs typeface="Arial" panose="020B0604020202020204" pitchFamily="34" charset="0"/>
              </a:rPr>
              <a:t>% of the labor </a:t>
            </a:r>
            <a:r>
              <a:rPr lang="en-US" dirty="0" smtClean="0">
                <a:latin typeface="Calibri" panose="020F0502020204030204" pitchFamily="34" charset="0"/>
                <a:cs typeface="Arial" panose="020B0604020202020204" pitchFamily="34" charset="0"/>
              </a:rPr>
              <a:t>force,</a:t>
            </a:r>
            <a:r>
              <a:rPr lang="en-US" baseline="30000" dirty="0" smtClean="0">
                <a:latin typeface="Calibri" panose="020F0502020204030204" pitchFamily="34" charset="0"/>
                <a:cs typeface="Arial" panose="020B0604020202020204" pitchFamily="34" charset="0"/>
              </a:rPr>
              <a:t>2 </a:t>
            </a:r>
            <a:r>
              <a:rPr lang="en-US" dirty="0">
                <a:latin typeface="Calibri" panose="020F0502020204030204" pitchFamily="34" charset="0"/>
                <a:cs typeface="Arial" panose="020B0604020202020204" pitchFamily="34" charset="0"/>
              </a:rPr>
              <a:t>and </a:t>
            </a:r>
            <a:r>
              <a:rPr lang="en-US" dirty="0" smtClean="0">
                <a:latin typeface="Calibri" panose="020F0502020204030204" pitchFamily="34" charset="0"/>
                <a:cs typeface="Arial" panose="020B0604020202020204" pitchFamily="34" charset="0"/>
              </a:rPr>
              <a:t>42% </a:t>
            </a:r>
            <a:r>
              <a:rPr lang="en-US" dirty="0">
                <a:latin typeface="Calibri" panose="020F0502020204030204" pitchFamily="34" charset="0"/>
                <a:cs typeface="Arial" panose="020B0604020202020204" pitchFamily="34" charset="0"/>
              </a:rPr>
              <a:t>of them earned more than their </a:t>
            </a:r>
            <a:r>
              <a:rPr lang="en-US" dirty="0" smtClean="0">
                <a:latin typeface="Calibri" panose="020F0502020204030204" pitchFamily="34" charset="0"/>
                <a:cs typeface="Arial" panose="020B0604020202020204" pitchFamily="34" charset="0"/>
              </a:rPr>
              <a:t>husbands.</a:t>
            </a:r>
            <a:r>
              <a:rPr lang="en-US" baseline="30000" dirty="0" smtClean="0">
                <a:latin typeface="Calibri" panose="020F0502020204030204" pitchFamily="34" charset="0"/>
                <a:cs typeface="Arial" panose="020B0604020202020204" pitchFamily="34" charset="0"/>
              </a:rPr>
              <a:t>1</a:t>
            </a:r>
          </a:p>
          <a:p>
            <a:endParaRPr lang="en-US" baseline="30000" dirty="0" smtClean="0">
              <a:latin typeface="Calibri" panose="020F0502020204030204" pitchFamily="34" charset="0"/>
              <a:cs typeface="Arial" panose="020B0604020202020204" pitchFamily="34" charset="0"/>
            </a:endParaRPr>
          </a:p>
          <a:p>
            <a:pPr marL="177851" indent="-177851">
              <a:buFont typeface="Arial" panose="020B0604020202020204" pitchFamily="34" charset="0"/>
              <a:buChar char="•"/>
            </a:pPr>
            <a:r>
              <a:rPr lang="en-US" dirty="0" smtClean="0">
                <a:latin typeface="Calibri" panose="020F0502020204030204" pitchFamily="34" charset="0"/>
                <a:cs typeface="Arial" panose="020B0604020202020204" pitchFamily="34" charset="0"/>
              </a:rPr>
              <a:t>In fact, when a woman is the primary breadwinner of a family, the total family income is higher.</a:t>
            </a:r>
            <a:r>
              <a:rPr lang="en-US" baseline="30000" dirty="0" smtClean="0">
                <a:latin typeface="Calibri" panose="020F0502020204030204" pitchFamily="34" charset="0"/>
                <a:cs typeface="Arial" panose="020B0604020202020204" pitchFamily="34" charset="0"/>
              </a:rPr>
              <a:t>1</a:t>
            </a:r>
          </a:p>
          <a:p>
            <a:endParaRPr lang="en-US" baseline="30000" dirty="0" smtClean="0">
              <a:latin typeface="Calibri" panose="020F0502020204030204" pitchFamily="34" charset="0"/>
              <a:cs typeface="Arial" panose="020B0604020202020204" pitchFamily="34" charset="0"/>
            </a:endParaRPr>
          </a:p>
          <a:p>
            <a:r>
              <a:rPr lang="en-US" dirty="0" smtClean="0">
                <a:latin typeface="Calibri" panose="020F0502020204030204" pitchFamily="34" charset="0"/>
                <a:cs typeface="Arial" panose="020B0604020202020204" pitchFamily="34" charset="0"/>
              </a:rPr>
              <a:t>And they’re not just employees, they’re in charge. I’ll show you some impressive statistics [on the following slide].</a:t>
            </a:r>
          </a:p>
          <a:p>
            <a:endParaRPr lang="en-US" dirty="0" smtClean="0">
              <a:latin typeface="Calibri" panose="020F0502020204030204" pitchFamily="34" charset="0"/>
              <a:cs typeface="Arial" panose="020B0604020202020204" pitchFamily="34" charset="0"/>
            </a:endParaRPr>
          </a:p>
          <a:p>
            <a:endParaRPr lang="en-US" sz="900" baseline="30000" dirty="0">
              <a:latin typeface="Calibri" panose="020F0502020204030204" pitchFamily="34" charset="0"/>
              <a:cs typeface="Arial" panose="020B0604020202020204" pitchFamily="34" charset="0"/>
            </a:endParaRPr>
          </a:p>
          <a:p>
            <a:r>
              <a:rPr lang="en-US" sz="900" baseline="30000" dirty="0">
                <a:latin typeface="Calibri" panose="020F0502020204030204" pitchFamily="34" charset="0"/>
                <a:cs typeface="Arial" panose="020B0604020202020204" pitchFamily="34" charset="0"/>
              </a:rPr>
              <a:t>2</a:t>
            </a:r>
            <a:r>
              <a:rPr lang="en-US" sz="900" dirty="0">
                <a:latin typeface="Calibri" panose="020F0502020204030204" pitchFamily="34" charset="0"/>
                <a:cs typeface="Arial" panose="020B0604020202020204" pitchFamily="34" charset="0"/>
              </a:rPr>
              <a:t>United States Department of Labor, Women’s Bureau, Data &amp; Statistics, dol.gov, retrieved 3/17</a:t>
            </a:r>
            <a:endParaRPr lang="en-US" sz="900" baseline="30000" dirty="0">
              <a:latin typeface="Calibri" panose="020F050202020403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83532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6</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531589"/>
          </a:xfrm>
          <a:noFill/>
          <a:ln/>
        </p:spPr>
        <p:txBody>
          <a:bodyPr/>
          <a:lstStyle/>
          <a:p>
            <a:r>
              <a:rPr lang="en-US" sz="900" dirty="0"/>
              <a:t>Women are now the majority owners of 39% of the country’s businesses, up from 29% in 2007.</a:t>
            </a:r>
          </a:p>
          <a:p>
            <a:endParaRPr lang="en-US" sz="900" dirty="0"/>
          </a:p>
          <a:p>
            <a:r>
              <a:rPr lang="en-US" sz="900" dirty="0"/>
              <a:t>Between 1997 and 2017, the number of women-owned businesses increased by 114%, compared to a 44% increase among all businesses—a growth rate more than 2.5 times the national average—equaling a total of 11.6 million women-owned businesses in the United States.</a:t>
            </a:r>
            <a:r>
              <a:rPr lang="en-US" sz="900" baseline="30000" dirty="0"/>
              <a:t>1</a:t>
            </a:r>
          </a:p>
          <a:p>
            <a:endParaRPr lang="en-US" sz="900" dirty="0"/>
          </a:p>
          <a:p>
            <a:r>
              <a:rPr lang="en-US" sz="900" dirty="0"/>
              <a:t>The employment growth rate over the past 20 years was stronger for women-owned businesses than for all businesses: 27% vs. 13%.</a:t>
            </a:r>
            <a:r>
              <a:rPr lang="en-US" sz="900" baseline="30000" dirty="0"/>
              <a:t> </a:t>
            </a:r>
            <a:r>
              <a:rPr lang="en-US" sz="900" dirty="0"/>
              <a:t>They employ nearly 9 million people and generate more than $1.7 trillion in revenue.</a:t>
            </a:r>
            <a:r>
              <a:rPr lang="en-US" sz="900" baseline="30000" dirty="0"/>
              <a:t>1</a:t>
            </a:r>
          </a:p>
          <a:p>
            <a:endParaRPr lang="en-US" sz="900" dirty="0">
              <a:cs typeface="Arial" panose="020B0604020202020204" pitchFamily="34" charset="0"/>
            </a:endParaRPr>
          </a:p>
          <a:p>
            <a:r>
              <a:rPr lang="en-US" sz="900" dirty="0">
                <a:cs typeface="Arial" panose="020B0604020202020204" pitchFamily="34" charset="0"/>
              </a:rPr>
              <a:t>As business owners, women tend to seek new ways to distinguish themselves from the competition, while networking more than their male counterparts with other small business owners. Women entrepreneurs are also more likely to seek help from the Small Business Administration and other resources available to them.</a:t>
            </a:r>
          </a:p>
          <a:p>
            <a:endParaRPr lang="en-US" sz="900" dirty="0">
              <a:cs typeface="Arial" panose="020B0604020202020204" pitchFamily="34" charset="0"/>
            </a:endParaRPr>
          </a:p>
          <a:p>
            <a:r>
              <a:rPr lang="en-US" sz="900" dirty="0">
                <a:cs typeface="Arial" panose="020B0604020202020204" pitchFamily="34" charset="0"/>
              </a:rPr>
              <a:t>[Read slide]</a:t>
            </a:r>
          </a:p>
          <a:p>
            <a:endParaRPr lang="en-US" sz="900" dirty="0"/>
          </a:p>
          <a:p>
            <a:pPr fontAlgn="base">
              <a:spcAft>
                <a:spcPts val="894"/>
              </a:spcAft>
            </a:pPr>
            <a:r>
              <a:rPr lang="en-US" sz="900" dirty="0">
                <a:ea typeface="Times New Roman"/>
                <a:cs typeface="Helvetica"/>
              </a:rPr>
              <a:t>Author and business coach David </a:t>
            </a:r>
            <a:r>
              <a:rPr lang="en-US" sz="900" dirty="0" err="1">
                <a:ea typeface="Times New Roman"/>
                <a:cs typeface="Helvetica"/>
              </a:rPr>
              <a:t>Finkel</a:t>
            </a:r>
            <a:r>
              <a:rPr lang="en-US" sz="900" dirty="0">
                <a:ea typeface="Times New Roman"/>
                <a:cs typeface="Helvetica"/>
              </a:rPr>
              <a:t> believes that women make better business owners than men, and here are his three reasons:</a:t>
            </a:r>
          </a:p>
          <a:p>
            <a:pPr marL="227397" indent="-227397" fontAlgn="base">
              <a:spcAft>
                <a:spcPts val="894"/>
              </a:spcAft>
              <a:buAutoNum type="arabicPeriod"/>
            </a:pPr>
            <a:r>
              <a:rPr lang="en-US" sz="900" dirty="0">
                <a:ea typeface="Times New Roman"/>
                <a:cs typeface="Helvetica"/>
              </a:rPr>
              <a:t>Women business owners are much better at leading their teams, viewing their employees as whole people, not just "worker bees."</a:t>
            </a:r>
            <a:r>
              <a:rPr lang="en-US" sz="900" baseline="30000" dirty="0">
                <a:ea typeface="Times New Roman"/>
                <a:cs typeface="Helvetica"/>
              </a:rPr>
              <a:t>2</a:t>
            </a:r>
            <a:endParaRPr lang="en-US" sz="900" baseline="30000" dirty="0">
              <a:ea typeface="Times New Roman"/>
              <a:cs typeface="Times New Roman"/>
            </a:endParaRPr>
          </a:p>
          <a:p>
            <a:pPr marL="227397" indent="-227397" fontAlgn="base">
              <a:spcAft>
                <a:spcPts val="894"/>
              </a:spcAft>
              <a:buAutoNum type="arabicPeriod"/>
            </a:pPr>
            <a:r>
              <a:rPr lang="en-US" sz="900" dirty="0">
                <a:ea typeface="Times New Roman"/>
                <a:cs typeface="Helvetica"/>
              </a:rPr>
              <a:t>Woman business owners are more willing to implement systems and controls in their companies, and do so effectively.</a:t>
            </a:r>
            <a:r>
              <a:rPr lang="en-US" sz="900" baseline="30000" dirty="0">
                <a:ea typeface="Times New Roman"/>
                <a:cs typeface="Helvetica"/>
              </a:rPr>
              <a:t>2</a:t>
            </a:r>
            <a:endParaRPr lang="en-US" sz="900" baseline="30000" dirty="0">
              <a:ea typeface="Times New Roman"/>
              <a:cs typeface="Times New Roman"/>
            </a:endParaRPr>
          </a:p>
          <a:p>
            <a:pPr marL="227397" indent="-227397" fontAlgn="base">
              <a:spcAft>
                <a:spcPts val="894"/>
              </a:spcAft>
              <a:buAutoNum type="arabicPeriod"/>
            </a:pPr>
            <a:r>
              <a:rPr lang="en-US" sz="900" dirty="0">
                <a:ea typeface="Times New Roman"/>
                <a:cs typeface="Helvetica"/>
              </a:rPr>
              <a:t>Women are better at building deeper relationships with customers, suppliers, and vendors than men.</a:t>
            </a:r>
            <a:endParaRPr lang="en-US" sz="900" dirty="0">
              <a:cs typeface="Arial" panose="020B0604020202020204" pitchFamily="34" charset="0"/>
            </a:endParaRPr>
          </a:p>
          <a:p>
            <a:r>
              <a:rPr lang="en-US" sz="900" dirty="0">
                <a:cs typeface="Arial" panose="020B0604020202020204" pitchFamily="34" charset="0"/>
              </a:rPr>
              <a:t>But it doesn’t stop there. Next we’ll see more ways women are making their mark.</a:t>
            </a:r>
            <a:r>
              <a:rPr lang="en-US" sz="900" baseline="30000" dirty="0">
                <a:cs typeface="Arial" panose="020B0604020202020204" pitchFamily="34" charset="0"/>
              </a:rPr>
              <a:t>2</a:t>
            </a:r>
          </a:p>
          <a:p>
            <a:pPr marL="220183" indent="-220183">
              <a:buAutoNum type="arabicParenR"/>
            </a:pPr>
            <a:endParaRPr lang="en-US" sz="900" dirty="0">
              <a:cs typeface="Arial" panose="020B0604020202020204" pitchFamily="34" charset="0"/>
            </a:endParaRPr>
          </a:p>
          <a:p>
            <a:r>
              <a:rPr lang="en-US" sz="800" baseline="30000" dirty="0">
                <a:cs typeface="Arial" panose="020B0604020202020204" pitchFamily="34" charset="0"/>
              </a:rPr>
              <a:t>1</a:t>
            </a:r>
            <a:r>
              <a:rPr lang="en-US" sz="800" i="1" dirty="0"/>
              <a:t>The 2017 State of Women-Owned Businesses Report, </a:t>
            </a:r>
            <a:r>
              <a:rPr lang="en-US" sz="800" dirty="0"/>
              <a:t>americanexpress.com</a:t>
            </a:r>
          </a:p>
          <a:p>
            <a:pPr lvl="0"/>
            <a:r>
              <a:rPr lang="en-US" sz="800" baseline="30000" dirty="0"/>
              <a:t>2</a:t>
            </a:r>
            <a:r>
              <a:rPr lang="en-US" sz="800" i="1" dirty="0"/>
              <a:t>Why Women Make Better Business Owners than Men</a:t>
            </a:r>
            <a:r>
              <a:rPr lang="en-US" sz="800" dirty="0"/>
              <a:t>, inc.com, 9/30/15, most recent data available</a:t>
            </a:r>
            <a:endParaRPr lang="en-US" sz="800" i="1" dirty="0">
              <a:cs typeface="Arial" panose="020B0604020202020204" pitchFamily="34" charset="0"/>
            </a:endParaRPr>
          </a:p>
          <a:p>
            <a:endParaRPr lang="en-US" sz="900" dirty="0">
              <a:cs typeface="Arial" panose="020B0604020202020204" pitchFamily="34" charset="0"/>
            </a:endParaRPr>
          </a:p>
          <a:p>
            <a:endParaRPr lang="en-US" sz="900" dirty="0">
              <a:cs typeface="Arial" panose="020B0604020202020204" pitchFamily="34" charset="0"/>
            </a:endParaRPr>
          </a:p>
          <a:p>
            <a:endParaRPr lang="en-US" sz="900" dirty="0">
              <a:solidFill>
                <a:srgbClr val="FF0000"/>
              </a:solidFill>
              <a:cs typeface="Arial" panose="020B0604020202020204" pitchFamily="34" charset="0"/>
            </a:endParaRPr>
          </a:p>
          <a:p>
            <a:endParaRPr lang="en-US" sz="900" dirty="0">
              <a:cs typeface="Arial" panose="020B0604020202020204" pitchFamily="34" charset="0"/>
            </a:endParaRPr>
          </a:p>
          <a:p>
            <a:endParaRPr lang="en-US" sz="900" dirty="0">
              <a:cs typeface="Arial" panose="020B0604020202020204" pitchFamily="34" charset="0"/>
            </a:endParaRPr>
          </a:p>
          <a:p>
            <a:endParaRPr lang="en-US" sz="900" dirty="0">
              <a:solidFill>
                <a:srgbClr val="FF0000"/>
              </a:solidFill>
              <a:cs typeface="Arial" panose="020B0604020202020204" pitchFamily="34" charset="0"/>
            </a:endParaRPr>
          </a:p>
        </p:txBody>
      </p:sp>
    </p:spTree>
    <p:extLst>
      <p:ext uri="{BB962C8B-B14F-4D97-AF65-F5344CB8AC3E}">
        <p14:creationId xmlns:p14="http://schemas.microsoft.com/office/powerpoint/2010/main" val="44755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7</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74728" y="4587885"/>
            <a:ext cx="5365750" cy="4295774"/>
          </a:xfrm>
          <a:noFill/>
          <a:ln/>
        </p:spPr>
        <p:txBody>
          <a:bodyPr/>
          <a:lstStyle/>
          <a:p>
            <a:r>
              <a:rPr lang="en-US" sz="1100" dirty="0">
                <a:cs typeface="Arial" panose="020B0604020202020204" pitchFamily="34" charset="0"/>
              </a:rPr>
              <a:t>Not only are they working and earning, they’re </a:t>
            </a:r>
            <a:r>
              <a:rPr lang="en-US" sz="1100" i="1" dirty="0">
                <a:cs typeface="Arial" panose="020B0604020202020204" pitchFamily="34" charset="0"/>
              </a:rPr>
              <a:t>leading</a:t>
            </a:r>
            <a:r>
              <a:rPr lang="en-US" sz="1100" dirty="0">
                <a:cs typeface="Arial" panose="020B0604020202020204" pitchFamily="34" charset="0"/>
              </a:rPr>
              <a:t>. </a:t>
            </a:r>
          </a:p>
          <a:p>
            <a:endParaRPr lang="en-US" sz="1100" dirty="0">
              <a:cs typeface="Arial" panose="020B0604020202020204" pitchFamily="34" charset="0"/>
            </a:endParaRPr>
          </a:p>
          <a:p>
            <a:r>
              <a:rPr lang="en-US" sz="1100" dirty="0">
                <a:cs typeface="Arial" panose="020B0604020202020204" pitchFamily="34" charset="0"/>
              </a:rPr>
              <a:t>[Read slide]</a:t>
            </a:r>
          </a:p>
          <a:p>
            <a:endParaRPr lang="en-US" sz="1100" dirty="0">
              <a:cs typeface="Arial" panose="020B0604020202020204" pitchFamily="34" charset="0"/>
            </a:endParaRPr>
          </a:p>
          <a:p>
            <a:r>
              <a:rPr lang="en-US" sz="1100" dirty="0">
                <a:cs typeface="Arial" panose="020B0604020202020204" pitchFamily="34" charset="0"/>
              </a:rPr>
              <a:t>Even in the traditionally male-dominated field of technology there are highly several successful women in the “C-suite.”</a:t>
            </a:r>
          </a:p>
          <a:p>
            <a:endParaRPr lang="en-US" sz="1100" dirty="0"/>
          </a:p>
          <a:p>
            <a:r>
              <a:rPr lang="en-US" sz="1100" dirty="0">
                <a:cs typeface="Arial" panose="020B0604020202020204" pitchFamily="34" charset="0"/>
              </a:rPr>
              <a:t>Here are just a few of </a:t>
            </a:r>
            <a:r>
              <a:rPr lang="en-US" sz="1100" dirty="0"/>
              <a:t>America's richest self-made women in tech</a:t>
            </a:r>
            <a:r>
              <a:rPr lang="en-US" sz="1100" dirty="0">
                <a:cs typeface="Arial" panose="020B0604020202020204" pitchFamily="34" charset="0"/>
              </a:rPr>
              <a:t>:</a:t>
            </a:r>
            <a:r>
              <a:rPr lang="en-US" sz="1100" baseline="30000" dirty="0">
                <a:cs typeface="Arial" panose="020B0604020202020204" pitchFamily="34" charset="0"/>
              </a:rPr>
              <a:t>2</a:t>
            </a:r>
          </a:p>
          <a:p>
            <a:endParaRPr lang="en-US" sz="1100" dirty="0">
              <a:cs typeface="Arial" panose="020B0604020202020204" pitchFamily="34" charset="0"/>
            </a:endParaRPr>
          </a:p>
          <a:p>
            <a:pPr marL="235852" indent="-235852">
              <a:buFontTx/>
              <a:buAutoNum type="arabicParenR"/>
            </a:pPr>
            <a:r>
              <a:rPr lang="en-US" sz="1100" dirty="0"/>
              <a:t>Thai Lee, owner, president, </a:t>
            </a:r>
            <a:r>
              <a:rPr lang="en-US" sz="1100" i="1" dirty="0"/>
              <a:t>and </a:t>
            </a:r>
            <a:r>
              <a:rPr lang="en-US" sz="1100" dirty="0"/>
              <a:t>CEO of SHI International (largest woman-owned business in the U.S.)</a:t>
            </a:r>
          </a:p>
          <a:p>
            <a:pPr marL="235852" indent="-235852">
              <a:buFontTx/>
              <a:buAutoNum type="arabicParenR"/>
            </a:pPr>
            <a:r>
              <a:rPr lang="en-US" sz="1100" dirty="0">
                <a:cs typeface="Arial" panose="020B0604020202020204" pitchFamily="34" charset="0"/>
              </a:rPr>
              <a:t>Sheryl Sandberg, COO of Facebook </a:t>
            </a:r>
          </a:p>
          <a:p>
            <a:pPr marL="235852" indent="-235852">
              <a:buAutoNum type="arabicParenR"/>
            </a:pPr>
            <a:r>
              <a:rPr lang="en-US" sz="1100" dirty="0"/>
              <a:t>Susan </a:t>
            </a:r>
            <a:r>
              <a:rPr lang="en-US" sz="1100" dirty="0" err="1"/>
              <a:t>Wojcicki</a:t>
            </a:r>
            <a:r>
              <a:rPr lang="en-US" sz="1100" dirty="0"/>
              <a:t>, CEO of YouTube</a:t>
            </a:r>
          </a:p>
          <a:p>
            <a:pPr marL="235852" indent="-235852">
              <a:buAutoNum type="arabicParenR"/>
            </a:pPr>
            <a:r>
              <a:rPr lang="en-US" sz="1100" dirty="0" err="1"/>
              <a:t>Safra</a:t>
            </a:r>
            <a:r>
              <a:rPr lang="en-US" sz="1100" dirty="0"/>
              <a:t> </a:t>
            </a:r>
            <a:r>
              <a:rPr lang="en-US" sz="1100" dirty="0" err="1"/>
              <a:t>Catz</a:t>
            </a:r>
            <a:r>
              <a:rPr lang="en-US" sz="1100" dirty="0"/>
              <a:t>, Oracle co-CEO</a:t>
            </a:r>
          </a:p>
          <a:p>
            <a:pPr marL="235852" indent="-235852">
              <a:buAutoNum type="arabicParenR"/>
            </a:pPr>
            <a:endParaRPr lang="en-US" sz="1100" dirty="0">
              <a:cs typeface="Arial" panose="020B0604020202020204" pitchFamily="34" charset="0"/>
            </a:endParaRPr>
          </a:p>
          <a:p>
            <a:r>
              <a:rPr lang="en-US" sz="1100" dirty="0">
                <a:cs typeface="Arial" panose="020B0604020202020204" pitchFamily="34" charset="0"/>
              </a:rPr>
              <a:t>Their success might be attributed to a certain characteristic women possess. What is it…? </a:t>
            </a:r>
          </a:p>
          <a:p>
            <a:endParaRPr lang="en-US" sz="1100" dirty="0">
              <a:cs typeface="Arial" panose="020B0604020202020204" pitchFamily="34" charset="0"/>
            </a:endParaRPr>
          </a:p>
          <a:p>
            <a:r>
              <a:rPr lang="en-US" sz="1100" dirty="0">
                <a:cs typeface="Arial" panose="020B0604020202020204" pitchFamily="34" charset="0"/>
              </a:rPr>
              <a:t>[next slide]</a:t>
            </a:r>
          </a:p>
          <a:p>
            <a:endParaRPr lang="en-US" dirty="0">
              <a:latin typeface="Calibri" panose="020F0502020204030204" pitchFamily="34" charset="0"/>
              <a:cs typeface="Arial" panose="020B0604020202020204" pitchFamily="34" charset="0"/>
            </a:endParaRPr>
          </a:p>
          <a:p>
            <a:r>
              <a:rPr lang="en-US" sz="900" baseline="30000" dirty="0">
                <a:cs typeface="Arial" panose="020B0604020202020204" pitchFamily="34" charset="0"/>
              </a:rPr>
              <a:t>2</a:t>
            </a:r>
            <a:r>
              <a:rPr lang="en-US" sz="900" i="1" dirty="0"/>
              <a:t>Meet America's Richest Self-Made Women In Tech</a:t>
            </a:r>
            <a:r>
              <a:rPr lang="en-US" sz="900" dirty="0">
                <a:cs typeface="Arial" panose="020B0604020202020204" pitchFamily="34" charset="0"/>
              </a:rPr>
              <a:t>, </a:t>
            </a:r>
            <a:r>
              <a:rPr lang="en-US" sz="900" dirty="0">
                <a:cs typeface="Arial" panose="020B0604020202020204" pitchFamily="34" charset="0"/>
                <a:hlinkClick r:id="rId3"/>
              </a:rPr>
              <a:t>forbes.com</a:t>
            </a:r>
            <a:r>
              <a:rPr lang="en-US" sz="900" dirty="0">
                <a:cs typeface="Arial" panose="020B0604020202020204" pitchFamily="34" charset="0"/>
              </a:rPr>
              <a:t>, 5/17/17</a:t>
            </a:r>
          </a:p>
        </p:txBody>
      </p:sp>
    </p:spTree>
    <p:extLst>
      <p:ext uri="{BB962C8B-B14F-4D97-AF65-F5344CB8AC3E}">
        <p14:creationId xmlns:p14="http://schemas.microsoft.com/office/powerpoint/2010/main" val="330347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54548"/>
            <a:fld id="{670EB627-3962-4D33-BB2B-5CA24873F916}" type="slidenum">
              <a:rPr lang="en-US" smtClean="0">
                <a:solidFill>
                  <a:prstClr val="black"/>
                </a:solidFill>
              </a:rPr>
              <a:pPr defTabSz="954548"/>
              <a:t>8</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31520" y="4560570"/>
            <a:ext cx="5852160" cy="4802505"/>
          </a:xfrm>
          <a:noFill/>
          <a:ln/>
        </p:spPr>
        <p:txBody>
          <a:bodyPr/>
          <a:lstStyle/>
          <a:p>
            <a:pPr>
              <a:lnSpc>
                <a:spcPts val="900"/>
              </a:lnSpc>
              <a:spcBef>
                <a:spcPts val="50"/>
              </a:spcBef>
              <a:spcAft>
                <a:spcPts val="50"/>
              </a:spcAft>
            </a:pPr>
            <a:r>
              <a:rPr lang="en-US" sz="800" i="1" dirty="0">
                <a:latin typeface="Calibri" panose="020F0502020204030204" pitchFamily="34" charset="0"/>
              </a:rPr>
              <a:t>Rationalit</a:t>
            </a:r>
            <a:r>
              <a:rPr lang="en-US" sz="800" dirty="0">
                <a:latin typeface="Calibri" panose="020F0502020204030204" pitchFamily="34" charset="0"/>
              </a:rPr>
              <a:t>y. Women are more rational. How does this trait reveal itself in the investment world? </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dirty="0">
                <a:latin typeface="Calibri" panose="020F0502020204030204" pitchFamily="34" charset="0"/>
              </a:rPr>
              <a:t>There are three significant ways in which men and women differ on financial decisions.</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b="1" dirty="0">
                <a:latin typeface="Calibri" panose="020F0502020204030204" pitchFamily="34" charset="0"/>
              </a:rPr>
              <a:t>1. Women tend to focus on longer-term, non-monetary goals</a:t>
            </a:r>
            <a:r>
              <a:rPr lang="en-US" sz="800" dirty="0">
                <a:latin typeface="Calibri" panose="020F0502020204030204" pitchFamily="34" charset="0"/>
              </a:rPr>
              <a:t>, keeping the bigger picture in mind.  Instead of merely viewing money as a means to purchase something, they consider money to represent independence and security. </a:t>
            </a:r>
          </a:p>
          <a:p>
            <a:pPr marL="228456" indent="-228456">
              <a:lnSpc>
                <a:spcPts val="900"/>
              </a:lnSpc>
              <a:spcBef>
                <a:spcPts val="50"/>
              </a:spcBef>
              <a:spcAft>
                <a:spcPts val="50"/>
              </a:spcAft>
              <a:buAutoNum type="arabicPeriod"/>
            </a:pPr>
            <a:endParaRPr lang="en-US" sz="800" dirty="0">
              <a:latin typeface="Calibri" panose="020F0502020204030204" pitchFamily="34" charset="0"/>
            </a:endParaRPr>
          </a:p>
          <a:p>
            <a:pPr>
              <a:lnSpc>
                <a:spcPts val="900"/>
              </a:lnSpc>
              <a:spcBef>
                <a:spcPts val="50"/>
              </a:spcBef>
              <a:spcAft>
                <a:spcPts val="50"/>
              </a:spcAft>
            </a:pPr>
            <a:r>
              <a:rPr lang="en-US" sz="800" b="1" dirty="0">
                <a:latin typeface="Calibri" panose="020F0502020204030204" pitchFamily="34" charset="0"/>
              </a:rPr>
              <a:t>2.</a:t>
            </a:r>
            <a:r>
              <a:rPr lang="en-US" sz="800" dirty="0">
                <a:latin typeface="Calibri" panose="020F0502020204030204" pitchFamily="34" charset="0"/>
              </a:rPr>
              <a:t> </a:t>
            </a:r>
            <a:r>
              <a:rPr lang="en-US" sz="800" b="1" dirty="0">
                <a:latin typeface="Calibri" panose="020F0502020204030204" pitchFamily="34" charset="0"/>
              </a:rPr>
              <a:t>Women are more likely to ask for direction. </a:t>
            </a:r>
            <a:r>
              <a:rPr lang="en-US" sz="800" dirty="0">
                <a:latin typeface="Calibri" panose="020F0502020204030204" pitchFamily="34" charset="0"/>
              </a:rPr>
              <a:t>In contrast, the majority of men prefer to make financial decisions entirely on their own.</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b="1" dirty="0">
                <a:latin typeface="Calibri" panose="020F0502020204030204" pitchFamily="34" charset="0"/>
              </a:rPr>
              <a:t>3. Women tend to be more thorough; take more time making decisions. </a:t>
            </a:r>
            <a:r>
              <a:rPr lang="en-US" sz="800" dirty="0">
                <a:latin typeface="Calibri" panose="020F0502020204030204" pitchFamily="34" charset="0"/>
              </a:rPr>
              <a:t>Women are more likely to research investments in depth before making portfolio decisions, whereas men are more prone to market timing impulses.</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dirty="0">
                <a:latin typeface="Calibri" panose="020F0502020204030204" pitchFamily="34" charset="0"/>
              </a:rPr>
              <a:t>The next piece of information should be especially encouraging. [next slide]</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b="1" i="1" dirty="0">
                <a:latin typeface="Calibri" panose="020F0502020204030204" pitchFamily="34" charset="0"/>
              </a:rPr>
              <a:t>Optional:</a:t>
            </a:r>
            <a:endParaRPr lang="en-US" sz="800" dirty="0">
              <a:latin typeface="Calibri" panose="020F0502020204030204" pitchFamily="34" charset="0"/>
            </a:endParaRPr>
          </a:p>
          <a:p>
            <a:pPr>
              <a:lnSpc>
                <a:spcPts val="900"/>
              </a:lnSpc>
              <a:spcBef>
                <a:spcPts val="50"/>
              </a:spcBef>
              <a:spcAft>
                <a:spcPts val="50"/>
              </a:spcAft>
            </a:pPr>
            <a:r>
              <a:rPr lang="en-US" sz="800" dirty="0">
                <a:latin typeface="Calibri" panose="020F0502020204030204" pitchFamily="34" charset="0"/>
              </a:rPr>
              <a:t>The data I’m about to share with you has been adapted from an article featured </a:t>
            </a:r>
            <a:r>
              <a:rPr lang="en-US" sz="800" i="1" dirty="0">
                <a:latin typeface="Calibri" panose="020F0502020204030204" pitchFamily="34" charset="0"/>
              </a:rPr>
              <a:t>on U.S. News &amp; World Report</a:t>
            </a:r>
            <a:r>
              <a:rPr lang="en-US" sz="800" dirty="0">
                <a:latin typeface="Calibri" panose="020F0502020204030204" pitchFamily="34" charset="0"/>
              </a:rPr>
              <a:t>. It was based on studies from banks and investment firms over the course of a decade, which ultimately determined that women make better investors than men. Why?</a:t>
            </a:r>
          </a:p>
          <a:p>
            <a:pPr>
              <a:lnSpc>
                <a:spcPts val="900"/>
              </a:lnSpc>
              <a:spcBef>
                <a:spcPts val="50"/>
              </a:spcBef>
              <a:spcAft>
                <a:spcPts val="50"/>
              </a:spcAft>
            </a:pPr>
            <a:endParaRPr lang="en-US" sz="800" dirty="0">
              <a:solidFill>
                <a:srgbClr val="FF0000"/>
              </a:solidFill>
              <a:latin typeface="Calibri" panose="020F0502020204030204" pitchFamily="34" charset="0"/>
            </a:endParaRPr>
          </a:p>
          <a:p>
            <a:pPr>
              <a:lnSpc>
                <a:spcPts val="900"/>
              </a:lnSpc>
              <a:spcBef>
                <a:spcPts val="25"/>
              </a:spcBef>
              <a:spcAft>
                <a:spcPts val="25"/>
              </a:spcAft>
            </a:pPr>
            <a:r>
              <a:rPr lang="en-US" sz="800" b="1" dirty="0">
                <a:latin typeface="Calibri" panose="020F0502020204030204" pitchFamily="34" charset="0"/>
              </a:rPr>
              <a:t>Men are competitive. </a:t>
            </a:r>
            <a:r>
              <a:rPr lang="en-US" sz="800" dirty="0">
                <a:latin typeface="Calibri" panose="020F0502020204030204" pitchFamily="34" charset="0"/>
              </a:rPr>
              <a:t>For many men, the most important thing is not the return of an investment, but beating the competition. This often tempts them to make riskier bets, which are less likely to pay off.</a:t>
            </a:r>
            <a:r>
              <a:rPr lang="en-US" sz="800" baseline="30000" dirty="0">
                <a:latin typeface="Calibri" panose="020F0502020204030204" pitchFamily="34" charset="0"/>
              </a:rPr>
              <a:t>2</a:t>
            </a:r>
          </a:p>
          <a:p>
            <a:pPr marL="235852" indent="-235852">
              <a:lnSpc>
                <a:spcPts val="900"/>
              </a:lnSpc>
              <a:spcBef>
                <a:spcPts val="50"/>
              </a:spcBef>
              <a:spcAft>
                <a:spcPts val="50"/>
              </a:spcAft>
              <a:buAutoNum type="arabicPeriod"/>
            </a:pPr>
            <a:endParaRPr lang="en-US" sz="800" b="1" dirty="0">
              <a:latin typeface="Calibri" panose="020F0502020204030204" pitchFamily="34" charset="0"/>
            </a:endParaRPr>
          </a:p>
          <a:p>
            <a:pPr>
              <a:lnSpc>
                <a:spcPts val="900"/>
              </a:lnSpc>
              <a:spcBef>
                <a:spcPts val="50"/>
              </a:spcBef>
              <a:spcAft>
                <a:spcPts val="50"/>
              </a:spcAft>
            </a:pPr>
            <a:r>
              <a:rPr lang="en-US" sz="800" b="1" dirty="0">
                <a:latin typeface="Calibri" panose="020F0502020204030204" pitchFamily="34" charset="0"/>
              </a:rPr>
              <a:t>Women take fewer risks. </a:t>
            </a:r>
            <a:r>
              <a:rPr lang="en-US" sz="800" dirty="0">
                <a:latin typeface="Calibri" panose="020F0502020204030204" pitchFamily="34" charset="0"/>
              </a:rPr>
              <a:t>According to research by behavioral scientists, women are more inclined than men to wear seat belts, avoid cigarette smoking and get their blood pressure checked. They are 40% less likely to run yellow traffic lights. So it should come as no surprise that women gravitate toward “safer” investments.</a:t>
            </a:r>
            <a:r>
              <a:rPr lang="en-US" sz="800" baseline="30000" dirty="0">
                <a:latin typeface="Calibri" panose="020F0502020204030204" pitchFamily="34" charset="0"/>
              </a:rPr>
              <a:t>2</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dirty="0">
                <a:latin typeface="Calibri" panose="020F0502020204030204" pitchFamily="34" charset="0"/>
              </a:rPr>
              <a:t>One investment study concluded that when things go wrong, men get angry, while women become more fearful. Anger can lead people to take action that will lead to more losses, such as doubling down on losing investments. Fearful women, on the other hand, are more likely to avoid market downturns in the first place, and then if they do suffer losses they’re more likely pull in the reins and step away from big disasters.</a:t>
            </a:r>
            <a:r>
              <a:rPr lang="en-US" sz="800" baseline="30000" dirty="0">
                <a:latin typeface="Calibri" panose="020F0502020204030204" pitchFamily="34" charset="0"/>
              </a:rPr>
              <a:t>2</a:t>
            </a:r>
          </a:p>
          <a:p>
            <a:pPr>
              <a:lnSpc>
                <a:spcPts val="900"/>
              </a:lnSpc>
              <a:spcBef>
                <a:spcPts val="50"/>
              </a:spcBef>
              <a:spcAft>
                <a:spcPts val="50"/>
              </a:spcAft>
            </a:pPr>
            <a:endParaRPr lang="en-US" sz="800" dirty="0">
              <a:latin typeface="Calibri" panose="020F0502020204030204" pitchFamily="34" charset="0"/>
            </a:endParaRPr>
          </a:p>
          <a:p>
            <a:pPr>
              <a:lnSpc>
                <a:spcPts val="900"/>
              </a:lnSpc>
              <a:spcBef>
                <a:spcPts val="50"/>
              </a:spcBef>
              <a:spcAft>
                <a:spcPts val="50"/>
              </a:spcAft>
            </a:pPr>
            <a:r>
              <a:rPr lang="en-US" sz="800" baseline="30000" dirty="0">
                <a:latin typeface="Calibri" panose="020F0502020204030204" pitchFamily="34" charset="0"/>
              </a:rPr>
              <a:t>2</a:t>
            </a:r>
            <a:r>
              <a:rPr lang="en-US" sz="800" i="1" dirty="0">
                <a:latin typeface="Calibri" panose="020F0502020204030204" pitchFamily="34" charset="0"/>
              </a:rPr>
              <a:t>4 Ways Women Are Better Investors Than Men</a:t>
            </a:r>
            <a:r>
              <a:rPr lang="en-US" sz="800" dirty="0">
                <a:latin typeface="Calibri" panose="020F0502020204030204" pitchFamily="34" charset="0"/>
              </a:rPr>
              <a:t>, money.usnews.com, 12/17/13, most recent data available</a:t>
            </a:r>
          </a:p>
        </p:txBody>
      </p:sp>
    </p:spTree>
    <p:extLst>
      <p:ext uri="{BB962C8B-B14F-4D97-AF65-F5344CB8AC3E}">
        <p14:creationId xmlns:p14="http://schemas.microsoft.com/office/powerpoint/2010/main" val="181767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38A2D7E-C728-473F-A6E1-DCD62DAE7EBB}" type="slidenum">
              <a:rPr lang="en-US">
                <a:solidFill>
                  <a:prstClr val="black"/>
                </a:solidFill>
              </a:rPr>
              <a:pPr/>
              <a:t>9</a:t>
            </a:fld>
            <a:endParaRPr lang="en-US"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399" y="4587879"/>
            <a:ext cx="5476875" cy="4775196"/>
          </a:xfrm>
          <a:noFill/>
          <a:ln/>
        </p:spPr>
        <p:txBody>
          <a:bodyPr/>
          <a:lstStyle/>
          <a:p>
            <a:r>
              <a:rPr lang="en-US" sz="900" dirty="0">
                <a:latin typeface="Calibri" panose="020F0502020204030204" pitchFamily="34" charset="0"/>
                <a:cs typeface="Arial" panose="020B0604020202020204" pitchFamily="34" charset="0"/>
              </a:rPr>
              <a:t>You know the saying, “I’m not getting older, I’m getting better?,” right? Well, women can say that with assurance.</a:t>
            </a:r>
          </a:p>
          <a:p>
            <a:endParaRPr lang="en-US" sz="900" dirty="0">
              <a:latin typeface="Calibri" panose="020F0502020204030204" pitchFamily="34" charset="0"/>
              <a:cs typeface="Arial" panose="020B0604020202020204" pitchFamily="34" charset="0"/>
            </a:endParaRPr>
          </a:p>
          <a:p>
            <a:r>
              <a:rPr lang="en-US" sz="900" b="1" dirty="0">
                <a:latin typeface="Calibri" panose="020F0502020204030204" pitchFamily="34" charset="0"/>
                <a:cs typeface="Arial" panose="020B0604020202020204" pitchFamily="34" charset="0"/>
              </a:rPr>
              <a:t>Improved mental health</a:t>
            </a:r>
          </a:p>
          <a:p>
            <a:r>
              <a:rPr lang="en-US" sz="900" dirty="0">
                <a:latin typeface="Calibri" panose="020F0502020204030204" pitchFamily="34" charset="0"/>
                <a:cs typeface="Arial" panose="020B0604020202020204" pitchFamily="34" charset="0"/>
              </a:rPr>
              <a:t>According to Dr. Susan Nolen-Hoeksema, a Yale professor of psychology and author, women's lives get better with age, not worse. Rates of depression and anxiety go down as they grow older. Dr. Nolen-Hoeksema attributes that to the innate strengths women possess—coping skills, empathy, ability to listen, and patience—which help them tackle new problems and situations that arise as they age, and to bravely pursue new paths.</a:t>
            </a:r>
            <a:r>
              <a:rPr lang="en-US" sz="900" baseline="30000" dirty="0">
                <a:latin typeface="Calibri" panose="020F0502020204030204" pitchFamily="34" charset="0"/>
                <a:cs typeface="Arial" panose="020B0604020202020204" pitchFamily="34" charset="0"/>
              </a:rPr>
              <a:t>2</a:t>
            </a:r>
          </a:p>
          <a:p>
            <a:endParaRPr lang="en-US" sz="900" dirty="0">
              <a:latin typeface="Calibri" panose="020F0502020204030204" pitchFamily="34" charset="0"/>
              <a:cs typeface="Arial" panose="020B0604020202020204" pitchFamily="34" charset="0"/>
            </a:endParaRPr>
          </a:p>
          <a:p>
            <a:r>
              <a:rPr lang="en-US" sz="900" b="1" dirty="0">
                <a:latin typeface="Calibri" panose="020F0502020204030204" pitchFamily="34" charset="0"/>
                <a:cs typeface="Arial" panose="020B0604020202020204" pitchFamily="34" charset="0"/>
              </a:rPr>
              <a:t>Increased life satisfaction</a:t>
            </a:r>
          </a:p>
          <a:p>
            <a:r>
              <a:rPr lang="en-US" sz="900" dirty="0">
                <a:latin typeface="Calibri" panose="020F0502020204030204" pitchFamily="34" charset="0"/>
                <a:cs typeface="Arial" panose="020B0604020202020204" pitchFamily="34" charset="0"/>
              </a:rPr>
              <a:t>As noted by Barbara Hannah Grufferman, an author, journalist, and public speaker who focuses on the concerns of women over 50, women have an exceptional ability to connect and engage, allowing them to create and maintain solid networks and relationships throughout their lives. They thrive on the building and nourishing of friendships, and recognize them as an essential part of their ongoing support system, especially when going through difficult times (i.e., dealing with aging parents, illness, death, job loss). </a:t>
            </a:r>
          </a:p>
          <a:p>
            <a:endParaRPr lang="en-US" sz="900" dirty="0">
              <a:latin typeface="Calibri" panose="020F0502020204030204" pitchFamily="34" charset="0"/>
              <a:cs typeface="Arial" panose="020B0604020202020204" pitchFamily="34" charset="0"/>
            </a:endParaRPr>
          </a:p>
          <a:p>
            <a:r>
              <a:rPr lang="en-US" sz="900" b="1" dirty="0">
                <a:latin typeface="Calibri" panose="020F0502020204030204" pitchFamily="34" charset="0"/>
                <a:cs typeface="Arial" panose="020B0604020202020204" pitchFamily="34" charset="0"/>
              </a:rPr>
              <a:t>Affirmation &amp; appreciation</a:t>
            </a:r>
          </a:p>
          <a:p>
            <a:r>
              <a:rPr lang="en-US" sz="900" dirty="0">
                <a:latin typeface="Calibri" panose="020F0502020204030204" pitchFamily="34" charset="0"/>
                <a:cs typeface="Arial" panose="020B0604020202020204" pitchFamily="34" charset="0"/>
              </a:rPr>
              <a:t>Once they reach midlife, women are more confident in their own personal power and are willing to tap into that power to not only help themselves, but to help others, especially other women.</a:t>
            </a:r>
            <a:r>
              <a:rPr lang="en-US" sz="900" baseline="30000" dirty="0">
                <a:latin typeface="Calibri" panose="020F0502020204030204" pitchFamily="34" charset="0"/>
                <a:cs typeface="Arial" panose="020B0604020202020204" pitchFamily="34" charset="0"/>
              </a:rPr>
              <a:t>2</a:t>
            </a:r>
            <a:r>
              <a:rPr lang="en-US" sz="900" dirty="0">
                <a:latin typeface="Calibri" panose="020F0502020204030204" pitchFamily="34" charset="0"/>
                <a:cs typeface="Arial" panose="020B0604020202020204" pitchFamily="34" charset="0"/>
              </a:rPr>
              <a:t> In addition to those on the slide, statements women affirmed in Dr. Susan Nolen-Hoeksema’s research were:</a:t>
            </a:r>
          </a:p>
          <a:p>
            <a:endParaRPr lang="en-US" sz="900" dirty="0">
              <a:latin typeface="Calibri" panose="020F0502020204030204" pitchFamily="34" charset="0"/>
              <a:cs typeface="Arial" panose="020B0604020202020204" pitchFamily="34" charset="0"/>
            </a:endParaRPr>
          </a:p>
          <a:p>
            <a:pPr marL="176911" indent="-176911">
              <a:buFont typeface="Arial" panose="020B0604020202020204" pitchFamily="34" charset="0"/>
              <a:buChar char="•"/>
            </a:pPr>
            <a:r>
              <a:rPr lang="en-US" sz="900" dirty="0">
                <a:latin typeface="Calibri" panose="020F0502020204030204" pitchFamily="34" charset="0"/>
                <a:cs typeface="Arial" panose="020B0604020202020204" pitchFamily="34" charset="0"/>
              </a:rPr>
              <a:t>“I have a sense of being my own person.”</a:t>
            </a:r>
          </a:p>
          <a:p>
            <a:pPr marL="176911" indent="-176911">
              <a:buFont typeface="Arial" panose="020B0604020202020204" pitchFamily="34" charset="0"/>
              <a:buChar char="•"/>
            </a:pPr>
            <a:r>
              <a:rPr lang="en-US" sz="900" dirty="0">
                <a:latin typeface="Calibri" panose="020F0502020204030204" pitchFamily="34" charset="0"/>
                <a:cs typeface="Arial" panose="020B0604020202020204" pitchFamily="34" charset="0"/>
              </a:rPr>
              <a:t>“I feel confident.”</a:t>
            </a:r>
          </a:p>
          <a:p>
            <a:endParaRPr lang="en-US" sz="900" dirty="0">
              <a:latin typeface="Calibri" panose="020F0502020204030204" pitchFamily="34" charset="0"/>
              <a:cs typeface="Arial" panose="020B0604020202020204" pitchFamily="34" charset="0"/>
            </a:endParaRPr>
          </a:p>
          <a:p>
            <a:r>
              <a:rPr lang="en-US" sz="900" dirty="0">
                <a:latin typeface="Calibri" panose="020F0502020204030204" pitchFamily="34" charset="0"/>
                <a:cs typeface="Arial" panose="020B0604020202020204" pitchFamily="34" charset="0"/>
              </a:rPr>
              <a:t>I hope those last few slides have lifted your sense of empowerment. If so, hold on top that feeling, because we’re about to shift gears.</a:t>
            </a:r>
          </a:p>
          <a:p>
            <a:endParaRPr lang="en-US" dirty="0">
              <a:latin typeface="Calibri" panose="020F0502020204030204" pitchFamily="34" charset="0"/>
              <a:cs typeface="Arial" panose="020B0604020202020204" pitchFamily="34" charset="0"/>
            </a:endParaRPr>
          </a:p>
          <a:p>
            <a:pPr fontAlgn="base"/>
            <a:r>
              <a:rPr lang="en-US" sz="900" baseline="30000" dirty="0">
                <a:solidFill>
                  <a:srgbClr val="000000"/>
                </a:solidFill>
              </a:rPr>
              <a:t>2</a:t>
            </a:r>
            <a:r>
              <a:rPr lang="en-US" sz="900" i="1" dirty="0"/>
              <a:t>Life After 50: Are Women Better at Aging Than Men?, </a:t>
            </a:r>
            <a:r>
              <a:rPr lang="en-US" sz="900" dirty="0"/>
              <a:t>www.huffingtonpost.com</a:t>
            </a:r>
            <a:r>
              <a:rPr lang="en-US" sz="900" dirty="0">
                <a:solidFill>
                  <a:srgbClr val="000000"/>
                </a:solidFill>
              </a:rPr>
              <a:t>, 3/6/2011, most recent data available</a:t>
            </a:r>
          </a:p>
        </p:txBody>
      </p:sp>
    </p:spTree>
    <p:extLst>
      <p:ext uri="{BB962C8B-B14F-4D97-AF65-F5344CB8AC3E}">
        <p14:creationId xmlns:p14="http://schemas.microsoft.com/office/powerpoint/2010/main" val="84641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153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919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696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4188"/>
            <a:ext cx="8229600" cy="564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897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userDrawn="1">
  <p:cSld name="tx">
    <p:spTree>
      <p:nvGrpSpPr>
        <p:cNvPr id="1" name="Shape 10"/>
        <p:cNvGrpSpPr/>
        <p:nvPr/>
      </p:nvGrpSpPr>
      <p:grpSpPr>
        <a:xfrm>
          <a:off x="0" y="0"/>
          <a:ext cx="0" cy="0"/>
          <a:chOff x="0" y="0"/>
          <a:chExt cx="0" cy="0"/>
        </a:xfrm>
      </p:grpSpPr>
      <p:sp>
        <p:nvSpPr>
          <p:cNvPr id="6" name="Date Placeholder 3"/>
          <p:cNvSpPr>
            <a:spLocks noGrp="1"/>
          </p:cNvSpPr>
          <p:nvPr>
            <p:ph type="dt" sz="half" idx="10"/>
          </p:nvPr>
        </p:nvSpPr>
        <p:spPr>
          <a:xfrm>
            <a:off x="244475" y="6565900"/>
            <a:ext cx="2133600" cy="228600"/>
          </a:xfrm>
          <a:prstGeom prst="rect">
            <a:avLst/>
          </a:prstGeom>
        </p:spPr>
        <p:txBody>
          <a:bodyPr vert="horz" wrap="square" lIns="0" tIns="0" rIns="0" bIns="0" numCol="1" anchor="b" anchorCtr="0" compatLnSpc="1">
            <a:prstTxWarp prst="textNoShape">
              <a:avLst/>
            </a:prstTxWarp>
          </a:bodyPr>
          <a:lstStyle>
            <a:lvl1pPr>
              <a:defRPr sz="800">
                <a:solidFill>
                  <a:srgbClr val="898989"/>
                </a:solidFill>
                <a:latin typeface="Calibri" panose="020F0502020204030204" pitchFamily="34" charset="0"/>
              </a:defRPr>
            </a:lvl1pPr>
          </a:lstStyle>
          <a:p>
            <a:endParaRPr lang="en-US" altLang="en-US" dirty="0" smtClean="0">
              <a:cs typeface="Arial" pitchFamily="34" charset="0"/>
              <a:sym typeface="Arial" pitchFamily="34" charset="0"/>
            </a:endParaRPr>
          </a:p>
        </p:txBody>
      </p:sp>
      <p:sp>
        <p:nvSpPr>
          <p:cNvPr id="7" name="Slide Number Placeholder 5"/>
          <p:cNvSpPr>
            <a:spLocks noGrp="1"/>
          </p:cNvSpPr>
          <p:nvPr>
            <p:ph type="sldNum" sz="quarter" idx="11"/>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958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reserve="1">
  <p:cSld name="1_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0" tIns="0" rIns="0" bIns="0" anchor="ctr"/>
          <a:lstStyle>
            <a:lvl1pPr indent="0" algn="l" rtl="0">
              <a:spcBef>
                <a:spcPts val="0"/>
              </a:spcBef>
              <a:buSzPct val="100000"/>
              <a:buFont typeface="Arial"/>
              <a:buNone/>
              <a:defRPr sz="3000" b="1">
                <a:solidFill>
                  <a:srgbClr val="002A49"/>
                </a:solidFill>
                <a:latin typeface="Calibri" panose="020F0502020204030204" pitchFamily="34" charset="0"/>
                <a:ea typeface="Calibri" panose="020F0502020204030204" pitchFamily="34" charset="0"/>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dirty="0"/>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0" tIns="0" rIns="0" bIns="0"/>
          <a:lstStyle>
            <a:lvl1pPr rtl="0">
              <a:buSzPct val="100000"/>
              <a:defRPr sz="2600"/>
            </a:lvl1pPr>
            <a:lvl2pPr marL="649224" indent="-285750" rtl="0">
              <a:buFont typeface="Lucida Grande"/>
              <a:buChar char="–"/>
              <a:defRPr/>
            </a:lvl2pPr>
            <a:lvl3pPr marL="1143000" indent="-228600" rtl="0">
              <a:buFont typeface="Arial"/>
              <a:buChar char="•"/>
              <a:defRPr sz="2200"/>
            </a:lvl3pPr>
            <a:lvl4pPr marL="1600200" indent="-228600" rtl="0">
              <a:buSzPct val="100000"/>
              <a:buFont typeface="Lucida Grande"/>
              <a:buChar char="–"/>
              <a:defRPr sz="2000"/>
            </a:lvl4pPr>
            <a:lvl5pPr marL="2057400" indent="-228600" rtl="0">
              <a:buFont typeface="Lucida Grande"/>
              <a:buChar char="»"/>
              <a:defRPr sz="1800"/>
            </a:lvl5pPr>
            <a:lvl6pPr rtl="0">
              <a:defRPr sz="1800"/>
            </a:lvl6pPr>
            <a:lvl7pPr rtl="0">
              <a:defRPr sz="1800"/>
            </a:lvl7pPr>
            <a:lvl8pPr rtl="0">
              <a:defRPr sz="1800"/>
            </a:lvl8pPr>
            <a:lvl9pPr rtl="0">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244475" y="6565900"/>
            <a:ext cx="2133600" cy="228600"/>
          </a:xfrm>
          <a:prstGeom prst="rect">
            <a:avLst/>
          </a:prstGeom>
        </p:spPr>
        <p:txBody>
          <a:bodyPr vert="horz" wrap="square" lIns="0" tIns="0" rIns="0" bIns="0" numCol="1" anchor="b" anchorCtr="0" compatLnSpc="1">
            <a:prstTxWarp prst="textNoShape">
              <a:avLst/>
            </a:prstTxWarp>
          </a:bodyPr>
          <a:lstStyle>
            <a:lvl1pPr>
              <a:defRPr sz="800">
                <a:solidFill>
                  <a:srgbClr val="898989"/>
                </a:solidFill>
                <a:latin typeface="Calibri" panose="020F0502020204030204" pitchFamily="34" charset="0"/>
              </a:defRPr>
            </a:lvl1pPr>
          </a:lstStyle>
          <a:p>
            <a:endParaRPr lang="en-US" altLang="en-US" dirty="0" smtClean="0">
              <a:cs typeface="Arial" pitchFamily="34" charset="0"/>
              <a:sym typeface="Arial" pitchFamily="34" charset="0"/>
            </a:endParaRPr>
          </a:p>
        </p:txBody>
      </p:sp>
      <p:sp>
        <p:nvSpPr>
          <p:cNvPr id="7" name="Slide Number Placeholder 5"/>
          <p:cNvSpPr>
            <a:spLocks noGrp="1"/>
          </p:cNvSpPr>
          <p:nvPr>
            <p:ph type="sldNum" sz="quarter" idx="11"/>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930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8696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812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2282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D15E86-8562-480E-9B71-5C67367B6B69}" type="slidenum">
              <a:rPr lang="en-US"/>
              <a:pPr>
                <a:defRPr/>
              </a:pPr>
              <a:t>‹#›</a:t>
            </a:fld>
            <a:endParaRPr lang="en-US" dirty="0"/>
          </a:p>
        </p:txBody>
      </p:sp>
    </p:spTree>
    <p:extLst>
      <p:ext uri="{BB962C8B-B14F-4D97-AF65-F5344CB8AC3E}">
        <p14:creationId xmlns:p14="http://schemas.microsoft.com/office/powerpoint/2010/main" val="291282779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305B3F-E5A9-4347-88D9-AB79E8B741D3}" type="slidenum">
              <a:rPr lang="en-US"/>
              <a:pPr>
                <a:defRPr/>
              </a:pPr>
              <a:t>‹#›</a:t>
            </a:fld>
            <a:endParaRPr lang="en-US" dirty="0"/>
          </a:p>
        </p:txBody>
      </p:sp>
    </p:spTree>
    <p:extLst>
      <p:ext uri="{BB962C8B-B14F-4D97-AF65-F5344CB8AC3E}">
        <p14:creationId xmlns:p14="http://schemas.microsoft.com/office/powerpoint/2010/main" val="244193847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36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48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0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475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10"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8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642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713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86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Slide Number Placeholder 5"/>
          <p:cNvSpPr>
            <a:spLocks noGrp="1"/>
          </p:cNvSpPr>
          <p:nvPr>
            <p:ph type="sldNum" sz="quarter" idx="12"/>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751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5"/>
          <p:cNvSpPr>
            <a:spLocks noGrp="1" noChangeArrowheads="1"/>
          </p:cNvSpPr>
          <p:nvPr>
            <p:ph type="title"/>
          </p:nvPr>
        </p:nvSpPr>
        <p:spPr bwMode="auto">
          <a:xfrm>
            <a:off x="457200" y="57394"/>
            <a:ext cx="5519738" cy="69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9" name="Rectangle 6"/>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5" name="Slide Number Placeholder 5"/>
          <p:cNvSpPr>
            <a:spLocks noGrp="1"/>
          </p:cNvSpPr>
          <p:nvPr>
            <p:ph type="sldNum" sz="quarter" idx="4"/>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56217" y="187599"/>
            <a:ext cx="2262910" cy="422974"/>
          </a:xfrm>
          <a:prstGeom prst="rect">
            <a:avLst/>
          </a:prstGeom>
        </p:spPr>
      </p:pic>
    </p:spTree>
    <p:extLst>
      <p:ext uri="{BB962C8B-B14F-4D97-AF65-F5344CB8AC3E}">
        <p14:creationId xmlns:p14="http://schemas.microsoft.com/office/powerpoint/2010/main" val="2240825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0" r:id="rId14"/>
  </p:sldLayoutIdLst>
  <p:hf hdr="0" ftr="0" dt="0"/>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50000"/>
        </a:spcBef>
        <a:spcAft>
          <a:spcPct val="0"/>
        </a:spcAft>
        <a:buChar char="–"/>
        <a:defRPr>
          <a:solidFill>
            <a:schemeClr val="tx1"/>
          </a:solidFill>
          <a:latin typeface="Calibri" panose="020F0502020204030204" pitchFamily="34" charset="0"/>
        </a:defRPr>
      </a:lvl2pPr>
      <a:lvl3pPr marL="1143000" indent="-228600" algn="l" rtl="0" eaLnBrk="0" fontAlgn="base" hangingPunct="0">
        <a:spcBef>
          <a:spcPct val="5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5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50000"/>
        </a:spcBef>
        <a:spcAft>
          <a:spcPct val="0"/>
        </a:spcAft>
        <a:buChar char="»"/>
        <a:defRPr sz="1200">
          <a:solidFill>
            <a:schemeClr val="tx1"/>
          </a:solidFill>
          <a:latin typeface="Calibri" panose="020F0502020204030204" pitchFamily="34" charset="0"/>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0627" t="58210" r="4910" b="35007"/>
          <a:stretch/>
        </p:blipFill>
        <p:spPr>
          <a:xfrm>
            <a:off x="0" y="0"/>
            <a:ext cx="9255474" cy="690113"/>
          </a:xfrm>
          <a:prstGeom prst="rect">
            <a:avLst/>
          </a:prstGeom>
        </p:spPr>
      </p:pic>
      <p:sp>
        <p:nvSpPr>
          <p:cNvPr id="1028" name="Rectangle 5"/>
          <p:cNvSpPr>
            <a:spLocks noGrp="1" noChangeArrowheads="1"/>
          </p:cNvSpPr>
          <p:nvPr>
            <p:ph type="title"/>
          </p:nvPr>
        </p:nvSpPr>
        <p:spPr bwMode="auto">
          <a:xfrm>
            <a:off x="457200" y="39106"/>
            <a:ext cx="5519738" cy="69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9" name="Rectangle 6"/>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253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5" name="Slide Number Placeholder 5"/>
          <p:cNvSpPr>
            <a:spLocks noGrp="1"/>
          </p:cNvSpPr>
          <p:nvPr>
            <p:ph type="sldNum" sz="quarter" idx="4"/>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7" y="189631"/>
            <a:ext cx="2262910" cy="422974"/>
          </a:xfrm>
          <a:prstGeom prst="rect">
            <a:avLst/>
          </a:prstGeom>
        </p:spPr>
      </p:pic>
    </p:spTree>
    <p:extLst>
      <p:ext uri="{BB962C8B-B14F-4D97-AF65-F5344CB8AC3E}">
        <p14:creationId xmlns:p14="http://schemas.microsoft.com/office/powerpoint/2010/main" val="198647000"/>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50000"/>
        </a:spcBef>
        <a:spcAft>
          <a:spcPct val="0"/>
        </a:spcAft>
        <a:buChar char="–"/>
        <a:defRPr>
          <a:solidFill>
            <a:schemeClr val="tx1"/>
          </a:solidFill>
          <a:latin typeface="Calibri" panose="020F0502020204030204" pitchFamily="34" charset="0"/>
        </a:defRPr>
      </a:lvl2pPr>
      <a:lvl3pPr marL="1143000" indent="-228600" algn="l" rtl="0" eaLnBrk="0" fontAlgn="base" hangingPunct="0">
        <a:spcBef>
          <a:spcPct val="5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5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50000"/>
        </a:spcBef>
        <a:spcAft>
          <a:spcPct val="0"/>
        </a:spcAft>
        <a:buChar char="»"/>
        <a:defRPr sz="1200">
          <a:solidFill>
            <a:schemeClr val="tx1"/>
          </a:solidFill>
          <a:latin typeface="Calibri" panose="020F0502020204030204" pitchFamily="34" charset="0"/>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8809" t="57720" r="2741" b="35408"/>
          <a:stretch/>
        </p:blipFill>
        <p:spPr>
          <a:xfrm>
            <a:off x="0" y="0"/>
            <a:ext cx="9248877" cy="689215"/>
          </a:xfrm>
          <a:prstGeom prst="rect">
            <a:avLst/>
          </a:prstGeom>
        </p:spPr>
      </p:pic>
      <p:sp>
        <p:nvSpPr>
          <p:cNvPr id="1028" name="Rectangle 5"/>
          <p:cNvSpPr>
            <a:spLocks noGrp="1" noChangeArrowheads="1"/>
          </p:cNvSpPr>
          <p:nvPr>
            <p:ph type="title"/>
          </p:nvPr>
        </p:nvSpPr>
        <p:spPr bwMode="auto">
          <a:xfrm>
            <a:off x="457200" y="49266"/>
            <a:ext cx="5519738" cy="69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9" name="Rectangle 6"/>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253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5" name="Slide Number Placeholder 5"/>
          <p:cNvSpPr>
            <a:spLocks noGrp="1"/>
          </p:cNvSpPr>
          <p:nvPr>
            <p:ph type="sldNum" sz="quarter" idx="4"/>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7" y="199791"/>
            <a:ext cx="2262910" cy="422974"/>
          </a:xfrm>
          <a:prstGeom prst="rect">
            <a:avLst/>
          </a:prstGeom>
        </p:spPr>
      </p:pic>
    </p:spTree>
    <p:extLst>
      <p:ext uri="{BB962C8B-B14F-4D97-AF65-F5344CB8AC3E}">
        <p14:creationId xmlns:p14="http://schemas.microsoft.com/office/powerpoint/2010/main" val="3181296770"/>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50000"/>
        </a:spcBef>
        <a:spcAft>
          <a:spcPct val="0"/>
        </a:spcAft>
        <a:buChar char="–"/>
        <a:defRPr>
          <a:solidFill>
            <a:schemeClr val="tx1"/>
          </a:solidFill>
          <a:latin typeface="Calibri" panose="020F0502020204030204" pitchFamily="34" charset="0"/>
        </a:defRPr>
      </a:lvl2pPr>
      <a:lvl3pPr marL="1143000" indent="-228600" algn="l" rtl="0" eaLnBrk="0" fontAlgn="base" hangingPunct="0">
        <a:spcBef>
          <a:spcPct val="5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5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50000"/>
        </a:spcBef>
        <a:spcAft>
          <a:spcPct val="0"/>
        </a:spcAft>
        <a:buChar char="»"/>
        <a:defRPr sz="1200">
          <a:solidFill>
            <a:schemeClr val="tx1"/>
          </a:solidFill>
          <a:latin typeface="Calibri" panose="020F0502020204030204" pitchFamily="34" charset="0"/>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5"/>
          <p:cNvSpPr>
            <a:spLocks noGrp="1" noChangeArrowheads="1"/>
          </p:cNvSpPr>
          <p:nvPr>
            <p:ph type="title"/>
          </p:nvPr>
        </p:nvSpPr>
        <p:spPr bwMode="auto">
          <a:xfrm>
            <a:off x="457200" y="1143001"/>
            <a:ext cx="551973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253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25" name="Slide Number Placeholder 5"/>
          <p:cNvSpPr>
            <a:spLocks noGrp="1"/>
          </p:cNvSpPr>
          <p:nvPr>
            <p:ph type="sldNum" sz="quarter" idx="4"/>
          </p:nvPr>
        </p:nvSpPr>
        <p:spPr>
          <a:xfrm>
            <a:off x="6767513" y="6427788"/>
            <a:ext cx="2133600" cy="365125"/>
          </a:xfrm>
          <a:prstGeom prst="rect">
            <a:avLst/>
          </a:prstGeom>
        </p:spPr>
        <p:txBody>
          <a:bodyPr vert="horz" lIns="0" tIns="0" rIns="0" bIns="0" rtlCol="0" anchor="b" anchorCtr="0"/>
          <a:lstStyle>
            <a:lvl1pPr algn="r" fontAlgn="auto">
              <a:spcBef>
                <a:spcPts val="0"/>
              </a:spcBef>
              <a:spcAft>
                <a:spcPts val="0"/>
              </a:spcAft>
              <a:defRPr sz="800" kern="0" smtClean="0">
                <a:solidFill>
                  <a:schemeClr val="tx1">
                    <a:tint val="75000"/>
                  </a:schemeClr>
                </a:solidFill>
                <a:latin typeface="Calibri" panose="020F0502020204030204" pitchFamily="34" charset="0"/>
                <a:ea typeface="Calibri" panose="020F0502020204030204" pitchFamily="34" charset="0"/>
                <a:cs typeface="Arial"/>
                <a:sym typeface="Arial"/>
              </a:defRPr>
            </a:lvl1pPr>
          </a:lstStyle>
          <a:p>
            <a:pPr>
              <a:defRPr/>
            </a:pPr>
            <a:fld id="{AC64CF7D-A3EA-42BB-82DE-349C60788F77}" type="slidenum">
              <a:rPr lang="en-US" smtClean="0">
                <a:solidFill>
                  <a:prstClr val="black">
                    <a:tint val="75000"/>
                  </a:prstClr>
                </a:solidFill>
              </a:rPr>
              <a:pPr>
                <a:defRPr/>
              </a:pPr>
              <a:t>‹#›</a:t>
            </a:fld>
            <a:endParaRPr lang="en-US" dirty="0">
              <a:solidFill>
                <a:prstClr val="black">
                  <a:tint val="75000"/>
                </a:prstClr>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1" y="451325"/>
            <a:ext cx="2215900" cy="414187"/>
          </a:xfrm>
          <a:prstGeom prst="rect">
            <a:avLst/>
          </a:prstGeom>
        </p:spPr>
      </p:pic>
    </p:spTree>
    <p:extLst>
      <p:ext uri="{BB962C8B-B14F-4D97-AF65-F5344CB8AC3E}">
        <p14:creationId xmlns:p14="http://schemas.microsoft.com/office/powerpoint/2010/main" val="680171801"/>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mn-lt"/>
          <a:ea typeface="+mn-ea"/>
          <a:cs typeface="+mn-cs"/>
        </a:defRPr>
      </a:lvl1pPr>
      <a:lvl2pPr marL="742950" indent="-285750" algn="l" rtl="0" eaLnBrk="0" fontAlgn="base" hangingPunct="0">
        <a:spcBef>
          <a:spcPct val="50000"/>
        </a:spcBef>
        <a:spcAft>
          <a:spcPct val="0"/>
        </a:spcAft>
        <a:buChar char="–"/>
        <a:defRPr>
          <a:solidFill>
            <a:schemeClr val="tx1"/>
          </a:solidFill>
          <a:latin typeface="+mn-lt"/>
        </a:defRPr>
      </a:lvl2pPr>
      <a:lvl3pPr marL="1143000" indent="-228600" algn="l" rtl="0" eaLnBrk="0" fontAlgn="base" hangingPunct="0">
        <a:spcBef>
          <a:spcPct val="50000"/>
        </a:spcBef>
        <a:spcAft>
          <a:spcPct val="0"/>
        </a:spcAft>
        <a:buChar char="•"/>
        <a:defRPr sz="1600">
          <a:solidFill>
            <a:schemeClr val="tx1"/>
          </a:solidFill>
          <a:latin typeface="+mn-lt"/>
        </a:defRPr>
      </a:lvl3pPr>
      <a:lvl4pPr marL="1600200" indent="-228600" algn="l" rtl="0" eaLnBrk="0" fontAlgn="base" hangingPunct="0">
        <a:spcBef>
          <a:spcPct val="50000"/>
        </a:spcBef>
        <a:spcAft>
          <a:spcPct val="0"/>
        </a:spcAft>
        <a:buChar char="–"/>
        <a:defRPr sz="1400">
          <a:solidFill>
            <a:schemeClr val="tx1"/>
          </a:solidFill>
          <a:latin typeface="+mn-lt"/>
        </a:defRPr>
      </a:lvl4pPr>
      <a:lvl5pPr marL="2057400" indent="-228600" algn="l" rtl="0" eaLnBrk="0" fontAlgn="base" hangingPunct="0">
        <a:spcBef>
          <a:spcPct val="50000"/>
        </a:spcBef>
        <a:spcAft>
          <a:spcPct val="0"/>
        </a:spcAft>
        <a:buChar char="»"/>
        <a:defRPr sz="1200">
          <a:solidFill>
            <a:schemeClr val="tx1"/>
          </a:solidFill>
          <a:latin typeface="+mn-lt"/>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13175" t="14556" r="11587" b="76184"/>
          <a:stretch/>
        </p:blipFill>
        <p:spPr>
          <a:xfrm>
            <a:off x="-14514" y="0"/>
            <a:ext cx="9218895" cy="682172"/>
          </a:xfrm>
          <a:prstGeom prst="rect">
            <a:avLst/>
          </a:prstGeom>
        </p:spPr>
      </p:pic>
      <p:pic>
        <p:nvPicPr>
          <p:cNvPr id="142" name="Picture 1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6217" y="184551"/>
            <a:ext cx="2262910" cy="422974"/>
          </a:xfrm>
          <a:prstGeom prst="rect">
            <a:avLst/>
          </a:prstGeom>
        </p:spPr>
      </p:pic>
      <p:sp>
        <p:nvSpPr>
          <p:cNvPr id="6146" name="Rectangle 2"/>
          <p:cNvSpPr>
            <a:spLocks noGrp="1" noChangeArrowheads="1"/>
          </p:cNvSpPr>
          <p:nvPr>
            <p:ph type="title"/>
          </p:nvPr>
        </p:nvSpPr>
        <p:spPr bwMode="auto">
          <a:xfrm>
            <a:off x="457200" y="45721"/>
            <a:ext cx="5519738" cy="6642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6147" name="Rectangle 3"/>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6A6D6E"/>
                </a:solidFill>
                <a:latin typeface="Arial" charset="0"/>
              </a:defRPr>
            </a:lvl1pPr>
          </a:lstStyle>
          <a:p>
            <a:pPr fontAlgn="base">
              <a:spcBef>
                <a:spcPct val="0"/>
              </a:spcBef>
              <a:spcAft>
                <a:spcPct val="0"/>
              </a:spcAft>
              <a:defRPr/>
            </a:pPr>
            <a:fld id="{098F27AE-F8A1-453E-8C2F-3FD5FC6AA2AE}"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86080525"/>
      </p:ext>
    </p:extLst>
  </p:cSld>
  <p:clrMap bg1="lt1" tx1="dk1" bg2="lt2" tx2="dk2" accent1="accent1" accent2="accent2" accent3="accent3" accent4="accent4" accent5="accent5" accent6="accent6" hlink="hlink" folHlink="folHlink"/>
  <p:sldLayoutIdLst>
    <p:sldLayoutId id="2147483694" r:id="rId1"/>
    <p:sldLayoutId id="2147483695" r:id="rId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6824"/>
            <a:ext cx="915019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extBox 106"/>
          <p:cNvSpPr txBox="1"/>
          <p:nvPr/>
        </p:nvSpPr>
        <p:spPr>
          <a:xfrm>
            <a:off x="800281" y="3360148"/>
            <a:ext cx="5781675" cy="954813"/>
          </a:xfrm>
          <a:prstGeom prst="rect">
            <a:avLst/>
          </a:prstGeom>
          <a:noFill/>
        </p:spPr>
        <p:txBody>
          <a:bodyPr wrap="square" rtlCol="0">
            <a:spAutoFit/>
          </a:bodyPr>
          <a:lstStyle/>
          <a:p>
            <a:pPr>
              <a:lnSpc>
                <a:spcPts val="3300"/>
              </a:lnSpc>
            </a:pPr>
            <a:r>
              <a:rPr lang="en-US" sz="3600" dirty="0" smtClean="0">
                <a:solidFill>
                  <a:schemeClr val="bg1"/>
                </a:solidFill>
                <a:latin typeface="Calibri" panose="020F0502020204030204" pitchFamily="34" charset="0"/>
              </a:rPr>
              <a:t>Investing </a:t>
            </a:r>
            <a:br>
              <a:rPr lang="en-US" sz="3600" dirty="0" smtClean="0">
                <a:solidFill>
                  <a:schemeClr val="bg1"/>
                </a:solidFill>
                <a:latin typeface="Calibri" panose="020F0502020204030204" pitchFamily="34" charset="0"/>
              </a:rPr>
            </a:br>
            <a:r>
              <a:rPr lang="en-US" sz="3600" dirty="0" smtClean="0">
                <a:solidFill>
                  <a:schemeClr val="bg1"/>
                </a:solidFill>
                <a:latin typeface="Calibri" panose="020F0502020204030204" pitchFamily="34" charset="0"/>
              </a:rPr>
              <a:t>Your Way</a:t>
            </a:r>
            <a:endParaRPr lang="en-US" sz="3600" dirty="0">
              <a:solidFill>
                <a:schemeClr val="bg1"/>
              </a:solidFill>
              <a:latin typeface="Calibri" panose="020F0502020204030204" pitchFamily="34" charset="0"/>
            </a:endParaRPr>
          </a:p>
        </p:txBody>
      </p:sp>
      <p:grpSp>
        <p:nvGrpSpPr>
          <p:cNvPr id="4" name="Group 131"/>
          <p:cNvGrpSpPr>
            <a:grpSpLocks/>
          </p:cNvGrpSpPr>
          <p:nvPr/>
        </p:nvGrpSpPr>
        <p:grpSpPr bwMode="auto">
          <a:xfrm>
            <a:off x="223158" y="6328682"/>
            <a:ext cx="3449638" cy="147638"/>
            <a:chOff x="365127" y="6381751"/>
            <a:chExt cx="3449637" cy="147637"/>
          </a:xfrm>
        </p:grpSpPr>
        <p:sp>
          <p:nvSpPr>
            <p:cNvPr id="5" name="Freeform 10"/>
            <p:cNvSpPr>
              <a:spLocks/>
            </p:cNvSpPr>
            <p:nvPr/>
          </p:nvSpPr>
          <p:spPr bwMode="auto">
            <a:xfrm>
              <a:off x="411163" y="6438901"/>
              <a:ext cx="28575" cy="28575"/>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0 w 36"/>
                <a:gd name="T33" fmla="*/ 2147483647 h 36"/>
                <a:gd name="T34" fmla="*/ 0 w 36"/>
                <a:gd name="T35" fmla="*/ 2147483647 h 36"/>
                <a:gd name="T36" fmla="*/ 2147483647 w 36"/>
                <a:gd name="T37" fmla="*/ 2147483647 h 36"/>
                <a:gd name="T38" fmla="*/ 2147483647 w 36"/>
                <a:gd name="T39" fmla="*/ 2147483647 h 36"/>
                <a:gd name="T40" fmla="*/ 2147483647 w 36"/>
                <a:gd name="T41" fmla="*/ 2147483647 h 36"/>
                <a:gd name="T42" fmla="*/ 2147483647 w 36"/>
                <a:gd name="T43" fmla="*/ 2147483647 h 36"/>
                <a:gd name="T44" fmla="*/ 2147483647 w 36"/>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36"/>
                <a:gd name="T71" fmla="*/ 36 w 36"/>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36">
                  <a:moveTo>
                    <a:pt x="19" y="0"/>
                  </a:moveTo>
                  <a:lnTo>
                    <a:pt x="24" y="1"/>
                  </a:lnTo>
                  <a:lnTo>
                    <a:pt x="30" y="4"/>
                  </a:lnTo>
                  <a:lnTo>
                    <a:pt x="34" y="8"/>
                  </a:lnTo>
                  <a:lnTo>
                    <a:pt x="36" y="12"/>
                  </a:lnTo>
                  <a:lnTo>
                    <a:pt x="36" y="19"/>
                  </a:lnTo>
                  <a:lnTo>
                    <a:pt x="36" y="24"/>
                  </a:lnTo>
                  <a:lnTo>
                    <a:pt x="34" y="30"/>
                  </a:lnTo>
                  <a:lnTo>
                    <a:pt x="30" y="34"/>
                  </a:lnTo>
                  <a:lnTo>
                    <a:pt x="24" y="36"/>
                  </a:lnTo>
                  <a:lnTo>
                    <a:pt x="19" y="36"/>
                  </a:lnTo>
                  <a:lnTo>
                    <a:pt x="12" y="36"/>
                  </a:lnTo>
                  <a:lnTo>
                    <a:pt x="8" y="34"/>
                  </a:lnTo>
                  <a:lnTo>
                    <a:pt x="4" y="30"/>
                  </a:lnTo>
                  <a:lnTo>
                    <a:pt x="2" y="24"/>
                  </a:lnTo>
                  <a:lnTo>
                    <a:pt x="0" y="19"/>
                  </a:lnTo>
                  <a:lnTo>
                    <a:pt x="2" y="12"/>
                  </a:lnTo>
                  <a:lnTo>
                    <a:pt x="4" y="8"/>
                  </a:lnTo>
                  <a:lnTo>
                    <a:pt x="8" y="4"/>
                  </a:lnTo>
                  <a:lnTo>
                    <a:pt x="12" y="1"/>
                  </a:lnTo>
                  <a:lnTo>
                    <a:pt x="19"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6" name="Freeform 11"/>
            <p:cNvSpPr>
              <a:spLocks/>
            </p:cNvSpPr>
            <p:nvPr/>
          </p:nvSpPr>
          <p:spPr bwMode="auto">
            <a:xfrm>
              <a:off x="485776" y="6416676"/>
              <a:ext cx="61913" cy="74613"/>
            </a:xfrm>
            <a:custGeom>
              <a:avLst/>
              <a:gdLst>
                <a:gd name="T0" fmla="*/ 0 w 78"/>
                <a:gd name="T1" fmla="*/ 0 h 93"/>
                <a:gd name="T2" fmla="*/ 2147483647 w 78"/>
                <a:gd name="T3" fmla="*/ 0 h 93"/>
                <a:gd name="T4" fmla="*/ 2147483647 w 78"/>
                <a:gd name="T5" fmla="*/ 2147483647 h 93"/>
                <a:gd name="T6" fmla="*/ 2147483647 w 78"/>
                <a:gd name="T7" fmla="*/ 0 h 93"/>
                <a:gd name="T8" fmla="*/ 2147483647 w 78"/>
                <a:gd name="T9" fmla="*/ 0 h 93"/>
                <a:gd name="T10" fmla="*/ 2147483647 w 78"/>
                <a:gd name="T11" fmla="*/ 2147483647 h 93"/>
                <a:gd name="T12" fmla="*/ 2147483647 w 78"/>
                <a:gd name="T13" fmla="*/ 2147483647 h 93"/>
                <a:gd name="T14" fmla="*/ 2147483647 w 78"/>
                <a:gd name="T15" fmla="*/ 2147483647 h 93"/>
                <a:gd name="T16" fmla="*/ 2147483647 w 78"/>
                <a:gd name="T17" fmla="*/ 2147483647 h 93"/>
                <a:gd name="T18" fmla="*/ 0 w 78"/>
                <a:gd name="T19" fmla="*/ 2147483647 h 93"/>
                <a:gd name="T20" fmla="*/ 0 w 78"/>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3"/>
                <a:gd name="T35" fmla="*/ 78 w 78"/>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3">
                  <a:moveTo>
                    <a:pt x="0" y="0"/>
                  </a:moveTo>
                  <a:lnTo>
                    <a:pt x="14" y="0"/>
                  </a:lnTo>
                  <a:lnTo>
                    <a:pt x="62" y="64"/>
                  </a:lnTo>
                  <a:lnTo>
                    <a:pt x="62" y="0"/>
                  </a:lnTo>
                  <a:lnTo>
                    <a:pt x="78" y="0"/>
                  </a:lnTo>
                  <a:lnTo>
                    <a:pt x="78" y="93"/>
                  </a:lnTo>
                  <a:lnTo>
                    <a:pt x="65" y="93"/>
                  </a:lnTo>
                  <a:lnTo>
                    <a:pt x="16" y="28"/>
                  </a:lnTo>
                  <a:lnTo>
                    <a:pt x="1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7" name="Freeform 12"/>
            <p:cNvSpPr>
              <a:spLocks noEditPoints="1"/>
            </p:cNvSpPr>
            <p:nvPr/>
          </p:nvSpPr>
          <p:spPr bwMode="auto">
            <a:xfrm>
              <a:off x="561976" y="6415088"/>
              <a:ext cx="74613" cy="76200"/>
            </a:xfrm>
            <a:custGeom>
              <a:avLst/>
              <a:gdLst>
                <a:gd name="T0" fmla="*/ 2147483647 w 94"/>
                <a:gd name="T1" fmla="*/ 2147483647 h 95"/>
                <a:gd name="T2" fmla="*/ 2147483647 w 94"/>
                <a:gd name="T3" fmla="*/ 2147483647 h 95"/>
                <a:gd name="T4" fmla="*/ 2147483647 w 94"/>
                <a:gd name="T5" fmla="*/ 2147483647 h 95"/>
                <a:gd name="T6" fmla="*/ 2147483647 w 94"/>
                <a:gd name="T7" fmla="*/ 2147483647 h 95"/>
                <a:gd name="T8" fmla="*/ 2147483647 w 94"/>
                <a:gd name="T9" fmla="*/ 2147483647 h 95"/>
                <a:gd name="T10" fmla="*/ 2147483647 w 94"/>
                <a:gd name="T11" fmla="*/ 2147483647 h 95"/>
                <a:gd name="T12" fmla="*/ 2147483647 w 94"/>
                <a:gd name="T13" fmla="*/ 2147483647 h 95"/>
                <a:gd name="T14" fmla="*/ 2147483647 w 94"/>
                <a:gd name="T15" fmla="*/ 2147483647 h 95"/>
                <a:gd name="T16" fmla="*/ 2147483647 w 94"/>
                <a:gd name="T17" fmla="*/ 2147483647 h 95"/>
                <a:gd name="T18" fmla="*/ 2147483647 w 94"/>
                <a:gd name="T19" fmla="*/ 2147483647 h 95"/>
                <a:gd name="T20" fmla="*/ 2147483647 w 94"/>
                <a:gd name="T21" fmla="*/ 2147483647 h 95"/>
                <a:gd name="T22" fmla="*/ 2147483647 w 94"/>
                <a:gd name="T23" fmla="*/ 2147483647 h 95"/>
                <a:gd name="T24" fmla="*/ 2147483647 w 94"/>
                <a:gd name="T25" fmla="*/ 2147483647 h 95"/>
                <a:gd name="T26" fmla="*/ 2147483647 w 94"/>
                <a:gd name="T27" fmla="*/ 2147483647 h 95"/>
                <a:gd name="T28" fmla="*/ 2147483647 w 94"/>
                <a:gd name="T29" fmla="*/ 2147483647 h 95"/>
                <a:gd name="T30" fmla="*/ 2147483647 w 94"/>
                <a:gd name="T31" fmla="*/ 2147483647 h 95"/>
                <a:gd name="T32" fmla="*/ 2147483647 w 94"/>
                <a:gd name="T33" fmla="*/ 2147483647 h 95"/>
                <a:gd name="T34" fmla="*/ 2147483647 w 94"/>
                <a:gd name="T35" fmla="*/ 2147483647 h 95"/>
                <a:gd name="T36" fmla="*/ 2147483647 w 94"/>
                <a:gd name="T37" fmla="*/ 2147483647 h 95"/>
                <a:gd name="T38" fmla="*/ 2147483647 w 94"/>
                <a:gd name="T39" fmla="*/ 0 h 95"/>
                <a:gd name="T40" fmla="*/ 2147483647 w 94"/>
                <a:gd name="T41" fmla="*/ 2147483647 h 95"/>
                <a:gd name="T42" fmla="*/ 2147483647 w 94"/>
                <a:gd name="T43" fmla="*/ 2147483647 h 95"/>
                <a:gd name="T44" fmla="*/ 2147483647 w 94"/>
                <a:gd name="T45" fmla="*/ 2147483647 h 95"/>
                <a:gd name="T46" fmla="*/ 2147483647 w 94"/>
                <a:gd name="T47" fmla="*/ 2147483647 h 95"/>
                <a:gd name="T48" fmla="*/ 2147483647 w 94"/>
                <a:gd name="T49" fmla="*/ 2147483647 h 95"/>
                <a:gd name="T50" fmla="*/ 2147483647 w 94"/>
                <a:gd name="T51" fmla="*/ 2147483647 h 95"/>
                <a:gd name="T52" fmla="*/ 2147483647 w 94"/>
                <a:gd name="T53" fmla="*/ 2147483647 h 95"/>
                <a:gd name="T54" fmla="*/ 2147483647 w 94"/>
                <a:gd name="T55" fmla="*/ 2147483647 h 95"/>
                <a:gd name="T56" fmla="*/ 2147483647 w 94"/>
                <a:gd name="T57" fmla="*/ 2147483647 h 95"/>
                <a:gd name="T58" fmla="*/ 2147483647 w 94"/>
                <a:gd name="T59" fmla="*/ 2147483647 h 95"/>
                <a:gd name="T60" fmla="*/ 2147483647 w 94"/>
                <a:gd name="T61" fmla="*/ 2147483647 h 95"/>
                <a:gd name="T62" fmla="*/ 2147483647 w 94"/>
                <a:gd name="T63" fmla="*/ 2147483647 h 95"/>
                <a:gd name="T64" fmla="*/ 2147483647 w 94"/>
                <a:gd name="T65" fmla="*/ 2147483647 h 95"/>
                <a:gd name="T66" fmla="*/ 2147483647 w 94"/>
                <a:gd name="T67" fmla="*/ 2147483647 h 95"/>
                <a:gd name="T68" fmla="*/ 2147483647 w 94"/>
                <a:gd name="T69" fmla="*/ 2147483647 h 95"/>
                <a:gd name="T70" fmla="*/ 0 w 94"/>
                <a:gd name="T71" fmla="*/ 2147483647 h 95"/>
                <a:gd name="T72" fmla="*/ 0 w 94"/>
                <a:gd name="T73" fmla="*/ 2147483647 h 95"/>
                <a:gd name="T74" fmla="*/ 2147483647 w 94"/>
                <a:gd name="T75" fmla="*/ 2147483647 h 95"/>
                <a:gd name="T76" fmla="*/ 2147483647 w 94"/>
                <a:gd name="T77" fmla="*/ 2147483647 h 95"/>
                <a:gd name="T78" fmla="*/ 2147483647 w 94"/>
                <a:gd name="T79" fmla="*/ 2147483647 h 95"/>
                <a:gd name="T80" fmla="*/ 2147483647 w 94"/>
                <a:gd name="T81" fmla="*/ 2147483647 h 95"/>
                <a:gd name="T82" fmla="*/ 2147483647 w 94"/>
                <a:gd name="T83" fmla="*/ 0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46" y="15"/>
                  </a:moveTo>
                  <a:lnTo>
                    <a:pt x="34" y="18"/>
                  </a:lnTo>
                  <a:lnTo>
                    <a:pt x="25" y="24"/>
                  </a:lnTo>
                  <a:lnTo>
                    <a:pt x="19" y="34"/>
                  </a:lnTo>
                  <a:lnTo>
                    <a:pt x="17" y="48"/>
                  </a:lnTo>
                  <a:lnTo>
                    <a:pt x="19" y="60"/>
                  </a:lnTo>
                  <a:lnTo>
                    <a:pt x="25" y="71"/>
                  </a:lnTo>
                  <a:lnTo>
                    <a:pt x="34" y="78"/>
                  </a:lnTo>
                  <a:lnTo>
                    <a:pt x="48" y="80"/>
                  </a:lnTo>
                  <a:lnTo>
                    <a:pt x="60" y="78"/>
                  </a:lnTo>
                  <a:lnTo>
                    <a:pt x="69" y="71"/>
                  </a:lnTo>
                  <a:lnTo>
                    <a:pt x="75" y="60"/>
                  </a:lnTo>
                  <a:lnTo>
                    <a:pt x="77" y="48"/>
                  </a:lnTo>
                  <a:lnTo>
                    <a:pt x="75" y="35"/>
                  </a:lnTo>
                  <a:lnTo>
                    <a:pt x="69" y="24"/>
                  </a:lnTo>
                  <a:lnTo>
                    <a:pt x="60" y="18"/>
                  </a:lnTo>
                  <a:lnTo>
                    <a:pt x="46" y="15"/>
                  </a:lnTo>
                  <a:close/>
                  <a:moveTo>
                    <a:pt x="48" y="0"/>
                  </a:moveTo>
                  <a:lnTo>
                    <a:pt x="62" y="3"/>
                  </a:lnTo>
                  <a:lnTo>
                    <a:pt x="75" y="9"/>
                  </a:lnTo>
                  <a:lnTo>
                    <a:pt x="85" y="19"/>
                  </a:lnTo>
                  <a:lnTo>
                    <a:pt x="91" y="33"/>
                  </a:lnTo>
                  <a:lnTo>
                    <a:pt x="94" y="48"/>
                  </a:lnTo>
                  <a:lnTo>
                    <a:pt x="91" y="63"/>
                  </a:lnTo>
                  <a:lnTo>
                    <a:pt x="85" y="75"/>
                  </a:lnTo>
                  <a:lnTo>
                    <a:pt x="75" y="86"/>
                  </a:lnTo>
                  <a:lnTo>
                    <a:pt x="62" y="93"/>
                  </a:lnTo>
                  <a:lnTo>
                    <a:pt x="46" y="95"/>
                  </a:lnTo>
                  <a:lnTo>
                    <a:pt x="32" y="93"/>
                  </a:lnTo>
                  <a:lnTo>
                    <a:pt x="19" y="86"/>
                  </a:lnTo>
                  <a:lnTo>
                    <a:pt x="9" y="76"/>
                  </a:lnTo>
                  <a:lnTo>
                    <a:pt x="3" y="63"/>
                  </a:lnTo>
                  <a:lnTo>
                    <a:pt x="0" y="48"/>
                  </a:lnTo>
                  <a:lnTo>
                    <a:pt x="3" y="33"/>
                  </a:lnTo>
                  <a:lnTo>
                    <a:pt x="9" y="19"/>
                  </a:lnTo>
                  <a:lnTo>
                    <a:pt x="19" y="9"/>
                  </a:lnTo>
                  <a:lnTo>
                    <a:pt x="32" y="3"/>
                  </a:lnTo>
                  <a:lnTo>
                    <a:pt x="48"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8" name="Freeform 13"/>
            <p:cNvSpPr>
              <a:spLocks/>
            </p:cNvSpPr>
            <p:nvPr/>
          </p:nvSpPr>
          <p:spPr bwMode="auto">
            <a:xfrm>
              <a:off x="641351" y="6416676"/>
              <a:ext cx="57150" cy="74613"/>
            </a:xfrm>
            <a:custGeom>
              <a:avLst/>
              <a:gdLst>
                <a:gd name="T0" fmla="*/ 0 w 73"/>
                <a:gd name="T1" fmla="*/ 0 h 93"/>
                <a:gd name="T2" fmla="*/ 2147483647 w 73"/>
                <a:gd name="T3" fmla="*/ 0 h 93"/>
                <a:gd name="T4" fmla="*/ 2147483647 w 73"/>
                <a:gd name="T5" fmla="*/ 2147483647 h 93"/>
                <a:gd name="T6" fmla="*/ 2147483647 w 73"/>
                <a:gd name="T7" fmla="*/ 2147483647 h 93"/>
                <a:gd name="T8" fmla="*/ 2147483647 w 73"/>
                <a:gd name="T9" fmla="*/ 2147483647 h 93"/>
                <a:gd name="T10" fmla="*/ 2147483647 w 73"/>
                <a:gd name="T11" fmla="*/ 2147483647 h 93"/>
                <a:gd name="T12" fmla="*/ 2147483647 w 73"/>
                <a:gd name="T13" fmla="*/ 2147483647 h 93"/>
                <a:gd name="T14" fmla="*/ 0 w 73"/>
                <a:gd name="T15" fmla="*/ 2147483647 h 93"/>
                <a:gd name="T16" fmla="*/ 0 w 73"/>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93"/>
                <a:gd name="T29" fmla="*/ 73 w 7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93">
                  <a:moveTo>
                    <a:pt x="0" y="0"/>
                  </a:moveTo>
                  <a:lnTo>
                    <a:pt x="73" y="0"/>
                  </a:lnTo>
                  <a:lnTo>
                    <a:pt x="73" y="15"/>
                  </a:lnTo>
                  <a:lnTo>
                    <a:pt x="45" y="15"/>
                  </a:lnTo>
                  <a:lnTo>
                    <a:pt x="45" y="93"/>
                  </a:lnTo>
                  <a:lnTo>
                    <a:pt x="29" y="93"/>
                  </a:lnTo>
                  <a:lnTo>
                    <a:pt x="29" y="15"/>
                  </a:lnTo>
                  <a:lnTo>
                    <a:pt x="0" y="15"/>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9" name="Freeform 14"/>
            <p:cNvSpPr>
              <a:spLocks/>
            </p:cNvSpPr>
            <p:nvPr/>
          </p:nvSpPr>
          <p:spPr bwMode="auto">
            <a:xfrm>
              <a:off x="739776" y="6416676"/>
              <a:ext cx="53975" cy="74613"/>
            </a:xfrm>
            <a:custGeom>
              <a:avLst/>
              <a:gdLst>
                <a:gd name="T0" fmla="*/ 0 w 67"/>
                <a:gd name="T1" fmla="*/ 0 h 93"/>
                <a:gd name="T2" fmla="*/ 2147483647 w 67"/>
                <a:gd name="T3" fmla="*/ 0 h 93"/>
                <a:gd name="T4" fmla="*/ 2147483647 w 67"/>
                <a:gd name="T5" fmla="*/ 2147483647 h 93"/>
                <a:gd name="T6" fmla="*/ 2147483647 w 67"/>
                <a:gd name="T7" fmla="*/ 2147483647 h 93"/>
                <a:gd name="T8" fmla="*/ 2147483647 w 67"/>
                <a:gd name="T9" fmla="*/ 2147483647 h 93"/>
                <a:gd name="T10" fmla="*/ 2147483647 w 67"/>
                <a:gd name="T11" fmla="*/ 2147483647 h 93"/>
                <a:gd name="T12" fmla="*/ 2147483647 w 67"/>
                <a:gd name="T13" fmla="*/ 2147483647 h 93"/>
                <a:gd name="T14" fmla="*/ 2147483647 w 67"/>
                <a:gd name="T15" fmla="*/ 2147483647 h 93"/>
                <a:gd name="T16" fmla="*/ 2147483647 w 67"/>
                <a:gd name="T17" fmla="*/ 2147483647 h 93"/>
                <a:gd name="T18" fmla="*/ 0 w 67"/>
                <a:gd name="T19" fmla="*/ 2147483647 h 93"/>
                <a:gd name="T20" fmla="*/ 0 w 67"/>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93"/>
                <a:gd name="T35" fmla="*/ 67 w 67"/>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93">
                  <a:moveTo>
                    <a:pt x="0" y="0"/>
                  </a:moveTo>
                  <a:lnTo>
                    <a:pt x="67" y="0"/>
                  </a:lnTo>
                  <a:lnTo>
                    <a:pt x="67" y="15"/>
                  </a:lnTo>
                  <a:lnTo>
                    <a:pt x="16" y="15"/>
                  </a:lnTo>
                  <a:lnTo>
                    <a:pt x="16" y="40"/>
                  </a:lnTo>
                  <a:lnTo>
                    <a:pt x="61" y="40"/>
                  </a:lnTo>
                  <a:lnTo>
                    <a:pt x="61" y="55"/>
                  </a:lnTo>
                  <a:lnTo>
                    <a:pt x="16" y="55"/>
                  </a:lnTo>
                  <a:lnTo>
                    <a:pt x="1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0" name="Freeform 15"/>
            <p:cNvSpPr>
              <a:spLocks noEditPoints="1"/>
            </p:cNvSpPr>
            <p:nvPr/>
          </p:nvSpPr>
          <p:spPr bwMode="auto">
            <a:xfrm>
              <a:off x="804863" y="6416676"/>
              <a:ext cx="63500" cy="74613"/>
            </a:xfrm>
            <a:custGeom>
              <a:avLst/>
              <a:gdLst>
                <a:gd name="T0" fmla="*/ 2147483647 w 81"/>
                <a:gd name="T1" fmla="*/ 2147483647 h 93"/>
                <a:gd name="T2" fmla="*/ 2147483647 w 81"/>
                <a:gd name="T3" fmla="*/ 2147483647 h 93"/>
                <a:gd name="T4" fmla="*/ 2147483647 w 81"/>
                <a:gd name="T5" fmla="*/ 2147483647 h 93"/>
                <a:gd name="T6" fmla="*/ 2147483647 w 81"/>
                <a:gd name="T7" fmla="*/ 2147483647 h 93"/>
                <a:gd name="T8" fmla="*/ 2147483647 w 81"/>
                <a:gd name="T9" fmla="*/ 2147483647 h 93"/>
                <a:gd name="T10" fmla="*/ 2147483647 w 81"/>
                <a:gd name="T11" fmla="*/ 2147483647 h 93"/>
                <a:gd name="T12" fmla="*/ 2147483647 w 81"/>
                <a:gd name="T13" fmla="*/ 2147483647 h 93"/>
                <a:gd name="T14" fmla="*/ 2147483647 w 81"/>
                <a:gd name="T15" fmla="*/ 2147483647 h 93"/>
                <a:gd name="T16" fmla="*/ 2147483647 w 81"/>
                <a:gd name="T17" fmla="*/ 2147483647 h 93"/>
                <a:gd name="T18" fmla="*/ 2147483647 w 81"/>
                <a:gd name="T19" fmla="*/ 2147483647 h 93"/>
                <a:gd name="T20" fmla="*/ 2147483647 w 81"/>
                <a:gd name="T21" fmla="*/ 2147483647 h 93"/>
                <a:gd name="T22" fmla="*/ 2147483647 w 81"/>
                <a:gd name="T23" fmla="*/ 2147483647 h 93"/>
                <a:gd name="T24" fmla="*/ 2147483647 w 81"/>
                <a:gd name="T25" fmla="*/ 2147483647 h 93"/>
                <a:gd name="T26" fmla="*/ 0 w 81"/>
                <a:gd name="T27" fmla="*/ 0 h 93"/>
                <a:gd name="T28" fmla="*/ 2147483647 w 81"/>
                <a:gd name="T29" fmla="*/ 0 h 93"/>
                <a:gd name="T30" fmla="*/ 2147483647 w 81"/>
                <a:gd name="T31" fmla="*/ 2147483647 h 93"/>
                <a:gd name="T32" fmla="*/ 2147483647 w 81"/>
                <a:gd name="T33" fmla="*/ 2147483647 h 93"/>
                <a:gd name="T34" fmla="*/ 2147483647 w 81"/>
                <a:gd name="T35" fmla="*/ 2147483647 h 93"/>
                <a:gd name="T36" fmla="*/ 2147483647 w 81"/>
                <a:gd name="T37" fmla="*/ 2147483647 h 93"/>
                <a:gd name="T38" fmla="*/ 2147483647 w 81"/>
                <a:gd name="T39" fmla="*/ 2147483647 h 93"/>
                <a:gd name="T40" fmla="*/ 2147483647 w 81"/>
                <a:gd name="T41" fmla="*/ 2147483647 h 93"/>
                <a:gd name="T42" fmla="*/ 2147483647 w 81"/>
                <a:gd name="T43" fmla="*/ 2147483647 h 93"/>
                <a:gd name="T44" fmla="*/ 2147483647 w 81"/>
                <a:gd name="T45" fmla="*/ 2147483647 h 93"/>
                <a:gd name="T46" fmla="*/ 2147483647 w 81"/>
                <a:gd name="T47" fmla="*/ 2147483647 h 93"/>
                <a:gd name="T48" fmla="*/ 2147483647 w 81"/>
                <a:gd name="T49" fmla="*/ 2147483647 h 93"/>
                <a:gd name="T50" fmla="*/ 0 w 81"/>
                <a:gd name="T51" fmla="*/ 2147483647 h 93"/>
                <a:gd name="T52" fmla="*/ 0 w 81"/>
                <a:gd name="T53" fmla="*/ 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93"/>
                <a:gd name="T83" fmla="*/ 81 w 81"/>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93">
                  <a:moveTo>
                    <a:pt x="16" y="15"/>
                  </a:moveTo>
                  <a:lnTo>
                    <a:pt x="16" y="78"/>
                  </a:lnTo>
                  <a:lnTo>
                    <a:pt x="33" y="78"/>
                  </a:lnTo>
                  <a:lnTo>
                    <a:pt x="46" y="75"/>
                  </a:lnTo>
                  <a:lnTo>
                    <a:pt x="57" y="68"/>
                  </a:lnTo>
                  <a:lnTo>
                    <a:pt x="62" y="59"/>
                  </a:lnTo>
                  <a:lnTo>
                    <a:pt x="65" y="47"/>
                  </a:lnTo>
                  <a:lnTo>
                    <a:pt x="62" y="34"/>
                  </a:lnTo>
                  <a:lnTo>
                    <a:pt x="57" y="23"/>
                  </a:lnTo>
                  <a:lnTo>
                    <a:pt x="46" y="18"/>
                  </a:lnTo>
                  <a:lnTo>
                    <a:pt x="33" y="15"/>
                  </a:lnTo>
                  <a:lnTo>
                    <a:pt x="16" y="15"/>
                  </a:lnTo>
                  <a:close/>
                  <a:moveTo>
                    <a:pt x="0" y="0"/>
                  </a:moveTo>
                  <a:lnTo>
                    <a:pt x="33" y="0"/>
                  </a:lnTo>
                  <a:lnTo>
                    <a:pt x="53" y="4"/>
                  </a:lnTo>
                  <a:lnTo>
                    <a:pt x="67" y="14"/>
                  </a:lnTo>
                  <a:lnTo>
                    <a:pt x="78" y="28"/>
                  </a:lnTo>
                  <a:lnTo>
                    <a:pt x="81" y="47"/>
                  </a:lnTo>
                  <a:lnTo>
                    <a:pt x="79" y="62"/>
                  </a:lnTo>
                  <a:lnTo>
                    <a:pt x="73" y="74"/>
                  </a:lnTo>
                  <a:lnTo>
                    <a:pt x="62" y="83"/>
                  </a:lnTo>
                  <a:lnTo>
                    <a:pt x="49" y="90"/>
                  </a:lnTo>
                  <a:lnTo>
                    <a:pt x="33"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1" name="Rectangle 16"/>
            <p:cNvSpPr>
              <a:spLocks noChangeArrowheads="1"/>
            </p:cNvSpPr>
            <p:nvPr/>
          </p:nvSpPr>
          <p:spPr bwMode="auto">
            <a:xfrm>
              <a:off x="884238" y="6416676"/>
              <a:ext cx="11113" cy="74613"/>
            </a:xfrm>
            <a:prstGeom prst="rect">
              <a:avLst/>
            </a:prstGeom>
            <a:solidFill>
              <a:schemeClr val="bg1"/>
            </a:solidFill>
            <a:ln w="0">
              <a:noFill/>
              <a:miter lim="800000"/>
              <a:headEnd/>
              <a:tailEnd/>
            </a:ln>
          </p:spPr>
          <p:txBody>
            <a:bodyPr/>
            <a:lstStyle/>
            <a:p>
              <a:endParaRPr lang="en-US" b="0" dirty="0">
                <a:solidFill>
                  <a:srgbClr val="FFFFFF"/>
                </a:solidFill>
                <a:latin typeface="Arial" pitchFamily="34" charset="0"/>
              </a:endParaRPr>
            </a:p>
          </p:txBody>
        </p:sp>
        <p:sp>
          <p:nvSpPr>
            <p:cNvPr id="12" name="Freeform 17"/>
            <p:cNvSpPr>
              <a:spLocks/>
            </p:cNvSpPr>
            <p:nvPr/>
          </p:nvSpPr>
          <p:spPr bwMode="auto">
            <a:xfrm>
              <a:off x="911226" y="6415088"/>
              <a:ext cx="65088" cy="76200"/>
            </a:xfrm>
            <a:custGeom>
              <a:avLst/>
              <a:gdLst>
                <a:gd name="T0" fmla="*/ 2147483647 w 83"/>
                <a:gd name="T1" fmla="*/ 0 h 95"/>
                <a:gd name="T2" fmla="*/ 2147483647 w 83"/>
                <a:gd name="T3" fmla="*/ 2147483647 h 95"/>
                <a:gd name="T4" fmla="*/ 2147483647 w 83"/>
                <a:gd name="T5" fmla="*/ 2147483647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2147483647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2147483647 w 83"/>
                <a:gd name="T35" fmla="*/ 2147483647 h 95"/>
                <a:gd name="T36" fmla="*/ 2147483647 w 83"/>
                <a:gd name="T37" fmla="*/ 2147483647 h 95"/>
                <a:gd name="T38" fmla="*/ 2147483647 w 83"/>
                <a:gd name="T39" fmla="*/ 2147483647 h 95"/>
                <a:gd name="T40" fmla="*/ 2147483647 w 83"/>
                <a:gd name="T41" fmla="*/ 2147483647 h 95"/>
                <a:gd name="T42" fmla="*/ 2147483647 w 83"/>
                <a:gd name="T43" fmla="*/ 2147483647 h 95"/>
                <a:gd name="T44" fmla="*/ 2147483647 w 83"/>
                <a:gd name="T45" fmla="*/ 2147483647 h 95"/>
                <a:gd name="T46" fmla="*/ 2147483647 w 83"/>
                <a:gd name="T47" fmla="*/ 2147483647 h 95"/>
                <a:gd name="T48" fmla="*/ 2147483647 w 83"/>
                <a:gd name="T49" fmla="*/ 2147483647 h 95"/>
                <a:gd name="T50" fmla="*/ 2147483647 w 83"/>
                <a:gd name="T51" fmla="*/ 2147483647 h 95"/>
                <a:gd name="T52" fmla="*/ 0 w 83"/>
                <a:gd name="T53" fmla="*/ 2147483647 h 95"/>
                <a:gd name="T54" fmla="*/ 0 w 83"/>
                <a:gd name="T55" fmla="*/ 2147483647 h 95"/>
                <a:gd name="T56" fmla="*/ 2147483647 w 83"/>
                <a:gd name="T57" fmla="*/ 2147483647 h 95"/>
                <a:gd name="T58" fmla="*/ 2147483647 w 83"/>
                <a:gd name="T59" fmla="*/ 2147483647 h 95"/>
                <a:gd name="T60" fmla="*/ 2147483647 w 83"/>
                <a:gd name="T61" fmla="*/ 2147483647 h 95"/>
                <a:gd name="T62" fmla="*/ 2147483647 w 83"/>
                <a:gd name="T63" fmla="*/ 2147483647 h 95"/>
                <a:gd name="T64" fmla="*/ 2147483647 w 83"/>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95"/>
                <a:gd name="T101" fmla="*/ 83 w 83"/>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95">
                  <a:moveTo>
                    <a:pt x="47" y="0"/>
                  </a:moveTo>
                  <a:lnTo>
                    <a:pt x="61" y="1"/>
                  </a:lnTo>
                  <a:lnTo>
                    <a:pt x="72" y="7"/>
                  </a:lnTo>
                  <a:lnTo>
                    <a:pt x="81" y="14"/>
                  </a:lnTo>
                  <a:lnTo>
                    <a:pt x="72" y="26"/>
                  </a:lnTo>
                  <a:lnTo>
                    <a:pt x="60" y="18"/>
                  </a:lnTo>
                  <a:lnTo>
                    <a:pt x="47" y="15"/>
                  </a:lnTo>
                  <a:lnTo>
                    <a:pt x="35" y="18"/>
                  </a:lnTo>
                  <a:lnTo>
                    <a:pt x="26" y="24"/>
                  </a:lnTo>
                  <a:lnTo>
                    <a:pt x="19" y="34"/>
                  </a:lnTo>
                  <a:lnTo>
                    <a:pt x="16" y="48"/>
                  </a:lnTo>
                  <a:lnTo>
                    <a:pt x="19" y="60"/>
                  </a:lnTo>
                  <a:lnTo>
                    <a:pt x="26" y="71"/>
                  </a:lnTo>
                  <a:lnTo>
                    <a:pt x="35" y="78"/>
                  </a:lnTo>
                  <a:lnTo>
                    <a:pt x="47" y="80"/>
                  </a:lnTo>
                  <a:lnTo>
                    <a:pt x="56" y="79"/>
                  </a:lnTo>
                  <a:lnTo>
                    <a:pt x="64" y="75"/>
                  </a:lnTo>
                  <a:lnTo>
                    <a:pt x="72" y="68"/>
                  </a:lnTo>
                  <a:lnTo>
                    <a:pt x="83" y="79"/>
                  </a:lnTo>
                  <a:lnTo>
                    <a:pt x="72" y="87"/>
                  </a:lnTo>
                  <a:lnTo>
                    <a:pt x="60" y="93"/>
                  </a:lnTo>
                  <a:lnTo>
                    <a:pt x="46" y="95"/>
                  </a:lnTo>
                  <a:lnTo>
                    <a:pt x="28" y="91"/>
                  </a:lnTo>
                  <a:lnTo>
                    <a:pt x="14" y="82"/>
                  </a:lnTo>
                  <a:lnTo>
                    <a:pt x="3" y="67"/>
                  </a:lnTo>
                  <a:lnTo>
                    <a:pt x="0" y="48"/>
                  </a:lnTo>
                  <a:lnTo>
                    <a:pt x="2" y="33"/>
                  </a:lnTo>
                  <a:lnTo>
                    <a:pt x="8" y="19"/>
                  </a:lnTo>
                  <a:lnTo>
                    <a:pt x="19" y="9"/>
                  </a:lnTo>
                  <a:lnTo>
                    <a:pt x="31" y="3"/>
                  </a:lnTo>
                  <a:lnTo>
                    <a:pt x="47"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3" name="Rectangle 18"/>
            <p:cNvSpPr>
              <a:spLocks noChangeArrowheads="1"/>
            </p:cNvSpPr>
            <p:nvPr/>
          </p:nvSpPr>
          <p:spPr bwMode="auto">
            <a:xfrm>
              <a:off x="1017588" y="6416676"/>
              <a:ext cx="12700" cy="74613"/>
            </a:xfrm>
            <a:prstGeom prst="rect">
              <a:avLst/>
            </a:prstGeom>
            <a:solidFill>
              <a:schemeClr val="bg1"/>
            </a:solidFill>
            <a:ln w="0">
              <a:noFill/>
              <a:miter lim="800000"/>
              <a:headEnd/>
              <a:tailEnd/>
            </a:ln>
          </p:spPr>
          <p:txBody>
            <a:bodyPr/>
            <a:lstStyle/>
            <a:p>
              <a:endParaRPr lang="en-US" b="0" dirty="0">
                <a:solidFill>
                  <a:srgbClr val="FFFFFF"/>
                </a:solidFill>
                <a:latin typeface="Arial" pitchFamily="34" charset="0"/>
              </a:endParaRPr>
            </a:p>
          </p:txBody>
        </p:sp>
        <p:sp>
          <p:nvSpPr>
            <p:cNvPr id="14" name="Freeform 19"/>
            <p:cNvSpPr>
              <a:spLocks/>
            </p:cNvSpPr>
            <p:nvPr/>
          </p:nvSpPr>
          <p:spPr bwMode="auto">
            <a:xfrm>
              <a:off x="1047751" y="6416676"/>
              <a:ext cx="61913" cy="74613"/>
            </a:xfrm>
            <a:custGeom>
              <a:avLst/>
              <a:gdLst>
                <a:gd name="T0" fmla="*/ 0 w 78"/>
                <a:gd name="T1" fmla="*/ 0 h 93"/>
                <a:gd name="T2" fmla="*/ 2147483647 w 78"/>
                <a:gd name="T3" fmla="*/ 0 h 93"/>
                <a:gd name="T4" fmla="*/ 2147483647 w 78"/>
                <a:gd name="T5" fmla="*/ 2147483647 h 93"/>
                <a:gd name="T6" fmla="*/ 2147483647 w 78"/>
                <a:gd name="T7" fmla="*/ 0 h 93"/>
                <a:gd name="T8" fmla="*/ 2147483647 w 78"/>
                <a:gd name="T9" fmla="*/ 0 h 93"/>
                <a:gd name="T10" fmla="*/ 2147483647 w 78"/>
                <a:gd name="T11" fmla="*/ 2147483647 h 93"/>
                <a:gd name="T12" fmla="*/ 2147483647 w 78"/>
                <a:gd name="T13" fmla="*/ 2147483647 h 93"/>
                <a:gd name="T14" fmla="*/ 2147483647 w 78"/>
                <a:gd name="T15" fmla="*/ 2147483647 h 93"/>
                <a:gd name="T16" fmla="*/ 2147483647 w 78"/>
                <a:gd name="T17" fmla="*/ 2147483647 h 93"/>
                <a:gd name="T18" fmla="*/ 0 w 78"/>
                <a:gd name="T19" fmla="*/ 2147483647 h 93"/>
                <a:gd name="T20" fmla="*/ 0 w 78"/>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3"/>
                <a:gd name="T35" fmla="*/ 78 w 78"/>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3">
                  <a:moveTo>
                    <a:pt x="0" y="0"/>
                  </a:moveTo>
                  <a:lnTo>
                    <a:pt x="14" y="0"/>
                  </a:lnTo>
                  <a:lnTo>
                    <a:pt x="62" y="64"/>
                  </a:lnTo>
                  <a:lnTo>
                    <a:pt x="62" y="0"/>
                  </a:lnTo>
                  <a:lnTo>
                    <a:pt x="78" y="0"/>
                  </a:lnTo>
                  <a:lnTo>
                    <a:pt x="78" y="93"/>
                  </a:lnTo>
                  <a:lnTo>
                    <a:pt x="64" y="93"/>
                  </a:lnTo>
                  <a:lnTo>
                    <a:pt x="14" y="28"/>
                  </a:lnTo>
                  <a:lnTo>
                    <a:pt x="14"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5" name="Freeform 20"/>
            <p:cNvSpPr>
              <a:spLocks/>
            </p:cNvSpPr>
            <p:nvPr/>
          </p:nvSpPr>
          <p:spPr bwMode="auto">
            <a:xfrm>
              <a:off x="1120776" y="6415088"/>
              <a:ext cx="55563" cy="76200"/>
            </a:xfrm>
            <a:custGeom>
              <a:avLst/>
              <a:gdLst>
                <a:gd name="T0" fmla="*/ 2147483647 w 70"/>
                <a:gd name="T1" fmla="*/ 0 h 95"/>
                <a:gd name="T2" fmla="*/ 2147483647 w 70"/>
                <a:gd name="T3" fmla="*/ 2147483647 h 95"/>
                <a:gd name="T4" fmla="*/ 2147483647 w 70"/>
                <a:gd name="T5" fmla="*/ 2147483647 h 95"/>
                <a:gd name="T6" fmla="*/ 2147483647 w 70"/>
                <a:gd name="T7" fmla="*/ 2147483647 h 95"/>
                <a:gd name="T8" fmla="*/ 2147483647 w 70"/>
                <a:gd name="T9" fmla="*/ 2147483647 h 95"/>
                <a:gd name="T10" fmla="*/ 2147483647 w 70"/>
                <a:gd name="T11" fmla="*/ 2147483647 h 95"/>
                <a:gd name="T12" fmla="*/ 2147483647 w 70"/>
                <a:gd name="T13" fmla="*/ 2147483647 h 95"/>
                <a:gd name="T14" fmla="*/ 2147483647 w 70"/>
                <a:gd name="T15" fmla="*/ 2147483647 h 95"/>
                <a:gd name="T16" fmla="*/ 2147483647 w 70"/>
                <a:gd name="T17" fmla="*/ 2147483647 h 95"/>
                <a:gd name="T18" fmla="*/ 2147483647 w 70"/>
                <a:gd name="T19" fmla="*/ 2147483647 h 95"/>
                <a:gd name="T20" fmla="*/ 2147483647 w 70"/>
                <a:gd name="T21" fmla="*/ 2147483647 h 95"/>
                <a:gd name="T22" fmla="*/ 2147483647 w 70"/>
                <a:gd name="T23" fmla="*/ 2147483647 h 95"/>
                <a:gd name="T24" fmla="*/ 2147483647 w 70"/>
                <a:gd name="T25" fmla="*/ 2147483647 h 95"/>
                <a:gd name="T26" fmla="*/ 2147483647 w 70"/>
                <a:gd name="T27" fmla="*/ 2147483647 h 95"/>
                <a:gd name="T28" fmla="*/ 2147483647 w 70"/>
                <a:gd name="T29" fmla="*/ 2147483647 h 95"/>
                <a:gd name="T30" fmla="*/ 2147483647 w 70"/>
                <a:gd name="T31" fmla="*/ 2147483647 h 95"/>
                <a:gd name="T32" fmla="*/ 2147483647 w 70"/>
                <a:gd name="T33" fmla="*/ 2147483647 h 95"/>
                <a:gd name="T34" fmla="*/ 2147483647 w 70"/>
                <a:gd name="T35" fmla="*/ 2147483647 h 95"/>
                <a:gd name="T36" fmla="*/ 2147483647 w 70"/>
                <a:gd name="T37" fmla="*/ 2147483647 h 95"/>
                <a:gd name="T38" fmla="*/ 2147483647 w 70"/>
                <a:gd name="T39" fmla="*/ 2147483647 h 95"/>
                <a:gd name="T40" fmla="*/ 2147483647 w 70"/>
                <a:gd name="T41" fmla="*/ 2147483647 h 95"/>
                <a:gd name="T42" fmla="*/ 2147483647 w 70"/>
                <a:gd name="T43" fmla="*/ 2147483647 h 95"/>
                <a:gd name="T44" fmla="*/ 2147483647 w 70"/>
                <a:gd name="T45" fmla="*/ 2147483647 h 95"/>
                <a:gd name="T46" fmla="*/ 2147483647 w 70"/>
                <a:gd name="T47" fmla="*/ 2147483647 h 95"/>
                <a:gd name="T48" fmla="*/ 2147483647 w 70"/>
                <a:gd name="T49" fmla="*/ 2147483647 h 95"/>
                <a:gd name="T50" fmla="*/ 0 w 70"/>
                <a:gd name="T51" fmla="*/ 2147483647 h 95"/>
                <a:gd name="T52" fmla="*/ 2147483647 w 70"/>
                <a:gd name="T53" fmla="*/ 2147483647 h 95"/>
                <a:gd name="T54" fmla="*/ 2147483647 w 70"/>
                <a:gd name="T55" fmla="*/ 2147483647 h 95"/>
                <a:gd name="T56" fmla="*/ 2147483647 w 70"/>
                <a:gd name="T57" fmla="*/ 2147483647 h 95"/>
                <a:gd name="T58" fmla="*/ 2147483647 w 70"/>
                <a:gd name="T59" fmla="*/ 2147483647 h 95"/>
                <a:gd name="T60" fmla="*/ 2147483647 w 70"/>
                <a:gd name="T61" fmla="*/ 2147483647 h 95"/>
                <a:gd name="T62" fmla="*/ 2147483647 w 70"/>
                <a:gd name="T63" fmla="*/ 2147483647 h 95"/>
                <a:gd name="T64" fmla="*/ 2147483647 w 70"/>
                <a:gd name="T65" fmla="*/ 2147483647 h 95"/>
                <a:gd name="T66" fmla="*/ 2147483647 w 70"/>
                <a:gd name="T67" fmla="*/ 2147483647 h 95"/>
                <a:gd name="T68" fmla="*/ 2147483647 w 70"/>
                <a:gd name="T69" fmla="*/ 2147483647 h 95"/>
                <a:gd name="T70" fmla="*/ 2147483647 w 70"/>
                <a:gd name="T71" fmla="*/ 2147483647 h 95"/>
                <a:gd name="T72" fmla="*/ 2147483647 w 70"/>
                <a:gd name="T73" fmla="*/ 2147483647 h 95"/>
                <a:gd name="T74" fmla="*/ 2147483647 w 70"/>
                <a:gd name="T75" fmla="*/ 2147483647 h 95"/>
                <a:gd name="T76" fmla="*/ 2147483647 w 70"/>
                <a:gd name="T77" fmla="*/ 2147483647 h 95"/>
                <a:gd name="T78" fmla="*/ 2147483647 w 70"/>
                <a:gd name="T79" fmla="*/ 2147483647 h 95"/>
                <a:gd name="T80" fmla="*/ 2147483647 w 70"/>
                <a:gd name="T81" fmla="*/ 2147483647 h 95"/>
                <a:gd name="T82" fmla="*/ 2147483647 w 70"/>
                <a:gd name="T83" fmla="*/ 2147483647 h 95"/>
                <a:gd name="T84" fmla="*/ 2147483647 w 70"/>
                <a:gd name="T85" fmla="*/ 2147483647 h 95"/>
                <a:gd name="T86" fmla="*/ 2147483647 w 70"/>
                <a:gd name="T87" fmla="*/ 2147483647 h 95"/>
                <a:gd name="T88" fmla="*/ 2147483647 w 70"/>
                <a:gd name="T89" fmla="*/ 2147483647 h 95"/>
                <a:gd name="T90" fmla="*/ 2147483647 w 70"/>
                <a:gd name="T91" fmla="*/ 2147483647 h 95"/>
                <a:gd name="T92" fmla="*/ 2147483647 w 70"/>
                <a:gd name="T93" fmla="*/ 2147483647 h 95"/>
                <a:gd name="T94" fmla="*/ 2147483647 w 70"/>
                <a:gd name="T95" fmla="*/ 2147483647 h 95"/>
                <a:gd name="T96" fmla="*/ 2147483647 w 70"/>
                <a:gd name="T97" fmla="*/ 2147483647 h 95"/>
                <a:gd name="T98" fmla="*/ 2147483647 w 70"/>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
                <a:gd name="T151" fmla="*/ 0 h 95"/>
                <a:gd name="T152" fmla="*/ 70 w 70"/>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 h="95">
                  <a:moveTo>
                    <a:pt x="35" y="0"/>
                  </a:moveTo>
                  <a:lnTo>
                    <a:pt x="52" y="3"/>
                  </a:lnTo>
                  <a:lnTo>
                    <a:pt x="68" y="12"/>
                  </a:lnTo>
                  <a:lnTo>
                    <a:pt x="58" y="24"/>
                  </a:lnTo>
                  <a:lnTo>
                    <a:pt x="47" y="16"/>
                  </a:lnTo>
                  <a:lnTo>
                    <a:pt x="35" y="15"/>
                  </a:lnTo>
                  <a:lnTo>
                    <a:pt x="29" y="15"/>
                  </a:lnTo>
                  <a:lnTo>
                    <a:pt x="25" y="16"/>
                  </a:lnTo>
                  <a:lnTo>
                    <a:pt x="23" y="19"/>
                  </a:lnTo>
                  <a:lnTo>
                    <a:pt x="20" y="22"/>
                  </a:lnTo>
                  <a:lnTo>
                    <a:pt x="20" y="26"/>
                  </a:lnTo>
                  <a:lnTo>
                    <a:pt x="21" y="31"/>
                  </a:lnTo>
                  <a:lnTo>
                    <a:pt x="28" y="35"/>
                  </a:lnTo>
                  <a:lnTo>
                    <a:pt x="41" y="39"/>
                  </a:lnTo>
                  <a:lnTo>
                    <a:pt x="53" y="44"/>
                  </a:lnTo>
                  <a:lnTo>
                    <a:pt x="62" y="49"/>
                  </a:lnTo>
                  <a:lnTo>
                    <a:pt x="68" y="57"/>
                  </a:lnTo>
                  <a:lnTo>
                    <a:pt x="70" y="67"/>
                  </a:lnTo>
                  <a:lnTo>
                    <a:pt x="68" y="79"/>
                  </a:lnTo>
                  <a:lnTo>
                    <a:pt x="61" y="87"/>
                  </a:lnTo>
                  <a:lnTo>
                    <a:pt x="51" y="93"/>
                  </a:lnTo>
                  <a:lnTo>
                    <a:pt x="37" y="95"/>
                  </a:lnTo>
                  <a:lnTo>
                    <a:pt x="17" y="91"/>
                  </a:lnTo>
                  <a:lnTo>
                    <a:pt x="0" y="80"/>
                  </a:lnTo>
                  <a:lnTo>
                    <a:pt x="9" y="68"/>
                  </a:lnTo>
                  <a:lnTo>
                    <a:pt x="23" y="78"/>
                  </a:lnTo>
                  <a:lnTo>
                    <a:pt x="39" y="80"/>
                  </a:lnTo>
                  <a:lnTo>
                    <a:pt x="44" y="80"/>
                  </a:lnTo>
                  <a:lnTo>
                    <a:pt x="48" y="79"/>
                  </a:lnTo>
                  <a:lnTo>
                    <a:pt x="52" y="76"/>
                  </a:lnTo>
                  <a:lnTo>
                    <a:pt x="53" y="72"/>
                  </a:lnTo>
                  <a:lnTo>
                    <a:pt x="54" y="69"/>
                  </a:lnTo>
                  <a:lnTo>
                    <a:pt x="54" y="68"/>
                  </a:lnTo>
                  <a:lnTo>
                    <a:pt x="53" y="65"/>
                  </a:lnTo>
                  <a:lnTo>
                    <a:pt x="53" y="63"/>
                  </a:lnTo>
                  <a:lnTo>
                    <a:pt x="51" y="61"/>
                  </a:lnTo>
                  <a:lnTo>
                    <a:pt x="47" y="59"/>
                  </a:lnTo>
                  <a:lnTo>
                    <a:pt x="41" y="57"/>
                  </a:lnTo>
                  <a:lnTo>
                    <a:pt x="33" y="54"/>
                  </a:lnTo>
                  <a:lnTo>
                    <a:pt x="21" y="50"/>
                  </a:lnTo>
                  <a:lnTo>
                    <a:pt x="12" y="45"/>
                  </a:lnTo>
                  <a:lnTo>
                    <a:pt x="6" y="38"/>
                  </a:lnTo>
                  <a:lnTo>
                    <a:pt x="4" y="27"/>
                  </a:lnTo>
                  <a:lnTo>
                    <a:pt x="7" y="16"/>
                  </a:lnTo>
                  <a:lnTo>
                    <a:pt x="12" y="8"/>
                  </a:lnTo>
                  <a:lnTo>
                    <a:pt x="23" y="3"/>
                  </a:lnTo>
                  <a:lnTo>
                    <a:pt x="35"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6" name="Freeform 21"/>
            <p:cNvSpPr>
              <a:spLocks/>
            </p:cNvSpPr>
            <p:nvPr/>
          </p:nvSpPr>
          <p:spPr bwMode="auto">
            <a:xfrm>
              <a:off x="1187451" y="6416676"/>
              <a:ext cx="61913" cy="74613"/>
            </a:xfrm>
            <a:custGeom>
              <a:avLst/>
              <a:gdLst>
                <a:gd name="T0" fmla="*/ 0 w 77"/>
                <a:gd name="T1" fmla="*/ 0 h 94"/>
                <a:gd name="T2" fmla="*/ 2147483647 w 77"/>
                <a:gd name="T3" fmla="*/ 0 h 94"/>
                <a:gd name="T4" fmla="*/ 2147483647 w 77"/>
                <a:gd name="T5" fmla="*/ 2147483647 h 94"/>
                <a:gd name="T6" fmla="*/ 2147483647 w 77"/>
                <a:gd name="T7" fmla="*/ 2147483647 h 94"/>
                <a:gd name="T8" fmla="*/ 2147483647 w 77"/>
                <a:gd name="T9" fmla="*/ 2147483647 h 94"/>
                <a:gd name="T10" fmla="*/ 2147483647 w 77"/>
                <a:gd name="T11" fmla="*/ 2147483647 h 94"/>
                <a:gd name="T12" fmla="*/ 2147483647 w 77"/>
                <a:gd name="T13" fmla="*/ 2147483647 h 94"/>
                <a:gd name="T14" fmla="*/ 2147483647 w 77"/>
                <a:gd name="T15" fmla="*/ 2147483647 h 94"/>
                <a:gd name="T16" fmla="*/ 2147483647 w 77"/>
                <a:gd name="T17" fmla="*/ 2147483647 h 94"/>
                <a:gd name="T18" fmla="*/ 2147483647 w 77"/>
                <a:gd name="T19" fmla="*/ 2147483647 h 94"/>
                <a:gd name="T20" fmla="*/ 2147483647 w 77"/>
                <a:gd name="T21" fmla="*/ 2147483647 h 94"/>
                <a:gd name="T22" fmla="*/ 2147483647 w 77"/>
                <a:gd name="T23" fmla="*/ 0 h 94"/>
                <a:gd name="T24" fmla="*/ 2147483647 w 77"/>
                <a:gd name="T25" fmla="*/ 0 h 94"/>
                <a:gd name="T26" fmla="*/ 2147483647 w 77"/>
                <a:gd name="T27" fmla="*/ 2147483647 h 94"/>
                <a:gd name="T28" fmla="*/ 2147483647 w 77"/>
                <a:gd name="T29" fmla="*/ 2147483647 h 94"/>
                <a:gd name="T30" fmla="*/ 2147483647 w 77"/>
                <a:gd name="T31" fmla="*/ 2147483647 h 94"/>
                <a:gd name="T32" fmla="*/ 2147483647 w 77"/>
                <a:gd name="T33" fmla="*/ 2147483647 h 94"/>
                <a:gd name="T34" fmla="*/ 2147483647 w 77"/>
                <a:gd name="T35" fmla="*/ 2147483647 h 94"/>
                <a:gd name="T36" fmla="*/ 2147483647 w 77"/>
                <a:gd name="T37" fmla="*/ 2147483647 h 94"/>
                <a:gd name="T38" fmla="*/ 2147483647 w 77"/>
                <a:gd name="T39" fmla="*/ 2147483647 h 94"/>
                <a:gd name="T40" fmla="*/ 2147483647 w 77"/>
                <a:gd name="T41" fmla="*/ 2147483647 h 94"/>
                <a:gd name="T42" fmla="*/ 2147483647 w 77"/>
                <a:gd name="T43" fmla="*/ 2147483647 h 94"/>
                <a:gd name="T44" fmla="*/ 0 w 77"/>
                <a:gd name="T45" fmla="*/ 2147483647 h 94"/>
                <a:gd name="T46" fmla="*/ 0 w 77"/>
                <a:gd name="T47" fmla="*/ 0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94"/>
                <a:gd name="T74" fmla="*/ 77 w 77"/>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94">
                  <a:moveTo>
                    <a:pt x="0" y="0"/>
                  </a:moveTo>
                  <a:lnTo>
                    <a:pt x="16" y="0"/>
                  </a:lnTo>
                  <a:lnTo>
                    <a:pt x="16" y="53"/>
                  </a:lnTo>
                  <a:lnTo>
                    <a:pt x="17" y="64"/>
                  </a:lnTo>
                  <a:lnTo>
                    <a:pt x="22" y="73"/>
                  </a:lnTo>
                  <a:lnTo>
                    <a:pt x="29" y="78"/>
                  </a:lnTo>
                  <a:lnTo>
                    <a:pt x="38" y="79"/>
                  </a:lnTo>
                  <a:lnTo>
                    <a:pt x="48" y="78"/>
                  </a:lnTo>
                  <a:lnTo>
                    <a:pt x="56" y="73"/>
                  </a:lnTo>
                  <a:lnTo>
                    <a:pt x="60" y="64"/>
                  </a:lnTo>
                  <a:lnTo>
                    <a:pt x="61" y="53"/>
                  </a:lnTo>
                  <a:lnTo>
                    <a:pt x="61" y="0"/>
                  </a:lnTo>
                  <a:lnTo>
                    <a:pt x="77" y="0"/>
                  </a:lnTo>
                  <a:lnTo>
                    <a:pt x="77" y="52"/>
                  </a:lnTo>
                  <a:lnTo>
                    <a:pt x="75" y="67"/>
                  </a:lnTo>
                  <a:lnTo>
                    <a:pt x="70" y="79"/>
                  </a:lnTo>
                  <a:lnTo>
                    <a:pt x="62" y="88"/>
                  </a:lnTo>
                  <a:lnTo>
                    <a:pt x="52" y="93"/>
                  </a:lnTo>
                  <a:lnTo>
                    <a:pt x="38" y="94"/>
                  </a:lnTo>
                  <a:lnTo>
                    <a:pt x="22" y="92"/>
                  </a:lnTo>
                  <a:lnTo>
                    <a:pt x="11" y="83"/>
                  </a:lnTo>
                  <a:lnTo>
                    <a:pt x="3" y="71"/>
                  </a:lnTo>
                  <a:lnTo>
                    <a:pt x="0" y="5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7" name="Freeform 22"/>
            <p:cNvSpPr>
              <a:spLocks noEditPoints="1"/>
            </p:cNvSpPr>
            <p:nvPr/>
          </p:nvSpPr>
          <p:spPr bwMode="auto">
            <a:xfrm>
              <a:off x="1265238" y="6416676"/>
              <a:ext cx="60325" cy="74613"/>
            </a:xfrm>
            <a:custGeom>
              <a:avLst/>
              <a:gdLst>
                <a:gd name="T0" fmla="*/ 2147483647 w 76"/>
                <a:gd name="T1" fmla="*/ 2147483647 h 93"/>
                <a:gd name="T2" fmla="*/ 2147483647 w 76"/>
                <a:gd name="T3" fmla="*/ 2147483647 h 93"/>
                <a:gd name="T4" fmla="*/ 2147483647 w 76"/>
                <a:gd name="T5" fmla="*/ 2147483647 h 93"/>
                <a:gd name="T6" fmla="*/ 2147483647 w 76"/>
                <a:gd name="T7" fmla="*/ 2147483647 h 93"/>
                <a:gd name="T8" fmla="*/ 2147483647 w 76"/>
                <a:gd name="T9" fmla="*/ 2147483647 h 93"/>
                <a:gd name="T10" fmla="*/ 2147483647 w 76"/>
                <a:gd name="T11" fmla="*/ 2147483647 h 93"/>
                <a:gd name="T12" fmla="*/ 2147483647 w 76"/>
                <a:gd name="T13" fmla="*/ 2147483647 h 93"/>
                <a:gd name="T14" fmla="*/ 2147483647 w 76"/>
                <a:gd name="T15" fmla="*/ 2147483647 h 93"/>
                <a:gd name="T16" fmla="*/ 2147483647 w 76"/>
                <a:gd name="T17" fmla="*/ 2147483647 h 93"/>
                <a:gd name="T18" fmla="*/ 2147483647 w 76"/>
                <a:gd name="T19" fmla="*/ 2147483647 h 93"/>
                <a:gd name="T20" fmla="*/ 2147483647 w 76"/>
                <a:gd name="T21" fmla="*/ 2147483647 h 93"/>
                <a:gd name="T22" fmla="*/ 2147483647 w 76"/>
                <a:gd name="T23" fmla="*/ 2147483647 h 93"/>
                <a:gd name="T24" fmla="*/ 2147483647 w 76"/>
                <a:gd name="T25" fmla="*/ 2147483647 h 93"/>
                <a:gd name="T26" fmla="*/ 2147483647 w 76"/>
                <a:gd name="T27" fmla="*/ 2147483647 h 93"/>
                <a:gd name="T28" fmla="*/ 2147483647 w 76"/>
                <a:gd name="T29" fmla="*/ 2147483647 h 93"/>
                <a:gd name="T30" fmla="*/ 2147483647 w 76"/>
                <a:gd name="T31" fmla="*/ 2147483647 h 93"/>
                <a:gd name="T32" fmla="*/ 0 w 76"/>
                <a:gd name="T33" fmla="*/ 0 h 93"/>
                <a:gd name="T34" fmla="*/ 2147483647 w 76"/>
                <a:gd name="T35" fmla="*/ 0 h 93"/>
                <a:gd name="T36" fmla="*/ 2147483647 w 76"/>
                <a:gd name="T37" fmla="*/ 2147483647 h 93"/>
                <a:gd name="T38" fmla="*/ 2147483647 w 76"/>
                <a:gd name="T39" fmla="*/ 2147483647 h 93"/>
                <a:gd name="T40" fmla="*/ 2147483647 w 76"/>
                <a:gd name="T41" fmla="*/ 2147483647 h 93"/>
                <a:gd name="T42" fmla="*/ 2147483647 w 76"/>
                <a:gd name="T43" fmla="*/ 2147483647 h 93"/>
                <a:gd name="T44" fmla="*/ 2147483647 w 76"/>
                <a:gd name="T45" fmla="*/ 2147483647 h 93"/>
                <a:gd name="T46" fmla="*/ 2147483647 w 76"/>
                <a:gd name="T47" fmla="*/ 2147483647 h 93"/>
                <a:gd name="T48" fmla="*/ 2147483647 w 76"/>
                <a:gd name="T49" fmla="*/ 2147483647 h 93"/>
                <a:gd name="T50" fmla="*/ 2147483647 w 76"/>
                <a:gd name="T51" fmla="*/ 2147483647 h 93"/>
                <a:gd name="T52" fmla="*/ 2147483647 w 76"/>
                <a:gd name="T53" fmla="*/ 2147483647 h 93"/>
                <a:gd name="T54" fmla="*/ 2147483647 w 76"/>
                <a:gd name="T55" fmla="*/ 2147483647 h 93"/>
                <a:gd name="T56" fmla="*/ 2147483647 w 76"/>
                <a:gd name="T57" fmla="*/ 2147483647 h 93"/>
                <a:gd name="T58" fmla="*/ 2147483647 w 76"/>
                <a:gd name="T59" fmla="*/ 2147483647 h 93"/>
                <a:gd name="T60" fmla="*/ 2147483647 w 76"/>
                <a:gd name="T61" fmla="*/ 2147483647 h 93"/>
                <a:gd name="T62" fmla="*/ 2147483647 w 76"/>
                <a:gd name="T63" fmla="*/ 2147483647 h 93"/>
                <a:gd name="T64" fmla="*/ 0 w 76"/>
                <a:gd name="T65" fmla="*/ 2147483647 h 93"/>
                <a:gd name="T66" fmla="*/ 0 w 76"/>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93"/>
                <a:gd name="T104" fmla="*/ 76 w 7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93">
                  <a:moveTo>
                    <a:pt x="15" y="15"/>
                  </a:moveTo>
                  <a:lnTo>
                    <a:pt x="15" y="47"/>
                  </a:lnTo>
                  <a:lnTo>
                    <a:pt x="38" y="47"/>
                  </a:lnTo>
                  <a:lnTo>
                    <a:pt x="45" y="45"/>
                  </a:lnTo>
                  <a:lnTo>
                    <a:pt x="50" y="44"/>
                  </a:lnTo>
                  <a:lnTo>
                    <a:pt x="54" y="40"/>
                  </a:lnTo>
                  <a:lnTo>
                    <a:pt x="56" y="36"/>
                  </a:lnTo>
                  <a:lnTo>
                    <a:pt x="56" y="30"/>
                  </a:lnTo>
                  <a:lnTo>
                    <a:pt x="56" y="26"/>
                  </a:lnTo>
                  <a:lnTo>
                    <a:pt x="55" y="22"/>
                  </a:lnTo>
                  <a:lnTo>
                    <a:pt x="53" y="19"/>
                  </a:lnTo>
                  <a:lnTo>
                    <a:pt x="49" y="17"/>
                  </a:lnTo>
                  <a:lnTo>
                    <a:pt x="43" y="15"/>
                  </a:lnTo>
                  <a:lnTo>
                    <a:pt x="38" y="15"/>
                  </a:lnTo>
                  <a:lnTo>
                    <a:pt x="15" y="15"/>
                  </a:lnTo>
                  <a:close/>
                  <a:moveTo>
                    <a:pt x="0" y="0"/>
                  </a:moveTo>
                  <a:lnTo>
                    <a:pt x="39" y="0"/>
                  </a:lnTo>
                  <a:lnTo>
                    <a:pt x="55" y="3"/>
                  </a:lnTo>
                  <a:lnTo>
                    <a:pt x="66" y="10"/>
                  </a:lnTo>
                  <a:lnTo>
                    <a:pt x="70" y="15"/>
                  </a:lnTo>
                  <a:lnTo>
                    <a:pt x="72" y="22"/>
                  </a:lnTo>
                  <a:lnTo>
                    <a:pt x="72" y="29"/>
                  </a:lnTo>
                  <a:lnTo>
                    <a:pt x="72" y="30"/>
                  </a:lnTo>
                  <a:lnTo>
                    <a:pt x="70" y="43"/>
                  </a:lnTo>
                  <a:lnTo>
                    <a:pt x="63" y="52"/>
                  </a:lnTo>
                  <a:lnTo>
                    <a:pt x="51" y="58"/>
                  </a:lnTo>
                  <a:lnTo>
                    <a:pt x="76" y="93"/>
                  </a:lnTo>
                  <a:lnTo>
                    <a:pt x="56" y="93"/>
                  </a:lnTo>
                  <a:lnTo>
                    <a:pt x="35" y="60"/>
                  </a:lnTo>
                  <a:lnTo>
                    <a:pt x="15" y="60"/>
                  </a:lnTo>
                  <a:lnTo>
                    <a:pt x="15"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8" name="Freeform 23"/>
            <p:cNvSpPr>
              <a:spLocks/>
            </p:cNvSpPr>
            <p:nvPr/>
          </p:nvSpPr>
          <p:spPr bwMode="auto">
            <a:xfrm>
              <a:off x="1336676" y="6416676"/>
              <a:ext cx="53975" cy="74613"/>
            </a:xfrm>
            <a:custGeom>
              <a:avLst/>
              <a:gdLst>
                <a:gd name="T0" fmla="*/ 0 w 66"/>
                <a:gd name="T1" fmla="*/ 0 h 93"/>
                <a:gd name="T2" fmla="*/ 2147483647 w 66"/>
                <a:gd name="T3" fmla="*/ 0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0 w 66"/>
                <a:gd name="T23" fmla="*/ 2147483647 h 93"/>
                <a:gd name="T24" fmla="*/ 0 w 66"/>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93"/>
                <a:gd name="T41" fmla="*/ 66 w 66"/>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93">
                  <a:moveTo>
                    <a:pt x="0" y="0"/>
                  </a:moveTo>
                  <a:lnTo>
                    <a:pt x="66" y="0"/>
                  </a:lnTo>
                  <a:lnTo>
                    <a:pt x="66" y="15"/>
                  </a:lnTo>
                  <a:lnTo>
                    <a:pt x="14" y="15"/>
                  </a:lnTo>
                  <a:lnTo>
                    <a:pt x="14" y="38"/>
                  </a:lnTo>
                  <a:lnTo>
                    <a:pt x="59" y="38"/>
                  </a:lnTo>
                  <a:lnTo>
                    <a:pt x="59" y="53"/>
                  </a:lnTo>
                  <a:lnTo>
                    <a:pt x="14" y="53"/>
                  </a:lnTo>
                  <a:lnTo>
                    <a:pt x="14" y="78"/>
                  </a:lnTo>
                  <a:lnTo>
                    <a:pt x="66" y="78"/>
                  </a:lnTo>
                  <a:lnTo>
                    <a:pt x="6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19" name="Freeform 24"/>
            <p:cNvSpPr>
              <a:spLocks noEditPoints="1"/>
            </p:cNvSpPr>
            <p:nvPr/>
          </p:nvSpPr>
          <p:spPr bwMode="auto">
            <a:xfrm>
              <a:off x="1403351" y="6416676"/>
              <a:ext cx="65088" cy="74613"/>
            </a:xfrm>
            <a:custGeom>
              <a:avLst/>
              <a:gdLst>
                <a:gd name="T0" fmla="*/ 2147483647 w 81"/>
                <a:gd name="T1" fmla="*/ 2147483647 h 93"/>
                <a:gd name="T2" fmla="*/ 2147483647 w 81"/>
                <a:gd name="T3" fmla="*/ 2147483647 h 93"/>
                <a:gd name="T4" fmla="*/ 2147483647 w 81"/>
                <a:gd name="T5" fmla="*/ 2147483647 h 93"/>
                <a:gd name="T6" fmla="*/ 2147483647 w 81"/>
                <a:gd name="T7" fmla="*/ 2147483647 h 93"/>
                <a:gd name="T8" fmla="*/ 2147483647 w 81"/>
                <a:gd name="T9" fmla="*/ 2147483647 h 93"/>
                <a:gd name="T10" fmla="*/ 2147483647 w 81"/>
                <a:gd name="T11" fmla="*/ 2147483647 h 93"/>
                <a:gd name="T12" fmla="*/ 2147483647 w 81"/>
                <a:gd name="T13" fmla="*/ 2147483647 h 93"/>
                <a:gd name="T14" fmla="*/ 2147483647 w 81"/>
                <a:gd name="T15" fmla="*/ 2147483647 h 93"/>
                <a:gd name="T16" fmla="*/ 2147483647 w 81"/>
                <a:gd name="T17" fmla="*/ 2147483647 h 93"/>
                <a:gd name="T18" fmla="*/ 2147483647 w 81"/>
                <a:gd name="T19" fmla="*/ 2147483647 h 93"/>
                <a:gd name="T20" fmla="*/ 2147483647 w 81"/>
                <a:gd name="T21" fmla="*/ 2147483647 h 93"/>
                <a:gd name="T22" fmla="*/ 2147483647 w 81"/>
                <a:gd name="T23" fmla="*/ 2147483647 h 93"/>
                <a:gd name="T24" fmla="*/ 2147483647 w 81"/>
                <a:gd name="T25" fmla="*/ 2147483647 h 93"/>
                <a:gd name="T26" fmla="*/ 0 w 81"/>
                <a:gd name="T27" fmla="*/ 0 h 93"/>
                <a:gd name="T28" fmla="*/ 2147483647 w 81"/>
                <a:gd name="T29" fmla="*/ 0 h 93"/>
                <a:gd name="T30" fmla="*/ 2147483647 w 81"/>
                <a:gd name="T31" fmla="*/ 2147483647 h 93"/>
                <a:gd name="T32" fmla="*/ 2147483647 w 81"/>
                <a:gd name="T33" fmla="*/ 2147483647 h 93"/>
                <a:gd name="T34" fmla="*/ 2147483647 w 81"/>
                <a:gd name="T35" fmla="*/ 2147483647 h 93"/>
                <a:gd name="T36" fmla="*/ 2147483647 w 81"/>
                <a:gd name="T37" fmla="*/ 2147483647 h 93"/>
                <a:gd name="T38" fmla="*/ 2147483647 w 81"/>
                <a:gd name="T39" fmla="*/ 2147483647 h 93"/>
                <a:gd name="T40" fmla="*/ 2147483647 w 81"/>
                <a:gd name="T41" fmla="*/ 2147483647 h 93"/>
                <a:gd name="T42" fmla="*/ 2147483647 w 81"/>
                <a:gd name="T43" fmla="*/ 2147483647 h 93"/>
                <a:gd name="T44" fmla="*/ 2147483647 w 81"/>
                <a:gd name="T45" fmla="*/ 2147483647 h 93"/>
                <a:gd name="T46" fmla="*/ 2147483647 w 81"/>
                <a:gd name="T47" fmla="*/ 2147483647 h 93"/>
                <a:gd name="T48" fmla="*/ 2147483647 w 81"/>
                <a:gd name="T49" fmla="*/ 2147483647 h 93"/>
                <a:gd name="T50" fmla="*/ 0 w 81"/>
                <a:gd name="T51" fmla="*/ 2147483647 h 93"/>
                <a:gd name="T52" fmla="*/ 0 w 81"/>
                <a:gd name="T53" fmla="*/ 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93"/>
                <a:gd name="T83" fmla="*/ 81 w 81"/>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93">
                  <a:moveTo>
                    <a:pt x="16" y="15"/>
                  </a:moveTo>
                  <a:lnTo>
                    <a:pt x="16" y="78"/>
                  </a:lnTo>
                  <a:lnTo>
                    <a:pt x="33" y="78"/>
                  </a:lnTo>
                  <a:lnTo>
                    <a:pt x="47" y="75"/>
                  </a:lnTo>
                  <a:lnTo>
                    <a:pt x="56" y="68"/>
                  </a:lnTo>
                  <a:lnTo>
                    <a:pt x="62" y="59"/>
                  </a:lnTo>
                  <a:lnTo>
                    <a:pt x="65" y="47"/>
                  </a:lnTo>
                  <a:lnTo>
                    <a:pt x="62" y="34"/>
                  </a:lnTo>
                  <a:lnTo>
                    <a:pt x="56" y="23"/>
                  </a:lnTo>
                  <a:lnTo>
                    <a:pt x="47" y="18"/>
                  </a:lnTo>
                  <a:lnTo>
                    <a:pt x="33" y="15"/>
                  </a:lnTo>
                  <a:lnTo>
                    <a:pt x="16" y="15"/>
                  </a:lnTo>
                  <a:close/>
                  <a:moveTo>
                    <a:pt x="0" y="0"/>
                  </a:moveTo>
                  <a:lnTo>
                    <a:pt x="33" y="0"/>
                  </a:lnTo>
                  <a:lnTo>
                    <a:pt x="53" y="4"/>
                  </a:lnTo>
                  <a:lnTo>
                    <a:pt x="68" y="14"/>
                  </a:lnTo>
                  <a:lnTo>
                    <a:pt x="78" y="28"/>
                  </a:lnTo>
                  <a:lnTo>
                    <a:pt x="81" y="47"/>
                  </a:lnTo>
                  <a:lnTo>
                    <a:pt x="80" y="62"/>
                  </a:lnTo>
                  <a:lnTo>
                    <a:pt x="73" y="74"/>
                  </a:lnTo>
                  <a:lnTo>
                    <a:pt x="62" y="83"/>
                  </a:lnTo>
                  <a:lnTo>
                    <a:pt x="49" y="90"/>
                  </a:lnTo>
                  <a:lnTo>
                    <a:pt x="33"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0" name="Freeform 25"/>
            <p:cNvSpPr>
              <a:spLocks/>
            </p:cNvSpPr>
            <p:nvPr/>
          </p:nvSpPr>
          <p:spPr bwMode="auto">
            <a:xfrm>
              <a:off x="1511301" y="6438901"/>
              <a:ext cx="30163" cy="28575"/>
            </a:xfrm>
            <a:custGeom>
              <a:avLst/>
              <a:gdLst>
                <a:gd name="T0" fmla="*/ 2147483647 w 37"/>
                <a:gd name="T1" fmla="*/ 0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0 w 37"/>
                <a:gd name="T33" fmla="*/ 2147483647 h 36"/>
                <a:gd name="T34" fmla="*/ 0 w 37"/>
                <a:gd name="T35" fmla="*/ 2147483647 h 36"/>
                <a:gd name="T36" fmla="*/ 2147483647 w 37"/>
                <a:gd name="T37" fmla="*/ 2147483647 h 36"/>
                <a:gd name="T38" fmla="*/ 2147483647 w 37"/>
                <a:gd name="T39" fmla="*/ 2147483647 h 36"/>
                <a:gd name="T40" fmla="*/ 2147483647 w 37"/>
                <a:gd name="T41" fmla="*/ 2147483647 h 36"/>
                <a:gd name="T42" fmla="*/ 2147483647 w 37"/>
                <a:gd name="T43" fmla="*/ 2147483647 h 36"/>
                <a:gd name="T44" fmla="*/ 2147483647 w 37"/>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36"/>
                <a:gd name="T71" fmla="*/ 37 w 37"/>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36">
                  <a:moveTo>
                    <a:pt x="18" y="0"/>
                  </a:moveTo>
                  <a:lnTo>
                    <a:pt x="23" y="1"/>
                  </a:lnTo>
                  <a:lnTo>
                    <a:pt x="29" y="4"/>
                  </a:lnTo>
                  <a:lnTo>
                    <a:pt x="33" y="8"/>
                  </a:lnTo>
                  <a:lnTo>
                    <a:pt x="35" y="12"/>
                  </a:lnTo>
                  <a:lnTo>
                    <a:pt x="37" y="19"/>
                  </a:lnTo>
                  <a:lnTo>
                    <a:pt x="35" y="24"/>
                  </a:lnTo>
                  <a:lnTo>
                    <a:pt x="33" y="30"/>
                  </a:lnTo>
                  <a:lnTo>
                    <a:pt x="29" y="34"/>
                  </a:lnTo>
                  <a:lnTo>
                    <a:pt x="23" y="36"/>
                  </a:lnTo>
                  <a:lnTo>
                    <a:pt x="18" y="36"/>
                  </a:lnTo>
                  <a:lnTo>
                    <a:pt x="13" y="36"/>
                  </a:lnTo>
                  <a:lnTo>
                    <a:pt x="8" y="34"/>
                  </a:lnTo>
                  <a:lnTo>
                    <a:pt x="4" y="30"/>
                  </a:lnTo>
                  <a:lnTo>
                    <a:pt x="1" y="24"/>
                  </a:lnTo>
                  <a:lnTo>
                    <a:pt x="0" y="19"/>
                  </a:lnTo>
                  <a:lnTo>
                    <a:pt x="1" y="12"/>
                  </a:lnTo>
                  <a:lnTo>
                    <a:pt x="4" y="8"/>
                  </a:lnTo>
                  <a:lnTo>
                    <a:pt x="8" y="4"/>
                  </a:lnTo>
                  <a:lnTo>
                    <a:pt x="13" y="1"/>
                  </a:lnTo>
                  <a:lnTo>
                    <a:pt x="18"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1" name="Freeform 26"/>
            <p:cNvSpPr>
              <a:spLocks/>
            </p:cNvSpPr>
            <p:nvPr/>
          </p:nvSpPr>
          <p:spPr bwMode="auto">
            <a:xfrm>
              <a:off x="1589088" y="6416676"/>
              <a:ext cx="68263" cy="74613"/>
            </a:xfrm>
            <a:custGeom>
              <a:avLst/>
              <a:gdLst>
                <a:gd name="T0" fmla="*/ 0 w 88"/>
                <a:gd name="T1" fmla="*/ 0 h 93"/>
                <a:gd name="T2" fmla="*/ 2147483647 w 88"/>
                <a:gd name="T3" fmla="*/ 0 h 93"/>
                <a:gd name="T4" fmla="*/ 2147483647 w 88"/>
                <a:gd name="T5" fmla="*/ 2147483647 h 93"/>
                <a:gd name="T6" fmla="*/ 2147483647 w 88"/>
                <a:gd name="T7" fmla="*/ 0 h 93"/>
                <a:gd name="T8" fmla="*/ 2147483647 w 88"/>
                <a:gd name="T9" fmla="*/ 0 h 93"/>
                <a:gd name="T10" fmla="*/ 2147483647 w 88"/>
                <a:gd name="T11" fmla="*/ 2147483647 h 93"/>
                <a:gd name="T12" fmla="*/ 2147483647 w 88"/>
                <a:gd name="T13" fmla="*/ 2147483647 h 93"/>
                <a:gd name="T14" fmla="*/ 2147483647 w 88"/>
                <a:gd name="T15" fmla="*/ 2147483647 h 93"/>
                <a:gd name="T16" fmla="*/ 2147483647 w 88"/>
                <a:gd name="T17" fmla="*/ 2147483647 h 93"/>
                <a:gd name="T18" fmla="*/ 2147483647 w 88"/>
                <a:gd name="T19" fmla="*/ 2147483647 h 93"/>
                <a:gd name="T20" fmla="*/ 2147483647 w 88"/>
                <a:gd name="T21" fmla="*/ 2147483647 h 93"/>
                <a:gd name="T22" fmla="*/ 2147483647 w 88"/>
                <a:gd name="T23" fmla="*/ 2147483647 h 93"/>
                <a:gd name="T24" fmla="*/ 0 w 88"/>
                <a:gd name="T25" fmla="*/ 2147483647 h 93"/>
                <a:gd name="T26" fmla="*/ 0 w 88"/>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93"/>
                <a:gd name="T44" fmla="*/ 88 w 88"/>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93">
                  <a:moveTo>
                    <a:pt x="0" y="0"/>
                  </a:moveTo>
                  <a:lnTo>
                    <a:pt x="16" y="0"/>
                  </a:lnTo>
                  <a:lnTo>
                    <a:pt x="44" y="44"/>
                  </a:lnTo>
                  <a:lnTo>
                    <a:pt x="70" y="0"/>
                  </a:lnTo>
                  <a:lnTo>
                    <a:pt x="88" y="0"/>
                  </a:lnTo>
                  <a:lnTo>
                    <a:pt x="88" y="93"/>
                  </a:lnTo>
                  <a:lnTo>
                    <a:pt x="72" y="93"/>
                  </a:lnTo>
                  <a:lnTo>
                    <a:pt x="72" y="26"/>
                  </a:lnTo>
                  <a:lnTo>
                    <a:pt x="44" y="70"/>
                  </a:lnTo>
                  <a:lnTo>
                    <a:pt x="15" y="26"/>
                  </a:lnTo>
                  <a:lnTo>
                    <a:pt x="15"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2" name="Freeform 27"/>
            <p:cNvSpPr>
              <a:spLocks noEditPoints="1"/>
            </p:cNvSpPr>
            <p:nvPr/>
          </p:nvSpPr>
          <p:spPr bwMode="auto">
            <a:xfrm>
              <a:off x="1668463" y="6416676"/>
              <a:ext cx="74613" cy="74613"/>
            </a:xfrm>
            <a:custGeom>
              <a:avLst/>
              <a:gdLst>
                <a:gd name="T0" fmla="*/ 2147483647 w 94"/>
                <a:gd name="T1" fmla="*/ 2147483647 h 93"/>
                <a:gd name="T2" fmla="*/ 2147483647 w 94"/>
                <a:gd name="T3" fmla="*/ 2147483647 h 93"/>
                <a:gd name="T4" fmla="*/ 2147483647 w 94"/>
                <a:gd name="T5" fmla="*/ 2147483647 h 93"/>
                <a:gd name="T6" fmla="*/ 2147483647 w 94"/>
                <a:gd name="T7" fmla="*/ 2147483647 h 93"/>
                <a:gd name="T8" fmla="*/ 2147483647 w 94"/>
                <a:gd name="T9" fmla="*/ 0 h 93"/>
                <a:gd name="T10" fmla="*/ 2147483647 w 94"/>
                <a:gd name="T11" fmla="*/ 0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0 w 94"/>
                <a:gd name="T23" fmla="*/ 2147483647 h 93"/>
                <a:gd name="T24" fmla="*/ 2147483647 w 9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3"/>
                <a:gd name="T41" fmla="*/ 94 w 94"/>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3">
                  <a:moveTo>
                    <a:pt x="47" y="19"/>
                  </a:moveTo>
                  <a:lnTo>
                    <a:pt x="32" y="56"/>
                  </a:lnTo>
                  <a:lnTo>
                    <a:pt x="62" y="56"/>
                  </a:lnTo>
                  <a:lnTo>
                    <a:pt x="47" y="19"/>
                  </a:lnTo>
                  <a:close/>
                  <a:moveTo>
                    <a:pt x="40" y="0"/>
                  </a:moveTo>
                  <a:lnTo>
                    <a:pt x="54" y="0"/>
                  </a:lnTo>
                  <a:lnTo>
                    <a:pt x="94" y="93"/>
                  </a:lnTo>
                  <a:lnTo>
                    <a:pt x="77" y="93"/>
                  </a:lnTo>
                  <a:lnTo>
                    <a:pt x="69" y="70"/>
                  </a:lnTo>
                  <a:lnTo>
                    <a:pt x="26" y="70"/>
                  </a:lnTo>
                  <a:lnTo>
                    <a:pt x="17" y="93"/>
                  </a:lnTo>
                  <a:lnTo>
                    <a:pt x="0" y="93"/>
                  </a:lnTo>
                  <a:lnTo>
                    <a:pt x="4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3" name="Freeform 28"/>
            <p:cNvSpPr>
              <a:spLocks/>
            </p:cNvSpPr>
            <p:nvPr/>
          </p:nvSpPr>
          <p:spPr bwMode="auto">
            <a:xfrm>
              <a:off x="1735138" y="6416676"/>
              <a:ext cx="68263" cy="74613"/>
            </a:xfrm>
            <a:custGeom>
              <a:avLst/>
              <a:gdLst>
                <a:gd name="T0" fmla="*/ 0 w 86"/>
                <a:gd name="T1" fmla="*/ 0 h 93"/>
                <a:gd name="T2" fmla="*/ 2147483647 w 86"/>
                <a:gd name="T3" fmla="*/ 0 h 93"/>
                <a:gd name="T4" fmla="*/ 2147483647 w 86"/>
                <a:gd name="T5" fmla="*/ 2147483647 h 93"/>
                <a:gd name="T6" fmla="*/ 2147483647 w 86"/>
                <a:gd name="T7" fmla="*/ 0 h 93"/>
                <a:gd name="T8" fmla="*/ 2147483647 w 86"/>
                <a:gd name="T9" fmla="*/ 0 h 93"/>
                <a:gd name="T10" fmla="*/ 2147483647 w 86"/>
                <a:gd name="T11" fmla="*/ 2147483647 h 93"/>
                <a:gd name="T12" fmla="*/ 2147483647 w 86"/>
                <a:gd name="T13" fmla="*/ 2147483647 h 93"/>
                <a:gd name="T14" fmla="*/ 2147483647 w 86"/>
                <a:gd name="T15" fmla="*/ 2147483647 h 93"/>
                <a:gd name="T16" fmla="*/ 2147483647 w 86"/>
                <a:gd name="T17" fmla="*/ 2147483647 h 93"/>
                <a:gd name="T18" fmla="*/ 0 w 86"/>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3"/>
                <a:gd name="T32" fmla="*/ 86 w 8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3">
                  <a:moveTo>
                    <a:pt x="0" y="0"/>
                  </a:moveTo>
                  <a:lnTo>
                    <a:pt x="18" y="0"/>
                  </a:lnTo>
                  <a:lnTo>
                    <a:pt x="43" y="41"/>
                  </a:lnTo>
                  <a:lnTo>
                    <a:pt x="68" y="0"/>
                  </a:lnTo>
                  <a:lnTo>
                    <a:pt x="86" y="0"/>
                  </a:lnTo>
                  <a:lnTo>
                    <a:pt x="50" y="56"/>
                  </a:lnTo>
                  <a:lnTo>
                    <a:pt x="50" y="93"/>
                  </a:lnTo>
                  <a:lnTo>
                    <a:pt x="34" y="93"/>
                  </a:lnTo>
                  <a:lnTo>
                    <a:pt x="34" y="56"/>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4" name="Freeform 29"/>
            <p:cNvSpPr>
              <a:spLocks/>
            </p:cNvSpPr>
            <p:nvPr/>
          </p:nvSpPr>
          <p:spPr bwMode="auto">
            <a:xfrm>
              <a:off x="1843088" y="6416676"/>
              <a:ext cx="50800" cy="74613"/>
            </a:xfrm>
            <a:custGeom>
              <a:avLst/>
              <a:gdLst>
                <a:gd name="T0" fmla="*/ 0 w 63"/>
                <a:gd name="T1" fmla="*/ 0 h 93"/>
                <a:gd name="T2" fmla="*/ 2147483647 w 63"/>
                <a:gd name="T3" fmla="*/ 0 h 93"/>
                <a:gd name="T4" fmla="*/ 2147483647 w 63"/>
                <a:gd name="T5" fmla="*/ 2147483647 h 93"/>
                <a:gd name="T6" fmla="*/ 2147483647 w 63"/>
                <a:gd name="T7" fmla="*/ 2147483647 h 93"/>
                <a:gd name="T8" fmla="*/ 2147483647 w 63"/>
                <a:gd name="T9" fmla="*/ 2147483647 h 93"/>
                <a:gd name="T10" fmla="*/ 0 w 63"/>
                <a:gd name="T11" fmla="*/ 2147483647 h 93"/>
                <a:gd name="T12" fmla="*/ 0 w 63"/>
                <a:gd name="T13" fmla="*/ 0 h 93"/>
                <a:gd name="T14" fmla="*/ 0 60000 65536"/>
                <a:gd name="T15" fmla="*/ 0 60000 65536"/>
                <a:gd name="T16" fmla="*/ 0 60000 65536"/>
                <a:gd name="T17" fmla="*/ 0 60000 65536"/>
                <a:gd name="T18" fmla="*/ 0 60000 65536"/>
                <a:gd name="T19" fmla="*/ 0 60000 65536"/>
                <a:gd name="T20" fmla="*/ 0 60000 65536"/>
                <a:gd name="T21" fmla="*/ 0 w 63"/>
                <a:gd name="T22" fmla="*/ 0 h 93"/>
                <a:gd name="T23" fmla="*/ 63 w 6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93">
                  <a:moveTo>
                    <a:pt x="0" y="0"/>
                  </a:moveTo>
                  <a:lnTo>
                    <a:pt x="15" y="0"/>
                  </a:lnTo>
                  <a:lnTo>
                    <a:pt x="15" y="78"/>
                  </a:lnTo>
                  <a:lnTo>
                    <a:pt x="63" y="78"/>
                  </a:lnTo>
                  <a:lnTo>
                    <a:pt x="63"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5" name="Freeform 30"/>
            <p:cNvSpPr>
              <a:spLocks noEditPoints="1"/>
            </p:cNvSpPr>
            <p:nvPr/>
          </p:nvSpPr>
          <p:spPr bwMode="auto">
            <a:xfrm>
              <a:off x="1897063" y="6415088"/>
              <a:ext cx="74613" cy="76200"/>
            </a:xfrm>
            <a:custGeom>
              <a:avLst/>
              <a:gdLst>
                <a:gd name="T0" fmla="*/ 2147483647 w 93"/>
                <a:gd name="T1" fmla="*/ 2147483647 h 95"/>
                <a:gd name="T2" fmla="*/ 2147483647 w 93"/>
                <a:gd name="T3" fmla="*/ 2147483647 h 95"/>
                <a:gd name="T4" fmla="*/ 2147483647 w 93"/>
                <a:gd name="T5" fmla="*/ 2147483647 h 95"/>
                <a:gd name="T6" fmla="*/ 2147483647 w 93"/>
                <a:gd name="T7" fmla="*/ 2147483647 h 95"/>
                <a:gd name="T8" fmla="*/ 2147483647 w 93"/>
                <a:gd name="T9" fmla="*/ 2147483647 h 95"/>
                <a:gd name="T10" fmla="*/ 2147483647 w 93"/>
                <a:gd name="T11" fmla="*/ 2147483647 h 95"/>
                <a:gd name="T12" fmla="*/ 2147483647 w 93"/>
                <a:gd name="T13" fmla="*/ 2147483647 h 95"/>
                <a:gd name="T14" fmla="*/ 2147483647 w 93"/>
                <a:gd name="T15" fmla="*/ 2147483647 h 95"/>
                <a:gd name="T16" fmla="*/ 2147483647 w 93"/>
                <a:gd name="T17" fmla="*/ 2147483647 h 95"/>
                <a:gd name="T18" fmla="*/ 2147483647 w 93"/>
                <a:gd name="T19" fmla="*/ 2147483647 h 95"/>
                <a:gd name="T20" fmla="*/ 2147483647 w 93"/>
                <a:gd name="T21" fmla="*/ 2147483647 h 95"/>
                <a:gd name="T22" fmla="*/ 2147483647 w 93"/>
                <a:gd name="T23" fmla="*/ 2147483647 h 95"/>
                <a:gd name="T24" fmla="*/ 2147483647 w 93"/>
                <a:gd name="T25" fmla="*/ 2147483647 h 95"/>
                <a:gd name="T26" fmla="*/ 2147483647 w 93"/>
                <a:gd name="T27" fmla="*/ 2147483647 h 95"/>
                <a:gd name="T28" fmla="*/ 2147483647 w 93"/>
                <a:gd name="T29" fmla="*/ 2147483647 h 95"/>
                <a:gd name="T30" fmla="*/ 2147483647 w 93"/>
                <a:gd name="T31" fmla="*/ 2147483647 h 95"/>
                <a:gd name="T32" fmla="*/ 2147483647 w 93"/>
                <a:gd name="T33" fmla="*/ 2147483647 h 95"/>
                <a:gd name="T34" fmla="*/ 2147483647 w 93"/>
                <a:gd name="T35" fmla="*/ 2147483647 h 95"/>
                <a:gd name="T36" fmla="*/ 2147483647 w 93"/>
                <a:gd name="T37" fmla="*/ 2147483647 h 95"/>
                <a:gd name="T38" fmla="*/ 2147483647 w 93"/>
                <a:gd name="T39" fmla="*/ 0 h 95"/>
                <a:gd name="T40" fmla="*/ 2147483647 w 93"/>
                <a:gd name="T41" fmla="*/ 2147483647 h 95"/>
                <a:gd name="T42" fmla="*/ 2147483647 w 93"/>
                <a:gd name="T43" fmla="*/ 2147483647 h 95"/>
                <a:gd name="T44" fmla="*/ 2147483647 w 93"/>
                <a:gd name="T45" fmla="*/ 2147483647 h 95"/>
                <a:gd name="T46" fmla="*/ 2147483647 w 93"/>
                <a:gd name="T47" fmla="*/ 2147483647 h 95"/>
                <a:gd name="T48" fmla="*/ 2147483647 w 93"/>
                <a:gd name="T49" fmla="*/ 2147483647 h 95"/>
                <a:gd name="T50" fmla="*/ 2147483647 w 93"/>
                <a:gd name="T51" fmla="*/ 2147483647 h 95"/>
                <a:gd name="T52" fmla="*/ 2147483647 w 93"/>
                <a:gd name="T53" fmla="*/ 2147483647 h 95"/>
                <a:gd name="T54" fmla="*/ 2147483647 w 93"/>
                <a:gd name="T55" fmla="*/ 2147483647 h 95"/>
                <a:gd name="T56" fmla="*/ 2147483647 w 93"/>
                <a:gd name="T57" fmla="*/ 2147483647 h 95"/>
                <a:gd name="T58" fmla="*/ 2147483647 w 93"/>
                <a:gd name="T59" fmla="*/ 2147483647 h 95"/>
                <a:gd name="T60" fmla="*/ 2147483647 w 93"/>
                <a:gd name="T61" fmla="*/ 2147483647 h 95"/>
                <a:gd name="T62" fmla="*/ 2147483647 w 93"/>
                <a:gd name="T63" fmla="*/ 2147483647 h 95"/>
                <a:gd name="T64" fmla="*/ 2147483647 w 93"/>
                <a:gd name="T65" fmla="*/ 2147483647 h 95"/>
                <a:gd name="T66" fmla="*/ 2147483647 w 93"/>
                <a:gd name="T67" fmla="*/ 2147483647 h 95"/>
                <a:gd name="T68" fmla="*/ 2147483647 w 93"/>
                <a:gd name="T69" fmla="*/ 2147483647 h 95"/>
                <a:gd name="T70" fmla="*/ 0 w 93"/>
                <a:gd name="T71" fmla="*/ 2147483647 h 95"/>
                <a:gd name="T72" fmla="*/ 0 w 93"/>
                <a:gd name="T73" fmla="*/ 2147483647 h 95"/>
                <a:gd name="T74" fmla="*/ 2147483647 w 93"/>
                <a:gd name="T75" fmla="*/ 2147483647 h 95"/>
                <a:gd name="T76" fmla="*/ 2147483647 w 93"/>
                <a:gd name="T77" fmla="*/ 2147483647 h 95"/>
                <a:gd name="T78" fmla="*/ 2147483647 w 93"/>
                <a:gd name="T79" fmla="*/ 2147483647 h 95"/>
                <a:gd name="T80" fmla="*/ 2147483647 w 93"/>
                <a:gd name="T81" fmla="*/ 2147483647 h 95"/>
                <a:gd name="T82" fmla="*/ 2147483647 w 93"/>
                <a:gd name="T83" fmla="*/ 0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5"/>
                <a:gd name="T128" fmla="*/ 93 w 93"/>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5">
                  <a:moveTo>
                    <a:pt x="47" y="15"/>
                  </a:moveTo>
                  <a:lnTo>
                    <a:pt x="35" y="18"/>
                  </a:lnTo>
                  <a:lnTo>
                    <a:pt x="26" y="24"/>
                  </a:lnTo>
                  <a:lnTo>
                    <a:pt x="19" y="34"/>
                  </a:lnTo>
                  <a:lnTo>
                    <a:pt x="16" y="48"/>
                  </a:lnTo>
                  <a:lnTo>
                    <a:pt x="19" y="60"/>
                  </a:lnTo>
                  <a:lnTo>
                    <a:pt x="26" y="71"/>
                  </a:lnTo>
                  <a:lnTo>
                    <a:pt x="35" y="78"/>
                  </a:lnTo>
                  <a:lnTo>
                    <a:pt x="47" y="80"/>
                  </a:lnTo>
                  <a:lnTo>
                    <a:pt x="59" y="78"/>
                  </a:lnTo>
                  <a:lnTo>
                    <a:pt x="69" y="71"/>
                  </a:lnTo>
                  <a:lnTo>
                    <a:pt x="75" y="60"/>
                  </a:lnTo>
                  <a:lnTo>
                    <a:pt x="77" y="48"/>
                  </a:lnTo>
                  <a:lnTo>
                    <a:pt x="75" y="35"/>
                  </a:lnTo>
                  <a:lnTo>
                    <a:pt x="69" y="24"/>
                  </a:lnTo>
                  <a:lnTo>
                    <a:pt x="59" y="18"/>
                  </a:lnTo>
                  <a:lnTo>
                    <a:pt x="47" y="15"/>
                  </a:lnTo>
                  <a:close/>
                  <a:moveTo>
                    <a:pt x="47" y="0"/>
                  </a:moveTo>
                  <a:lnTo>
                    <a:pt x="63" y="3"/>
                  </a:lnTo>
                  <a:lnTo>
                    <a:pt x="76" y="9"/>
                  </a:lnTo>
                  <a:lnTo>
                    <a:pt x="85" y="19"/>
                  </a:lnTo>
                  <a:lnTo>
                    <a:pt x="92" y="33"/>
                  </a:lnTo>
                  <a:lnTo>
                    <a:pt x="93" y="48"/>
                  </a:lnTo>
                  <a:lnTo>
                    <a:pt x="92" y="63"/>
                  </a:lnTo>
                  <a:lnTo>
                    <a:pt x="85" y="75"/>
                  </a:lnTo>
                  <a:lnTo>
                    <a:pt x="75" y="86"/>
                  </a:lnTo>
                  <a:lnTo>
                    <a:pt x="63" y="93"/>
                  </a:lnTo>
                  <a:lnTo>
                    <a:pt x="47" y="95"/>
                  </a:lnTo>
                  <a:lnTo>
                    <a:pt x="31" y="93"/>
                  </a:lnTo>
                  <a:lnTo>
                    <a:pt x="19" y="86"/>
                  </a:lnTo>
                  <a:lnTo>
                    <a:pt x="8" y="76"/>
                  </a:lnTo>
                  <a:lnTo>
                    <a:pt x="2" y="63"/>
                  </a:lnTo>
                  <a:lnTo>
                    <a:pt x="0" y="48"/>
                  </a:lnTo>
                  <a:lnTo>
                    <a:pt x="2" y="33"/>
                  </a:lnTo>
                  <a:lnTo>
                    <a:pt x="8" y="19"/>
                  </a:lnTo>
                  <a:lnTo>
                    <a:pt x="19" y="9"/>
                  </a:lnTo>
                  <a:lnTo>
                    <a:pt x="32" y="3"/>
                  </a:lnTo>
                  <a:lnTo>
                    <a:pt x="47"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6" name="Freeform 31"/>
            <p:cNvSpPr>
              <a:spLocks/>
            </p:cNvSpPr>
            <p:nvPr/>
          </p:nvSpPr>
          <p:spPr bwMode="auto">
            <a:xfrm>
              <a:off x="1979613" y="6415088"/>
              <a:ext cx="55563" cy="76200"/>
            </a:xfrm>
            <a:custGeom>
              <a:avLst/>
              <a:gdLst>
                <a:gd name="T0" fmla="*/ 2147483647 w 69"/>
                <a:gd name="T1" fmla="*/ 0 h 95"/>
                <a:gd name="T2" fmla="*/ 2147483647 w 69"/>
                <a:gd name="T3" fmla="*/ 2147483647 h 95"/>
                <a:gd name="T4" fmla="*/ 2147483647 w 69"/>
                <a:gd name="T5" fmla="*/ 2147483647 h 95"/>
                <a:gd name="T6" fmla="*/ 2147483647 w 69"/>
                <a:gd name="T7" fmla="*/ 2147483647 h 95"/>
                <a:gd name="T8" fmla="*/ 2147483647 w 69"/>
                <a:gd name="T9" fmla="*/ 2147483647 h 95"/>
                <a:gd name="T10" fmla="*/ 2147483647 w 69"/>
                <a:gd name="T11" fmla="*/ 2147483647 h 95"/>
                <a:gd name="T12" fmla="*/ 2147483647 w 69"/>
                <a:gd name="T13" fmla="*/ 2147483647 h 95"/>
                <a:gd name="T14" fmla="*/ 2147483647 w 69"/>
                <a:gd name="T15" fmla="*/ 2147483647 h 95"/>
                <a:gd name="T16" fmla="*/ 2147483647 w 69"/>
                <a:gd name="T17" fmla="*/ 2147483647 h 95"/>
                <a:gd name="T18" fmla="*/ 2147483647 w 69"/>
                <a:gd name="T19" fmla="*/ 2147483647 h 95"/>
                <a:gd name="T20" fmla="*/ 2147483647 w 69"/>
                <a:gd name="T21" fmla="*/ 2147483647 h 95"/>
                <a:gd name="T22" fmla="*/ 2147483647 w 69"/>
                <a:gd name="T23" fmla="*/ 2147483647 h 95"/>
                <a:gd name="T24" fmla="*/ 2147483647 w 69"/>
                <a:gd name="T25" fmla="*/ 2147483647 h 95"/>
                <a:gd name="T26" fmla="*/ 2147483647 w 69"/>
                <a:gd name="T27" fmla="*/ 2147483647 h 95"/>
                <a:gd name="T28" fmla="*/ 2147483647 w 69"/>
                <a:gd name="T29" fmla="*/ 2147483647 h 95"/>
                <a:gd name="T30" fmla="*/ 2147483647 w 69"/>
                <a:gd name="T31" fmla="*/ 2147483647 h 95"/>
                <a:gd name="T32" fmla="*/ 2147483647 w 69"/>
                <a:gd name="T33" fmla="*/ 2147483647 h 95"/>
                <a:gd name="T34" fmla="*/ 2147483647 w 69"/>
                <a:gd name="T35" fmla="*/ 2147483647 h 95"/>
                <a:gd name="T36" fmla="*/ 2147483647 w 69"/>
                <a:gd name="T37" fmla="*/ 2147483647 h 95"/>
                <a:gd name="T38" fmla="*/ 2147483647 w 69"/>
                <a:gd name="T39" fmla="*/ 2147483647 h 95"/>
                <a:gd name="T40" fmla="*/ 2147483647 w 69"/>
                <a:gd name="T41" fmla="*/ 2147483647 h 95"/>
                <a:gd name="T42" fmla="*/ 2147483647 w 69"/>
                <a:gd name="T43" fmla="*/ 2147483647 h 95"/>
                <a:gd name="T44" fmla="*/ 2147483647 w 69"/>
                <a:gd name="T45" fmla="*/ 2147483647 h 95"/>
                <a:gd name="T46" fmla="*/ 2147483647 w 69"/>
                <a:gd name="T47" fmla="*/ 2147483647 h 95"/>
                <a:gd name="T48" fmla="*/ 2147483647 w 69"/>
                <a:gd name="T49" fmla="*/ 2147483647 h 95"/>
                <a:gd name="T50" fmla="*/ 0 w 69"/>
                <a:gd name="T51" fmla="*/ 2147483647 h 95"/>
                <a:gd name="T52" fmla="*/ 2147483647 w 69"/>
                <a:gd name="T53" fmla="*/ 2147483647 h 95"/>
                <a:gd name="T54" fmla="*/ 2147483647 w 69"/>
                <a:gd name="T55" fmla="*/ 2147483647 h 95"/>
                <a:gd name="T56" fmla="*/ 2147483647 w 69"/>
                <a:gd name="T57" fmla="*/ 2147483647 h 95"/>
                <a:gd name="T58" fmla="*/ 2147483647 w 69"/>
                <a:gd name="T59" fmla="*/ 2147483647 h 95"/>
                <a:gd name="T60" fmla="*/ 2147483647 w 69"/>
                <a:gd name="T61" fmla="*/ 2147483647 h 95"/>
                <a:gd name="T62" fmla="*/ 2147483647 w 69"/>
                <a:gd name="T63" fmla="*/ 2147483647 h 95"/>
                <a:gd name="T64" fmla="*/ 2147483647 w 69"/>
                <a:gd name="T65" fmla="*/ 2147483647 h 95"/>
                <a:gd name="T66" fmla="*/ 2147483647 w 69"/>
                <a:gd name="T67" fmla="*/ 2147483647 h 95"/>
                <a:gd name="T68" fmla="*/ 2147483647 w 69"/>
                <a:gd name="T69" fmla="*/ 2147483647 h 95"/>
                <a:gd name="T70" fmla="*/ 2147483647 w 69"/>
                <a:gd name="T71" fmla="*/ 2147483647 h 95"/>
                <a:gd name="T72" fmla="*/ 2147483647 w 69"/>
                <a:gd name="T73" fmla="*/ 2147483647 h 95"/>
                <a:gd name="T74" fmla="*/ 2147483647 w 69"/>
                <a:gd name="T75" fmla="*/ 2147483647 h 95"/>
                <a:gd name="T76" fmla="*/ 2147483647 w 69"/>
                <a:gd name="T77" fmla="*/ 2147483647 h 95"/>
                <a:gd name="T78" fmla="*/ 2147483647 w 69"/>
                <a:gd name="T79" fmla="*/ 2147483647 h 95"/>
                <a:gd name="T80" fmla="*/ 2147483647 w 69"/>
                <a:gd name="T81" fmla="*/ 2147483647 h 95"/>
                <a:gd name="T82" fmla="*/ 2147483647 w 69"/>
                <a:gd name="T83" fmla="*/ 2147483647 h 95"/>
                <a:gd name="T84" fmla="*/ 2147483647 w 69"/>
                <a:gd name="T85" fmla="*/ 2147483647 h 95"/>
                <a:gd name="T86" fmla="*/ 2147483647 w 69"/>
                <a:gd name="T87" fmla="*/ 2147483647 h 95"/>
                <a:gd name="T88" fmla="*/ 2147483647 w 69"/>
                <a:gd name="T89" fmla="*/ 2147483647 h 95"/>
                <a:gd name="T90" fmla="*/ 2147483647 w 69"/>
                <a:gd name="T91" fmla="*/ 2147483647 h 95"/>
                <a:gd name="T92" fmla="*/ 2147483647 w 69"/>
                <a:gd name="T93" fmla="*/ 2147483647 h 95"/>
                <a:gd name="T94" fmla="*/ 2147483647 w 69"/>
                <a:gd name="T95" fmla="*/ 2147483647 h 95"/>
                <a:gd name="T96" fmla="*/ 2147483647 w 69"/>
                <a:gd name="T97" fmla="*/ 2147483647 h 95"/>
                <a:gd name="T98" fmla="*/ 2147483647 w 69"/>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5"/>
                <a:gd name="T152" fmla="*/ 69 w 69"/>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5">
                  <a:moveTo>
                    <a:pt x="33" y="0"/>
                  </a:moveTo>
                  <a:lnTo>
                    <a:pt x="52" y="3"/>
                  </a:lnTo>
                  <a:lnTo>
                    <a:pt x="66" y="12"/>
                  </a:lnTo>
                  <a:lnTo>
                    <a:pt x="58" y="24"/>
                  </a:lnTo>
                  <a:lnTo>
                    <a:pt x="45" y="16"/>
                  </a:lnTo>
                  <a:lnTo>
                    <a:pt x="33" y="15"/>
                  </a:lnTo>
                  <a:lnTo>
                    <a:pt x="28" y="15"/>
                  </a:lnTo>
                  <a:lnTo>
                    <a:pt x="24" y="16"/>
                  </a:lnTo>
                  <a:lnTo>
                    <a:pt x="21" y="19"/>
                  </a:lnTo>
                  <a:lnTo>
                    <a:pt x="20" y="22"/>
                  </a:lnTo>
                  <a:lnTo>
                    <a:pt x="18" y="26"/>
                  </a:lnTo>
                  <a:lnTo>
                    <a:pt x="20" y="31"/>
                  </a:lnTo>
                  <a:lnTo>
                    <a:pt x="26" y="35"/>
                  </a:lnTo>
                  <a:lnTo>
                    <a:pt x="40" y="39"/>
                  </a:lnTo>
                  <a:lnTo>
                    <a:pt x="53" y="44"/>
                  </a:lnTo>
                  <a:lnTo>
                    <a:pt x="61" y="49"/>
                  </a:lnTo>
                  <a:lnTo>
                    <a:pt x="67" y="57"/>
                  </a:lnTo>
                  <a:lnTo>
                    <a:pt x="69" y="67"/>
                  </a:lnTo>
                  <a:lnTo>
                    <a:pt x="66" y="79"/>
                  </a:lnTo>
                  <a:lnTo>
                    <a:pt x="60" y="87"/>
                  </a:lnTo>
                  <a:lnTo>
                    <a:pt x="50" y="93"/>
                  </a:lnTo>
                  <a:lnTo>
                    <a:pt x="37" y="95"/>
                  </a:lnTo>
                  <a:lnTo>
                    <a:pt x="17" y="91"/>
                  </a:lnTo>
                  <a:lnTo>
                    <a:pt x="0" y="80"/>
                  </a:lnTo>
                  <a:lnTo>
                    <a:pt x="9" y="68"/>
                  </a:lnTo>
                  <a:lnTo>
                    <a:pt x="22" y="78"/>
                  </a:lnTo>
                  <a:lnTo>
                    <a:pt x="37" y="80"/>
                  </a:lnTo>
                  <a:lnTo>
                    <a:pt x="42" y="80"/>
                  </a:lnTo>
                  <a:lnTo>
                    <a:pt x="46" y="79"/>
                  </a:lnTo>
                  <a:lnTo>
                    <a:pt x="50" y="76"/>
                  </a:lnTo>
                  <a:lnTo>
                    <a:pt x="52" y="72"/>
                  </a:lnTo>
                  <a:lnTo>
                    <a:pt x="53" y="69"/>
                  </a:lnTo>
                  <a:lnTo>
                    <a:pt x="53" y="68"/>
                  </a:lnTo>
                  <a:lnTo>
                    <a:pt x="53" y="65"/>
                  </a:lnTo>
                  <a:lnTo>
                    <a:pt x="52" y="63"/>
                  </a:lnTo>
                  <a:lnTo>
                    <a:pt x="49" y="61"/>
                  </a:lnTo>
                  <a:lnTo>
                    <a:pt x="45" y="59"/>
                  </a:lnTo>
                  <a:lnTo>
                    <a:pt x="40" y="57"/>
                  </a:lnTo>
                  <a:lnTo>
                    <a:pt x="33" y="54"/>
                  </a:lnTo>
                  <a:lnTo>
                    <a:pt x="20" y="50"/>
                  </a:lnTo>
                  <a:lnTo>
                    <a:pt x="11" y="45"/>
                  </a:lnTo>
                  <a:lnTo>
                    <a:pt x="5" y="38"/>
                  </a:lnTo>
                  <a:lnTo>
                    <a:pt x="3" y="27"/>
                  </a:lnTo>
                  <a:lnTo>
                    <a:pt x="5" y="16"/>
                  </a:lnTo>
                  <a:lnTo>
                    <a:pt x="12" y="8"/>
                  </a:lnTo>
                  <a:lnTo>
                    <a:pt x="21" y="3"/>
                  </a:lnTo>
                  <a:lnTo>
                    <a:pt x="33"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7" name="Freeform 32"/>
            <p:cNvSpPr>
              <a:spLocks/>
            </p:cNvSpPr>
            <p:nvPr/>
          </p:nvSpPr>
          <p:spPr bwMode="auto">
            <a:xfrm>
              <a:off x="2047876" y="6416676"/>
              <a:ext cx="53975" cy="74613"/>
            </a:xfrm>
            <a:custGeom>
              <a:avLst/>
              <a:gdLst>
                <a:gd name="T0" fmla="*/ 0 w 66"/>
                <a:gd name="T1" fmla="*/ 0 h 93"/>
                <a:gd name="T2" fmla="*/ 2147483647 w 66"/>
                <a:gd name="T3" fmla="*/ 0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0 w 66"/>
                <a:gd name="T23" fmla="*/ 2147483647 h 93"/>
                <a:gd name="T24" fmla="*/ 0 w 66"/>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93"/>
                <a:gd name="T41" fmla="*/ 66 w 66"/>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93">
                  <a:moveTo>
                    <a:pt x="0" y="0"/>
                  </a:moveTo>
                  <a:lnTo>
                    <a:pt x="66" y="0"/>
                  </a:lnTo>
                  <a:lnTo>
                    <a:pt x="66" y="15"/>
                  </a:lnTo>
                  <a:lnTo>
                    <a:pt x="15" y="15"/>
                  </a:lnTo>
                  <a:lnTo>
                    <a:pt x="15" y="38"/>
                  </a:lnTo>
                  <a:lnTo>
                    <a:pt x="60" y="38"/>
                  </a:lnTo>
                  <a:lnTo>
                    <a:pt x="60" y="53"/>
                  </a:lnTo>
                  <a:lnTo>
                    <a:pt x="15" y="53"/>
                  </a:lnTo>
                  <a:lnTo>
                    <a:pt x="15" y="78"/>
                  </a:lnTo>
                  <a:lnTo>
                    <a:pt x="66" y="78"/>
                  </a:lnTo>
                  <a:lnTo>
                    <a:pt x="6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8" name="Freeform 33"/>
            <p:cNvSpPr>
              <a:spLocks/>
            </p:cNvSpPr>
            <p:nvPr/>
          </p:nvSpPr>
          <p:spPr bwMode="auto">
            <a:xfrm>
              <a:off x="2138363" y="6416676"/>
              <a:ext cx="69850" cy="74613"/>
            </a:xfrm>
            <a:custGeom>
              <a:avLst/>
              <a:gdLst>
                <a:gd name="T0" fmla="*/ 0 w 88"/>
                <a:gd name="T1" fmla="*/ 0 h 93"/>
                <a:gd name="T2" fmla="*/ 2147483647 w 88"/>
                <a:gd name="T3" fmla="*/ 0 h 93"/>
                <a:gd name="T4" fmla="*/ 2147483647 w 88"/>
                <a:gd name="T5" fmla="*/ 2147483647 h 93"/>
                <a:gd name="T6" fmla="*/ 2147483647 w 88"/>
                <a:gd name="T7" fmla="*/ 0 h 93"/>
                <a:gd name="T8" fmla="*/ 2147483647 w 88"/>
                <a:gd name="T9" fmla="*/ 0 h 93"/>
                <a:gd name="T10" fmla="*/ 2147483647 w 88"/>
                <a:gd name="T11" fmla="*/ 2147483647 h 93"/>
                <a:gd name="T12" fmla="*/ 2147483647 w 88"/>
                <a:gd name="T13" fmla="*/ 2147483647 h 93"/>
                <a:gd name="T14" fmla="*/ 0 w 88"/>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93"/>
                <a:gd name="T26" fmla="*/ 88 w 8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93">
                  <a:moveTo>
                    <a:pt x="0" y="0"/>
                  </a:moveTo>
                  <a:lnTo>
                    <a:pt x="17" y="0"/>
                  </a:lnTo>
                  <a:lnTo>
                    <a:pt x="43" y="71"/>
                  </a:lnTo>
                  <a:lnTo>
                    <a:pt x="71" y="0"/>
                  </a:lnTo>
                  <a:lnTo>
                    <a:pt x="88" y="0"/>
                  </a:lnTo>
                  <a:lnTo>
                    <a:pt x="51" y="93"/>
                  </a:lnTo>
                  <a:lnTo>
                    <a:pt x="37"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29" name="Freeform 34"/>
            <p:cNvSpPr>
              <a:spLocks noEditPoints="1"/>
            </p:cNvSpPr>
            <p:nvPr/>
          </p:nvSpPr>
          <p:spPr bwMode="auto">
            <a:xfrm>
              <a:off x="2201863" y="6416676"/>
              <a:ext cx="74613" cy="74613"/>
            </a:xfrm>
            <a:custGeom>
              <a:avLst/>
              <a:gdLst>
                <a:gd name="T0" fmla="*/ 2147483647 w 94"/>
                <a:gd name="T1" fmla="*/ 2147483647 h 93"/>
                <a:gd name="T2" fmla="*/ 2147483647 w 94"/>
                <a:gd name="T3" fmla="*/ 2147483647 h 93"/>
                <a:gd name="T4" fmla="*/ 2147483647 w 94"/>
                <a:gd name="T5" fmla="*/ 2147483647 h 93"/>
                <a:gd name="T6" fmla="*/ 2147483647 w 94"/>
                <a:gd name="T7" fmla="*/ 2147483647 h 93"/>
                <a:gd name="T8" fmla="*/ 2147483647 w 94"/>
                <a:gd name="T9" fmla="*/ 0 h 93"/>
                <a:gd name="T10" fmla="*/ 2147483647 w 94"/>
                <a:gd name="T11" fmla="*/ 0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0 w 94"/>
                <a:gd name="T23" fmla="*/ 2147483647 h 93"/>
                <a:gd name="T24" fmla="*/ 2147483647 w 9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3"/>
                <a:gd name="T41" fmla="*/ 94 w 94"/>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3">
                  <a:moveTo>
                    <a:pt x="47" y="19"/>
                  </a:moveTo>
                  <a:lnTo>
                    <a:pt x="32" y="56"/>
                  </a:lnTo>
                  <a:lnTo>
                    <a:pt x="62" y="56"/>
                  </a:lnTo>
                  <a:lnTo>
                    <a:pt x="47" y="19"/>
                  </a:lnTo>
                  <a:close/>
                  <a:moveTo>
                    <a:pt x="40" y="0"/>
                  </a:moveTo>
                  <a:lnTo>
                    <a:pt x="55" y="0"/>
                  </a:lnTo>
                  <a:lnTo>
                    <a:pt x="94" y="93"/>
                  </a:lnTo>
                  <a:lnTo>
                    <a:pt x="77" y="93"/>
                  </a:lnTo>
                  <a:lnTo>
                    <a:pt x="69" y="70"/>
                  </a:lnTo>
                  <a:lnTo>
                    <a:pt x="27" y="70"/>
                  </a:lnTo>
                  <a:lnTo>
                    <a:pt x="17" y="93"/>
                  </a:lnTo>
                  <a:lnTo>
                    <a:pt x="0" y="93"/>
                  </a:lnTo>
                  <a:lnTo>
                    <a:pt x="4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0" name="Freeform 35"/>
            <p:cNvSpPr>
              <a:spLocks/>
            </p:cNvSpPr>
            <p:nvPr/>
          </p:nvSpPr>
          <p:spPr bwMode="auto">
            <a:xfrm>
              <a:off x="2287588" y="6416676"/>
              <a:ext cx="49213" cy="74613"/>
            </a:xfrm>
            <a:custGeom>
              <a:avLst/>
              <a:gdLst>
                <a:gd name="T0" fmla="*/ 0 w 64"/>
                <a:gd name="T1" fmla="*/ 0 h 93"/>
                <a:gd name="T2" fmla="*/ 2147483647 w 64"/>
                <a:gd name="T3" fmla="*/ 0 h 93"/>
                <a:gd name="T4" fmla="*/ 2147483647 w 64"/>
                <a:gd name="T5" fmla="*/ 2147483647 h 93"/>
                <a:gd name="T6" fmla="*/ 2147483647 w 64"/>
                <a:gd name="T7" fmla="*/ 2147483647 h 93"/>
                <a:gd name="T8" fmla="*/ 2147483647 w 64"/>
                <a:gd name="T9" fmla="*/ 2147483647 h 93"/>
                <a:gd name="T10" fmla="*/ 0 w 64"/>
                <a:gd name="T11" fmla="*/ 2147483647 h 93"/>
                <a:gd name="T12" fmla="*/ 0 w 64"/>
                <a:gd name="T13" fmla="*/ 0 h 93"/>
                <a:gd name="T14" fmla="*/ 0 60000 65536"/>
                <a:gd name="T15" fmla="*/ 0 60000 65536"/>
                <a:gd name="T16" fmla="*/ 0 60000 65536"/>
                <a:gd name="T17" fmla="*/ 0 60000 65536"/>
                <a:gd name="T18" fmla="*/ 0 60000 65536"/>
                <a:gd name="T19" fmla="*/ 0 60000 65536"/>
                <a:gd name="T20" fmla="*/ 0 60000 65536"/>
                <a:gd name="T21" fmla="*/ 0 w 64"/>
                <a:gd name="T22" fmla="*/ 0 h 93"/>
                <a:gd name="T23" fmla="*/ 64 w 64"/>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93">
                  <a:moveTo>
                    <a:pt x="0" y="0"/>
                  </a:moveTo>
                  <a:lnTo>
                    <a:pt x="16" y="0"/>
                  </a:lnTo>
                  <a:lnTo>
                    <a:pt x="16" y="78"/>
                  </a:lnTo>
                  <a:lnTo>
                    <a:pt x="64" y="78"/>
                  </a:lnTo>
                  <a:lnTo>
                    <a:pt x="64"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1" name="Freeform 36"/>
            <p:cNvSpPr>
              <a:spLocks/>
            </p:cNvSpPr>
            <p:nvPr/>
          </p:nvSpPr>
          <p:spPr bwMode="auto">
            <a:xfrm>
              <a:off x="2346326" y="6416676"/>
              <a:ext cx="60325" cy="74613"/>
            </a:xfrm>
            <a:custGeom>
              <a:avLst/>
              <a:gdLst>
                <a:gd name="T0" fmla="*/ 0 w 76"/>
                <a:gd name="T1" fmla="*/ 0 h 94"/>
                <a:gd name="T2" fmla="*/ 2147483647 w 76"/>
                <a:gd name="T3" fmla="*/ 0 h 94"/>
                <a:gd name="T4" fmla="*/ 2147483647 w 76"/>
                <a:gd name="T5" fmla="*/ 2147483647 h 94"/>
                <a:gd name="T6" fmla="*/ 2147483647 w 76"/>
                <a:gd name="T7" fmla="*/ 2147483647 h 94"/>
                <a:gd name="T8" fmla="*/ 2147483647 w 76"/>
                <a:gd name="T9" fmla="*/ 2147483647 h 94"/>
                <a:gd name="T10" fmla="*/ 2147483647 w 76"/>
                <a:gd name="T11" fmla="*/ 2147483647 h 94"/>
                <a:gd name="T12" fmla="*/ 2147483647 w 76"/>
                <a:gd name="T13" fmla="*/ 2147483647 h 94"/>
                <a:gd name="T14" fmla="*/ 2147483647 w 76"/>
                <a:gd name="T15" fmla="*/ 2147483647 h 94"/>
                <a:gd name="T16" fmla="*/ 2147483647 w 76"/>
                <a:gd name="T17" fmla="*/ 2147483647 h 94"/>
                <a:gd name="T18" fmla="*/ 2147483647 w 76"/>
                <a:gd name="T19" fmla="*/ 2147483647 h 94"/>
                <a:gd name="T20" fmla="*/ 2147483647 w 76"/>
                <a:gd name="T21" fmla="*/ 2147483647 h 94"/>
                <a:gd name="T22" fmla="*/ 2147483647 w 76"/>
                <a:gd name="T23" fmla="*/ 0 h 94"/>
                <a:gd name="T24" fmla="*/ 2147483647 w 76"/>
                <a:gd name="T25" fmla="*/ 0 h 94"/>
                <a:gd name="T26" fmla="*/ 2147483647 w 76"/>
                <a:gd name="T27" fmla="*/ 2147483647 h 94"/>
                <a:gd name="T28" fmla="*/ 2147483647 w 76"/>
                <a:gd name="T29" fmla="*/ 2147483647 h 94"/>
                <a:gd name="T30" fmla="*/ 2147483647 w 76"/>
                <a:gd name="T31" fmla="*/ 2147483647 h 94"/>
                <a:gd name="T32" fmla="*/ 2147483647 w 76"/>
                <a:gd name="T33" fmla="*/ 2147483647 h 94"/>
                <a:gd name="T34" fmla="*/ 2147483647 w 76"/>
                <a:gd name="T35" fmla="*/ 2147483647 h 94"/>
                <a:gd name="T36" fmla="*/ 2147483647 w 76"/>
                <a:gd name="T37" fmla="*/ 2147483647 h 94"/>
                <a:gd name="T38" fmla="*/ 2147483647 w 76"/>
                <a:gd name="T39" fmla="*/ 2147483647 h 94"/>
                <a:gd name="T40" fmla="*/ 2147483647 w 76"/>
                <a:gd name="T41" fmla="*/ 2147483647 h 94"/>
                <a:gd name="T42" fmla="*/ 2147483647 w 76"/>
                <a:gd name="T43" fmla="*/ 2147483647 h 94"/>
                <a:gd name="T44" fmla="*/ 0 w 76"/>
                <a:gd name="T45" fmla="*/ 2147483647 h 94"/>
                <a:gd name="T46" fmla="*/ 0 w 76"/>
                <a:gd name="T47" fmla="*/ 0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94"/>
                <a:gd name="T74" fmla="*/ 76 w 76"/>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94">
                  <a:moveTo>
                    <a:pt x="0" y="0"/>
                  </a:moveTo>
                  <a:lnTo>
                    <a:pt x="15" y="0"/>
                  </a:lnTo>
                  <a:lnTo>
                    <a:pt x="15" y="53"/>
                  </a:lnTo>
                  <a:lnTo>
                    <a:pt x="17" y="64"/>
                  </a:lnTo>
                  <a:lnTo>
                    <a:pt x="21" y="73"/>
                  </a:lnTo>
                  <a:lnTo>
                    <a:pt x="29" y="78"/>
                  </a:lnTo>
                  <a:lnTo>
                    <a:pt x="38" y="79"/>
                  </a:lnTo>
                  <a:lnTo>
                    <a:pt x="47" y="78"/>
                  </a:lnTo>
                  <a:lnTo>
                    <a:pt x="54" y="73"/>
                  </a:lnTo>
                  <a:lnTo>
                    <a:pt x="59" y="64"/>
                  </a:lnTo>
                  <a:lnTo>
                    <a:pt x="60" y="53"/>
                  </a:lnTo>
                  <a:lnTo>
                    <a:pt x="60" y="0"/>
                  </a:lnTo>
                  <a:lnTo>
                    <a:pt x="76" y="0"/>
                  </a:lnTo>
                  <a:lnTo>
                    <a:pt x="76" y="52"/>
                  </a:lnTo>
                  <a:lnTo>
                    <a:pt x="74" y="67"/>
                  </a:lnTo>
                  <a:lnTo>
                    <a:pt x="68" y="79"/>
                  </a:lnTo>
                  <a:lnTo>
                    <a:pt x="60" y="88"/>
                  </a:lnTo>
                  <a:lnTo>
                    <a:pt x="50" y="93"/>
                  </a:lnTo>
                  <a:lnTo>
                    <a:pt x="38" y="94"/>
                  </a:lnTo>
                  <a:lnTo>
                    <a:pt x="22" y="92"/>
                  </a:lnTo>
                  <a:lnTo>
                    <a:pt x="10" y="83"/>
                  </a:lnTo>
                  <a:lnTo>
                    <a:pt x="2" y="71"/>
                  </a:lnTo>
                  <a:lnTo>
                    <a:pt x="0" y="5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2" name="Freeform 37"/>
            <p:cNvSpPr>
              <a:spLocks/>
            </p:cNvSpPr>
            <p:nvPr/>
          </p:nvSpPr>
          <p:spPr bwMode="auto">
            <a:xfrm>
              <a:off x="2422526" y="6416676"/>
              <a:ext cx="52388" cy="74613"/>
            </a:xfrm>
            <a:custGeom>
              <a:avLst/>
              <a:gdLst>
                <a:gd name="T0" fmla="*/ 0 w 66"/>
                <a:gd name="T1" fmla="*/ 0 h 93"/>
                <a:gd name="T2" fmla="*/ 2147483647 w 66"/>
                <a:gd name="T3" fmla="*/ 0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0 w 66"/>
                <a:gd name="T23" fmla="*/ 2147483647 h 93"/>
                <a:gd name="T24" fmla="*/ 0 w 66"/>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93"/>
                <a:gd name="T41" fmla="*/ 66 w 66"/>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93">
                  <a:moveTo>
                    <a:pt x="0" y="0"/>
                  </a:moveTo>
                  <a:lnTo>
                    <a:pt x="66" y="0"/>
                  </a:lnTo>
                  <a:lnTo>
                    <a:pt x="66" y="15"/>
                  </a:lnTo>
                  <a:lnTo>
                    <a:pt x="16" y="15"/>
                  </a:lnTo>
                  <a:lnTo>
                    <a:pt x="16" y="38"/>
                  </a:lnTo>
                  <a:lnTo>
                    <a:pt x="60" y="38"/>
                  </a:lnTo>
                  <a:lnTo>
                    <a:pt x="60" y="53"/>
                  </a:lnTo>
                  <a:lnTo>
                    <a:pt x="16" y="53"/>
                  </a:lnTo>
                  <a:lnTo>
                    <a:pt x="16" y="78"/>
                  </a:lnTo>
                  <a:lnTo>
                    <a:pt x="66" y="78"/>
                  </a:lnTo>
                  <a:lnTo>
                    <a:pt x="6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3" name="Freeform 38"/>
            <p:cNvSpPr>
              <a:spLocks/>
            </p:cNvSpPr>
            <p:nvPr/>
          </p:nvSpPr>
          <p:spPr bwMode="auto">
            <a:xfrm>
              <a:off x="2519363" y="6438901"/>
              <a:ext cx="28575" cy="28575"/>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0 w 36"/>
                <a:gd name="T33" fmla="*/ 2147483647 h 36"/>
                <a:gd name="T34" fmla="*/ 0 w 36"/>
                <a:gd name="T35" fmla="*/ 2147483647 h 36"/>
                <a:gd name="T36" fmla="*/ 2147483647 w 36"/>
                <a:gd name="T37" fmla="*/ 2147483647 h 36"/>
                <a:gd name="T38" fmla="*/ 2147483647 w 36"/>
                <a:gd name="T39" fmla="*/ 2147483647 h 36"/>
                <a:gd name="T40" fmla="*/ 2147483647 w 36"/>
                <a:gd name="T41" fmla="*/ 2147483647 h 36"/>
                <a:gd name="T42" fmla="*/ 2147483647 w 36"/>
                <a:gd name="T43" fmla="*/ 2147483647 h 36"/>
                <a:gd name="T44" fmla="*/ 2147483647 w 36"/>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36"/>
                <a:gd name="T71" fmla="*/ 36 w 36"/>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36">
                  <a:moveTo>
                    <a:pt x="19" y="0"/>
                  </a:moveTo>
                  <a:lnTo>
                    <a:pt x="24" y="1"/>
                  </a:lnTo>
                  <a:lnTo>
                    <a:pt x="29" y="4"/>
                  </a:lnTo>
                  <a:lnTo>
                    <a:pt x="33" y="8"/>
                  </a:lnTo>
                  <a:lnTo>
                    <a:pt x="36" y="12"/>
                  </a:lnTo>
                  <a:lnTo>
                    <a:pt x="36" y="19"/>
                  </a:lnTo>
                  <a:lnTo>
                    <a:pt x="36" y="24"/>
                  </a:lnTo>
                  <a:lnTo>
                    <a:pt x="33" y="30"/>
                  </a:lnTo>
                  <a:lnTo>
                    <a:pt x="29" y="34"/>
                  </a:lnTo>
                  <a:lnTo>
                    <a:pt x="24" y="36"/>
                  </a:lnTo>
                  <a:lnTo>
                    <a:pt x="19" y="36"/>
                  </a:lnTo>
                  <a:lnTo>
                    <a:pt x="13" y="36"/>
                  </a:lnTo>
                  <a:lnTo>
                    <a:pt x="8" y="34"/>
                  </a:lnTo>
                  <a:lnTo>
                    <a:pt x="4" y="30"/>
                  </a:lnTo>
                  <a:lnTo>
                    <a:pt x="1" y="24"/>
                  </a:lnTo>
                  <a:lnTo>
                    <a:pt x="0" y="19"/>
                  </a:lnTo>
                  <a:lnTo>
                    <a:pt x="1" y="12"/>
                  </a:lnTo>
                  <a:lnTo>
                    <a:pt x="4" y="8"/>
                  </a:lnTo>
                  <a:lnTo>
                    <a:pt x="8" y="4"/>
                  </a:lnTo>
                  <a:lnTo>
                    <a:pt x="13" y="1"/>
                  </a:lnTo>
                  <a:lnTo>
                    <a:pt x="19"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4" name="Freeform 39"/>
            <p:cNvSpPr>
              <a:spLocks/>
            </p:cNvSpPr>
            <p:nvPr/>
          </p:nvSpPr>
          <p:spPr bwMode="auto">
            <a:xfrm>
              <a:off x="2595563" y="6416676"/>
              <a:ext cx="61913" cy="74613"/>
            </a:xfrm>
            <a:custGeom>
              <a:avLst/>
              <a:gdLst>
                <a:gd name="T0" fmla="*/ 0 w 76"/>
                <a:gd name="T1" fmla="*/ 0 h 93"/>
                <a:gd name="T2" fmla="*/ 2147483647 w 76"/>
                <a:gd name="T3" fmla="*/ 0 h 93"/>
                <a:gd name="T4" fmla="*/ 2147483647 w 76"/>
                <a:gd name="T5" fmla="*/ 2147483647 h 93"/>
                <a:gd name="T6" fmla="*/ 2147483647 w 76"/>
                <a:gd name="T7" fmla="*/ 0 h 93"/>
                <a:gd name="T8" fmla="*/ 2147483647 w 76"/>
                <a:gd name="T9" fmla="*/ 0 h 93"/>
                <a:gd name="T10" fmla="*/ 2147483647 w 76"/>
                <a:gd name="T11" fmla="*/ 2147483647 h 93"/>
                <a:gd name="T12" fmla="*/ 2147483647 w 76"/>
                <a:gd name="T13" fmla="*/ 2147483647 h 93"/>
                <a:gd name="T14" fmla="*/ 2147483647 w 76"/>
                <a:gd name="T15" fmla="*/ 2147483647 h 93"/>
                <a:gd name="T16" fmla="*/ 2147483647 w 76"/>
                <a:gd name="T17" fmla="*/ 2147483647 h 93"/>
                <a:gd name="T18" fmla="*/ 0 w 76"/>
                <a:gd name="T19" fmla="*/ 2147483647 h 93"/>
                <a:gd name="T20" fmla="*/ 0 w 76"/>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93"/>
                <a:gd name="T35" fmla="*/ 76 w 76"/>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93">
                  <a:moveTo>
                    <a:pt x="0" y="0"/>
                  </a:moveTo>
                  <a:lnTo>
                    <a:pt x="14" y="0"/>
                  </a:lnTo>
                  <a:lnTo>
                    <a:pt x="62" y="64"/>
                  </a:lnTo>
                  <a:lnTo>
                    <a:pt x="62" y="0"/>
                  </a:lnTo>
                  <a:lnTo>
                    <a:pt x="76" y="0"/>
                  </a:lnTo>
                  <a:lnTo>
                    <a:pt x="76" y="93"/>
                  </a:lnTo>
                  <a:lnTo>
                    <a:pt x="64" y="93"/>
                  </a:lnTo>
                  <a:lnTo>
                    <a:pt x="14" y="28"/>
                  </a:lnTo>
                  <a:lnTo>
                    <a:pt x="14"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5" name="Freeform 40"/>
            <p:cNvSpPr>
              <a:spLocks noEditPoints="1"/>
            </p:cNvSpPr>
            <p:nvPr/>
          </p:nvSpPr>
          <p:spPr bwMode="auto">
            <a:xfrm>
              <a:off x="2671763" y="6415088"/>
              <a:ext cx="73025" cy="76200"/>
            </a:xfrm>
            <a:custGeom>
              <a:avLst/>
              <a:gdLst>
                <a:gd name="T0" fmla="*/ 2147483647 w 93"/>
                <a:gd name="T1" fmla="*/ 2147483647 h 95"/>
                <a:gd name="T2" fmla="*/ 2147483647 w 93"/>
                <a:gd name="T3" fmla="*/ 2147483647 h 95"/>
                <a:gd name="T4" fmla="*/ 2147483647 w 93"/>
                <a:gd name="T5" fmla="*/ 2147483647 h 95"/>
                <a:gd name="T6" fmla="*/ 2147483647 w 93"/>
                <a:gd name="T7" fmla="*/ 2147483647 h 95"/>
                <a:gd name="T8" fmla="*/ 2147483647 w 93"/>
                <a:gd name="T9" fmla="*/ 2147483647 h 95"/>
                <a:gd name="T10" fmla="*/ 2147483647 w 93"/>
                <a:gd name="T11" fmla="*/ 2147483647 h 95"/>
                <a:gd name="T12" fmla="*/ 2147483647 w 93"/>
                <a:gd name="T13" fmla="*/ 2147483647 h 95"/>
                <a:gd name="T14" fmla="*/ 2147483647 w 93"/>
                <a:gd name="T15" fmla="*/ 2147483647 h 95"/>
                <a:gd name="T16" fmla="*/ 2147483647 w 93"/>
                <a:gd name="T17" fmla="*/ 2147483647 h 95"/>
                <a:gd name="T18" fmla="*/ 2147483647 w 93"/>
                <a:gd name="T19" fmla="*/ 2147483647 h 95"/>
                <a:gd name="T20" fmla="*/ 2147483647 w 93"/>
                <a:gd name="T21" fmla="*/ 2147483647 h 95"/>
                <a:gd name="T22" fmla="*/ 2147483647 w 93"/>
                <a:gd name="T23" fmla="*/ 2147483647 h 95"/>
                <a:gd name="T24" fmla="*/ 2147483647 w 93"/>
                <a:gd name="T25" fmla="*/ 2147483647 h 95"/>
                <a:gd name="T26" fmla="*/ 2147483647 w 93"/>
                <a:gd name="T27" fmla="*/ 2147483647 h 95"/>
                <a:gd name="T28" fmla="*/ 2147483647 w 93"/>
                <a:gd name="T29" fmla="*/ 2147483647 h 95"/>
                <a:gd name="T30" fmla="*/ 2147483647 w 93"/>
                <a:gd name="T31" fmla="*/ 2147483647 h 95"/>
                <a:gd name="T32" fmla="*/ 2147483647 w 93"/>
                <a:gd name="T33" fmla="*/ 2147483647 h 95"/>
                <a:gd name="T34" fmla="*/ 2147483647 w 93"/>
                <a:gd name="T35" fmla="*/ 2147483647 h 95"/>
                <a:gd name="T36" fmla="*/ 2147483647 w 93"/>
                <a:gd name="T37" fmla="*/ 2147483647 h 95"/>
                <a:gd name="T38" fmla="*/ 2147483647 w 93"/>
                <a:gd name="T39" fmla="*/ 0 h 95"/>
                <a:gd name="T40" fmla="*/ 2147483647 w 93"/>
                <a:gd name="T41" fmla="*/ 2147483647 h 95"/>
                <a:gd name="T42" fmla="*/ 2147483647 w 93"/>
                <a:gd name="T43" fmla="*/ 2147483647 h 95"/>
                <a:gd name="T44" fmla="*/ 2147483647 w 93"/>
                <a:gd name="T45" fmla="*/ 2147483647 h 95"/>
                <a:gd name="T46" fmla="*/ 2147483647 w 93"/>
                <a:gd name="T47" fmla="*/ 2147483647 h 95"/>
                <a:gd name="T48" fmla="*/ 2147483647 w 93"/>
                <a:gd name="T49" fmla="*/ 2147483647 h 95"/>
                <a:gd name="T50" fmla="*/ 2147483647 w 93"/>
                <a:gd name="T51" fmla="*/ 2147483647 h 95"/>
                <a:gd name="T52" fmla="*/ 2147483647 w 93"/>
                <a:gd name="T53" fmla="*/ 2147483647 h 95"/>
                <a:gd name="T54" fmla="*/ 2147483647 w 93"/>
                <a:gd name="T55" fmla="*/ 2147483647 h 95"/>
                <a:gd name="T56" fmla="*/ 2147483647 w 93"/>
                <a:gd name="T57" fmla="*/ 2147483647 h 95"/>
                <a:gd name="T58" fmla="*/ 2147483647 w 93"/>
                <a:gd name="T59" fmla="*/ 2147483647 h 95"/>
                <a:gd name="T60" fmla="*/ 2147483647 w 93"/>
                <a:gd name="T61" fmla="*/ 2147483647 h 95"/>
                <a:gd name="T62" fmla="*/ 2147483647 w 93"/>
                <a:gd name="T63" fmla="*/ 2147483647 h 95"/>
                <a:gd name="T64" fmla="*/ 2147483647 w 93"/>
                <a:gd name="T65" fmla="*/ 2147483647 h 95"/>
                <a:gd name="T66" fmla="*/ 2147483647 w 93"/>
                <a:gd name="T67" fmla="*/ 2147483647 h 95"/>
                <a:gd name="T68" fmla="*/ 2147483647 w 93"/>
                <a:gd name="T69" fmla="*/ 2147483647 h 95"/>
                <a:gd name="T70" fmla="*/ 0 w 93"/>
                <a:gd name="T71" fmla="*/ 2147483647 h 95"/>
                <a:gd name="T72" fmla="*/ 0 w 93"/>
                <a:gd name="T73" fmla="*/ 2147483647 h 95"/>
                <a:gd name="T74" fmla="*/ 2147483647 w 93"/>
                <a:gd name="T75" fmla="*/ 2147483647 h 95"/>
                <a:gd name="T76" fmla="*/ 2147483647 w 93"/>
                <a:gd name="T77" fmla="*/ 2147483647 h 95"/>
                <a:gd name="T78" fmla="*/ 2147483647 w 93"/>
                <a:gd name="T79" fmla="*/ 2147483647 h 95"/>
                <a:gd name="T80" fmla="*/ 2147483647 w 93"/>
                <a:gd name="T81" fmla="*/ 2147483647 h 95"/>
                <a:gd name="T82" fmla="*/ 2147483647 w 93"/>
                <a:gd name="T83" fmla="*/ 0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5"/>
                <a:gd name="T128" fmla="*/ 93 w 93"/>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5">
                  <a:moveTo>
                    <a:pt x="46" y="15"/>
                  </a:moveTo>
                  <a:lnTo>
                    <a:pt x="34" y="18"/>
                  </a:lnTo>
                  <a:lnTo>
                    <a:pt x="24" y="24"/>
                  </a:lnTo>
                  <a:lnTo>
                    <a:pt x="18" y="34"/>
                  </a:lnTo>
                  <a:lnTo>
                    <a:pt x="16" y="48"/>
                  </a:lnTo>
                  <a:lnTo>
                    <a:pt x="18" y="60"/>
                  </a:lnTo>
                  <a:lnTo>
                    <a:pt x="25" y="71"/>
                  </a:lnTo>
                  <a:lnTo>
                    <a:pt x="34" y="78"/>
                  </a:lnTo>
                  <a:lnTo>
                    <a:pt x="46" y="80"/>
                  </a:lnTo>
                  <a:lnTo>
                    <a:pt x="58" y="78"/>
                  </a:lnTo>
                  <a:lnTo>
                    <a:pt x="69" y="71"/>
                  </a:lnTo>
                  <a:lnTo>
                    <a:pt x="74" y="60"/>
                  </a:lnTo>
                  <a:lnTo>
                    <a:pt x="77" y="48"/>
                  </a:lnTo>
                  <a:lnTo>
                    <a:pt x="74" y="35"/>
                  </a:lnTo>
                  <a:lnTo>
                    <a:pt x="67" y="24"/>
                  </a:lnTo>
                  <a:lnTo>
                    <a:pt x="58" y="18"/>
                  </a:lnTo>
                  <a:lnTo>
                    <a:pt x="46" y="15"/>
                  </a:lnTo>
                  <a:close/>
                  <a:moveTo>
                    <a:pt x="46" y="0"/>
                  </a:moveTo>
                  <a:lnTo>
                    <a:pt x="62" y="3"/>
                  </a:lnTo>
                  <a:lnTo>
                    <a:pt x="74" y="9"/>
                  </a:lnTo>
                  <a:lnTo>
                    <a:pt x="85" y="19"/>
                  </a:lnTo>
                  <a:lnTo>
                    <a:pt x="91" y="33"/>
                  </a:lnTo>
                  <a:lnTo>
                    <a:pt x="93" y="48"/>
                  </a:lnTo>
                  <a:lnTo>
                    <a:pt x="91" y="63"/>
                  </a:lnTo>
                  <a:lnTo>
                    <a:pt x="85" y="75"/>
                  </a:lnTo>
                  <a:lnTo>
                    <a:pt x="74" y="86"/>
                  </a:lnTo>
                  <a:lnTo>
                    <a:pt x="62" y="93"/>
                  </a:lnTo>
                  <a:lnTo>
                    <a:pt x="46" y="95"/>
                  </a:lnTo>
                  <a:lnTo>
                    <a:pt x="30" y="93"/>
                  </a:lnTo>
                  <a:lnTo>
                    <a:pt x="17" y="86"/>
                  </a:lnTo>
                  <a:lnTo>
                    <a:pt x="8" y="76"/>
                  </a:lnTo>
                  <a:lnTo>
                    <a:pt x="1" y="63"/>
                  </a:lnTo>
                  <a:lnTo>
                    <a:pt x="0" y="48"/>
                  </a:lnTo>
                  <a:lnTo>
                    <a:pt x="1" y="33"/>
                  </a:lnTo>
                  <a:lnTo>
                    <a:pt x="8" y="19"/>
                  </a:lnTo>
                  <a:lnTo>
                    <a:pt x="18" y="9"/>
                  </a:lnTo>
                  <a:lnTo>
                    <a:pt x="30" y="3"/>
                  </a:lnTo>
                  <a:lnTo>
                    <a:pt x="46"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6" name="Freeform 41"/>
            <p:cNvSpPr>
              <a:spLocks noEditPoints="1"/>
            </p:cNvSpPr>
            <p:nvPr/>
          </p:nvSpPr>
          <p:spPr bwMode="auto">
            <a:xfrm>
              <a:off x="2787651" y="6416676"/>
              <a:ext cx="58738" cy="74613"/>
            </a:xfrm>
            <a:custGeom>
              <a:avLst/>
              <a:gdLst>
                <a:gd name="T0" fmla="*/ 2147483647 w 74"/>
                <a:gd name="T1" fmla="*/ 2147483647 h 93"/>
                <a:gd name="T2" fmla="*/ 2147483647 w 74"/>
                <a:gd name="T3" fmla="*/ 2147483647 h 93"/>
                <a:gd name="T4" fmla="*/ 2147483647 w 74"/>
                <a:gd name="T5" fmla="*/ 2147483647 h 93"/>
                <a:gd name="T6" fmla="*/ 2147483647 w 74"/>
                <a:gd name="T7" fmla="*/ 2147483647 h 93"/>
                <a:gd name="T8" fmla="*/ 2147483647 w 74"/>
                <a:gd name="T9" fmla="*/ 2147483647 h 93"/>
                <a:gd name="T10" fmla="*/ 2147483647 w 74"/>
                <a:gd name="T11" fmla="*/ 2147483647 h 93"/>
                <a:gd name="T12" fmla="*/ 2147483647 w 74"/>
                <a:gd name="T13" fmla="*/ 2147483647 h 93"/>
                <a:gd name="T14" fmla="*/ 2147483647 w 74"/>
                <a:gd name="T15" fmla="*/ 2147483647 h 93"/>
                <a:gd name="T16" fmla="*/ 2147483647 w 74"/>
                <a:gd name="T17" fmla="*/ 2147483647 h 93"/>
                <a:gd name="T18" fmla="*/ 2147483647 w 74"/>
                <a:gd name="T19" fmla="*/ 2147483647 h 93"/>
                <a:gd name="T20" fmla="*/ 2147483647 w 74"/>
                <a:gd name="T21" fmla="*/ 2147483647 h 93"/>
                <a:gd name="T22" fmla="*/ 2147483647 w 74"/>
                <a:gd name="T23" fmla="*/ 2147483647 h 93"/>
                <a:gd name="T24" fmla="*/ 2147483647 w 74"/>
                <a:gd name="T25" fmla="*/ 2147483647 h 93"/>
                <a:gd name="T26" fmla="*/ 2147483647 w 74"/>
                <a:gd name="T27" fmla="*/ 2147483647 h 93"/>
                <a:gd name="T28" fmla="*/ 2147483647 w 74"/>
                <a:gd name="T29" fmla="*/ 2147483647 h 93"/>
                <a:gd name="T30" fmla="*/ 2147483647 w 74"/>
                <a:gd name="T31" fmla="*/ 2147483647 h 93"/>
                <a:gd name="T32" fmla="*/ 2147483647 w 74"/>
                <a:gd name="T33" fmla="*/ 2147483647 h 93"/>
                <a:gd name="T34" fmla="*/ 2147483647 w 74"/>
                <a:gd name="T35" fmla="*/ 2147483647 h 93"/>
                <a:gd name="T36" fmla="*/ 2147483647 w 74"/>
                <a:gd name="T37" fmla="*/ 2147483647 h 93"/>
                <a:gd name="T38" fmla="*/ 2147483647 w 74"/>
                <a:gd name="T39" fmla="*/ 2147483647 h 93"/>
                <a:gd name="T40" fmla="*/ 2147483647 w 74"/>
                <a:gd name="T41" fmla="*/ 2147483647 h 93"/>
                <a:gd name="T42" fmla="*/ 2147483647 w 74"/>
                <a:gd name="T43" fmla="*/ 2147483647 h 93"/>
                <a:gd name="T44" fmla="*/ 2147483647 w 74"/>
                <a:gd name="T45" fmla="*/ 2147483647 h 93"/>
                <a:gd name="T46" fmla="*/ 2147483647 w 74"/>
                <a:gd name="T47" fmla="*/ 2147483647 h 93"/>
                <a:gd name="T48" fmla="*/ 2147483647 w 74"/>
                <a:gd name="T49" fmla="*/ 2147483647 h 93"/>
                <a:gd name="T50" fmla="*/ 2147483647 w 74"/>
                <a:gd name="T51" fmla="*/ 2147483647 h 93"/>
                <a:gd name="T52" fmla="*/ 2147483647 w 74"/>
                <a:gd name="T53" fmla="*/ 2147483647 h 93"/>
                <a:gd name="T54" fmla="*/ 2147483647 w 74"/>
                <a:gd name="T55" fmla="*/ 2147483647 h 93"/>
                <a:gd name="T56" fmla="*/ 2147483647 w 74"/>
                <a:gd name="T57" fmla="*/ 2147483647 h 93"/>
                <a:gd name="T58" fmla="*/ 2147483647 w 74"/>
                <a:gd name="T59" fmla="*/ 2147483647 h 93"/>
                <a:gd name="T60" fmla="*/ 0 w 74"/>
                <a:gd name="T61" fmla="*/ 0 h 93"/>
                <a:gd name="T62" fmla="*/ 2147483647 w 74"/>
                <a:gd name="T63" fmla="*/ 0 h 93"/>
                <a:gd name="T64" fmla="*/ 2147483647 w 74"/>
                <a:gd name="T65" fmla="*/ 2147483647 h 93"/>
                <a:gd name="T66" fmla="*/ 2147483647 w 74"/>
                <a:gd name="T67" fmla="*/ 2147483647 h 93"/>
                <a:gd name="T68" fmla="*/ 2147483647 w 74"/>
                <a:gd name="T69" fmla="*/ 2147483647 h 93"/>
                <a:gd name="T70" fmla="*/ 2147483647 w 74"/>
                <a:gd name="T71" fmla="*/ 2147483647 h 93"/>
                <a:gd name="T72" fmla="*/ 2147483647 w 74"/>
                <a:gd name="T73" fmla="*/ 2147483647 h 93"/>
                <a:gd name="T74" fmla="*/ 2147483647 w 74"/>
                <a:gd name="T75" fmla="*/ 2147483647 h 93"/>
                <a:gd name="T76" fmla="*/ 2147483647 w 74"/>
                <a:gd name="T77" fmla="*/ 2147483647 h 93"/>
                <a:gd name="T78" fmla="*/ 2147483647 w 74"/>
                <a:gd name="T79" fmla="*/ 2147483647 h 93"/>
                <a:gd name="T80" fmla="*/ 2147483647 w 74"/>
                <a:gd name="T81" fmla="*/ 2147483647 h 93"/>
                <a:gd name="T82" fmla="*/ 2147483647 w 74"/>
                <a:gd name="T83" fmla="*/ 2147483647 h 93"/>
                <a:gd name="T84" fmla="*/ 2147483647 w 74"/>
                <a:gd name="T85" fmla="*/ 2147483647 h 93"/>
                <a:gd name="T86" fmla="*/ 2147483647 w 74"/>
                <a:gd name="T87" fmla="*/ 2147483647 h 93"/>
                <a:gd name="T88" fmla="*/ 2147483647 w 74"/>
                <a:gd name="T89" fmla="*/ 2147483647 h 93"/>
                <a:gd name="T90" fmla="*/ 2147483647 w 74"/>
                <a:gd name="T91" fmla="*/ 2147483647 h 93"/>
                <a:gd name="T92" fmla="*/ 2147483647 w 74"/>
                <a:gd name="T93" fmla="*/ 2147483647 h 93"/>
                <a:gd name="T94" fmla="*/ 2147483647 w 74"/>
                <a:gd name="T95" fmla="*/ 2147483647 h 93"/>
                <a:gd name="T96" fmla="*/ 2147483647 w 74"/>
                <a:gd name="T97" fmla="*/ 2147483647 h 93"/>
                <a:gd name="T98" fmla="*/ 2147483647 w 74"/>
                <a:gd name="T99" fmla="*/ 2147483647 h 93"/>
                <a:gd name="T100" fmla="*/ 2147483647 w 74"/>
                <a:gd name="T101" fmla="*/ 2147483647 h 93"/>
                <a:gd name="T102" fmla="*/ 2147483647 w 74"/>
                <a:gd name="T103" fmla="*/ 2147483647 h 93"/>
                <a:gd name="T104" fmla="*/ 0 w 74"/>
                <a:gd name="T105" fmla="*/ 2147483647 h 93"/>
                <a:gd name="T106" fmla="*/ 0 w 74"/>
                <a:gd name="T107" fmla="*/ 0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3"/>
                <a:gd name="T164" fmla="*/ 74 w 74"/>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3">
                  <a:moveTo>
                    <a:pt x="16" y="53"/>
                  </a:moveTo>
                  <a:lnTo>
                    <a:pt x="16" y="78"/>
                  </a:lnTo>
                  <a:lnTo>
                    <a:pt x="41" y="78"/>
                  </a:lnTo>
                  <a:lnTo>
                    <a:pt x="47" y="78"/>
                  </a:lnTo>
                  <a:lnTo>
                    <a:pt x="53" y="77"/>
                  </a:lnTo>
                  <a:lnTo>
                    <a:pt x="55" y="74"/>
                  </a:lnTo>
                  <a:lnTo>
                    <a:pt x="58" y="70"/>
                  </a:lnTo>
                  <a:lnTo>
                    <a:pt x="59" y="66"/>
                  </a:lnTo>
                  <a:lnTo>
                    <a:pt x="58" y="62"/>
                  </a:lnTo>
                  <a:lnTo>
                    <a:pt x="55" y="58"/>
                  </a:lnTo>
                  <a:lnTo>
                    <a:pt x="53" y="55"/>
                  </a:lnTo>
                  <a:lnTo>
                    <a:pt x="47" y="53"/>
                  </a:lnTo>
                  <a:lnTo>
                    <a:pt x="41" y="53"/>
                  </a:lnTo>
                  <a:lnTo>
                    <a:pt x="16" y="53"/>
                  </a:lnTo>
                  <a:close/>
                  <a:moveTo>
                    <a:pt x="16" y="15"/>
                  </a:moveTo>
                  <a:lnTo>
                    <a:pt x="16" y="40"/>
                  </a:lnTo>
                  <a:lnTo>
                    <a:pt x="37" y="40"/>
                  </a:lnTo>
                  <a:lnTo>
                    <a:pt x="42" y="38"/>
                  </a:lnTo>
                  <a:lnTo>
                    <a:pt x="47" y="37"/>
                  </a:lnTo>
                  <a:lnTo>
                    <a:pt x="50" y="34"/>
                  </a:lnTo>
                  <a:lnTo>
                    <a:pt x="53" y="32"/>
                  </a:lnTo>
                  <a:lnTo>
                    <a:pt x="54" y="26"/>
                  </a:lnTo>
                  <a:lnTo>
                    <a:pt x="53" y="22"/>
                  </a:lnTo>
                  <a:lnTo>
                    <a:pt x="51" y="19"/>
                  </a:lnTo>
                  <a:lnTo>
                    <a:pt x="47" y="17"/>
                  </a:lnTo>
                  <a:lnTo>
                    <a:pt x="44" y="15"/>
                  </a:lnTo>
                  <a:lnTo>
                    <a:pt x="38" y="15"/>
                  </a:lnTo>
                  <a:lnTo>
                    <a:pt x="16" y="15"/>
                  </a:lnTo>
                  <a:close/>
                  <a:moveTo>
                    <a:pt x="0" y="0"/>
                  </a:moveTo>
                  <a:lnTo>
                    <a:pt x="40" y="0"/>
                  </a:lnTo>
                  <a:lnTo>
                    <a:pt x="54" y="3"/>
                  </a:lnTo>
                  <a:lnTo>
                    <a:pt x="63" y="8"/>
                  </a:lnTo>
                  <a:lnTo>
                    <a:pt x="67" y="13"/>
                  </a:lnTo>
                  <a:lnTo>
                    <a:pt x="69" y="18"/>
                  </a:lnTo>
                  <a:lnTo>
                    <a:pt x="70" y="23"/>
                  </a:lnTo>
                  <a:lnTo>
                    <a:pt x="69" y="29"/>
                  </a:lnTo>
                  <a:lnTo>
                    <a:pt x="67" y="33"/>
                  </a:lnTo>
                  <a:lnTo>
                    <a:pt x="66" y="37"/>
                  </a:lnTo>
                  <a:lnTo>
                    <a:pt x="63" y="40"/>
                  </a:lnTo>
                  <a:lnTo>
                    <a:pt x="59" y="43"/>
                  </a:lnTo>
                  <a:lnTo>
                    <a:pt x="57" y="45"/>
                  </a:lnTo>
                  <a:lnTo>
                    <a:pt x="66" y="49"/>
                  </a:lnTo>
                  <a:lnTo>
                    <a:pt x="73" y="56"/>
                  </a:lnTo>
                  <a:lnTo>
                    <a:pt x="74" y="67"/>
                  </a:lnTo>
                  <a:lnTo>
                    <a:pt x="73" y="78"/>
                  </a:lnTo>
                  <a:lnTo>
                    <a:pt x="66" y="86"/>
                  </a:lnTo>
                  <a:lnTo>
                    <a:pt x="55" y="90"/>
                  </a:lnTo>
                  <a:lnTo>
                    <a:pt x="41"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7" name="Freeform 42"/>
            <p:cNvSpPr>
              <a:spLocks noEditPoints="1"/>
            </p:cNvSpPr>
            <p:nvPr/>
          </p:nvSpPr>
          <p:spPr bwMode="auto">
            <a:xfrm>
              <a:off x="2854326" y="6416676"/>
              <a:ext cx="73025" cy="74613"/>
            </a:xfrm>
            <a:custGeom>
              <a:avLst/>
              <a:gdLst>
                <a:gd name="T0" fmla="*/ 2147483647 w 93"/>
                <a:gd name="T1" fmla="*/ 2147483647 h 93"/>
                <a:gd name="T2" fmla="*/ 2147483647 w 93"/>
                <a:gd name="T3" fmla="*/ 2147483647 h 93"/>
                <a:gd name="T4" fmla="*/ 2147483647 w 93"/>
                <a:gd name="T5" fmla="*/ 2147483647 h 93"/>
                <a:gd name="T6" fmla="*/ 2147483647 w 93"/>
                <a:gd name="T7" fmla="*/ 2147483647 h 93"/>
                <a:gd name="T8" fmla="*/ 2147483647 w 93"/>
                <a:gd name="T9" fmla="*/ 0 h 93"/>
                <a:gd name="T10" fmla="*/ 2147483647 w 93"/>
                <a:gd name="T11" fmla="*/ 0 h 93"/>
                <a:gd name="T12" fmla="*/ 2147483647 w 93"/>
                <a:gd name="T13" fmla="*/ 2147483647 h 93"/>
                <a:gd name="T14" fmla="*/ 2147483647 w 93"/>
                <a:gd name="T15" fmla="*/ 2147483647 h 93"/>
                <a:gd name="T16" fmla="*/ 2147483647 w 93"/>
                <a:gd name="T17" fmla="*/ 2147483647 h 93"/>
                <a:gd name="T18" fmla="*/ 2147483647 w 93"/>
                <a:gd name="T19" fmla="*/ 2147483647 h 93"/>
                <a:gd name="T20" fmla="*/ 2147483647 w 93"/>
                <a:gd name="T21" fmla="*/ 2147483647 h 93"/>
                <a:gd name="T22" fmla="*/ 0 w 93"/>
                <a:gd name="T23" fmla="*/ 2147483647 h 93"/>
                <a:gd name="T24" fmla="*/ 2147483647 w 93"/>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93"/>
                <a:gd name="T41" fmla="*/ 93 w 93"/>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93">
                  <a:moveTo>
                    <a:pt x="47" y="19"/>
                  </a:moveTo>
                  <a:lnTo>
                    <a:pt x="31" y="56"/>
                  </a:lnTo>
                  <a:lnTo>
                    <a:pt x="62" y="56"/>
                  </a:lnTo>
                  <a:lnTo>
                    <a:pt x="47" y="19"/>
                  </a:lnTo>
                  <a:close/>
                  <a:moveTo>
                    <a:pt x="40" y="0"/>
                  </a:moveTo>
                  <a:lnTo>
                    <a:pt x="54" y="0"/>
                  </a:lnTo>
                  <a:lnTo>
                    <a:pt x="93" y="93"/>
                  </a:lnTo>
                  <a:lnTo>
                    <a:pt x="77" y="93"/>
                  </a:lnTo>
                  <a:lnTo>
                    <a:pt x="68" y="70"/>
                  </a:lnTo>
                  <a:lnTo>
                    <a:pt x="25" y="70"/>
                  </a:lnTo>
                  <a:lnTo>
                    <a:pt x="16" y="93"/>
                  </a:lnTo>
                  <a:lnTo>
                    <a:pt x="0" y="93"/>
                  </a:lnTo>
                  <a:lnTo>
                    <a:pt x="4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8" name="Freeform 43"/>
            <p:cNvSpPr>
              <a:spLocks/>
            </p:cNvSpPr>
            <p:nvPr/>
          </p:nvSpPr>
          <p:spPr bwMode="auto">
            <a:xfrm>
              <a:off x="2940051" y="6416676"/>
              <a:ext cx="61913" cy="74613"/>
            </a:xfrm>
            <a:custGeom>
              <a:avLst/>
              <a:gdLst>
                <a:gd name="T0" fmla="*/ 0 w 79"/>
                <a:gd name="T1" fmla="*/ 0 h 93"/>
                <a:gd name="T2" fmla="*/ 2147483647 w 79"/>
                <a:gd name="T3" fmla="*/ 0 h 93"/>
                <a:gd name="T4" fmla="*/ 2147483647 w 79"/>
                <a:gd name="T5" fmla="*/ 2147483647 h 93"/>
                <a:gd name="T6" fmla="*/ 2147483647 w 79"/>
                <a:gd name="T7" fmla="*/ 0 h 93"/>
                <a:gd name="T8" fmla="*/ 2147483647 w 79"/>
                <a:gd name="T9" fmla="*/ 0 h 93"/>
                <a:gd name="T10" fmla="*/ 2147483647 w 79"/>
                <a:gd name="T11" fmla="*/ 2147483647 h 93"/>
                <a:gd name="T12" fmla="*/ 2147483647 w 79"/>
                <a:gd name="T13" fmla="*/ 2147483647 h 93"/>
                <a:gd name="T14" fmla="*/ 2147483647 w 79"/>
                <a:gd name="T15" fmla="*/ 2147483647 h 93"/>
                <a:gd name="T16" fmla="*/ 2147483647 w 79"/>
                <a:gd name="T17" fmla="*/ 2147483647 h 93"/>
                <a:gd name="T18" fmla="*/ 0 w 79"/>
                <a:gd name="T19" fmla="*/ 2147483647 h 93"/>
                <a:gd name="T20" fmla="*/ 0 w 79"/>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93"/>
                <a:gd name="T35" fmla="*/ 79 w 79"/>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93">
                  <a:moveTo>
                    <a:pt x="0" y="0"/>
                  </a:moveTo>
                  <a:lnTo>
                    <a:pt x="15" y="0"/>
                  </a:lnTo>
                  <a:lnTo>
                    <a:pt x="63" y="64"/>
                  </a:lnTo>
                  <a:lnTo>
                    <a:pt x="63" y="0"/>
                  </a:lnTo>
                  <a:lnTo>
                    <a:pt x="79" y="0"/>
                  </a:lnTo>
                  <a:lnTo>
                    <a:pt x="79" y="93"/>
                  </a:lnTo>
                  <a:lnTo>
                    <a:pt x="65" y="93"/>
                  </a:lnTo>
                  <a:lnTo>
                    <a:pt x="15" y="28"/>
                  </a:lnTo>
                  <a:lnTo>
                    <a:pt x="15"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39" name="Freeform 44"/>
            <p:cNvSpPr>
              <a:spLocks/>
            </p:cNvSpPr>
            <p:nvPr/>
          </p:nvSpPr>
          <p:spPr bwMode="auto">
            <a:xfrm>
              <a:off x="3017838" y="6416676"/>
              <a:ext cx="63500" cy="74613"/>
            </a:xfrm>
            <a:custGeom>
              <a:avLst/>
              <a:gdLst>
                <a:gd name="T0" fmla="*/ 0 w 79"/>
                <a:gd name="T1" fmla="*/ 0 h 93"/>
                <a:gd name="T2" fmla="*/ 2147483647 w 79"/>
                <a:gd name="T3" fmla="*/ 0 h 93"/>
                <a:gd name="T4" fmla="*/ 2147483647 w 79"/>
                <a:gd name="T5" fmla="*/ 2147483647 h 93"/>
                <a:gd name="T6" fmla="*/ 2147483647 w 79"/>
                <a:gd name="T7" fmla="*/ 0 h 93"/>
                <a:gd name="T8" fmla="*/ 2147483647 w 79"/>
                <a:gd name="T9" fmla="*/ 0 h 93"/>
                <a:gd name="T10" fmla="*/ 2147483647 w 79"/>
                <a:gd name="T11" fmla="*/ 2147483647 h 93"/>
                <a:gd name="T12" fmla="*/ 2147483647 w 79"/>
                <a:gd name="T13" fmla="*/ 2147483647 h 93"/>
                <a:gd name="T14" fmla="*/ 2147483647 w 79"/>
                <a:gd name="T15" fmla="*/ 2147483647 h 93"/>
                <a:gd name="T16" fmla="*/ 2147483647 w 79"/>
                <a:gd name="T17" fmla="*/ 2147483647 h 93"/>
                <a:gd name="T18" fmla="*/ 2147483647 w 79"/>
                <a:gd name="T19" fmla="*/ 2147483647 h 93"/>
                <a:gd name="T20" fmla="*/ 2147483647 w 79"/>
                <a:gd name="T21" fmla="*/ 2147483647 h 93"/>
                <a:gd name="T22" fmla="*/ 0 w 79"/>
                <a:gd name="T23" fmla="*/ 2147483647 h 93"/>
                <a:gd name="T24" fmla="*/ 0 w 79"/>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93"/>
                <a:gd name="T41" fmla="*/ 79 w 7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93">
                  <a:moveTo>
                    <a:pt x="0" y="0"/>
                  </a:moveTo>
                  <a:lnTo>
                    <a:pt x="16" y="0"/>
                  </a:lnTo>
                  <a:lnTo>
                    <a:pt x="16" y="47"/>
                  </a:lnTo>
                  <a:lnTo>
                    <a:pt x="58" y="0"/>
                  </a:lnTo>
                  <a:lnTo>
                    <a:pt x="76" y="0"/>
                  </a:lnTo>
                  <a:lnTo>
                    <a:pt x="39" y="40"/>
                  </a:lnTo>
                  <a:lnTo>
                    <a:pt x="79" y="93"/>
                  </a:lnTo>
                  <a:lnTo>
                    <a:pt x="59" y="93"/>
                  </a:lnTo>
                  <a:lnTo>
                    <a:pt x="29" y="51"/>
                  </a:lnTo>
                  <a:lnTo>
                    <a:pt x="16" y="66"/>
                  </a:lnTo>
                  <a:lnTo>
                    <a:pt x="1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0" name="Freeform 45"/>
            <p:cNvSpPr>
              <a:spLocks/>
            </p:cNvSpPr>
            <p:nvPr/>
          </p:nvSpPr>
          <p:spPr bwMode="auto">
            <a:xfrm>
              <a:off x="3116263" y="6415088"/>
              <a:ext cx="66675" cy="76200"/>
            </a:xfrm>
            <a:custGeom>
              <a:avLst/>
              <a:gdLst>
                <a:gd name="T0" fmla="*/ 2147483647 w 83"/>
                <a:gd name="T1" fmla="*/ 0 h 95"/>
                <a:gd name="T2" fmla="*/ 2147483647 w 83"/>
                <a:gd name="T3" fmla="*/ 2147483647 h 95"/>
                <a:gd name="T4" fmla="*/ 2147483647 w 83"/>
                <a:gd name="T5" fmla="*/ 2147483647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2147483647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2147483647 w 83"/>
                <a:gd name="T35" fmla="*/ 2147483647 h 95"/>
                <a:gd name="T36" fmla="*/ 2147483647 w 83"/>
                <a:gd name="T37" fmla="*/ 2147483647 h 95"/>
                <a:gd name="T38" fmla="*/ 2147483647 w 83"/>
                <a:gd name="T39" fmla="*/ 2147483647 h 95"/>
                <a:gd name="T40" fmla="*/ 2147483647 w 83"/>
                <a:gd name="T41" fmla="*/ 2147483647 h 95"/>
                <a:gd name="T42" fmla="*/ 2147483647 w 83"/>
                <a:gd name="T43" fmla="*/ 2147483647 h 95"/>
                <a:gd name="T44" fmla="*/ 2147483647 w 83"/>
                <a:gd name="T45" fmla="*/ 2147483647 h 95"/>
                <a:gd name="T46" fmla="*/ 2147483647 w 83"/>
                <a:gd name="T47" fmla="*/ 2147483647 h 95"/>
                <a:gd name="T48" fmla="*/ 2147483647 w 83"/>
                <a:gd name="T49" fmla="*/ 2147483647 h 95"/>
                <a:gd name="T50" fmla="*/ 2147483647 w 83"/>
                <a:gd name="T51" fmla="*/ 2147483647 h 95"/>
                <a:gd name="T52" fmla="*/ 2147483647 w 83"/>
                <a:gd name="T53" fmla="*/ 2147483647 h 95"/>
                <a:gd name="T54" fmla="*/ 2147483647 w 83"/>
                <a:gd name="T55" fmla="*/ 2147483647 h 95"/>
                <a:gd name="T56" fmla="*/ 2147483647 w 83"/>
                <a:gd name="T57" fmla="*/ 2147483647 h 95"/>
                <a:gd name="T58" fmla="*/ 2147483647 w 83"/>
                <a:gd name="T59" fmla="*/ 2147483647 h 95"/>
                <a:gd name="T60" fmla="*/ 2147483647 w 83"/>
                <a:gd name="T61" fmla="*/ 2147483647 h 95"/>
                <a:gd name="T62" fmla="*/ 0 w 83"/>
                <a:gd name="T63" fmla="*/ 2147483647 h 95"/>
                <a:gd name="T64" fmla="*/ 0 w 83"/>
                <a:gd name="T65" fmla="*/ 2147483647 h 95"/>
                <a:gd name="T66" fmla="*/ 2147483647 w 83"/>
                <a:gd name="T67" fmla="*/ 2147483647 h 95"/>
                <a:gd name="T68" fmla="*/ 2147483647 w 83"/>
                <a:gd name="T69" fmla="*/ 2147483647 h 95"/>
                <a:gd name="T70" fmla="*/ 2147483647 w 83"/>
                <a:gd name="T71" fmla="*/ 2147483647 h 95"/>
                <a:gd name="T72" fmla="*/ 2147483647 w 83"/>
                <a:gd name="T73" fmla="*/ 2147483647 h 95"/>
                <a:gd name="T74" fmla="*/ 2147483647 w 83"/>
                <a:gd name="T75" fmla="*/ 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5"/>
                <a:gd name="T116" fmla="*/ 83 w 83"/>
                <a:gd name="T117" fmla="*/ 95 h 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5">
                  <a:moveTo>
                    <a:pt x="46" y="0"/>
                  </a:moveTo>
                  <a:lnTo>
                    <a:pt x="59" y="1"/>
                  </a:lnTo>
                  <a:lnTo>
                    <a:pt x="71" y="5"/>
                  </a:lnTo>
                  <a:lnTo>
                    <a:pt x="81" y="12"/>
                  </a:lnTo>
                  <a:lnTo>
                    <a:pt x="70" y="24"/>
                  </a:lnTo>
                  <a:lnTo>
                    <a:pt x="63" y="19"/>
                  </a:lnTo>
                  <a:lnTo>
                    <a:pt x="55" y="16"/>
                  </a:lnTo>
                  <a:lnTo>
                    <a:pt x="46" y="15"/>
                  </a:lnTo>
                  <a:lnTo>
                    <a:pt x="34" y="18"/>
                  </a:lnTo>
                  <a:lnTo>
                    <a:pt x="25" y="24"/>
                  </a:lnTo>
                  <a:lnTo>
                    <a:pt x="18" y="34"/>
                  </a:lnTo>
                  <a:lnTo>
                    <a:pt x="17" y="48"/>
                  </a:lnTo>
                  <a:lnTo>
                    <a:pt x="18" y="61"/>
                  </a:lnTo>
                  <a:lnTo>
                    <a:pt x="25" y="71"/>
                  </a:lnTo>
                  <a:lnTo>
                    <a:pt x="34" y="78"/>
                  </a:lnTo>
                  <a:lnTo>
                    <a:pt x="47" y="80"/>
                  </a:lnTo>
                  <a:lnTo>
                    <a:pt x="59" y="79"/>
                  </a:lnTo>
                  <a:lnTo>
                    <a:pt x="69" y="74"/>
                  </a:lnTo>
                  <a:lnTo>
                    <a:pt x="69" y="56"/>
                  </a:lnTo>
                  <a:lnTo>
                    <a:pt x="46" y="56"/>
                  </a:lnTo>
                  <a:lnTo>
                    <a:pt x="46" y="42"/>
                  </a:lnTo>
                  <a:lnTo>
                    <a:pt x="83" y="42"/>
                  </a:lnTo>
                  <a:lnTo>
                    <a:pt x="83" y="80"/>
                  </a:lnTo>
                  <a:lnTo>
                    <a:pt x="74" y="89"/>
                  </a:lnTo>
                  <a:lnTo>
                    <a:pt x="61" y="93"/>
                  </a:lnTo>
                  <a:lnTo>
                    <a:pt x="46" y="95"/>
                  </a:lnTo>
                  <a:lnTo>
                    <a:pt x="30" y="93"/>
                  </a:lnTo>
                  <a:lnTo>
                    <a:pt x="18" y="86"/>
                  </a:lnTo>
                  <a:lnTo>
                    <a:pt x="8" y="76"/>
                  </a:lnTo>
                  <a:lnTo>
                    <a:pt x="2" y="63"/>
                  </a:lnTo>
                  <a:lnTo>
                    <a:pt x="0" y="48"/>
                  </a:lnTo>
                  <a:lnTo>
                    <a:pt x="2" y="33"/>
                  </a:lnTo>
                  <a:lnTo>
                    <a:pt x="9" y="19"/>
                  </a:lnTo>
                  <a:lnTo>
                    <a:pt x="18" y="9"/>
                  </a:lnTo>
                  <a:lnTo>
                    <a:pt x="32" y="3"/>
                  </a:lnTo>
                  <a:lnTo>
                    <a:pt x="46"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1" name="Freeform 46"/>
            <p:cNvSpPr>
              <a:spLocks/>
            </p:cNvSpPr>
            <p:nvPr/>
          </p:nvSpPr>
          <p:spPr bwMode="auto">
            <a:xfrm>
              <a:off x="3197226" y="6416676"/>
              <a:ext cx="60325" cy="74613"/>
            </a:xfrm>
            <a:custGeom>
              <a:avLst/>
              <a:gdLst>
                <a:gd name="T0" fmla="*/ 0 w 75"/>
                <a:gd name="T1" fmla="*/ 0 h 94"/>
                <a:gd name="T2" fmla="*/ 2147483647 w 75"/>
                <a:gd name="T3" fmla="*/ 0 h 94"/>
                <a:gd name="T4" fmla="*/ 2147483647 w 75"/>
                <a:gd name="T5" fmla="*/ 2147483647 h 94"/>
                <a:gd name="T6" fmla="*/ 2147483647 w 75"/>
                <a:gd name="T7" fmla="*/ 2147483647 h 94"/>
                <a:gd name="T8" fmla="*/ 2147483647 w 75"/>
                <a:gd name="T9" fmla="*/ 2147483647 h 94"/>
                <a:gd name="T10" fmla="*/ 2147483647 w 75"/>
                <a:gd name="T11" fmla="*/ 2147483647 h 94"/>
                <a:gd name="T12" fmla="*/ 2147483647 w 75"/>
                <a:gd name="T13" fmla="*/ 2147483647 h 94"/>
                <a:gd name="T14" fmla="*/ 2147483647 w 75"/>
                <a:gd name="T15" fmla="*/ 2147483647 h 94"/>
                <a:gd name="T16" fmla="*/ 2147483647 w 75"/>
                <a:gd name="T17" fmla="*/ 2147483647 h 94"/>
                <a:gd name="T18" fmla="*/ 2147483647 w 75"/>
                <a:gd name="T19" fmla="*/ 2147483647 h 94"/>
                <a:gd name="T20" fmla="*/ 2147483647 w 75"/>
                <a:gd name="T21" fmla="*/ 2147483647 h 94"/>
                <a:gd name="T22" fmla="*/ 2147483647 w 75"/>
                <a:gd name="T23" fmla="*/ 0 h 94"/>
                <a:gd name="T24" fmla="*/ 2147483647 w 75"/>
                <a:gd name="T25" fmla="*/ 0 h 94"/>
                <a:gd name="T26" fmla="*/ 2147483647 w 75"/>
                <a:gd name="T27" fmla="*/ 2147483647 h 94"/>
                <a:gd name="T28" fmla="*/ 2147483647 w 75"/>
                <a:gd name="T29" fmla="*/ 2147483647 h 94"/>
                <a:gd name="T30" fmla="*/ 2147483647 w 75"/>
                <a:gd name="T31" fmla="*/ 2147483647 h 94"/>
                <a:gd name="T32" fmla="*/ 2147483647 w 75"/>
                <a:gd name="T33" fmla="*/ 2147483647 h 94"/>
                <a:gd name="T34" fmla="*/ 2147483647 w 75"/>
                <a:gd name="T35" fmla="*/ 2147483647 h 94"/>
                <a:gd name="T36" fmla="*/ 2147483647 w 75"/>
                <a:gd name="T37" fmla="*/ 2147483647 h 94"/>
                <a:gd name="T38" fmla="*/ 2147483647 w 75"/>
                <a:gd name="T39" fmla="*/ 2147483647 h 94"/>
                <a:gd name="T40" fmla="*/ 2147483647 w 75"/>
                <a:gd name="T41" fmla="*/ 2147483647 h 94"/>
                <a:gd name="T42" fmla="*/ 2147483647 w 75"/>
                <a:gd name="T43" fmla="*/ 2147483647 h 94"/>
                <a:gd name="T44" fmla="*/ 0 w 75"/>
                <a:gd name="T45" fmla="*/ 2147483647 h 94"/>
                <a:gd name="T46" fmla="*/ 0 w 75"/>
                <a:gd name="T47" fmla="*/ 0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94"/>
                <a:gd name="T74" fmla="*/ 75 w 7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94">
                  <a:moveTo>
                    <a:pt x="0" y="0"/>
                  </a:moveTo>
                  <a:lnTo>
                    <a:pt x="14" y="0"/>
                  </a:lnTo>
                  <a:lnTo>
                    <a:pt x="14" y="53"/>
                  </a:lnTo>
                  <a:lnTo>
                    <a:pt x="17" y="64"/>
                  </a:lnTo>
                  <a:lnTo>
                    <a:pt x="21" y="73"/>
                  </a:lnTo>
                  <a:lnTo>
                    <a:pt x="28" y="78"/>
                  </a:lnTo>
                  <a:lnTo>
                    <a:pt x="38" y="79"/>
                  </a:lnTo>
                  <a:lnTo>
                    <a:pt x="47" y="78"/>
                  </a:lnTo>
                  <a:lnTo>
                    <a:pt x="54" y="73"/>
                  </a:lnTo>
                  <a:lnTo>
                    <a:pt x="58" y="64"/>
                  </a:lnTo>
                  <a:lnTo>
                    <a:pt x="61" y="53"/>
                  </a:lnTo>
                  <a:lnTo>
                    <a:pt x="61" y="0"/>
                  </a:lnTo>
                  <a:lnTo>
                    <a:pt x="75" y="0"/>
                  </a:lnTo>
                  <a:lnTo>
                    <a:pt x="75" y="52"/>
                  </a:lnTo>
                  <a:lnTo>
                    <a:pt x="74" y="67"/>
                  </a:lnTo>
                  <a:lnTo>
                    <a:pt x="69" y="79"/>
                  </a:lnTo>
                  <a:lnTo>
                    <a:pt x="61" y="88"/>
                  </a:lnTo>
                  <a:lnTo>
                    <a:pt x="50" y="93"/>
                  </a:lnTo>
                  <a:lnTo>
                    <a:pt x="37" y="94"/>
                  </a:lnTo>
                  <a:lnTo>
                    <a:pt x="21" y="92"/>
                  </a:lnTo>
                  <a:lnTo>
                    <a:pt x="9" y="83"/>
                  </a:lnTo>
                  <a:lnTo>
                    <a:pt x="2" y="71"/>
                  </a:lnTo>
                  <a:lnTo>
                    <a:pt x="0" y="5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2" name="Freeform 47"/>
            <p:cNvSpPr>
              <a:spLocks noEditPoints="1"/>
            </p:cNvSpPr>
            <p:nvPr/>
          </p:nvSpPr>
          <p:spPr bwMode="auto">
            <a:xfrm>
              <a:off x="3263901" y="6416676"/>
              <a:ext cx="74613" cy="74613"/>
            </a:xfrm>
            <a:custGeom>
              <a:avLst/>
              <a:gdLst>
                <a:gd name="T0" fmla="*/ 2147483647 w 94"/>
                <a:gd name="T1" fmla="*/ 2147483647 h 93"/>
                <a:gd name="T2" fmla="*/ 2147483647 w 94"/>
                <a:gd name="T3" fmla="*/ 2147483647 h 93"/>
                <a:gd name="T4" fmla="*/ 2147483647 w 94"/>
                <a:gd name="T5" fmla="*/ 2147483647 h 93"/>
                <a:gd name="T6" fmla="*/ 2147483647 w 94"/>
                <a:gd name="T7" fmla="*/ 2147483647 h 93"/>
                <a:gd name="T8" fmla="*/ 2147483647 w 94"/>
                <a:gd name="T9" fmla="*/ 0 h 93"/>
                <a:gd name="T10" fmla="*/ 2147483647 w 94"/>
                <a:gd name="T11" fmla="*/ 0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0 w 94"/>
                <a:gd name="T23" fmla="*/ 2147483647 h 93"/>
                <a:gd name="T24" fmla="*/ 2147483647 w 9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3"/>
                <a:gd name="T41" fmla="*/ 94 w 94"/>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3">
                  <a:moveTo>
                    <a:pt x="47" y="19"/>
                  </a:moveTo>
                  <a:lnTo>
                    <a:pt x="32" y="56"/>
                  </a:lnTo>
                  <a:lnTo>
                    <a:pt x="63" y="56"/>
                  </a:lnTo>
                  <a:lnTo>
                    <a:pt x="47" y="19"/>
                  </a:lnTo>
                  <a:close/>
                  <a:moveTo>
                    <a:pt x="40" y="0"/>
                  </a:moveTo>
                  <a:lnTo>
                    <a:pt x="55" y="0"/>
                  </a:lnTo>
                  <a:lnTo>
                    <a:pt x="94" y="93"/>
                  </a:lnTo>
                  <a:lnTo>
                    <a:pt x="77" y="93"/>
                  </a:lnTo>
                  <a:lnTo>
                    <a:pt x="68" y="70"/>
                  </a:lnTo>
                  <a:lnTo>
                    <a:pt x="26" y="70"/>
                  </a:lnTo>
                  <a:lnTo>
                    <a:pt x="16" y="93"/>
                  </a:lnTo>
                  <a:lnTo>
                    <a:pt x="0" y="93"/>
                  </a:lnTo>
                  <a:lnTo>
                    <a:pt x="4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3" name="Freeform 48"/>
            <p:cNvSpPr>
              <a:spLocks noEditPoints="1"/>
            </p:cNvSpPr>
            <p:nvPr/>
          </p:nvSpPr>
          <p:spPr bwMode="auto">
            <a:xfrm>
              <a:off x="3349626" y="6416676"/>
              <a:ext cx="60325" cy="74613"/>
            </a:xfrm>
            <a:custGeom>
              <a:avLst/>
              <a:gdLst>
                <a:gd name="T0" fmla="*/ 2147483647 w 76"/>
                <a:gd name="T1" fmla="*/ 2147483647 h 93"/>
                <a:gd name="T2" fmla="*/ 2147483647 w 76"/>
                <a:gd name="T3" fmla="*/ 2147483647 h 93"/>
                <a:gd name="T4" fmla="*/ 2147483647 w 76"/>
                <a:gd name="T5" fmla="*/ 2147483647 h 93"/>
                <a:gd name="T6" fmla="*/ 2147483647 w 76"/>
                <a:gd name="T7" fmla="*/ 2147483647 h 93"/>
                <a:gd name="T8" fmla="*/ 2147483647 w 76"/>
                <a:gd name="T9" fmla="*/ 2147483647 h 93"/>
                <a:gd name="T10" fmla="*/ 2147483647 w 76"/>
                <a:gd name="T11" fmla="*/ 2147483647 h 93"/>
                <a:gd name="T12" fmla="*/ 2147483647 w 76"/>
                <a:gd name="T13" fmla="*/ 2147483647 h 93"/>
                <a:gd name="T14" fmla="*/ 2147483647 w 76"/>
                <a:gd name="T15" fmla="*/ 2147483647 h 93"/>
                <a:gd name="T16" fmla="*/ 2147483647 w 76"/>
                <a:gd name="T17" fmla="*/ 2147483647 h 93"/>
                <a:gd name="T18" fmla="*/ 2147483647 w 76"/>
                <a:gd name="T19" fmla="*/ 2147483647 h 93"/>
                <a:gd name="T20" fmla="*/ 2147483647 w 76"/>
                <a:gd name="T21" fmla="*/ 2147483647 h 93"/>
                <a:gd name="T22" fmla="*/ 2147483647 w 76"/>
                <a:gd name="T23" fmla="*/ 2147483647 h 93"/>
                <a:gd name="T24" fmla="*/ 2147483647 w 76"/>
                <a:gd name="T25" fmla="*/ 2147483647 h 93"/>
                <a:gd name="T26" fmla="*/ 2147483647 w 76"/>
                <a:gd name="T27" fmla="*/ 2147483647 h 93"/>
                <a:gd name="T28" fmla="*/ 2147483647 w 76"/>
                <a:gd name="T29" fmla="*/ 2147483647 h 93"/>
                <a:gd name="T30" fmla="*/ 2147483647 w 76"/>
                <a:gd name="T31" fmla="*/ 2147483647 h 93"/>
                <a:gd name="T32" fmla="*/ 0 w 76"/>
                <a:gd name="T33" fmla="*/ 0 h 93"/>
                <a:gd name="T34" fmla="*/ 2147483647 w 76"/>
                <a:gd name="T35" fmla="*/ 0 h 93"/>
                <a:gd name="T36" fmla="*/ 2147483647 w 76"/>
                <a:gd name="T37" fmla="*/ 2147483647 h 93"/>
                <a:gd name="T38" fmla="*/ 2147483647 w 76"/>
                <a:gd name="T39" fmla="*/ 2147483647 h 93"/>
                <a:gd name="T40" fmla="*/ 2147483647 w 76"/>
                <a:gd name="T41" fmla="*/ 2147483647 h 93"/>
                <a:gd name="T42" fmla="*/ 2147483647 w 76"/>
                <a:gd name="T43" fmla="*/ 2147483647 h 93"/>
                <a:gd name="T44" fmla="*/ 2147483647 w 76"/>
                <a:gd name="T45" fmla="*/ 2147483647 h 93"/>
                <a:gd name="T46" fmla="*/ 2147483647 w 76"/>
                <a:gd name="T47" fmla="*/ 2147483647 h 93"/>
                <a:gd name="T48" fmla="*/ 2147483647 w 76"/>
                <a:gd name="T49" fmla="*/ 2147483647 h 93"/>
                <a:gd name="T50" fmla="*/ 2147483647 w 76"/>
                <a:gd name="T51" fmla="*/ 2147483647 h 93"/>
                <a:gd name="T52" fmla="*/ 2147483647 w 76"/>
                <a:gd name="T53" fmla="*/ 2147483647 h 93"/>
                <a:gd name="T54" fmla="*/ 2147483647 w 76"/>
                <a:gd name="T55" fmla="*/ 2147483647 h 93"/>
                <a:gd name="T56" fmla="*/ 2147483647 w 76"/>
                <a:gd name="T57" fmla="*/ 2147483647 h 93"/>
                <a:gd name="T58" fmla="*/ 2147483647 w 76"/>
                <a:gd name="T59" fmla="*/ 2147483647 h 93"/>
                <a:gd name="T60" fmla="*/ 2147483647 w 76"/>
                <a:gd name="T61" fmla="*/ 2147483647 h 93"/>
                <a:gd name="T62" fmla="*/ 2147483647 w 76"/>
                <a:gd name="T63" fmla="*/ 2147483647 h 93"/>
                <a:gd name="T64" fmla="*/ 0 w 76"/>
                <a:gd name="T65" fmla="*/ 2147483647 h 93"/>
                <a:gd name="T66" fmla="*/ 0 w 76"/>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93"/>
                <a:gd name="T104" fmla="*/ 76 w 7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93">
                  <a:moveTo>
                    <a:pt x="16" y="15"/>
                  </a:moveTo>
                  <a:lnTo>
                    <a:pt x="16" y="47"/>
                  </a:lnTo>
                  <a:lnTo>
                    <a:pt x="38" y="47"/>
                  </a:lnTo>
                  <a:lnTo>
                    <a:pt x="45" y="45"/>
                  </a:lnTo>
                  <a:lnTo>
                    <a:pt x="50" y="44"/>
                  </a:lnTo>
                  <a:lnTo>
                    <a:pt x="54" y="40"/>
                  </a:lnTo>
                  <a:lnTo>
                    <a:pt x="57" y="36"/>
                  </a:lnTo>
                  <a:lnTo>
                    <a:pt x="57" y="30"/>
                  </a:lnTo>
                  <a:lnTo>
                    <a:pt x="57" y="26"/>
                  </a:lnTo>
                  <a:lnTo>
                    <a:pt x="55" y="22"/>
                  </a:lnTo>
                  <a:lnTo>
                    <a:pt x="53" y="19"/>
                  </a:lnTo>
                  <a:lnTo>
                    <a:pt x="49" y="17"/>
                  </a:lnTo>
                  <a:lnTo>
                    <a:pt x="43" y="15"/>
                  </a:lnTo>
                  <a:lnTo>
                    <a:pt x="38" y="15"/>
                  </a:lnTo>
                  <a:lnTo>
                    <a:pt x="16" y="15"/>
                  </a:lnTo>
                  <a:close/>
                  <a:moveTo>
                    <a:pt x="0" y="0"/>
                  </a:moveTo>
                  <a:lnTo>
                    <a:pt x="39" y="0"/>
                  </a:lnTo>
                  <a:lnTo>
                    <a:pt x="55" y="3"/>
                  </a:lnTo>
                  <a:lnTo>
                    <a:pt x="66" y="10"/>
                  </a:lnTo>
                  <a:lnTo>
                    <a:pt x="70" y="15"/>
                  </a:lnTo>
                  <a:lnTo>
                    <a:pt x="72" y="22"/>
                  </a:lnTo>
                  <a:lnTo>
                    <a:pt x="72" y="29"/>
                  </a:lnTo>
                  <a:lnTo>
                    <a:pt x="72" y="30"/>
                  </a:lnTo>
                  <a:lnTo>
                    <a:pt x="70" y="43"/>
                  </a:lnTo>
                  <a:lnTo>
                    <a:pt x="63" y="52"/>
                  </a:lnTo>
                  <a:lnTo>
                    <a:pt x="51" y="58"/>
                  </a:lnTo>
                  <a:lnTo>
                    <a:pt x="76" y="93"/>
                  </a:lnTo>
                  <a:lnTo>
                    <a:pt x="57" y="93"/>
                  </a:lnTo>
                  <a:lnTo>
                    <a:pt x="35" y="60"/>
                  </a:lnTo>
                  <a:lnTo>
                    <a:pt x="16" y="60"/>
                  </a:lnTo>
                  <a:lnTo>
                    <a:pt x="16"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4" name="Freeform 49"/>
            <p:cNvSpPr>
              <a:spLocks noEditPoints="1"/>
            </p:cNvSpPr>
            <p:nvPr/>
          </p:nvSpPr>
          <p:spPr bwMode="auto">
            <a:xfrm>
              <a:off x="3416301" y="6416676"/>
              <a:ext cx="73025" cy="74613"/>
            </a:xfrm>
            <a:custGeom>
              <a:avLst/>
              <a:gdLst>
                <a:gd name="T0" fmla="*/ 2147483647 w 93"/>
                <a:gd name="T1" fmla="*/ 2147483647 h 93"/>
                <a:gd name="T2" fmla="*/ 2147483647 w 93"/>
                <a:gd name="T3" fmla="*/ 2147483647 h 93"/>
                <a:gd name="T4" fmla="*/ 2147483647 w 93"/>
                <a:gd name="T5" fmla="*/ 2147483647 h 93"/>
                <a:gd name="T6" fmla="*/ 2147483647 w 93"/>
                <a:gd name="T7" fmla="*/ 2147483647 h 93"/>
                <a:gd name="T8" fmla="*/ 2147483647 w 93"/>
                <a:gd name="T9" fmla="*/ 0 h 93"/>
                <a:gd name="T10" fmla="*/ 2147483647 w 93"/>
                <a:gd name="T11" fmla="*/ 0 h 93"/>
                <a:gd name="T12" fmla="*/ 2147483647 w 93"/>
                <a:gd name="T13" fmla="*/ 2147483647 h 93"/>
                <a:gd name="T14" fmla="*/ 2147483647 w 93"/>
                <a:gd name="T15" fmla="*/ 2147483647 h 93"/>
                <a:gd name="T16" fmla="*/ 2147483647 w 93"/>
                <a:gd name="T17" fmla="*/ 2147483647 h 93"/>
                <a:gd name="T18" fmla="*/ 2147483647 w 93"/>
                <a:gd name="T19" fmla="*/ 2147483647 h 93"/>
                <a:gd name="T20" fmla="*/ 2147483647 w 93"/>
                <a:gd name="T21" fmla="*/ 2147483647 h 93"/>
                <a:gd name="T22" fmla="*/ 0 w 93"/>
                <a:gd name="T23" fmla="*/ 2147483647 h 93"/>
                <a:gd name="T24" fmla="*/ 2147483647 w 93"/>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93"/>
                <a:gd name="T41" fmla="*/ 93 w 93"/>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93">
                  <a:moveTo>
                    <a:pt x="46" y="19"/>
                  </a:moveTo>
                  <a:lnTo>
                    <a:pt x="30" y="56"/>
                  </a:lnTo>
                  <a:lnTo>
                    <a:pt x="62" y="56"/>
                  </a:lnTo>
                  <a:lnTo>
                    <a:pt x="46" y="19"/>
                  </a:lnTo>
                  <a:close/>
                  <a:moveTo>
                    <a:pt x="40" y="0"/>
                  </a:moveTo>
                  <a:lnTo>
                    <a:pt x="54" y="0"/>
                  </a:lnTo>
                  <a:lnTo>
                    <a:pt x="93" y="93"/>
                  </a:lnTo>
                  <a:lnTo>
                    <a:pt x="77" y="93"/>
                  </a:lnTo>
                  <a:lnTo>
                    <a:pt x="68" y="70"/>
                  </a:lnTo>
                  <a:lnTo>
                    <a:pt x="25" y="70"/>
                  </a:lnTo>
                  <a:lnTo>
                    <a:pt x="16" y="93"/>
                  </a:lnTo>
                  <a:lnTo>
                    <a:pt x="0" y="93"/>
                  </a:lnTo>
                  <a:lnTo>
                    <a:pt x="4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5" name="Freeform 50"/>
            <p:cNvSpPr>
              <a:spLocks/>
            </p:cNvSpPr>
            <p:nvPr/>
          </p:nvSpPr>
          <p:spPr bwMode="auto">
            <a:xfrm>
              <a:off x="3500438" y="6416676"/>
              <a:ext cx="61913" cy="74613"/>
            </a:xfrm>
            <a:custGeom>
              <a:avLst/>
              <a:gdLst>
                <a:gd name="T0" fmla="*/ 0 w 78"/>
                <a:gd name="T1" fmla="*/ 0 h 93"/>
                <a:gd name="T2" fmla="*/ 2147483647 w 78"/>
                <a:gd name="T3" fmla="*/ 0 h 93"/>
                <a:gd name="T4" fmla="*/ 2147483647 w 78"/>
                <a:gd name="T5" fmla="*/ 2147483647 h 93"/>
                <a:gd name="T6" fmla="*/ 2147483647 w 78"/>
                <a:gd name="T7" fmla="*/ 0 h 93"/>
                <a:gd name="T8" fmla="*/ 2147483647 w 78"/>
                <a:gd name="T9" fmla="*/ 0 h 93"/>
                <a:gd name="T10" fmla="*/ 2147483647 w 78"/>
                <a:gd name="T11" fmla="*/ 2147483647 h 93"/>
                <a:gd name="T12" fmla="*/ 2147483647 w 78"/>
                <a:gd name="T13" fmla="*/ 2147483647 h 93"/>
                <a:gd name="T14" fmla="*/ 2147483647 w 78"/>
                <a:gd name="T15" fmla="*/ 2147483647 h 93"/>
                <a:gd name="T16" fmla="*/ 2147483647 w 78"/>
                <a:gd name="T17" fmla="*/ 2147483647 h 93"/>
                <a:gd name="T18" fmla="*/ 0 w 78"/>
                <a:gd name="T19" fmla="*/ 2147483647 h 93"/>
                <a:gd name="T20" fmla="*/ 0 w 78"/>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3"/>
                <a:gd name="T35" fmla="*/ 78 w 78"/>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3">
                  <a:moveTo>
                    <a:pt x="0" y="0"/>
                  </a:moveTo>
                  <a:lnTo>
                    <a:pt x="15" y="0"/>
                  </a:lnTo>
                  <a:lnTo>
                    <a:pt x="62" y="64"/>
                  </a:lnTo>
                  <a:lnTo>
                    <a:pt x="62" y="0"/>
                  </a:lnTo>
                  <a:lnTo>
                    <a:pt x="78" y="0"/>
                  </a:lnTo>
                  <a:lnTo>
                    <a:pt x="78" y="93"/>
                  </a:lnTo>
                  <a:lnTo>
                    <a:pt x="65" y="93"/>
                  </a:lnTo>
                  <a:lnTo>
                    <a:pt x="15" y="28"/>
                  </a:lnTo>
                  <a:lnTo>
                    <a:pt x="15"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6" name="Freeform 51"/>
            <p:cNvSpPr>
              <a:spLocks/>
            </p:cNvSpPr>
            <p:nvPr/>
          </p:nvSpPr>
          <p:spPr bwMode="auto">
            <a:xfrm>
              <a:off x="3573463" y="6416676"/>
              <a:ext cx="58738" cy="74613"/>
            </a:xfrm>
            <a:custGeom>
              <a:avLst/>
              <a:gdLst>
                <a:gd name="T0" fmla="*/ 0 w 73"/>
                <a:gd name="T1" fmla="*/ 0 h 93"/>
                <a:gd name="T2" fmla="*/ 2147483647 w 73"/>
                <a:gd name="T3" fmla="*/ 0 h 93"/>
                <a:gd name="T4" fmla="*/ 2147483647 w 73"/>
                <a:gd name="T5" fmla="*/ 2147483647 h 93"/>
                <a:gd name="T6" fmla="*/ 2147483647 w 73"/>
                <a:gd name="T7" fmla="*/ 2147483647 h 93"/>
                <a:gd name="T8" fmla="*/ 2147483647 w 73"/>
                <a:gd name="T9" fmla="*/ 2147483647 h 93"/>
                <a:gd name="T10" fmla="*/ 2147483647 w 73"/>
                <a:gd name="T11" fmla="*/ 2147483647 h 93"/>
                <a:gd name="T12" fmla="*/ 2147483647 w 73"/>
                <a:gd name="T13" fmla="*/ 2147483647 h 93"/>
                <a:gd name="T14" fmla="*/ 0 w 73"/>
                <a:gd name="T15" fmla="*/ 2147483647 h 93"/>
                <a:gd name="T16" fmla="*/ 0 w 73"/>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93"/>
                <a:gd name="T29" fmla="*/ 73 w 7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93">
                  <a:moveTo>
                    <a:pt x="0" y="0"/>
                  </a:moveTo>
                  <a:lnTo>
                    <a:pt x="73" y="0"/>
                  </a:lnTo>
                  <a:lnTo>
                    <a:pt x="73" y="15"/>
                  </a:lnTo>
                  <a:lnTo>
                    <a:pt x="44" y="15"/>
                  </a:lnTo>
                  <a:lnTo>
                    <a:pt x="44" y="93"/>
                  </a:lnTo>
                  <a:lnTo>
                    <a:pt x="28" y="93"/>
                  </a:lnTo>
                  <a:lnTo>
                    <a:pt x="28" y="15"/>
                  </a:lnTo>
                  <a:lnTo>
                    <a:pt x="0" y="15"/>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7" name="Freeform 52"/>
            <p:cNvSpPr>
              <a:spLocks/>
            </p:cNvSpPr>
            <p:nvPr/>
          </p:nvSpPr>
          <p:spPr bwMode="auto">
            <a:xfrm>
              <a:off x="3643313" y="6416676"/>
              <a:ext cx="53975" cy="74613"/>
            </a:xfrm>
            <a:custGeom>
              <a:avLst/>
              <a:gdLst>
                <a:gd name="T0" fmla="*/ 0 w 68"/>
                <a:gd name="T1" fmla="*/ 0 h 93"/>
                <a:gd name="T2" fmla="*/ 2147483647 w 68"/>
                <a:gd name="T3" fmla="*/ 0 h 93"/>
                <a:gd name="T4" fmla="*/ 2147483647 w 68"/>
                <a:gd name="T5" fmla="*/ 2147483647 h 93"/>
                <a:gd name="T6" fmla="*/ 2147483647 w 68"/>
                <a:gd name="T7" fmla="*/ 2147483647 h 93"/>
                <a:gd name="T8" fmla="*/ 2147483647 w 68"/>
                <a:gd name="T9" fmla="*/ 2147483647 h 93"/>
                <a:gd name="T10" fmla="*/ 2147483647 w 68"/>
                <a:gd name="T11" fmla="*/ 2147483647 h 93"/>
                <a:gd name="T12" fmla="*/ 2147483647 w 68"/>
                <a:gd name="T13" fmla="*/ 2147483647 h 93"/>
                <a:gd name="T14" fmla="*/ 2147483647 w 68"/>
                <a:gd name="T15" fmla="*/ 2147483647 h 93"/>
                <a:gd name="T16" fmla="*/ 2147483647 w 68"/>
                <a:gd name="T17" fmla="*/ 2147483647 h 93"/>
                <a:gd name="T18" fmla="*/ 2147483647 w 68"/>
                <a:gd name="T19" fmla="*/ 2147483647 h 93"/>
                <a:gd name="T20" fmla="*/ 2147483647 w 68"/>
                <a:gd name="T21" fmla="*/ 2147483647 h 93"/>
                <a:gd name="T22" fmla="*/ 0 w 68"/>
                <a:gd name="T23" fmla="*/ 2147483647 h 93"/>
                <a:gd name="T24" fmla="*/ 0 w 68"/>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93"/>
                <a:gd name="T41" fmla="*/ 68 w 68"/>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93">
                  <a:moveTo>
                    <a:pt x="0" y="0"/>
                  </a:moveTo>
                  <a:lnTo>
                    <a:pt x="66" y="0"/>
                  </a:lnTo>
                  <a:lnTo>
                    <a:pt x="66" y="15"/>
                  </a:lnTo>
                  <a:lnTo>
                    <a:pt x="16" y="15"/>
                  </a:lnTo>
                  <a:lnTo>
                    <a:pt x="16" y="38"/>
                  </a:lnTo>
                  <a:lnTo>
                    <a:pt x="61" y="38"/>
                  </a:lnTo>
                  <a:lnTo>
                    <a:pt x="61" y="53"/>
                  </a:lnTo>
                  <a:lnTo>
                    <a:pt x="16" y="53"/>
                  </a:lnTo>
                  <a:lnTo>
                    <a:pt x="16" y="78"/>
                  </a:lnTo>
                  <a:lnTo>
                    <a:pt x="68" y="78"/>
                  </a:lnTo>
                  <a:lnTo>
                    <a:pt x="68"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8" name="Freeform 53"/>
            <p:cNvSpPr>
              <a:spLocks/>
            </p:cNvSpPr>
            <p:nvPr/>
          </p:nvSpPr>
          <p:spPr bwMode="auto">
            <a:xfrm>
              <a:off x="3709988" y="6416676"/>
              <a:ext cx="53975" cy="74613"/>
            </a:xfrm>
            <a:custGeom>
              <a:avLst/>
              <a:gdLst>
                <a:gd name="T0" fmla="*/ 0 w 67"/>
                <a:gd name="T1" fmla="*/ 0 h 93"/>
                <a:gd name="T2" fmla="*/ 2147483647 w 67"/>
                <a:gd name="T3" fmla="*/ 0 h 93"/>
                <a:gd name="T4" fmla="*/ 2147483647 w 67"/>
                <a:gd name="T5" fmla="*/ 2147483647 h 93"/>
                <a:gd name="T6" fmla="*/ 2147483647 w 67"/>
                <a:gd name="T7" fmla="*/ 2147483647 h 93"/>
                <a:gd name="T8" fmla="*/ 2147483647 w 67"/>
                <a:gd name="T9" fmla="*/ 2147483647 h 93"/>
                <a:gd name="T10" fmla="*/ 2147483647 w 67"/>
                <a:gd name="T11" fmla="*/ 2147483647 h 93"/>
                <a:gd name="T12" fmla="*/ 2147483647 w 67"/>
                <a:gd name="T13" fmla="*/ 2147483647 h 93"/>
                <a:gd name="T14" fmla="*/ 2147483647 w 67"/>
                <a:gd name="T15" fmla="*/ 2147483647 h 93"/>
                <a:gd name="T16" fmla="*/ 2147483647 w 67"/>
                <a:gd name="T17" fmla="*/ 2147483647 h 93"/>
                <a:gd name="T18" fmla="*/ 2147483647 w 67"/>
                <a:gd name="T19" fmla="*/ 2147483647 h 93"/>
                <a:gd name="T20" fmla="*/ 2147483647 w 67"/>
                <a:gd name="T21" fmla="*/ 2147483647 h 93"/>
                <a:gd name="T22" fmla="*/ 0 w 67"/>
                <a:gd name="T23" fmla="*/ 2147483647 h 93"/>
                <a:gd name="T24" fmla="*/ 0 w 67"/>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93"/>
                <a:gd name="T41" fmla="*/ 67 w 67"/>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93">
                  <a:moveTo>
                    <a:pt x="0" y="0"/>
                  </a:moveTo>
                  <a:lnTo>
                    <a:pt x="67" y="0"/>
                  </a:lnTo>
                  <a:lnTo>
                    <a:pt x="67" y="15"/>
                  </a:lnTo>
                  <a:lnTo>
                    <a:pt x="16" y="15"/>
                  </a:lnTo>
                  <a:lnTo>
                    <a:pt x="16" y="38"/>
                  </a:lnTo>
                  <a:lnTo>
                    <a:pt x="61" y="38"/>
                  </a:lnTo>
                  <a:lnTo>
                    <a:pt x="61" y="53"/>
                  </a:lnTo>
                  <a:lnTo>
                    <a:pt x="16" y="53"/>
                  </a:lnTo>
                  <a:lnTo>
                    <a:pt x="16" y="78"/>
                  </a:lnTo>
                  <a:lnTo>
                    <a:pt x="67" y="78"/>
                  </a:lnTo>
                  <a:lnTo>
                    <a:pt x="67" y="93"/>
                  </a:lnTo>
                  <a:lnTo>
                    <a:pt x="0" y="93"/>
                  </a:lnTo>
                  <a:lnTo>
                    <a:pt x="0" y="0"/>
                  </a:lnTo>
                  <a:close/>
                </a:path>
              </a:pathLst>
            </a:custGeom>
            <a:solidFill>
              <a:schemeClr val="bg1"/>
            </a:solidFill>
            <a:ln w="0">
              <a:noFill/>
              <a:prstDash val="solid"/>
              <a:round/>
              <a:headEnd/>
              <a:tailEnd/>
            </a:ln>
          </p:spPr>
          <p:txBody>
            <a:bodyPr/>
            <a:lstStyle/>
            <a:p>
              <a:endParaRPr lang="en-US" b="0" dirty="0">
                <a:solidFill>
                  <a:srgbClr val="000000"/>
                </a:solidFill>
                <a:latin typeface="Arial" pitchFamily="34" charset="0"/>
              </a:endParaRPr>
            </a:p>
          </p:txBody>
        </p:sp>
        <p:sp>
          <p:nvSpPr>
            <p:cNvPr id="49" name="Rectangle 176"/>
            <p:cNvSpPr>
              <a:spLocks noChangeArrowheads="1"/>
            </p:cNvSpPr>
            <p:nvPr/>
          </p:nvSpPr>
          <p:spPr bwMode="auto">
            <a:xfrm>
              <a:off x="365127" y="6381751"/>
              <a:ext cx="3449637" cy="147637"/>
            </a:xfrm>
            <a:prstGeom prst="rect">
              <a:avLst/>
            </a:prstGeom>
            <a:noFill/>
            <a:ln w="9525" algn="ctr">
              <a:solidFill>
                <a:schemeClr val="bg1"/>
              </a:solidFill>
              <a:round/>
              <a:headEnd/>
              <a:tailEnd/>
            </a:ln>
          </p:spPr>
          <p:txBody>
            <a:bodyPr>
              <a:spAutoFit/>
            </a:bodyPr>
            <a:lstStyle/>
            <a:p>
              <a:endParaRPr lang="en-US" b="0" dirty="0">
                <a:solidFill>
                  <a:srgbClr val="000000"/>
                </a:solidFill>
                <a:latin typeface="Arial" pitchFamily="34" charset="0"/>
              </a:endParaRPr>
            </a:p>
          </p:txBody>
        </p:sp>
      </p:grpSp>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27500880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03" y="693737"/>
            <a:ext cx="9296400"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10</a:t>
            </a:fld>
            <a:endParaRPr lang="en-US" dirty="0">
              <a:solidFill>
                <a:prstClr val="black">
                  <a:tint val="75000"/>
                </a:prstClr>
              </a:solidFill>
            </a:endParaRPr>
          </a:p>
        </p:txBody>
      </p:sp>
      <p:sp>
        <p:nvSpPr>
          <p:cNvPr id="12" name="Rectangle 5"/>
          <p:cNvSpPr>
            <a:spLocks noChangeArrowheads="1"/>
          </p:cNvSpPr>
          <p:nvPr/>
        </p:nvSpPr>
        <p:spPr bwMode="black">
          <a:xfrm>
            <a:off x="1631928" y="2848142"/>
            <a:ext cx="2373719" cy="509585"/>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2600" b="1" dirty="0" smtClean="0">
                <a:solidFill>
                  <a:srgbClr val="0086BE"/>
                </a:solidFill>
                <a:latin typeface="Calibri" panose="020F0502020204030204" pitchFamily="34" charset="0"/>
              </a:rPr>
              <a:t>Challenges</a:t>
            </a:r>
          </a:p>
        </p:txBody>
      </p:sp>
    </p:spTree>
    <p:extLst>
      <p:ext uri="{BB962C8B-B14F-4D97-AF65-F5344CB8AC3E}">
        <p14:creationId xmlns:p14="http://schemas.microsoft.com/office/powerpoint/2010/main" val="30224157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5"/>
          <p:cNvSpPr>
            <a:spLocks noChangeArrowheads="1"/>
          </p:cNvSpPr>
          <p:nvPr/>
        </p:nvSpPr>
        <p:spPr bwMode="black">
          <a:xfrm>
            <a:off x="3493681" y="1471615"/>
            <a:ext cx="5534025" cy="3762994"/>
          </a:xfrm>
          <a:prstGeom prst="rect">
            <a:avLst/>
          </a:prstGeom>
          <a:noFill/>
          <a:ln w="9525">
            <a:noFill/>
            <a:miter lim="800000"/>
            <a:headEnd/>
            <a:tailEnd/>
          </a:ln>
        </p:spPr>
        <p:txBody>
          <a:bodyPr anchor="ctr"/>
          <a:lstStyle/>
          <a:p>
            <a:pPr fontAlgn="base">
              <a:lnSpc>
                <a:spcPct val="200000"/>
              </a:lnSpc>
              <a:spcBef>
                <a:spcPct val="50000"/>
              </a:spcBef>
              <a:spcAft>
                <a:spcPct val="0"/>
              </a:spcAft>
            </a:pPr>
            <a:endParaRPr lang="en-US" sz="2800" b="1" dirty="0">
              <a:solidFill>
                <a:srgbClr val="D26420"/>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11</a:t>
            </a:fld>
            <a:endParaRPr lang="en-US" dirty="0">
              <a:solidFill>
                <a:prstClr val="black">
                  <a:tint val="75000"/>
                </a:prstClr>
              </a:solidFill>
            </a:endParaRPr>
          </a:p>
        </p:txBody>
      </p:sp>
      <p:sp>
        <p:nvSpPr>
          <p:cNvPr id="57" name="Rectangle 2"/>
          <p:cNvSpPr txBox="1">
            <a:spLocks noChangeArrowheads="1"/>
          </p:cNvSpPr>
          <p:nvPr/>
        </p:nvSpPr>
        <p:spPr bwMode="auto">
          <a:xfrm>
            <a:off x="489959" y="1541181"/>
            <a:ext cx="3658639"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sz="2200" kern="0" dirty="0" smtClean="0">
                <a:solidFill>
                  <a:srgbClr val="0086BE"/>
                </a:solidFill>
                <a:latin typeface="Calibri" panose="020F0502020204030204" pitchFamily="34" charset="0"/>
                <a:ea typeface="ＭＳ Ｐゴシック" pitchFamily="-84" charset="-128"/>
              </a:rPr>
              <a:t>Who has time to plan?</a:t>
            </a:r>
          </a:p>
        </p:txBody>
      </p:sp>
      <p:sp>
        <p:nvSpPr>
          <p:cNvPr id="61" name="Rectangle 5"/>
          <p:cNvSpPr>
            <a:spLocks noChangeArrowheads="1"/>
          </p:cNvSpPr>
          <p:nvPr/>
        </p:nvSpPr>
        <p:spPr bwMode="black">
          <a:xfrm>
            <a:off x="667175" y="26514"/>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4844"/>
          <a:stretch/>
        </p:blipFill>
        <p:spPr>
          <a:xfrm>
            <a:off x="2743200" y="2205183"/>
            <a:ext cx="3810000" cy="3688756"/>
          </a:xfrm>
          <a:prstGeom prst="rect">
            <a:avLst/>
          </a:prstGeom>
        </p:spPr>
      </p:pic>
      <p:pic>
        <p:nvPicPr>
          <p:cNvPr id="58" name="Picture 57" descr="AgeLab_MITlogo_color.png"/>
          <p:cNvPicPr>
            <a:picLocks noChangeAspect="1"/>
          </p:cNvPicPr>
          <p:nvPr/>
        </p:nvPicPr>
        <p:blipFill>
          <a:blip r:embed="rId4" cstate="email"/>
          <a:stretch>
            <a:fillRect/>
          </a:stretch>
        </p:blipFill>
        <p:spPr>
          <a:xfrm>
            <a:off x="7772400" y="5943600"/>
            <a:ext cx="968888" cy="625592"/>
          </a:xfrm>
          <a:prstGeom prst="rect">
            <a:avLst/>
          </a:prstGeom>
        </p:spPr>
      </p:pic>
    </p:spTree>
    <p:extLst>
      <p:ext uri="{BB962C8B-B14F-4D97-AF65-F5344CB8AC3E}">
        <p14:creationId xmlns:p14="http://schemas.microsoft.com/office/powerpoint/2010/main" val="23309038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1D1A29-1543-473F-9E62-E0A6DBF481C4}" type="slidenum">
              <a:rPr lang="en-US" smtClean="0">
                <a:solidFill>
                  <a:srgbClr val="000000"/>
                </a:solidFill>
              </a:rPr>
              <a:pPr>
                <a:defRPr/>
              </a:pPr>
              <a:t>12</a:t>
            </a:fld>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39" y="2649142"/>
            <a:ext cx="7841370" cy="2479038"/>
          </a:xfrm>
          <a:prstGeom prst="rect">
            <a:avLst/>
          </a:prstGeom>
        </p:spPr>
      </p:pic>
      <p:sp>
        <p:nvSpPr>
          <p:cNvPr id="12" name="Rectangle 11"/>
          <p:cNvSpPr/>
          <p:nvPr/>
        </p:nvSpPr>
        <p:spPr>
          <a:xfrm>
            <a:off x="727665" y="1815556"/>
            <a:ext cx="7168560" cy="464743"/>
          </a:xfrm>
          <a:prstGeom prst="rect">
            <a:avLst/>
          </a:prstGeom>
        </p:spPr>
        <p:txBody>
          <a:bodyPr wrap="square">
            <a:spAutoFit/>
          </a:bodyPr>
          <a:lstStyle/>
          <a:p>
            <a:pPr marL="0" lvl="1" fontAlgn="base">
              <a:lnSpc>
                <a:spcPct val="110000"/>
              </a:lnSpc>
              <a:spcAft>
                <a:spcPts val="600"/>
              </a:spcAft>
              <a:buClr>
                <a:srgbClr val="E6FF9F"/>
              </a:buClr>
            </a:pPr>
            <a:r>
              <a:rPr lang="en-US" sz="2200" dirty="0">
                <a:solidFill>
                  <a:srgbClr val="0086BE"/>
                </a:solidFill>
                <a:latin typeface="Calibri" panose="020F0502020204030204" pitchFamily="34" charset="0"/>
              </a:rPr>
              <a:t>Women often play three complex roles within their </a:t>
            </a:r>
            <a:r>
              <a:rPr lang="en-US" sz="2200" dirty="0" smtClean="0">
                <a:solidFill>
                  <a:srgbClr val="0086BE"/>
                </a:solidFill>
                <a:latin typeface="Calibri" panose="020F0502020204030204" pitchFamily="34" charset="0"/>
              </a:rPr>
              <a:t>families</a:t>
            </a:r>
            <a:r>
              <a:rPr lang="en-US" sz="2200" baseline="30000" dirty="0" smtClean="0">
                <a:solidFill>
                  <a:srgbClr val="0086BE"/>
                </a:solidFill>
                <a:latin typeface="Calibri" panose="020F0502020204030204" pitchFamily="34" charset="0"/>
              </a:rPr>
              <a:t>1</a:t>
            </a:r>
            <a:r>
              <a:rPr lang="en-US" sz="2200" dirty="0" smtClean="0">
                <a:solidFill>
                  <a:srgbClr val="0086BE"/>
                </a:solidFill>
                <a:latin typeface="Calibri" panose="020F0502020204030204" pitchFamily="34" charset="0"/>
              </a:rPr>
              <a:t> </a:t>
            </a:r>
            <a:endParaRPr lang="en-US" sz="2200" dirty="0">
              <a:solidFill>
                <a:srgbClr val="0086BE"/>
              </a:solidFill>
              <a:latin typeface="Calibri" panose="020F0502020204030204" pitchFamily="34" charset="0"/>
            </a:endParaRPr>
          </a:p>
        </p:txBody>
      </p:sp>
      <p:sp>
        <p:nvSpPr>
          <p:cNvPr id="13" name="Text Box 6"/>
          <p:cNvSpPr txBox="1">
            <a:spLocks noChangeArrowheads="1"/>
          </p:cNvSpPr>
          <p:nvPr/>
        </p:nvSpPr>
        <p:spPr bwMode="auto">
          <a:xfrm>
            <a:off x="438150" y="6381750"/>
            <a:ext cx="8424863" cy="230832"/>
          </a:xfrm>
          <a:prstGeom prst="rect">
            <a:avLst/>
          </a:prstGeom>
          <a:noFill/>
          <a:ln w="9525">
            <a:noFill/>
            <a:miter lim="800000"/>
            <a:headEnd/>
            <a:tailEnd/>
          </a:ln>
        </p:spPr>
        <p:txBody>
          <a:bodyPr>
            <a:spAutoFit/>
          </a:bodyPr>
          <a:lstStyle/>
          <a:p>
            <a:pPr fontAlgn="base">
              <a:spcBef>
                <a:spcPct val="0"/>
              </a:spcBef>
              <a:spcAft>
                <a:spcPct val="0"/>
              </a:spcAft>
            </a:pPr>
            <a:r>
              <a:rPr lang="en-US" sz="900" baseline="30000" dirty="0" smtClean="0">
                <a:solidFill>
                  <a:schemeClr val="bg2"/>
                </a:solidFill>
                <a:latin typeface="Calibri" panose="020F0502020204030204" pitchFamily="34" charset="0"/>
              </a:rPr>
              <a:t>1</a:t>
            </a:r>
            <a:r>
              <a:rPr lang="en-US" sz="900" i="1" dirty="0">
                <a:solidFill>
                  <a:schemeClr val="bg2"/>
                </a:solidFill>
                <a:latin typeface="Calibri" panose="020F0502020204030204" pitchFamily="34" charset="0"/>
              </a:rPr>
              <a:t>Connecting with the women in </a:t>
            </a:r>
            <a:r>
              <a:rPr lang="en-US" sz="900" i="1" dirty="0" smtClean="0">
                <a:solidFill>
                  <a:schemeClr val="bg2"/>
                </a:solidFill>
                <a:latin typeface="Calibri" panose="020F0502020204030204" pitchFamily="34" charset="0"/>
              </a:rPr>
              <a:t>your workforce</a:t>
            </a:r>
            <a:r>
              <a:rPr lang="en-US" sz="900" dirty="0" smtClean="0">
                <a:solidFill>
                  <a:schemeClr val="bg2"/>
                </a:solidFill>
                <a:latin typeface="Calibri" panose="020F0502020204030204" pitchFamily="34" charset="0"/>
              </a:rPr>
              <a:t>, </a:t>
            </a:r>
            <a:r>
              <a:rPr lang="en-US" sz="900" dirty="0">
                <a:solidFill>
                  <a:schemeClr val="bg2"/>
                </a:solidFill>
                <a:latin typeface="Calibri" panose="020F0502020204030204" pitchFamily="34" charset="0"/>
              </a:rPr>
              <a:t>Joseph F. Coughlin, </a:t>
            </a:r>
            <a:r>
              <a:rPr lang="en-US" sz="900" dirty="0" smtClean="0">
                <a:solidFill>
                  <a:schemeClr val="bg2"/>
                </a:solidFill>
                <a:latin typeface="Calibri" panose="020F0502020204030204" pitchFamily="34" charset="0"/>
              </a:rPr>
              <a:t>www.tiaa-cref.org, retrieved 5/20/15, most recent data available</a:t>
            </a:r>
            <a:endParaRPr lang="en-US" sz="900" i="1" dirty="0">
              <a:solidFill>
                <a:schemeClr val="bg2"/>
              </a:solidFill>
              <a:latin typeface="Calibri" panose="020F0502020204030204" pitchFamily="34" charset="0"/>
            </a:endParaRPr>
          </a:p>
        </p:txBody>
      </p:sp>
      <p:pic>
        <p:nvPicPr>
          <p:cNvPr id="14" name="Picture 13" descr="AgeLab_MITlogo_color.png"/>
          <p:cNvPicPr>
            <a:picLocks noChangeAspect="1"/>
          </p:cNvPicPr>
          <p:nvPr/>
        </p:nvPicPr>
        <p:blipFill>
          <a:blip r:embed="rId4" cstate="email"/>
          <a:stretch>
            <a:fillRect/>
          </a:stretch>
        </p:blipFill>
        <p:spPr>
          <a:xfrm>
            <a:off x="7772400" y="5495925"/>
            <a:ext cx="968888" cy="625592"/>
          </a:xfrm>
          <a:prstGeom prst="rect">
            <a:avLst/>
          </a:prstGeom>
        </p:spPr>
      </p:pic>
      <p:sp>
        <p:nvSpPr>
          <p:cNvPr id="9"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8882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1D1A29-1543-473F-9E62-E0A6DBF481C4}" type="slidenum">
              <a:rPr lang="en-US" smtClean="0">
                <a:solidFill>
                  <a:srgbClr val="000000"/>
                </a:solidFill>
              </a:rPr>
              <a:pPr>
                <a:defRPr/>
              </a:pPr>
              <a:t>13</a:t>
            </a:fld>
            <a:endParaRPr lang="en-US" dirty="0">
              <a:solidFill>
                <a:srgbClr val="000000"/>
              </a:solidFill>
            </a:endParaRPr>
          </a:p>
        </p:txBody>
      </p:sp>
      <p:sp>
        <p:nvSpPr>
          <p:cNvPr id="17" name="Text Box 6"/>
          <p:cNvSpPr txBox="1">
            <a:spLocks noChangeArrowheads="1"/>
          </p:cNvSpPr>
          <p:nvPr/>
        </p:nvSpPr>
        <p:spPr bwMode="auto">
          <a:xfrm>
            <a:off x="438150" y="6019800"/>
            <a:ext cx="8424863" cy="230832"/>
          </a:xfrm>
          <a:prstGeom prst="rect">
            <a:avLst/>
          </a:prstGeom>
          <a:noFill/>
          <a:ln w="9525">
            <a:noFill/>
            <a:miter lim="800000"/>
            <a:headEnd/>
            <a:tailEnd/>
          </a:ln>
        </p:spPr>
        <p:txBody>
          <a:bodyPr>
            <a:spAutoFit/>
          </a:bodyPr>
          <a:lstStyle/>
          <a:p>
            <a:pPr fontAlgn="base">
              <a:spcBef>
                <a:spcPct val="0"/>
              </a:spcBef>
              <a:spcAft>
                <a:spcPct val="0"/>
              </a:spcAft>
            </a:pPr>
            <a:r>
              <a:rPr lang="en-US" sz="900" baseline="30000" dirty="0" smtClean="0">
                <a:solidFill>
                  <a:schemeClr val="bg2">
                    <a:lumMod val="50000"/>
                  </a:schemeClr>
                </a:solidFill>
                <a:latin typeface="Calibri" panose="020F0502020204030204" pitchFamily="34" charset="0"/>
              </a:rPr>
              <a:t>1</a:t>
            </a:r>
            <a:r>
              <a:rPr lang="en-US" sz="900" dirty="0" smtClean="0">
                <a:solidFill>
                  <a:schemeClr val="bg2">
                    <a:lumMod val="50000"/>
                  </a:schemeClr>
                </a:solidFill>
                <a:latin typeface="Calibri" panose="020F0502020204030204" pitchFamily="34" charset="0"/>
              </a:rPr>
              <a:t>Data source: U.S</a:t>
            </a:r>
            <a:r>
              <a:rPr lang="en-US" sz="900" dirty="0">
                <a:solidFill>
                  <a:schemeClr val="bg2">
                    <a:lumMod val="50000"/>
                  </a:schemeClr>
                </a:solidFill>
                <a:latin typeface="Calibri" panose="020F0502020204030204" pitchFamily="34" charset="0"/>
              </a:rPr>
              <a:t>. Census Bureau, </a:t>
            </a:r>
            <a:r>
              <a:rPr lang="en-US" sz="900" i="1" dirty="0">
                <a:solidFill>
                  <a:schemeClr val="bg2">
                    <a:lumMod val="50000"/>
                  </a:schemeClr>
                </a:solidFill>
                <a:latin typeface="Calibri" panose="020F0502020204030204" pitchFamily="34" charset="0"/>
              </a:rPr>
              <a:t>Income and Poverty in the United States</a:t>
            </a:r>
            <a:r>
              <a:rPr lang="en-US" sz="900" i="1" dirty="0" smtClean="0">
                <a:solidFill>
                  <a:schemeClr val="bg2">
                    <a:lumMod val="50000"/>
                  </a:schemeClr>
                </a:solidFill>
                <a:latin typeface="Calibri" panose="020F0502020204030204" pitchFamily="34" charset="0"/>
              </a:rPr>
              <a:t>: 2015</a:t>
            </a:r>
            <a:r>
              <a:rPr lang="en-US" sz="900" dirty="0" smtClean="0">
                <a:solidFill>
                  <a:schemeClr val="bg2">
                    <a:lumMod val="50000"/>
                  </a:schemeClr>
                </a:solidFill>
                <a:latin typeface="Calibri" panose="020F0502020204030204" pitchFamily="34" charset="0"/>
              </a:rPr>
              <a:t>, </a:t>
            </a:r>
            <a:r>
              <a:rPr lang="en-US" sz="900" dirty="0">
                <a:solidFill>
                  <a:schemeClr val="bg2">
                    <a:lumMod val="50000"/>
                  </a:schemeClr>
                </a:solidFill>
                <a:latin typeface="Calibri" panose="020F0502020204030204" pitchFamily="34" charset="0"/>
              </a:rPr>
              <a:t>issued September </a:t>
            </a:r>
            <a:r>
              <a:rPr lang="en-US" sz="900" dirty="0" smtClean="0">
                <a:solidFill>
                  <a:schemeClr val="bg2">
                    <a:lumMod val="50000"/>
                  </a:schemeClr>
                </a:solidFill>
                <a:latin typeface="Calibri" panose="020F0502020204030204" pitchFamily="34" charset="0"/>
              </a:rPr>
              <a:t>2016, most recent data available</a:t>
            </a:r>
            <a:endParaRPr lang="en-US" sz="900" dirty="0">
              <a:solidFill>
                <a:schemeClr val="bg2">
                  <a:lumMod val="50000"/>
                </a:schemeClr>
              </a:solidFill>
              <a:latin typeface="Calibri" panose="020F0502020204030204" pitchFamily="34" charset="0"/>
            </a:endParaRPr>
          </a:p>
        </p:txBody>
      </p:sp>
      <p:sp>
        <p:nvSpPr>
          <p:cNvPr id="18" name="Text Box 10"/>
          <p:cNvSpPr txBox="1">
            <a:spLocks noChangeArrowheads="1"/>
          </p:cNvSpPr>
          <p:nvPr/>
        </p:nvSpPr>
        <p:spPr bwMode="auto">
          <a:xfrm>
            <a:off x="1203325" y="1791384"/>
            <a:ext cx="7331075" cy="427038"/>
          </a:xfrm>
          <a:prstGeom prst="rect">
            <a:avLst/>
          </a:prstGeom>
          <a:noFill/>
          <a:ln w="9525">
            <a:noFill/>
            <a:miter lim="800000"/>
            <a:headEnd/>
            <a:tailEnd/>
          </a:ln>
        </p:spPr>
        <p:txBody>
          <a:bodyPr>
            <a:spAutoFit/>
          </a:bodyPr>
          <a:lstStyle/>
          <a:p>
            <a:pPr fontAlgn="base">
              <a:spcBef>
                <a:spcPct val="50000"/>
              </a:spcBef>
              <a:spcAft>
                <a:spcPct val="0"/>
              </a:spcAft>
            </a:pPr>
            <a:r>
              <a:rPr lang="en-US" sz="2200" b="1" dirty="0" smtClean="0">
                <a:solidFill>
                  <a:srgbClr val="3CA2C6"/>
                </a:solidFill>
                <a:latin typeface="Calibri" panose="020F0502020204030204" pitchFamily="34" charset="0"/>
                <a:cs typeface="Arial" panose="020B0604020202020204" pitchFamily="34" charset="0"/>
              </a:rPr>
              <a:t>Women still earn less than men</a:t>
            </a:r>
            <a:endParaRPr lang="en-US" sz="2200" b="1" dirty="0">
              <a:solidFill>
                <a:srgbClr val="3CA2C6"/>
              </a:solidFill>
              <a:latin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725" y="2590524"/>
            <a:ext cx="5206696" cy="2886195"/>
          </a:xfrm>
          <a:prstGeom prst="rect">
            <a:avLst/>
          </a:prstGeom>
        </p:spPr>
      </p:pic>
      <p:sp>
        <p:nvSpPr>
          <p:cNvPr id="8"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61805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1D1A29-1543-473F-9E62-E0A6DBF481C4}" type="slidenum">
              <a:rPr lang="en-US" smtClean="0">
                <a:solidFill>
                  <a:srgbClr val="000000"/>
                </a:solidFill>
              </a:rPr>
              <a:pPr>
                <a:defRPr/>
              </a:pPr>
              <a:t>14</a:t>
            </a:fld>
            <a:endParaRPr lang="en-US" dirty="0">
              <a:solidFill>
                <a:srgbClr val="000000"/>
              </a:solidFill>
            </a:endParaRPr>
          </a:p>
        </p:txBody>
      </p:sp>
      <p:sp>
        <p:nvSpPr>
          <p:cNvPr id="17" name="Text Box 6"/>
          <p:cNvSpPr txBox="1">
            <a:spLocks noChangeArrowheads="1"/>
          </p:cNvSpPr>
          <p:nvPr/>
        </p:nvSpPr>
        <p:spPr bwMode="auto">
          <a:xfrm>
            <a:off x="438150" y="6305550"/>
            <a:ext cx="8424863" cy="369332"/>
          </a:xfrm>
          <a:prstGeom prst="rect">
            <a:avLst/>
          </a:prstGeom>
          <a:noFill/>
          <a:ln w="9525">
            <a:noFill/>
            <a:miter lim="800000"/>
            <a:headEnd/>
            <a:tailEnd/>
          </a:ln>
        </p:spPr>
        <p:txBody>
          <a:bodyPr>
            <a:spAutoFit/>
          </a:bodyPr>
          <a:lstStyle/>
          <a:p>
            <a:pPr fontAlgn="base">
              <a:spcBef>
                <a:spcPct val="0"/>
              </a:spcBef>
              <a:spcAft>
                <a:spcPct val="0"/>
              </a:spcAft>
            </a:pPr>
            <a:r>
              <a:rPr lang="en-US" sz="900" baseline="30000" dirty="0" smtClean="0">
                <a:solidFill>
                  <a:schemeClr val="bg2"/>
                </a:solidFill>
                <a:latin typeface="Calibri" panose="020F0502020204030204" pitchFamily="34" charset="0"/>
              </a:rPr>
              <a:t>1</a:t>
            </a:r>
            <a:r>
              <a:rPr lang="en-US" sz="900" i="1" dirty="0">
                <a:solidFill>
                  <a:schemeClr val="bg2"/>
                </a:solidFill>
                <a:latin typeface="Calibri" panose="020F0502020204030204" pitchFamily="34" charset="0"/>
              </a:rPr>
              <a:t>Here's the age at which you'll earn the most in your </a:t>
            </a:r>
            <a:r>
              <a:rPr lang="en-US" sz="900" i="1" dirty="0" smtClean="0">
                <a:solidFill>
                  <a:schemeClr val="bg2"/>
                </a:solidFill>
                <a:latin typeface="Calibri" panose="020F0502020204030204" pitchFamily="34" charset="0"/>
              </a:rPr>
              <a:t>career</a:t>
            </a:r>
            <a:r>
              <a:rPr lang="en-US" sz="900" dirty="0">
                <a:solidFill>
                  <a:schemeClr val="bg2"/>
                </a:solidFill>
                <a:latin typeface="Calibri" panose="020F0502020204030204" pitchFamily="34" charset="0"/>
              </a:rPr>
              <a:t>, </a:t>
            </a:r>
            <a:r>
              <a:rPr lang="en-US" sz="900" dirty="0" smtClean="0">
                <a:solidFill>
                  <a:schemeClr val="bg2"/>
                </a:solidFill>
                <a:latin typeface="Calibri" panose="020F0502020204030204" pitchFamily="34" charset="0"/>
              </a:rPr>
              <a:t>cnbc.com, 8/18/2017</a:t>
            </a:r>
            <a:endParaRPr lang="en-US" sz="900" dirty="0">
              <a:solidFill>
                <a:schemeClr val="bg2"/>
              </a:solidFill>
              <a:latin typeface="Calibri" panose="020F0502020204030204" pitchFamily="34" charset="0"/>
            </a:endParaRPr>
          </a:p>
          <a:p>
            <a:pPr fontAlgn="base">
              <a:spcBef>
                <a:spcPct val="0"/>
              </a:spcBef>
              <a:spcAft>
                <a:spcPct val="0"/>
              </a:spcAft>
            </a:pPr>
            <a:endParaRPr lang="en-US" sz="900" dirty="0">
              <a:solidFill>
                <a:srgbClr val="808080"/>
              </a:solidFill>
              <a:latin typeface="Calibri" panose="020F0502020204030204" pitchFamily="34" charset="0"/>
            </a:endParaRPr>
          </a:p>
        </p:txBody>
      </p:sp>
      <p:sp>
        <p:nvSpPr>
          <p:cNvPr id="18" name="Text Box 10"/>
          <p:cNvSpPr txBox="1">
            <a:spLocks noChangeArrowheads="1"/>
          </p:cNvSpPr>
          <p:nvPr/>
        </p:nvSpPr>
        <p:spPr bwMode="auto">
          <a:xfrm>
            <a:off x="933359" y="1591087"/>
            <a:ext cx="7331075" cy="427038"/>
          </a:xfrm>
          <a:prstGeom prst="rect">
            <a:avLst/>
          </a:prstGeom>
          <a:noFill/>
          <a:ln w="9525">
            <a:noFill/>
            <a:miter lim="800000"/>
            <a:headEnd/>
            <a:tailEnd/>
          </a:ln>
        </p:spPr>
        <p:txBody>
          <a:bodyPr>
            <a:spAutoFit/>
          </a:bodyPr>
          <a:lstStyle/>
          <a:p>
            <a:pPr fontAlgn="base">
              <a:spcBef>
                <a:spcPct val="50000"/>
              </a:spcBef>
              <a:spcAft>
                <a:spcPct val="0"/>
              </a:spcAft>
            </a:pPr>
            <a:r>
              <a:rPr lang="en-US" sz="2200" b="1" dirty="0" smtClean="0">
                <a:solidFill>
                  <a:srgbClr val="3CA2C6"/>
                </a:solidFill>
                <a:latin typeface="Calibri" panose="020F0502020204030204" pitchFamily="34" charset="0"/>
                <a:cs typeface="Arial" panose="020B0604020202020204" pitchFamily="34" charset="0"/>
              </a:rPr>
              <a:t>Women reach an income threshold earlier than men</a:t>
            </a:r>
            <a:endParaRPr lang="en-US" sz="2200" b="1" dirty="0">
              <a:solidFill>
                <a:srgbClr val="3CA2C6"/>
              </a:solidFill>
              <a:latin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602" y="2018125"/>
            <a:ext cx="6842330" cy="3952708"/>
          </a:xfrm>
          <a:prstGeom prst="rect">
            <a:avLst/>
          </a:prstGeom>
        </p:spPr>
      </p:pic>
      <p:sp>
        <p:nvSpPr>
          <p:cNvPr id="9" name="Rectangle 5"/>
          <p:cNvSpPr>
            <a:spLocks noChangeArrowheads="1"/>
          </p:cNvSpPr>
          <p:nvPr/>
        </p:nvSpPr>
        <p:spPr bwMode="black">
          <a:xfrm>
            <a:off x="610260" y="40623"/>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00633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2200"/>
            <a:ext cx="9151938"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2"/>
          <p:cNvSpPr txBox="1">
            <a:spLocks noChangeArrowheads="1"/>
          </p:cNvSpPr>
          <p:nvPr/>
        </p:nvSpPr>
        <p:spPr bwMode="auto">
          <a:xfrm>
            <a:off x="1504950" y="2309813"/>
            <a:ext cx="6477000" cy="393700"/>
          </a:xfrm>
          <a:prstGeom prst="rect">
            <a:avLst/>
          </a:prstGeom>
          <a:noFill/>
          <a:ln w="9525">
            <a:noFill/>
            <a:miter lim="800000"/>
            <a:headEnd/>
            <a:tailEnd/>
          </a:ln>
        </p:spPr>
        <p:txBody>
          <a:bodyPr>
            <a:spAutoFit/>
          </a:bodyPr>
          <a:lstStyle/>
          <a:p>
            <a:pPr fontAlgn="base">
              <a:lnSpc>
                <a:spcPct val="110000"/>
              </a:lnSpc>
              <a:spcBef>
                <a:spcPct val="50000"/>
              </a:spcBef>
              <a:spcAft>
                <a:spcPct val="0"/>
              </a:spcAft>
              <a:buFontTx/>
              <a:buChar char="•"/>
            </a:pPr>
            <a:endParaRPr lang="en-US" dirty="0">
              <a:solidFill>
                <a:srgbClr val="000000"/>
              </a:solidFill>
              <a:latin typeface="Calibri" panose="020F0502020204030204" pitchFamily="34" charset="0"/>
            </a:endParaRPr>
          </a:p>
        </p:txBody>
      </p:sp>
      <p:sp>
        <p:nvSpPr>
          <p:cNvPr id="16" name="Text Box 10"/>
          <p:cNvSpPr txBox="1">
            <a:spLocks noChangeArrowheads="1"/>
          </p:cNvSpPr>
          <p:nvPr/>
        </p:nvSpPr>
        <p:spPr bwMode="auto">
          <a:xfrm>
            <a:off x="1203325" y="1791384"/>
            <a:ext cx="7331075" cy="769441"/>
          </a:xfrm>
          <a:prstGeom prst="rect">
            <a:avLst/>
          </a:prstGeom>
          <a:noFill/>
          <a:ln w="9525">
            <a:noFill/>
            <a:miter lim="800000"/>
            <a:headEnd/>
            <a:tailEnd/>
          </a:ln>
        </p:spPr>
        <p:txBody>
          <a:bodyPr>
            <a:spAutoFit/>
          </a:bodyPr>
          <a:lstStyle/>
          <a:p>
            <a:pPr fontAlgn="base">
              <a:spcBef>
                <a:spcPct val="50000"/>
              </a:spcBef>
              <a:spcAft>
                <a:spcPct val="0"/>
              </a:spcAft>
            </a:pPr>
            <a:r>
              <a:rPr lang="en-US" sz="2200" dirty="0">
                <a:solidFill>
                  <a:srgbClr val="003F77"/>
                </a:solidFill>
                <a:latin typeface="Calibri" panose="020F0502020204030204" pitchFamily="34" charset="0"/>
                <a:cs typeface="Arial" panose="020B0604020202020204" pitchFamily="34" charset="0"/>
              </a:rPr>
              <a:t>Women </a:t>
            </a:r>
            <a:r>
              <a:rPr lang="en-US" sz="2200" dirty="0" smtClean="0">
                <a:solidFill>
                  <a:srgbClr val="003F77"/>
                </a:solidFill>
                <a:latin typeface="Calibri" panose="020F0502020204030204" pitchFamily="34" charset="0"/>
                <a:cs typeface="Arial" panose="020B0604020202020204" pitchFamily="34" charset="0"/>
              </a:rPr>
              <a:t>spend less time </a:t>
            </a:r>
            <a:br>
              <a:rPr lang="en-US" sz="2200" dirty="0" smtClean="0">
                <a:solidFill>
                  <a:srgbClr val="003F77"/>
                </a:solidFill>
                <a:latin typeface="Calibri" panose="020F0502020204030204" pitchFamily="34" charset="0"/>
                <a:cs typeface="Arial" panose="020B0604020202020204" pitchFamily="34" charset="0"/>
              </a:rPr>
            </a:br>
            <a:r>
              <a:rPr lang="en-US" sz="2200" dirty="0" smtClean="0">
                <a:solidFill>
                  <a:srgbClr val="003F77"/>
                </a:solidFill>
                <a:latin typeface="Calibri" panose="020F0502020204030204" pitchFamily="34" charset="0"/>
                <a:cs typeface="Arial" panose="020B0604020202020204" pitchFamily="34" charset="0"/>
              </a:rPr>
              <a:t>in </a:t>
            </a:r>
            <a:r>
              <a:rPr lang="en-US" sz="2200" dirty="0">
                <a:solidFill>
                  <a:srgbClr val="003F77"/>
                </a:solidFill>
                <a:latin typeface="Calibri" panose="020F0502020204030204" pitchFamily="34" charset="0"/>
                <a:cs typeface="Arial" panose="020B0604020202020204" pitchFamily="34" charset="0"/>
              </a:rPr>
              <a:t>the </a:t>
            </a:r>
            <a:r>
              <a:rPr lang="en-US" sz="2200" dirty="0" smtClean="0">
                <a:solidFill>
                  <a:srgbClr val="003F77"/>
                </a:solidFill>
                <a:latin typeface="Calibri" panose="020F0502020204030204" pitchFamily="34" charset="0"/>
                <a:cs typeface="Arial" panose="020B0604020202020204" pitchFamily="34" charset="0"/>
              </a:rPr>
              <a:t>work force</a:t>
            </a:r>
            <a:r>
              <a:rPr lang="en-US" sz="2200" baseline="30000" dirty="0" smtClean="0">
                <a:solidFill>
                  <a:srgbClr val="003F77"/>
                </a:solidFill>
                <a:latin typeface="Calibri" panose="020F0502020204030204" pitchFamily="34" charset="0"/>
                <a:cs typeface="Arial" panose="020B0604020202020204" pitchFamily="34" charset="0"/>
              </a:rPr>
              <a:t>1</a:t>
            </a:r>
            <a:endParaRPr lang="en-US" sz="2200" baseline="30000" dirty="0">
              <a:solidFill>
                <a:srgbClr val="003F77"/>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076" y="2741614"/>
            <a:ext cx="1764411" cy="3313109"/>
          </a:xfrm>
          <a:prstGeom prst="rect">
            <a:avLst/>
          </a:prstGeom>
        </p:spPr>
      </p:pic>
      <p:sp>
        <p:nvSpPr>
          <p:cNvPr id="8" name="Rectangle 5"/>
          <p:cNvSpPr>
            <a:spLocks noChangeArrowheads="1"/>
          </p:cNvSpPr>
          <p:nvPr/>
        </p:nvSpPr>
        <p:spPr bwMode="black">
          <a:xfrm>
            <a:off x="610260" y="40623"/>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15</a:t>
            </a:fld>
            <a:endParaRPr lang="en-US" dirty="0">
              <a:solidFill>
                <a:prstClr val="black">
                  <a:tint val="75000"/>
                </a:prstClr>
              </a:solidFill>
            </a:endParaRPr>
          </a:p>
        </p:txBody>
      </p:sp>
      <p:sp>
        <p:nvSpPr>
          <p:cNvPr id="9" name="TextBox 8"/>
          <p:cNvSpPr txBox="1"/>
          <p:nvPr/>
        </p:nvSpPr>
        <p:spPr>
          <a:xfrm>
            <a:off x="295275" y="6169027"/>
            <a:ext cx="5181600" cy="230832"/>
          </a:xfrm>
          <a:prstGeom prst="rect">
            <a:avLst/>
          </a:prstGeom>
          <a:noFill/>
        </p:spPr>
        <p:txBody>
          <a:bodyPr wrap="square" rtlCol="0">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Income </a:t>
            </a:r>
            <a:r>
              <a:rPr lang="en-US" sz="900" i="1" dirty="0">
                <a:solidFill>
                  <a:schemeClr val="bg2"/>
                </a:solidFill>
                <a:latin typeface="Calibri" panose="020F0502020204030204" pitchFamily="34" charset="0"/>
              </a:rPr>
              <a:t>Insights: Gender Retirement </a:t>
            </a:r>
            <a:r>
              <a:rPr lang="en-US" sz="900" i="1" dirty="0" smtClean="0">
                <a:solidFill>
                  <a:schemeClr val="bg2"/>
                </a:solidFill>
                <a:latin typeface="Calibri" panose="020F0502020204030204" pitchFamily="34" charset="0"/>
              </a:rPr>
              <a:t>Gap</a:t>
            </a:r>
            <a:r>
              <a:rPr lang="en-US" sz="900" dirty="0" smtClean="0">
                <a:solidFill>
                  <a:schemeClr val="bg2"/>
                </a:solidFill>
                <a:latin typeface="Calibri" panose="020F0502020204030204" pitchFamily="34" charset="0"/>
              </a:rPr>
              <a:t>, tiaa.org, retrieved 3/18</a:t>
            </a:r>
            <a:endParaRPr lang="en-US" sz="900" i="1" dirty="0">
              <a:solidFill>
                <a:schemeClr val="bg2"/>
              </a:solidFill>
              <a:effectLst/>
              <a:latin typeface="Calibri" panose="020F0502020204030204" pitchFamily="34" charset="0"/>
            </a:endParaRPr>
          </a:p>
        </p:txBody>
      </p:sp>
    </p:spTree>
    <p:extLst>
      <p:ext uri="{BB962C8B-B14F-4D97-AF65-F5344CB8AC3E}">
        <p14:creationId xmlns:p14="http://schemas.microsoft.com/office/powerpoint/2010/main" val="18149769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7" y="1851025"/>
            <a:ext cx="71548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2"/>
          <p:cNvSpPr txBox="1">
            <a:spLocks noChangeArrowheads="1"/>
          </p:cNvSpPr>
          <p:nvPr/>
        </p:nvSpPr>
        <p:spPr bwMode="auto">
          <a:xfrm>
            <a:off x="1504950" y="2309813"/>
            <a:ext cx="6477000" cy="393700"/>
          </a:xfrm>
          <a:prstGeom prst="rect">
            <a:avLst/>
          </a:prstGeom>
          <a:noFill/>
          <a:ln w="9525">
            <a:noFill/>
            <a:miter lim="800000"/>
            <a:headEnd/>
            <a:tailEnd/>
          </a:ln>
        </p:spPr>
        <p:txBody>
          <a:bodyPr>
            <a:spAutoFit/>
          </a:bodyPr>
          <a:lstStyle/>
          <a:p>
            <a:pPr fontAlgn="base">
              <a:lnSpc>
                <a:spcPct val="110000"/>
              </a:lnSpc>
              <a:spcBef>
                <a:spcPct val="50000"/>
              </a:spcBef>
              <a:spcAft>
                <a:spcPct val="0"/>
              </a:spcAft>
              <a:buFontTx/>
              <a:buChar char="•"/>
            </a:pPr>
            <a:endParaRPr lang="en-US" dirty="0">
              <a:solidFill>
                <a:srgbClr val="000000"/>
              </a:solidFill>
              <a:latin typeface="Calibri" panose="020F0502020204030204" pitchFamily="34" charset="0"/>
            </a:endParaRPr>
          </a:p>
        </p:txBody>
      </p:sp>
      <p:sp>
        <p:nvSpPr>
          <p:cNvPr id="10" name="TextBox 9"/>
          <p:cNvSpPr txBox="1"/>
          <p:nvPr/>
        </p:nvSpPr>
        <p:spPr>
          <a:xfrm>
            <a:off x="909637" y="6017568"/>
            <a:ext cx="4572000" cy="507831"/>
          </a:xfrm>
          <a:prstGeom prst="rect">
            <a:avLst/>
          </a:prstGeom>
          <a:noFill/>
        </p:spPr>
        <p:txBody>
          <a:bodyPr wrap="square" rtlCol="0">
            <a:spAutoFit/>
          </a:bodyPr>
          <a:lstStyle/>
          <a:p>
            <a:r>
              <a:rPr lang="en-US" sz="900" baseline="30000" dirty="0" smtClean="0">
                <a:solidFill>
                  <a:schemeClr val="bg2"/>
                </a:solidFill>
                <a:latin typeface="Calibri" panose="020F0502020204030204" pitchFamily="34" charset="0"/>
              </a:rPr>
              <a:t>1</a:t>
            </a:r>
            <a:r>
              <a:rPr lang="en-US" sz="900" dirty="0" smtClean="0">
                <a:solidFill>
                  <a:schemeClr val="bg2"/>
                </a:solidFill>
                <a:latin typeface="Calibri" panose="020F0502020204030204" pitchFamily="34" charset="0"/>
              </a:rPr>
              <a:t>Data </a:t>
            </a:r>
            <a:r>
              <a:rPr lang="en-US" sz="900" dirty="0">
                <a:solidFill>
                  <a:schemeClr val="bg2"/>
                </a:solidFill>
                <a:latin typeface="Calibri" panose="020F0502020204030204" pitchFamily="34" charset="0"/>
              </a:rPr>
              <a:t>s</a:t>
            </a:r>
            <a:r>
              <a:rPr lang="en-US" sz="900" dirty="0" smtClean="0">
                <a:solidFill>
                  <a:schemeClr val="bg2"/>
                </a:solidFill>
                <a:latin typeface="Calibri" panose="020F0502020204030204" pitchFamily="34" charset="0"/>
              </a:rPr>
              <a:t>ource</a:t>
            </a:r>
            <a:r>
              <a:rPr lang="en-US" sz="900" dirty="0">
                <a:solidFill>
                  <a:schemeClr val="bg2"/>
                </a:solidFill>
                <a:latin typeface="Calibri" panose="020F0502020204030204" pitchFamily="34" charset="0"/>
              </a:rPr>
              <a:t>:</a:t>
            </a:r>
            <a:r>
              <a:rPr lang="en-US" sz="900" dirty="0" smtClean="0">
                <a:solidFill>
                  <a:schemeClr val="bg2"/>
                </a:solidFill>
                <a:latin typeface="Calibri" panose="020F0502020204030204" pitchFamily="34" charset="0"/>
              </a:rPr>
              <a:t> </a:t>
            </a:r>
            <a:r>
              <a:rPr lang="en-US" sz="900" i="1" dirty="0">
                <a:solidFill>
                  <a:schemeClr val="bg2"/>
                </a:solidFill>
                <a:latin typeface="Calibri" panose="020F0502020204030204" pitchFamily="34" charset="0"/>
              </a:rPr>
              <a:t>Caregiver Statistics: </a:t>
            </a:r>
            <a:r>
              <a:rPr lang="en-US" sz="900" i="1" dirty="0" smtClean="0">
                <a:solidFill>
                  <a:schemeClr val="bg2"/>
                </a:solidFill>
                <a:latin typeface="Calibri" panose="020F0502020204030204" pitchFamily="34" charset="0"/>
              </a:rPr>
              <a:t>Demographics</a:t>
            </a:r>
            <a:r>
              <a:rPr lang="en-US" sz="900" dirty="0" smtClean="0">
                <a:solidFill>
                  <a:schemeClr val="bg2"/>
                </a:solidFill>
                <a:latin typeface="Calibri" panose="020F0502020204030204" pitchFamily="34" charset="0"/>
              </a:rPr>
              <a:t>, </a:t>
            </a:r>
            <a:br>
              <a:rPr lang="en-US" sz="900" dirty="0" smtClean="0">
                <a:solidFill>
                  <a:schemeClr val="bg2"/>
                </a:solidFill>
                <a:latin typeface="Calibri" panose="020F0502020204030204" pitchFamily="34" charset="0"/>
              </a:rPr>
            </a:br>
            <a:r>
              <a:rPr lang="en-US" sz="900" dirty="0" smtClean="0">
                <a:solidFill>
                  <a:schemeClr val="bg2"/>
                </a:solidFill>
                <a:latin typeface="Calibri" panose="020F0502020204030204" pitchFamily="34" charset="0"/>
              </a:rPr>
              <a:t>caregiver.org, retrieved 3/17</a:t>
            </a:r>
          </a:p>
          <a:p>
            <a:r>
              <a:rPr lang="en-US" sz="900" baseline="30000" dirty="0" smtClean="0">
                <a:solidFill>
                  <a:schemeClr val="bg2"/>
                </a:solidFill>
                <a:latin typeface="Calibri" panose="020F0502020204030204" pitchFamily="34" charset="0"/>
              </a:rPr>
              <a:t>2</a:t>
            </a:r>
            <a:r>
              <a:rPr lang="en-US" sz="900" i="1" dirty="0">
                <a:solidFill>
                  <a:schemeClr val="bg2"/>
                </a:solidFill>
                <a:latin typeface="Calibri" panose="020F0502020204030204" pitchFamily="34" charset="0"/>
              </a:rPr>
              <a:t>The Typical </a:t>
            </a:r>
            <a:r>
              <a:rPr lang="en-US" sz="900" i="1" dirty="0" smtClean="0">
                <a:solidFill>
                  <a:schemeClr val="bg2"/>
                </a:solidFill>
                <a:latin typeface="Calibri" panose="020F0502020204030204" pitchFamily="34" charset="0"/>
              </a:rPr>
              <a:t>Caregiver</a:t>
            </a:r>
            <a:r>
              <a:rPr lang="en-US" sz="900" dirty="0" smtClean="0">
                <a:solidFill>
                  <a:schemeClr val="bg2"/>
                </a:solidFill>
                <a:latin typeface="Calibri" panose="020F0502020204030204" pitchFamily="34" charset="0"/>
              </a:rPr>
              <a:t>, August 2015, most recent data available</a:t>
            </a:r>
            <a:endParaRPr lang="en-US" sz="900" baseline="30000" dirty="0">
              <a:solidFill>
                <a:schemeClr val="bg2"/>
              </a:solidFill>
              <a:latin typeface="Calibri" panose="020F0502020204030204" pitchFamily="34" charset="0"/>
            </a:endParaRPr>
          </a:p>
        </p:txBody>
      </p:sp>
      <p:sp>
        <p:nvSpPr>
          <p:cNvPr id="12" name="Text Box 10"/>
          <p:cNvSpPr txBox="1">
            <a:spLocks noChangeArrowheads="1"/>
          </p:cNvSpPr>
          <p:nvPr/>
        </p:nvSpPr>
        <p:spPr bwMode="auto">
          <a:xfrm>
            <a:off x="860425" y="1753284"/>
            <a:ext cx="7331075" cy="427038"/>
          </a:xfrm>
          <a:prstGeom prst="rect">
            <a:avLst/>
          </a:prstGeom>
          <a:noFill/>
          <a:ln w="9525">
            <a:noFill/>
            <a:miter lim="800000"/>
            <a:headEnd/>
            <a:tailEnd/>
          </a:ln>
        </p:spPr>
        <p:txBody>
          <a:bodyPr>
            <a:spAutoFit/>
          </a:bodyPr>
          <a:lstStyle/>
          <a:p>
            <a:pPr fontAlgn="base">
              <a:spcBef>
                <a:spcPct val="50000"/>
              </a:spcBef>
              <a:spcAft>
                <a:spcPct val="0"/>
              </a:spcAft>
            </a:pPr>
            <a:r>
              <a:rPr lang="en-US" sz="2200" dirty="0" smtClean="0">
                <a:solidFill>
                  <a:srgbClr val="0086BE"/>
                </a:solidFill>
                <a:latin typeface="Calibri" panose="020F0502020204030204" pitchFamily="34" charset="0"/>
                <a:cs typeface="Arial" panose="020B0604020202020204" pitchFamily="34" charset="0"/>
              </a:rPr>
              <a:t>Women are main providers of parental care</a:t>
            </a:r>
            <a:r>
              <a:rPr lang="en-US" sz="2200" baseline="30000" dirty="0" smtClean="0">
                <a:solidFill>
                  <a:srgbClr val="0086BE"/>
                </a:solidFill>
                <a:latin typeface="Calibri" panose="020F0502020204030204" pitchFamily="34" charset="0"/>
                <a:cs typeface="Arial" panose="020B0604020202020204" pitchFamily="34" charset="0"/>
              </a:rPr>
              <a:t>1</a:t>
            </a:r>
            <a:endParaRPr lang="en-US" sz="2200" baseline="30000" dirty="0">
              <a:solidFill>
                <a:srgbClr val="0086BE"/>
              </a:solidFill>
              <a:latin typeface="Calibri" panose="020F0502020204030204" pitchFamily="34" charset="0"/>
              <a:cs typeface="Arial" panose="020B0604020202020204" pitchFamily="34" charset="0"/>
            </a:endParaRPr>
          </a:p>
        </p:txBody>
      </p:sp>
      <p:sp>
        <p:nvSpPr>
          <p:cNvPr id="14" name="Rectangle 13"/>
          <p:cNvSpPr/>
          <p:nvPr/>
        </p:nvSpPr>
        <p:spPr>
          <a:xfrm>
            <a:off x="2971800" y="2533650"/>
            <a:ext cx="2800350" cy="1631216"/>
          </a:xfrm>
          <a:prstGeom prst="rect">
            <a:avLst/>
          </a:prstGeom>
        </p:spPr>
        <p:txBody>
          <a:bodyPr wrap="square">
            <a:spAutoFit/>
          </a:bodyPr>
          <a:lstStyle/>
          <a:p>
            <a:pPr>
              <a:lnSpc>
                <a:spcPts val="2000"/>
              </a:lnSpc>
            </a:pPr>
            <a:r>
              <a:rPr lang="en-US" sz="1500" b="1" dirty="0">
                <a:solidFill>
                  <a:schemeClr val="bg2">
                    <a:lumMod val="75000"/>
                  </a:schemeClr>
                </a:solidFill>
                <a:latin typeface="Calibri" panose="020F0502020204030204" pitchFamily="34" charset="0"/>
              </a:rPr>
              <a:t>The average </a:t>
            </a:r>
            <a:r>
              <a:rPr lang="en-US" sz="1500" b="1" dirty="0" smtClean="0">
                <a:solidFill>
                  <a:schemeClr val="bg2">
                    <a:lumMod val="75000"/>
                  </a:schemeClr>
                </a:solidFill>
                <a:latin typeface="Calibri" panose="020F0502020204030204" pitchFamily="34" charset="0"/>
              </a:rPr>
              <a:t>caregiver:</a:t>
            </a:r>
            <a:r>
              <a:rPr lang="en-US" sz="1500" b="1" baseline="30000" dirty="0" smtClean="0">
                <a:solidFill>
                  <a:schemeClr val="bg2">
                    <a:lumMod val="75000"/>
                  </a:schemeClr>
                </a:solidFill>
                <a:latin typeface="Calibri" panose="020F0502020204030204" pitchFamily="34" charset="0"/>
              </a:rPr>
              <a:t>2</a:t>
            </a:r>
            <a:r>
              <a:rPr lang="en-US" sz="1500" b="1" dirty="0" smtClean="0">
                <a:solidFill>
                  <a:schemeClr val="bg2">
                    <a:lumMod val="75000"/>
                  </a:schemeClr>
                </a:solidFill>
                <a:latin typeface="Calibri" panose="020F0502020204030204" pitchFamily="34" charset="0"/>
              </a:rPr>
              <a:t> </a:t>
            </a:r>
          </a:p>
          <a:p>
            <a:pPr marL="285750" indent="-285750">
              <a:lnSpc>
                <a:spcPts val="2000"/>
              </a:lnSpc>
              <a:buClr>
                <a:srgbClr val="003F77"/>
              </a:buClr>
              <a:buFont typeface="Wingdings" panose="05000000000000000000" pitchFamily="2" charset="2"/>
              <a:buChar char="§"/>
            </a:pPr>
            <a:r>
              <a:rPr lang="en-US" sz="1500" dirty="0" smtClean="0">
                <a:solidFill>
                  <a:schemeClr val="bg2">
                    <a:lumMod val="75000"/>
                  </a:schemeClr>
                </a:solidFill>
                <a:latin typeface="Calibri" panose="020F0502020204030204" pitchFamily="34" charset="0"/>
              </a:rPr>
              <a:t>49-year-old woman</a:t>
            </a:r>
          </a:p>
          <a:p>
            <a:pPr marL="285750" indent="-285750">
              <a:lnSpc>
                <a:spcPts val="2000"/>
              </a:lnSpc>
              <a:buClr>
                <a:srgbClr val="003F77"/>
              </a:buClr>
              <a:buFont typeface="Wingdings" panose="05000000000000000000" pitchFamily="2" charset="2"/>
              <a:buChar char="§"/>
            </a:pPr>
            <a:r>
              <a:rPr lang="en-US" sz="1500" dirty="0">
                <a:solidFill>
                  <a:schemeClr val="bg2">
                    <a:lumMod val="75000"/>
                  </a:schemeClr>
                </a:solidFill>
                <a:latin typeface="Calibri" panose="020F0502020204030204" pitchFamily="34" charset="0"/>
              </a:rPr>
              <a:t>married </a:t>
            </a:r>
          </a:p>
          <a:p>
            <a:pPr marL="285750" indent="-285750">
              <a:lnSpc>
                <a:spcPts val="2000"/>
              </a:lnSpc>
              <a:buClr>
                <a:srgbClr val="003F77"/>
              </a:buClr>
              <a:buFont typeface="Wingdings" panose="05000000000000000000" pitchFamily="2" charset="2"/>
              <a:buChar char="§"/>
            </a:pPr>
            <a:r>
              <a:rPr lang="en-US" sz="1500" dirty="0">
                <a:solidFill>
                  <a:schemeClr val="bg2">
                    <a:lumMod val="75000"/>
                  </a:schemeClr>
                </a:solidFill>
                <a:latin typeface="Calibri" panose="020F0502020204030204" pitchFamily="34" charset="0"/>
              </a:rPr>
              <a:t>employed </a:t>
            </a:r>
            <a:r>
              <a:rPr lang="en-US" sz="1500" dirty="0" smtClean="0">
                <a:solidFill>
                  <a:schemeClr val="bg2">
                    <a:lumMod val="75000"/>
                  </a:schemeClr>
                </a:solidFill>
                <a:latin typeface="Calibri" panose="020F0502020204030204" pitchFamily="34" charset="0"/>
              </a:rPr>
              <a:t>full time</a:t>
            </a:r>
          </a:p>
          <a:p>
            <a:pPr marL="285750" indent="-285750">
              <a:lnSpc>
                <a:spcPts val="2000"/>
              </a:lnSpc>
              <a:buClr>
                <a:srgbClr val="003F77"/>
              </a:buClr>
              <a:buFont typeface="Wingdings" panose="05000000000000000000" pitchFamily="2" charset="2"/>
              <a:buChar char="§"/>
            </a:pPr>
            <a:r>
              <a:rPr lang="en-US" sz="1500" dirty="0" smtClean="0">
                <a:solidFill>
                  <a:schemeClr val="bg2">
                    <a:lumMod val="75000"/>
                  </a:schemeClr>
                </a:solidFill>
                <a:latin typeface="Calibri" panose="020F0502020204030204" pitchFamily="34" charset="0"/>
              </a:rPr>
              <a:t>caring </a:t>
            </a:r>
            <a:r>
              <a:rPr lang="en-US" sz="1500" dirty="0">
                <a:solidFill>
                  <a:schemeClr val="bg2">
                    <a:lumMod val="75000"/>
                  </a:schemeClr>
                </a:solidFill>
                <a:latin typeface="Calibri" panose="020F0502020204030204" pitchFamily="34" charset="0"/>
              </a:rPr>
              <a:t>for </a:t>
            </a:r>
            <a:r>
              <a:rPr lang="en-US" sz="1500" dirty="0" smtClean="0">
                <a:solidFill>
                  <a:schemeClr val="bg2">
                    <a:lumMod val="75000"/>
                  </a:schemeClr>
                </a:solidFill>
                <a:latin typeface="Calibri" panose="020F0502020204030204" pitchFamily="34" charset="0"/>
              </a:rPr>
              <a:t>an older </a:t>
            </a:r>
            <a:br>
              <a:rPr lang="en-US" sz="1500" dirty="0" smtClean="0">
                <a:solidFill>
                  <a:schemeClr val="bg2">
                    <a:lumMod val="75000"/>
                  </a:schemeClr>
                </a:solidFill>
                <a:latin typeface="Calibri" panose="020F0502020204030204" pitchFamily="34" charset="0"/>
              </a:rPr>
            </a:br>
            <a:r>
              <a:rPr lang="en-US" sz="1500" dirty="0" smtClean="0">
                <a:solidFill>
                  <a:schemeClr val="bg2">
                    <a:lumMod val="75000"/>
                  </a:schemeClr>
                </a:solidFill>
                <a:latin typeface="Calibri" panose="020F0502020204030204" pitchFamily="34" charset="0"/>
              </a:rPr>
              <a:t>female relative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7" y="2703513"/>
            <a:ext cx="1338376" cy="1460553"/>
          </a:xfrm>
          <a:prstGeom prst="rect">
            <a:avLst/>
          </a:prstGeom>
        </p:spPr>
      </p:pic>
      <p:sp>
        <p:nvSpPr>
          <p:cNvPr id="11"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15" name="TextBox 14"/>
          <p:cNvSpPr txBox="1"/>
          <p:nvPr/>
        </p:nvSpPr>
        <p:spPr>
          <a:xfrm>
            <a:off x="592931" y="4229447"/>
            <a:ext cx="1824038" cy="1200329"/>
          </a:xfrm>
          <a:prstGeom prst="rect">
            <a:avLst/>
          </a:prstGeom>
          <a:noFill/>
        </p:spPr>
        <p:txBody>
          <a:bodyPr wrap="square" rtlCol="0">
            <a:spAutoFit/>
          </a:bodyPr>
          <a:lstStyle/>
          <a:p>
            <a:pPr algn="ctr"/>
            <a:r>
              <a:rPr lang="en-US" b="1" dirty="0" smtClean="0">
                <a:solidFill>
                  <a:srgbClr val="E77725"/>
                </a:solidFill>
              </a:rPr>
              <a:t>An estimated 65% of caregivers are female</a:t>
            </a:r>
            <a:endParaRPr lang="en-US" b="1" i="1" dirty="0">
              <a:solidFill>
                <a:srgbClr val="E77725"/>
              </a:solidFill>
            </a:endParaRPr>
          </a:p>
        </p:txBody>
      </p:sp>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29880018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8824" y="2560638"/>
            <a:ext cx="580476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0"/>
          <p:cNvSpPr txBox="1">
            <a:spLocks noChangeArrowheads="1"/>
          </p:cNvSpPr>
          <p:nvPr/>
        </p:nvSpPr>
        <p:spPr bwMode="auto">
          <a:xfrm>
            <a:off x="1203325" y="1791384"/>
            <a:ext cx="7331075" cy="427038"/>
          </a:xfrm>
          <a:prstGeom prst="rect">
            <a:avLst/>
          </a:prstGeom>
          <a:noFill/>
          <a:ln w="9525">
            <a:noFill/>
            <a:miter lim="800000"/>
            <a:headEnd/>
            <a:tailEnd/>
          </a:ln>
        </p:spPr>
        <p:txBody>
          <a:bodyPr>
            <a:spAutoFit/>
          </a:bodyPr>
          <a:lstStyle/>
          <a:p>
            <a:r>
              <a:rPr lang="en-US" sz="2200" dirty="0">
                <a:solidFill>
                  <a:srgbClr val="003F77"/>
                </a:solidFill>
                <a:latin typeface="Calibri" panose="020F0502020204030204" pitchFamily="34" charset="0"/>
                <a:cs typeface="Arial" panose="020B0604020202020204" pitchFamily="34" charset="0"/>
              </a:rPr>
              <a:t>Being a </a:t>
            </a:r>
            <a:r>
              <a:rPr lang="en-US" sz="2200" dirty="0" smtClean="0">
                <a:solidFill>
                  <a:srgbClr val="003F77"/>
                </a:solidFill>
                <a:latin typeface="Calibri" panose="020F0502020204030204" pitchFamily="34" charset="0"/>
                <a:cs typeface="Arial" panose="020B0604020202020204" pitchFamily="34" charset="0"/>
              </a:rPr>
              <a:t>caregiver: Cost to women vs. men</a:t>
            </a:r>
            <a:r>
              <a:rPr lang="en-US" sz="2200" baseline="30000" dirty="0" smtClean="0">
                <a:solidFill>
                  <a:srgbClr val="003F77"/>
                </a:solidFill>
                <a:latin typeface="Calibri" panose="020F0502020204030204" pitchFamily="34" charset="0"/>
                <a:cs typeface="Arial" panose="020B0604020202020204" pitchFamily="34" charset="0"/>
              </a:rPr>
              <a:t>1</a:t>
            </a:r>
            <a:endParaRPr lang="en-US" sz="2200" baseline="30000" dirty="0">
              <a:solidFill>
                <a:srgbClr val="003F77"/>
              </a:solidFill>
              <a:latin typeface="Calibri" panose="020F0502020204030204" pitchFamily="34" charset="0"/>
              <a:cs typeface="Arial" panose="020B0604020202020204" pitchFamily="34" charset="0"/>
            </a:endParaRPr>
          </a:p>
        </p:txBody>
      </p:sp>
      <p:sp>
        <p:nvSpPr>
          <p:cNvPr id="2" name="Rectangle 1"/>
          <p:cNvSpPr/>
          <p:nvPr/>
        </p:nvSpPr>
        <p:spPr>
          <a:xfrm>
            <a:off x="919012" y="6155913"/>
            <a:ext cx="5934072" cy="230832"/>
          </a:xfrm>
          <a:prstGeom prst="rect">
            <a:avLst/>
          </a:prstGeom>
        </p:spPr>
        <p:txBody>
          <a:bodyPr wrap="square">
            <a:spAutoFit/>
          </a:bodyPr>
          <a:lstStyle/>
          <a:p>
            <a:r>
              <a:rPr lang="en-US" sz="900" baseline="30000" dirty="0">
                <a:solidFill>
                  <a:schemeClr val="bg2"/>
                </a:solidFill>
                <a:latin typeface="Calibri" panose="020F0502020204030204" pitchFamily="34" charset="0"/>
              </a:rPr>
              <a:t>1</a:t>
            </a:r>
            <a:r>
              <a:rPr lang="en-US" sz="900" i="1" dirty="0">
                <a:solidFill>
                  <a:schemeClr val="bg2"/>
                </a:solidFill>
                <a:latin typeface="Calibri" panose="020F0502020204030204" pitchFamily="34" charset="0"/>
              </a:rPr>
              <a:t>The MetLife Study of Caregiving Costs to Working Caregivers</a:t>
            </a:r>
            <a:r>
              <a:rPr lang="en-US" sz="900" dirty="0">
                <a:solidFill>
                  <a:schemeClr val="bg2"/>
                </a:solidFill>
                <a:latin typeface="Calibri" panose="020F0502020204030204" pitchFamily="34" charset="0"/>
              </a:rPr>
              <a:t>, June </a:t>
            </a:r>
            <a:r>
              <a:rPr lang="en-US" sz="900" dirty="0" smtClean="0">
                <a:solidFill>
                  <a:schemeClr val="bg2"/>
                </a:solidFill>
                <a:latin typeface="Calibri" panose="020F0502020204030204" pitchFamily="34" charset="0"/>
              </a:rPr>
              <a:t>2011, most recent data available</a:t>
            </a:r>
            <a:endParaRPr lang="en-US" sz="900" dirty="0">
              <a:solidFill>
                <a:schemeClr val="bg2"/>
              </a:solidFill>
              <a:latin typeface="Calibri" panose="020F0502020204030204" pitchFamily="34" charset="0"/>
            </a:endParaRPr>
          </a:p>
        </p:txBody>
      </p:sp>
      <p:sp>
        <p:nvSpPr>
          <p:cNvPr id="7"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5825548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20"/>
          <p:cNvSpPr txBox="1">
            <a:spLocks noChangeArrowheads="1"/>
          </p:cNvSpPr>
          <p:nvPr/>
        </p:nvSpPr>
        <p:spPr bwMode="auto">
          <a:xfrm>
            <a:off x="756748" y="2514600"/>
            <a:ext cx="3962400" cy="381771"/>
          </a:xfrm>
          <a:prstGeom prst="rect">
            <a:avLst/>
          </a:prstGeom>
          <a:noFill/>
          <a:ln w="9525">
            <a:noFill/>
            <a:miter lim="800000"/>
            <a:headEnd/>
            <a:tailEnd/>
          </a:ln>
        </p:spPr>
        <p:txBody>
          <a:bodyPr wrap="square">
            <a:spAutoFit/>
          </a:bodyPr>
          <a:lstStyle/>
          <a:p>
            <a:pPr lvl="1" fontAlgn="base">
              <a:lnSpc>
                <a:spcPct val="110000"/>
              </a:lnSpc>
              <a:spcBef>
                <a:spcPct val="50000"/>
              </a:spcBef>
              <a:spcAft>
                <a:spcPct val="0"/>
              </a:spcAft>
              <a:buClr>
                <a:srgbClr val="E6FF9F"/>
              </a:buClr>
              <a:buFont typeface="Wingdings" pitchFamily="2" charset="2"/>
              <a:buNone/>
            </a:pPr>
            <a:r>
              <a:rPr lang="en-US" b="1" dirty="0">
                <a:solidFill>
                  <a:srgbClr val="0086BE"/>
                </a:solidFill>
                <a:latin typeface="Calibri" panose="020F0502020204030204" pitchFamily="34" charset="0"/>
              </a:rPr>
              <a:t>Life </a:t>
            </a:r>
            <a:r>
              <a:rPr lang="en-US" b="1" dirty="0" smtClean="0">
                <a:solidFill>
                  <a:srgbClr val="0086BE"/>
                </a:solidFill>
                <a:latin typeface="Calibri" panose="020F0502020204030204" pitchFamily="34" charset="0"/>
              </a:rPr>
              <a:t>expectancy at </a:t>
            </a:r>
            <a:r>
              <a:rPr lang="en-US" b="1" dirty="0">
                <a:solidFill>
                  <a:srgbClr val="0086BE"/>
                </a:solidFill>
                <a:latin typeface="Calibri" panose="020F0502020204030204" pitchFamily="34" charset="0"/>
              </a:rPr>
              <a:t>age </a:t>
            </a:r>
            <a:r>
              <a:rPr lang="en-US" b="1" dirty="0" smtClean="0">
                <a:solidFill>
                  <a:srgbClr val="0086BE"/>
                </a:solidFill>
                <a:latin typeface="Calibri" panose="020F0502020204030204" pitchFamily="34" charset="0"/>
              </a:rPr>
              <a:t>65:</a:t>
            </a:r>
            <a:r>
              <a:rPr lang="en-US" b="1" baseline="30000" dirty="0" smtClean="0">
                <a:solidFill>
                  <a:srgbClr val="0086BE"/>
                </a:solidFill>
                <a:latin typeface="Calibri" panose="020F0502020204030204" pitchFamily="34" charset="0"/>
              </a:rPr>
              <a:t>1</a:t>
            </a:r>
            <a:r>
              <a:rPr lang="en-US" b="1" dirty="0" smtClean="0">
                <a:solidFill>
                  <a:srgbClr val="0086BE"/>
                </a:solidFill>
                <a:latin typeface="Calibri" panose="020F0502020204030204" pitchFamily="34" charset="0"/>
              </a:rPr>
              <a:t> </a:t>
            </a:r>
            <a:endParaRPr lang="en-US" b="1" dirty="0">
              <a:solidFill>
                <a:srgbClr val="0086BE"/>
              </a:solidFill>
              <a:latin typeface="Calibri" panose="020F0502020204030204" pitchFamily="34" charset="0"/>
            </a:endParaRPr>
          </a:p>
        </p:txBody>
      </p:sp>
      <p:sp>
        <p:nvSpPr>
          <p:cNvPr id="8205" name="Text Box 24"/>
          <p:cNvSpPr txBox="1">
            <a:spLocks noChangeArrowheads="1"/>
          </p:cNvSpPr>
          <p:nvPr/>
        </p:nvSpPr>
        <p:spPr bwMode="auto">
          <a:xfrm>
            <a:off x="2119313" y="5875338"/>
            <a:ext cx="590550" cy="366712"/>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FFFFFF"/>
                </a:solidFill>
                <a:latin typeface="Calibri" panose="020F0502020204030204" pitchFamily="34" charset="0"/>
              </a:rPr>
              <a:t>16</a:t>
            </a:r>
          </a:p>
        </p:txBody>
      </p:sp>
      <p:sp>
        <p:nvSpPr>
          <p:cNvPr id="8206" name="Text Box 25"/>
          <p:cNvSpPr txBox="1">
            <a:spLocks noChangeArrowheads="1"/>
          </p:cNvSpPr>
          <p:nvPr/>
        </p:nvSpPr>
        <p:spPr bwMode="auto">
          <a:xfrm>
            <a:off x="3587750" y="5891213"/>
            <a:ext cx="590550" cy="366712"/>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FFFFFF"/>
                </a:solidFill>
                <a:latin typeface="Calibri" panose="020F0502020204030204" pitchFamily="34" charset="0"/>
              </a:rPr>
              <a:t>17</a:t>
            </a:r>
          </a:p>
        </p:txBody>
      </p:sp>
      <p:sp>
        <p:nvSpPr>
          <p:cNvPr id="8208" name="Text Box 27"/>
          <p:cNvSpPr txBox="1">
            <a:spLocks noChangeArrowheads="1"/>
          </p:cNvSpPr>
          <p:nvPr/>
        </p:nvSpPr>
        <p:spPr bwMode="auto">
          <a:xfrm>
            <a:off x="6472238" y="5891213"/>
            <a:ext cx="590550" cy="366712"/>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FFFFFF"/>
                </a:solidFill>
                <a:latin typeface="Calibri" panose="020F0502020204030204" pitchFamily="34" charset="0"/>
              </a:rPr>
              <a:t>19</a:t>
            </a:r>
          </a:p>
        </p:txBody>
      </p:sp>
      <p:sp>
        <p:nvSpPr>
          <p:cNvPr id="8209" name="Text Box 28"/>
          <p:cNvSpPr txBox="1">
            <a:spLocks noChangeArrowheads="1"/>
          </p:cNvSpPr>
          <p:nvPr/>
        </p:nvSpPr>
        <p:spPr bwMode="auto">
          <a:xfrm>
            <a:off x="7907338" y="5875338"/>
            <a:ext cx="590550" cy="366712"/>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FFFFFF"/>
                </a:solidFill>
                <a:latin typeface="Calibri" panose="020F0502020204030204" pitchFamily="34" charset="0"/>
              </a:rPr>
              <a:t>20</a:t>
            </a:r>
          </a:p>
        </p:txBody>
      </p:sp>
      <p:sp>
        <p:nvSpPr>
          <p:cNvPr id="8210" name="Line 29"/>
          <p:cNvSpPr>
            <a:spLocks noChangeShapeType="1"/>
          </p:cNvSpPr>
          <p:nvPr/>
        </p:nvSpPr>
        <p:spPr bwMode="auto">
          <a:xfrm>
            <a:off x="752475" y="5892800"/>
            <a:ext cx="7424738" cy="0"/>
          </a:xfrm>
          <a:prstGeom prst="line">
            <a:avLst/>
          </a:prstGeom>
          <a:noFill/>
          <a:ln w="9525">
            <a:solidFill>
              <a:schemeClr val="bg1"/>
            </a:solidFill>
            <a:round/>
            <a:headEnd/>
            <a:tailEnd/>
          </a:ln>
        </p:spPr>
        <p:txBody>
          <a:bodyPr/>
          <a:lstStyle/>
          <a:p>
            <a:pPr fontAlgn="base">
              <a:spcBef>
                <a:spcPct val="0"/>
              </a:spcBef>
              <a:spcAft>
                <a:spcPct val="0"/>
              </a:spcAft>
            </a:pPr>
            <a:endParaRPr lang="en-US" dirty="0">
              <a:solidFill>
                <a:srgbClr val="000000"/>
              </a:solidFill>
              <a:latin typeface="Calibri" panose="020F0502020204030204" pitchFamily="34" charset="0"/>
            </a:endParaRPr>
          </a:p>
        </p:txBody>
      </p:sp>
      <p:sp>
        <p:nvSpPr>
          <p:cNvPr id="8212" name="Rectangle 38"/>
          <p:cNvSpPr>
            <a:spLocks noChangeArrowheads="1"/>
          </p:cNvSpPr>
          <p:nvPr/>
        </p:nvSpPr>
        <p:spPr bwMode="auto">
          <a:xfrm>
            <a:off x="914400" y="5824538"/>
            <a:ext cx="6981825" cy="313932"/>
          </a:xfrm>
          <a:prstGeom prst="rect">
            <a:avLst/>
          </a:prstGeom>
          <a:noFill/>
          <a:ln w="9525">
            <a:noFill/>
            <a:miter lim="800000"/>
            <a:headEnd/>
            <a:tailEnd/>
          </a:ln>
        </p:spPr>
        <p:txBody>
          <a:bodyPr wrap="square">
            <a:spAutoFit/>
          </a:bodyPr>
          <a:lstStyle/>
          <a:p>
            <a:pPr fontAlgn="base">
              <a:lnSpc>
                <a:spcPct val="90000"/>
              </a:lnSpc>
              <a:spcBef>
                <a:spcPct val="50000"/>
              </a:spcBef>
              <a:spcAft>
                <a:spcPct val="0"/>
              </a:spcAft>
            </a:pPr>
            <a:r>
              <a:rPr lang="en-US" sz="800" baseline="30000" dirty="0" smtClean="0">
                <a:solidFill>
                  <a:schemeClr val="bg2"/>
                </a:solidFill>
                <a:latin typeface="Calibri" panose="020F0502020204030204" pitchFamily="34" charset="0"/>
              </a:rPr>
              <a:t>1</a:t>
            </a:r>
            <a:r>
              <a:rPr lang="en-US" sz="800" dirty="0" smtClean="0">
                <a:solidFill>
                  <a:schemeClr val="bg2"/>
                </a:solidFill>
                <a:latin typeface="Calibri" panose="020F0502020204030204" pitchFamily="34" charset="0"/>
              </a:rPr>
              <a:t>Data </a:t>
            </a:r>
            <a:r>
              <a:rPr lang="en-US" sz="800" dirty="0">
                <a:solidFill>
                  <a:schemeClr val="bg2"/>
                </a:solidFill>
                <a:latin typeface="Calibri" panose="020F0502020204030204" pitchFamily="34" charset="0"/>
              </a:rPr>
              <a:t>source: Mortality in the United States, 2015 </a:t>
            </a:r>
            <a:r>
              <a:rPr lang="en-US" sz="800" dirty="0" smtClean="0">
                <a:solidFill>
                  <a:schemeClr val="bg2"/>
                </a:solidFill>
                <a:latin typeface="Calibri" panose="020F0502020204030204" pitchFamily="34" charset="0"/>
              </a:rPr>
              <a:t>, </a:t>
            </a:r>
            <a:r>
              <a:rPr lang="en-US" sz="800" dirty="0">
                <a:solidFill>
                  <a:schemeClr val="bg2"/>
                </a:solidFill>
                <a:latin typeface="Calibri" panose="020F0502020204030204" pitchFamily="34" charset="0"/>
              </a:rPr>
              <a:t>NCHS Data Brief </a:t>
            </a:r>
            <a:r>
              <a:rPr lang="en-US" sz="800" dirty="0" smtClean="0">
                <a:solidFill>
                  <a:schemeClr val="bg2"/>
                </a:solidFill>
                <a:latin typeface="Calibri" panose="020F0502020204030204" pitchFamily="34" charset="0"/>
              </a:rPr>
              <a:t>, No</a:t>
            </a:r>
            <a:r>
              <a:rPr lang="en-US" sz="800" dirty="0">
                <a:solidFill>
                  <a:schemeClr val="bg2"/>
                </a:solidFill>
                <a:latin typeface="Calibri" panose="020F0502020204030204" pitchFamily="34" charset="0"/>
              </a:rPr>
              <a:t>. </a:t>
            </a:r>
            <a:r>
              <a:rPr lang="en-US" sz="800" dirty="0" smtClean="0">
                <a:solidFill>
                  <a:schemeClr val="bg2"/>
                </a:solidFill>
                <a:latin typeface="Calibri" panose="020F0502020204030204" pitchFamily="34" charset="0"/>
              </a:rPr>
              <a:t>267, 12/16</a:t>
            </a:r>
            <a:br>
              <a:rPr lang="en-US" sz="800" dirty="0" smtClean="0">
                <a:solidFill>
                  <a:schemeClr val="bg2"/>
                </a:solidFill>
                <a:latin typeface="Calibri" panose="020F0502020204030204" pitchFamily="34" charset="0"/>
              </a:rPr>
            </a:br>
            <a:r>
              <a:rPr lang="en-US" sz="800" baseline="30000" dirty="0" smtClean="0">
                <a:solidFill>
                  <a:schemeClr val="bg2"/>
                </a:solidFill>
                <a:latin typeface="Calibri" panose="020F0502020204030204" pitchFamily="34" charset="0"/>
                <a:cs typeface="Arial" panose="020B0604020202020204" pitchFamily="34" charset="0"/>
              </a:rPr>
              <a:t>2</a:t>
            </a:r>
            <a:r>
              <a:rPr lang="en-US" sz="800" i="1" dirty="0" smtClean="0">
                <a:solidFill>
                  <a:schemeClr val="bg2"/>
                </a:solidFill>
                <a:latin typeface="Calibri" panose="020F0502020204030204" pitchFamily="34" charset="0"/>
                <a:cs typeface="Arial" panose="020B0604020202020204" pitchFamily="34" charset="0"/>
              </a:rPr>
              <a:t>Aging </a:t>
            </a:r>
            <a:r>
              <a:rPr lang="en-US" sz="800" i="1" dirty="0">
                <a:solidFill>
                  <a:schemeClr val="bg2"/>
                </a:solidFill>
                <a:latin typeface="Calibri" panose="020F0502020204030204" pitchFamily="34" charset="0"/>
                <a:cs typeface="Arial" panose="020B0604020202020204" pitchFamily="34" charset="0"/>
              </a:rPr>
              <a:t>Women, Living Poorer</a:t>
            </a:r>
            <a:r>
              <a:rPr lang="en-US" sz="800" dirty="0">
                <a:solidFill>
                  <a:schemeClr val="bg2"/>
                </a:solidFill>
                <a:latin typeface="Calibri" panose="020F0502020204030204" pitchFamily="34" charset="0"/>
                <a:cs typeface="Arial" panose="020B0604020202020204" pitchFamily="34" charset="0"/>
              </a:rPr>
              <a:t>, contexts.org, Fall </a:t>
            </a:r>
            <a:r>
              <a:rPr lang="en-US" sz="800" dirty="0" smtClean="0">
                <a:solidFill>
                  <a:schemeClr val="bg2"/>
                </a:solidFill>
                <a:latin typeface="Calibri" panose="020F0502020204030204" pitchFamily="34" charset="0"/>
                <a:cs typeface="Arial" panose="020B0604020202020204" pitchFamily="34" charset="0"/>
              </a:rPr>
              <a:t>2014, most recent data available</a:t>
            </a:r>
            <a:endParaRPr lang="en-US" sz="800" dirty="0">
              <a:solidFill>
                <a:schemeClr val="bg2"/>
              </a:solidFill>
              <a:latin typeface="Calibri" panose="020F0502020204030204" pitchFamily="34" charset="0"/>
              <a:cs typeface="Arial" panose="020B0604020202020204" pitchFamily="34" charset="0"/>
            </a:endParaRPr>
          </a:p>
        </p:txBody>
      </p:sp>
      <p:sp>
        <p:nvSpPr>
          <p:cNvPr id="25" name="Text Box 10"/>
          <p:cNvSpPr txBox="1">
            <a:spLocks noChangeArrowheads="1"/>
          </p:cNvSpPr>
          <p:nvPr/>
        </p:nvSpPr>
        <p:spPr bwMode="auto">
          <a:xfrm>
            <a:off x="762000" y="1743759"/>
            <a:ext cx="7331075" cy="430887"/>
          </a:xfrm>
          <a:prstGeom prst="rect">
            <a:avLst/>
          </a:prstGeom>
          <a:noFill/>
          <a:ln w="9525">
            <a:noFill/>
            <a:miter lim="800000"/>
            <a:headEnd/>
            <a:tailEnd/>
          </a:ln>
        </p:spPr>
        <p:txBody>
          <a:bodyPr>
            <a:spAutoFit/>
          </a:bodyPr>
          <a:lstStyle/>
          <a:p>
            <a:pPr fontAlgn="base">
              <a:spcBef>
                <a:spcPct val="50000"/>
              </a:spcBef>
              <a:spcAft>
                <a:spcPct val="0"/>
              </a:spcAft>
            </a:pPr>
            <a:r>
              <a:rPr lang="en-US" sz="2200" dirty="0" smtClean="0">
                <a:solidFill>
                  <a:srgbClr val="0086BE"/>
                </a:solidFill>
                <a:latin typeface="Calibri" panose="020F0502020204030204" pitchFamily="34" charset="0"/>
                <a:cs typeface="Arial" panose="020B0604020202020204" pitchFamily="34" charset="0"/>
              </a:rPr>
              <a:t>Women may have to manage alone…</a:t>
            </a:r>
            <a:endParaRPr lang="en-US" sz="2200" dirty="0">
              <a:solidFill>
                <a:srgbClr val="0086BE"/>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585" y="3261152"/>
            <a:ext cx="3399949" cy="2155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352800"/>
            <a:ext cx="2192202" cy="2333634"/>
          </a:xfrm>
          <a:prstGeom prst="rect">
            <a:avLst/>
          </a:prstGeom>
        </p:spPr>
      </p:pic>
      <p:sp>
        <p:nvSpPr>
          <p:cNvPr id="15"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3449961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03325" y="1791384"/>
            <a:ext cx="7331075" cy="430887"/>
          </a:xfrm>
          <a:prstGeom prst="rect">
            <a:avLst/>
          </a:prstGeom>
          <a:noFill/>
          <a:ln w="9525">
            <a:noFill/>
            <a:miter lim="800000"/>
            <a:headEnd/>
            <a:tailEnd/>
          </a:ln>
        </p:spPr>
        <p:txBody>
          <a:bodyPr>
            <a:spAutoFit/>
          </a:bodyPr>
          <a:lstStyle/>
          <a:p>
            <a:pPr fontAlgn="base">
              <a:spcBef>
                <a:spcPct val="50000"/>
              </a:spcBef>
              <a:spcAft>
                <a:spcPct val="0"/>
              </a:spcAft>
            </a:pPr>
            <a:r>
              <a:rPr lang="en-US" sz="2200" b="1" dirty="0" smtClean="0">
                <a:solidFill>
                  <a:srgbClr val="0086BE"/>
                </a:solidFill>
                <a:latin typeface="Calibri" panose="020F0502020204030204" pitchFamily="34" charset="0"/>
                <a:cs typeface="Arial" panose="020B0604020202020204" pitchFamily="34" charset="0"/>
              </a:rPr>
              <a:t>…and their money has to last longer</a:t>
            </a:r>
          </a:p>
        </p:txBody>
      </p:sp>
      <p:sp>
        <p:nvSpPr>
          <p:cNvPr id="10" name="Text Box 20"/>
          <p:cNvSpPr txBox="1">
            <a:spLocks noChangeArrowheads="1"/>
          </p:cNvSpPr>
          <p:nvPr/>
        </p:nvSpPr>
        <p:spPr bwMode="auto">
          <a:xfrm>
            <a:off x="756748" y="2362200"/>
            <a:ext cx="5186852" cy="381771"/>
          </a:xfrm>
          <a:prstGeom prst="rect">
            <a:avLst/>
          </a:prstGeom>
          <a:noFill/>
          <a:ln w="9525">
            <a:noFill/>
            <a:miter lim="800000"/>
            <a:headEnd/>
            <a:tailEnd/>
          </a:ln>
        </p:spPr>
        <p:txBody>
          <a:bodyPr wrap="square">
            <a:spAutoFit/>
          </a:bodyPr>
          <a:lstStyle/>
          <a:p>
            <a:pPr lvl="1" fontAlgn="base">
              <a:lnSpc>
                <a:spcPct val="110000"/>
              </a:lnSpc>
              <a:spcBef>
                <a:spcPct val="50000"/>
              </a:spcBef>
              <a:spcAft>
                <a:spcPct val="0"/>
              </a:spcAft>
              <a:buClr>
                <a:srgbClr val="E6FF9F"/>
              </a:buClr>
              <a:buFont typeface="Wingdings" pitchFamily="2" charset="2"/>
              <a:buNone/>
            </a:pPr>
            <a:r>
              <a:rPr lang="en-US" b="1" dirty="0" smtClean="0">
                <a:solidFill>
                  <a:srgbClr val="0086BE"/>
                </a:solidFill>
                <a:latin typeface="Calibri" panose="020F0502020204030204" pitchFamily="34" charset="0"/>
              </a:rPr>
              <a:t>Help living independently </a:t>
            </a:r>
            <a:r>
              <a:rPr lang="en-US" dirty="0" smtClean="0">
                <a:solidFill>
                  <a:srgbClr val="0086BE"/>
                </a:solidFill>
                <a:latin typeface="Calibri" panose="020F0502020204030204" pitchFamily="34" charset="0"/>
              </a:rPr>
              <a:t>(as of 2015</a:t>
            </a:r>
            <a:r>
              <a:rPr lang="en-US" baseline="30000" dirty="0" smtClean="0">
                <a:solidFill>
                  <a:srgbClr val="0086BE"/>
                </a:solidFill>
                <a:latin typeface="Calibri" panose="020F0502020204030204" pitchFamily="34" charset="0"/>
              </a:rPr>
              <a:t>1</a:t>
            </a:r>
            <a:r>
              <a:rPr lang="en-US" dirty="0" smtClean="0">
                <a:solidFill>
                  <a:srgbClr val="0086BE"/>
                </a:solidFill>
                <a:latin typeface="Calibri" panose="020F0502020204030204" pitchFamily="34" charset="0"/>
              </a:rPr>
              <a:t>)</a:t>
            </a:r>
            <a:endParaRPr lang="en-US" dirty="0">
              <a:solidFill>
                <a:srgbClr val="0086BE"/>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38" y="2787339"/>
            <a:ext cx="7783833" cy="3303540"/>
          </a:xfrm>
          <a:prstGeom prst="rect">
            <a:avLst/>
          </a:prstGeom>
        </p:spPr>
      </p:pic>
      <p:sp>
        <p:nvSpPr>
          <p:cNvPr id="8" name="Rectangle 38"/>
          <p:cNvSpPr>
            <a:spLocks noChangeArrowheads="1"/>
          </p:cNvSpPr>
          <p:nvPr/>
        </p:nvSpPr>
        <p:spPr bwMode="auto">
          <a:xfrm>
            <a:off x="914400" y="6167438"/>
            <a:ext cx="6981825" cy="410882"/>
          </a:xfrm>
          <a:prstGeom prst="rect">
            <a:avLst/>
          </a:prstGeom>
          <a:noFill/>
          <a:ln w="9525">
            <a:noFill/>
            <a:miter lim="800000"/>
            <a:headEnd/>
            <a:tailEnd/>
          </a:ln>
        </p:spPr>
        <p:txBody>
          <a:bodyPr wrap="square">
            <a:spAutoFit/>
          </a:bodyPr>
          <a:lstStyle/>
          <a:p>
            <a:pPr fontAlgn="base">
              <a:lnSpc>
                <a:spcPct val="90000"/>
              </a:lnSpc>
              <a:spcBef>
                <a:spcPct val="50000"/>
              </a:spcBef>
              <a:spcAft>
                <a:spcPct val="0"/>
              </a:spcAft>
            </a:pPr>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Genworth 2017 Cost </a:t>
            </a:r>
            <a:r>
              <a:rPr lang="en-US" sz="900" i="1" dirty="0">
                <a:solidFill>
                  <a:schemeClr val="bg2"/>
                </a:solidFill>
                <a:latin typeface="Calibri" panose="020F0502020204030204" pitchFamily="34" charset="0"/>
              </a:rPr>
              <a:t>of Care </a:t>
            </a:r>
            <a:r>
              <a:rPr lang="en-US" sz="900" i="1" dirty="0" smtClean="0">
                <a:solidFill>
                  <a:schemeClr val="bg2"/>
                </a:solidFill>
                <a:latin typeface="Calibri" panose="020F0502020204030204" pitchFamily="34" charset="0"/>
              </a:rPr>
              <a:t>Survey</a:t>
            </a:r>
            <a:r>
              <a:rPr lang="en-US" sz="900" dirty="0" smtClean="0">
                <a:solidFill>
                  <a:schemeClr val="bg2"/>
                </a:solidFill>
                <a:latin typeface="Calibri" panose="020F0502020204030204" pitchFamily="34" charset="0"/>
              </a:rPr>
              <a:t>, </a:t>
            </a:r>
            <a:r>
              <a:rPr lang="en-US" sz="900" smtClean="0">
                <a:solidFill>
                  <a:schemeClr val="bg2"/>
                </a:solidFill>
                <a:latin typeface="Calibri" panose="020F0502020204030204" pitchFamily="34" charset="0"/>
              </a:rPr>
              <a:t>www.genworth.com</a:t>
            </a:r>
            <a:endParaRPr lang="en-US" sz="900" dirty="0" smtClean="0">
              <a:solidFill>
                <a:schemeClr val="bg2"/>
              </a:solidFill>
              <a:latin typeface="Calibri" panose="020F0502020204030204" pitchFamily="34" charset="0"/>
            </a:endParaRPr>
          </a:p>
          <a:p>
            <a:pPr fontAlgn="base">
              <a:lnSpc>
                <a:spcPct val="90000"/>
              </a:lnSpc>
              <a:spcBef>
                <a:spcPct val="50000"/>
              </a:spcBef>
              <a:spcAft>
                <a:spcPct val="0"/>
              </a:spcAft>
            </a:pPr>
            <a:endParaRPr lang="en-US" sz="900" i="1" dirty="0" smtClean="0">
              <a:solidFill>
                <a:schemeClr val="bg2"/>
              </a:solidFill>
              <a:latin typeface="Calibri" panose="020F0502020204030204" pitchFamily="34" charset="0"/>
            </a:endParaRPr>
          </a:p>
        </p:txBody>
      </p:sp>
      <p:sp>
        <p:nvSpPr>
          <p:cNvPr id="11"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19</a:t>
            </a:fld>
            <a:endParaRPr lang="en-US" dirty="0">
              <a:solidFill>
                <a:prstClr val="black">
                  <a:tint val="75000"/>
                </a:prstClr>
              </a:solidFill>
            </a:endParaRPr>
          </a:p>
        </p:txBody>
      </p:sp>
      <p:sp>
        <p:nvSpPr>
          <p:cNvPr id="13" name="TextBox 12"/>
          <p:cNvSpPr txBox="1"/>
          <p:nvPr/>
        </p:nvSpPr>
        <p:spPr>
          <a:xfrm>
            <a:off x="12592499" y="3747700"/>
            <a:ext cx="2651760" cy="369332"/>
          </a:xfrm>
          <a:prstGeom prst="rect">
            <a:avLst/>
          </a:prstGeom>
          <a:noFill/>
        </p:spPr>
        <p:txBody>
          <a:bodyPr wrap="square" rtlCol="0">
            <a:spAutoFit/>
          </a:bodyPr>
          <a:lstStyle/>
          <a:p>
            <a:r>
              <a:rPr lang="en-US" b="1" dirty="0" smtClean="0">
                <a:solidFill>
                  <a:srgbClr val="FF0066"/>
                </a:solidFill>
              </a:rPr>
              <a:t> </a:t>
            </a:r>
            <a:endParaRPr lang="en-US" b="1" dirty="0">
              <a:solidFill>
                <a:srgbClr val="FF0066"/>
              </a:solidFill>
            </a:endParaRPr>
          </a:p>
        </p:txBody>
      </p:sp>
    </p:spTree>
    <p:extLst>
      <p:ext uri="{BB962C8B-B14F-4D97-AF65-F5344CB8AC3E}">
        <p14:creationId xmlns:p14="http://schemas.microsoft.com/office/powerpoint/2010/main" val="19959649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92459"/>
            <a:ext cx="8656637"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7669" t="35828" r="4563" b="57297"/>
          <a:stretch/>
        </p:blipFill>
        <p:spPr>
          <a:xfrm>
            <a:off x="-1" y="0"/>
            <a:ext cx="9156183" cy="692459"/>
          </a:xfrm>
          <a:prstGeom prst="rect">
            <a:avLst/>
          </a:prstGeom>
        </p:spPr>
      </p:pic>
      <p:sp>
        <p:nvSpPr>
          <p:cNvPr id="16392" name="Rectangle 5"/>
          <p:cNvSpPr>
            <a:spLocks noChangeArrowheads="1"/>
          </p:cNvSpPr>
          <p:nvPr/>
        </p:nvSpPr>
        <p:spPr bwMode="black">
          <a:xfrm>
            <a:off x="5149049" y="1596546"/>
            <a:ext cx="5852635" cy="3762994"/>
          </a:xfrm>
          <a:prstGeom prst="rect">
            <a:avLst/>
          </a:prstGeom>
          <a:noFill/>
          <a:ln w="9525">
            <a:noFill/>
            <a:miter lim="800000"/>
            <a:headEnd/>
            <a:tailEnd/>
          </a:ln>
        </p:spPr>
        <p:txBody>
          <a:bodyPr anchor="ctr"/>
          <a:lstStyle/>
          <a:p>
            <a:pPr fontAlgn="base">
              <a:spcAft>
                <a:spcPts val="3000"/>
              </a:spcAft>
            </a:pPr>
            <a:r>
              <a:rPr lang="en-US" sz="2600" b="1" dirty="0">
                <a:solidFill>
                  <a:srgbClr val="E77725"/>
                </a:solidFill>
                <a:latin typeface="Calibri" panose="020F0502020204030204" pitchFamily="34" charset="0"/>
              </a:rPr>
              <a:t>Reasons </a:t>
            </a:r>
            <a:br>
              <a:rPr lang="en-US" sz="2600" b="1" dirty="0">
                <a:solidFill>
                  <a:srgbClr val="E77725"/>
                </a:solidFill>
                <a:latin typeface="Calibri" panose="020F0502020204030204" pitchFamily="34" charset="0"/>
              </a:rPr>
            </a:br>
            <a:r>
              <a:rPr lang="en-US" sz="2600" b="1" dirty="0" smtClean="0">
                <a:solidFill>
                  <a:srgbClr val="E77725"/>
                </a:solidFill>
                <a:latin typeface="Calibri" panose="020F0502020204030204" pitchFamily="34" charset="0"/>
              </a:rPr>
              <a:t>for Optimism</a:t>
            </a:r>
          </a:p>
          <a:p>
            <a:pPr fontAlgn="base">
              <a:spcAft>
                <a:spcPts val="3000"/>
              </a:spcAft>
            </a:pPr>
            <a:r>
              <a:rPr lang="en-US" sz="2600" b="1" dirty="0" smtClean="0">
                <a:solidFill>
                  <a:srgbClr val="3CA2C6"/>
                </a:solidFill>
                <a:latin typeface="Calibri" panose="020F0502020204030204" pitchFamily="34" charset="0"/>
              </a:rPr>
              <a:t>Challenges</a:t>
            </a:r>
          </a:p>
          <a:p>
            <a:pPr fontAlgn="base">
              <a:spcAft>
                <a:spcPts val="3000"/>
              </a:spcAft>
            </a:pPr>
            <a:r>
              <a:rPr lang="en-US" sz="2600" b="1" dirty="0" smtClean="0">
                <a:solidFill>
                  <a:srgbClr val="63A117"/>
                </a:solidFill>
                <a:latin typeface="Calibri" panose="020F0502020204030204" pitchFamily="34" charset="0"/>
              </a:rPr>
              <a:t>Strategies</a:t>
            </a:r>
            <a:endParaRPr lang="en-US" sz="2600" b="1" dirty="0">
              <a:solidFill>
                <a:srgbClr val="63A117"/>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07719" y="20209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r>
              <a:rPr lang="en-US" sz="2000" b="1" dirty="0">
                <a:solidFill>
                  <a:srgbClr val="FFFFFF"/>
                </a:solidFill>
                <a:latin typeface="Calibri" panose="020F0502020204030204" pitchFamily="34" charset="0"/>
              </a:rPr>
              <a:t>Agenda</a:t>
            </a: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2</a:t>
            </a:fld>
            <a:endParaRPr lang="en-US" dirty="0">
              <a:solidFill>
                <a:prstClr val="black">
                  <a:tint val="75000"/>
                </a:prstClr>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17" y="206206"/>
            <a:ext cx="2262910" cy="422974"/>
          </a:xfrm>
          <a:prstGeom prst="rect">
            <a:avLst/>
          </a:prstGeom>
        </p:spPr>
      </p:pic>
    </p:spTree>
    <p:extLst>
      <p:ext uri="{BB962C8B-B14F-4D97-AF65-F5344CB8AC3E}">
        <p14:creationId xmlns:p14="http://schemas.microsoft.com/office/powerpoint/2010/main" val="30987164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68337"/>
            <a:ext cx="9182100" cy="6202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9"/>
          <p:cNvSpPr txBox="1">
            <a:spLocks noChangeArrowheads="1"/>
          </p:cNvSpPr>
          <p:nvPr/>
        </p:nvSpPr>
        <p:spPr bwMode="auto">
          <a:xfrm>
            <a:off x="1447800" y="1908562"/>
            <a:ext cx="6927851" cy="682238"/>
          </a:xfrm>
          <a:prstGeom prst="rect">
            <a:avLst/>
          </a:prstGeom>
          <a:noFill/>
          <a:ln w="9525">
            <a:noFill/>
            <a:miter lim="800000"/>
            <a:headEnd/>
            <a:tailEnd/>
          </a:ln>
        </p:spPr>
        <p:txBody>
          <a:bodyPr wrap="square">
            <a:spAutoFit/>
          </a:bodyPr>
          <a:lstStyle/>
          <a:p>
            <a:pPr fontAlgn="base">
              <a:lnSpc>
                <a:spcPts val="2300"/>
              </a:lnSpc>
              <a:spcBef>
                <a:spcPct val="50000"/>
              </a:spcBef>
              <a:spcAft>
                <a:spcPct val="0"/>
              </a:spcAft>
              <a:buFont typeface="Wingdings" pitchFamily="2" charset="2"/>
              <a:buNone/>
            </a:pPr>
            <a:r>
              <a:rPr lang="en-US" sz="2200" b="1" dirty="0">
                <a:solidFill>
                  <a:srgbClr val="0086BE"/>
                </a:solidFill>
                <a:latin typeface="Calibri" panose="020F0502020204030204" pitchFamily="34" charset="0"/>
              </a:rPr>
              <a:t>Women </a:t>
            </a:r>
            <a:r>
              <a:rPr lang="en-US" sz="2200" b="1" dirty="0" smtClean="0">
                <a:solidFill>
                  <a:srgbClr val="0086BE"/>
                </a:solidFill>
                <a:latin typeface="Calibri" panose="020F0502020204030204" pitchFamily="34" charset="0"/>
              </a:rPr>
              <a:t>lack confidence when it </a:t>
            </a:r>
            <a:br>
              <a:rPr lang="en-US" sz="2200" b="1" dirty="0" smtClean="0">
                <a:solidFill>
                  <a:srgbClr val="0086BE"/>
                </a:solidFill>
                <a:latin typeface="Calibri" panose="020F0502020204030204" pitchFamily="34" charset="0"/>
              </a:rPr>
            </a:br>
            <a:r>
              <a:rPr lang="en-US" sz="2200" b="1" dirty="0" smtClean="0">
                <a:solidFill>
                  <a:srgbClr val="0086BE"/>
                </a:solidFill>
                <a:latin typeface="Calibri" panose="020F0502020204030204" pitchFamily="34" charset="0"/>
              </a:rPr>
              <a:t>comes to investing</a:t>
            </a:r>
            <a:endParaRPr lang="en-US" sz="2200" b="1" dirty="0">
              <a:solidFill>
                <a:srgbClr val="0086BE"/>
              </a:solidFill>
              <a:latin typeface="Calibri" panose="020F0502020204030204" pitchFamily="34" charset="0"/>
            </a:endParaRPr>
          </a:p>
        </p:txBody>
      </p:sp>
      <p:sp>
        <p:nvSpPr>
          <p:cNvPr id="19" name="Rectangle 18"/>
          <p:cNvSpPr/>
          <p:nvPr/>
        </p:nvSpPr>
        <p:spPr>
          <a:xfrm>
            <a:off x="919012" y="6260812"/>
            <a:ext cx="5099051" cy="369332"/>
          </a:xfrm>
          <a:prstGeom prst="rect">
            <a:avLst/>
          </a:prstGeom>
        </p:spPr>
        <p:txBody>
          <a:bodyPr wrap="square">
            <a:spAutoFit/>
          </a:bodyPr>
          <a:lstStyle/>
          <a:p>
            <a:r>
              <a:rPr lang="en-US" sz="900" baseline="30000" dirty="0" smtClean="0">
                <a:solidFill>
                  <a:schemeClr val="bg2">
                    <a:lumMod val="50000"/>
                  </a:schemeClr>
                </a:solidFill>
                <a:latin typeface="Calibri" panose="020F0502020204030204" pitchFamily="34" charset="0"/>
              </a:rPr>
              <a:t>1</a:t>
            </a:r>
            <a:r>
              <a:rPr lang="en-US" sz="900" i="1" dirty="0" smtClean="0">
                <a:solidFill>
                  <a:schemeClr val="bg2">
                    <a:lumMod val="50000"/>
                  </a:schemeClr>
                </a:solidFill>
                <a:latin typeface="Calibri" panose="020F0502020204030204" pitchFamily="34" charset="0"/>
              </a:rPr>
              <a:t>Money Fit Women Study: </a:t>
            </a:r>
            <a:r>
              <a:rPr lang="en-US" sz="900" i="1" dirty="0">
                <a:solidFill>
                  <a:schemeClr val="bg2">
                    <a:lumMod val="50000"/>
                  </a:schemeClr>
                </a:solidFill>
                <a:latin typeface="Calibri" panose="020F0502020204030204" pitchFamily="34" charset="0"/>
              </a:rPr>
              <a:t>Executive </a:t>
            </a:r>
            <a:r>
              <a:rPr lang="en-US" sz="900" i="1" dirty="0" smtClean="0">
                <a:solidFill>
                  <a:schemeClr val="bg2">
                    <a:lumMod val="50000"/>
                  </a:schemeClr>
                </a:solidFill>
                <a:latin typeface="Calibri" panose="020F0502020204030204" pitchFamily="34" charset="0"/>
              </a:rPr>
              <a:t>Summary</a:t>
            </a:r>
            <a:r>
              <a:rPr lang="en-US" sz="900" dirty="0">
                <a:solidFill>
                  <a:schemeClr val="bg2">
                    <a:lumMod val="50000"/>
                  </a:schemeClr>
                </a:solidFill>
                <a:latin typeface="Calibri" panose="020F0502020204030204" pitchFamily="34" charset="0"/>
              </a:rPr>
              <a:t>, </a:t>
            </a:r>
            <a:r>
              <a:rPr lang="en-US" sz="900" dirty="0" smtClean="0">
                <a:solidFill>
                  <a:schemeClr val="bg2">
                    <a:lumMod val="50000"/>
                  </a:schemeClr>
                </a:solidFill>
                <a:latin typeface="Calibri" panose="020F0502020204030204" pitchFamily="34" charset="0"/>
              </a:rPr>
              <a:t>fidelity.com, 2015, most recent data available </a:t>
            </a:r>
            <a:r>
              <a:rPr lang="en-US" sz="900" i="1" dirty="0" smtClean="0">
                <a:solidFill>
                  <a:schemeClr val="bg2">
                    <a:lumMod val="50000"/>
                  </a:schemeClr>
                </a:solidFill>
                <a:latin typeface="Calibri" panose="020F0502020204030204" pitchFamily="34" charset="0"/>
              </a:rPr>
              <a:t> </a:t>
            </a:r>
            <a:endParaRPr lang="en-US" sz="900" i="1" dirty="0">
              <a:solidFill>
                <a:schemeClr val="bg2">
                  <a:lumMod val="50000"/>
                </a:schemeClr>
              </a:solidFill>
              <a:latin typeface="Calibri" panose="020F0502020204030204" pitchFamily="34" charset="0"/>
            </a:endParaRPr>
          </a:p>
          <a:p>
            <a:r>
              <a:rPr lang="en-US" sz="900" dirty="0" smtClean="0">
                <a:solidFill>
                  <a:schemeClr val="bg2"/>
                </a:solidFill>
                <a:latin typeface="Calibri" panose="020F0502020204030204" pitchFamily="34" charset="0"/>
              </a:rPr>
              <a:t> </a:t>
            </a:r>
            <a:endParaRPr lang="en-US" baseline="30000" dirty="0">
              <a:latin typeface="Calibri" panose="020F050202020403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95863"/>
            <a:ext cx="1143000" cy="1267866"/>
          </a:xfrm>
          <a:prstGeom prst="rect">
            <a:avLst/>
          </a:prstGeom>
        </p:spPr>
      </p:pic>
      <p:sp>
        <p:nvSpPr>
          <p:cNvPr id="22" name="Rectangle 21"/>
          <p:cNvSpPr/>
          <p:nvPr/>
        </p:nvSpPr>
        <p:spPr>
          <a:xfrm>
            <a:off x="2819400" y="2961382"/>
            <a:ext cx="3048000" cy="830997"/>
          </a:xfrm>
          <a:prstGeom prst="rect">
            <a:avLst/>
          </a:prstGeom>
        </p:spPr>
        <p:txBody>
          <a:bodyPr wrap="square">
            <a:spAutoFit/>
          </a:bodyPr>
          <a:lstStyle/>
          <a:p>
            <a:r>
              <a:rPr lang="en-US" sz="1600" dirty="0" smtClean="0">
                <a:solidFill>
                  <a:schemeClr val="bg2">
                    <a:lumMod val="75000"/>
                  </a:schemeClr>
                </a:solidFill>
                <a:latin typeface="Calibri" panose="020F0502020204030204" pitchFamily="34" charset="0"/>
              </a:rPr>
              <a:t>only 47% say they’d be comfortable discussing investing with an advisor independently</a:t>
            </a:r>
            <a:r>
              <a:rPr lang="en-US" sz="1600" baseline="30000" dirty="0" smtClean="0">
                <a:solidFill>
                  <a:schemeClr val="bg2">
                    <a:lumMod val="75000"/>
                  </a:schemeClr>
                </a:solidFill>
                <a:latin typeface="Calibri" panose="020F0502020204030204" pitchFamily="34" charset="0"/>
              </a:rPr>
              <a:t>1</a:t>
            </a:r>
            <a:endParaRPr lang="en-US" sz="1600" baseline="30000" dirty="0">
              <a:solidFill>
                <a:schemeClr val="bg2">
                  <a:lumMod val="75000"/>
                </a:schemeClr>
              </a:solidFill>
              <a:latin typeface="Calibri" panose="020F0502020204030204" pitchFamily="34" charset="0"/>
            </a:endParaRPr>
          </a:p>
        </p:txBody>
      </p:sp>
      <p:sp>
        <p:nvSpPr>
          <p:cNvPr id="10"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350181540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9"/>
          <p:cNvSpPr txBox="1">
            <a:spLocks noChangeArrowheads="1"/>
          </p:cNvSpPr>
          <p:nvPr/>
        </p:nvSpPr>
        <p:spPr bwMode="auto">
          <a:xfrm>
            <a:off x="880912" y="1602525"/>
            <a:ext cx="7348688" cy="446148"/>
          </a:xfrm>
          <a:prstGeom prst="rect">
            <a:avLst/>
          </a:prstGeom>
          <a:noFill/>
          <a:ln w="9525">
            <a:noFill/>
            <a:miter lim="800000"/>
            <a:headEnd/>
            <a:tailEnd/>
          </a:ln>
        </p:spPr>
        <p:txBody>
          <a:bodyPr wrap="square">
            <a:spAutoFit/>
          </a:bodyPr>
          <a:lstStyle/>
          <a:p>
            <a:pPr fontAlgn="base">
              <a:lnSpc>
                <a:spcPct val="110000"/>
              </a:lnSpc>
              <a:spcBef>
                <a:spcPct val="50000"/>
              </a:spcBef>
              <a:spcAft>
                <a:spcPct val="0"/>
              </a:spcAft>
              <a:buFont typeface="Wingdings" pitchFamily="2" charset="2"/>
              <a:buNone/>
            </a:pPr>
            <a:r>
              <a:rPr lang="en-US" sz="2200" b="1" dirty="0" smtClean="0">
                <a:solidFill>
                  <a:srgbClr val="0086BE"/>
                </a:solidFill>
                <a:latin typeface="Calibri" panose="020F0502020204030204" pitchFamily="34" charset="0"/>
              </a:rPr>
              <a:t>Many women are less prepared for retirement than men</a:t>
            </a:r>
            <a:endParaRPr lang="en-US" sz="2200" b="1" dirty="0">
              <a:solidFill>
                <a:srgbClr val="0086BE"/>
              </a:solidFill>
              <a:latin typeface="Calibri" panose="020F0502020204030204" pitchFamily="34" charset="0"/>
            </a:endParaRPr>
          </a:p>
        </p:txBody>
      </p:sp>
      <p:sp>
        <p:nvSpPr>
          <p:cNvPr id="3" name="TextBox 2"/>
          <p:cNvSpPr txBox="1"/>
          <p:nvPr/>
        </p:nvSpPr>
        <p:spPr>
          <a:xfrm>
            <a:off x="605112" y="6019799"/>
            <a:ext cx="5495925" cy="230832"/>
          </a:xfrm>
          <a:prstGeom prst="rect">
            <a:avLst/>
          </a:prstGeom>
          <a:noFill/>
        </p:spPr>
        <p:txBody>
          <a:bodyPr wrap="square" rtlCol="0">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Women </a:t>
            </a:r>
            <a:r>
              <a:rPr lang="en-US" sz="900" i="1" dirty="0">
                <a:solidFill>
                  <a:schemeClr val="bg2"/>
                </a:solidFill>
                <a:latin typeface="Calibri" panose="020F0502020204030204" pitchFamily="34" charset="0"/>
              </a:rPr>
              <a:t>save more than men for retirement: </a:t>
            </a:r>
            <a:r>
              <a:rPr lang="en-US" sz="900" i="1" dirty="0" smtClean="0">
                <a:solidFill>
                  <a:schemeClr val="bg2"/>
                </a:solidFill>
                <a:latin typeface="Calibri" panose="020F0502020204030204" pitchFamily="34" charset="0"/>
              </a:rPr>
              <a:t>Study</a:t>
            </a:r>
            <a:r>
              <a:rPr lang="en-US" sz="900" dirty="0">
                <a:solidFill>
                  <a:schemeClr val="bg2"/>
                </a:solidFill>
                <a:latin typeface="Calibri" panose="020F0502020204030204" pitchFamily="34" charset="0"/>
              </a:rPr>
              <a:t>, </a:t>
            </a:r>
            <a:r>
              <a:rPr lang="en-US" sz="900" dirty="0" smtClean="0">
                <a:solidFill>
                  <a:schemeClr val="bg2"/>
                </a:solidFill>
                <a:latin typeface="Calibri" panose="020F0502020204030204" pitchFamily="34" charset="0"/>
              </a:rPr>
              <a:t>cnbc.com, 2/25/16, most recent data available </a:t>
            </a:r>
            <a:endParaRPr lang="en-US" sz="900" b="0" i="1" dirty="0">
              <a:solidFill>
                <a:schemeClr val="bg2"/>
              </a:solidFill>
              <a:effectLst/>
              <a:latin typeface="Calibri" panose="020F0502020204030204" pitchFamily="34" charset="0"/>
            </a:endParaRPr>
          </a:p>
        </p:txBody>
      </p:sp>
      <p:sp>
        <p:nvSpPr>
          <p:cNvPr id="4" name="TextBox 3"/>
          <p:cNvSpPr txBox="1"/>
          <p:nvPr/>
        </p:nvSpPr>
        <p:spPr>
          <a:xfrm>
            <a:off x="2013313" y="2688772"/>
            <a:ext cx="6403976" cy="338554"/>
          </a:xfrm>
          <a:prstGeom prst="rect">
            <a:avLst/>
          </a:prstGeom>
          <a:noFill/>
        </p:spPr>
        <p:txBody>
          <a:bodyPr wrap="square" rtlCol="0">
            <a:spAutoFit/>
          </a:bodyPr>
          <a:lstStyle/>
          <a:p>
            <a:r>
              <a:rPr lang="en-US" sz="1600" b="1" dirty="0" smtClean="0">
                <a:solidFill>
                  <a:srgbClr val="0086BE"/>
                </a:solidFill>
                <a:latin typeface="Calibri" panose="020F0502020204030204" pitchFamily="34" charset="0"/>
              </a:rPr>
              <a:t>Average account balances, 2016</a:t>
            </a:r>
            <a:r>
              <a:rPr lang="en-US" sz="1600" b="1" baseline="30000" dirty="0" smtClean="0">
                <a:solidFill>
                  <a:srgbClr val="0086BE"/>
                </a:solidFill>
                <a:latin typeface="Calibri" panose="020F0502020204030204" pitchFamily="34" charset="0"/>
              </a:rPr>
              <a:t>1</a:t>
            </a:r>
            <a:endParaRPr lang="en-US" sz="1600" b="1" baseline="30000" dirty="0">
              <a:solidFill>
                <a:srgbClr val="0086BE"/>
              </a:solidFill>
              <a:latin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268" y="3227831"/>
            <a:ext cx="1889763" cy="2002538"/>
          </a:xfrm>
          <a:prstGeom prst="rect">
            <a:avLst/>
          </a:prstGeom>
        </p:spPr>
      </p:pic>
      <p:sp>
        <p:nvSpPr>
          <p:cNvPr id="10" name="Rectangle 5"/>
          <p:cNvSpPr>
            <a:spLocks noChangeArrowheads="1"/>
          </p:cNvSpPr>
          <p:nvPr/>
        </p:nvSpPr>
        <p:spPr bwMode="black">
          <a:xfrm>
            <a:off x="667175" y="43932"/>
            <a:ext cx="4278719" cy="5275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Challenges</a:t>
            </a:r>
            <a:endParaRPr lang="en-US" sz="1600" b="1" dirty="0">
              <a:solidFill>
                <a:schemeClr val="bg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3919777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69925"/>
            <a:ext cx="9242426"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5"/>
          <p:cNvSpPr>
            <a:spLocks noChangeArrowheads="1"/>
          </p:cNvSpPr>
          <p:nvPr/>
        </p:nvSpPr>
        <p:spPr bwMode="black">
          <a:xfrm>
            <a:off x="1628400" y="2963693"/>
            <a:ext cx="5217706" cy="815009"/>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2600" b="1" dirty="0" smtClean="0">
                <a:solidFill>
                  <a:srgbClr val="63A117"/>
                </a:solidFill>
                <a:latin typeface="Calibri" panose="020F0502020204030204" pitchFamily="34" charset="0"/>
              </a:rPr>
              <a:t>Strategies</a:t>
            </a:r>
            <a:endParaRPr lang="en-US" sz="2600" b="1" dirty="0">
              <a:solidFill>
                <a:srgbClr val="63A117"/>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40727825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8"/>
          <p:cNvSpPr txBox="1">
            <a:spLocks noChangeArrowheads="1"/>
          </p:cNvSpPr>
          <p:nvPr/>
        </p:nvSpPr>
        <p:spPr bwMode="auto">
          <a:xfrm>
            <a:off x="1207764" y="2005013"/>
            <a:ext cx="3288036" cy="997196"/>
          </a:xfrm>
          <a:prstGeom prst="rect">
            <a:avLst/>
          </a:prstGeom>
          <a:noFill/>
          <a:ln w="9525">
            <a:noFill/>
            <a:miter lim="800000"/>
            <a:headEnd/>
            <a:tailEnd/>
          </a:ln>
        </p:spPr>
        <p:txBody>
          <a:bodyPr wrap="square">
            <a:spAutoFit/>
          </a:bodyPr>
          <a:lstStyle/>
          <a:p>
            <a:pPr marL="0" lvl="1" fontAlgn="base">
              <a:lnSpc>
                <a:spcPct val="98000"/>
              </a:lnSpc>
              <a:spcAft>
                <a:spcPct val="0"/>
              </a:spcAft>
              <a:buClr>
                <a:srgbClr val="321900"/>
              </a:buClr>
              <a:buSzPct val="200000"/>
            </a:pPr>
            <a:r>
              <a:rPr lang="en-US" sz="2000" b="1" dirty="0">
                <a:solidFill>
                  <a:srgbClr val="64B346"/>
                </a:solidFill>
                <a:latin typeface="Calibri" panose="020F0502020204030204" pitchFamily="34" charset="0"/>
              </a:rPr>
              <a:t>Meet with your financial advisor to identify and prioritize your goals </a:t>
            </a:r>
          </a:p>
        </p:txBody>
      </p:sp>
      <p:sp>
        <p:nvSpPr>
          <p:cNvPr id="6" name="Rectangle 5"/>
          <p:cNvSpPr>
            <a:spLocks noChangeArrowheads="1"/>
          </p:cNvSpPr>
          <p:nvPr/>
        </p:nvSpPr>
        <p:spPr bwMode="black">
          <a:xfrm>
            <a:off x="542056" y="88168"/>
            <a:ext cx="4278719" cy="415523"/>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Strategies</a:t>
            </a:r>
            <a:endParaRPr lang="en-US" sz="1600" b="1" dirty="0">
              <a:solidFill>
                <a:schemeClr val="bg1"/>
              </a:solidFill>
              <a:latin typeface="Calibri" panose="020F0502020204030204" pitchFamily="34" charset="0"/>
            </a:endParaRPr>
          </a:p>
        </p:txBody>
      </p:sp>
      <p:sp>
        <p:nvSpPr>
          <p:cNvPr id="4" name="TextBox 3"/>
          <p:cNvSpPr txBox="1"/>
          <p:nvPr/>
        </p:nvSpPr>
        <p:spPr>
          <a:xfrm>
            <a:off x="1207764" y="3219450"/>
            <a:ext cx="3288036" cy="1754326"/>
          </a:xfrm>
          <a:prstGeom prst="rect">
            <a:avLst/>
          </a:prstGeom>
          <a:noFill/>
        </p:spPr>
        <p:txBody>
          <a:bodyPr wrap="square" rtlCol="0">
            <a:spAutoFit/>
          </a:bodyPr>
          <a:lstStyle/>
          <a:p>
            <a:r>
              <a:rPr lang="en-US" dirty="0" smtClean="0">
                <a:latin typeface="Calibri" panose="020F0502020204030204" pitchFamily="34" charset="0"/>
              </a:rPr>
              <a:t>Use the workbook to:</a:t>
            </a:r>
          </a:p>
          <a:p>
            <a:endParaRPr lang="en-US" dirty="0" smtClean="0">
              <a:latin typeface="Calibri" panose="020F0502020204030204" pitchFamily="34" charset="0"/>
            </a:endParaRPr>
          </a:p>
          <a:p>
            <a:pPr marL="285750" indent="-285750">
              <a:buClr>
                <a:srgbClr val="64B346"/>
              </a:buClr>
              <a:buFont typeface="Wingdings" panose="05000000000000000000" pitchFamily="2" charset="2"/>
              <a:buChar char="§"/>
            </a:pPr>
            <a:r>
              <a:rPr lang="en-US" dirty="0" smtClean="0">
                <a:latin typeface="Calibri" panose="020F0502020204030204" pitchFamily="34" charset="0"/>
              </a:rPr>
              <a:t>Calculate your net worth</a:t>
            </a:r>
          </a:p>
          <a:p>
            <a:pPr marL="285750" indent="-285750">
              <a:buClr>
                <a:srgbClr val="64B346"/>
              </a:buClr>
              <a:buFont typeface="Wingdings" panose="05000000000000000000" pitchFamily="2" charset="2"/>
              <a:buChar char="§"/>
            </a:pPr>
            <a:r>
              <a:rPr lang="en-US" dirty="0" smtClean="0">
                <a:latin typeface="Calibri" panose="020F0502020204030204" pitchFamily="34" charset="0"/>
              </a:rPr>
              <a:t>Tally monthly spending</a:t>
            </a:r>
          </a:p>
          <a:p>
            <a:pPr marL="285750" indent="-285750">
              <a:buClr>
                <a:srgbClr val="64B346"/>
              </a:buClr>
              <a:buFont typeface="Wingdings" panose="05000000000000000000" pitchFamily="2" charset="2"/>
              <a:buChar char="§"/>
            </a:pPr>
            <a:r>
              <a:rPr lang="en-US" dirty="0">
                <a:latin typeface="Calibri" panose="020F0502020204030204" pitchFamily="34" charset="0"/>
              </a:rPr>
              <a:t>Identify personal goals</a:t>
            </a:r>
          </a:p>
          <a:p>
            <a:pPr marL="285750" indent="-285750">
              <a:buClr>
                <a:srgbClr val="64B346"/>
              </a:buClr>
              <a:buFont typeface="Arial" panose="020B0604020202020204" pitchFamily="34" charset="0"/>
              <a:buChar char="•"/>
            </a:pPr>
            <a:endParaRPr lang="en-US" dirty="0">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91760" b="-3666"/>
          <a:stretch/>
        </p:blipFill>
        <p:spPr>
          <a:xfrm>
            <a:off x="793729" y="2046748"/>
            <a:ext cx="463572" cy="41705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265" y="1383231"/>
            <a:ext cx="3319112" cy="4287186"/>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7166954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Rectangle 19"/>
          <p:cNvSpPr>
            <a:spLocks noChangeArrowheads="1"/>
          </p:cNvSpPr>
          <p:nvPr/>
        </p:nvSpPr>
        <p:spPr bwMode="auto">
          <a:xfrm>
            <a:off x="228600" y="6002119"/>
            <a:ext cx="8610600" cy="646331"/>
          </a:xfrm>
          <a:prstGeom prst="rect">
            <a:avLst/>
          </a:prstGeom>
          <a:noFill/>
          <a:ln w="9525">
            <a:noFill/>
            <a:miter lim="800000"/>
            <a:headEnd/>
            <a:tailEnd/>
          </a:ln>
        </p:spPr>
        <p:txBody>
          <a:bodyPr>
            <a:spAutoFit/>
          </a:bodyPr>
          <a:lstStyle/>
          <a:p>
            <a:pPr fontAlgn="base">
              <a:lnSpc>
                <a:spcPct val="90000"/>
              </a:lnSpc>
              <a:spcBef>
                <a:spcPct val="0"/>
              </a:spcBef>
              <a:spcAft>
                <a:spcPct val="0"/>
              </a:spcAft>
            </a:pPr>
            <a:r>
              <a:rPr lang="en-US" sz="1000" dirty="0" smtClean="0">
                <a:solidFill>
                  <a:schemeClr val="bg2"/>
                </a:solidFill>
                <a:latin typeface="Arial Narrow" pitchFamily="34" charset="0"/>
              </a:rPr>
              <a:t>Coffee example assumes the savings of $4.00 per latte, four times per week ($16.00). Gym example assumes the savings of $20.00 per week. ATM example assumes the savings of $12.00 per week. Lunch example assumes the savings of $50.00 per week. Retirement money example assumes the savings of $98.00 per week on all items. All of the above savings examples use the average annual rate of the S&amp;P 500 Total Return (11.62%) for the past 75 years. Data Source: Morningstar Direct, 2/18.</a:t>
            </a:r>
          </a:p>
          <a:p>
            <a:pPr fontAlgn="base">
              <a:lnSpc>
                <a:spcPct val="90000"/>
              </a:lnSpc>
              <a:spcBef>
                <a:spcPct val="0"/>
              </a:spcBef>
              <a:spcAft>
                <a:spcPct val="0"/>
              </a:spcAft>
            </a:pPr>
            <a:r>
              <a:rPr lang="en-US" sz="1000" dirty="0" smtClean="0">
                <a:solidFill>
                  <a:srgbClr val="808080"/>
                </a:solidFill>
                <a:latin typeface="Calibri" panose="020F0502020204030204" pitchFamily="34" charset="0"/>
              </a:rPr>
              <a:t>Past performance is not indicative of future results. For illustrative purposes only. Investors cannot invest directly in an index.</a:t>
            </a:r>
            <a:endParaRPr lang="en-US" sz="1000" dirty="0">
              <a:solidFill>
                <a:srgbClr val="808080"/>
              </a:solidFill>
              <a:latin typeface="Arial Narrow" pitchFamily="34" charset="0"/>
            </a:endParaRPr>
          </a:p>
        </p:txBody>
      </p:sp>
      <p:sp>
        <p:nvSpPr>
          <p:cNvPr id="117783" name="Rectangle 23"/>
          <p:cNvSpPr>
            <a:spLocks noChangeArrowheads="1"/>
          </p:cNvSpPr>
          <p:nvPr/>
        </p:nvSpPr>
        <p:spPr bwMode="auto">
          <a:xfrm>
            <a:off x="915075" y="5346700"/>
            <a:ext cx="7543125" cy="577850"/>
          </a:xfrm>
          <a:prstGeom prst="rect">
            <a:avLst/>
          </a:prstGeom>
          <a:solidFill>
            <a:schemeClr val="accent3">
              <a:lumMod val="50000"/>
            </a:schemeClr>
          </a:solidFill>
          <a:ln w="9525">
            <a:noFill/>
            <a:miter lim="800000"/>
            <a:headEnd/>
            <a:tailEnd/>
          </a:ln>
        </p:spPr>
        <p:txBody>
          <a:bodyPr wrap="none" anchor="ctr"/>
          <a:lstStyle/>
          <a:p>
            <a:pPr fontAlgn="base">
              <a:spcBef>
                <a:spcPct val="0"/>
              </a:spcBef>
              <a:spcAft>
                <a:spcPct val="0"/>
              </a:spcAft>
            </a:pPr>
            <a:endParaRPr lang="en-US" dirty="0">
              <a:solidFill>
                <a:srgbClr val="000000"/>
              </a:solidFill>
              <a:latin typeface="Calibri" panose="020F0502020204030204" pitchFamily="34" charset="0"/>
            </a:endParaRPr>
          </a:p>
        </p:txBody>
      </p:sp>
      <p:sp>
        <p:nvSpPr>
          <p:cNvPr id="117785" name="Text Box 25"/>
          <p:cNvSpPr txBox="1">
            <a:spLocks noChangeArrowheads="1"/>
          </p:cNvSpPr>
          <p:nvPr/>
        </p:nvSpPr>
        <p:spPr bwMode="auto">
          <a:xfrm>
            <a:off x="1855787" y="5381912"/>
            <a:ext cx="5078413" cy="528350"/>
          </a:xfrm>
          <a:prstGeom prst="rect">
            <a:avLst/>
          </a:prstGeom>
          <a:noFill/>
          <a:ln w="9525">
            <a:noFill/>
            <a:miter lim="800000"/>
            <a:headEnd/>
            <a:tailEnd/>
          </a:ln>
        </p:spPr>
        <p:txBody>
          <a:bodyPr wrap="square">
            <a:spAutoFit/>
          </a:bodyPr>
          <a:lstStyle/>
          <a:p>
            <a:pPr fontAlgn="base">
              <a:lnSpc>
                <a:spcPts val="1700"/>
              </a:lnSpc>
              <a:spcBef>
                <a:spcPct val="0"/>
              </a:spcBef>
              <a:spcAft>
                <a:spcPct val="0"/>
              </a:spcAft>
            </a:pPr>
            <a:r>
              <a:rPr lang="en-US" sz="1600" b="1" dirty="0">
                <a:solidFill>
                  <a:srgbClr val="FFFFFF"/>
                </a:solidFill>
                <a:latin typeface="Arial Narrow" pitchFamily="34" charset="0"/>
              </a:rPr>
              <a:t>I</a:t>
            </a:r>
            <a:r>
              <a:rPr lang="en-US" sz="1600" b="1" dirty="0" smtClean="0">
                <a:solidFill>
                  <a:srgbClr val="FFFFFF"/>
                </a:solidFill>
                <a:latin typeface="Arial Narrow" pitchFamily="34" charset="0"/>
              </a:rPr>
              <a:t>f you invested the money you would’ve </a:t>
            </a:r>
            <a:br>
              <a:rPr lang="en-US" sz="1600" b="1" dirty="0" smtClean="0">
                <a:solidFill>
                  <a:srgbClr val="FFFFFF"/>
                </a:solidFill>
                <a:latin typeface="Arial Narrow" pitchFamily="34" charset="0"/>
              </a:rPr>
            </a:br>
            <a:r>
              <a:rPr lang="en-US" sz="1600" b="1" dirty="0" smtClean="0">
                <a:solidFill>
                  <a:srgbClr val="FFFFFF"/>
                </a:solidFill>
                <a:latin typeface="Arial Narrow" pitchFamily="34" charset="0"/>
              </a:rPr>
              <a:t>spent </a:t>
            </a:r>
            <a:r>
              <a:rPr lang="en-US" sz="1600" b="1" dirty="0">
                <a:solidFill>
                  <a:srgbClr val="FFFFFF"/>
                </a:solidFill>
                <a:latin typeface="Arial Narrow" pitchFamily="34" charset="0"/>
              </a:rPr>
              <a:t>on all of these </a:t>
            </a:r>
            <a:r>
              <a:rPr lang="en-US" sz="1600" b="1" dirty="0" smtClean="0">
                <a:solidFill>
                  <a:srgbClr val="FFFFFF"/>
                </a:solidFill>
                <a:latin typeface="Arial Narrow" pitchFamily="34" charset="0"/>
              </a:rPr>
              <a:t>items, you’d have:</a:t>
            </a:r>
            <a:endParaRPr lang="en-US" sz="1600" b="1" dirty="0">
              <a:solidFill>
                <a:srgbClr val="FFFFFF"/>
              </a:solidFill>
              <a:latin typeface="Arial Narrow" pitchFamily="34" charset="0"/>
            </a:endParaRPr>
          </a:p>
        </p:txBody>
      </p:sp>
      <p:sp>
        <p:nvSpPr>
          <p:cNvPr id="117786" name="Text Box 26"/>
          <p:cNvSpPr txBox="1">
            <a:spLocks noChangeArrowheads="1"/>
          </p:cNvSpPr>
          <p:nvPr/>
        </p:nvSpPr>
        <p:spPr bwMode="auto">
          <a:xfrm>
            <a:off x="6858000" y="5451475"/>
            <a:ext cx="1600200" cy="423862"/>
          </a:xfrm>
          <a:prstGeom prst="rect">
            <a:avLst/>
          </a:prstGeom>
          <a:noFill/>
          <a:ln w="9525">
            <a:noFill/>
            <a:miter lim="800000"/>
            <a:headEnd/>
            <a:tailEnd/>
          </a:ln>
        </p:spPr>
        <p:txBody>
          <a:bodyPr wrap="square">
            <a:spAutoFit/>
          </a:bodyPr>
          <a:lstStyle/>
          <a:p>
            <a:pPr fontAlgn="base">
              <a:lnSpc>
                <a:spcPct val="90000"/>
              </a:lnSpc>
              <a:spcBef>
                <a:spcPct val="50000"/>
              </a:spcBef>
              <a:spcAft>
                <a:spcPct val="0"/>
              </a:spcAft>
            </a:pPr>
            <a:r>
              <a:rPr lang="en-US" sz="2400" b="1" dirty="0" smtClean="0">
                <a:solidFill>
                  <a:srgbClr val="FFFFFF"/>
                </a:solidFill>
                <a:latin typeface="Calibri" panose="020F0502020204030204" pitchFamily="34" charset="0"/>
                <a:cs typeface="Arial" panose="020B0604020202020204" pitchFamily="34" charset="0"/>
              </a:rPr>
              <a:t>$206,322</a:t>
            </a:r>
            <a:endParaRPr lang="en-US" b="1" dirty="0">
              <a:solidFill>
                <a:srgbClr val="FFFFFF"/>
              </a:solidFill>
              <a:latin typeface="Calibri" panose="020F0502020204030204" pitchFamily="34" charset="0"/>
              <a:cs typeface="Arial" panose="020B0604020202020204" pitchFamily="34" charset="0"/>
            </a:endParaRPr>
          </a:p>
        </p:txBody>
      </p:sp>
      <p:sp>
        <p:nvSpPr>
          <p:cNvPr id="43" name="Text Box 3"/>
          <p:cNvSpPr txBox="1">
            <a:spLocks noChangeArrowheads="1"/>
          </p:cNvSpPr>
          <p:nvPr/>
        </p:nvSpPr>
        <p:spPr bwMode="auto">
          <a:xfrm>
            <a:off x="1338263" y="2514600"/>
            <a:ext cx="1176337" cy="338554"/>
          </a:xfrm>
          <a:prstGeom prst="rect">
            <a:avLst/>
          </a:prstGeom>
          <a:noFill/>
          <a:ln w="9525">
            <a:noFill/>
            <a:miter lim="800000"/>
            <a:headEnd/>
            <a:tailEnd/>
          </a:ln>
        </p:spPr>
        <p:txBody>
          <a:bodyPr wrap="square">
            <a:spAutoFit/>
          </a:bodyPr>
          <a:lstStyle/>
          <a:p>
            <a:pPr fontAlgn="base">
              <a:spcBef>
                <a:spcPct val="50000"/>
              </a:spcBef>
              <a:spcAft>
                <a:spcPct val="0"/>
              </a:spcAft>
            </a:pPr>
            <a:r>
              <a:rPr lang="en-US" sz="1600" b="1" dirty="0">
                <a:solidFill>
                  <a:srgbClr val="64B346"/>
                </a:solidFill>
                <a:latin typeface="Arial Narrow" pitchFamily="34" charset="0"/>
                <a:cs typeface="Arial" pitchFamily="34" charset="0"/>
              </a:rPr>
              <a:t>Do You:</a:t>
            </a:r>
          </a:p>
        </p:txBody>
      </p:sp>
      <p:sp>
        <p:nvSpPr>
          <p:cNvPr id="44" name="Text Box 4"/>
          <p:cNvSpPr txBox="1">
            <a:spLocks noChangeArrowheads="1"/>
          </p:cNvSpPr>
          <p:nvPr/>
        </p:nvSpPr>
        <p:spPr bwMode="auto">
          <a:xfrm>
            <a:off x="4495800" y="2514600"/>
            <a:ext cx="28956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b="1" dirty="0">
                <a:solidFill>
                  <a:srgbClr val="64B346"/>
                </a:solidFill>
                <a:latin typeface="Arial Narrow" pitchFamily="34" charset="0"/>
                <a:cs typeface="Arial" pitchFamily="34" charset="0"/>
              </a:rPr>
              <a:t>What if You:</a:t>
            </a:r>
          </a:p>
        </p:txBody>
      </p:sp>
      <p:sp>
        <p:nvSpPr>
          <p:cNvPr id="45" name="Text Box 5"/>
          <p:cNvSpPr txBox="1">
            <a:spLocks noChangeArrowheads="1"/>
          </p:cNvSpPr>
          <p:nvPr/>
        </p:nvSpPr>
        <p:spPr bwMode="auto">
          <a:xfrm>
            <a:off x="7213600" y="2209800"/>
            <a:ext cx="1549400" cy="581025"/>
          </a:xfrm>
          <a:prstGeom prst="rect">
            <a:avLst/>
          </a:prstGeom>
          <a:noFill/>
          <a:ln w="9525">
            <a:noFill/>
            <a:miter lim="800000"/>
            <a:headEnd/>
            <a:tailEnd/>
          </a:ln>
        </p:spPr>
        <p:txBody>
          <a:bodyPr>
            <a:spAutoFit/>
          </a:bodyPr>
          <a:lstStyle/>
          <a:p>
            <a:pPr fontAlgn="base">
              <a:spcBef>
                <a:spcPct val="50000"/>
              </a:spcBef>
              <a:spcAft>
                <a:spcPct val="0"/>
              </a:spcAft>
            </a:pPr>
            <a:r>
              <a:rPr lang="en-US" sz="1600" b="1" dirty="0">
                <a:solidFill>
                  <a:srgbClr val="64B346"/>
                </a:solidFill>
                <a:latin typeface="Arial Narrow" pitchFamily="34" charset="0"/>
              </a:rPr>
              <a:t>Savings Over </a:t>
            </a:r>
            <a:br>
              <a:rPr lang="en-US" sz="1600" b="1" dirty="0">
                <a:solidFill>
                  <a:srgbClr val="64B346"/>
                </a:solidFill>
                <a:latin typeface="Arial Narrow" pitchFamily="34" charset="0"/>
              </a:rPr>
            </a:br>
            <a:r>
              <a:rPr lang="en-US" sz="1600" b="1" dirty="0">
                <a:solidFill>
                  <a:srgbClr val="64B346"/>
                </a:solidFill>
                <a:latin typeface="Arial Narrow" pitchFamily="34" charset="0"/>
              </a:rPr>
              <a:t>15-Year Period:</a:t>
            </a:r>
          </a:p>
        </p:txBody>
      </p:sp>
      <p:sp>
        <p:nvSpPr>
          <p:cNvPr id="46" name="Line 6"/>
          <p:cNvSpPr>
            <a:spLocks noChangeShapeType="1"/>
          </p:cNvSpPr>
          <p:nvPr/>
        </p:nvSpPr>
        <p:spPr bwMode="auto">
          <a:xfrm>
            <a:off x="915075" y="2895600"/>
            <a:ext cx="7543125" cy="31750"/>
          </a:xfrm>
          <a:prstGeom prst="line">
            <a:avLst/>
          </a:prstGeom>
          <a:noFill/>
          <a:ln w="9525">
            <a:solidFill>
              <a:schemeClr val="bg2">
                <a:lumMod val="60000"/>
                <a:lumOff val="40000"/>
              </a:schemeClr>
            </a:solidFill>
            <a:round/>
            <a:headEnd/>
            <a:tailEnd/>
          </a:ln>
        </p:spPr>
        <p:txBody>
          <a:bodyPr/>
          <a:lstStyle/>
          <a:p>
            <a:pPr fontAlgn="base">
              <a:spcBef>
                <a:spcPct val="0"/>
              </a:spcBef>
              <a:spcAft>
                <a:spcPct val="0"/>
              </a:spcAft>
            </a:pPr>
            <a:endParaRPr lang="en-US" dirty="0">
              <a:solidFill>
                <a:srgbClr val="000000"/>
              </a:solidFill>
              <a:latin typeface="Calibri" panose="020F0502020204030204" pitchFamily="34" charset="0"/>
            </a:endParaRPr>
          </a:p>
        </p:txBody>
      </p:sp>
      <p:sp>
        <p:nvSpPr>
          <p:cNvPr id="47" name="Text Box 7"/>
          <p:cNvSpPr txBox="1">
            <a:spLocks noChangeArrowheads="1"/>
          </p:cNvSpPr>
          <p:nvPr/>
        </p:nvSpPr>
        <p:spPr bwMode="auto">
          <a:xfrm>
            <a:off x="1371600" y="3073400"/>
            <a:ext cx="2971800" cy="2080057"/>
          </a:xfrm>
          <a:prstGeom prst="rect">
            <a:avLst/>
          </a:prstGeom>
          <a:noFill/>
          <a:ln w="9525">
            <a:noFill/>
            <a:miter lim="800000"/>
            <a:headEnd/>
            <a:tailEnd/>
          </a:ln>
        </p:spPr>
        <p:txBody>
          <a:bodyPr>
            <a:spAutoFit/>
          </a:bodyPr>
          <a:lstStyle/>
          <a:p>
            <a:pPr fontAlgn="b">
              <a:lnSpc>
                <a:spcPts val="1700"/>
              </a:lnSpc>
              <a:spcBef>
                <a:spcPct val="0"/>
              </a:spcBef>
              <a:spcAft>
                <a:spcPts val="1200"/>
              </a:spcAft>
            </a:pPr>
            <a:r>
              <a:rPr lang="en-US" sz="1600" dirty="0">
                <a:solidFill>
                  <a:schemeClr val="bg2">
                    <a:lumMod val="75000"/>
                  </a:schemeClr>
                </a:solidFill>
                <a:latin typeface="Arial Narrow" pitchFamily="34" charset="0"/>
              </a:rPr>
              <a:t>Drink a gourmet coffee every morning</a:t>
            </a:r>
            <a:r>
              <a:rPr lang="en-US" sz="1600" dirty="0" smtClean="0">
                <a:solidFill>
                  <a:schemeClr val="bg2">
                    <a:lumMod val="75000"/>
                  </a:schemeClr>
                </a:solidFill>
                <a:latin typeface="Arial Narrow" pitchFamily="34" charset="0"/>
              </a:rPr>
              <a:t>?</a:t>
            </a:r>
          </a:p>
          <a:p>
            <a:pPr fontAlgn="b">
              <a:lnSpc>
                <a:spcPts val="1700"/>
              </a:lnSpc>
              <a:spcBef>
                <a:spcPct val="0"/>
              </a:spcBef>
              <a:spcAft>
                <a:spcPts val="1200"/>
              </a:spcAft>
            </a:pPr>
            <a:r>
              <a:rPr lang="en-US" sz="1600" dirty="0">
                <a:solidFill>
                  <a:schemeClr val="bg2">
                    <a:lumMod val="75000"/>
                  </a:schemeClr>
                </a:solidFill>
                <a:latin typeface="Arial Narrow" pitchFamily="34" charset="0"/>
              </a:rPr>
              <a:t>Have a gym membership you </a:t>
            </a:r>
            <a:r>
              <a:rPr lang="en-US" sz="1600" dirty="0" smtClean="0">
                <a:solidFill>
                  <a:schemeClr val="bg2">
                    <a:lumMod val="75000"/>
                  </a:schemeClr>
                </a:solidFill>
                <a:latin typeface="Arial Narrow" pitchFamily="34" charset="0"/>
              </a:rPr>
              <a:t/>
            </a:r>
            <a:br>
              <a:rPr lang="en-US" sz="1600" dirty="0" smtClean="0">
                <a:solidFill>
                  <a:schemeClr val="bg2">
                    <a:lumMod val="75000"/>
                  </a:schemeClr>
                </a:solidFill>
                <a:latin typeface="Arial Narrow" pitchFamily="34" charset="0"/>
              </a:rPr>
            </a:br>
            <a:r>
              <a:rPr lang="en-US" sz="1600" dirty="0" smtClean="0">
                <a:solidFill>
                  <a:schemeClr val="bg2">
                    <a:lumMod val="75000"/>
                  </a:schemeClr>
                </a:solidFill>
                <a:latin typeface="Arial Narrow" pitchFamily="34" charset="0"/>
              </a:rPr>
              <a:t>don’t </a:t>
            </a:r>
            <a:r>
              <a:rPr lang="en-US" sz="1600" dirty="0">
                <a:solidFill>
                  <a:schemeClr val="bg2">
                    <a:lumMod val="75000"/>
                  </a:schemeClr>
                </a:solidFill>
                <a:latin typeface="Arial Narrow" pitchFamily="34" charset="0"/>
              </a:rPr>
              <a:t>use?</a:t>
            </a:r>
          </a:p>
          <a:p>
            <a:pPr fontAlgn="b">
              <a:lnSpc>
                <a:spcPts val="1700"/>
              </a:lnSpc>
              <a:spcBef>
                <a:spcPct val="0"/>
              </a:spcBef>
              <a:spcAft>
                <a:spcPts val="1200"/>
              </a:spcAft>
            </a:pPr>
            <a:r>
              <a:rPr lang="en-US" sz="1600" dirty="0">
                <a:solidFill>
                  <a:schemeClr val="bg2">
                    <a:lumMod val="75000"/>
                  </a:schemeClr>
                </a:solidFill>
                <a:latin typeface="Arial Narrow" pitchFamily="34" charset="0"/>
              </a:rPr>
              <a:t>Head for the closest ATM?</a:t>
            </a:r>
          </a:p>
          <a:p>
            <a:pPr fontAlgn="b">
              <a:lnSpc>
                <a:spcPts val="1700"/>
              </a:lnSpc>
              <a:spcBef>
                <a:spcPct val="0"/>
              </a:spcBef>
              <a:spcAft>
                <a:spcPts val="1200"/>
              </a:spcAft>
            </a:pPr>
            <a:r>
              <a:rPr lang="en-US" sz="1600" dirty="0">
                <a:solidFill>
                  <a:schemeClr val="bg2">
                    <a:lumMod val="75000"/>
                  </a:schemeClr>
                </a:solidFill>
                <a:latin typeface="Arial Narrow" pitchFamily="34" charset="0"/>
              </a:rPr>
              <a:t>Go out for lunch every day during </a:t>
            </a:r>
            <a:br>
              <a:rPr lang="en-US" sz="1600" dirty="0">
                <a:solidFill>
                  <a:schemeClr val="bg2">
                    <a:lumMod val="75000"/>
                  </a:schemeClr>
                </a:solidFill>
                <a:latin typeface="Arial Narrow" pitchFamily="34" charset="0"/>
              </a:rPr>
            </a:br>
            <a:r>
              <a:rPr lang="en-US" sz="1600" dirty="0">
                <a:solidFill>
                  <a:schemeClr val="bg2">
                    <a:lumMod val="75000"/>
                  </a:schemeClr>
                </a:solidFill>
                <a:latin typeface="Arial Narrow" pitchFamily="34" charset="0"/>
              </a:rPr>
              <a:t>the week</a:t>
            </a:r>
            <a:r>
              <a:rPr lang="en-US" sz="1600" dirty="0" smtClean="0">
                <a:solidFill>
                  <a:schemeClr val="bg2">
                    <a:lumMod val="75000"/>
                  </a:schemeClr>
                </a:solidFill>
                <a:latin typeface="Arial Narrow" pitchFamily="34" charset="0"/>
              </a:rPr>
              <a:t>?</a:t>
            </a:r>
            <a:endParaRPr lang="en-US" sz="1600" dirty="0">
              <a:solidFill>
                <a:schemeClr val="bg2">
                  <a:lumMod val="75000"/>
                </a:schemeClr>
              </a:solidFill>
              <a:latin typeface="Arial Narrow" pitchFamily="34" charset="0"/>
            </a:endParaRPr>
          </a:p>
        </p:txBody>
      </p:sp>
      <p:sp>
        <p:nvSpPr>
          <p:cNvPr id="48" name="Text Box 11"/>
          <p:cNvSpPr txBox="1">
            <a:spLocks noChangeArrowheads="1"/>
          </p:cNvSpPr>
          <p:nvPr/>
        </p:nvSpPr>
        <p:spPr bwMode="auto">
          <a:xfrm>
            <a:off x="4495800" y="3062288"/>
            <a:ext cx="2895600" cy="1862048"/>
          </a:xfrm>
          <a:prstGeom prst="rect">
            <a:avLst/>
          </a:prstGeom>
          <a:noFill/>
          <a:ln w="9525">
            <a:noFill/>
            <a:miter lim="800000"/>
            <a:headEnd/>
            <a:tailEnd/>
          </a:ln>
        </p:spPr>
        <p:txBody>
          <a:bodyPr wrap="square">
            <a:spAutoFit/>
          </a:bodyPr>
          <a:lstStyle/>
          <a:p>
            <a:pPr fontAlgn="base">
              <a:lnSpc>
                <a:spcPts val="1700"/>
              </a:lnSpc>
              <a:spcBef>
                <a:spcPct val="0"/>
              </a:spcBef>
              <a:spcAft>
                <a:spcPts val="1200"/>
              </a:spcAft>
            </a:pPr>
            <a:r>
              <a:rPr lang="en-US" sz="1600" dirty="0">
                <a:solidFill>
                  <a:schemeClr val="bg2">
                    <a:lumMod val="75000"/>
                  </a:schemeClr>
                </a:solidFill>
                <a:latin typeface="Arial Narrow" pitchFamily="34" charset="0"/>
              </a:rPr>
              <a:t>Brewed your own coffee at </a:t>
            </a:r>
            <a:r>
              <a:rPr lang="en-US" sz="1600" dirty="0" smtClean="0">
                <a:solidFill>
                  <a:schemeClr val="bg2">
                    <a:lumMod val="75000"/>
                  </a:schemeClr>
                </a:solidFill>
                <a:latin typeface="Arial Narrow" pitchFamily="34" charset="0"/>
              </a:rPr>
              <a:t/>
            </a:r>
            <a:br>
              <a:rPr lang="en-US" sz="1600" dirty="0" smtClean="0">
                <a:solidFill>
                  <a:schemeClr val="bg2">
                    <a:lumMod val="75000"/>
                  </a:schemeClr>
                </a:solidFill>
                <a:latin typeface="Arial Narrow" pitchFamily="34" charset="0"/>
              </a:rPr>
            </a:br>
            <a:r>
              <a:rPr lang="en-US" sz="1600" dirty="0" smtClean="0">
                <a:solidFill>
                  <a:schemeClr val="bg2">
                    <a:lumMod val="75000"/>
                  </a:schemeClr>
                </a:solidFill>
                <a:latin typeface="Arial Narrow" pitchFamily="34" charset="0"/>
              </a:rPr>
              <a:t>home </a:t>
            </a:r>
            <a:r>
              <a:rPr lang="en-US" sz="1600" dirty="0">
                <a:solidFill>
                  <a:schemeClr val="bg2">
                    <a:lumMod val="75000"/>
                  </a:schemeClr>
                </a:solidFill>
                <a:latin typeface="Arial Narrow" pitchFamily="34" charset="0"/>
              </a:rPr>
              <a:t>3 times per week</a:t>
            </a:r>
            <a:r>
              <a:rPr lang="en-US" sz="1600" dirty="0" smtClean="0">
                <a:solidFill>
                  <a:schemeClr val="bg2">
                    <a:lumMod val="75000"/>
                  </a:schemeClr>
                </a:solidFill>
                <a:latin typeface="Arial Narrow" pitchFamily="34" charset="0"/>
              </a:rPr>
              <a:t>?</a:t>
            </a:r>
          </a:p>
          <a:p>
            <a:pPr fontAlgn="base">
              <a:lnSpc>
                <a:spcPts val="1700"/>
              </a:lnSpc>
              <a:spcBef>
                <a:spcPct val="0"/>
              </a:spcBef>
              <a:spcAft>
                <a:spcPts val="1200"/>
              </a:spcAft>
            </a:pPr>
            <a:r>
              <a:rPr lang="en-US" sz="1600" dirty="0">
                <a:solidFill>
                  <a:schemeClr val="bg2">
                    <a:lumMod val="75000"/>
                  </a:schemeClr>
                </a:solidFill>
                <a:latin typeface="Arial Narrow" pitchFamily="34" charset="0"/>
              </a:rPr>
              <a:t>Bought a treadmill</a:t>
            </a:r>
            <a:r>
              <a:rPr lang="en-US" sz="1600" dirty="0" smtClean="0">
                <a:solidFill>
                  <a:schemeClr val="bg2">
                    <a:lumMod val="75000"/>
                  </a:schemeClr>
                </a:solidFill>
                <a:latin typeface="Arial Narrow" pitchFamily="34" charset="0"/>
              </a:rPr>
              <a:t>?</a:t>
            </a:r>
            <a:br>
              <a:rPr lang="en-US" sz="1600" dirty="0" smtClean="0">
                <a:solidFill>
                  <a:schemeClr val="bg2">
                    <a:lumMod val="75000"/>
                  </a:schemeClr>
                </a:solidFill>
                <a:latin typeface="Arial Narrow" pitchFamily="34" charset="0"/>
              </a:rPr>
            </a:br>
            <a:endParaRPr lang="en-US" sz="1600" dirty="0">
              <a:solidFill>
                <a:schemeClr val="bg2">
                  <a:lumMod val="75000"/>
                </a:schemeClr>
              </a:solidFill>
              <a:latin typeface="Arial Narrow" pitchFamily="34" charset="0"/>
            </a:endParaRPr>
          </a:p>
          <a:p>
            <a:pPr fontAlgn="base">
              <a:lnSpc>
                <a:spcPts val="1700"/>
              </a:lnSpc>
              <a:spcBef>
                <a:spcPct val="0"/>
              </a:spcBef>
              <a:spcAft>
                <a:spcPts val="1200"/>
              </a:spcAft>
            </a:pPr>
            <a:r>
              <a:rPr lang="en-US" sz="1600" dirty="0">
                <a:solidFill>
                  <a:schemeClr val="bg2">
                    <a:lumMod val="75000"/>
                  </a:schemeClr>
                </a:solidFill>
                <a:latin typeface="Arial Narrow" pitchFamily="34" charset="0"/>
              </a:rPr>
              <a:t>Used your </a:t>
            </a:r>
            <a:r>
              <a:rPr lang="en-US" sz="1600" dirty="0" smtClean="0">
                <a:solidFill>
                  <a:schemeClr val="bg2">
                    <a:lumMod val="75000"/>
                  </a:schemeClr>
                </a:solidFill>
                <a:latin typeface="Arial Narrow" pitchFamily="34" charset="0"/>
              </a:rPr>
              <a:t>bank’s </a:t>
            </a:r>
            <a:r>
              <a:rPr lang="en-US" sz="1600" dirty="0">
                <a:solidFill>
                  <a:schemeClr val="bg2">
                    <a:lumMod val="75000"/>
                  </a:schemeClr>
                </a:solidFill>
                <a:latin typeface="Arial Narrow" pitchFamily="34" charset="0"/>
              </a:rPr>
              <a:t>or a no-fee ATM?</a:t>
            </a:r>
          </a:p>
          <a:p>
            <a:pPr fontAlgn="base">
              <a:lnSpc>
                <a:spcPts val="1700"/>
              </a:lnSpc>
              <a:spcBef>
                <a:spcPct val="0"/>
              </a:spcBef>
              <a:spcAft>
                <a:spcPts val="1200"/>
              </a:spcAft>
            </a:pPr>
            <a:r>
              <a:rPr lang="en-US" sz="1600" dirty="0">
                <a:solidFill>
                  <a:schemeClr val="bg2">
                    <a:lumMod val="75000"/>
                  </a:schemeClr>
                </a:solidFill>
                <a:latin typeface="Arial Narrow" pitchFamily="34" charset="0"/>
              </a:rPr>
              <a:t>Brown-bagged your lunch</a:t>
            </a:r>
            <a:r>
              <a:rPr lang="en-US" sz="1600" dirty="0" smtClean="0">
                <a:solidFill>
                  <a:schemeClr val="bg2">
                    <a:lumMod val="75000"/>
                  </a:schemeClr>
                </a:solidFill>
                <a:latin typeface="Arial Narrow" pitchFamily="34" charset="0"/>
              </a:rPr>
              <a:t>?</a:t>
            </a:r>
            <a:endParaRPr lang="en-US" sz="1600" dirty="0">
              <a:solidFill>
                <a:schemeClr val="bg2">
                  <a:lumMod val="75000"/>
                </a:schemeClr>
              </a:solidFill>
              <a:latin typeface="Arial Narrow" pitchFamily="34" charset="0"/>
            </a:endParaRPr>
          </a:p>
        </p:txBody>
      </p:sp>
      <p:sp>
        <p:nvSpPr>
          <p:cNvPr id="49" name="Text Box 15"/>
          <p:cNvSpPr txBox="1">
            <a:spLocks noChangeArrowheads="1"/>
          </p:cNvSpPr>
          <p:nvPr/>
        </p:nvSpPr>
        <p:spPr bwMode="auto">
          <a:xfrm>
            <a:off x="7402512" y="3093184"/>
            <a:ext cx="1589088" cy="1862048"/>
          </a:xfrm>
          <a:prstGeom prst="rect">
            <a:avLst/>
          </a:prstGeom>
          <a:noFill/>
          <a:ln w="9525">
            <a:noFill/>
            <a:miter lim="800000"/>
            <a:headEnd/>
            <a:tailEnd/>
          </a:ln>
        </p:spPr>
        <p:txBody>
          <a:bodyPr wrap="square">
            <a:spAutoFit/>
          </a:bodyPr>
          <a:lstStyle/>
          <a:p>
            <a:pPr fontAlgn="base">
              <a:lnSpc>
                <a:spcPts val="1700"/>
              </a:lnSpc>
              <a:spcBef>
                <a:spcPts val="1200"/>
              </a:spcBef>
              <a:spcAft>
                <a:spcPct val="0"/>
              </a:spcAft>
            </a:pPr>
            <a:r>
              <a:rPr lang="en-US" sz="1600" b="1" dirty="0" smtClean="0">
                <a:solidFill>
                  <a:schemeClr val="bg2">
                    <a:lumMod val="75000"/>
                  </a:schemeClr>
                </a:solidFill>
                <a:latin typeface="Calibri" panose="020F0502020204030204" pitchFamily="34" charset="0"/>
                <a:cs typeface="Arial" panose="020B0604020202020204" pitchFamily="34" charset="0"/>
              </a:rPr>
              <a:t>$33,685</a:t>
            </a:r>
            <a:br>
              <a:rPr lang="en-US" sz="1600" b="1" dirty="0" smtClean="0">
                <a:solidFill>
                  <a:schemeClr val="bg2">
                    <a:lumMod val="75000"/>
                  </a:schemeClr>
                </a:solidFill>
                <a:latin typeface="Calibri" panose="020F0502020204030204" pitchFamily="34" charset="0"/>
                <a:cs typeface="Arial" panose="020B0604020202020204" pitchFamily="34" charset="0"/>
              </a:rPr>
            </a:br>
            <a:endParaRPr lang="en-US" sz="1600" b="1" dirty="0" smtClean="0">
              <a:solidFill>
                <a:schemeClr val="bg2">
                  <a:lumMod val="75000"/>
                </a:schemeClr>
              </a:solidFill>
              <a:latin typeface="Calibri" panose="020F0502020204030204" pitchFamily="34" charset="0"/>
              <a:cs typeface="Arial" panose="020B0604020202020204" pitchFamily="34" charset="0"/>
            </a:endParaRPr>
          </a:p>
          <a:p>
            <a:pPr fontAlgn="base">
              <a:lnSpc>
                <a:spcPts val="1700"/>
              </a:lnSpc>
              <a:spcBef>
                <a:spcPts val="1200"/>
              </a:spcBef>
              <a:spcAft>
                <a:spcPct val="0"/>
              </a:spcAft>
            </a:pPr>
            <a:r>
              <a:rPr lang="en-US" sz="1600" b="1" dirty="0" smtClean="0">
                <a:solidFill>
                  <a:schemeClr val="bg2">
                    <a:lumMod val="75000"/>
                  </a:schemeClr>
                </a:solidFill>
                <a:latin typeface="Calibri" panose="020F0502020204030204" pitchFamily="34" charset="0"/>
                <a:cs typeface="Arial" panose="020B0604020202020204" pitchFamily="34" charset="0"/>
              </a:rPr>
              <a:t>$42,107</a:t>
            </a:r>
            <a:br>
              <a:rPr lang="en-US" sz="1600" b="1" dirty="0" smtClean="0">
                <a:solidFill>
                  <a:schemeClr val="bg2">
                    <a:lumMod val="75000"/>
                  </a:schemeClr>
                </a:solidFill>
                <a:latin typeface="Calibri" panose="020F0502020204030204" pitchFamily="34" charset="0"/>
                <a:cs typeface="Arial" panose="020B0604020202020204" pitchFamily="34" charset="0"/>
              </a:rPr>
            </a:br>
            <a:endParaRPr lang="en-US" sz="1600" b="1" dirty="0">
              <a:solidFill>
                <a:schemeClr val="bg2">
                  <a:lumMod val="75000"/>
                </a:schemeClr>
              </a:solidFill>
              <a:latin typeface="Calibri" panose="020F0502020204030204" pitchFamily="34" charset="0"/>
              <a:cs typeface="Arial" panose="020B0604020202020204" pitchFamily="34" charset="0"/>
            </a:endParaRPr>
          </a:p>
          <a:p>
            <a:pPr fontAlgn="base">
              <a:lnSpc>
                <a:spcPts val="1700"/>
              </a:lnSpc>
              <a:spcBef>
                <a:spcPts val="1200"/>
              </a:spcBef>
              <a:spcAft>
                <a:spcPct val="0"/>
              </a:spcAft>
            </a:pPr>
            <a:r>
              <a:rPr lang="en-US" sz="1600" b="1" dirty="0" smtClean="0">
                <a:solidFill>
                  <a:schemeClr val="bg2">
                    <a:lumMod val="75000"/>
                  </a:schemeClr>
                </a:solidFill>
                <a:latin typeface="Calibri" panose="020F0502020204030204" pitchFamily="34" charset="0"/>
                <a:cs typeface="Arial" panose="020B0604020202020204" pitchFamily="34" charset="0"/>
              </a:rPr>
              <a:t>$25,264</a:t>
            </a:r>
          </a:p>
          <a:p>
            <a:pPr fontAlgn="base">
              <a:lnSpc>
                <a:spcPts val="1700"/>
              </a:lnSpc>
              <a:spcBef>
                <a:spcPts val="1200"/>
              </a:spcBef>
              <a:spcAft>
                <a:spcPct val="0"/>
              </a:spcAft>
            </a:pPr>
            <a:r>
              <a:rPr lang="en-US" sz="1600" b="1" dirty="0" smtClean="0">
                <a:solidFill>
                  <a:schemeClr val="bg2">
                    <a:lumMod val="75000"/>
                  </a:schemeClr>
                </a:solidFill>
                <a:latin typeface="Calibri" panose="020F0502020204030204" pitchFamily="34" charset="0"/>
                <a:cs typeface="Arial" panose="020B0604020202020204" pitchFamily="34" charset="0"/>
              </a:rPr>
              <a:t>$105,266</a:t>
            </a:r>
            <a:endParaRPr lang="en-US" sz="1600" b="1" dirty="0">
              <a:solidFill>
                <a:schemeClr val="bg2">
                  <a:lumMod val="75000"/>
                </a:schemeClr>
              </a:solidFill>
              <a:latin typeface="Calibri" panose="020F0502020204030204" pitchFamily="34" charset="0"/>
              <a:cs typeface="Arial" panose="020B0604020202020204" pitchFamily="34" charset="0"/>
            </a:endParaRPr>
          </a:p>
        </p:txBody>
      </p:sp>
      <p:sp>
        <p:nvSpPr>
          <p:cNvPr id="50" name="Text Box 27"/>
          <p:cNvSpPr txBox="1">
            <a:spLocks noChangeArrowheads="1"/>
          </p:cNvSpPr>
          <p:nvPr/>
        </p:nvSpPr>
        <p:spPr bwMode="auto">
          <a:xfrm>
            <a:off x="838200" y="1981200"/>
            <a:ext cx="6161088"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b="1" dirty="0" smtClean="0">
                <a:solidFill>
                  <a:srgbClr val="64B346"/>
                </a:solidFill>
                <a:latin typeface="Calibri" panose="020F0502020204030204" pitchFamily="34" charset="0"/>
              </a:rPr>
              <a:t>Why Small Expenses Matter</a:t>
            </a:r>
            <a:endParaRPr lang="en-US" sz="1600" b="1" dirty="0">
              <a:solidFill>
                <a:srgbClr val="64B346"/>
              </a:solidFill>
              <a:latin typeface="Calibri" panose="020F0502020204030204" pitchFamily="34" charset="0"/>
            </a:endParaRPr>
          </a:p>
        </p:txBody>
      </p:sp>
      <p:sp>
        <p:nvSpPr>
          <p:cNvPr id="54" name="Text Box 10"/>
          <p:cNvSpPr txBox="1">
            <a:spLocks noChangeArrowheads="1"/>
          </p:cNvSpPr>
          <p:nvPr/>
        </p:nvSpPr>
        <p:spPr bwMode="auto">
          <a:xfrm>
            <a:off x="822325" y="1524000"/>
            <a:ext cx="7331075" cy="427038"/>
          </a:xfrm>
          <a:prstGeom prst="rect">
            <a:avLst/>
          </a:prstGeom>
          <a:noFill/>
          <a:ln w="9525">
            <a:noFill/>
            <a:miter lim="800000"/>
            <a:headEnd/>
            <a:tailEnd/>
          </a:ln>
        </p:spPr>
        <p:txBody>
          <a:bodyPr>
            <a:spAutoFit/>
          </a:bodyPr>
          <a:lstStyle/>
          <a:p>
            <a:pPr fontAlgn="base">
              <a:spcBef>
                <a:spcPct val="50000"/>
              </a:spcBef>
              <a:spcAft>
                <a:spcPct val="0"/>
              </a:spcAft>
            </a:pPr>
            <a:r>
              <a:rPr lang="en-US" sz="2200" dirty="0" smtClean="0">
                <a:solidFill>
                  <a:srgbClr val="64B346"/>
                </a:solidFill>
                <a:latin typeface="Calibri" panose="020F0502020204030204" pitchFamily="34" charset="0"/>
                <a:cs typeface="Arial" panose="020B0604020202020204" pitchFamily="34" charset="0"/>
              </a:rPr>
              <a:t>Protect Your Budget</a:t>
            </a:r>
            <a:endParaRPr lang="en-US" sz="2200" dirty="0">
              <a:solidFill>
                <a:srgbClr val="64B346"/>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7466"/>
          <a:stretch/>
        </p:blipFill>
        <p:spPr>
          <a:xfrm>
            <a:off x="954523" y="3062289"/>
            <a:ext cx="340877" cy="426636"/>
          </a:xfrm>
          <a:prstGeom prst="rect">
            <a:avLst/>
          </a:prstGeom>
        </p:spPr>
      </p:pic>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t="82480"/>
          <a:stretch/>
        </p:blipFill>
        <p:spPr>
          <a:xfrm>
            <a:off x="998079" y="4648200"/>
            <a:ext cx="340877" cy="331719"/>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24965" b="52859"/>
          <a:stretch/>
        </p:blipFill>
        <p:spPr>
          <a:xfrm>
            <a:off x="990600" y="3618733"/>
            <a:ext cx="340877" cy="419867"/>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0000" b="19865"/>
          <a:stretch/>
        </p:blipFill>
        <p:spPr>
          <a:xfrm>
            <a:off x="997386" y="4077633"/>
            <a:ext cx="340877" cy="570567"/>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0723" t="1" r="79345" b="-3667"/>
          <a:stretch/>
        </p:blipFill>
        <p:spPr>
          <a:xfrm>
            <a:off x="393699" y="1576848"/>
            <a:ext cx="558801" cy="417052"/>
          </a:xfrm>
          <a:prstGeom prst="rect">
            <a:avLst/>
          </a:prstGeom>
        </p:spPr>
      </p:pic>
      <p:sp>
        <p:nvSpPr>
          <p:cNvPr id="24" name="Rectangle 23"/>
          <p:cNvSpPr>
            <a:spLocks noChangeArrowheads="1"/>
          </p:cNvSpPr>
          <p:nvPr/>
        </p:nvSpPr>
        <p:spPr bwMode="black">
          <a:xfrm>
            <a:off x="542056" y="88168"/>
            <a:ext cx="4278719" cy="415523"/>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Strategies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138135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7783"/>
                                        </p:tgtEl>
                                        <p:attrNameLst>
                                          <p:attrName>style.visibility</p:attrName>
                                        </p:attrNameLst>
                                      </p:cBhvr>
                                      <p:to>
                                        <p:strVal val="visible"/>
                                      </p:to>
                                    </p:set>
                                    <p:anim calcmode="lin" valueType="num">
                                      <p:cBhvr>
                                        <p:cTn id="7" dur="1000" fill="hold"/>
                                        <p:tgtEl>
                                          <p:spTgt spid="117783"/>
                                        </p:tgtEl>
                                        <p:attrNameLst>
                                          <p:attrName>ppt_w</p:attrName>
                                        </p:attrNameLst>
                                      </p:cBhvr>
                                      <p:tavLst>
                                        <p:tav tm="0">
                                          <p:val>
                                            <p:fltVal val="0"/>
                                          </p:val>
                                        </p:tav>
                                        <p:tav tm="100000">
                                          <p:val>
                                            <p:strVal val="#ppt_w"/>
                                          </p:val>
                                        </p:tav>
                                      </p:tavLst>
                                    </p:anim>
                                    <p:anim calcmode="lin" valueType="num">
                                      <p:cBhvr>
                                        <p:cTn id="8" dur="1000" fill="hold"/>
                                        <p:tgtEl>
                                          <p:spTgt spid="117783"/>
                                        </p:tgtEl>
                                        <p:attrNameLst>
                                          <p:attrName>ppt_h</p:attrName>
                                        </p:attrNameLst>
                                      </p:cBhvr>
                                      <p:tavLst>
                                        <p:tav tm="0">
                                          <p:val>
                                            <p:fltVal val="0"/>
                                          </p:val>
                                        </p:tav>
                                        <p:tav tm="100000">
                                          <p:val>
                                            <p:strVal val="#ppt_h"/>
                                          </p:val>
                                        </p:tav>
                                      </p:tavLst>
                                    </p:anim>
                                    <p:animEffect transition="in" filter="fade">
                                      <p:cBhvr>
                                        <p:cTn id="9" dur="1000"/>
                                        <p:tgtEl>
                                          <p:spTgt spid="11778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17785"/>
                                        </p:tgtEl>
                                        <p:attrNameLst>
                                          <p:attrName>style.visibility</p:attrName>
                                        </p:attrNameLst>
                                      </p:cBhvr>
                                      <p:to>
                                        <p:strVal val="visible"/>
                                      </p:to>
                                    </p:set>
                                    <p:anim calcmode="lin" valueType="num">
                                      <p:cBhvr>
                                        <p:cTn id="13" dur="1000" fill="hold"/>
                                        <p:tgtEl>
                                          <p:spTgt spid="117785"/>
                                        </p:tgtEl>
                                        <p:attrNameLst>
                                          <p:attrName>ppt_w</p:attrName>
                                        </p:attrNameLst>
                                      </p:cBhvr>
                                      <p:tavLst>
                                        <p:tav tm="0">
                                          <p:val>
                                            <p:fltVal val="0"/>
                                          </p:val>
                                        </p:tav>
                                        <p:tav tm="100000">
                                          <p:val>
                                            <p:strVal val="#ppt_w"/>
                                          </p:val>
                                        </p:tav>
                                      </p:tavLst>
                                    </p:anim>
                                    <p:anim calcmode="lin" valueType="num">
                                      <p:cBhvr>
                                        <p:cTn id="14" dur="1000" fill="hold"/>
                                        <p:tgtEl>
                                          <p:spTgt spid="117785"/>
                                        </p:tgtEl>
                                        <p:attrNameLst>
                                          <p:attrName>ppt_h</p:attrName>
                                        </p:attrNameLst>
                                      </p:cBhvr>
                                      <p:tavLst>
                                        <p:tav tm="0">
                                          <p:val>
                                            <p:fltVal val="0"/>
                                          </p:val>
                                        </p:tav>
                                        <p:tav tm="100000">
                                          <p:val>
                                            <p:strVal val="#ppt_h"/>
                                          </p:val>
                                        </p:tav>
                                      </p:tavLst>
                                    </p:anim>
                                    <p:animEffect transition="in" filter="fade">
                                      <p:cBhvr>
                                        <p:cTn id="15" dur="1000"/>
                                        <p:tgtEl>
                                          <p:spTgt spid="117785"/>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17786"/>
                                        </p:tgtEl>
                                        <p:attrNameLst>
                                          <p:attrName>style.visibility</p:attrName>
                                        </p:attrNameLst>
                                      </p:cBhvr>
                                      <p:to>
                                        <p:strVal val="visible"/>
                                      </p:to>
                                    </p:set>
                                    <p:anim calcmode="lin" valueType="num">
                                      <p:cBhvr>
                                        <p:cTn id="19" dur="1000" fill="hold"/>
                                        <p:tgtEl>
                                          <p:spTgt spid="117786"/>
                                        </p:tgtEl>
                                        <p:attrNameLst>
                                          <p:attrName>ppt_w</p:attrName>
                                        </p:attrNameLst>
                                      </p:cBhvr>
                                      <p:tavLst>
                                        <p:tav tm="0">
                                          <p:val>
                                            <p:fltVal val="0"/>
                                          </p:val>
                                        </p:tav>
                                        <p:tav tm="100000">
                                          <p:val>
                                            <p:strVal val="#ppt_w"/>
                                          </p:val>
                                        </p:tav>
                                      </p:tavLst>
                                    </p:anim>
                                    <p:anim calcmode="lin" valueType="num">
                                      <p:cBhvr>
                                        <p:cTn id="20" dur="1000" fill="hold"/>
                                        <p:tgtEl>
                                          <p:spTgt spid="117786"/>
                                        </p:tgtEl>
                                        <p:attrNameLst>
                                          <p:attrName>ppt_h</p:attrName>
                                        </p:attrNameLst>
                                      </p:cBhvr>
                                      <p:tavLst>
                                        <p:tav tm="0">
                                          <p:val>
                                            <p:fltVal val="0"/>
                                          </p:val>
                                        </p:tav>
                                        <p:tav tm="100000">
                                          <p:val>
                                            <p:strVal val="#ppt_h"/>
                                          </p:val>
                                        </p:tav>
                                      </p:tavLst>
                                    </p:anim>
                                    <p:animEffect transition="in" filter="fade">
                                      <p:cBhvr>
                                        <p:cTn id="21" dur="1000"/>
                                        <p:tgtEl>
                                          <p:spTgt spid="11778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child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3" grpId="0" animBg="1"/>
      <p:bldP spid="117785" grpId="0"/>
      <p:bldP spid="117786" grpId="0"/>
      <p:bldP spid="44" grpId="0"/>
      <p:bldP spid="45"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834144" y="1179885"/>
            <a:ext cx="8259762" cy="387286"/>
          </a:xfrm>
          <a:prstGeom prst="rect">
            <a:avLst/>
          </a:prstGeom>
          <a:noFill/>
          <a:ln w="9525">
            <a:noFill/>
            <a:miter lim="800000"/>
            <a:headEnd/>
            <a:tailEnd/>
          </a:ln>
        </p:spPr>
        <p:txBody>
          <a:bodyPr>
            <a:spAutoFit/>
          </a:bodyPr>
          <a:lstStyle/>
          <a:p>
            <a:pPr fontAlgn="base">
              <a:lnSpc>
                <a:spcPts val="2300"/>
              </a:lnSpc>
              <a:spcBef>
                <a:spcPct val="50000"/>
              </a:spcBef>
              <a:spcAft>
                <a:spcPct val="0"/>
              </a:spcAft>
              <a:buFont typeface="Wingdings" pitchFamily="2" charset="2"/>
              <a:buNone/>
            </a:pPr>
            <a:r>
              <a:rPr lang="en-US" sz="2200" dirty="0">
                <a:solidFill>
                  <a:srgbClr val="64B346"/>
                </a:solidFill>
                <a:latin typeface="Calibri" panose="020F0502020204030204" pitchFamily="34" charset="0"/>
              </a:rPr>
              <a:t>Focus on the fundamentals of investing</a:t>
            </a:r>
          </a:p>
        </p:txBody>
      </p:sp>
      <p:sp>
        <p:nvSpPr>
          <p:cNvPr id="18565" name="Rectangle 22"/>
          <p:cNvSpPr>
            <a:spLocks noChangeArrowheads="1"/>
          </p:cNvSpPr>
          <p:nvPr/>
        </p:nvSpPr>
        <p:spPr bwMode="auto">
          <a:xfrm>
            <a:off x="913683" y="5757543"/>
            <a:ext cx="469676" cy="16949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dirty="0">
                <a:solidFill>
                  <a:srgbClr val="000000"/>
                </a:solidFill>
                <a:latin typeface="Calibri" panose="020F0502020204030204" pitchFamily="34" charset="0"/>
                <a:cs typeface="Arial" charset="0"/>
              </a:rPr>
              <a:t>3/31/04</a:t>
            </a:r>
          </a:p>
        </p:txBody>
      </p:sp>
      <p:sp>
        <p:nvSpPr>
          <p:cNvPr id="18568" name="Rectangle 28"/>
          <p:cNvSpPr>
            <a:spLocks noChangeArrowheads="1"/>
          </p:cNvSpPr>
          <p:nvPr/>
        </p:nvSpPr>
        <p:spPr bwMode="auto">
          <a:xfrm>
            <a:off x="1708092"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3/05</a:t>
            </a:r>
          </a:p>
        </p:txBody>
      </p:sp>
      <p:sp>
        <p:nvSpPr>
          <p:cNvPr id="18437" name="Line 66"/>
          <p:cNvSpPr>
            <a:spLocks noChangeShapeType="1"/>
          </p:cNvSpPr>
          <p:nvPr/>
        </p:nvSpPr>
        <p:spPr bwMode="auto">
          <a:xfrm>
            <a:off x="1263475" y="5571371"/>
            <a:ext cx="6684962" cy="1588"/>
          </a:xfrm>
          <a:prstGeom prst="line">
            <a:avLst/>
          </a:prstGeom>
          <a:noFill/>
          <a:ln w="7938">
            <a:solidFill>
              <a:schemeClr val="tx1"/>
            </a:solidFill>
            <a:miter lim="800000"/>
            <a:headEnd/>
            <a:tailEnd/>
          </a:ln>
        </p:spPr>
        <p:txBody>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38" name="Line 71"/>
          <p:cNvSpPr>
            <a:spLocks noChangeShapeType="1"/>
          </p:cNvSpPr>
          <p:nvPr/>
        </p:nvSpPr>
        <p:spPr bwMode="auto">
          <a:xfrm flipV="1">
            <a:off x="7948437" y="2378909"/>
            <a:ext cx="1588" cy="3192462"/>
          </a:xfrm>
          <a:prstGeom prst="line">
            <a:avLst/>
          </a:prstGeom>
          <a:noFill/>
          <a:ln w="11113">
            <a:solidFill>
              <a:schemeClr val="tx1"/>
            </a:solidFill>
            <a:miter lim="800000"/>
            <a:headEnd/>
            <a:tailEnd/>
          </a:ln>
        </p:spPr>
        <p:txBody>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39" name="Line 72"/>
          <p:cNvSpPr>
            <a:spLocks noChangeShapeType="1"/>
          </p:cNvSpPr>
          <p:nvPr/>
        </p:nvSpPr>
        <p:spPr bwMode="auto">
          <a:xfrm flipV="1">
            <a:off x="1255537" y="2378695"/>
            <a:ext cx="1588" cy="3192462"/>
          </a:xfrm>
          <a:prstGeom prst="line">
            <a:avLst/>
          </a:prstGeom>
          <a:noFill/>
          <a:ln w="11113">
            <a:solidFill>
              <a:srgbClr val="808080"/>
            </a:solidFill>
            <a:miter lim="800000"/>
            <a:headEnd/>
            <a:tailEnd/>
          </a:ln>
        </p:spPr>
        <p:txBody>
          <a:bodyPr/>
          <a:lstStyle/>
          <a:p>
            <a:pPr fontAlgn="base">
              <a:spcBef>
                <a:spcPct val="0"/>
              </a:spcBef>
              <a:spcAft>
                <a:spcPct val="0"/>
              </a:spcAft>
            </a:pPr>
            <a:endParaRPr lang="en-US" b="1" dirty="0">
              <a:solidFill>
                <a:srgbClr val="000000"/>
              </a:solidFill>
              <a:latin typeface="Calibri" panose="020F0502020204030204" pitchFamily="34" charset="0"/>
            </a:endParaRPr>
          </a:p>
        </p:txBody>
      </p:sp>
      <p:grpSp>
        <p:nvGrpSpPr>
          <p:cNvPr id="18461" name="Group 182"/>
          <p:cNvGrpSpPr>
            <a:grpSpLocks/>
          </p:cNvGrpSpPr>
          <p:nvPr/>
        </p:nvGrpSpPr>
        <p:grpSpPr bwMode="auto">
          <a:xfrm>
            <a:off x="8038235" y="2319074"/>
            <a:ext cx="288541" cy="3282950"/>
            <a:chOff x="7963645" y="1698760"/>
            <a:chExt cx="288535" cy="3282942"/>
          </a:xfrm>
        </p:grpSpPr>
        <p:sp>
          <p:nvSpPr>
            <p:cNvPr id="18463" name="Rectangle 67"/>
            <p:cNvSpPr>
              <a:spLocks noChangeArrowheads="1"/>
            </p:cNvSpPr>
            <p:nvPr/>
          </p:nvSpPr>
          <p:spPr bwMode="auto">
            <a:xfrm>
              <a:off x="7963645" y="4812425"/>
              <a:ext cx="216402"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dirty="0">
                  <a:solidFill>
                    <a:srgbClr val="44C8F5"/>
                  </a:solidFill>
                  <a:latin typeface="Calibri" panose="020F0502020204030204" pitchFamily="34" charset="0"/>
                  <a:cs typeface="Arial" charset="0"/>
                </a:rPr>
                <a:t>500</a:t>
              </a:r>
            </a:p>
          </p:txBody>
        </p:sp>
        <p:sp>
          <p:nvSpPr>
            <p:cNvPr id="18464" name="Rectangle 68"/>
            <p:cNvSpPr>
              <a:spLocks noChangeArrowheads="1"/>
            </p:cNvSpPr>
            <p:nvPr/>
          </p:nvSpPr>
          <p:spPr bwMode="auto">
            <a:xfrm>
              <a:off x="7963645" y="3829121"/>
              <a:ext cx="288535"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dirty="0">
                  <a:solidFill>
                    <a:srgbClr val="44C8F5"/>
                  </a:solidFill>
                  <a:latin typeface="Calibri" panose="020F0502020204030204" pitchFamily="34" charset="0"/>
                  <a:cs typeface="Arial" charset="0"/>
                </a:rPr>
                <a:t>1000</a:t>
              </a:r>
            </a:p>
          </p:txBody>
        </p:sp>
        <p:sp>
          <p:nvSpPr>
            <p:cNvPr id="18465" name="Rectangle 69"/>
            <p:cNvSpPr>
              <a:spLocks noChangeArrowheads="1"/>
            </p:cNvSpPr>
            <p:nvPr/>
          </p:nvSpPr>
          <p:spPr bwMode="auto">
            <a:xfrm>
              <a:off x="7963645" y="2763036"/>
              <a:ext cx="288535"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dirty="0">
                  <a:solidFill>
                    <a:srgbClr val="44C8F5"/>
                  </a:solidFill>
                  <a:latin typeface="Calibri" panose="020F0502020204030204" pitchFamily="34" charset="0"/>
                  <a:cs typeface="Arial" charset="0"/>
                </a:rPr>
                <a:t>1500</a:t>
              </a:r>
            </a:p>
          </p:txBody>
        </p:sp>
        <p:sp>
          <p:nvSpPr>
            <p:cNvPr id="18466" name="Rectangle 70"/>
            <p:cNvSpPr>
              <a:spLocks noChangeArrowheads="1"/>
            </p:cNvSpPr>
            <p:nvPr/>
          </p:nvSpPr>
          <p:spPr bwMode="auto">
            <a:xfrm>
              <a:off x="7963645" y="1698760"/>
              <a:ext cx="288535"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dirty="0">
                  <a:solidFill>
                    <a:srgbClr val="44C8F5"/>
                  </a:solidFill>
                  <a:latin typeface="Calibri" panose="020F0502020204030204" pitchFamily="34" charset="0"/>
                  <a:cs typeface="Arial" charset="0"/>
                </a:rPr>
                <a:t>2000</a:t>
              </a:r>
            </a:p>
          </p:txBody>
        </p:sp>
      </p:grpSp>
      <p:sp>
        <p:nvSpPr>
          <p:cNvPr id="18462" name="TextBox 185"/>
          <p:cNvSpPr txBox="1">
            <a:spLocks noChangeArrowheads="1"/>
          </p:cNvSpPr>
          <p:nvPr/>
        </p:nvSpPr>
        <p:spPr bwMode="auto">
          <a:xfrm rot="5400000">
            <a:off x="7888038" y="3889356"/>
            <a:ext cx="1323183"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44C8F5"/>
                </a:solidFill>
                <a:latin typeface="Calibri" panose="020F0502020204030204" pitchFamily="34" charset="0"/>
              </a:rPr>
              <a:t>S&amp;P 500 Index</a:t>
            </a:r>
            <a:r>
              <a:rPr lang="en-US" sz="1400" b="1" baseline="30000" dirty="0">
                <a:solidFill>
                  <a:srgbClr val="44C8F5"/>
                </a:solidFill>
                <a:latin typeface="Calibri" panose="020F0502020204030204" pitchFamily="34" charset="0"/>
              </a:rPr>
              <a:t>2</a:t>
            </a:r>
          </a:p>
        </p:txBody>
      </p:sp>
      <p:grpSp>
        <p:nvGrpSpPr>
          <p:cNvPr id="339" name="Group 338"/>
          <p:cNvGrpSpPr/>
          <p:nvPr/>
        </p:nvGrpSpPr>
        <p:grpSpPr>
          <a:xfrm>
            <a:off x="502358" y="2280005"/>
            <a:ext cx="598884" cy="3376596"/>
            <a:chOff x="-769923" y="1775106"/>
            <a:chExt cx="598884" cy="3376596"/>
          </a:xfrm>
        </p:grpSpPr>
        <p:grpSp>
          <p:nvGrpSpPr>
            <p:cNvPr id="18444" name="Group 181"/>
            <p:cNvGrpSpPr>
              <a:grpSpLocks/>
            </p:cNvGrpSpPr>
            <p:nvPr/>
          </p:nvGrpSpPr>
          <p:grpSpPr bwMode="auto">
            <a:xfrm>
              <a:off x="-387993" y="1775106"/>
              <a:ext cx="216954" cy="3376596"/>
              <a:chOff x="893815" y="1626642"/>
              <a:chExt cx="216950" cy="3376287"/>
            </a:xfrm>
          </p:grpSpPr>
          <p:sp>
            <p:nvSpPr>
              <p:cNvPr id="18447" name="Rectangle 12"/>
              <p:cNvSpPr>
                <a:spLocks noChangeArrowheads="1"/>
              </p:cNvSpPr>
              <p:nvPr/>
            </p:nvSpPr>
            <p:spPr bwMode="auto">
              <a:xfrm>
                <a:off x="893815" y="4833667"/>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dirty="0">
                    <a:solidFill>
                      <a:srgbClr val="C00000"/>
                    </a:solidFill>
                    <a:latin typeface="Calibri" panose="020F0502020204030204" pitchFamily="34" charset="0"/>
                    <a:cs typeface="Arial" charset="0"/>
                  </a:rPr>
                  <a:t>100</a:t>
                </a:r>
              </a:p>
            </p:txBody>
          </p:sp>
          <p:sp>
            <p:nvSpPr>
              <p:cNvPr id="10253" name="Rectangle 13"/>
              <p:cNvSpPr>
                <a:spLocks noChangeArrowheads="1"/>
              </p:cNvSpPr>
              <p:nvPr/>
            </p:nvSpPr>
            <p:spPr bwMode="auto">
              <a:xfrm>
                <a:off x="894363" y="4431496"/>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150</a:t>
                </a:r>
              </a:p>
            </p:txBody>
          </p:sp>
          <p:sp>
            <p:nvSpPr>
              <p:cNvPr id="10254" name="Rectangle 14"/>
              <p:cNvSpPr>
                <a:spLocks noChangeArrowheads="1"/>
              </p:cNvSpPr>
              <p:nvPr/>
            </p:nvSpPr>
            <p:spPr bwMode="auto">
              <a:xfrm>
                <a:off x="894363" y="4031483"/>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200</a:t>
                </a:r>
              </a:p>
            </p:txBody>
          </p:sp>
          <p:sp>
            <p:nvSpPr>
              <p:cNvPr id="10255" name="Rectangle 15"/>
              <p:cNvSpPr>
                <a:spLocks noChangeArrowheads="1"/>
              </p:cNvSpPr>
              <p:nvPr/>
            </p:nvSpPr>
            <p:spPr bwMode="auto">
              <a:xfrm>
                <a:off x="894363" y="3629883"/>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250</a:t>
                </a:r>
              </a:p>
            </p:txBody>
          </p:sp>
          <p:sp>
            <p:nvSpPr>
              <p:cNvPr id="10256" name="Rectangle 16"/>
              <p:cNvSpPr>
                <a:spLocks noChangeArrowheads="1"/>
              </p:cNvSpPr>
              <p:nvPr/>
            </p:nvSpPr>
            <p:spPr bwMode="auto">
              <a:xfrm>
                <a:off x="894363" y="3229870"/>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300</a:t>
                </a:r>
              </a:p>
            </p:txBody>
          </p:sp>
          <p:sp>
            <p:nvSpPr>
              <p:cNvPr id="10257" name="Rectangle 17"/>
              <p:cNvSpPr>
                <a:spLocks noChangeArrowheads="1"/>
              </p:cNvSpPr>
              <p:nvPr/>
            </p:nvSpPr>
            <p:spPr bwMode="auto">
              <a:xfrm>
                <a:off x="894363" y="2828269"/>
                <a:ext cx="72135"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3</a:t>
                </a:r>
              </a:p>
            </p:txBody>
          </p:sp>
          <p:sp>
            <p:nvSpPr>
              <p:cNvPr id="10258" name="Rectangle 18"/>
              <p:cNvSpPr>
                <a:spLocks noChangeArrowheads="1"/>
              </p:cNvSpPr>
              <p:nvPr/>
            </p:nvSpPr>
            <p:spPr bwMode="auto">
              <a:xfrm>
                <a:off x="965800" y="2828269"/>
                <a:ext cx="144268"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50</a:t>
                </a:r>
              </a:p>
            </p:txBody>
          </p:sp>
          <p:sp>
            <p:nvSpPr>
              <p:cNvPr id="10259" name="Rectangle 19"/>
              <p:cNvSpPr>
                <a:spLocks noChangeArrowheads="1"/>
              </p:cNvSpPr>
              <p:nvPr/>
            </p:nvSpPr>
            <p:spPr bwMode="auto">
              <a:xfrm>
                <a:off x="894363" y="2428255"/>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400</a:t>
                </a:r>
              </a:p>
            </p:txBody>
          </p:sp>
          <p:sp>
            <p:nvSpPr>
              <p:cNvPr id="10260" name="Rectangle 20"/>
              <p:cNvSpPr>
                <a:spLocks noChangeArrowheads="1"/>
              </p:cNvSpPr>
              <p:nvPr/>
            </p:nvSpPr>
            <p:spPr bwMode="auto">
              <a:xfrm>
                <a:off x="894363" y="2026655"/>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450</a:t>
                </a:r>
              </a:p>
            </p:txBody>
          </p:sp>
          <p:sp>
            <p:nvSpPr>
              <p:cNvPr id="10261" name="Rectangle 21"/>
              <p:cNvSpPr>
                <a:spLocks noChangeArrowheads="1"/>
              </p:cNvSpPr>
              <p:nvPr/>
            </p:nvSpPr>
            <p:spPr bwMode="auto">
              <a:xfrm>
                <a:off x="894363" y="1626642"/>
                <a:ext cx="216402" cy="169262"/>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100" b="1" dirty="0">
                    <a:solidFill>
                      <a:srgbClr val="C00000"/>
                    </a:solidFill>
                    <a:latin typeface="Calibri" panose="020F0502020204030204" pitchFamily="34" charset="0"/>
                  </a:rPr>
                  <a:t>500</a:t>
                </a:r>
              </a:p>
            </p:txBody>
          </p:sp>
        </p:grpSp>
        <p:sp>
          <p:nvSpPr>
            <p:cNvPr id="18445" name="TextBox 184"/>
            <p:cNvSpPr txBox="1">
              <a:spLocks noChangeArrowheads="1"/>
            </p:cNvSpPr>
            <p:nvPr/>
          </p:nvSpPr>
          <p:spPr bwMode="auto">
            <a:xfrm rot="16200000">
              <a:off x="-1937229" y="3281327"/>
              <a:ext cx="2642390"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C00000"/>
                  </a:solidFill>
                  <a:latin typeface="Calibri" panose="020F0502020204030204" pitchFamily="34" charset="0"/>
                </a:rPr>
                <a:t>CNBC Viewership (in thousands)</a:t>
              </a:r>
              <a:r>
                <a:rPr lang="en-US" sz="1400" b="1" baseline="30000" dirty="0">
                  <a:solidFill>
                    <a:srgbClr val="C00000"/>
                  </a:solidFill>
                  <a:latin typeface="Calibri" panose="020F0502020204030204" pitchFamily="34" charset="0"/>
                </a:rPr>
                <a:t>1</a:t>
              </a:r>
            </a:p>
          </p:txBody>
        </p:sp>
      </p:grpSp>
      <p:sp>
        <p:nvSpPr>
          <p:cNvPr id="18443" name="TextBox 161"/>
          <p:cNvSpPr txBox="1">
            <a:spLocks noChangeArrowheads="1"/>
          </p:cNvSpPr>
          <p:nvPr/>
        </p:nvSpPr>
        <p:spPr bwMode="auto">
          <a:xfrm>
            <a:off x="1255536" y="6013793"/>
            <a:ext cx="6700951" cy="866904"/>
          </a:xfrm>
          <a:prstGeom prst="rect">
            <a:avLst/>
          </a:prstGeom>
          <a:noFill/>
          <a:ln w="9525">
            <a:noFill/>
            <a:miter lim="800000"/>
            <a:headEnd/>
            <a:tailEnd/>
          </a:ln>
        </p:spPr>
        <p:txBody>
          <a:bodyPr wrap="square">
            <a:spAutoFit/>
          </a:bodyPr>
          <a:lstStyle/>
          <a:p>
            <a:pPr lvl="0" fontAlgn="base">
              <a:spcBef>
                <a:spcPct val="0"/>
              </a:spcBef>
              <a:spcAft>
                <a:spcPct val="0"/>
              </a:spcAft>
            </a:pPr>
            <a:r>
              <a:rPr lang="en-US" sz="900" b="1" dirty="0" smtClean="0">
                <a:solidFill>
                  <a:schemeClr val="bg2"/>
                </a:solidFill>
                <a:latin typeface="Calibri" panose="020F0502020204030204" pitchFamily="34" charset="0"/>
              </a:rPr>
              <a:t>PAST </a:t>
            </a:r>
            <a:r>
              <a:rPr lang="en-US" sz="900" b="1" dirty="0">
                <a:solidFill>
                  <a:schemeClr val="bg2"/>
                </a:solidFill>
                <a:latin typeface="Calibri" panose="020F0502020204030204" pitchFamily="34" charset="0"/>
              </a:rPr>
              <a:t>PERFORMANCE DOES NOT GUARANTEE FUTURE RESULTS.</a:t>
            </a:r>
          </a:p>
          <a:p>
            <a:pPr lvl="0" fontAlgn="base">
              <a:lnSpc>
                <a:spcPts val="1000"/>
              </a:lnSpc>
              <a:spcBef>
                <a:spcPct val="0"/>
              </a:spcBef>
              <a:spcAft>
                <a:spcPct val="0"/>
              </a:spcAft>
            </a:pPr>
            <a:r>
              <a:rPr lang="en-US" sz="900" dirty="0">
                <a:solidFill>
                  <a:schemeClr val="bg2"/>
                </a:solidFill>
                <a:latin typeface="Calibri" panose="020F0502020204030204" pitchFamily="34" charset="0"/>
              </a:rPr>
              <a:t>Index descriptions are included on last slide. </a:t>
            </a:r>
            <a:r>
              <a:rPr lang="en-US" sz="900" dirty="0" smtClean="0">
                <a:solidFill>
                  <a:schemeClr val="bg2"/>
                </a:solidFill>
                <a:latin typeface="Calibri" panose="020F0502020204030204" pitchFamily="34" charset="0"/>
              </a:rPr>
              <a:t>For </a:t>
            </a:r>
            <a:r>
              <a:rPr lang="en-US" sz="900" dirty="0">
                <a:solidFill>
                  <a:schemeClr val="bg2"/>
                </a:solidFill>
                <a:latin typeface="Calibri" panose="020F0502020204030204" pitchFamily="34" charset="0"/>
              </a:rPr>
              <a:t>Illustrative purposes </a:t>
            </a:r>
            <a:r>
              <a:rPr lang="en-US" sz="900" dirty="0" smtClean="0">
                <a:solidFill>
                  <a:schemeClr val="bg2"/>
                </a:solidFill>
                <a:latin typeface="Calibri" panose="020F0502020204030204" pitchFamily="34" charset="0"/>
              </a:rPr>
              <a:t>only. The </a:t>
            </a:r>
            <a:r>
              <a:rPr lang="en-US" sz="900" dirty="0">
                <a:solidFill>
                  <a:schemeClr val="bg2"/>
                </a:solidFill>
                <a:latin typeface="Calibri" panose="020F0502020204030204" pitchFamily="34" charset="0"/>
              </a:rPr>
              <a:t>performance shown is index performance and is not indicative of any </a:t>
            </a:r>
            <a:r>
              <a:rPr lang="en-US" sz="900" dirty="0" smtClean="0">
                <a:solidFill>
                  <a:schemeClr val="bg2"/>
                </a:solidFill>
                <a:latin typeface="Calibri" panose="020F0502020204030204" pitchFamily="34" charset="0"/>
              </a:rPr>
              <a:t>mutual </a:t>
            </a:r>
            <a:r>
              <a:rPr lang="en-US" sz="900" dirty="0">
                <a:solidFill>
                  <a:schemeClr val="bg2"/>
                </a:solidFill>
                <a:latin typeface="Calibri" panose="020F0502020204030204" pitchFamily="34" charset="0"/>
              </a:rPr>
              <a:t>fund. Investors cannot invest directly in an </a:t>
            </a:r>
            <a:r>
              <a:rPr lang="en-US" sz="900" dirty="0" smtClean="0">
                <a:solidFill>
                  <a:schemeClr val="bg2"/>
                </a:solidFill>
                <a:latin typeface="Calibri" panose="020F0502020204030204" pitchFamily="34" charset="0"/>
              </a:rPr>
              <a:t>index. </a:t>
            </a:r>
            <a:r>
              <a:rPr lang="en-US" sz="900" baseline="30000" dirty="0" smtClean="0">
                <a:solidFill>
                  <a:schemeClr val="bg2"/>
                </a:solidFill>
                <a:latin typeface="Calibri" panose="020F0502020204030204" pitchFamily="34" charset="0"/>
              </a:rPr>
              <a:t>1</a:t>
            </a:r>
            <a:r>
              <a:rPr lang="en-US" sz="900" dirty="0" smtClean="0">
                <a:solidFill>
                  <a:schemeClr val="bg2"/>
                </a:solidFill>
                <a:latin typeface="Calibri" panose="020F0502020204030204" pitchFamily="34" charset="0"/>
              </a:rPr>
              <a:t>Data </a:t>
            </a:r>
            <a:r>
              <a:rPr lang="en-US" sz="900" dirty="0">
                <a:solidFill>
                  <a:schemeClr val="bg2"/>
                </a:solidFill>
                <a:latin typeface="Calibri" panose="020F0502020204030204" pitchFamily="34" charset="0"/>
              </a:rPr>
              <a:t>Source: Nielson Media Research/Zero Hedge, June, </a:t>
            </a:r>
            <a:r>
              <a:rPr lang="en-US" sz="900" dirty="0" smtClean="0">
                <a:solidFill>
                  <a:schemeClr val="bg2"/>
                </a:solidFill>
                <a:latin typeface="Calibri" panose="020F0502020204030204" pitchFamily="34" charset="0"/>
              </a:rPr>
              <a:t>2014. CNBC </a:t>
            </a:r>
            <a:r>
              <a:rPr lang="en-US" sz="900" dirty="0">
                <a:solidFill>
                  <a:schemeClr val="bg2"/>
                </a:solidFill>
                <a:latin typeface="Calibri" panose="020F0502020204030204" pitchFamily="34" charset="0"/>
              </a:rPr>
              <a:t>viewership graph uses the most recent data available and is for illustrative purposes to show how CNBC viewership increased during a significant market </a:t>
            </a:r>
            <a:r>
              <a:rPr lang="en-US" sz="900" dirty="0" smtClean="0">
                <a:solidFill>
                  <a:schemeClr val="bg2"/>
                </a:solidFill>
                <a:latin typeface="Calibri" panose="020F0502020204030204" pitchFamily="34" charset="0"/>
              </a:rPr>
              <a:t>drop. </a:t>
            </a:r>
            <a:r>
              <a:rPr lang="en-US" sz="900" baseline="30000" dirty="0" smtClean="0">
                <a:solidFill>
                  <a:schemeClr val="bg2"/>
                </a:solidFill>
                <a:latin typeface="Calibri" panose="020F0502020204030204" pitchFamily="34" charset="0"/>
              </a:rPr>
              <a:t>2</a:t>
            </a:r>
            <a:r>
              <a:rPr lang="en-US" sz="900" dirty="0" smtClean="0">
                <a:solidFill>
                  <a:schemeClr val="bg2"/>
                </a:solidFill>
                <a:latin typeface="Calibri" panose="020F0502020204030204" pitchFamily="34" charset="0"/>
              </a:rPr>
              <a:t>Data </a:t>
            </a:r>
            <a:r>
              <a:rPr lang="en-US" sz="900" dirty="0">
                <a:solidFill>
                  <a:schemeClr val="bg2"/>
                </a:solidFill>
                <a:latin typeface="Calibri" panose="020F0502020204030204" pitchFamily="34" charset="0"/>
              </a:rPr>
              <a:t>Source: Yahoo Finance, </a:t>
            </a:r>
            <a:r>
              <a:rPr lang="en-US" sz="900" dirty="0" smtClean="0">
                <a:solidFill>
                  <a:schemeClr val="bg2"/>
                </a:solidFill>
                <a:latin typeface="Calibri" panose="020F0502020204030204" pitchFamily="34" charset="0"/>
              </a:rPr>
              <a:t>1/16.</a:t>
            </a:r>
            <a:endParaRPr lang="en-US" sz="900" dirty="0">
              <a:solidFill>
                <a:schemeClr val="bg2"/>
              </a:solidFill>
              <a:latin typeface="Calibri" panose="020F0502020204030204" pitchFamily="34" charset="0"/>
            </a:endParaRPr>
          </a:p>
          <a:p>
            <a:pPr fontAlgn="base">
              <a:spcBef>
                <a:spcPct val="0"/>
              </a:spcBef>
              <a:spcAft>
                <a:spcPct val="0"/>
              </a:spcAft>
            </a:pPr>
            <a:endParaRPr lang="en-US" sz="800" dirty="0">
              <a:solidFill>
                <a:srgbClr val="000000"/>
              </a:solidFill>
              <a:latin typeface="Arial Narrow" pitchFamily="34" charset="0"/>
            </a:endParaRPr>
          </a:p>
        </p:txBody>
      </p:sp>
      <p:sp>
        <p:nvSpPr>
          <p:cNvPr id="162" name="Rectangle 28"/>
          <p:cNvSpPr>
            <a:spLocks noChangeArrowheads="1"/>
          </p:cNvSpPr>
          <p:nvPr/>
        </p:nvSpPr>
        <p:spPr bwMode="auto">
          <a:xfrm>
            <a:off x="2328261"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3/06</a:t>
            </a:r>
          </a:p>
        </p:txBody>
      </p:sp>
      <p:sp>
        <p:nvSpPr>
          <p:cNvPr id="163" name="Rectangle 28"/>
          <p:cNvSpPr>
            <a:spLocks noChangeArrowheads="1"/>
          </p:cNvSpPr>
          <p:nvPr/>
        </p:nvSpPr>
        <p:spPr bwMode="auto">
          <a:xfrm>
            <a:off x="2957956"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3/07</a:t>
            </a:r>
          </a:p>
        </p:txBody>
      </p:sp>
      <p:sp>
        <p:nvSpPr>
          <p:cNvPr id="164" name="Rectangle 28"/>
          <p:cNvSpPr>
            <a:spLocks noChangeArrowheads="1"/>
          </p:cNvSpPr>
          <p:nvPr/>
        </p:nvSpPr>
        <p:spPr bwMode="auto">
          <a:xfrm>
            <a:off x="3578125"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3/08</a:t>
            </a:r>
          </a:p>
        </p:txBody>
      </p:sp>
      <p:sp>
        <p:nvSpPr>
          <p:cNvPr id="165" name="Rectangle 28"/>
          <p:cNvSpPr>
            <a:spLocks noChangeArrowheads="1"/>
          </p:cNvSpPr>
          <p:nvPr/>
        </p:nvSpPr>
        <p:spPr bwMode="auto">
          <a:xfrm>
            <a:off x="4326028"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3/09</a:t>
            </a:r>
          </a:p>
        </p:txBody>
      </p:sp>
      <p:sp>
        <p:nvSpPr>
          <p:cNvPr id="166" name="Rectangle 28"/>
          <p:cNvSpPr>
            <a:spLocks noChangeArrowheads="1"/>
          </p:cNvSpPr>
          <p:nvPr/>
        </p:nvSpPr>
        <p:spPr bwMode="auto">
          <a:xfrm>
            <a:off x="4893212"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3/10</a:t>
            </a:r>
          </a:p>
        </p:txBody>
      </p:sp>
      <p:sp>
        <p:nvSpPr>
          <p:cNvPr id="167" name="Rectangle 28"/>
          <p:cNvSpPr>
            <a:spLocks noChangeArrowheads="1"/>
          </p:cNvSpPr>
          <p:nvPr/>
        </p:nvSpPr>
        <p:spPr bwMode="auto">
          <a:xfrm>
            <a:off x="5601593"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3/11</a:t>
            </a:r>
          </a:p>
        </p:txBody>
      </p:sp>
      <p:sp>
        <p:nvSpPr>
          <p:cNvPr id="168" name="Rectangle 28"/>
          <p:cNvSpPr>
            <a:spLocks noChangeArrowheads="1"/>
          </p:cNvSpPr>
          <p:nvPr/>
        </p:nvSpPr>
        <p:spPr bwMode="auto">
          <a:xfrm>
            <a:off x="6256755"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3/12</a:t>
            </a:r>
          </a:p>
        </p:txBody>
      </p:sp>
      <p:sp>
        <p:nvSpPr>
          <p:cNvPr id="169" name="Rectangle 28"/>
          <p:cNvSpPr>
            <a:spLocks noChangeArrowheads="1"/>
          </p:cNvSpPr>
          <p:nvPr/>
        </p:nvSpPr>
        <p:spPr bwMode="auto">
          <a:xfrm>
            <a:off x="7587738"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3/14</a:t>
            </a:r>
          </a:p>
        </p:txBody>
      </p:sp>
      <p:sp>
        <p:nvSpPr>
          <p:cNvPr id="170" name="Rectangle 28"/>
          <p:cNvSpPr>
            <a:spLocks noChangeArrowheads="1"/>
          </p:cNvSpPr>
          <p:nvPr/>
        </p:nvSpPr>
        <p:spPr bwMode="auto">
          <a:xfrm>
            <a:off x="7956487" y="5765800"/>
            <a:ext cx="469680"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dirty="0">
                <a:solidFill>
                  <a:srgbClr val="000000"/>
                </a:solidFill>
                <a:latin typeface="Calibri" panose="020F0502020204030204" pitchFamily="34" charset="0"/>
                <a:cs typeface="Arial" charset="0"/>
              </a:rPr>
              <a:t>6/30/14</a:t>
            </a:r>
          </a:p>
        </p:txBody>
      </p:sp>
      <p:sp>
        <p:nvSpPr>
          <p:cNvPr id="43" name="Slide Number Placeholder 42"/>
          <p:cNvSpPr>
            <a:spLocks noGrp="1"/>
          </p:cNvSpPr>
          <p:nvPr>
            <p:ph type="sldNum" sz="quarter" idx="12"/>
          </p:nvPr>
        </p:nvSpPr>
        <p:spPr/>
        <p:txBody>
          <a:bodyPr/>
          <a:lstStyle/>
          <a:p>
            <a:pPr>
              <a:defRPr/>
            </a:pPr>
            <a:fld id="{F3D15E86-8562-480E-9B71-5C67367B6B69}" type="slidenum">
              <a:rPr lang="en-US" smtClean="0"/>
              <a:pPr>
                <a:defRPr/>
              </a:pPr>
              <a:t>25</a:t>
            </a:fld>
            <a:endParaRPr lang="en-US" dirty="0"/>
          </a:p>
        </p:txBody>
      </p:sp>
      <p:grpSp>
        <p:nvGrpSpPr>
          <p:cNvPr id="18577" name="Group 18576"/>
          <p:cNvGrpSpPr/>
          <p:nvPr/>
        </p:nvGrpSpPr>
        <p:grpSpPr>
          <a:xfrm>
            <a:off x="1274828" y="2448998"/>
            <a:ext cx="6588423" cy="2653178"/>
            <a:chOff x="1274828" y="2258498"/>
            <a:chExt cx="6588423" cy="2653178"/>
          </a:xfrm>
        </p:grpSpPr>
        <p:sp>
          <p:nvSpPr>
            <p:cNvPr id="18481" name="Line 104"/>
            <p:cNvSpPr>
              <a:spLocks noChangeShapeType="1"/>
            </p:cNvSpPr>
            <p:nvPr/>
          </p:nvSpPr>
          <p:spPr bwMode="auto">
            <a:xfrm flipH="1" flipV="1">
              <a:off x="1274828" y="4057463"/>
              <a:ext cx="55329" cy="4133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2" name="Line 105"/>
            <p:cNvSpPr>
              <a:spLocks noChangeShapeType="1"/>
            </p:cNvSpPr>
            <p:nvPr/>
          </p:nvSpPr>
          <p:spPr bwMode="auto">
            <a:xfrm flipH="1">
              <a:off x="1330157" y="4071240"/>
              <a:ext cx="53202" cy="2755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3" name="Line 106"/>
            <p:cNvSpPr>
              <a:spLocks noChangeShapeType="1"/>
            </p:cNvSpPr>
            <p:nvPr/>
          </p:nvSpPr>
          <p:spPr bwMode="auto">
            <a:xfrm flipH="1">
              <a:off x="1383357" y="4027939"/>
              <a:ext cx="53202" cy="4330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4" name="Line 107"/>
            <p:cNvSpPr>
              <a:spLocks noChangeShapeType="1"/>
            </p:cNvSpPr>
            <p:nvPr/>
          </p:nvSpPr>
          <p:spPr bwMode="auto">
            <a:xfrm flipH="1" flipV="1">
              <a:off x="1436559" y="4027939"/>
              <a:ext cx="55329" cy="8266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5" name="Line 108"/>
            <p:cNvSpPr>
              <a:spLocks noChangeShapeType="1"/>
            </p:cNvSpPr>
            <p:nvPr/>
          </p:nvSpPr>
          <p:spPr bwMode="auto">
            <a:xfrm flipH="1">
              <a:off x="1491888" y="4106668"/>
              <a:ext cx="51073" cy="393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6" name="Line 109"/>
            <p:cNvSpPr>
              <a:spLocks noChangeShapeType="1"/>
            </p:cNvSpPr>
            <p:nvPr/>
          </p:nvSpPr>
          <p:spPr bwMode="auto">
            <a:xfrm flipH="1">
              <a:off x="1542961" y="4083049"/>
              <a:ext cx="53202" cy="2361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7" name="Line 110"/>
            <p:cNvSpPr>
              <a:spLocks noChangeShapeType="1"/>
            </p:cNvSpPr>
            <p:nvPr/>
          </p:nvSpPr>
          <p:spPr bwMode="auto">
            <a:xfrm flipH="1">
              <a:off x="1596161" y="4049590"/>
              <a:ext cx="55329" cy="3346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8" name="Line 111"/>
            <p:cNvSpPr>
              <a:spLocks noChangeShapeType="1"/>
            </p:cNvSpPr>
            <p:nvPr/>
          </p:nvSpPr>
          <p:spPr bwMode="auto">
            <a:xfrm flipH="1">
              <a:off x="1651491" y="3957083"/>
              <a:ext cx="53202" cy="9250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89" name="Line 112"/>
            <p:cNvSpPr>
              <a:spLocks noChangeShapeType="1"/>
            </p:cNvSpPr>
            <p:nvPr/>
          </p:nvSpPr>
          <p:spPr bwMode="auto">
            <a:xfrm flipH="1">
              <a:off x="1704692" y="3872449"/>
              <a:ext cx="53202" cy="8463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0" name="Line 113"/>
            <p:cNvSpPr>
              <a:spLocks noChangeShapeType="1"/>
            </p:cNvSpPr>
            <p:nvPr/>
          </p:nvSpPr>
          <p:spPr bwMode="auto">
            <a:xfrm flipH="1" flipV="1">
              <a:off x="1757893" y="3872449"/>
              <a:ext cx="55329" cy="6692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1" name="Line 114"/>
            <p:cNvSpPr>
              <a:spLocks noChangeShapeType="1"/>
            </p:cNvSpPr>
            <p:nvPr/>
          </p:nvSpPr>
          <p:spPr bwMode="auto">
            <a:xfrm flipH="1">
              <a:off x="1813222" y="3892132"/>
              <a:ext cx="51073" cy="4723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2" name="Line 115"/>
            <p:cNvSpPr>
              <a:spLocks noChangeShapeType="1"/>
            </p:cNvSpPr>
            <p:nvPr/>
          </p:nvSpPr>
          <p:spPr bwMode="auto">
            <a:xfrm flipH="1" flipV="1">
              <a:off x="1864295" y="3892132"/>
              <a:ext cx="53202" cy="4920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3" name="Line 116"/>
            <p:cNvSpPr>
              <a:spLocks noChangeShapeType="1"/>
            </p:cNvSpPr>
            <p:nvPr/>
          </p:nvSpPr>
          <p:spPr bwMode="auto">
            <a:xfrm flipH="1" flipV="1">
              <a:off x="1917497" y="3941337"/>
              <a:ext cx="55329" cy="5117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4" name="Line 117"/>
            <p:cNvSpPr>
              <a:spLocks noChangeShapeType="1"/>
            </p:cNvSpPr>
            <p:nvPr/>
          </p:nvSpPr>
          <p:spPr bwMode="auto">
            <a:xfrm flipH="1">
              <a:off x="1972826" y="3915750"/>
              <a:ext cx="53202" cy="7676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95" name="Line 118"/>
            <p:cNvSpPr>
              <a:spLocks noChangeShapeType="1"/>
            </p:cNvSpPr>
            <p:nvPr/>
          </p:nvSpPr>
          <p:spPr bwMode="auto">
            <a:xfrm flipH="1" flipV="1">
              <a:off x="2026026" y="3915750"/>
              <a:ext cx="53202" cy="393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28" name="Line 119"/>
            <p:cNvSpPr>
              <a:spLocks noChangeShapeType="1"/>
            </p:cNvSpPr>
            <p:nvPr/>
          </p:nvSpPr>
          <p:spPr bwMode="auto">
            <a:xfrm flipH="1">
              <a:off x="2079228" y="3825212"/>
              <a:ext cx="55329" cy="9447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29" name="Line 120"/>
            <p:cNvSpPr>
              <a:spLocks noChangeShapeType="1"/>
            </p:cNvSpPr>
            <p:nvPr/>
          </p:nvSpPr>
          <p:spPr bwMode="auto">
            <a:xfrm flipH="1" flipV="1">
              <a:off x="2134557" y="3825212"/>
              <a:ext cx="51073" cy="3149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0" name="Line 121"/>
            <p:cNvSpPr>
              <a:spLocks noChangeShapeType="1"/>
            </p:cNvSpPr>
            <p:nvPr/>
          </p:nvSpPr>
          <p:spPr bwMode="auto">
            <a:xfrm flipH="1">
              <a:off x="2185630" y="3837021"/>
              <a:ext cx="53202" cy="1968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1" name="Line 122"/>
            <p:cNvSpPr>
              <a:spLocks noChangeShapeType="1"/>
            </p:cNvSpPr>
            <p:nvPr/>
          </p:nvSpPr>
          <p:spPr bwMode="auto">
            <a:xfrm flipH="1" flipV="1">
              <a:off x="2238831" y="3837021"/>
              <a:ext cx="55329" cy="4723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2" name="Line 123"/>
            <p:cNvSpPr>
              <a:spLocks noChangeShapeType="1"/>
            </p:cNvSpPr>
            <p:nvPr/>
          </p:nvSpPr>
          <p:spPr bwMode="auto">
            <a:xfrm flipH="1">
              <a:off x="2294160" y="3793720"/>
              <a:ext cx="53202" cy="9053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3" name="Line 124"/>
            <p:cNvSpPr>
              <a:spLocks noChangeShapeType="1"/>
            </p:cNvSpPr>
            <p:nvPr/>
          </p:nvSpPr>
          <p:spPr bwMode="auto">
            <a:xfrm flipH="1" flipV="1">
              <a:off x="2347362" y="3793720"/>
              <a:ext cx="53202" cy="196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4" name="Line 125"/>
            <p:cNvSpPr>
              <a:spLocks noChangeShapeType="1"/>
            </p:cNvSpPr>
            <p:nvPr/>
          </p:nvSpPr>
          <p:spPr bwMode="auto">
            <a:xfrm flipH="1">
              <a:off x="2400562" y="3726800"/>
              <a:ext cx="55329" cy="6888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5" name="Line 126"/>
            <p:cNvSpPr>
              <a:spLocks noChangeShapeType="1"/>
            </p:cNvSpPr>
            <p:nvPr/>
          </p:nvSpPr>
          <p:spPr bwMode="auto">
            <a:xfrm flipH="1">
              <a:off x="2455891" y="3724831"/>
              <a:ext cx="51073" cy="196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6" name="Line 127"/>
            <p:cNvSpPr>
              <a:spLocks noChangeShapeType="1"/>
            </p:cNvSpPr>
            <p:nvPr/>
          </p:nvSpPr>
          <p:spPr bwMode="auto">
            <a:xfrm flipH="1">
              <a:off x="2506964" y="3677594"/>
              <a:ext cx="53202" cy="4723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7" name="Line 128"/>
            <p:cNvSpPr>
              <a:spLocks noChangeShapeType="1"/>
            </p:cNvSpPr>
            <p:nvPr/>
          </p:nvSpPr>
          <p:spPr bwMode="auto">
            <a:xfrm flipH="1">
              <a:off x="2560166" y="3659880"/>
              <a:ext cx="55329" cy="1771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8" name="Line 129"/>
            <p:cNvSpPr>
              <a:spLocks noChangeShapeType="1"/>
            </p:cNvSpPr>
            <p:nvPr/>
          </p:nvSpPr>
          <p:spPr bwMode="auto">
            <a:xfrm flipH="1" flipV="1">
              <a:off x="2615495" y="3659880"/>
              <a:ext cx="53202" cy="8857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9" name="Line 130"/>
            <p:cNvSpPr>
              <a:spLocks noChangeShapeType="1"/>
            </p:cNvSpPr>
            <p:nvPr/>
          </p:nvSpPr>
          <p:spPr bwMode="auto">
            <a:xfrm flipH="1">
              <a:off x="2668695" y="3748450"/>
              <a:ext cx="55329" cy="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0" name="Line 131"/>
            <p:cNvSpPr>
              <a:spLocks noChangeShapeType="1"/>
            </p:cNvSpPr>
            <p:nvPr/>
          </p:nvSpPr>
          <p:spPr bwMode="auto">
            <a:xfrm flipH="1">
              <a:off x="2724025" y="3730737"/>
              <a:ext cx="51073" cy="1771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1" name="Line 132"/>
            <p:cNvSpPr>
              <a:spLocks noChangeShapeType="1"/>
            </p:cNvSpPr>
            <p:nvPr/>
          </p:nvSpPr>
          <p:spPr bwMode="auto">
            <a:xfrm flipH="1">
              <a:off x="2775098" y="3675626"/>
              <a:ext cx="53202" cy="5511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2" name="Line 133"/>
            <p:cNvSpPr>
              <a:spLocks noChangeShapeType="1"/>
            </p:cNvSpPr>
            <p:nvPr/>
          </p:nvSpPr>
          <p:spPr bwMode="auto">
            <a:xfrm flipH="1">
              <a:off x="2828299" y="3606737"/>
              <a:ext cx="55329" cy="6888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3" name="Line 134"/>
            <p:cNvSpPr>
              <a:spLocks noChangeShapeType="1"/>
            </p:cNvSpPr>
            <p:nvPr/>
          </p:nvSpPr>
          <p:spPr bwMode="auto">
            <a:xfrm flipH="1">
              <a:off x="2883629" y="3516199"/>
              <a:ext cx="53202" cy="9053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4" name="Line 135"/>
            <p:cNvSpPr>
              <a:spLocks noChangeShapeType="1"/>
            </p:cNvSpPr>
            <p:nvPr/>
          </p:nvSpPr>
          <p:spPr bwMode="auto">
            <a:xfrm flipH="1">
              <a:off x="2936829" y="3466992"/>
              <a:ext cx="53202" cy="4920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5" name="Line 136"/>
            <p:cNvSpPr>
              <a:spLocks noChangeShapeType="1"/>
            </p:cNvSpPr>
            <p:nvPr/>
          </p:nvSpPr>
          <p:spPr bwMode="auto">
            <a:xfrm flipH="1">
              <a:off x="2990031" y="3429597"/>
              <a:ext cx="55329" cy="3739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6" name="Line 137"/>
            <p:cNvSpPr>
              <a:spLocks noChangeShapeType="1"/>
            </p:cNvSpPr>
            <p:nvPr/>
          </p:nvSpPr>
          <p:spPr bwMode="auto">
            <a:xfrm flipH="1">
              <a:off x="3045360" y="3388263"/>
              <a:ext cx="51073" cy="4133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7" name="Line 138"/>
            <p:cNvSpPr>
              <a:spLocks noChangeShapeType="1"/>
            </p:cNvSpPr>
            <p:nvPr/>
          </p:nvSpPr>
          <p:spPr bwMode="auto">
            <a:xfrm flipH="1" flipV="1">
              <a:off x="3096433" y="3388263"/>
              <a:ext cx="53202" cy="6692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8" name="Line 139"/>
            <p:cNvSpPr>
              <a:spLocks noChangeShapeType="1"/>
            </p:cNvSpPr>
            <p:nvPr/>
          </p:nvSpPr>
          <p:spPr bwMode="auto">
            <a:xfrm flipH="1">
              <a:off x="3149633" y="3425660"/>
              <a:ext cx="55329" cy="2952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9" name="Line 140"/>
            <p:cNvSpPr>
              <a:spLocks noChangeShapeType="1"/>
            </p:cNvSpPr>
            <p:nvPr/>
          </p:nvSpPr>
          <p:spPr bwMode="auto">
            <a:xfrm flipH="1">
              <a:off x="3204962" y="3291820"/>
              <a:ext cx="53202" cy="13384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0" name="Line 141"/>
            <p:cNvSpPr>
              <a:spLocks noChangeShapeType="1"/>
            </p:cNvSpPr>
            <p:nvPr/>
          </p:nvSpPr>
          <p:spPr bwMode="auto">
            <a:xfrm flipH="1">
              <a:off x="3258164" y="3187504"/>
              <a:ext cx="53202" cy="10431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1" name="Line 142"/>
            <p:cNvSpPr>
              <a:spLocks noChangeShapeType="1"/>
            </p:cNvSpPr>
            <p:nvPr/>
          </p:nvSpPr>
          <p:spPr bwMode="auto">
            <a:xfrm flipH="1" flipV="1">
              <a:off x="3311365" y="3187504"/>
              <a:ext cx="55329" cy="5707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2" name="Line 143"/>
            <p:cNvSpPr>
              <a:spLocks noChangeShapeType="1"/>
            </p:cNvSpPr>
            <p:nvPr/>
          </p:nvSpPr>
          <p:spPr bwMode="auto">
            <a:xfrm flipH="1" flipV="1">
              <a:off x="3366694" y="3244583"/>
              <a:ext cx="51073" cy="10628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3" name="Line 144"/>
            <p:cNvSpPr>
              <a:spLocks noChangeShapeType="1"/>
            </p:cNvSpPr>
            <p:nvPr/>
          </p:nvSpPr>
          <p:spPr bwMode="auto">
            <a:xfrm flipH="1">
              <a:off x="3417767" y="3311503"/>
              <a:ext cx="53202" cy="3936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4" name="Line 145"/>
            <p:cNvSpPr>
              <a:spLocks noChangeShapeType="1"/>
            </p:cNvSpPr>
            <p:nvPr/>
          </p:nvSpPr>
          <p:spPr bwMode="auto">
            <a:xfrm flipH="1">
              <a:off x="3470969" y="3195377"/>
              <a:ext cx="55329" cy="11612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5" name="Line 146"/>
            <p:cNvSpPr>
              <a:spLocks noChangeShapeType="1"/>
            </p:cNvSpPr>
            <p:nvPr/>
          </p:nvSpPr>
          <p:spPr bwMode="auto">
            <a:xfrm flipH="1">
              <a:off x="3526298" y="3156012"/>
              <a:ext cx="53202" cy="3936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61" name="Line 147"/>
            <p:cNvSpPr>
              <a:spLocks noChangeShapeType="1"/>
            </p:cNvSpPr>
            <p:nvPr/>
          </p:nvSpPr>
          <p:spPr bwMode="auto">
            <a:xfrm flipH="1" flipV="1">
              <a:off x="3579498" y="3156012"/>
              <a:ext cx="53202" cy="14171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1" name="Line 148"/>
            <p:cNvSpPr>
              <a:spLocks noChangeShapeType="1"/>
            </p:cNvSpPr>
            <p:nvPr/>
          </p:nvSpPr>
          <p:spPr bwMode="auto">
            <a:xfrm flipH="1" flipV="1">
              <a:off x="3632700" y="3297725"/>
              <a:ext cx="55329" cy="2558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2" name="Line 149"/>
            <p:cNvSpPr>
              <a:spLocks noChangeShapeType="1"/>
            </p:cNvSpPr>
            <p:nvPr/>
          </p:nvSpPr>
          <p:spPr bwMode="auto">
            <a:xfrm flipH="1" flipV="1">
              <a:off x="3688029" y="3323312"/>
              <a:ext cx="51073" cy="19091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3" name="Line 150"/>
            <p:cNvSpPr>
              <a:spLocks noChangeShapeType="1"/>
            </p:cNvSpPr>
            <p:nvPr/>
          </p:nvSpPr>
          <p:spPr bwMode="auto">
            <a:xfrm flipH="1" flipV="1">
              <a:off x="3739102" y="3514230"/>
              <a:ext cx="53202" cy="10431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4" name="Line 151"/>
            <p:cNvSpPr>
              <a:spLocks noChangeShapeType="1"/>
            </p:cNvSpPr>
            <p:nvPr/>
          </p:nvSpPr>
          <p:spPr bwMode="auto">
            <a:xfrm flipH="1" flipV="1">
              <a:off x="3792303" y="3618547"/>
              <a:ext cx="55329" cy="787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5" name="Line 152"/>
            <p:cNvSpPr>
              <a:spLocks noChangeShapeType="1"/>
            </p:cNvSpPr>
            <p:nvPr/>
          </p:nvSpPr>
          <p:spPr bwMode="auto">
            <a:xfrm flipH="1">
              <a:off x="3847632" y="3500453"/>
              <a:ext cx="53202" cy="12596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6" name="Line 153"/>
            <p:cNvSpPr>
              <a:spLocks noChangeShapeType="1"/>
            </p:cNvSpPr>
            <p:nvPr/>
          </p:nvSpPr>
          <p:spPr bwMode="auto">
            <a:xfrm flipH="1">
              <a:off x="3900833" y="3470929"/>
              <a:ext cx="53202" cy="2952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7" name="Line 154"/>
            <p:cNvSpPr>
              <a:spLocks noChangeShapeType="1"/>
            </p:cNvSpPr>
            <p:nvPr/>
          </p:nvSpPr>
          <p:spPr bwMode="auto">
            <a:xfrm flipH="1" flipV="1">
              <a:off x="3954034" y="3470929"/>
              <a:ext cx="53202" cy="26374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8" name="Line 155"/>
            <p:cNvSpPr>
              <a:spLocks noChangeShapeType="1"/>
            </p:cNvSpPr>
            <p:nvPr/>
          </p:nvSpPr>
          <p:spPr bwMode="auto">
            <a:xfrm flipH="1" flipV="1">
              <a:off x="4007236" y="3734673"/>
              <a:ext cx="53202" cy="1574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9" name="Line 156"/>
            <p:cNvSpPr>
              <a:spLocks noChangeShapeType="1"/>
            </p:cNvSpPr>
            <p:nvPr/>
          </p:nvSpPr>
          <p:spPr bwMode="auto">
            <a:xfrm flipH="1">
              <a:off x="4060436" y="3711054"/>
              <a:ext cx="53202" cy="3936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0" name="Line 157"/>
            <p:cNvSpPr>
              <a:spLocks noChangeShapeType="1"/>
            </p:cNvSpPr>
            <p:nvPr/>
          </p:nvSpPr>
          <p:spPr bwMode="auto">
            <a:xfrm flipH="1" flipV="1">
              <a:off x="4113638" y="3711054"/>
              <a:ext cx="55329" cy="26571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1" name="Line 158"/>
            <p:cNvSpPr>
              <a:spLocks noChangeShapeType="1"/>
            </p:cNvSpPr>
            <p:nvPr/>
          </p:nvSpPr>
          <p:spPr bwMode="auto">
            <a:xfrm flipH="1" flipV="1">
              <a:off x="4168967" y="3976765"/>
              <a:ext cx="53202" cy="42120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2" name="Line 159"/>
            <p:cNvSpPr>
              <a:spLocks noChangeShapeType="1"/>
            </p:cNvSpPr>
            <p:nvPr/>
          </p:nvSpPr>
          <p:spPr bwMode="auto">
            <a:xfrm flipH="1" flipV="1">
              <a:off x="4222167" y="4397966"/>
              <a:ext cx="53202" cy="17123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3" name="Line 160"/>
            <p:cNvSpPr>
              <a:spLocks noChangeShapeType="1"/>
            </p:cNvSpPr>
            <p:nvPr/>
          </p:nvSpPr>
          <p:spPr bwMode="auto">
            <a:xfrm flipH="1">
              <a:off x="4275369" y="4539679"/>
              <a:ext cx="53202" cy="2952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4" name="Line 161"/>
            <p:cNvSpPr>
              <a:spLocks noChangeShapeType="1"/>
            </p:cNvSpPr>
            <p:nvPr/>
          </p:nvSpPr>
          <p:spPr bwMode="auto">
            <a:xfrm flipH="1" flipV="1">
              <a:off x="4328570" y="4539679"/>
              <a:ext cx="53202" cy="17123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 name="Line 162"/>
            <p:cNvSpPr>
              <a:spLocks noChangeShapeType="1"/>
            </p:cNvSpPr>
            <p:nvPr/>
          </p:nvSpPr>
          <p:spPr bwMode="auto">
            <a:xfrm flipH="1" flipV="1">
              <a:off x="4381771" y="4710916"/>
              <a:ext cx="53202" cy="20076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6" name="Line 163"/>
            <p:cNvSpPr>
              <a:spLocks noChangeShapeType="1"/>
            </p:cNvSpPr>
            <p:nvPr/>
          </p:nvSpPr>
          <p:spPr bwMode="auto">
            <a:xfrm flipH="1">
              <a:off x="4434972" y="4773899"/>
              <a:ext cx="55329" cy="13777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7" name="Line 164"/>
            <p:cNvSpPr>
              <a:spLocks noChangeShapeType="1"/>
            </p:cNvSpPr>
            <p:nvPr/>
          </p:nvSpPr>
          <p:spPr bwMode="auto">
            <a:xfrm flipH="1">
              <a:off x="4490301" y="4604631"/>
              <a:ext cx="53202" cy="16926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8" name="Line 165"/>
            <p:cNvSpPr>
              <a:spLocks noChangeShapeType="1"/>
            </p:cNvSpPr>
            <p:nvPr/>
          </p:nvSpPr>
          <p:spPr bwMode="auto">
            <a:xfrm flipH="1">
              <a:off x="4543503" y="4496378"/>
              <a:ext cx="55329" cy="10825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9" name="Line 166"/>
            <p:cNvSpPr>
              <a:spLocks noChangeShapeType="1"/>
            </p:cNvSpPr>
            <p:nvPr/>
          </p:nvSpPr>
          <p:spPr bwMode="auto">
            <a:xfrm flipH="1" flipV="1">
              <a:off x="4598832" y="4496378"/>
              <a:ext cx="51073" cy="393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90" name="Line 167"/>
            <p:cNvSpPr>
              <a:spLocks noChangeShapeType="1"/>
            </p:cNvSpPr>
            <p:nvPr/>
          </p:nvSpPr>
          <p:spPr bwMode="auto">
            <a:xfrm flipH="1">
              <a:off x="4649905" y="4350729"/>
              <a:ext cx="53202" cy="14958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91" name="Line 168"/>
            <p:cNvSpPr>
              <a:spLocks noChangeShapeType="1"/>
            </p:cNvSpPr>
            <p:nvPr/>
          </p:nvSpPr>
          <p:spPr bwMode="auto">
            <a:xfrm flipH="1">
              <a:off x="4703105" y="4287746"/>
              <a:ext cx="55329" cy="6298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0" name="Line 169"/>
            <p:cNvSpPr>
              <a:spLocks noChangeShapeType="1"/>
            </p:cNvSpPr>
            <p:nvPr/>
          </p:nvSpPr>
          <p:spPr bwMode="auto">
            <a:xfrm flipH="1">
              <a:off x="4758434" y="4212953"/>
              <a:ext cx="53202" cy="7479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1" name="Line 170"/>
            <p:cNvSpPr>
              <a:spLocks noChangeShapeType="1"/>
            </p:cNvSpPr>
            <p:nvPr/>
          </p:nvSpPr>
          <p:spPr bwMode="auto">
            <a:xfrm flipH="1" flipV="1">
              <a:off x="4811636" y="4212953"/>
              <a:ext cx="53202" cy="3936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2" name="Line 171"/>
            <p:cNvSpPr>
              <a:spLocks noChangeShapeType="1"/>
            </p:cNvSpPr>
            <p:nvPr/>
          </p:nvSpPr>
          <p:spPr bwMode="auto">
            <a:xfrm flipH="1">
              <a:off x="4864837" y="4116510"/>
              <a:ext cx="55329" cy="13580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3" name="Line 172"/>
            <p:cNvSpPr>
              <a:spLocks noChangeShapeType="1"/>
            </p:cNvSpPr>
            <p:nvPr/>
          </p:nvSpPr>
          <p:spPr bwMode="auto">
            <a:xfrm flipH="1">
              <a:off x="4920166" y="4079113"/>
              <a:ext cx="51073" cy="3739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4" name="Line 173"/>
            <p:cNvSpPr>
              <a:spLocks noChangeShapeType="1"/>
            </p:cNvSpPr>
            <p:nvPr/>
          </p:nvSpPr>
          <p:spPr bwMode="auto">
            <a:xfrm flipH="1" flipV="1">
              <a:off x="4971239" y="4079113"/>
              <a:ext cx="53202" cy="9250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5" name="Line 174"/>
            <p:cNvSpPr>
              <a:spLocks noChangeShapeType="1"/>
            </p:cNvSpPr>
            <p:nvPr/>
          </p:nvSpPr>
          <p:spPr bwMode="auto">
            <a:xfrm flipH="1">
              <a:off x="5024440" y="4102732"/>
              <a:ext cx="55329" cy="6888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6" name="Line 175"/>
            <p:cNvSpPr>
              <a:spLocks noChangeShapeType="1"/>
            </p:cNvSpPr>
            <p:nvPr/>
          </p:nvSpPr>
          <p:spPr bwMode="auto">
            <a:xfrm flipH="1">
              <a:off x="5079770" y="3961019"/>
              <a:ext cx="53202" cy="14171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7" name="Line 176"/>
            <p:cNvSpPr>
              <a:spLocks noChangeShapeType="1"/>
            </p:cNvSpPr>
            <p:nvPr/>
          </p:nvSpPr>
          <p:spPr bwMode="auto">
            <a:xfrm flipH="1">
              <a:off x="5132970" y="3925591"/>
              <a:ext cx="53202" cy="3542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8" name="Line 177"/>
            <p:cNvSpPr>
              <a:spLocks noChangeShapeType="1"/>
            </p:cNvSpPr>
            <p:nvPr/>
          </p:nvSpPr>
          <p:spPr bwMode="auto">
            <a:xfrm flipH="1" flipV="1">
              <a:off x="5186172" y="3925591"/>
              <a:ext cx="53202" cy="21650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49" name="Line 178"/>
            <p:cNvSpPr>
              <a:spLocks noChangeShapeType="1"/>
            </p:cNvSpPr>
            <p:nvPr/>
          </p:nvSpPr>
          <p:spPr bwMode="auto">
            <a:xfrm flipH="1" flipV="1">
              <a:off x="5239372" y="4142096"/>
              <a:ext cx="53202" cy="12006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50" name="Line 179"/>
            <p:cNvSpPr>
              <a:spLocks noChangeShapeType="1"/>
            </p:cNvSpPr>
            <p:nvPr/>
          </p:nvSpPr>
          <p:spPr bwMode="auto">
            <a:xfrm flipH="1">
              <a:off x="5292574" y="4098795"/>
              <a:ext cx="53202" cy="16336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51" name="Line 180"/>
            <p:cNvSpPr>
              <a:spLocks noChangeShapeType="1"/>
            </p:cNvSpPr>
            <p:nvPr/>
          </p:nvSpPr>
          <p:spPr bwMode="auto">
            <a:xfrm flipH="1" flipV="1">
              <a:off x="5345774" y="4098795"/>
              <a:ext cx="55329" cy="12399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52" name="Line 181"/>
            <p:cNvSpPr>
              <a:spLocks noChangeShapeType="1"/>
            </p:cNvSpPr>
            <p:nvPr/>
          </p:nvSpPr>
          <p:spPr bwMode="auto">
            <a:xfrm flipH="1">
              <a:off x="5401104" y="4020066"/>
              <a:ext cx="53202" cy="20272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2" name="Line 182"/>
            <p:cNvSpPr>
              <a:spLocks noChangeShapeType="1"/>
            </p:cNvSpPr>
            <p:nvPr/>
          </p:nvSpPr>
          <p:spPr bwMode="auto">
            <a:xfrm flipH="1">
              <a:off x="5454305" y="3929527"/>
              <a:ext cx="53202" cy="9053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3" name="Line 183"/>
            <p:cNvSpPr>
              <a:spLocks noChangeShapeType="1"/>
            </p:cNvSpPr>
            <p:nvPr/>
          </p:nvSpPr>
          <p:spPr bwMode="auto">
            <a:xfrm flipH="1">
              <a:off x="5507506" y="3929527"/>
              <a:ext cx="53202" cy="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4" name="Line 184"/>
            <p:cNvSpPr>
              <a:spLocks noChangeShapeType="1"/>
            </p:cNvSpPr>
            <p:nvPr/>
          </p:nvSpPr>
          <p:spPr bwMode="auto">
            <a:xfrm flipH="1">
              <a:off x="5560707" y="3774038"/>
              <a:ext cx="53202" cy="15549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5" name="Line 185"/>
            <p:cNvSpPr>
              <a:spLocks noChangeShapeType="1"/>
            </p:cNvSpPr>
            <p:nvPr/>
          </p:nvSpPr>
          <p:spPr bwMode="auto">
            <a:xfrm flipH="1">
              <a:off x="5613908" y="3709086"/>
              <a:ext cx="53202" cy="6495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6" name="Line 186"/>
            <p:cNvSpPr>
              <a:spLocks noChangeShapeType="1"/>
            </p:cNvSpPr>
            <p:nvPr/>
          </p:nvSpPr>
          <p:spPr bwMode="auto">
            <a:xfrm flipH="1">
              <a:off x="5667110" y="3622483"/>
              <a:ext cx="55329" cy="8660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7" name="Line 187"/>
            <p:cNvSpPr>
              <a:spLocks noChangeShapeType="1"/>
            </p:cNvSpPr>
            <p:nvPr/>
          </p:nvSpPr>
          <p:spPr bwMode="auto">
            <a:xfrm flipH="1">
              <a:off x="5722439" y="3620514"/>
              <a:ext cx="53202" cy="196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8" name="Line 188"/>
            <p:cNvSpPr>
              <a:spLocks noChangeShapeType="1"/>
            </p:cNvSpPr>
            <p:nvPr/>
          </p:nvSpPr>
          <p:spPr bwMode="auto">
            <a:xfrm flipH="1">
              <a:off x="5775639" y="3543754"/>
              <a:ext cx="53202" cy="7676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69" name="Line 189"/>
            <p:cNvSpPr>
              <a:spLocks noChangeShapeType="1"/>
            </p:cNvSpPr>
            <p:nvPr/>
          </p:nvSpPr>
          <p:spPr bwMode="auto">
            <a:xfrm flipH="1" flipV="1">
              <a:off x="5828841" y="3543754"/>
              <a:ext cx="53202" cy="4330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70" name="Line 190"/>
            <p:cNvSpPr>
              <a:spLocks noChangeShapeType="1"/>
            </p:cNvSpPr>
            <p:nvPr/>
          </p:nvSpPr>
          <p:spPr bwMode="auto">
            <a:xfrm flipH="1" flipV="1">
              <a:off x="5882041" y="3587055"/>
              <a:ext cx="53202" cy="5314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271" name="Line 191"/>
            <p:cNvSpPr>
              <a:spLocks noChangeShapeType="1"/>
            </p:cNvSpPr>
            <p:nvPr/>
          </p:nvSpPr>
          <p:spPr bwMode="auto">
            <a:xfrm flipH="1" flipV="1">
              <a:off x="5935243" y="3640197"/>
              <a:ext cx="53202" cy="5904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0" name="Line 192"/>
            <p:cNvSpPr>
              <a:spLocks noChangeShapeType="1"/>
            </p:cNvSpPr>
            <p:nvPr/>
          </p:nvSpPr>
          <p:spPr bwMode="auto">
            <a:xfrm flipH="1" flipV="1">
              <a:off x="5988444" y="3699245"/>
              <a:ext cx="55329" cy="15942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1" name="Line 193"/>
            <p:cNvSpPr>
              <a:spLocks noChangeShapeType="1"/>
            </p:cNvSpPr>
            <p:nvPr/>
          </p:nvSpPr>
          <p:spPr bwMode="auto">
            <a:xfrm flipH="1" flipV="1">
              <a:off x="6043773" y="3858671"/>
              <a:ext cx="53202" cy="18895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2" name="Line 194"/>
            <p:cNvSpPr>
              <a:spLocks noChangeShapeType="1"/>
            </p:cNvSpPr>
            <p:nvPr/>
          </p:nvSpPr>
          <p:spPr bwMode="auto">
            <a:xfrm flipH="1">
              <a:off x="6096974" y="3789784"/>
              <a:ext cx="53202" cy="25783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3" name="Line 195"/>
            <p:cNvSpPr>
              <a:spLocks noChangeShapeType="1"/>
            </p:cNvSpPr>
            <p:nvPr/>
          </p:nvSpPr>
          <p:spPr bwMode="auto">
            <a:xfrm flipH="1" flipV="1">
              <a:off x="6150175" y="3789784"/>
              <a:ext cx="53202" cy="787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4" name="Line 196"/>
            <p:cNvSpPr>
              <a:spLocks noChangeShapeType="1"/>
            </p:cNvSpPr>
            <p:nvPr/>
          </p:nvSpPr>
          <p:spPr bwMode="auto">
            <a:xfrm flipH="1">
              <a:off x="6203377" y="3772069"/>
              <a:ext cx="53202" cy="2558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6" name="Line 197"/>
            <p:cNvSpPr>
              <a:spLocks noChangeShapeType="1"/>
            </p:cNvSpPr>
            <p:nvPr/>
          </p:nvSpPr>
          <p:spPr bwMode="auto">
            <a:xfrm flipH="1">
              <a:off x="6256577" y="3657911"/>
              <a:ext cx="53202" cy="11415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7" name="Line 198"/>
            <p:cNvSpPr>
              <a:spLocks noChangeShapeType="1"/>
            </p:cNvSpPr>
            <p:nvPr/>
          </p:nvSpPr>
          <p:spPr bwMode="auto">
            <a:xfrm flipH="1">
              <a:off x="6309779" y="3541785"/>
              <a:ext cx="55329" cy="11612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69" name="Line 199"/>
            <p:cNvSpPr>
              <a:spLocks noChangeShapeType="1"/>
            </p:cNvSpPr>
            <p:nvPr/>
          </p:nvSpPr>
          <p:spPr bwMode="auto">
            <a:xfrm flipH="1">
              <a:off x="6365108" y="3449279"/>
              <a:ext cx="53202" cy="9250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70" name="Line 200"/>
            <p:cNvSpPr>
              <a:spLocks noChangeShapeType="1"/>
            </p:cNvSpPr>
            <p:nvPr/>
          </p:nvSpPr>
          <p:spPr bwMode="auto">
            <a:xfrm flipH="1" flipV="1">
              <a:off x="6418308" y="3449279"/>
              <a:ext cx="53202" cy="2361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71" name="Line 201"/>
            <p:cNvSpPr>
              <a:spLocks noChangeShapeType="1"/>
            </p:cNvSpPr>
            <p:nvPr/>
          </p:nvSpPr>
          <p:spPr bwMode="auto">
            <a:xfrm flipH="1" flipV="1">
              <a:off x="6471510" y="3472898"/>
              <a:ext cx="53202" cy="18895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72" name="Line 202"/>
            <p:cNvSpPr>
              <a:spLocks noChangeShapeType="1"/>
            </p:cNvSpPr>
            <p:nvPr/>
          </p:nvSpPr>
          <p:spPr bwMode="auto">
            <a:xfrm flipH="1">
              <a:off x="6524711" y="3549658"/>
              <a:ext cx="53202" cy="11219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73" name="Line 203"/>
            <p:cNvSpPr>
              <a:spLocks noChangeShapeType="1"/>
            </p:cNvSpPr>
            <p:nvPr/>
          </p:nvSpPr>
          <p:spPr bwMode="auto">
            <a:xfrm flipH="1">
              <a:off x="6577912" y="3512262"/>
              <a:ext cx="55329" cy="3739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574" name="Line 204"/>
            <p:cNvSpPr>
              <a:spLocks noChangeShapeType="1"/>
            </p:cNvSpPr>
            <p:nvPr/>
          </p:nvSpPr>
          <p:spPr bwMode="auto">
            <a:xfrm flipH="1">
              <a:off x="6633241" y="3455183"/>
              <a:ext cx="53202" cy="5707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6" name="Line 206"/>
            <p:cNvSpPr>
              <a:spLocks noChangeShapeType="1"/>
            </p:cNvSpPr>
            <p:nvPr/>
          </p:nvSpPr>
          <p:spPr bwMode="auto">
            <a:xfrm flipH="1">
              <a:off x="6686442" y="3380390"/>
              <a:ext cx="53202" cy="7479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7" name="Line 207"/>
            <p:cNvSpPr>
              <a:spLocks noChangeShapeType="1"/>
            </p:cNvSpPr>
            <p:nvPr/>
          </p:nvSpPr>
          <p:spPr bwMode="auto">
            <a:xfrm flipH="1" flipV="1">
              <a:off x="6739644" y="3380390"/>
              <a:ext cx="53202" cy="62983"/>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8" name="Line 208"/>
            <p:cNvSpPr>
              <a:spLocks noChangeShapeType="1"/>
            </p:cNvSpPr>
            <p:nvPr/>
          </p:nvSpPr>
          <p:spPr bwMode="auto">
            <a:xfrm flipH="1">
              <a:off x="6792844" y="3433533"/>
              <a:ext cx="53202" cy="984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9" name="Line 209"/>
            <p:cNvSpPr>
              <a:spLocks noChangeShapeType="1"/>
            </p:cNvSpPr>
            <p:nvPr/>
          </p:nvSpPr>
          <p:spPr bwMode="auto">
            <a:xfrm flipH="1">
              <a:off x="6846046" y="3411882"/>
              <a:ext cx="53202" cy="2165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0" name="Line 210"/>
            <p:cNvSpPr>
              <a:spLocks noChangeShapeType="1"/>
            </p:cNvSpPr>
            <p:nvPr/>
          </p:nvSpPr>
          <p:spPr bwMode="auto">
            <a:xfrm flipH="1">
              <a:off x="6899246" y="3258360"/>
              <a:ext cx="55329" cy="15352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1" name="Line 211"/>
            <p:cNvSpPr>
              <a:spLocks noChangeShapeType="1"/>
            </p:cNvSpPr>
            <p:nvPr/>
          </p:nvSpPr>
          <p:spPr bwMode="auto">
            <a:xfrm flipH="1">
              <a:off x="6954575" y="3222932"/>
              <a:ext cx="53202" cy="3542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2" name="Line 212"/>
            <p:cNvSpPr>
              <a:spLocks noChangeShapeType="1"/>
            </p:cNvSpPr>
            <p:nvPr/>
          </p:nvSpPr>
          <p:spPr bwMode="auto">
            <a:xfrm flipH="1">
              <a:off x="7007777" y="3104838"/>
              <a:ext cx="53202" cy="11809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3" name="Line 213"/>
            <p:cNvSpPr>
              <a:spLocks noChangeShapeType="1"/>
            </p:cNvSpPr>
            <p:nvPr/>
          </p:nvSpPr>
          <p:spPr bwMode="auto">
            <a:xfrm flipH="1">
              <a:off x="7060978" y="3043823"/>
              <a:ext cx="53202" cy="6101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4" name="Line 214"/>
            <p:cNvSpPr>
              <a:spLocks noChangeShapeType="1"/>
            </p:cNvSpPr>
            <p:nvPr/>
          </p:nvSpPr>
          <p:spPr bwMode="auto">
            <a:xfrm flipH="1">
              <a:off x="7114179" y="2970998"/>
              <a:ext cx="53202" cy="72825"/>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5" name="Line 215"/>
            <p:cNvSpPr>
              <a:spLocks noChangeShapeType="1"/>
            </p:cNvSpPr>
            <p:nvPr/>
          </p:nvSpPr>
          <p:spPr bwMode="auto">
            <a:xfrm flipH="1" flipV="1">
              <a:off x="7167380" y="2970998"/>
              <a:ext cx="53202" cy="4527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6" name="Line 216"/>
            <p:cNvSpPr>
              <a:spLocks noChangeShapeType="1"/>
            </p:cNvSpPr>
            <p:nvPr/>
          </p:nvSpPr>
          <p:spPr bwMode="auto">
            <a:xfrm flipH="1">
              <a:off x="7220582" y="2847000"/>
              <a:ext cx="55329" cy="169268"/>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7" name="Line 217"/>
            <p:cNvSpPr>
              <a:spLocks noChangeShapeType="1"/>
            </p:cNvSpPr>
            <p:nvPr/>
          </p:nvSpPr>
          <p:spPr bwMode="auto">
            <a:xfrm flipH="1" flipV="1">
              <a:off x="7275911" y="2847000"/>
              <a:ext cx="53202" cy="11415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8" name="Line 218"/>
            <p:cNvSpPr>
              <a:spLocks noChangeShapeType="1"/>
            </p:cNvSpPr>
            <p:nvPr/>
          </p:nvSpPr>
          <p:spPr bwMode="auto">
            <a:xfrm flipH="1">
              <a:off x="7329111" y="2860777"/>
              <a:ext cx="53202" cy="100380"/>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19" name="Line 219"/>
            <p:cNvSpPr>
              <a:spLocks noChangeShapeType="1"/>
            </p:cNvSpPr>
            <p:nvPr/>
          </p:nvSpPr>
          <p:spPr bwMode="auto">
            <a:xfrm flipH="1">
              <a:off x="7382313" y="2697415"/>
              <a:ext cx="53202" cy="16336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0" name="Line 220"/>
            <p:cNvSpPr>
              <a:spLocks noChangeShapeType="1"/>
            </p:cNvSpPr>
            <p:nvPr/>
          </p:nvSpPr>
          <p:spPr bwMode="auto">
            <a:xfrm flipH="1">
              <a:off x="7435513" y="2593098"/>
              <a:ext cx="53202" cy="104317"/>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1" name="Line 221"/>
            <p:cNvSpPr>
              <a:spLocks noChangeShapeType="1"/>
            </p:cNvSpPr>
            <p:nvPr/>
          </p:nvSpPr>
          <p:spPr bwMode="auto">
            <a:xfrm flipH="1">
              <a:off x="7488715" y="2510432"/>
              <a:ext cx="53202" cy="8266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2" name="Line 222"/>
            <p:cNvSpPr>
              <a:spLocks noChangeShapeType="1"/>
            </p:cNvSpPr>
            <p:nvPr/>
          </p:nvSpPr>
          <p:spPr bwMode="auto">
            <a:xfrm flipH="1" flipV="1">
              <a:off x="7541915" y="2510432"/>
              <a:ext cx="55329" cy="135809"/>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3" name="Line 223"/>
            <p:cNvSpPr>
              <a:spLocks noChangeShapeType="1"/>
            </p:cNvSpPr>
            <p:nvPr/>
          </p:nvSpPr>
          <p:spPr bwMode="auto">
            <a:xfrm flipH="1">
              <a:off x="7597245" y="2482877"/>
              <a:ext cx="53202" cy="163364"/>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4" name="Line 224"/>
            <p:cNvSpPr>
              <a:spLocks noChangeShapeType="1"/>
            </p:cNvSpPr>
            <p:nvPr/>
          </p:nvSpPr>
          <p:spPr bwMode="auto">
            <a:xfrm flipH="1">
              <a:off x="7650446" y="2449418"/>
              <a:ext cx="51073" cy="3346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5" name="Line 225"/>
            <p:cNvSpPr>
              <a:spLocks noChangeShapeType="1"/>
            </p:cNvSpPr>
            <p:nvPr/>
          </p:nvSpPr>
          <p:spPr bwMode="auto">
            <a:xfrm flipH="1">
              <a:off x="7701519" y="2427766"/>
              <a:ext cx="55329" cy="21651"/>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6" name="Line 226"/>
            <p:cNvSpPr>
              <a:spLocks noChangeShapeType="1"/>
            </p:cNvSpPr>
            <p:nvPr/>
          </p:nvSpPr>
          <p:spPr bwMode="auto">
            <a:xfrm flipH="1">
              <a:off x="7756849" y="2341164"/>
              <a:ext cx="53202" cy="86602"/>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7" name="Line 227"/>
            <p:cNvSpPr>
              <a:spLocks noChangeShapeType="1"/>
            </p:cNvSpPr>
            <p:nvPr/>
          </p:nvSpPr>
          <p:spPr bwMode="auto">
            <a:xfrm flipH="1">
              <a:off x="7810049" y="2258498"/>
              <a:ext cx="53202" cy="82666"/>
            </a:xfrm>
            <a:prstGeom prst="line">
              <a:avLst/>
            </a:prstGeom>
            <a:noFill/>
            <a:ln w="38100">
              <a:solidFill>
                <a:srgbClr val="44C8F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grpSp>
      <p:sp>
        <p:nvSpPr>
          <p:cNvPr id="28" name="Freeform 228"/>
          <p:cNvSpPr>
            <a:spLocks/>
          </p:cNvSpPr>
          <p:nvPr/>
        </p:nvSpPr>
        <p:spPr bwMode="auto">
          <a:xfrm>
            <a:off x="1255538" y="2075235"/>
            <a:ext cx="6673682" cy="2889164"/>
          </a:xfrm>
          <a:custGeom>
            <a:avLst/>
            <a:gdLst>
              <a:gd name="T0" fmla="*/ 1615 w 3142"/>
              <a:gd name="T1" fmla="*/ 897 h 1714"/>
              <a:gd name="T2" fmla="*/ 1825 w 3142"/>
              <a:gd name="T3" fmla="*/ 1036 h 1714"/>
              <a:gd name="T4" fmla="*/ 1926 w 3142"/>
              <a:gd name="T5" fmla="*/ 1093 h 1714"/>
              <a:gd name="T6" fmla="*/ 1996 w 3142"/>
              <a:gd name="T7" fmla="*/ 1243 h 1714"/>
              <a:gd name="T8" fmla="*/ 2055 w 3142"/>
              <a:gd name="T9" fmla="*/ 1217 h 1714"/>
              <a:gd name="T10" fmla="*/ 2155 w 3142"/>
              <a:gd name="T11" fmla="*/ 1226 h 1714"/>
              <a:gd name="T12" fmla="*/ 2294 w 3142"/>
              <a:gd name="T13" fmla="*/ 1160 h 1714"/>
              <a:gd name="T14" fmla="*/ 2397 w 3142"/>
              <a:gd name="T15" fmla="*/ 1236 h 1714"/>
              <a:gd name="T16" fmla="*/ 2524 w 3142"/>
              <a:gd name="T17" fmla="*/ 1429 h 1714"/>
              <a:gd name="T18" fmla="*/ 2670 w 3142"/>
              <a:gd name="T19" fmla="*/ 1395 h 1714"/>
              <a:gd name="T20" fmla="*/ 2752 w 3142"/>
              <a:gd name="T21" fmla="*/ 1399 h 1714"/>
              <a:gd name="T22" fmla="*/ 2893 w 3142"/>
              <a:gd name="T23" fmla="*/ 1530 h 1714"/>
              <a:gd name="T24" fmla="*/ 2980 w 3142"/>
              <a:gd name="T25" fmla="*/ 1508 h 1714"/>
              <a:gd name="T26" fmla="*/ 3141 w 3142"/>
              <a:gd name="T27" fmla="*/ 1696 h 1714"/>
              <a:gd name="T28" fmla="*/ 3139 w 3142"/>
              <a:gd name="T29" fmla="*/ 1711 h 1714"/>
              <a:gd name="T30" fmla="*/ 3122 w 3142"/>
              <a:gd name="T31" fmla="*/ 1711 h 1714"/>
              <a:gd name="T32" fmla="*/ 2970 w 3142"/>
              <a:gd name="T33" fmla="*/ 1531 h 1714"/>
              <a:gd name="T34" fmla="*/ 2812 w 3142"/>
              <a:gd name="T35" fmla="*/ 1542 h 1714"/>
              <a:gd name="T36" fmla="*/ 2737 w 3142"/>
              <a:gd name="T37" fmla="*/ 1424 h 1714"/>
              <a:gd name="T38" fmla="*/ 2583 w 3142"/>
              <a:gd name="T39" fmla="*/ 1456 h 1714"/>
              <a:gd name="T40" fmla="*/ 2512 w 3142"/>
              <a:gd name="T41" fmla="*/ 1452 h 1714"/>
              <a:gd name="T42" fmla="*/ 2429 w 3142"/>
              <a:gd name="T43" fmla="*/ 1354 h 1714"/>
              <a:gd name="T44" fmla="*/ 2300 w 3142"/>
              <a:gd name="T45" fmla="*/ 1194 h 1714"/>
              <a:gd name="T46" fmla="*/ 2197 w 3142"/>
              <a:gd name="T47" fmla="*/ 1320 h 1714"/>
              <a:gd name="T48" fmla="*/ 1995 w 3142"/>
              <a:gd name="T49" fmla="*/ 1270 h 1714"/>
              <a:gd name="T50" fmla="*/ 1911 w 3142"/>
              <a:gd name="T51" fmla="*/ 1111 h 1714"/>
              <a:gd name="T52" fmla="*/ 1681 w 3142"/>
              <a:gd name="T53" fmla="*/ 1163 h 1714"/>
              <a:gd name="T54" fmla="*/ 1591 w 3142"/>
              <a:gd name="T55" fmla="*/ 904 h 1714"/>
              <a:gd name="T56" fmla="*/ 1398 w 3142"/>
              <a:gd name="T57" fmla="*/ 659 h 1714"/>
              <a:gd name="T58" fmla="*/ 1308 w 3142"/>
              <a:gd name="T59" fmla="*/ 865 h 1714"/>
              <a:gd name="T60" fmla="*/ 1185 w 3142"/>
              <a:gd name="T61" fmla="*/ 779 h 1714"/>
              <a:gd name="T62" fmla="*/ 1104 w 3142"/>
              <a:gd name="T63" fmla="*/ 935 h 1714"/>
              <a:gd name="T64" fmla="*/ 1026 w 3142"/>
              <a:gd name="T65" fmla="*/ 1141 h 1714"/>
              <a:gd name="T66" fmla="*/ 867 w 3142"/>
              <a:gd name="T67" fmla="*/ 1203 h 1714"/>
              <a:gd name="T68" fmla="*/ 774 w 3142"/>
              <a:gd name="T69" fmla="*/ 1314 h 1714"/>
              <a:gd name="T70" fmla="*/ 632 w 3142"/>
              <a:gd name="T71" fmla="*/ 1155 h 1714"/>
              <a:gd name="T72" fmla="*/ 481 w 3142"/>
              <a:gd name="T73" fmla="*/ 1531 h 1714"/>
              <a:gd name="T74" fmla="*/ 406 w 3142"/>
              <a:gd name="T75" fmla="*/ 1579 h 1714"/>
              <a:gd name="T76" fmla="*/ 318 w 3142"/>
              <a:gd name="T77" fmla="*/ 1479 h 1714"/>
              <a:gd name="T78" fmla="*/ 86 w 3142"/>
              <a:gd name="T79" fmla="*/ 1550 h 1714"/>
              <a:gd name="T80" fmla="*/ 0 w 3142"/>
              <a:gd name="T81" fmla="*/ 1209 h 1714"/>
              <a:gd name="T82" fmla="*/ 8 w 3142"/>
              <a:gd name="T83" fmla="*/ 1195 h 1714"/>
              <a:gd name="T84" fmla="*/ 21 w 3142"/>
              <a:gd name="T85" fmla="*/ 1197 h 1714"/>
              <a:gd name="T86" fmla="*/ 103 w 3142"/>
              <a:gd name="T87" fmla="*/ 1533 h 1714"/>
              <a:gd name="T88" fmla="*/ 323 w 3142"/>
              <a:gd name="T89" fmla="*/ 1444 h 1714"/>
              <a:gd name="T90" fmla="*/ 459 w 3142"/>
              <a:gd name="T91" fmla="*/ 1520 h 1714"/>
              <a:gd name="T92" fmla="*/ 531 w 3142"/>
              <a:gd name="T93" fmla="*/ 1248 h 1714"/>
              <a:gd name="T94" fmla="*/ 635 w 3142"/>
              <a:gd name="T95" fmla="*/ 1129 h 1714"/>
              <a:gd name="T96" fmla="*/ 708 w 3142"/>
              <a:gd name="T97" fmla="*/ 1172 h 1714"/>
              <a:gd name="T98" fmla="*/ 932 w 3142"/>
              <a:gd name="T99" fmla="*/ 956 h 1714"/>
              <a:gd name="T100" fmla="*/ 943 w 3142"/>
              <a:gd name="T101" fmla="*/ 938 h 1714"/>
              <a:gd name="T102" fmla="*/ 1025 w 3142"/>
              <a:gd name="T103" fmla="*/ 1078 h 1714"/>
              <a:gd name="T104" fmla="*/ 1162 w 3142"/>
              <a:gd name="T105" fmla="*/ 769 h 1714"/>
              <a:gd name="T106" fmla="*/ 1228 w 3142"/>
              <a:gd name="T107" fmla="*/ 614 h 1714"/>
              <a:gd name="T108" fmla="*/ 1375 w 3142"/>
              <a:gd name="T109" fmla="*/ 654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1714">
                <a:moveTo>
                  <a:pt x="1456" y="0"/>
                </a:moveTo>
                <a:lnTo>
                  <a:pt x="1470" y="78"/>
                </a:lnTo>
                <a:lnTo>
                  <a:pt x="1615" y="897"/>
                </a:lnTo>
                <a:lnTo>
                  <a:pt x="1615" y="897"/>
                </a:lnTo>
                <a:lnTo>
                  <a:pt x="1694" y="1126"/>
                </a:lnTo>
                <a:lnTo>
                  <a:pt x="1825" y="1036"/>
                </a:lnTo>
                <a:lnTo>
                  <a:pt x="1831" y="1031"/>
                </a:lnTo>
                <a:lnTo>
                  <a:pt x="1837" y="1036"/>
                </a:lnTo>
                <a:lnTo>
                  <a:pt x="1926" y="1093"/>
                </a:lnTo>
                <a:lnTo>
                  <a:pt x="1929" y="1095"/>
                </a:lnTo>
                <a:lnTo>
                  <a:pt x="1931" y="1098"/>
                </a:lnTo>
                <a:lnTo>
                  <a:pt x="1996" y="1243"/>
                </a:lnTo>
                <a:lnTo>
                  <a:pt x="2049" y="1218"/>
                </a:lnTo>
                <a:lnTo>
                  <a:pt x="2052" y="1216"/>
                </a:lnTo>
                <a:lnTo>
                  <a:pt x="2055" y="1217"/>
                </a:lnTo>
                <a:lnTo>
                  <a:pt x="2147" y="1222"/>
                </a:lnTo>
                <a:lnTo>
                  <a:pt x="2152" y="1222"/>
                </a:lnTo>
                <a:lnTo>
                  <a:pt x="2155" y="1226"/>
                </a:lnTo>
                <a:lnTo>
                  <a:pt x="2206" y="1293"/>
                </a:lnTo>
                <a:lnTo>
                  <a:pt x="2287" y="1171"/>
                </a:lnTo>
                <a:lnTo>
                  <a:pt x="2294" y="1160"/>
                </a:lnTo>
                <a:lnTo>
                  <a:pt x="2304" y="1168"/>
                </a:lnTo>
                <a:lnTo>
                  <a:pt x="2395" y="1234"/>
                </a:lnTo>
                <a:lnTo>
                  <a:pt x="2397" y="1236"/>
                </a:lnTo>
                <a:lnTo>
                  <a:pt x="2398" y="1239"/>
                </a:lnTo>
                <a:lnTo>
                  <a:pt x="2448" y="1339"/>
                </a:lnTo>
                <a:lnTo>
                  <a:pt x="2524" y="1429"/>
                </a:lnTo>
                <a:lnTo>
                  <a:pt x="2581" y="1431"/>
                </a:lnTo>
                <a:lnTo>
                  <a:pt x="2667" y="1397"/>
                </a:lnTo>
                <a:lnTo>
                  <a:pt x="2670" y="1395"/>
                </a:lnTo>
                <a:lnTo>
                  <a:pt x="2672" y="1396"/>
                </a:lnTo>
                <a:lnTo>
                  <a:pt x="2746" y="1399"/>
                </a:lnTo>
                <a:lnTo>
                  <a:pt x="2752" y="1399"/>
                </a:lnTo>
                <a:lnTo>
                  <a:pt x="2755" y="1406"/>
                </a:lnTo>
                <a:lnTo>
                  <a:pt x="2821" y="1520"/>
                </a:lnTo>
                <a:lnTo>
                  <a:pt x="2893" y="1530"/>
                </a:lnTo>
                <a:lnTo>
                  <a:pt x="2969" y="1505"/>
                </a:lnTo>
                <a:lnTo>
                  <a:pt x="2975" y="1503"/>
                </a:lnTo>
                <a:lnTo>
                  <a:pt x="2980" y="1508"/>
                </a:lnTo>
                <a:lnTo>
                  <a:pt x="3071" y="1589"/>
                </a:lnTo>
                <a:lnTo>
                  <a:pt x="3073" y="1591"/>
                </a:lnTo>
                <a:lnTo>
                  <a:pt x="3141" y="1696"/>
                </a:lnTo>
                <a:lnTo>
                  <a:pt x="3142" y="1698"/>
                </a:lnTo>
                <a:lnTo>
                  <a:pt x="3142" y="1706"/>
                </a:lnTo>
                <a:lnTo>
                  <a:pt x="3139" y="1711"/>
                </a:lnTo>
                <a:lnTo>
                  <a:pt x="3135" y="1714"/>
                </a:lnTo>
                <a:lnTo>
                  <a:pt x="3126" y="1714"/>
                </a:lnTo>
                <a:lnTo>
                  <a:pt x="3122" y="1711"/>
                </a:lnTo>
                <a:lnTo>
                  <a:pt x="3121" y="1708"/>
                </a:lnTo>
                <a:lnTo>
                  <a:pt x="3055" y="1607"/>
                </a:lnTo>
                <a:lnTo>
                  <a:pt x="2970" y="1531"/>
                </a:lnTo>
                <a:lnTo>
                  <a:pt x="2899" y="1553"/>
                </a:lnTo>
                <a:lnTo>
                  <a:pt x="2894" y="1553"/>
                </a:lnTo>
                <a:lnTo>
                  <a:pt x="2812" y="1542"/>
                </a:lnTo>
                <a:lnTo>
                  <a:pt x="2806" y="1541"/>
                </a:lnTo>
                <a:lnTo>
                  <a:pt x="2803" y="1537"/>
                </a:lnTo>
                <a:lnTo>
                  <a:pt x="2737" y="1424"/>
                </a:lnTo>
                <a:lnTo>
                  <a:pt x="2672" y="1421"/>
                </a:lnTo>
                <a:lnTo>
                  <a:pt x="2586" y="1454"/>
                </a:lnTo>
                <a:lnTo>
                  <a:pt x="2583" y="1456"/>
                </a:lnTo>
                <a:lnTo>
                  <a:pt x="2582" y="1456"/>
                </a:lnTo>
                <a:lnTo>
                  <a:pt x="2518" y="1453"/>
                </a:lnTo>
                <a:lnTo>
                  <a:pt x="2512" y="1452"/>
                </a:lnTo>
                <a:lnTo>
                  <a:pt x="2509" y="1449"/>
                </a:lnTo>
                <a:lnTo>
                  <a:pt x="2430" y="1355"/>
                </a:lnTo>
                <a:lnTo>
                  <a:pt x="2429" y="1354"/>
                </a:lnTo>
                <a:lnTo>
                  <a:pt x="2428" y="1352"/>
                </a:lnTo>
                <a:lnTo>
                  <a:pt x="2378" y="1251"/>
                </a:lnTo>
                <a:lnTo>
                  <a:pt x="2300" y="1194"/>
                </a:lnTo>
                <a:lnTo>
                  <a:pt x="2217" y="1319"/>
                </a:lnTo>
                <a:lnTo>
                  <a:pt x="2206" y="1333"/>
                </a:lnTo>
                <a:lnTo>
                  <a:pt x="2197" y="1320"/>
                </a:lnTo>
                <a:lnTo>
                  <a:pt x="2141" y="1246"/>
                </a:lnTo>
                <a:lnTo>
                  <a:pt x="2057" y="1242"/>
                </a:lnTo>
                <a:lnTo>
                  <a:pt x="1995" y="1270"/>
                </a:lnTo>
                <a:lnTo>
                  <a:pt x="1983" y="1275"/>
                </a:lnTo>
                <a:lnTo>
                  <a:pt x="1979" y="1264"/>
                </a:lnTo>
                <a:lnTo>
                  <a:pt x="1911" y="1111"/>
                </a:lnTo>
                <a:lnTo>
                  <a:pt x="1832" y="1061"/>
                </a:lnTo>
                <a:lnTo>
                  <a:pt x="1695" y="1155"/>
                </a:lnTo>
                <a:lnTo>
                  <a:pt x="1681" y="1163"/>
                </a:lnTo>
                <a:lnTo>
                  <a:pt x="1677" y="1149"/>
                </a:lnTo>
                <a:lnTo>
                  <a:pt x="1592" y="905"/>
                </a:lnTo>
                <a:lnTo>
                  <a:pt x="1591" y="904"/>
                </a:lnTo>
                <a:lnTo>
                  <a:pt x="1591" y="903"/>
                </a:lnTo>
                <a:lnTo>
                  <a:pt x="1460" y="159"/>
                </a:lnTo>
                <a:lnTo>
                  <a:pt x="1398" y="659"/>
                </a:lnTo>
                <a:lnTo>
                  <a:pt x="1398" y="662"/>
                </a:lnTo>
                <a:lnTo>
                  <a:pt x="1320" y="840"/>
                </a:lnTo>
                <a:lnTo>
                  <a:pt x="1308" y="865"/>
                </a:lnTo>
                <a:lnTo>
                  <a:pt x="1298" y="840"/>
                </a:lnTo>
                <a:lnTo>
                  <a:pt x="1228" y="677"/>
                </a:lnTo>
                <a:lnTo>
                  <a:pt x="1185" y="779"/>
                </a:lnTo>
                <a:lnTo>
                  <a:pt x="1186" y="776"/>
                </a:lnTo>
                <a:lnTo>
                  <a:pt x="1184" y="779"/>
                </a:lnTo>
                <a:lnTo>
                  <a:pt x="1104" y="935"/>
                </a:lnTo>
                <a:lnTo>
                  <a:pt x="1104" y="935"/>
                </a:lnTo>
                <a:lnTo>
                  <a:pt x="1037" y="1114"/>
                </a:lnTo>
                <a:lnTo>
                  <a:pt x="1026" y="1141"/>
                </a:lnTo>
                <a:lnTo>
                  <a:pt x="1015" y="1115"/>
                </a:lnTo>
                <a:lnTo>
                  <a:pt x="951" y="972"/>
                </a:lnTo>
                <a:lnTo>
                  <a:pt x="867" y="1203"/>
                </a:lnTo>
                <a:lnTo>
                  <a:pt x="865" y="1207"/>
                </a:lnTo>
                <a:lnTo>
                  <a:pt x="784" y="1302"/>
                </a:lnTo>
                <a:lnTo>
                  <a:pt x="774" y="1314"/>
                </a:lnTo>
                <a:lnTo>
                  <a:pt x="765" y="1300"/>
                </a:lnTo>
                <a:lnTo>
                  <a:pt x="690" y="1188"/>
                </a:lnTo>
                <a:lnTo>
                  <a:pt x="632" y="1155"/>
                </a:lnTo>
                <a:lnTo>
                  <a:pt x="551" y="1261"/>
                </a:lnTo>
                <a:lnTo>
                  <a:pt x="525" y="1362"/>
                </a:lnTo>
                <a:lnTo>
                  <a:pt x="481" y="1531"/>
                </a:lnTo>
                <a:lnTo>
                  <a:pt x="480" y="1535"/>
                </a:lnTo>
                <a:lnTo>
                  <a:pt x="476" y="1538"/>
                </a:lnTo>
                <a:lnTo>
                  <a:pt x="406" y="1579"/>
                </a:lnTo>
                <a:lnTo>
                  <a:pt x="397" y="1585"/>
                </a:lnTo>
                <a:lnTo>
                  <a:pt x="390" y="1576"/>
                </a:lnTo>
                <a:lnTo>
                  <a:pt x="318" y="1479"/>
                </a:lnTo>
                <a:lnTo>
                  <a:pt x="175" y="1603"/>
                </a:lnTo>
                <a:lnTo>
                  <a:pt x="167" y="1608"/>
                </a:lnTo>
                <a:lnTo>
                  <a:pt x="86" y="1550"/>
                </a:lnTo>
                <a:lnTo>
                  <a:pt x="82" y="1547"/>
                </a:lnTo>
                <a:lnTo>
                  <a:pt x="81" y="1543"/>
                </a:lnTo>
                <a:lnTo>
                  <a:pt x="0" y="1209"/>
                </a:lnTo>
                <a:lnTo>
                  <a:pt x="0" y="1202"/>
                </a:lnTo>
                <a:lnTo>
                  <a:pt x="4" y="1197"/>
                </a:lnTo>
                <a:lnTo>
                  <a:pt x="8" y="1195"/>
                </a:lnTo>
                <a:lnTo>
                  <a:pt x="12" y="1194"/>
                </a:lnTo>
                <a:lnTo>
                  <a:pt x="16" y="1195"/>
                </a:lnTo>
                <a:lnTo>
                  <a:pt x="21" y="1197"/>
                </a:lnTo>
                <a:lnTo>
                  <a:pt x="24" y="1202"/>
                </a:lnTo>
                <a:lnTo>
                  <a:pt x="24" y="1204"/>
                </a:lnTo>
                <a:lnTo>
                  <a:pt x="103" y="1533"/>
                </a:lnTo>
                <a:lnTo>
                  <a:pt x="166" y="1578"/>
                </a:lnTo>
                <a:lnTo>
                  <a:pt x="313" y="1452"/>
                </a:lnTo>
                <a:lnTo>
                  <a:pt x="323" y="1444"/>
                </a:lnTo>
                <a:lnTo>
                  <a:pt x="330" y="1454"/>
                </a:lnTo>
                <a:lnTo>
                  <a:pt x="403" y="1554"/>
                </a:lnTo>
                <a:lnTo>
                  <a:pt x="459" y="1520"/>
                </a:lnTo>
                <a:lnTo>
                  <a:pt x="502" y="1356"/>
                </a:lnTo>
                <a:lnTo>
                  <a:pt x="529" y="1252"/>
                </a:lnTo>
                <a:lnTo>
                  <a:pt x="531" y="1248"/>
                </a:lnTo>
                <a:lnTo>
                  <a:pt x="619" y="1132"/>
                </a:lnTo>
                <a:lnTo>
                  <a:pt x="626" y="1123"/>
                </a:lnTo>
                <a:lnTo>
                  <a:pt x="635" y="1129"/>
                </a:lnTo>
                <a:lnTo>
                  <a:pt x="704" y="1168"/>
                </a:lnTo>
                <a:lnTo>
                  <a:pt x="706" y="1169"/>
                </a:lnTo>
                <a:lnTo>
                  <a:pt x="708" y="1172"/>
                </a:lnTo>
                <a:lnTo>
                  <a:pt x="777" y="1275"/>
                </a:lnTo>
                <a:lnTo>
                  <a:pt x="844" y="1193"/>
                </a:lnTo>
                <a:lnTo>
                  <a:pt x="932" y="956"/>
                </a:lnTo>
                <a:lnTo>
                  <a:pt x="932" y="955"/>
                </a:lnTo>
                <a:lnTo>
                  <a:pt x="933" y="954"/>
                </a:lnTo>
                <a:lnTo>
                  <a:pt x="943" y="938"/>
                </a:lnTo>
                <a:lnTo>
                  <a:pt x="954" y="918"/>
                </a:lnTo>
                <a:lnTo>
                  <a:pt x="964" y="940"/>
                </a:lnTo>
                <a:lnTo>
                  <a:pt x="1025" y="1078"/>
                </a:lnTo>
                <a:lnTo>
                  <a:pt x="1082" y="926"/>
                </a:lnTo>
                <a:lnTo>
                  <a:pt x="1082" y="925"/>
                </a:lnTo>
                <a:lnTo>
                  <a:pt x="1162" y="769"/>
                </a:lnTo>
                <a:lnTo>
                  <a:pt x="1162" y="769"/>
                </a:lnTo>
                <a:lnTo>
                  <a:pt x="1217" y="641"/>
                </a:lnTo>
                <a:lnTo>
                  <a:pt x="1228" y="614"/>
                </a:lnTo>
                <a:lnTo>
                  <a:pt x="1240" y="641"/>
                </a:lnTo>
                <a:lnTo>
                  <a:pt x="1309" y="805"/>
                </a:lnTo>
                <a:lnTo>
                  <a:pt x="1375" y="654"/>
                </a:lnTo>
                <a:lnTo>
                  <a:pt x="1447" y="79"/>
                </a:lnTo>
                <a:lnTo>
                  <a:pt x="1456" y="0"/>
                </a:lnTo>
                <a:close/>
              </a:path>
            </a:pathLst>
          </a:custGeom>
          <a:solidFill>
            <a:srgbClr val="EB0500"/>
          </a:solidFill>
          <a:ln w="0">
            <a:solidFill>
              <a:srgbClr val="EB05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b="1" dirty="0">
              <a:solidFill>
                <a:srgbClr val="000000"/>
              </a:solidFill>
              <a:latin typeface="Calibri" panose="020F0502020204030204" pitchFamily="34" charset="0"/>
            </a:endParaRPr>
          </a:p>
        </p:txBody>
      </p:sp>
      <p:sp>
        <p:nvSpPr>
          <p:cNvPr id="272" name="Rectangle 28"/>
          <p:cNvSpPr>
            <a:spLocks noChangeArrowheads="1"/>
          </p:cNvSpPr>
          <p:nvPr/>
        </p:nvSpPr>
        <p:spPr bwMode="auto">
          <a:xfrm>
            <a:off x="6876288" y="5767458"/>
            <a:ext cx="274114" cy="16927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100" dirty="0">
                <a:solidFill>
                  <a:srgbClr val="000000"/>
                </a:solidFill>
                <a:latin typeface="Calibri" panose="020F0502020204030204" pitchFamily="34" charset="0"/>
                <a:cs typeface="Arial" charset="0"/>
              </a:rPr>
              <a:t>3/13</a:t>
            </a:r>
          </a:p>
        </p:txBody>
      </p:sp>
      <p:sp>
        <p:nvSpPr>
          <p:cNvPr id="194" name="Text Box 9"/>
          <p:cNvSpPr txBox="1">
            <a:spLocks noChangeArrowheads="1"/>
          </p:cNvSpPr>
          <p:nvPr/>
        </p:nvSpPr>
        <p:spPr bwMode="auto">
          <a:xfrm>
            <a:off x="847725" y="1504596"/>
            <a:ext cx="6927851" cy="366062"/>
          </a:xfrm>
          <a:prstGeom prst="rect">
            <a:avLst/>
          </a:prstGeom>
          <a:noFill/>
          <a:ln w="9525">
            <a:noFill/>
            <a:miter lim="800000"/>
            <a:headEnd/>
            <a:tailEnd/>
          </a:ln>
        </p:spPr>
        <p:txBody>
          <a:bodyPr wrap="square">
            <a:spAutoFit/>
          </a:bodyPr>
          <a:lstStyle/>
          <a:p>
            <a:pPr fontAlgn="base">
              <a:lnSpc>
                <a:spcPts val="2300"/>
              </a:lnSpc>
              <a:spcBef>
                <a:spcPct val="50000"/>
              </a:spcBef>
              <a:spcAft>
                <a:spcPct val="0"/>
              </a:spcAft>
              <a:buFont typeface="Wingdings" pitchFamily="2" charset="2"/>
              <a:buNone/>
            </a:pPr>
            <a:r>
              <a:rPr lang="en-US" sz="1600" b="1" dirty="0" smtClean="0">
                <a:solidFill>
                  <a:srgbClr val="64B346"/>
                </a:solidFill>
                <a:latin typeface="Calibri" panose="020F0502020204030204" pitchFamily="34" charset="0"/>
              </a:rPr>
              <a:t>Avoid investing undue attention in the negative</a:t>
            </a:r>
            <a:endParaRPr lang="en-US" sz="1600" b="1" dirty="0">
              <a:solidFill>
                <a:srgbClr val="64B346"/>
              </a:solidFill>
              <a:latin typeface="Calibri" panose="020F0502020204030204" pitchFamily="34" charset="0"/>
            </a:endParaRPr>
          </a:p>
        </p:txBody>
      </p:sp>
      <p:sp>
        <p:nvSpPr>
          <p:cNvPr id="196" name="Rectangle 5"/>
          <p:cNvSpPr>
            <a:spLocks noChangeArrowheads="1"/>
          </p:cNvSpPr>
          <p:nvPr/>
        </p:nvSpPr>
        <p:spPr bwMode="black">
          <a:xfrm>
            <a:off x="558022" y="101593"/>
            <a:ext cx="4278719" cy="415523"/>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Strategies</a:t>
            </a:r>
            <a:endParaRPr lang="en-US" sz="1600" b="1" dirty="0">
              <a:solidFill>
                <a:schemeClr val="bg1"/>
              </a:solidFill>
              <a:latin typeface="Calibri" panose="020F0502020204030204" pitchFamily="34" charset="0"/>
            </a:endParaRPr>
          </a:p>
        </p:txBody>
      </p:sp>
      <p:pic>
        <p:nvPicPr>
          <p:cNvPr id="192" name="Picture 191"/>
          <p:cNvPicPr>
            <a:picLocks noChangeAspect="1"/>
          </p:cNvPicPr>
          <p:nvPr/>
        </p:nvPicPr>
        <p:blipFill rotWithShape="1">
          <a:blip r:embed="rId3">
            <a:extLst>
              <a:ext uri="{28A0092B-C50C-407E-A947-70E740481C1C}">
                <a14:useLocalDpi xmlns:a14="http://schemas.microsoft.com/office/drawing/2010/main" val="0"/>
              </a:ext>
            </a:extLst>
          </a:blip>
          <a:srcRect l="22009" r="67156" b="-3666"/>
          <a:stretch/>
        </p:blipFill>
        <p:spPr>
          <a:xfrm>
            <a:off x="368301" y="1189498"/>
            <a:ext cx="609600" cy="417052"/>
          </a:xfrm>
          <a:prstGeom prst="rect">
            <a:avLst/>
          </a:prstGeom>
        </p:spPr>
      </p:pic>
    </p:spTree>
    <p:extLst>
      <p:ext uri="{BB962C8B-B14F-4D97-AF65-F5344CB8AC3E}">
        <p14:creationId xmlns:p14="http://schemas.microsoft.com/office/powerpoint/2010/main" val="369151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9"/>
          <p:cNvSpPr>
            <a:spLocks noGrp="1"/>
          </p:cNvSpPr>
          <p:nvPr>
            <p:ph type="sldNum" sz="quarter" idx="12"/>
          </p:nvPr>
        </p:nvSpPr>
        <p:spPr/>
        <p:txBody>
          <a:bodyPr/>
          <a:lstStyle/>
          <a:p>
            <a:pPr>
              <a:defRPr/>
            </a:pPr>
            <a:fld id="{F3D15E86-8562-480E-9B71-5C67367B6B69}" type="slidenum">
              <a:rPr lang="en-US" smtClean="0"/>
              <a:pPr>
                <a:defRPr/>
              </a:pPr>
              <a:t>26</a:t>
            </a:fld>
            <a:endParaRPr lang="en-US" dirty="0"/>
          </a:p>
        </p:txBody>
      </p:sp>
      <p:sp>
        <p:nvSpPr>
          <p:cNvPr id="52" name="Text Box 9"/>
          <p:cNvSpPr txBox="1">
            <a:spLocks noChangeArrowheads="1"/>
          </p:cNvSpPr>
          <p:nvPr/>
        </p:nvSpPr>
        <p:spPr bwMode="auto">
          <a:xfrm>
            <a:off x="771525" y="994162"/>
            <a:ext cx="6927851" cy="387286"/>
          </a:xfrm>
          <a:prstGeom prst="rect">
            <a:avLst/>
          </a:prstGeom>
          <a:noFill/>
          <a:ln w="9525">
            <a:noFill/>
            <a:miter lim="800000"/>
            <a:headEnd/>
            <a:tailEnd/>
          </a:ln>
        </p:spPr>
        <p:txBody>
          <a:bodyPr wrap="square">
            <a:spAutoFit/>
          </a:bodyPr>
          <a:lstStyle/>
          <a:p>
            <a:pPr fontAlgn="base">
              <a:lnSpc>
                <a:spcPts val="2300"/>
              </a:lnSpc>
              <a:spcBef>
                <a:spcPct val="50000"/>
              </a:spcBef>
              <a:spcAft>
                <a:spcPct val="0"/>
              </a:spcAft>
              <a:buFont typeface="Wingdings" pitchFamily="2" charset="2"/>
              <a:buNone/>
            </a:pPr>
            <a:r>
              <a:rPr lang="en-US" sz="2200" dirty="0" smtClean="0">
                <a:solidFill>
                  <a:srgbClr val="64B346"/>
                </a:solidFill>
                <a:latin typeface="Calibri" panose="020F0502020204030204" pitchFamily="34" charset="0"/>
              </a:rPr>
              <a:t>Focus on the fundamentals of investing</a:t>
            </a:r>
            <a:endParaRPr lang="en-US" sz="2200" dirty="0">
              <a:solidFill>
                <a:srgbClr val="64B346"/>
              </a:solidFill>
              <a:latin typeface="Calibri" panose="020F0502020204030204" pitchFamily="34" charset="0"/>
            </a:endParaRPr>
          </a:p>
        </p:txBody>
      </p:sp>
      <p:sp>
        <p:nvSpPr>
          <p:cNvPr id="53" name="Text Box 27"/>
          <p:cNvSpPr txBox="1">
            <a:spLocks noChangeArrowheads="1"/>
          </p:cNvSpPr>
          <p:nvPr/>
        </p:nvSpPr>
        <p:spPr bwMode="auto">
          <a:xfrm>
            <a:off x="781050" y="1333500"/>
            <a:ext cx="6161088" cy="338554"/>
          </a:xfrm>
          <a:prstGeom prst="rect">
            <a:avLst/>
          </a:prstGeom>
          <a:noFill/>
          <a:ln w="9525">
            <a:noFill/>
            <a:miter lim="800000"/>
            <a:headEnd/>
            <a:tailEnd/>
          </a:ln>
        </p:spPr>
        <p:txBody>
          <a:bodyPr>
            <a:spAutoFit/>
          </a:bodyPr>
          <a:lstStyle/>
          <a:p>
            <a:pPr fontAlgn="base">
              <a:spcBef>
                <a:spcPct val="50000"/>
              </a:spcBef>
              <a:spcAft>
                <a:spcPct val="0"/>
              </a:spcAft>
            </a:pPr>
            <a:r>
              <a:rPr lang="en-US" sz="1600" b="1" dirty="0">
                <a:solidFill>
                  <a:srgbClr val="64B346"/>
                </a:solidFill>
                <a:latin typeface="Calibri" panose="020F0502020204030204" pitchFamily="34" charset="0"/>
              </a:rPr>
              <a:t>If it’s not clear, that doesn’t mean it’s </a:t>
            </a:r>
            <a:r>
              <a:rPr lang="en-US" sz="1600" b="1" dirty="0" smtClean="0">
                <a:solidFill>
                  <a:srgbClr val="64B346"/>
                </a:solidFill>
                <a:latin typeface="Calibri" panose="020F0502020204030204" pitchFamily="34" charset="0"/>
              </a:rPr>
              <a:t>bad</a:t>
            </a:r>
            <a:endParaRPr lang="en-US" sz="1600" b="1" dirty="0">
              <a:solidFill>
                <a:srgbClr val="64B346"/>
              </a:solidFill>
              <a:latin typeface="Calibri" panose="020F0502020204030204" pitchFamily="34" charset="0"/>
            </a:endParaRPr>
          </a:p>
        </p:txBody>
      </p:sp>
      <p:sp>
        <p:nvSpPr>
          <p:cNvPr id="54" name="Rectangle 5"/>
          <p:cNvSpPr>
            <a:spLocks noChangeArrowheads="1"/>
          </p:cNvSpPr>
          <p:nvPr/>
        </p:nvSpPr>
        <p:spPr bwMode="black">
          <a:xfrm>
            <a:off x="558022" y="101593"/>
            <a:ext cx="4278719" cy="415523"/>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Strategies</a:t>
            </a:r>
            <a:endParaRPr lang="en-US" sz="1600" b="1" dirty="0">
              <a:solidFill>
                <a:schemeClr val="bg1"/>
              </a:solidFill>
              <a:latin typeface="Calibri" panose="020F0502020204030204" pitchFamily="34" charset="0"/>
            </a:endParaRPr>
          </a:p>
        </p:txBody>
      </p:sp>
      <p:pic>
        <p:nvPicPr>
          <p:cNvPr id="58" name="Picture 57"/>
          <p:cNvPicPr>
            <a:picLocks noChangeAspect="1"/>
          </p:cNvPicPr>
          <p:nvPr/>
        </p:nvPicPr>
        <p:blipFill rotWithShape="1">
          <a:blip r:embed="rId3">
            <a:extLst>
              <a:ext uri="{28A0092B-C50C-407E-A947-70E740481C1C}">
                <a14:useLocalDpi xmlns:a14="http://schemas.microsoft.com/office/drawing/2010/main" val="0"/>
              </a:ext>
            </a:extLst>
          </a:blip>
          <a:srcRect l="22009" r="67156" b="-3666"/>
          <a:stretch/>
        </p:blipFill>
        <p:spPr>
          <a:xfrm>
            <a:off x="330201" y="1011698"/>
            <a:ext cx="609600" cy="417052"/>
          </a:xfrm>
          <a:prstGeom prst="rect">
            <a:avLst/>
          </a:prstGeom>
        </p:spPr>
      </p:pic>
      <p:pic>
        <p:nvPicPr>
          <p:cNvPr id="55" name="Picture 54"/>
          <p:cNvPicPr>
            <a:picLocks noChangeAspect="1"/>
          </p:cNvPicPr>
          <p:nvPr/>
        </p:nvPicPr>
        <p:blipFill>
          <a:blip r:embed="rId4"/>
          <a:stretch>
            <a:fillRect/>
          </a:stretch>
        </p:blipFill>
        <p:spPr>
          <a:xfrm>
            <a:off x="548005" y="2024000"/>
            <a:ext cx="8067675" cy="4152163"/>
          </a:xfrm>
          <a:prstGeom prst="rect">
            <a:avLst/>
          </a:prstGeom>
        </p:spPr>
      </p:pic>
      <p:sp>
        <p:nvSpPr>
          <p:cNvPr id="56" name="TextBox 82"/>
          <p:cNvSpPr txBox="1">
            <a:spLocks noChangeArrowheads="1"/>
          </p:cNvSpPr>
          <p:nvPr/>
        </p:nvSpPr>
        <p:spPr bwMode="auto">
          <a:xfrm>
            <a:off x="1270001" y="6186487"/>
            <a:ext cx="6502399" cy="738664"/>
          </a:xfrm>
          <a:prstGeom prst="rect">
            <a:avLst/>
          </a:prstGeom>
          <a:noFill/>
          <a:ln w="9525">
            <a:noFill/>
            <a:miter lim="800000"/>
            <a:headEnd/>
            <a:tailEnd/>
          </a:ln>
        </p:spPr>
        <p:txBody>
          <a:bodyPr wrap="square">
            <a:spAutoFit/>
          </a:bodyPr>
          <a:lstStyle/>
          <a:p>
            <a:r>
              <a:rPr lang="en-US" sz="900" b="1" dirty="0">
                <a:solidFill>
                  <a:schemeClr val="bg2"/>
                </a:solidFill>
                <a:latin typeface="Calibri" panose="020F0502020204030204" pitchFamily="34" charset="0"/>
              </a:rPr>
              <a:t>PAST PERFORMANCE DOES NOT GUARANTEE FUTURE RESULTS.</a:t>
            </a:r>
          </a:p>
          <a:p>
            <a:pPr>
              <a:lnSpc>
                <a:spcPts val="1000"/>
              </a:lnSpc>
            </a:pPr>
            <a:r>
              <a:rPr lang="en-US" sz="900" b="0" dirty="0">
                <a:solidFill>
                  <a:schemeClr val="bg2"/>
                </a:solidFill>
                <a:latin typeface="Calibri" panose="020F0502020204030204" pitchFamily="34" charset="0"/>
              </a:rPr>
              <a:t>Index descriptions are included on last slide. </a:t>
            </a:r>
            <a:r>
              <a:rPr lang="en-US" sz="900" b="0" dirty="0" smtClean="0">
                <a:solidFill>
                  <a:schemeClr val="bg2"/>
                </a:solidFill>
                <a:latin typeface="Calibri" panose="020F0502020204030204" pitchFamily="34" charset="0"/>
              </a:rPr>
              <a:t>For Illustrative purposes only. The performance shown is index performance and is not indicative of any Hartford mutual fund. Investors cannot invest directly in an index. </a:t>
            </a:r>
            <a:r>
              <a:rPr lang="en-US" sz="900" b="0" baseline="30000" dirty="0" smtClean="0">
                <a:solidFill>
                  <a:schemeClr val="bg2"/>
                </a:solidFill>
                <a:latin typeface="Calibri" panose="020F0502020204030204" pitchFamily="34" charset="0"/>
              </a:rPr>
              <a:t>1</a:t>
            </a:r>
            <a:r>
              <a:rPr lang="en-US" sz="900" b="0" dirty="0" smtClean="0">
                <a:solidFill>
                  <a:schemeClr val="bg2"/>
                </a:solidFill>
                <a:latin typeface="Calibri" panose="020F0502020204030204" pitchFamily="34" charset="0"/>
              </a:rPr>
              <a:t>Data Source: Yahoo Finance, 1/17 </a:t>
            </a:r>
            <a:r>
              <a:rPr lang="en-US" sz="900" b="0" baseline="30000" dirty="0" smtClean="0">
                <a:solidFill>
                  <a:schemeClr val="bg2"/>
                </a:solidFill>
                <a:latin typeface="Calibri" panose="020F0502020204030204" pitchFamily="34" charset="0"/>
              </a:rPr>
              <a:t>2</a:t>
            </a:r>
            <a:r>
              <a:rPr lang="en-US" sz="900" b="0" dirty="0" smtClean="0">
                <a:solidFill>
                  <a:schemeClr val="bg2"/>
                </a:solidFill>
                <a:latin typeface="Calibri" panose="020F0502020204030204" pitchFamily="34" charset="0"/>
              </a:rPr>
              <a:t>Data Source: Investment Company Institute, 1/17</a:t>
            </a:r>
          </a:p>
          <a:p>
            <a:endParaRPr lang="en-US" sz="800" b="0" dirty="0">
              <a:latin typeface="Arial Narrow" pitchFamily="34" charset="0"/>
            </a:endParaRPr>
          </a:p>
        </p:txBody>
      </p:sp>
    </p:spTree>
    <p:extLst>
      <p:ext uri="{BB962C8B-B14F-4D97-AF65-F5344CB8AC3E}">
        <p14:creationId xmlns:p14="http://schemas.microsoft.com/office/powerpoint/2010/main" val="383213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379537"/>
            <a:ext cx="8115300" cy="54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27</a:t>
            </a:fld>
            <a:endParaRPr lang="en-US" dirty="0">
              <a:solidFill>
                <a:prstClr val="black">
                  <a:tint val="75000"/>
                </a:prstClr>
              </a:solidFill>
            </a:endParaRPr>
          </a:p>
        </p:txBody>
      </p:sp>
      <p:sp>
        <p:nvSpPr>
          <p:cNvPr id="4" name="TextBox 3"/>
          <p:cNvSpPr txBox="1"/>
          <p:nvPr/>
        </p:nvSpPr>
        <p:spPr>
          <a:xfrm>
            <a:off x="1028700" y="1828799"/>
            <a:ext cx="4419600" cy="3349635"/>
          </a:xfrm>
          <a:prstGeom prst="rect">
            <a:avLst/>
          </a:prstGeom>
          <a:noFill/>
        </p:spPr>
        <p:txBody>
          <a:bodyPr wrap="square" rtlCol="0">
            <a:spAutoFit/>
          </a:bodyPr>
          <a:lstStyle/>
          <a:p>
            <a:pPr>
              <a:lnSpc>
                <a:spcPts val="1800"/>
              </a:lnSpc>
              <a:spcAft>
                <a:spcPts val="800"/>
              </a:spcAft>
            </a:pPr>
            <a:r>
              <a:rPr lang="en-US" b="1" dirty="0" smtClean="0">
                <a:solidFill>
                  <a:srgbClr val="63A117"/>
                </a:solidFill>
                <a:latin typeface="Calibri" panose="020F0502020204030204" pitchFamily="34" charset="0"/>
              </a:rPr>
              <a:t>If you’re approaching or already </a:t>
            </a:r>
          </a:p>
          <a:p>
            <a:pPr>
              <a:lnSpc>
                <a:spcPts val="1800"/>
              </a:lnSpc>
              <a:spcAft>
                <a:spcPts val="800"/>
              </a:spcAft>
            </a:pPr>
            <a:r>
              <a:rPr lang="en-US" b="1" dirty="0" smtClean="0">
                <a:solidFill>
                  <a:srgbClr val="63A117"/>
                </a:solidFill>
                <a:latin typeface="Calibri" panose="020F0502020204030204" pitchFamily="34" charset="0"/>
              </a:rPr>
              <a:t>in retirement</a:t>
            </a:r>
          </a:p>
          <a:p>
            <a:pPr>
              <a:lnSpc>
                <a:spcPts val="1800"/>
              </a:lnSpc>
              <a:spcAft>
                <a:spcPts val="800"/>
              </a:spcAft>
            </a:pPr>
            <a:endParaRPr lang="en-US" dirty="0" smtClean="0">
              <a:latin typeface="Calibri" panose="020F0502020204030204" pitchFamily="34" charset="0"/>
            </a:endParaRPr>
          </a:p>
          <a:p>
            <a:pPr marL="285750" indent="-285750">
              <a:lnSpc>
                <a:spcPts val="1800"/>
              </a:lnSpc>
              <a:spcAft>
                <a:spcPts val="800"/>
              </a:spcAft>
              <a:buClr>
                <a:srgbClr val="63A117"/>
              </a:buClr>
              <a:buFont typeface="Wingdings" panose="05000000000000000000" pitchFamily="2" charset="2"/>
              <a:buChar char="§"/>
            </a:pPr>
            <a:r>
              <a:rPr lang="en-US" sz="1600" dirty="0" smtClean="0">
                <a:latin typeface="Calibri" panose="020F0502020204030204" pitchFamily="34" charset="0"/>
              </a:rPr>
              <a:t>Simplify multiple IRA accounts by consolidating</a:t>
            </a:r>
          </a:p>
          <a:p>
            <a:pPr marL="285750" indent="-285750">
              <a:lnSpc>
                <a:spcPts val="1800"/>
              </a:lnSpc>
              <a:spcAft>
                <a:spcPts val="800"/>
              </a:spcAft>
              <a:buClr>
                <a:srgbClr val="63A117"/>
              </a:buClr>
              <a:buFont typeface="Wingdings" panose="05000000000000000000" pitchFamily="2" charset="2"/>
              <a:buChar char="§"/>
            </a:pPr>
            <a:r>
              <a:rPr lang="en-US" sz="1600" dirty="0" smtClean="0">
                <a:latin typeface="Calibri" panose="020F0502020204030204" pitchFamily="34" charset="0"/>
              </a:rPr>
              <a:t>Take Required Minimum Distributions to avoid IRS penalties</a:t>
            </a:r>
          </a:p>
          <a:p>
            <a:pPr marL="285750" indent="-285750">
              <a:lnSpc>
                <a:spcPts val="1800"/>
              </a:lnSpc>
              <a:spcAft>
                <a:spcPts val="800"/>
              </a:spcAft>
              <a:buClr>
                <a:srgbClr val="63A117"/>
              </a:buClr>
              <a:buFont typeface="Wingdings" panose="05000000000000000000" pitchFamily="2" charset="2"/>
              <a:buChar char="§"/>
            </a:pPr>
            <a:r>
              <a:rPr lang="en-US" sz="1600" dirty="0" smtClean="0">
                <a:latin typeface="Calibri" panose="020F0502020204030204" pitchFamily="34" charset="0"/>
              </a:rPr>
              <a:t>Get the most out of Social </a:t>
            </a:r>
            <a:br>
              <a:rPr lang="en-US" sz="1600" dirty="0" smtClean="0">
                <a:latin typeface="Calibri" panose="020F0502020204030204" pitchFamily="34" charset="0"/>
              </a:rPr>
            </a:br>
            <a:r>
              <a:rPr lang="en-US" sz="1600" dirty="0" smtClean="0">
                <a:latin typeface="Calibri" panose="020F0502020204030204" pitchFamily="34" charset="0"/>
              </a:rPr>
              <a:t>Security by knowing your options</a:t>
            </a:r>
          </a:p>
          <a:p>
            <a:pPr marL="285750" indent="-285750">
              <a:lnSpc>
                <a:spcPts val="1800"/>
              </a:lnSpc>
              <a:spcAft>
                <a:spcPts val="800"/>
              </a:spcAft>
              <a:buClr>
                <a:srgbClr val="63A117"/>
              </a:buClr>
              <a:buFont typeface="Wingdings" panose="05000000000000000000" pitchFamily="2" charset="2"/>
              <a:buChar char="§"/>
            </a:pPr>
            <a:r>
              <a:rPr lang="en-US" sz="1600" dirty="0">
                <a:latin typeface="Calibri" panose="020F0502020204030204" pitchFamily="34" charset="0"/>
              </a:rPr>
              <a:t>Control </a:t>
            </a:r>
            <a:r>
              <a:rPr lang="en-US" sz="1600" dirty="0" smtClean="0">
                <a:latin typeface="Calibri" panose="020F0502020204030204" pitchFamily="34" charset="0"/>
              </a:rPr>
              <a:t>how </a:t>
            </a:r>
            <a:r>
              <a:rPr lang="en-US" sz="1600" dirty="0">
                <a:latin typeface="Calibri" panose="020F0502020204030204" pitchFamily="34" charset="0"/>
              </a:rPr>
              <a:t>beneficiaries </a:t>
            </a:r>
            <a:r>
              <a:rPr lang="en-US" sz="1600" dirty="0" smtClean="0">
                <a:latin typeface="Calibri" panose="020F0502020204030204" pitchFamily="34" charset="0"/>
              </a:rPr>
              <a:t/>
            </a:r>
            <a:br>
              <a:rPr lang="en-US" sz="1600" dirty="0" smtClean="0">
                <a:latin typeface="Calibri" panose="020F0502020204030204" pitchFamily="34" charset="0"/>
              </a:rPr>
            </a:br>
            <a:r>
              <a:rPr lang="en-US" sz="1600" dirty="0" smtClean="0">
                <a:latin typeface="Calibri" panose="020F0502020204030204" pitchFamily="34" charset="0"/>
              </a:rPr>
              <a:t>receive </a:t>
            </a:r>
            <a:r>
              <a:rPr lang="en-US" sz="1600" dirty="0">
                <a:latin typeface="Calibri" panose="020F0502020204030204" pitchFamily="34" charset="0"/>
              </a:rPr>
              <a:t>distributions</a:t>
            </a:r>
          </a:p>
          <a:p>
            <a:pPr>
              <a:lnSpc>
                <a:spcPts val="1800"/>
              </a:lnSpc>
              <a:spcAft>
                <a:spcPts val="800"/>
              </a:spcAft>
              <a:buClr>
                <a:srgbClr val="63A117"/>
              </a:buClr>
            </a:pPr>
            <a:endParaRPr lang="en-US" sz="1600" dirty="0">
              <a:solidFill>
                <a:schemeClr val="bg2">
                  <a:lumMod val="75000"/>
                </a:schemeClr>
              </a:solidFill>
              <a:latin typeface="Calibri" panose="020F0502020204030204" pitchFamily="34" charset="0"/>
            </a:endParaRPr>
          </a:p>
        </p:txBody>
      </p:sp>
      <p:sp>
        <p:nvSpPr>
          <p:cNvPr id="5" name="Rectangle 5"/>
          <p:cNvSpPr>
            <a:spLocks noChangeArrowheads="1"/>
          </p:cNvSpPr>
          <p:nvPr/>
        </p:nvSpPr>
        <p:spPr bwMode="black">
          <a:xfrm>
            <a:off x="558022" y="101593"/>
            <a:ext cx="4278719" cy="415523"/>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Strategies</a:t>
            </a:r>
            <a:endParaRPr lang="en-US" sz="1600" b="1" dirty="0">
              <a:solidFill>
                <a:schemeClr val="bg1"/>
              </a:solidFill>
              <a:latin typeface="Calibri" panose="020F0502020204030204" pitchFamily="34" charset="0"/>
            </a:endParaRPr>
          </a:p>
        </p:txBody>
      </p:sp>
      <p:sp>
        <p:nvSpPr>
          <p:cNvPr id="7" name="TextBox 6"/>
          <p:cNvSpPr txBox="1"/>
          <p:nvPr/>
        </p:nvSpPr>
        <p:spPr>
          <a:xfrm>
            <a:off x="880239" y="6085105"/>
            <a:ext cx="2420310" cy="369332"/>
          </a:xfrm>
          <a:prstGeom prst="rect">
            <a:avLst/>
          </a:prstGeom>
          <a:noFill/>
        </p:spPr>
        <p:txBody>
          <a:bodyPr wrap="square" rtlCol="0">
            <a:spAutoFit/>
          </a:bodyPr>
          <a:lstStyle/>
          <a:p>
            <a:r>
              <a:rPr lang="en-US" sz="900" dirty="0">
                <a:solidFill>
                  <a:schemeClr val="bg2"/>
                </a:solidFill>
                <a:latin typeface="Calibri" panose="020F0502020204030204" pitchFamily="34" charset="0"/>
              </a:rPr>
              <a:t>There might be additional fees involved in consolidating your IRA accounts. </a:t>
            </a:r>
          </a:p>
        </p:txBody>
      </p:sp>
    </p:spTree>
    <p:extLst>
      <p:ext uri="{BB962C8B-B14F-4D97-AF65-F5344CB8AC3E}">
        <p14:creationId xmlns:p14="http://schemas.microsoft.com/office/powerpoint/2010/main" val="3679327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45" y="677863"/>
            <a:ext cx="8466137" cy="61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7669" t="35828" r="4563" b="57297"/>
          <a:stretch/>
        </p:blipFill>
        <p:spPr>
          <a:xfrm>
            <a:off x="-1" y="0"/>
            <a:ext cx="9156183" cy="692459"/>
          </a:xfrm>
          <a:prstGeom prst="rect">
            <a:avLst/>
          </a:prstGeom>
        </p:spPr>
      </p:pic>
      <p:sp>
        <p:nvSpPr>
          <p:cNvPr id="9" name="Rectangle 10"/>
          <p:cNvSpPr>
            <a:spLocks noChangeArrowheads="1"/>
          </p:cNvSpPr>
          <p:nvPr/>
        </p:nvSpPr>
        <p:spPr bwMode="auto">
          <a:xfrm>
            <a:off x="616597" y="179853"/>
            <a:ext cx="3737689" cy="725838"/>
          </a:xfrm>
          <a:prstGeom prst="rect">
            <a:avLst/>
          </a:prstGeom>
          <a:noFill/>
          <a:ln w="9525">
            <a:noFill/>
            <a:miter lim="800000"/>
            <a:headEnd/>
            <a:tailEnd/>
          </a:ln>
        </p:spPr>
        <p:txBody>
          <a:bodyPr/>
          <a:lstStyle/>
          <a:p>
            <a:pPr fontAlgn="base">
              <a:lnSpc>
                <a:spcPct val="90000"/>
              </a:lnSpc>
              <a:spcBef>
                <a:spcPct val="50000"/>
              </a:spcBef>
              <a:spcAft>
                <a:spcPct val="0"/>
              </a:spcAft>
            </a:pPr>
            <a:r>
              <a:rPr lang="en-US" sz="2000" b="1" dirty="0" smtClean="0">
                <a:solidFill>
                  <a:srgbClr val="FFFFFF"/>
                </a:solidFill>
                <a:latin typeface="Calibri" panose="020F0502020204030204" pitchFamily="34" charset="0"/>
              </a:rPr>
              <a:t>Investing Your Way</a:t>
            </a: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28</a:t>
            </a:fld>
            <a:endParaRPr lang="en-US" dirty="0">
              <a:solidFill>
                <a:prstClr val="black">
                  <a:tint val="75000"/>
                </a:prstClr>
              </a:solidFill>
            </a:endParaRPr>
          </a:p>
        </p:txBody>
      </p:sp>
      <p:sp>
        <p:nvSpPr>
          <p:cNvPr id="24" name="Rectangle 5"/>
          <p:cNvSpPr>
            <a:spLocks noChangeArrowheads="1"/>
          </p:cNvSpPr>
          <p:nvPr/>
        </p:nvSpPr>
        <p:spPr bwMode="black">
          <a:xfrm>
            <a:off x="1062446" y="1760782"/>
            <a:ext cx="6353985" cy="3762994"/>
          </a:xfrm>
          <a:prstGeom prst="rect">
            <a:avLst/>
          </a:prstGeom>
          <a:noFill/>
          <a:ln w="9525">
            <a:noFill/>
            <a:miter lim="800000"/>
            <a:headEnd/>
            <a:tailEnd/>
          </a:ln>
        </p:spPr>
        <p:txBody>
          <a:bodyPr anchor="ctr"/>
          <a:lstStyle/>
          <a:p>
            <a:pPr fontAlgn="base">
              <a:spcAft>
                <a:spcPts val="3000"/>
              </a:spcAft>
            </a:pPr>
            <a:r>
              <a:rPr lang="en-US" sz="2600" b="1" dirty="0">
                <a:solidFill>
                  <a:srgbClr val="E77725"/>
                </a:solidFill>
                <a:latin typeface="Calibri" panose="020F0502020204030204" pitchFamily="34" charset="0"/>
              </a:rPr>
              <a:t>Reasons </a:t>
            </a:r>
            <a:r>
              <a:rPr lang="en-US" sz="2600" b="1" dirty="0" smtClean="0">
                <a:solidFill>
                  <a:srgbClr val="E77725"/>
                </a:solidFill>
                <a:latin typeface="Calibri" panose="020F0502020204030204" pitchFamily="34" charset="0"/>
              </a:rPr>
              <a:t>for Optimism</a:t>
            </a:r>
            <a:r>
              <a:rPr lang="en-US" sz="2600" b="1" dirty="0" smtClean="0">
                <a:solidFill>
                  <a:srgbClr val="FFC000"/>
                </a:solidFill>
                <a:latin typeface="Calibri" panose="020F0502020204030204" pitchFamily="34" charset="0"/>
              </a:rPr>
              <a:t/>
            </a:r>
            <a:br>
              <a:rPr lang="en-US" sz="2600" b="1" dirty="0" smtClean="0">
                <a:solidFill>
                  <a:srgbClr val="FFC000"/>
                </a:solidFill>
                <a:latin typeface="Calibri" panose="020F0502020204030204" pitchFamily="34" charset="0"/>
              </a:rPr>
            </a:br>
            <a:r>
              <a:rPr lang="en-US" sz="1400" dirty="0">
                <a:solidFill>
                  <a:schemeClr val="accent3">
                    <a:lumMod val="50000"/>
                  </a:schemeClr>
                </a:solidFill>
                <a:latin typeface="Calibri" panose="020F0502020204030204" pitchFamily="34" charset="0"/>
              </a:rPr>
              <a:t>Advantages women have </a:t>
            </a:r>
            <a:endParaRPr lang="en-US" sz="1400" b="1" dirty="0" smtClean="0">
              <a:solidFill>
                <a:schemeClr val="accent3">
                  <a:lumMod val="50000"/>
                </a:schemeClr>
              </a:solidFill>
              <a:latin typeface="Calibri" panose="020F0502020204030204" pitchFamily="34" charset="0"/>
            </a:endParaRPr>
          </a:p>
          <a:p>
            <a:pPr fontAlgn="base">
              <a:spcAft>
                <a:spcPts val="3000"/>
              </a:spcAft>
            </a:pPr>
            <a:r>
              <a:rPr lang="en-US" sz="2600" b="1" dirty="0" smtClean="0">
                <a:solidFill>
                  <a:srgbClr val="3CA2C6"/>
                </a:solidFill>
                <a:latin typeface="Calibri" panose="020F0502020204030204" pitchFamily="34" charset="0"/>
              </a:rPr>
              <a:t>Challenges</a:t>
            </a:r>
            <a:br>
              <a:rPr lang="en-US" sz="2600" b="1" dirty="0" smtClean="0">
                <a:solidFill>
                  <a:srgbClr val="3CA2C6"/>
                </a:solidFill>
                <a:latin typeface="Calibri" panose="020F0502020204030204" pitchFamily="34" charset="0"/>
              </a:rPr>
            </a:br>
            <a:r>
              <a:rPr lang="en-US" sz="1400" dirty="0">
                <a:solidFill>
                  <a:srgbClr val="FFFFFF">
                    <a:lumMod val="50000"/>
                  </a:srgbClr>
                </a:solidFill>
                <a:latin typeface="Calibri" panose="020F0502020204030204" pitchFamily="34" charset="0"/>
              </a:rPr>
              <a:t>Specific factors to recognize</a:t>
            </a:r>
            <a:endParaRPr lang="en-US" sz="2600" b="1" dirty="0" smtClean="0">
              <a:solidFill>
                <a:srgbClr val="3CA2C6"/>
              </a:solidFill>
              <a:latin typeface="Calibri" panose="020F0502020204030204" pitchFamily="34" charset="0"/>
            </a:endParaRPr>
          </a:p>
          <a:p>
            <a:pPr fontAlgn="base">
              <a:spcAft>
                <a:spcPts val="3000"/>
              </a:spcAft>
            </a:pPr>
            <a:r>
              <a:rPr lang="en-US" sz="2600" b="1" dirty="0" smtClean="0">
                <a:solidFill>
                  <a:srgbClr val="63A117"/>
                </a:solidFill>
                <a:latin typeface="Calibri" panose="020F0502020204030204" pitchFamily="34" charset="0"/>
              </a:rPr>
              <a:t>Strategies</a:t>
            </a:r>
            <a:br>
              <a:rPr lang="en-US" sz="2600" b="1" dirty="0" smtClean="0">
                <a:solidFill>
                  <a:srgbClr val="63A117"/>
                </a:solidFill>
                <a:latin typeface="Calibri" panose="020F0502020204030204" pitchFamily="34" charset="0"/>
              </a:rPr>
            </a:br>
            <a:r>
              <a:rPr lang="en-US" sz="1400" dirty="0">
                <a:solidFill>
                  <a:srgbClr val="FFFFFF">
                    <a:lumMod val="50000"/>
                  </a:srgbClr>
                </a:solidFill>
                <a:latin typeface="Calibri" panose="020F0502020204030204" pitchFamily="34" charset="0"/>
              </a:rPr>
              <a:t>Take control of your future</a:t>
            </a:r>
            <a:endParaRPr lang="en-US" sz="2600" b="1" dirty="0">
              <a:solidFill>
                <a:srgbClr val="63A117"/>
              </a:solidFill>
              <a:latin typeface="Calibri" panose="020F050202020403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Tree>
    <p:extLst>
      <p:ext uri="{BB962C8B-B14F-4D97-AF65-F5344CB8AC3E}">
        <p14:creationId xmlns:p14="http://schemas.microsoft.com/office/powerpoint/2010/main" val="14084014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7" y="669925"/>
            <a:ext cx="776446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7669" t="35828" r="4563" b="57297"/>
          <a:stretch/>
        </p:blipFill>
        <p:spPr>
          <a:xfrm>
            <a:off x="-1" y="0"/>
            <a:ext cx="9156183" cy="692459"/>
          </a:xfrm>
          <a:prstGeom prst="rect">
            <a:avLst/>
          </a:prstGeom>
        </p:spPr>
      </p:pic>
      <p:sp>
        <p:nvSpPr>
          <p:cNvPr id="2" name="Title 1"/>
          <p:cNvSpPr>
            <a:spLocks noGrp="1"/>
          </p:cNvSpPr>
          <p:nvPr>
            <p:ph type="title"/>
          </p:nvPr>
        </p:nvSpPr>
        <p:spPr/>
        <p:txBody>
          <a:bodyPr/>
          <a:lstStyle/>
          <a:p>
            <a:r>
              <a:rPr lang="en-US" dirty="0" smtClean="0"/>
              <a:t>Main Idea</a:t>
            </a:r>
            <a:endParaRPr lang="en-US" dirty="0"/>
          </a:p>
        </p:txBody>
      </p:sp>
      <p:sp>
        <p:nvSpPr>
          <p:cNvPr id="3" name="Slide Number Placeholder 2"/>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29</a:t>
            </a:fld>
            <a:endParaRPr lang="en-US" dirty="0">
              <a:solidFill>
                <a:prstClr val="black">
                  <a:tint val="75000"/>
                </a:prstClr>
              </a:solidFill>
            </a:endParaRPr>
          </a:p>
        </p:txBody>
      </p:sp>
      <p:sp>
        <p:nvSpPr>
          <p:cNvPr id="4" name="Rectangle 3"/>
          <p:cNvSpPr/>
          <p:nvPr/>
        </p:nvSpPr>
        <p:spPr>
          <a:xfrm>
            <a:off x="1066800" y="2929235"/>
            <a:ext cx="2981325" cy="1569660"/>
          </a:xfrm>
          <a:prstGeom prst="rect">
            <a:avLst/>
          </a:prstGeom>
        </p:spPr>
        <p:txBody>
          <a:bodyPr wrap="square">
            <a:spAutoFit/>
          </a:bodyPr>
          <a:lstStyle/>
          <a:p>
            <a:r>
              <a:rPr lang="en-US" sz="2400" b="1" dirty="0">
                <a:solidFill>
                  <a:srgbClr val="003F77"/>
                </a:solidFill>
                <a:latin typeface="Calibri" panose="020F0502020204030204" pitchFamily="34" charset="0"/>
              </a:rPr>
              <a:t>Use your </a:t>
            </a:r>
            <a:r>
              <a:rPr lang="en-US" sz="2400" b="1" dirty="0" smtClean="0">
                <a:solidFill>
                  <a:srgbClr val="003F77"/>
                </a:solidFill>
                <a:latin typeface="Calibri" panose="020F0502020204030204" pitchFamily="34" charset="0"/>
              </a:rPr>
              <a:t>strengths </a:t>
            </a:r>
            <a:r>
              <a:rPr lang="en-US" sz="2400" b="1" dirty="0">
                <a:solidFill>
                  <a:srgbClr val="003F77"/>
                </a:solidFill>
                <a:latin typeface="Calibri" panose="020F0502020204030204" pitchFamily="34" charset="0"/>
              </a:rPr>
              <a:t>to </a:t>
            </a:r>
            <a:r>
              <a:rPr lang="en-US" sz="2400" b="1" dirty="0" smtClean="0">
                <a:solidFill>
                  <a:srgbClr val="003F77"/>
                </a:solidFill>
                <a:latin typeface="Calibri" panose="020F0502020204030204" pitchFamily="34" charset="0"/>
              </a:rPr>
              <a:t>proactively </a:t>
            </a:r>
            <a:br>
              <a:rPr lang="en-US" sz="2400" b="1" dirty="0" smtClean="0">
                <a:solidFill>
                  <a:srgbClr val="003F77"/>
                </a:solidFill>
                <a:latin typeface="Calibri" panose="020F0502020204030204" pitchFamily="34" charset="0"/>
              </a:rPr>
            </a:br>
            <a:r>
              <a:rPr lang="en-US" sz="2400" b="1" dirty="0" smtClean="0">
                <a:solidFill>
                  <a:srgbClr val="003F77"/>
                </a:solidFill>
                <a:latin typeface="Calibri" panose="020F0502020204030204" pitchFamily="34" charset="0"/>
              </a:rPr>
              <a:t>take </a:t>
            </a:r>
            <a:r>
              <a:rPr lang="en-US" sz="2400" b="1" dirty="0">
                <a:solidFill>
                  <a:srgbClr val="003F77"/>
                </a:solidFill>
                <a:latin typeface="Calibri" panose="020F0502020204030204" pitchFamily="34" charset="0"/>
              </a:rPr>
              <a:t>control </a:t>
            </a:r>
            <a:r>
              <a:rPr lang="en-US" sz="2400" b="1" dirty="0" smtClean="0">
                <a:solidFill>
                  <a:srgbClr val="003F77"/>
                </a:solidFill>
                <a:latin typeface="Calibri" panose="020F0502020204030204" pitchFamily="34" charset="0"/>
              </a:rPr>
              <a:t>of your future</a:t>
            </a:r>
            <a:endParaRPr lang="en-US" sz="2400" b="1" dirty="0">
              <a:solidFill>
                <a:srgbClr val="003F77"/>
              </a:solidFill>
              <a:latin typeface="Calibri" panose="020F0502020204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Tree>
    <p:extLst>
      <p:ext uri="{BB962C8B-B14F-4D97-AF65-F5344CB8AC3E}">
        <p14:creationId xmlns:p14="http://schemas.microsoft.com/office/powerpoint/2010/main" val="1518253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4929"/>
            <a:ext cx="9144000" cy="605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5"/>
          <p:cNvSpPr>
            <a:spLocks noChangeArrowheads="1"/>
          </p:cNvSpPr>
          <p:nvPr/>
        </p:nvSpPr>
        <p:spPr bwMode="black">
          <a:xfrm>
            <a:off x="1380107" y="3027779"/>
            <a:ext cx="4278719" cy="908598"/>
          </a:xfrm>
          <a:prstGeom prst="rect">
            <a:avLst/>
          </a:prstGeom>
          <a:noFill/>
          <a:ln w="9525">
            <a:noFill/>
            <a:miter lim="800000"/>
            <a:headEnd/>
            <a:tailEnd/>
          </a:ln>
        </p:spPr>
        <p:txBody>
          <a:bodyPr anchor="ctr"/>
          <a:lstStyle/>
          <a:p>
            <a:pPr fontAlgn="base">
              <a:spcAft>
                <a:spcPct val="0"/>
              </a:spcAft>
            </a:pPr>
            <a:r>
              <a:rPr lang="en-US" sz="2800" b="1" dirty="0" smtClean="0">
                <a:solidFill>
                  <a:srgbClr val="E77725"/>
                </a:solidFill>
                <a:latin typeface="Calibri" panose="020F0502020204030204" pitchFamily="34" charset="0"/>
              </a:rPr>
              <a:t>Reasons </a:t>
            </a:r>
            <a:br>
              <a:rPr lang="en-US" sz="2800" b="1" dirty="0" smtClean="0">
                <a:solidFill>
                  <a:srgbClr val="E77725"/>
                </a:solidFill>
                <a:latin typeface="Calibri" panose="020F0502020204030204" pitchFamily="34" charset="0"/>
              </a:rPr>
            </a:br>
            <a:r>
              <a:rPr lang="en-US" sz="2800" b="1" dirty="0" smtClean="0">
                <a:solidFill>
                  <a:srgbClr val="E77725"/>
                </a:solidFill>
                <a:latin typeface="Calibri" panose="020F0502020204030204" pitchFamily="34" charset="0"/>
              </a:rPr>
              <a:t>for Optimism</a:t>
            </a:r>
            <a:endParaRPr lang="en-US" sz="2800" b="1" dirty="0">
              <a:solidFill>
                <a:srgbClr val="E77725"/>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19755382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669" t="35828" r="4563" b="57297"/>
          <a:stretch/>
        </p:blipFill>
        <p:spPr>
          <a:xfrm>
            <a:off x="-1" y="0"/>
            <a:ext cx="9156183" cy="692459"/>
          </a:xfrm>
          <a:prstGeom prst="rect">
            <a:avLst/>
          </a:prstGeom>
        </p:spPr>
      </p:pic>
      <p:sp>
        <p:nvSpPr>
          <p:cNvPr id="11267" name="Text Box 2"/>
          <p:cNvSpPr txBox="1">
            <a:spLocks noChangeArrowheads="1"/>
          </p:cNvSpPr>
          <p:nvPr/>
        </p:nvSpPr>
        <p:spPr bwMode="auto">
          <a:xfrm>
            <a:off x="1219200" y="1852613"/>
            <a:ext cx="6477000" cy="393700"/>
          </a:xfrm>
          <a:prstGeom prst="rect">
            <a:avLst/>
          </a:prstGeom>
          <a:noFill/>
          <a:ln w="9525">
            <a:noFill/>
            <a:miter lim="800000"/>
            <a:headEnd/>
            <a:tailEnd/>
          </a:ln>
        </p:spPr>
        <p:txBody>
          <a:bodyPr>
            <a:spAutoFit/>
          </a:bodyPr>
          <a:lstStyle/>
          <a:p>
            <a:pPr fontAlgn="base">
              <a:lnSpc>
                <a:spcPct val="110000"/>
              </a:lnSpc>
              <a:spcBef>
                <a:spcPct val="50000"/>
              </a:spcBef>
              <a:spcAft>
                <a:spcPct val="0"/>
              </a:spcAft>
              <a:buFontTx/>
              <a:buChar char="•"/>
            </a:pPr>
            <a:endParaRPr lang="en-US" dirty="0">
              <a:solidFill>
                <a:srgbClr val="000000"/>
              </a:solidFill>
              <a:latin typeface="Calibri" panose="020F0502020204030204" pitchFamily="34" charset="0"/>
            </a:endParaRPr>
          </a:p>
        </p:txBody>
      </p:sp>
      <p:sp>
        <p:nvSpPr>
          <p:cNvPr id="11" name="Rectangle 5"/>
          <p:cNvSpPr>
            <a:spLocks noChangeArrowheads="1"/>
          </p:cNvSpPr>
          <p:nvPr/>
        </p:nvSpPr>
        <p:spPr bwMode="black">
          <a:xfrm>
            <a:off x="3100084" y="4358143"/>
            <a:ext cx="5534025" cy="2224087"/>
          </a:xfrm>
          <a:prstGeom prst="rect">
            <a:avLst/>
          </a:prstGeom>
          <a:noFill/>
          <a:ln w="9525">
            <a:noFill/>
            <a:miter lim="800000"/>
            <a:headEnd/>
            <a:tailEnd/>
          </a:ln>
        </p:spPr>
        <p:txBody>
          <a:bodyPr anchor="ctr"/>
          <a:lstStyle/>
          <a:p>
            <a:pPr>
              <a:lnSpc>
                <a:spcPct val="200000"/>
              </a:lnSpc>
              <a:spcBef>
                <a:spcPct val="50000"/>
              </a:spcBef>
            </a:pPr>
            <a:endParaRPr lang="en-US" sz="2600" b="1" dirty="0">
              <a:solidFill>
                <a:srgbClr val="568E14"/>
              </a:solidFill>
              <a:latin typeface="Calibri" panose="020F0502020204030204" pitchFamily="34" charset="0"/>
            </a:endParaRPr>
          </a:p>
        </p:txBody>
      </p:sp>
      <p:sp>
        <p:nvSpPr>
          <p:cNvPr id="12" name="TextBox 11"/>
          <p:cNvSpPr txBox="1"/>
          <p:nvPr/>
        </p:nvSpPr>
        <p:spPr>
          <a:xfrm>
            <a:off x="890511" y="2515562"/>
            <a:ext cx="3849688" cy="461665"/>
          </a:xfrm>
          <a:prstGeom prst="rect">
            <a:avLst/>
          </a:prstGeom>
          <a:noFill/>
        </p:spPr>
        <p:txBody>
          <a:bodyPr wrap="square" rtlCol="0">
            <a:spAutoFit/>
          </a:bodyPr>
          <a:lstStyle/>
          <a:p>
            <a:r>
              <a:rPr lang="en-US" sz="2400" b="1" dirty="0" smtClean="0">
                <a:solidFill>
                  <a:srgbClr val="1D3666"/>
                </a:solidFill>
                <a:latin typeface="Calibri" panose="020F0502020204030204" pitchFamily="34" charset="0"/>
              </a:rPr>
              <a:t>Next steps:</a:t>
            </a:r>
            <a:endParaRPr lang="en-US" sz="2400" b="1" dirty="0">
              <a:solidFill>
                <a:srgbClr val="1D3666"/>
              </a:solidFill>
              <a:latin typeface="Calibri" panose="020F0502020204030204" pitchFamily="34" charset="0"/>
            </a:endParaRPr>
          </a:p>
        </p:txBody>
      </p:sp>
      <p:sp>
        <p:nvSpPr>
          <p:cNvPr id="13" name="TextBox 12"/>
          <p:cNvSpPr txBox="1"/>
          <p:nvPr/>
        </p:nvSpPr>
        <p:spPr>
          <a:xfrm>
            <a:off x="685800" y="2986411"/>
            <a:ext cx="2068642" cy="1107996"/>
          </a:xfrm>
          <a:prstGeom prst="rect">
            <a:avLst/>
          </a:prstGeom>
          <a:noFill/>
        </p:spPr>
        <p:txBody>
          <a:bodyPr wrap="square" rtlCol="0">
            <a:spAutoFit/>
          </a:bodyPr>
          <a:lstStyle/>
          <a:p>
            <a:r>
              <a:rPr lang="en-US" sz="6600" dirty="0" smtClean="0">
                <a:solidFill>
                  <a:srgbClr val="E77725"/>
                </a:solidFill>
                <a:latin typeface="Calibri" panose="020F0502020204030204" pitchFamily="34" charset="0"/>
              </a:rPr>
              <a:t>1</a:t>
            </a:r>
            <a:endParaRPr lang="en-US" sz="6600" dirty="0">
              <a:solidFill>
                <a:srgbClr val="E77725"/>
              </a:solidFill>
              <a:latin typeface="Calibri" panose="020F0502020204030204" pitchFamily="34" charset="0"/>
            </a:endParaRPr>
          </a:p>
        </p:txBody>
      </p:sp>
      <p:sp>
        <p:nvSpPr>
          <p:cNvPr id="14" name="TextBox 13"/>
          <p:cNvSpPr txBox="1"/>
          <p:nvPr/>
        </p:nvSpPr>
        <p:spPr>
          <a:xfrm>
            <a:off x="3283581" y="3013695"/>
            <a:ext cx="2068642" cy="1107996"/>
          </a:xfrm>
          <a:prstGeom prst="rect">
            <a:avLst/>
          </a:prstGeom>
          <a:noFill/>
        </p:spPr>
        <p:txBody>
          <a:bodyPr wrap="square" rtlCol="0">
            <a:spAutoFit/>
          </a:bodyPr>
          <a:lstStyle/>
          <a:p>
            <a:r>
              <a:rPr lang="en-US" sz="6600" dirty="0" smtClean="0">
                <a:solidFill>
                  <a:srgbClr val="00B0F0"/>
                </a:solidFill>
                <a:latin typeface="Calibri" panose="020F0502020204030204" pitchFamily="34" charset="0"/>
              </a:rPr>
              <a:t>2</a:t>
            </a:r>
            <a:endParaRPr lang="en-US" sz="6600" dirty="0">
              <a:solidFill>
                <a:srgbClr val="00B0F0"/>
              </a:solidFill>
              <a:latin typeface="Calibri" panose="020F0502020204030204" pitchFamily="34" charset="0"/>
            </a:endParaRPr>
          </a:p>
        </p:txBody>
      </p:sp>
      <p:sp>
        <p:nvSpPr>
          <p:cNvPr id="15" name="TextBox 14"/>
          <p:cNvSpPr txBox="1"/>
          <p:nvPr/>
        </p:nvSpPr>
        <p:spPr>
          <a:xfrm>
            <a:off x="5867096" y="2996008"/>
            <a:ext cx="2068642" cy="1107996"/>
          </a:xfrm>
          <a:prstGeom prst="rect">
            <a:avLst/>
          </a:prstGeom>
          <a:noFill/>
        </p:spPr>
        <p:txBody>
          <a:bodyPr wrap="square" rtlCol="0">
            <a:spAutoFit/>
          </a:bodyPr>
          <a:lstStyle/>
          <a:p>
            <a:r>
              <a:rPr lang="en-US" sz="6600" dirty="0" smtClean="0">
                <a:solidFill>
                  <a:srgbClr val="568E14"/>
                </a:solidFill>
                <a:latin typeface="Calibri" panose="020F0502020204030204" pitchFamily="34" charset="0"/>
              </a:rPr>
              <a:t>3</a:t>
            </a:r>
            <a:endParaRPr lang="en-US" sz="6600" dirty="0">
              <a:solidFill>
                <a:srgbClr val="568E14"/>
              </a:solidFill>
              <a:latin typeface="Calibri" panose="020F0502020204030204" pitchFamily="34" charset="0"/>
            </a:endParaRPr>
          </a:p>
        </p:txBody>
      </p:sp>
      <p:sp>
        <p:nvSpPr>
          <p:cNvPr id="16" name="TextBox 15"/>
          <p:cNvSpPr txBox="1"/>
          <p:nvPr/>
        </p:nvSpPr>
        <p:spPr>
          <a:xfrm>
            <a:off x="1219201" y="3212327"/>
            <a:ext cx="7436294" cy="1123384"/>
          </a:xfrm>
          <a:prstGeom prst="rect">
            <a:avLst/>
          </a:prstGeom>
          <a:noFill/>
        </p:spPr>
        <p:txBody>
          <a:bodyPr wrap="square" numCol="3" spcCol="548640" rtlCol="0">
            <a:spAutoFit/>
          </a:bodyPr>
          <a:lstStyle/>
          <a:p>
            <a:pPr lvl="0"/>
            <a:r>
              <a:rPr lang="en-US" sz="1600" dirty="0">
                <a:latin typeface="Calibri" panose="020F0502020204030204" pitchFamily="34" charset="0"/>
              </a:rPr>
              <a:t>Complete </a:t>
            </a:r>
            <a:r>
              <a:rPr lang="en-US" sz="1600" dirty="0" smtClean="0">
                <a:latin typeface="Calibri" panose="020F0502020204030204" pitchFamily="34" charset="0"/>
              </a:rPr>
              <a:t>pages</a:t>
            </a:r>
            <a:br>
              <a:rPr lang="en-US" sz="1600" dirty="0" smtClean="0">
                <a:latin typeface="Calibri" panose="020F0502020204030204" pitchFamily="34" charset="0"/>
              </a:rPr>
            </a:br>
            <a:r>
              <a:rPr lang="en-US" sz="1600" dirty="0" smtClean="0">
                <a:latin typeface="Calibri" panose="020F0502020204030204" pitchFamily="34" charset="0"/>
              </a:rPr>
              <a:t>7-8 </a:t>
            </a:r>
            <a:r>
              <a:rPr lang="en-US" sz="1600" dirty="0">
                <a:latin typeface="Calibri" panose="020F0502020204030204" pitchFamily="34" charset="0"/>
              </a:rPr>
              <a:t>of the </a:t>
            </a:r>
            <a:r>
              <a:rPr lang="en-US" sz="1600" dirty="0" smtClean="0">
                <a:latin typeface="Calibri" panose="020F0502020204030204" pitchFamily="34" charset="0"/>
              </a:rPr>
              <a:t>workbook</a:t>
            </a:r>
            <a:endParaRPr lang="en-US" sz="1600" dirty="0">
              <a:latin typeface="Calibri" panose="020F0502020204030204" pitchFamily="34" charset="0"/>
            </a:endParaRPr>
          </a:p>
          <a:p>
            <a:pPr defTabSz="0">
              <a:lnSpc>
                <a:spcPts val="2100"/>
              </a:lnSpc>
            </a:pPr>
            <a:endParaRPr lang="en-US" sz="1600" dirty="0">
              <a:latin typeface="Calibri" panose="020F0502020204030204" pitchFamily="34" charset="0"/>
            </a:endParaRPr>
          </a:p>
          <a:p>
            <a:pPr defTabSz="0">
              <a:lnSpc>
                <a:spcPts val="2100"/>
              </a:lnSpc>
            </a:pPr>
            <a:endParaRPr lang="en-US" sz="1600" dirty="0" smtClean="0">
              <a:latin typeface="Calibri" panose="020F0502020204030204" pitchFamily="34" charset="0"/>
            </a:endParaRPr>
          </a:p>
          <a:p>
            <a:pPr defTabSz="0">
              <a:lnSpc>
                <a:spcPts val="2100"/>
              </a:lnSpc>
            </a:pPr>
            <a:r>
              <a:rPr lang="en-US" sz="1600" dirty="0" smtClean="0">
                <a:latin typeface="Calibri" panose="020F0502020204030204" pitchFamily="34" charset="0"/>
              </a:rPr>
              <a:t>Make </a:t>
            </a:r>
            <a:r>
              <a:rPr lang="en-US" sz="1600" dirty="0">
                <a:latin typeface="Calibri" panose="020F0502020204030204" pitchFamily="34" charset="0"/>
              </a:rPr>
              <a:t>an appointment with your advisor</a:t>
            </a:r>
            <a:endParaRPr lang="en-US" sz="1600" dirty="0" smtClean="0">
              <a:latin typeface="Calibri" panose="020F0502020204030204" pitchFamily="34" charset="0"/>
            </a:endParaRPr>
          </a:p>
          <a:p>
            <a:pPr lvl="0"/>
            <a:endParaRPr lang="en-US" sz="1600" dirty="0" smtClean="0">
              <a:latin typeface="Calibri" panose="020F0502020204030204" pitchFamily="34" charset="0"/>
            </a:endParaRPr>
          </a:p>
          <a:p>
            <a:pPr lvl="0"/>
            <a:endParaRPr lang="en-US" sz="1600" dirty="0">
              <a:latin typeface="Calibri" panose="020F0502020204030204" pitchFamily="34" charset="0"/>
            </a:endParaRPr>
          </a:p>
          <a:p>
            <a:pPr lvl="0"/>
            <a:r>
              <a:rPr lang="en-US" sz="1600" dirty="0" smtClean="0">
                <a:latin typeface="Calibri" panose="020F0502020204030204" pitchFamily="34" charset="0"/>
              </a:rPr>
              <a:t>Collaborate to create </a:t>
            </a:r>
            <a:r>
              <a:rPr lang="en-US" sz="1600" dirty="0">
                <a:latin typeface="Calibri" panose="020F0502020204030204" pitchFamily="34" charset="0"/>
              </a:rPr>
              <a:t>or refine your future strategy </a:t>
            </a:r>
          </a:p>
        </p:txBody>
      </p:sp>
      <p:sp>
        <p:nvSpPr>
          <p:cNvPr id="10" name="Rectangle 10"/>
          <p:cNvSpPr>
            <a:spLocks noChangeArrowheads="1"/>
          </p:cNvSpPr>
          <p:nvPr/>
        </p:nvSpPr>
        <p:spPr bwMode="auto">
          <a:xfrm>
            <a:off x="616597" y="197271"/>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r>
              <a:rPr lang="en-US" sz="2000" b="1" dirty="0" smtClean="0">
                <a:solidFill>
                  <a:srgbClr val="FFFFFF"/>
                </a:solidFill>
                <a:latin typeface="Calibri" panose="020F0502020204030204" pitchFamily="34" charset="0"/>
              </a:rPr>
              <a:t>Next Steps</a:t>
            </a:r>
            <a:endParaRPr lang="en-US" sz="2000" b="1" dirty="0">
              <a:solidFill>
                <a:srgbClr val="FFFFFF"/>
              </a:solidFill>
              <a:latin typeface="Calibri" panose="020F050202020403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411170688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669" t="35828" r="4563" b="57297"/>
          <a:stretch/>
        </p:blipFill>
        <p:spPr>
          <a:xfrm>
            <a:off x="-1" y="0"/>
            <a:ext cx="9156183" cy="692459"/>
          </a:xfrm>
          <a:prstGeom prst="rect">
            <a:avLst/>
          </a:prstGeom>
        </p:spPr>
      </p:pic>
      <p:sp>
        <p:nvSpPr>
          <p:cNvPr id="20484" name="Text Box 6"/>
          <p:cNvSpPr txBox="1">
            <a:spLocks noChangeArrowheads="1"/>
          </p:cNvSpPr>
          <p:nvPr/>
        </p:nvSpPr>
        <p:spPr bwMode="auto">
          <a:xfrm>
            <a:off x="466725" y="1343129"/>
            <a:ext cx="7772400" cy="5370701"/>
          </a:xfrm>
          <a:prstGeom prst="rect">
            <a:avLst/>
          </a:prstGeom>
          <a:noFill/>
          <a:ln w="9525">
            <a:noFill/>
            <a:miter lim="800000"/>
            <a:headEnd/>
            <a:tailEnd/>
          </a:ln>
        </p:spPr>
        <p:txBody>
          <a:bodyPr wrap="square">
            <a:spAutoFit/>
          </a:bodyPr>
          <a:lstStyle/>
          <a:p>
            <a:pPr fontAlgn="base"/>
            <a:r>
              <a:rPr lang="en-US" sz="1100" b="1" dirty="0">
                <a:latin typeface="Calibri" panose="020F0502020204030204" pitchFamily="34" charset="0"/>
              </a:rPr>
              <a:t>Index Descriptions: </a:t>
            </a:r>
            <a:endParaRPr lang="en-US" sz="1100" b="1" dirty="0" smtClean="0">
              <a:latin typeface="Calibri" panose="020F0502020204030204" pitchFamily="34" charset="0"/>
            </a:endParaRPr>
          </a:p>
          <a:p>
            <a:pPr fontAlgn="base"/>
            <a:endParaRPr lang="en-US" sz="1100" dirty="0">
              <a:latin typeface="Calibri" panose="020F0502020204030204" pitchFamily="34" charset="0"/>
            </a:endParaRPr>
          </a:p>
          <a:p>
            <a:pPr fontAlgn="base"/>
            <a:r>
              <a:rPr lang="en-US" sz="1100" dirty="0">
                <a:latin typeface="Calibri" panose="020F0502020204030204" pitchFamily="34" charset="0"/>
              </a:rPr>
              <a:t>Indices are unmanaged, and unavailable for direct investment and do not represent the performance of any Hartford Funds</a:t>
            </a:r>
            <a:r>
              <a:rPr lang="en-US" sz="1100" dirty="0" smtClean="0">
                <a:latin typeface="Calibri" panose="020F0502020204030204" pitchFamily="34" charset="0"/>
              </a:rPr>
              <a:t>.</a:t>
            </a:r>
          </a:p>
          <a:p>
            <a:pPr fontAlgn="base"/>
            <a:endParaRPr lang="en-US" sz="1100" dirty="0">
              <a:latin typeface="Calibri" panose="020F0502020204030204" pitchFamily="34" charset="0"/>
            </a:endParaRPr>
          </a:p>
          <a:p>
            <a:pPr fontAlgn="base"/>
            <a:r>
              <a:rPr lang="en-US" sz="1100" b="1" dirty="0">
                <a:latin typeface="Calibri" panose="020F0502020204030204" pitchFamily="34" charset="0"/>
              </a:rPr>
              <a:t>Dow Jones Industrial Average </a:t>
            </a:r>
            <a:r>
              <a:rPr lang="en-US" sz="1100" dirty="0">
                <a:latin typeface="Calibri" panose="020F0502020204030204" pitchFamily="34" charset="0"/>
              </a:rPr>
              <a:t>is price-weighted average of 30 significant stocks traded on the New York Stock Exchange and the Nasdaq</a:t>
            </a:r>
            <a:r>
              <a:rPr lang="en-US" sz="1100" dirty="0" smtClean="0">
                <a:latin typeface="Calibri" panose="020F0502020204030204" pitchFamily="34" charset="0"/>
              </a:rPr>
              <a:t>.</a:t>
            </a:r>
          </a:p>
          <a:p>
            <a:pPr fontAlgn="base"/>
            <a:endParaRPr lang="en-US" sz="1100" dirty="0">
              <a:latin typeface="Calibri" panose="020F0502020204030204" pitchFamily="34" charset="0"/>
            </a:endParaRPr>
          </a:p>
          <a:p>
            <a:pPr fontAlgn="base"/>
            <a:r>
              <a:rPr lang="en-US" sz="1100" b="1" dirty="0">
                <a:latin typeface="Calibri" panose="020F0502020204030204" pitchFamily="34" charset="0"/>
              </a:rPr>
              <a:t>S&amp;P 500 Index </a:t>
            </a:r>
            <a:r>
              <a:rPr lang="en-US" sz="1100" dirty="0">
                <a:latin typeface="Calibri" panose="020F0502020204030204" pitchFamily="34" charset="0"/>
              </a:rPr>
              <a:t>is an unmanaged list of 500 widely held U.S. common stocks frequently used as a measure of U.S. stock market performance</a:t>
            </a:r>
            <a:r>
              <a:rPr lang="en-US" sz="1100" dirty="0" smtClean="0">
                <a:latin typeface="Calibri" panose="020F0502020204030204" pitchFamily="34" charset="0"/>
              </a:rPr>
              <a:t>.</a:t>
            </a:r>
          </a:p>
          <a:p>
            <a:pPr fontAlgn="base"/>
            <a:endParaRPr lang="en-US" sz="1100" dirty="0">
              <a:latin typeface="Calibri" panose="020F0502020204030204" pitchFamily="34" charset="0"/>
            </a:endParaRPr>
          </a:p>
          <a:p>
            <a:pPr fontAlgn="base"/>
            <a:r>
              <a:rPr lang="en-US" sz="1100" b="1" dirty="0">
                <a:latin typeface="Calibri" panose="020F0502020204030204" pitchFamily="34" charset="0"/>
              </a:rPr>
              <a:t>Bloomberg Barclays U.S. Aggregate Bond Index </a:t>
            </a:r>
            <a:r>
              <a:rPr lang="en-US" sz="1100" dirty="0">
                <a:latin typeface="Calibri" panose="020F0502020204030204" pitchFamily="34" charset="0"/>
              </a:rPr>
              <a:t>is comprised of government securities, mortgage-backed securities, asset-backed securities, and corporate securities to simulate the universe of bonds in the market</a:t>
            </a:r>
            <a:r>
              <a:rPr lang="en-US" sz="1100" dirty="0" smtClean="0">
                <a:latin typeface="Calibri" panose="020F0502020204030204" pitchFamily="34" charset="0"/>
              </a:rPr>
              <a:t>.</a:t>
            </a:r>
          </a:p>
          <a:p>
            <a:pPr fontAlgn="base"/>
            <a:endParaRPr lang="en-US" sz="1100" dirty="0">
              <a:latin typeface="Calibri" panose="020F0502020204030204" pitchFamily="34" charset="0"/>
            </a:endParaRPr>
          </a:p>
          <a:p>
            <a:r>
              <a:rPr lang="en-US" sz="1100" b="1" dirty="0">
                <a:latin typeface="Calibri" panose="020F0502020204030204" pitchFamily="34" charset="0"/>
              </a:rPr>
              <a:t>Bloomberg Barclays Long-Term U.S. Treasury Total Return Index </a:t>
            </a:r>
            <a:r>
              <a:rPr lang="en-US" sz="1100" dirty="0">
                <a:latin typeface="Calibri" panose="020F0502020204030204" pitchFamily="34" charset="0"/>
              </a:rPr>
              <a:t>includes all publicly issued, U.S. Treasury securities that have a remaining maturity of 10 or more years, are rated investment grade, and have $250 million or more of outstanding face value.</a:t>
            </a:r>
          </a:p>
          <a:p>
            <a:pPr fontAlgn="base">
              <a:spcBef>
                <a:spcPct val="0"/>
              </a:spcBef>
              <a:spcAft>
                <a:spcPct val="0"/>
              </a:spcAft>
            </a:pPr>
            <a:r>
              <a:rPr lang="en-US" sz="1100" dirty="0" smtClean="0">
                <a:latin typeface="Calibri" panose="020F0502020204030204" pitchFamily="34" charset="0"/>
                <a:cs typeface="Calibri" panose="020F0502020204030204" pitchFamily="34" charset="0"/>
              </a:rPr>
              <a:t>All </a:t>
            </a:r>
            <a:r>
              <a:rPr lang="en-US" sz="1100" dirty="0">
                <a:latin typeface="Calibri" panose="020F0502020204030204" pitchFamily="34" charset="0"/>
                <a:cs typeface="Calibri" panose="020F0502020204030204" pitchFamily="34" charset="0"/>
              </a:rPr>
              <a:t>investments are subject to risk including the loss principal. </a:t>
            </a:r>
            <a:endParaRPr lang="en-US" sz="1100" dirty="0" smtClean="0">
              <a:latin typeface="Calibri" panose="020F0502020204030204" pitchFamily="34" charset="0"/>
              <a:cs typeface="Calibri" panose="020F0502020204030204" pitchFamily="34" charset="0"/>
            </a:endParaRPr>
          </a:p>
          <a:p>
            <a:pPr fontAlgn="base">
              <a:spcBef>
                <a:spcPct val="0"/>
              </a:spcBef>
              <a:spcAft>
                <a:spcPct val="0"/>
              </a:spcAft>
            </a:pPr>
            <a:endParaRPr lang="en-US" sz="1100" dirty="0" smtClean="0">
              <a:latin typeface="Calibri" panose="020F0502020204030204" pitchFamily="34" charset="0"/>
              <a:cs typeface="Calibri" panose="020F0502020204030204" pitchFamily="34" charset="0"/>
            </a:endParaRPr>
          </a:p>
          <a:p>
            <a:pPr fontAlgn="base">
              <a:spcBef>
                <a:spcPct val="0"/>
              </a:spcBef>
              <a:spcAft>
                <a:spcPct val="0"/>
              </a:spcAft>
            </a:pPr>
            <a:endParaRPr lang="en-US" sz="1100" dirty="0">
              <a:latin typeface="Calibri" panose="020F0502020204030204" pitchFamily="34" charset="0"/>
              <a:cs typeface="Calibri" panose="020F0502020204030204" pitchFamily="34" charset="0"/>
            </a:endParaRPr>
          </a:p>
          <a:p>
            <a:r>
              <a:rPr lang="en-US" sz="1100" dirty="0">
                <a:solidFill>
                  <a:srgbClr val="000000"/>
                </a:solidFill>
                <a:latin typeface="Calibri" panose="020F0502020204030204" pitchFamily="34" charset="0"/>
                <a:cs typeface="Calibri" panose="020F0502020204030204" pitchFamily="34" charset="0"/>
              </a:rPr>
              <a:t>All information provided is for informational and educational purposes only and is not intended to provide investment, tax, accounting or legal advice. As with all matters of an investment, tax, or legal nature, you and your clients should consult with a qualified tax or legal professional regarding your or your client’s specific legal or tax situation, as applicable.</a:t>
            </a:r>
          </a:p>
          <a:p>
            <a:endParaRPr lang="en-US" sz="1100" dirty="0">
              <a:solidFill>
                <a:srgbClr val="000000"/>
              </a:solidFill>
              <a:latin typeface="Calibri" panose="020F0502020204030204" pitchFamily="34" charset="0"/>
              <a:cs typeface="Calibri" panose="020F0502020204030204" pitchFamily="34" charset="0"/>
            </a:endParaRPr>
          </a:p>
          <a:p>
            <a:r>
              <a:rPr lang="en-US" sz="1100" dirty="0">
                <a:solidFill>
                  <a:srgbClr val="000000"/>
                </a:solidFill>
                <a:latin typeface="Calibri" panose="020F0502020204030204" pitchFamily="34" charset="0"/>
                <a:cs typeface="Calibri" panose="020F0502020204030204" pitchFamily="34" charset="0"/>
              </a:rPr>
              <a:t>This presentation is a general communication intended solely for informational and educational purposes. Nothing in this presentation is intended to be a recommendation or advice.</a:t>
            </a:r>
            <a:endParaRPr lang="en-US" sz="1100" dirty="0">
              <a:solidFill>
                <a:prstClr val="black"/>
              </a:solidFill>
              <a:latin typeface="Calibri" panose="020F0502020204030204" pitchFamily="34" charset="0"/>
              <a:cs typeface="Calibri" panose="020F0502020204030204" pitchFamily="34" charset="0"/>
            </a:endParaRPr>
          </a:p>
          <a:p>
            <a:endParaRPr lang="en-US" sz="1100" b="1" dirty="0">
              <a:solidFill>
                <a:srgbClr val="000000"/>
              </a:solidFill>
              <a:latin typeface="Calibri" panose="020F0502020204030204" pitchFamily="34" charset="0"/>
              <a:cs typeface="Calibri" panose="020F0502020204030204" pitchFamily="34" charset="0"/>
            </a:endParaRPr>
          </a:p>
          <a:p>
            <a:pPr algn="just" fontAlgn="base">
              <a:spcBef>
                <a:spcPct val="0"/>
              </a:spcBef>
              <a:spcAft>
                <a:spcPct val="0"/>
              </a:spcAft>
            </a:pPr>
            <a:r>
              <a:rPr lang="en-US" sz="1100" dirty="0">
                <a:solidFill>
                  <a:srgbClr val="000000"/>
                </a:solidFill>
                <a:latin typeface="Calibri" panose="020F0502020204030204" pitchFamily="34" charset="0"/>
                <a:cs typeface="Calibri" panose="020F0502020204030204" pitchFamily="34" charset="0"/>
              </a:rPr>
              <a:t>Hartford Funds Distributors, LLC.</a:t>
            </a:r>
          </a:p>
          <a:p>
            <a:pPr fontAlgn="base">
              <a:spcBef>
                <a:spcPct val="0"/>
              </a:spcBef>
              <a:spcAft>
                <a:spcPct val="0"/>
              </a:spcAft>
            </a:pPr>
            <a:endParaRPr lang="en-US" sz="1100" dirty="0" smtClean="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r>
              <a:rPr lang="en-US" sz="1100" dirty="0" smtClean="0">
                <a:solidFill>
                  <a:srgbClr val="000000"/>
                </a:solidFill>
                <a:latin typeface="Calibri" panose="020F0502020204030204" pitchFamily="34" charset="0"/>
                <a:cs typeface="Calibri" panose="020F0502020204030204" pitchFamily="34" charset="0"/>
              </a:rPr>
              <a:t>All information and </a:t>
            </a:r>
            <a:r>
              <a:rPr lang="en-US" sz="1100" dirty="0">
                <a:solidFill>
                  <a:srgbClr val="000000"/>
                </a:solidFill>
                <a:latin typeface="Calibri" panose="020F0502020204030204" pitchFamily="34" charset="0"/>
                <a:cs typeface="Calibri" panose="020F0502020204030204" pitchFamily="34" charset="0"/>
              </a:rPr>
              <a:t>representations herein are as of </a:t>
            </a:r>
            <a:r>
              <a:rPr lang="en-US" sz="1100" dirty="0" smtClean="0">
                <a:solidFill>
                  <a:srgbClr val="000000"/>
                </a:solidFill>
                <a:latin typeface="Calibri" panose="020F0502020204030204" pitchFamily="34" charset="0"/>
                <a:cs typeface="Calibri" panose="020F0502020204030204" pitchFamily="34" charset="0"/>
              </a:rPr>
              <a:t>12/17 </a:t>
            </a:r>
            <a:r>
              <a:rPr lang="en-US" sz="1100" dirty="0">
                <a:solidFill>
                  <a:srgbClr val="000000"/>
                </a:solidFill>
                <a:latin typeface="Calibri" panose="020F0502020204030204" pitchFamily="34" charset="0"/>
                <a:cs typeface="Calibri" panose="020F0502020204030204" pitchFamily="34" charset="0"/>
              </a:rPr>
              <a:t>unless otherwise noted</a:t>
            </a:r>
            <a:r>
              <a:rPr lang="en-US" sz="1100" dirty="0" smtClean="0">
                <a:solidFill>
                  <a:srgbClr val="000000"/>
                </a:solidFill>
                <a:latin typeface="Calibri" panose="020F0502020204030204" pitchFamily="34" charset="0"/>
                <a:cs typeface="Calibri" panose="020F0502020204030204" pitchFamily="34" charset="0"/>
              </a:rPr>
              <a:t>.</a:t>
            </a:r>
          </a:p>
          <a:p>
            <a:pPr fontAlgn="base">
              <a:spcBef>
                <a:spcPct val="0"/>
              </a:spcBef>
              <a:spcAft>
                <a:spcPct val="0"/>
              </a:spcAft>
            </a:pPr>
            <a:endParaRPr lang="en-US" sz="1100" dirty="0">
              <a:solidFill>
                <a:srgbClr val="000000"/>
              </a:solidFill>
              <a:latin typeface="Calibri" panose="020F0502020204030204" pitchFamily="34" charset="0"/>
              <a:cs typeface="Calibri" panose="020F0502020204030204" pitchFamily="34" charset="0"/>
            </a:endParaRPr>
          </a:p>
          <a:p>
            <a:pPr fontAlgn="base">
              <a:spcBef>
                <a:spcPct val="0"/>
              </a:spcBef>
              <a:spcAft>
                <a:spcPct val="0"/>
              </a:spcAft>
            </a:pPr>
            <a:r>
              <a:rPr lang="en-US" sz="1100" dirty="0">
                <a:solidFill>
                  <a:srgbClr val="000000"/>
                </a:solidFill>
                <a:latin typeface="Calibri" panose="020F0502020204030204" pitchFamily="34" charset="0"/>
                <a:cs typeface="Calibri" panose="020F0502020204030204" pitchFamily="34" charset="0"/>
              </a:rPr>
              <a:t>SEM_WI </a:t>
            </a:r>
            <a:r>
              <a:rPr lang="en-US" sz="1100" dirty="0" smtClean="0">
                <a:solidFill>
                  <a:srgbClr val="000000"/>
                </a:solidFill>
                <a:latin typeface="Calibri" panose="020F0502020204030204" pitchFamily="34" charset="0"/>
                <a:cs typeface="Calibri" panose="020F0502020204030204" pitchFamily="34" charset="0"/>
              </a:rPr>
              <a:t>_0318  </a:t>
            </a:r>
            <a:r>
              <a:rPr lang="en-US" sz="1100" dirty="0" smtClean="0">
                <a:latin typeface="Calibri" panose="020F0502020204030204" pitchFamily="34" charset="0"/>
              </a:rPr>
              <a:t>205947</a:t>
            </a:r>
            <a:endParaRPr lang="en-US" sz="1100" dirty="0">
              <a:solidFill>
                <a:srgbClr val="00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
        <p:nvSpPr>
          <p:cNvPr id="2" name="Slide Number Placeholder 1"/>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1100858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4</a:t>
            </a:fld>
            <a:endParaRPr lang="en-US" dirty="0">
              <a:solidFill>
                <a:prstClr val="black">
                  <a:tint val="7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0" y="432602"/>
            <a:ext cx="9194763" cy="6436334"/>
          </a:xfrm>
          <a:prstGeom prst="rect">
            <a:avLst/>
          </a:prstGeom>
        </p:spPr>
      </p:pic>
      <p:sp>
        <p:nvSpPr>
          <p:cNvPr id="11" name="Rectangle 7"/>
          <p:cNvSpPr>
            <a:spLocks noChangeArrowheads="1"/>
          </p:cNvSpPr>
          <p:nvPr/>
        </p:nvSpPr>
        <p:spPr bwMode="auto">
          <a:xfrm>
            <a:off x="101600" y="37730"/>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3" name="Rectangle 5"/>
          <p:cNvSpPr>
            <a:spLocks noChangeArrowheads="1"/>
          </p:cNvSpPr>
          <p:nvPr/>
        </p:nvSpPr>
        <p:spPr bwMode="black">
          <a:xfrm>
            <a:off x="446421" y="81379"/>
            <a:ext cx="4278719" cy="477915"/>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3" name="TextBox 2"/>
          <p:cNvSpPr txBox="1"/>
          <p:nvPr/>
        </p:nvSpPr>
        <p:spPr>
          <a:xfrm>
            <a:off x="500142" y="1600200"/>
            <a:ext cx="8196183" cy="430887"/>
          </a:xfrm>
          <a:prstGeom prst="rect">
            <a:avLst/>
          </a:prstGeom>
          <a:noFill/>
        </p:spPr>
        <p:txBody>
          <a:bodyPr wrap="square" rtlCol="0">
            <a:spAutoFit/>
          </a:bodyPr>
          <a:lstStyle/>
          <a:p>
            <a:r>
              <a:rPr lang="en-US" sz="2200" dirty="0" smtClean="0">
                <a:solidFill>
                  <a:srgbClr val="E77725"/>
                </a:solidFill>
                <a:latin typeface="Calibri" panose="020F0502020204030204" pitchFamily="34" charset="0"/>
              </a:rPr>
              <a:t>Women continue to surpass men in college degrees (2017)</a:t>
            </a:r>
            <a:r>
              <a:rPr lang="en-US" sz="2200" baseline="30000" dirty="0" smtClean="0">
                <a:solidFill>
                  <a:srgbClr val="E77725"/>
                </a:solidFill>
                <a:latin typeface="Calibri" panose="020F0502020204030204" pitchFamily="34" charset="0"/>
              </a:rPr>
              <a:t>1</a:t>
            </a:r>
            <a:r>
              <a:rPr lang="en-US" sz="2200" dirty="0" smtClean="0">
                <a:solidFill>
                  <a:srgbClr val="E77725"/>
                </a:solidFill>
                <a:latin typeface="Calibri" panose="020F0502020204030204" pitchFamily="34" charset="0"/>
              </a:rPr>
              <a:t>…</a:t>
            </a:r>
            <a:endParaRPr lang="en-US" sz="2200" baseline="30000" dirty="0">
              <a:solidFill>
                <a:srgbClr val="E77725"/>
              </a:solidFill>
              <a:latin typeface="Calibri" panose="020F0502020204030204" pitchFamily="34" charset="0"/>
            </a:endParaRPr>
          </a:p>
        </p:txBody>
      </p:sp>
      <p:sp>
        <p:nvSpPr>
          <p:cNvPr id="4" name="Rectangle 3"/>
          <p:cNvSpPr/>
          <p:nvPr/>
        </p:nvSpPr>
        <p:spPr>
          <a:xfrm>
            <a:off x="914398" y="6340386"/>
            <a:ext cx="6997701" cy="230832"/>
          </a:xfrm>
          <a:prstGeom prst="rect">
            <a:avLst/>
          </a:prstGeom>
        </p:spPr>
        <p:txBody>
          <a:bodyPr wrap="square">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Prediction</a:t>
            </a:r>
            <a:r>
              <a:rPr lang="en-US" sz="900" i="1" dirty="0">
                <a:solidFill>
                  <a:schemeClr val="bg2"/>
                </a:solidFill>
                <a:latin typeface="Calibri" panose="020F0502020204030204" pitchFamily="34" charset="0"/>
              </a:rPr>
              <a:t>: No 2017 graduation speaker will mention </a:t>
            </a:r>
            <a:r>
              <a:rPr lang="en-US" sz="900" i="1" dirty="0" smtClean="0">
                <a:solidFill>
                  <a:schemeClr val="bg2"/>
                </a:solidFill>
                <a:latin typeface="Calibri" panose="020F0502020204030204" pitchFamily="34" charset="0"/>
              </a:rPr>
              <a:t>this—the </a:t>
            </a:r>
            <a:r>
              <a:rPr lang="en-US" sz="900" i="1" dirty="0">
                <a:solidFill>
                  <a:schemeClr val="bg2"/>
                </a:solidFill>
                <a:latin typeface="Calibri" panose="020F0502020204030204" pitchFamily="34" charset="0"/>
              </a:rPr>
              <a:t>growing ‘gender college degree gap’ favoring </a:t>
            </a:r>
            <a:r>
              <a:rPr lang="en-US" sz="900" i="1" dirty="0" smtClean="0">
                <a:solidFill>
                  <a:schemeClr val="bg2"/>
                </a:solidFill>
                <a:latin typeface="Calibri" panose="020F0502020204030204" pitchFamily="34" charset="0"/>
              </a:rPr>
              <a:t>women, </a:t>
            </a:r>
            <a:r>
              <a:rPr lang="en-US" sz="900" dirty="0" smtClean="0">
                <a:solidFill>
                  <a:schemeClr val="bg2"/>
                </a:solidFill>
                <a:latin typeface="Calibri" panose="020F0502020204030204" pitchFamily="34" charset="0"/>
              </a:rPr>
              <a:t>aei.org, May 2017</a:t>
            </a:r>
            <a:endParaRPr lang="en-US" sz="9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7970697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269325"/>
            <a:ext cx="9144000" cy="464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5"/>
          <p:cNvSpPr>
            <a:spLocks noChangeArrowheads="1"/>
          </p:cNvSpPr>
          <p:nvPr/>
        </p:nvSpPr>
        <p:spPr bwMode="black">
          <a:xfrm>
            <a:off x="3493681" y="1471615"/>
            <a:ext cx="5534025" cy="3762994"/>
          </a:xfrm>
          <a:prstGeom prst="rect">
            <a:avLst/>
          </a:prstGeom>
          <a:noFill/>
          <a:ln w="9525">
            <a:noFill/>
            <a:miter lim="800000"/>
            <a:headEnd/>
            <a:tailEnd/>
          </a:ln>
        </p:spPr>
        <p:txBody>
          <a:bodyPr anchor="ctr"/>
          <a:lstStyle/>
          <a:p>
            <a:pPr fontAlgn="base">
              <a:lnSpc>
                <a:spcPct val="200000"/>
              </a:lnSpc>
              <a:spcBef>
                <a:spcPct val="50000"/>
              </a:spcBef>
              <a:spcAft>
                <a:spcPct val="0"/>
              </a:spcAft>
            </a:pPr>
            <a:endParaRPr lang="en-US" sz="2800" b="1" dirty="0">
              <a:solidFill>
                <a:srgbClr val="D26420"/>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5</a:t>
            </a:fld>
            <a:endParaRPr lang="en-US" dirty="0">
              <a:solidFill>
                <a:prstClr val="black">
                  <a:tint val="75000"/>
                </a:prstClr>
              </a:solidFill>
            </a:endParaRPr>
          </a:p>
        </p:txBody>
      </p:sp>
      <p:sp>
        <p:nvSpPr>
          <p:cNvPr id="16" name="Rectangle 5"/>
          <p:cNvSpPr>
            <a:spLocks noChangeArrowheads="1"/>
          </p:cNvSpPr>
          <p:nvPr/>
        </p:nvSpPr>
        <p:spPr bwMode="black">
          <a:xfrm>
            <a:off x="632845" y="0"/>
            <a:ext cx="4278719" cy="6799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6" name="Rectangle 5"/>
          <p:cNvSpPr/>
          <p:nvPr/>
        </p:nvSpPr>
        <p:spPr>
          <a:xfrm>
            <a:off x="4502797" y="5476102"/>
            <a:ext cx="3248025" cy="369332"/>
          </a:xfrm>
          <a:prstGeom prst="rect">
            <a:avLst/>
          </a:prstGeom>
        </p:spPr>
        <p:txBody>
          <a:bodyPr wrap="square">
            <a:spAutoFit/>
          </a:bodyPr>
          <a:lstStyle/>
          <a:p>
            <a:r>
              <a:rPr lang="en-US" sz="900" baseline="30000" dirty="0" smtClean="0">
                <a:solidFill>
                  <a:schemeClr val="bg2">
                    <a:lumMod val="50000"/>
                  </a:schemeClr>
                </a:solidFill>
                <a:latin typeface="Calibri" panose="020F0502020204030204" pitchFamily="34" charset="0"/>
              </a:rPr>
              <a:t>1</a:t>
            </a:r>
            <a:r>
              <a:rPr lang="en-US" sz="900" i="1" dirty="0">
                <a:solidFill>
                  <a:srgbClr val="333333"/>
                </a:solidFill>
                <a:latin typeface="Calibri" panose="020F0502020204030204" pitchFamily="34" charset="0"/>
              </a:rPr>
              <a:t>Breadwinning Mothers Are Increasingly the U.S. </a:t>
            </a:r>
            <a:r>
              <a:rPr lang="en-US" sz="900" i="1" dirty="0" smtClean="0">
                <a:solidFill>
                  <a:srgbClr val="333333"/>
                </a:solidFill>
                <a:latin typeface="Calibri" panose="020F0502020204030204" pitchFamily="34" charset="0"/>
              </a:rPr>
              <a:t>Norm,</a:t>
            </a:r>
          </a:p>
          <a:p>
            <a:r>
              <a:rPr lang="en-US" sz="900" dirty="0" smtClean="0">
                <a:solidFill>
                  <a:schemeClr val="bg2">
                    <a:lumMod val="50000"/>
                  </a:schemeClr>
                </a:solidFill>
                <a:latin typeface="Calibri" panose="020F0502020204030204" pitchFamily="34" charset="0"/>
              </a:rPr>
              <a:t>cdn.americanprogress.org, </a:t>
            </a:r>
            <a:r>
              <a:rPr lang="en-US" sz="900" i="1" dirty="0" smtClean="0">
                <a:solidFill>
                  <a:schemeClr val="bg2">
                    <a:lumMod val="50000"/>
                  </a:schemeClr>
                </a:solidFill>
                <a:latin typeface="Calibri" panose="020F0502020204030204" pitchFamily="34" charset="0"/>
              </a:rPr>
              <a:t> </a:t>
            </a:r>
            <a:r>
              <a:rPr lang="en-US" sz="900" dirty="0" smtClean="0">
                <a:solidFill>
                  <a:schemeClr val="bg2">
                    <a:lumMod val="50000"/>
                  </a:schemeClr>
                </a:solidFill>
                <a:latin typeface="Calibri" panose="020F0502020204030204" pitchFamily="34" charset="0"/>
              </a:rPr>
              <a:t>12/19/16, most recent data available</a:t>
            </a:r>
            <a:endParaRPr lang="en-US" sz="900" baseline="30000" dirty="0">
              <a:solidFill>
                <a:schemeClr val="bg2">
                  <a:lumMod val="50000"/>
                </a:schemeClr>
              </a:solidFill>
              <a:latin typeface="Calibri" panose="020F0502020204030204" pitchFamily="34" charset="0"/>
            </a:endParaRPr>
          </a:p>
        </p:txBody>
      </p:sp>
      <p:sp>
        <p:nvSpPr>
          <p:cNvPr id="7" name="Rectangle 6"/>
          <p:cNvSpPr/>
          <p:nvPr/>
        </p:nvSpPr>
        <p:spPr>
          <a:xfrm>
            <a:off x="668884" y="1297973"/>
            <a:ext cx="4572000" cy="430887"/>
          </a:xfrm>
          <a:prstGeom prst="rect">
            <a:avLst/>
          </a:prstGeom>
        </p:spPr>
        <p:txBody>
          <a:bodyPr>
            <a:spAutoFit/>
          </a:bodyPr>
          <a:lstStyle/>
          <a:p>
            <a:r>
              <a:rPr lang="en-US" sz="2200" dirty="0" smtClean="0">
                <a:solidFill>
                  <a:srgbClr val="E77725"/>
                </a:solidFill>
                <a:latin typeface="Calibri" panose="020F0502020204030204" pitchFamily="34" charset="0"/>
              </a:rPr>
              <a:t>…income…</a:t>
            </a:r>
            <a:endParaRPr lang="en-US" sz="2200" dirty="0">
              <a:solidFill>
                <a:srgbClr val="E77725"/>
              </a:solidFill>
              <a:latin typeface="Calibri" panose="020F0502020204030204" pitchFamily="34" charset="0"/>
            </a:endParaRPr>
          </a:p>
        </p:txBody>
      </p:sp>
      <p:sp>
        <p:nvSpPr>
          <p:cNvPr id="8" name="TextBox 7"/>
          <p:cNvSpPr txBox="1"/>
          <p:nvPr/>
        </p:nvSpPr>
        <p:spPr>
          <a:xfrm>
            <a:off x="668884" y="1923415"/>
            <a:ext cx="3392576" cy="1154162"/>
          </a:xfrm>
          <a:prstGeom prst="rect">
            <a:avLst/>
          </a:prstGeom>
          <a:noFill/>
        </p:spPr>
        <p:txBody>
          <a:bodyPr wrap="square" rtlCol="0">
            <a:spAutoFit/>
          </a:bodyPr>
          <a:lstStyle/>
          <a:p>
            <a:pPr>
              <a:spcAft>
                <a:spcPts val="600"/>
              </a:spcAft>
            </a:pPr>
            <a:r>
              <a:rPr lang="en-US" sz="1600" dirty="0" smtClean="0">
                <a:latin typeface="Calibri" panose="020F0502020204030204" pitchFamily="34" charset="0"/>
              </a:rPr>
              <a:t>In 2015, 42% of </a:t>
            </a:r>
            <a:r>
              <a:rPr lang="en-US" sz="1600" dirty="0">
                <a:latin typeface="Calibri" panose="020F0502020204030204" pitchFamily="34" charset="0"/>
              </a:rPr>
              <a:t>mothers were sole or primary breadwinners, bringing in at least half of family </a:t>
            </a:r>
            <a:r>
              <a:rPr lang="en-US" sz="1600" dirty="0" smtClean="0">
                <a:latin typeface="Calibri" panose="020F0502020204030204" pitchFamily="34" charset="0"/>
              </a:rPr>
              <a:t>earnings.</a:t>
            </a:r>
            <a:r>
              <a:rPr lang="en-US" sz="1600" baseline="30000" dirty="0" smtClean="0">
                <a:latin typeface="Calibri" panose="020F0502020204030204" pitchFamily="34" charset="0"/>
              </a:rPr>
              <a:t>1</a:t>
            </a:r>
            <a:r>
              <a:rPr lang="en-US" sz="1600" dirty="0">
                <a:latin typeface="Calibri" panose="020F0502020204030204" pitchFamily="34" charset="0"/>
              </a:rPr>
              <a:t> </a:t>
            </a:r>
          </a:p>
          <a:p>
            <a:r>
              <a:rPr lang="en-US" sz="1600" dirty="0" smtClean="0">
                <a:latin typeface="Calibri" panose="020F0502020204030204" pitchFamily="34" charset="0"/>
              </a:rPr>
              <a:t>In 1967, there were only 16%.</a:t>
            </a:r>
            <a:endParaRPr lang="en-US" sz="1600" dirty="0">
              <a:latin typeface="Calibri" panose="020F0502020204030204" pitchFamily="34" charset="0"/>
            </a:endParaRPr>
          </a:p>
        </p:txBody>
      </p:sp>
      <p:sp>
        <p:nvSpPr>
          <p:cNvPr id="10" name="TextBox 9"/>
          <p:cNvSpPr txBox="1"/>
          <p:nvPr/>
        </p:nvSpPr>
        <p:spPr>
          <a:xfrm>
            <a:off x="4724874" y="2006761"/>
            <a:ext cx="4628833" cy="646331"/>
          </a:xfrm>
          <a:prstGeom prst="rect">
            <a:avLst/>
          </a:prstGeom>
          <a:noFill/>
        </p:spPr>
        <p:txBody>
          <a:bodyPr wrap="square" rtlCol="0">
            <a:spAutoFit/>
          </a:bodyPr>
          <a:lstStyle/>
          <a:p>
            <a:r>
              <a:rPr lang="en-US" b="1" dirty="0" smtClean="0">
                <a:solidFill>
                  <a:schemeClr val="bg2">
                    <a:lumMod val="50000"/>
                  </a:schemeClr>
                </a:solidFill>
                <a:latin typeface="Calibri" panose="020F0502020204030204" pitchFamily="34" charset="0"/>
              </a:rPr>
              <a:t>More women are becoming </a:t>
            </a:r>
            <a:br>
              <a:rPr lang="en-US" b="1" dirty="0" smtClean="0">
                <a:solidFill>
                  <a:schemeClr val="bg2">
                    <a:lumMod val="50000"/>
                  </a:schemeClr>
                </a:solidFill>
                <a:latin typeface="Calibri" panose="020F0502020204030204" pitchFamily="34" charset="0"/>
              </a:rPr>
            </a:br>
            <a:r>
              <a:rPr lang="en-US" b="1" dirty="0" smtClean="0">
                <a:solidFill>
                  <a:schemeClr val="bg2">
                    <a:lumMod val="50000"/>
                  </a:schemeClr>
                </a:solidFill>
                <a:latin typeface="Calibri" panose="020F0502020204030204" pitchFamily="34" charset="0"/>
              </a:rPr>
              <a:t>the family breadwinner</a:t>
            </a:r>
            <a:endParaRPr lang="en-US" b="1" dirty="0">
              <a:solidFill>
                <a:schemeClr val="bg2">
                  <a:lumMod val="50000"/>
                </a:schemeClr>
              </a:solidFill>
              <a:latin typeface="Calibri" panose="020F0502020204030204"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8023" t="17427" r="-2725" b="-23194"/>
          <a:stretch/>
        </p:blipFill>
        <p:spPr>
          <a:xfrm>
            <a:off x="4641671" y="2600193"/>
            <a:ext cx="3368040" cy="3449824"/>
          </a:xfrm>
          <a:prstGeom prst="rect">
            <a:avLst/>
          </a:prstGeom>
        </p:spPr>
      </p:pic>
    </p:spTree>
    <p:extLst>
      <p:ext uri="{BB962C8B-B14F-4D97-AF65-F5344CB8AC3E}">
        <p14:creationId xmlns:p14="http://schemas.microsoft.com/office/powerpoint/2010/main" val="8703608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18" y="687387"/>
            <a:ext cx="5885275" cy="412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0297" b="12620"/>
          <a:stretch/>
        </p:blipFill>
        <p:spPr>
          <a:xfrm>
            <a:off x="-182880" y="3647440"/>
            <a:ext cx="9509760" cy="2904178"/>
          </a:xfrm>
          <a:prstGeom prst="rect">
            <a:avLst/>
          </a:prstGeom>
        </p:spPr>
      </p:pic>
      <p:sp>
        <p:nvSpPr>
          <p:cNvPr id="16392" name="Rectangle 5"/>
          <p:cNvSpPr>
            <a:spLocks noChangeArrowheads="1"/>
          </p:cNvSpPr>
          <p:nvPr/>
        </p:nvSpPr>
        <p:spPr bwMode="black">
          <a:xfrm>
            <a:off x="3379381" y="1604965"/>
            <a:ext cx="5534025" cy="3762994"/>
          </a:xfrm>
          <a:prstGeom prst="rect">
            <a:avLst/>
          </a:prstGeom>
          <a:noFill/>
          <a:ln w="9525">
            <a:noFill/>
            <a:miter lim="800000"/>
            <a:headEnd/>
            <a:tailEnd/>
          </a:ln>
        </p:spPr>
        <p:txBody>
          <a:bodyPr anchor="ctr"/>
          <a:lstStyle/>
          <a:p>
            <a:pPr fontAlgn="base">
              <a:lnSpc>
                <a:spcPct val="200000"/>
              </a:lnSpc>
              <a:spcBef>
                <a:spcPct val="50000"/>
              </a:spcBef>
              <a:spcAft>
                <a:spcPct val="0"/>
              </a:spcAft>
            </a:pPr>
            <a:endParaRPr lang="en-US" sz="2800" b="1" dirty="0">
              <a:solidFill>
                <a:srgbClr val="D26420"/>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6</a:t>
            </a:fld>
            <a:endParaRPr lang="en-US" dirty="0">
              <a:solidFill>
                <a:prstClr val="black">
                  <a:tint val="75000"/>
                </a:prstClr>
              </a:solidFill>
            </a:endParaRPr>
          </a:p>
        </p:txBody>
      </p:sp>
      <p:sp>
        <p:nvSpPr>
          <p:cNvPr id="15" name="Rectangle 5"/>
          <p:cNvSpPr>
            <a:spLocks noChangeArrowheads="1"/>
          </p:cNvSpPr>
          <p:nvPr/>
        </p:nvSpPr>
        <p:spPr bwMode="black">
          <a:xfrm>
            <a:off x="490808" y="90254"/>
            <a:ext cx="4278719" cy="398016"/>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16" name="TextBox 15"/>
          <p:cNvSpPr txBox="1"/>
          <p:nvPr/>
        </p:nvSpPr>
        <p:spPr>
          <a:xfrm>
            <a:off x="693331" y="1332663"/>
            <a:ext cx="7250519" cy="430887"/>
          </a:xfrm>
          <a:prstGeom prst="rect">
            <a:avLst/>
          </a:prstGeom>
          <a:noFill/>
        </p:spPr>
        <p:txBody>
          <a:bodyPr wrap="square" rtlCol="0">
            <a:spAutoFit/>
          </a:bodyPr>
          <a:lstStyle/>
          <a:p>
            <a:r>
              <a:rPr lang="en-US" sz="2200" dirty="0" smtClean="0">
                <a:solidFill>
                  <a:srgbClr val="E77725"/>
                </a:solidFill>
                <a:latin typeface="Calibri" panose="020F0502020204030204" pitchFamily="34" charset="0"/>
              </a:rPr>
              <a:t>…are taking charge…</a:t>
            </a:r>
            <a:endParaRPr lang="en-US" sz="2200" dirty="0">
              <a:solidFill>
                <a:srgbClr val="E77725"/>
              </a:solidFill>
              <a:latin typeface="Calibri" panose="020F0502020204030204" pitchFamily="34" charset="0"/>
            </a:endParaRPr>
          </a:p>
        </p:txBody>
      </p:sp>
      <p:sp>
        <p:nvSpPr>
          <p:cNvPr id="23" name="TextBox 22"/>
          <p:cNvSpPr txBox="1"/>
          <p:nvPr/>
        </p:nvSpPr>
        <p:spPr>
          <a:xfrm>
            <a:off x="693332" y="6156325"/>
            <a:ext cx="6835314" cy="323165"/>
          </a:xfrm>
          <a:prstGeom prst="rect">
            <a:avLst/>
          </a:prstGeom>
          <a:noFill/>
        </p:spPr>
        <p:txBody>
          <a:bodyPr wrap="square" rtlCol="0">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The 2017 State of Women-Owned Businesses Report, </a:t>
            </a:r>
            <a:r>
              <a:rPr lang="en-US" sz="900" dirty="0" smtClean="0">
                <a:solidFill>
                  <a:schemeClr val="bg2"/>
                </a:solidFill>
                <a:latin typeface="Calibri" panose="020F0502020204030204" pitchFamily="34" charset="0"/>
              </a:rPr>
              <a:t>americanexpress.com</a:t>
            </a:r>
          </a:p>
          <a:p>
            <a:endParaRPr lang="en-US" sz="900" baseline="30000" dirty="0" smtClean="0">
              <a:solidFill>
                <a:schemeClr val="bg2"/>
              </a:solidFill>
              <a:latin typeface="Calibri" panose="020F0502020204030204" pitchFamily="34" charset="0"/>
            </a:endParaRPr>
          </a:p>
        </p:txBody>
      </p:sp>
      <p:sp>
        <p:nvSpPr>
          <p:cNvPr id="11" name="TextBox 10"/>
          <p:cNvSpPr txBox="1"/>
          <p:nvPr/>
        </p:nvSpPr>
        <p:spPr>
          <a:xfrm>
            <a:off x="693331" y="1818438"/>
            <a:ext cx="4823214" cy="1015663"/>
          </a:xfrm>
          <a:prstGeom prst="rect">
            <a:avLst/>
          </a:prstGeom>
          <a:noFill/>
        </p:spPr>
        <p:txBody>
          <a:bodyPr wrap="square" rtlCol="0">
            <a:spAutoFit/>
          </a:bodyPr>
          <a:lstStyle/>
          <a:p>
            <a:r>
              <a:rPr lang="en-US" sz="2000" dirty="0">
                <a:latin typeface="Calibri" panose="020F0502020204030204" pitchFamily="34" charset="0"/>
              </a:rPr>
              <a:t>Women-owned </a:t>
            </a:r>
            <a:r>
              <a:rPr lang="en-US" sz="2000" dirty="0" smtClean="0">
                <a:latin typeface="Calibri" panose="020F0502020204030204" pitchFamily="34" charset="0"/>
              </a:rPr>
              <a:t>businesses are outpacing </a:t>
            </a:r>
            <a:r>
              <a:rPr lang="en-US" sz="2000" dirty="0">
                <a:latin typeface="Calibri" panose="020F0502020204030204" pitchFamily="34" charset="0"/>
              </a:rPr>
              <a:t>the national </a:t>
            </a:r>
            <a:r>
              <a:rPr lang="en-US" sz="2000" dirty="0" smtClean="0">
                <a:latin typeface="Calibri" panose="020F0502020204030204" pitchFamily="34" charset="0"/>
              </a:rPr>
              <a:t>average in growth and employment.</a:t>
            </a:r>
            <a:r>
              <a:rPr lang="en-US" sz="2000" baseline="30000" dirty="0" smtClean="0">
                <a:latin typeface="Calibri" panose="020F0502020204030204" pitchFamily="34" charset="0"/>
              </a:rPr>
              <a:t>1</a:t>
            </a:r>
            <a:endParaRPr lang="en-US" sz="2000" baseline="30000" dirty="0">
              <a:latin typeface="Calibri" panose="020F0502020204030204" pitchFamily="34" charset="0"/>
            </a:endParaRPr>
          </a:p>
        </p:txBody>
      </p:sp>
      <p:sp>
        <p:nvSpPr>
          <p:cNvPr id="22" name="TextBox 21"/>
          <p:cNvSpPr txBox="1"/>
          <p:nvPr/>
        </p:nvSpPr>
        <p:spPr>
          <a:xfrm>
            <a:off x="792569" y="3090583"/>
            <a:ext cx="3130845" cy="338554"/>
          </a:xfrm>
          <a:prstGeom prst="rect">
            <a:avLst/>
          </a:prstGeom>
          <a:noFill/>
        </p:spPr>
        <p:txBody>
          <a:bodyPr wrap="square" rtlCol="0">
            <a:spAutoFit/>
          </a:bodyPr>
          <a:lstStyle/>
          <a:p>
            <a:r>
              <a:rPr lang="en-US" sz="1600" b="1" dirty="0" smtClean="0">
                <a:latin typeface="Calibri" panose="020F0502020204030204" pitchFamily="34" charset="0"/>
              </a:rPr>
              <a:t>Increases since 1997</a:t>
            </a:r>
            <a:endParaRPr lang="en-US" sz="1600" b="1" dirty="0">
              <a:latin typeface="Calibri" panose="020F0502020204030204" pitchFamily="34" charset="0"/>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6946" t="45749" r="37678" b="49339"/>
          <a:stretch/>
        </p:blipFill>
        <p:spPr>
          <a:xfrm>
            <a:off x="4816550" y="3086987"/>
            <a:ext cx="3306726" cy="379228"/>
          </a:xfrm>
          <a:prstGeom prst="rect">
            <a:avLst/>
          </a:prstGeom>
        </p:spPr>
      </p:pic>
    </p:spTree>
    <p:extLst>
      <p:ext uri="{BB962C8B-B14F-4D97-AF65-F5344CB8AC3E}">
        <p14:creationId xmlns:p14="http://schemas.microsoft.com/office/powerpoint/2010/main" val="16346551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7863"/>
            <a:ext cx="9147028" cy="61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5"/>
          <p:cNvSpPr>
            <a:spLocks noChangeArrowheads="1"/>
          </p:cNvSpPr>
          <p:nvPr/>
        </p:nvSpPr>
        <p:spPr bwMode="black">
          <a:xfrm>
            <a:off x="3493681" y="1471615"/>
            <a:ext cx="5534025" cy="3762994"/>
          </a:xfrm>
          <a:prstGeom prst="rect">
            <a:avLst/>
          </a:prstGeom>
          <a:noFill/>
          <a:ln w="9525">
            <a:noFill/>
            <a:miter lim="800000"/>
            <a:headEnd/>
            <a:tailEnd/>
          </a:ln>
        </p:spPr>
        <p:txBody>
          <a:bodyPr anchor="ctr"/>
          <a:lstStyle/>
          <a:p>
            <a:pPr fontAlgn="base">
              <a:lnSpc>
                <a:spcPct val="200000"/>
              </a:lnSpc>
              <a:spcBef>
                <a:spcPct val="50000"/>
              </a:spcBef>
              <a:spcAft>
                <a:spcPct val="0"/>
              </a:spcAft>
            </a:pPr>
            <a:endParaRPr lang="en-US" sz="2800" b="1" dirty="0">
              <a:solidFill>
                <a:srgbClr val="D26420"/>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7</a:t>
            </a:fld>
            <a:endParaRPr lang="en-US" dirty="0">
              <a:solidFill>
                <a:prstClr val="black">
                  <a:tint val="75000"/>
                </a:prstClr>
              </a:solidFill>
            </a:endParaRPr>
          </a:p>
        </p:txBody>
      </p:sp>
      <p:sp>
        <p:nvSpPr>
          <p:cNvPr id="2" name="Rectangle 1"/>
          <p:cNvSpPr/>
          <p:nvPr/>
        </p:nvSpPr>
        <p:spPr>
          <a:xfrm>
            <a:off x="805247" y="2216285"/>
            <a:ext cx="3581401" cy="2746906"/>
          </a:xfrm>
          <a:prstGeom prst="rect">
            <a:avLst/>
          </a:prstGeom>
        </p:spPr>
        <p:txBody>
          <a:bodyPr wrap="square">
            <a:spAutoFit/>
          </a:bodyPr>
          <a:lstStyle/>
          <a:p>
            <a:pPr>
              <a:lnSpc>
                <a:spcPts val="2700"/>
              </a:lnSpc>
            </a:pPr>
            <a:r>
              <a:rPr lang="en-US" sz="2000" dirty="0">
                <a:latin typeface="Calibri" panose="020F0502020204030204" pitchFamily="34" charset="0"/>
              </a:rPr>
              <a:t>Women lead </a:t>
            </a:r>
            <a:r>
              <a:rPr lang="en-US" sz="2000" dirty="0" smtClean="0">
                <a:latin typeface="Calibri" panose="020F0502020204030204" pitchFamily="34" charset="0"/>
              </a:rPr>
              <a:t>32 </a:t>
            </a:r>
            <a:r>
              <a:rPr lang="en-US" sz="2000" dirty="0">
                <a:latin typeface="Calibri" panose="020F0502020204030204" pitchFamily="34" charset="0"/>
              </a:rPr>
              <a:t>of the world’s foremost companies: General Motors, IBM, PepsiCo, </a:t>
            </a:r>
            <a:r>
              <a:rPr lang="en-US" sz="2000" dirty="0" smtClean="0">
                <a:latin typeface="Calibri" panose="020F0502020204030204" pitchFamily="34" charset="0"/>
              </a:rPr>
              <a:t>Lockheed Martin,</a:t>
            </a:r>
            <a:r>
              <a:rPr lang="en-US" sz="2000" baseline="30000" dirty="0" smtClean="0">
                <a:latin typeface="Calibri" panose="020F0502020204030204" pitchFamily="34" charset="0"/>
              </a:rPr>
              <a:t> </a:t>
            </a:r>
            <a:r>
              <a:rPr lang="en-US" sz="2000" dirty="0">
                <a:latin typeface="Calibri" panose="020F0502020204030204" pitchFamily="34" charset="0"/>
              </a:rPr>
              <a:t>and more</a:t>
            </a:r>
            <a:r>
              <a:rPr lang="en-US" sz="2000" baseline="30000" dirty="0">
                <a:latin typeface="Calibri" panose="020F0502020204030204" pitchFamily="34" charset="0"/>
              </a:rPr>
              <a:t>1</a:t>
            </a:r>
            <a:endParaRPr lang="en-US" sz="2000" dirty="0">
              <a:latin typeface="Calibri" panose="020F0502020204030204" pitchFamily="34" charset="0"/>
            </a:endParaRPr>
          </a:p>
          <a:p>
            <a:pPr>
              <a:lnSpc>
                <a:spcPts val="2700"/>
              </a:lnSpc>
            </a:pPr>
            <a:endParaRPr lang="en-US" sz="3200" b="1" i="1" baseline="30000" dirty="0">
              <a:latin typeface="Calibri" panose="020F0502020204030204" pitchFamily="34" charset="0"/>
            </a:endParaRPr>
          </a:p>
          <a:p>
            <a:r>
              <a:rPr lang="en-US" sz="2000" b="1" i="1" dirty="0" smtClean="0">
                <a:latin typeface="Calibri" panose="020F0502020204030204" pitchFamily="34" charset="0"/>
              </a:rPr>
              <a:t>the highest number in the </a:t>
            </a:r>
            <a:br>
              <a:rPr lang="en-US" sz="2000" b="1" i="1" dirty="0" smtClean="0">
                <a:latin typeface="Calibri" panose="020F0502020204030204" pitchFamily="34" charset="0"/>
              </a:rPr>
            </a:br>
            <a:r>
              <a:rPr lang="en-US" sz="2000" b="1" i="1" dirty="0" smtClean="0">
                <a:latin typeface="Calibri" panose="020F0502020204030204" pitchFamily="34" charset="0"/>
              </a:rPr>
              <a:t>63-year history of the </a:t>
            </a:r>
            <a:r>
              <a:rPr lang="en-US" sz="2000" b="1" dirty="0" smtClean="0">
                <a:latin typeface="Calibri" panose="020F0502020204030204" pitchFamily="34" charset="0"/>
              </a:rPr>
              <a:t>Fortune </a:t>
            </a:r>
            <a:r>
              <a:rPr lang="en-US" sz="2000" b="1" i="1" dirty="0" smtClean="0">
                <a:latin typeface="Calibri" panose="020F0502020204030204" pitchFamily="34" charset="0"/>
              </a:rPr>
              <a:t>500</a:t>
            </a:r>
            <a:endParaRPr lang="en-US" sz="2000" b="1" i="1" dirty="0">
              <a:latin typeface="Calibri" panose="020F0502020204030204" pitchFamily="34" charset="0"/>
            </a:endParaRPr>
          </a:p>
        </p:txBody>
      </p:sp>
      <p:sp>
        <p:nvSpPr>
          <p:cNvPr id="4" name="TextBox 3"/>
          <p:cNvSpPr txBox="1"/>
          <p:nvPr/>
        </p:nvSpPr>
        <p:spPr>
          <a:xfrm>
            <a:off x="805246" y="5848350"/>
            <a:ext cx="3842953" cy="369332"/>
          </a:xfrm>
          <a:prstGeom prst="rect">
            <a:avLst/>
          </a:prstGeom>
          <a:noFill/>
        </p:spPr>
        <p:txBody>
          <a:bodyPr wrap="square" rtlCol="0">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These Are the Women CEOs Leading Fortune 500 Companies</a:t>
            </a:r>
            <a:r>
              <a:rPr lang="en-US" sz="900" dirty="0" smtClean="0">
                <a:solidFill>
                  <a:schemeClr val="bg2"/>
                </a:solidFill>
                <a:latin typeface="Calibri" panose="020F0502020204030204" pitchFamily="34" charset="0"/>
              </a:rPr>
              <a:t>,</a:t>
            </a:r>
            <a:r>
              <a:rPr lang="en-US" sz="900" i="1" dirty="0" smtClean="0">
                <a:solidFill>
                  <a:schemeClr val="bg2"/>
                </a:solidFill>
                <a:latin typeface="Calibri" panose="020F0502020204030204" pitchFamily="34" charset="0"/>
              </a:rPr>
              <a:t> </a:t>
            </a:r>
            <a:r>
              <a:rPr lang="en-US" sz="900" dirty="0" smtClean="0">
                <a:solidFill>
                  <a:schemeClr val="bg2"/>
                </a:solidFill>
                <a:latin typeface="Calibri" panose="020F0502020204030204" pitchFamily="34" charset="0"/>
              </a:rPr>
              <a:t>6/7/17</a:t>
            </a:r>
            <a:endParaRPr lang="en-US" sz="900" i="1" dirty="0">
              <a:solidFill>
                <a:schemeClr val="bg2"/>
              </a:solidFill>
              <a:latin typeface="Calibri" panose="020F0502020204030204" pitchFamily="34" charset="0"/>
            </a:endParaRPr>
          </a:p>
          <a:p>
            <a:endParaRPr lang="en-US" sz="900" i="1" dirty="0">
              <a:solidFill>
                <a:schemeClr val="bg2"/>
              </a:solidFill>
              <a:latin typeface="Calibri" panose="020F0502020204030204" pitchFamily="34" charset="0"/>
            </a:endParaRPr>
          </a:p>
        </p:txBody>
      </p:sp>
      <p:sp>
        <p:nvSpPr>
          <p:cNvPr id="15" name="Rectangle 5"/>
          <p:cNvSpPr>
            <a:spLocks noChangeArrowheads="1"/>
          </p:cNvSpPr>
          <p:nvPr/>
        </p:nvSpPr>
        <p:spPr bwMode="black">
          <a:xfrm>
            <a:off x="544078" y="152399"/>
            <a:ext cx="4278719" cy="362505"/>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16" name="TextBox 15"/>
          <p:cNvSpPr txBox="1"/>
          <p:nvPr/>
        </p:nvSpPr>
        <p:spPr>
          <a:xfrm>
            <a:off x="826681" y="1581705"/>
            <a:ext cx="7250519" cy="430887"/>
          </a:xfrm>
          <a:prstGeom prst="rect">
            <a:avLst/>
          </a:prstGeom>
          <a:noFill/>
        </p:spPr>
        <p:txBody>
          <a:bodyPr wrap="square" rtlCol="0">
            <a:spAutoFit/>
          </a:bodyPr>
          <a:lstStyle/>
          <a:p>
            <a:r>
              <a:rPr lang="en-US" sz="2200" dirty="0" smtClean="0">
                <a:solidFill>
                  <a:srgbClr val="E77725"/>
                </a:solidFill>
                <a:latin typeface="Calibri" panose="020F0502020204030204" pitchFamily="34" charset="0"/>
              </a:rPr>
              <a:t>…and leading</a:t>
            </a:r>
            <a:endParaRPr lang="en-US" sz="2200" dirty="0">
              <a:solidFill>
                <a:srgbClr val="E77725"/>
              </a:solidFill>
              <a:latin typeface="Calibri" panose="020F0502020204030204" pitchFamily="34" charset="0"/>
            </a:endParaRPr>
          </a:p>
        </p:txBody>
      </p:sp>
    </p:spTree>
    <p:extLst>
      <p:ext uri="{BB962C8B-B14F-4D97-AF65-F5344CB8AC3E}">
        <p14:creationId xmlns:p14="http://schemas.microsoft.com/office/powerpoint/2010/main" val="4057321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690791"/>
            <a:ext cx="68199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12"/>
          <p:cNvSpPr txBox="1">
            <a:spLocks noChangeArrowheads="1"/>
          </p:cNvSpPr>
          <p:nvPr/>
        </p:nvSpPr>
        <p:spPr bwMode="auto">
          <a:xfrm>
            <a:off x="1248683" y="2701794"/>
            <a:ext cx="3739514" cy="2062103"/>
          </a:xfrm>
          <a:prstGeom prst="rect">
            <a:avLst/>
          </a:prstGeom>
          <a:noFill/>
          <a:ln w="9525">
            <a:noFill/>
            <a:miter lim="800000"/>
            <a:headEnd/>
            <a:tailEnd/>
          </a:ln>
        </p:spPr>
        <p:txBody>
          <a:bodyPr wrap="square">
            <a:spAutoFit/>
          </a:bodyPr>
          <a:lstStyle/>
          <a:p>
            <a:pPr marL="0" lvl="1" fontAlgn="base">
              <a:lnSpc>
                <a:spcPct val="110000"/>
              </a:lnSpc>
              <a:spcAft>
                <a:spcPts val="2400"/>
              </a:spcAft>
              <a:buClr>
                <a:srgbClr val="003F77"/>
              </a:buClr>
            </a:pPr>
            <a:r>
              <a:rPr lang="en-US" sz="1600" dirty="0">
                <a:latin typeface="Calibri" panose="020F0502020204030204" pitchFamily="34" charset="0"/>
              </a:rPr>
              <a:t>H</a:t>
            </a:r>
            <a:r>
              <a:rPr lang="en-US" sz="1600" dirty="0" smtClean="0">
                <a:latin typeface="Calibri" panose="020F0502020204030204" pitchFamily="34" charset="0"/>
              </a:rPr>
              <a:t>ave </a:t>
            </a:r>
            <a:r>
              <a:rPr lang="en-US" sz="1600" dirty="0">
                <a:latin typeface="Calibri" panose="020F0502020204030204" pitchFamily="34" charset="0"/>
              </a:rPr>
              <a:t>long-term </a:t>
            </a:r>
            <a:r>
              <a:rPr lang="en-US" sz="1600" dirty="0" smtClean="0">
                <a:latin typeface="Calibri" panose="020F0502020204030204" pitchFamily="34" charset="0"/>
              </a:rPr>
              <a:t>goals </a:t>
            </a:r>
            <a:r>
              <a:rPr lang="en-US" sz="1600" dirty="0">
                <a:latin typeface="Calibri" panose="020F0502020204030204" pitchFamily="34" charset="0"/>
              </a:rPr>
              <a:t>and they stick with </a:t>
            </a:r>
            <a:r>
              <a:rPr lang="en-US" sz="1600" dirty="0" smtClean="0">
                <a:latin typeface="Calibri" panose="020F0502020204030204" pitchFamily="34" charset="0"/>
              </a:rPr>
              <a:t>a plan</a:t>
            </a:r>
          </a:p>
          <a:p>
            <a:pPr marL="0" lvl="1" fontAlgn="base">
              <a:lnSpc>
                <a:spcPct val="110000"/>
              </a:lnSpc>
              <a:spcAft>
                <a:spcPts val="2400"/>
              </a:spcAft>
              <a:buClr>
                <a:srgbClr val="003F77"/>
              </a:buClr>
            </a:pPr>
            <a:r>
              <a:rPr lang="en-US" sz="1600" dirty="0">
                <a:latin typeface="Calibri" panose="020F0502020204030204" pitchFamily="34" charset="0"/>
              </a:rPr>
              <a:t>D</a:t>
            </a:r>
            <a:r>
              <a:rPr lang="en-US" sz="1600" dirty="0" smtClean="0">
                <a:latin typeface="Calibri" panose="020F0502020204030204" pitchFamily="34" charset="0"/>
              </a:rPr>
              <a:t>on’t try to outsmart the market</a:t>
            </a:r>
            <a:endParaRPr lang="en-US" sz="1600" b="1" dirty="0" smtClean="0">
              <a:latin typeface="Calibri" panose="020F0502020204030204" pitchFamily="34" charset="0"/>
            </a:endParaRPr>
          </a:p>
          <a:p>
            <a:pPr marL="0" lvl="1" fontAlgn="base">
              <a:lnSpc>
                <a:spcPct val="110000"/>
              </a:lnSpc>
              <a:spcAft>
                <a:spcPts val="2400"/>
              </a:spcAft>
              <a:buClr>
                <a:srgbClr val="003F77"/>
              </a:buClr>
            </a:pPr>
            <a:r>
              <a:rPr lang="en-US" sz="1600" dirty="0">
                <a:latin typeface="Calibri" panose="020F0502020204030204" pitchFamily="34" charset="0"/>
              </a:rPr>
              <a:t>T</a:t>
            </a:r>
            <a:r>
              <a:rPr lang="en-US" sz="1600" dirty="0" smtClean="0">
                <a:latin typeface="Calibri" panose="020F0502020204030204" pitchFamily="34" charset="0"/>
              </a:rPr>
              <a:t>ake fewer risks yet still outperformed men in the past decade</a:t>
            </a:r>
            <a:endParaRPr lang="en-US" sz="1600" b="1" dirty="0" smtClean="0">
              <a:latin typeface="Calibri" panose="020F0502020204030204" pitchFamily="34" charset="0"/>
            </a:endParaRPr>
          </a:p>
        </p:txBody>
      </p:sp>
      <p:sp>
        <p:nvSpPr>
          <p:cNvPr id="5125" name="Text Box 13"/>
          <p:cNvSpPr txBox="1">
            <a:spLocks noChangeArrowheads="1"/>
          </p:cNvSpPr>
          <p:nvPr/>
        </p:nvSpPr>
        <p:spPr bwMode="auto">
          <a:xfrm>
            <a:off x="912812" y="5905500"/>
            <a:ext cx="4538754" cy="23083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sz="900" baseline="30000" dirty="0" smtClean="0">
                <a:solidFill>
                  <a:schemeClr val="bg2"/>
                </a:solidFill>
                <a:latin typeface="Calibri" panose="020F0502020204030204" pitchFamily="34" charset="0"/>
              </a:rPr>
              <a:t>1</a:t>
            </a:r>
            <a:r>
              <a:rPr lang="en-US" sz="900" i="1" dirty="0">
                <a:solidFill>
                  <a:schemeClr val="bg2"/>
                </a:solidFill>
                <a:latin typeface="Calibri" panose="020F0502020204030204" pitchFamily="34" charset="0"/>
              </a:rPr>
              <a:t>Fresh evidence women are better investors than </a:t>
            </a:r>
            <a:r>
              <a:rPr lang="en-US" sz="900" i="1" dirty="0" smtClean="0">
                <a:solidFill>
                  <a:schemeClr val="bg2"/>
                </a:solidFill>
                <a:latin typeface="Calibri" panose="020F0502020204030204" pitchFamily="34" charset="0"/>
              </a:rPr>
              <a:t>men</a:t>
            </a:r>
            <a:r>
              <a:rPr lang="en-US" sz="900" dirty="0">
                <a:solidFill>
                  <a:schemeClr val="bg2"/>
                </a:solidFill>
                <a:latin typeface="Calibri" panose="020F0502020204030204" pitchFamily="34" charset="0"/>
              </a:rPr>
              <a:t>, </a:t>
            </a:r>
            <a:r>
              <a:rPr lang="en-US" sz="900" dirty="0" smtClean="0">
                <a:solidFill>
                  <a:schemeClr val="bg2"/>
                </a:solidFill>
                <a:latin typeface="Calibri" panose="020F0502020204030204" pitchFamily="34" charset="0"/>
              </a:rPr>
              <a:t>money.cnn.com, 3/8/17</a:t>
            </a:r>
            <a:endParaRPr lang="en-US" sz="900" i="1" dirty="0">
              <a:solidFill>
                <a:schemeClr val="bg2"/>
              </a:solidFill>
              <a:latin typeface="Calibri" panose="020F0502020204030204" pitchFamily="34" charset="0"/>
            </a:endParaRPr>
          </a:p>
        </p:txBody>
      </p:sp>
      <p:sp>
        <p:nvSpPr>
          <p:cNvPr id="24" name="Rectangle 5"/>
          <p:cNvSpPr>
            <a:spLocks noChangeArrowheads="1"/>
          </p:cNvSpPr>
          <p:nvPr/>
        </p:nvSpPr>
        <p:spPr bwMode="black">
          <a:xfrm>
            <a:off x="717811" y="100146"/>
            <a:ext cx="4278719" cy="413657"/>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6" name="Rectangle 5"/>
          <p:cNvSpPr/>
          <p:nvPr/>
        </p:nvSpPr>
        <p:spPr>
          <a:xfrm>
            <a:off x="832440" y="1708336"/>
            <a:ext cx="3286714" cy="769441"/>
          </a:xfrm>
          <a:prstGeom prst="rect">
            <a:avLst/>
          </a:prstGeom>
        </p:spPr>
        <p:txBody>
          <a:bodyPr wrap="square">
            <a:spAutoFit/>
          </a:bodyPr>
          <a:lstStyle/>
          <a:p>
            <a:pPr marL="0" lvl="1" fontAlgn="base">
              <a:lnSpc>
                <a:spcPct val="110000"/>
              </a:lnSpc>
              <a:spcAft>
                <a:spcPts val="600"/>
              </a:spcAft>
              <a:buClr>
                <a:srgbClr val="E6FF9F"/>
              </a:buClr>
            </a:pPr>
            <a:r>
              <a:rPr lang="en-US" sz="2000" dirty="0">
                <a:solidFill>
                  <a:srgbClr val="E77725"/>
                </a:solidFill>
                <a:latin typeface="Calibri" panose="020F0502020204030204" pitchFamily="34" charset="0"/>
              </a:rPr>
              <a:t>Three ways women are better investors than </a:t>
            </a:r>
            <a:r>
              <a:rPr lang="en-US" sz="2000" dirty="0" smtClean="0">
                <a:solidFill>
                  <a:srgbClr val="E77725"/>
                </a:solidFill>
                <a:latin typeface="Calibri" panose="020F0502020204030204" pitchFamily="34" charset="0"/>
              </a:rPr>
              <a:t>men:</a:t>
            </a:r>
            <a:r>
              <a:rPr lang="en-US" sz="2000" baseline="30000" dirty="0" smtClean="0">
                <a:solidFill>
                  <a:srgbClr val="E77725"/>
                </a:solidFill>
                <a:latin typeface="Calibri" panose="020F0502020204030204" pitchFamily="34" charset="0"/>
              </a:rPr>
              <a:t>1</a:t>
            </a:r>
            <a:endParaRPr lang="en-US" sz="2000" baseline="30000" dirty="0">
              <a:solidFill>
                <a:srgbClr val="E77725"/>
              </a:solidFill>
              <a:latin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69350" b="-8552"/>
          <a:stretch/>
        </p:blipFill>
        <p:spPr>
          <a:xfrm>
            <a:off x="966287" y="2770648"/>
            <a:ext cx="443413" cy="366251"/>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2405" t="1" r="30725" b="-8553"/>
          <a:stretch/>
        </p:blipFill>
        <p:spPr>
          <a:xfrm>
            <a:off x="889000" y="3583448"/>
            <a:ext cx="533400" cy="36625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71909" b="-8552"/>
          <a:stretch/>
        </p:blipFill>
        <p:spPr>
          <a:xfrm>
            <a:off x="914400" y="4193048"/>
            <a:ext cx="406400" cy="366251"/>
          </a:xfrm>
          <a:prstGeom prst="rect">
            <a:avLst/>
          </a:prstGeom>
        </p:spPr>
      </p:pic>
      <p:sp>
        <p:nvSpPr>
          <p:cNvPr id="3" name="Slide Number Placeholder 2"/>
          <p:cNvSpPr>
            <a:spLocks noGrp="1"/>
          </p:cNvSpPr>
          <p:nvPr>
            <p:ph type="sldNum" sz="quarter" idx="12"/>
          </p:nvPr>
        </p:nvSpPr>
        <p:spPr/>
        <p:txBody>
          <a:bodyPr/>
          <a:lstStyle/>
          <a:p>
            <a:pPr>
              <a:defRPr/>
            </a:pPr>
            <a:fld id="{AC64CF7D-A3EA-42BB-82DE-349C60788F77}"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415416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7" y="1529787"/>
            <a:ext cx="8145463"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5"/>
          <p:cNvSpPr>
            <a:spLocks noChangeArrowheads="1"/>
          </p:cNvSpPr>
          <p:nvPr/>
        </p:nvSpPr>
        <p:spPr bwMode="black">
          <a:xfrm>
            <a:off x="3493681" y="1471615"/>
            <a:ext cx="5534025" cy="3762994"/>
          </a:xfrm>
          <a:prstGeom prst="rect">
            <a:avLst/>
          </a:prstGeom>
          <a:noFill/>
          <a:ln w="9525">
            <a:noFill/>
            <a:miter lim="800000"/>
            <a:headEnd/>
            <a:tailEnd/>
          </a:ln>
        </p:spPr>
        <p:txBody>
          <a:bodyPr anchor="ctr"/>
          <a:lstStyle/>
          <a:p>
            <a:pPr fontAlgn="base">
              <a:lnSpc>
                <a:spcPct val="200000"/>
              </a:lnSpc>
              <a:spcBef>
                <a:spcPct val="50000"/>
              </a:spcBef>
              <a:spcAft>
                <a:spcPct val="0"/>
              </a:spcAft>
            </a:pPr>
            <a:endParaRPr lang="en-US" sz="2800" b="1" dirty="0">
              <a:solidFill>
                <a:srgbClr val="D26420"/>
              </a:solidFill>
              <a:latin typeface="Calibri" panose="020F0502020204030204" pitchFamily="34" charset="0"/>
            </a:endParaRPr>
          </a:p>
        </p:txBody>
      </p:sp>
      <p:sp>
        <p:nvSpPr>
          <p:cNvPr id="16387" name="Rectangle 7"/>
          <p:cNvSpPr>
            <a:spLocks noChangeArrowheads="1"/>
          </p:cNvSpPr>
          <p:nvPr/>
        </p:nvSpPr>
        <p:spPr bwMode="auto">
          <a:xfrm>
            <a:off x="2082800" y="3051175"/>
            <a:ext cx="5534025" cy="1066800"/>
          </a:xfrm>
          <a:prstGeom prst="rect">
            <a:avLst/>
          </a:prstGeom>
          <a:noFill/>
          <a:ln w="9525">
            <a:noFill/>
            <a:miter lim="800000"/>
            <a:headEnd/>
            <a:tailEnd/>
          </a:ln>
        </p:spPr>
        <p:txBody>
          <a:bodyPr anchor="ctr"/>
          <a:lstStyle/>
          <a:p>
            <a:pPr fontAlgn="base">
              <a:lnSpc>
                <a:spcPct val="90000"/>
              </a:lnSpc>
              <a:spcBef>
                <a:spcPct val="50000"/>
              </a:spcBef>
              <a:spcAft>
                <a:spcPct val="0"/>
              </a:spcAft>
            </a:pPr>
            <a:endParaRPr lang="en-US" sz="2600" b="1" dirty="0">
              <a:solidFill>
                <a:srgbClr val="FFFFFF"/>
              </a:solidFill>
              <a:latin typeface="Calibri" panose="020F0502020204030204" pitchFamily="34" charset="0"/>
            </a:endParaRPr>
          </a:p>
        </p:txBody>
      </p:sp>
      <p:sp>
        <p:nvSpPr>
          <p:cNvPr id="16390" name="Rectangle 10"/>
          <p:cNvSpPr>
            <a:spLocks noChangeArrowheads="1"/>
          </p:cNvSpPr>
          <p:nvPr/>
        </p:nvSpPr>
        <p:spPr bwMode="auto">
          <a:xfrm>
            <a:off x="473075" y="404813"/>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9" name="Rectangle 10"/>
          <p:cNvSpPr>
            <a:spLocks noChangeArrowheads="1"/>
          </p:cNvSpPr>
          <p:nvPr/>
        </p:nvSpPr>
        <p:spPr bwMode="auto">
          <a:xfrm>
            <a:off x="616597" y="406287"/>
            <a:ext cx="7772400" cy="1066800"/>
          </a:xfrm>
          <a:prstGeom prst="rect">
            <a:avLst/>
          </a:prstGeom>
          <a:noFill/>
          <a:ln w="9525">
            <a:noFill/>
            <a:miter lim="800000"/>
            <a:headEnd/>
            <a:tailEnd/>
          </a:ln>
        </p:spPr>
        <p:txBody>
          <a:bodyPr/>
          <a:lstStyle/>
          <a:p>
            <a:pPr fontAlgn="base">
              <a:lnSpc>
                <a:spcPct val="90000"/>
              </a:lnSpc>
              <a:spcBef>
                <a:spcPct val="50000"/>
              </a:spcBef>
              <a:spcAft>
                <a:spcPct val="0"/>
              </a:spcAft>
            </a:pPr>
            <a:endParaRPr lang="en-US" sz="2000" b="1" dirty="0">
              <a:solidFill>
                <a:srgbClr val="FFFFFF"/>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AC64CF7D-A3EA-42BB-82DE-349C60788F77}" type="slidenum">
              <a:rPr lang="en-US">
                <a:solidFill>
                  <a:prstClr val="black">
                    <a:tint val="75000"/>
                  </a:prstClr>
                </a:solidFill>
              </a:rPr>
              <a:pPr>
                <a:defRPr/>
              </a:pPr>
              <a:t>9</a:t>
            </a:fld>
            <a:endParaRPr lang="en-US" dirty="0">
              <a:solidFill>
                <a:prstClr val="black">
                  <a:tint val="75000"/>
                </a:prstClr>
              </a:solidFill>
            </a:endParaRPr>
          </a:p>
        </p:txBody>
      </p:sp>
      <p:sp>
        <p:nvSpPr>
          <p:cNvPr id="16" name="Rectangle 5"/>
          <p:cNvSpPr>
            <a:spLocks noChangeArrowheads="1"/>
          </p:cNvSpPr>
          <p:nvPr/>
        </p:nvSpPr>
        <p:spPr bwMode="black">
          <a:xfrm>
            <a:off x="606205" y="-16282"/>
            <a:ext cx="4278719" cy="679998"/>
          </a:xfrm>
          <a:prstGeom prst="rect">
            <a:avLst/>
          </a:prstGeom>
          <a:noFill/>
          <a:ln w="9525">
            <a:noFill/>
            <a:miter lim="800000"/>
            <a:headEnd/>
            <a:tailEnd/>
          </a:ln>
        </p:spPr>
        <p:txBody>
          <a:bodyPr anchor="ctr"/>
          <a:lstStyle/>
          <a:p>
            <a:pPr fontAlgn="base">
              <a:lnSpc>
                <a:spcPct val="200000"/>
              </a:lnSpc>
              <a:spcBef>
                <a:spcPct val="50000"/>
              </a:spcBef>
              <a:spcAft>
                <a:spcPct val="0"/>
              </a:spcAft>
            </a:pPr>
            <a:r>
              <a:rPr lang="en-US" sz="1600" b="1" dirty="0" smtClean="0">
                <a:solidFill>
                  <a:schemeClr val="bg1"/>
                </a:solidFill>
                <a:latin typeface="Calibri" panose="020F0502020204030204" pitchFamily="34" charset="0"/>
              </a:rPr>
              <a:t>Reasons </a:t>
            </a:r>
            <a:r>
              <a:rPr lang="en-US" sz="1600" b="1" dirty="0">
                <a:solidFill>
                  <a:schemeClr val="bg1"/>
                </a:solidFill>
                <a:latin typeface="Calibri" panose="020F0502020204030204" pitchFamily="34" charset="0"/>
              </a:rPr>
              <a:t>for </a:t>
            </a:r>
            <a:r>
              <a:rPr lang="en-US" sz="1600" b="1" dirty="0" smtClean="0">
                <a:solidFill>
                  <a:schemeClr val="bg1"/>
                </a:solidFill>
                <a:latin typeface="Calibri" panose="020F0502020204030204" pitchFamily="34" charset="0"/>
              </a:rPr>
              <a:t>Optimism</a:t>
            </a:r>
            <a:endParaRPr lang="en-US" sz="1600" b="1" dirty="0">
              <a:solidFill>
                <a:schemeClr val="bg1"/>
              </a:solidFill>
              <a:latin typeface="Calibri" panose="020F0502020204030204" pitchFamily="34" charset="0"/>
            </a:endParaRPr>
          </a:p>
        </p:txBody>
      </p:sp>
      <p:sp>
        <p:nvSpPr>
          <p:cNvPr id="22" name="Rectangle 21"/>
          <p:cNvSpPr/>
          <p:nvPr/>
        </p:nvSpPr>
        <p:spPr>
          <a:xfrm>
            <a:off x="933449" y="2228209"/>
            <a:ext cx="2838451" cy="1990288"/>
          </a:xfrm>
          <a:prstGeom prst="rect">
            <a:avLst/>
          </a:prstGeom>
        </p:spPr>
        <p:txBody>
          <a:bodyPr wrap="square">
            <a:spAutoFit/>
          </a:bodyPr>
          <a:lstStyle/>
          <a:p>
            <a:pPr marL="285750" indent="-285750">
              <a:lnSpc>
                <a:spcPts val="1700"/>
              </a:lnSpc>
              <a:spcAft>
                <a:spcPts val="600"/>
              </a:spcAft>
              <a:buClr>
                <a:srgbClr val="003F77"/>
              </a:buClr>
              <a:buFont typeface="Wingdings" panose="05000000000000000000" pitchFamily="2" charset="2"/>
              <a:buChar char="§"/>
            </a:pPr>
            <a:r>
              <a:rPr lang="en-US" sz="1400" dirty="0">
                <a:latin typeface="Calibri" panose="020F0502020204030204" pitchFamily="34" charset="0"/>
              </a:rPr>
              <a:t>O</a:t>
            </a:r>
            <a:r>
              <a:rPr lang="en-US" sz="1400" dirty="0" smtClean="0">
                <a:latin typeface="Calibri" panose="020F0502020204030204" pitchFamily="34" charset="0"/>
              </a:rPr>
              <a:t>verall </a:t>
            </a:r>
            <a:r>
              <a:rPr lang="en-US" sz="1400" dirty="0">
                <a:latin typeface="Calibri" panose="020F0502020204030204" pitchFamily="34" charset="0"/>
              </a:rPr>
              <a:t>mental </a:t>
            </a:r>
            <a:r>
              <a:rPr lang="en-US" sz="1400" dirty="0" smtClean="0">
                <a:latin typeface="Calibri" panose="020F0502020204030204" pitchFamily="34" charset="0"/>
              </a:rPr>
              <a:t>health improves </a:t>
            </a:r>
            <a:r>
              <a:rPr lang="en-US" sz="1400" dirty="0">
                <a:latin typeface="Calibri" panose="020F0502020204030204" pitchFamily="34" charset="0"/>
              </a:rPr>
              <a:t>with </a:t>
            </a:r>
            <a:r>
              <a:rPr lang="en-US" sz="1400" dirty="0" smtClean="0">
                <a:latin typeface="Calibri" panose="020F0502020204030204" pitchFamily="34" charset="0"/>
              </a:rPr>
              <a:t>age </a:t>
            </a:r>
          </a:p>
          <a:p>
            <a:pPr marL="285750" indent="-285750">
              <a:lnSpc>
                <a:spcPts val="1700"/>
              </a:lnSpc>
              <a:spcAft>
                <a:spcPts val="600"/>
              </a:spcAft>
              <a:buClr>
                <a:srgbClr val="003F77"/>
              </a:buClr>
              <a:buFont typeface="Wingdings" panose="05000000000000000000" pitchFamily="2" charset="2"/>
              <a:buChar char="§"/>
            </a:pPr>
            <a:r>
              <a:rPr lang="en-US" sz="1400" dirty="0">
                <a:latin typeface="Calibri" panose="020F0502020204030204" pitchFamily="34" charset="0"/>
              </a:rPr>
              <a:t>G</a:t>
            </a:r>
            <a:r>
              <a:rPr lang="en-US" sz="1400" dirty="0" smtClean="0">
                <a:latin typeface="Calibri" panose="020F0502020204030204" pitchFamily="34" charset="0"/>
              </a:rPr>
              <a:t>eneral </a:t>
            </a:r>
            <a:r>
              <a:rPr lang="en-US" sz="1400" dirty="0">
                <a:latin typeface="Calibri" panose="020F0502020204030204" pitchFamily="34" charset="0"/>
              </a:rPr>
              <a:t>life satisfaction increases with </a:t>
            </a:r>
            <a:r>
              <a:rPr lang="en-US" sz="1400" dirty="0" smtClean="0">
                <a:latin typeface="Calibri" panose="020F0502020204030204" pitchFamily="34" charset="0"/>
              </a:rPr>
              <a:t>age</a:t>
            </a:r>
          </a:p>
          <a:p>
            <a:pPr marL="285750" indent="-285750">
              <a:lnSpc>
                <a:spcPts val="1700"/>
              </a:lnSpc>
              <a:buClr>
                <a:srgbClr val="003F77"/>
              </a:buClr>
              <a:buFont typeface="Wingdings" panose="05000000000000000000" pitchFamily="2" charset="2"/>
              <a:buChar char="§"/>
            </a:pPr>
            <a:r>
              <a:rPr lang="en-US" sz="1400" dirty="0">
                <a:latin typeface="Calibri" panose="020F0502020204030204" pitchFamily="34" charset="0"/>
              </a:rPr>
              <a:t>W</a:t>
            </a:r>
            <a:r>
              <a:rPr lang="en-US" sz="1400" dirty="0" smtClean="0">
                <a:latin typeface="Calibri" panose="020F0502020204030204" pitchFamily="34" charset="0"/>
              </a:rPr>
              <a:t>omen </a:t>
            </a:r>
            <a:r>
              <a:rPr lang="en-US" sz="1400" dirty="0">
                <a:latin typeface="Calibri" panose="020F0502020204030204" pitchFamily="34" charset="0"/>
              </a:rPr>
              <a:t>feel less lonely as they grow </a:t>
            </a:r>
            <a:r>
              <a:rPr lang="en-US" sz="1400" dirty="0" smtClean="0">
                <a:latin typeface="Calibri" panose="020F0502020204030204" pitchFamily="34" charset="0"/>
              </a:rPr>
              <a:t>older; more </a:t>
            </a:r>
            <a:r>
              <a:rPr lang="en-US" sz="1400" dirty="0">
                <a:latin typeface="Calibri" panose="020F0502020204030204" pitchFamily="34" charset="0"/>
              </a:rPr>
              <a:t>affirmed and </a:t>
            </a:r>
            <a:r>
              <a:rPr lang="en-US" sz="1400" dirty="0" smtClean="0">
                <a:latin typeface="Calibri" panose="020F0502020204030204" pitchFamily="34" charset="0"/>
              </a:rPr>
              <a:t>appreciated</a:t>
            </a:r>
          </a:p>
          <a:p>
            <a:pPr marL="285750" indent="-285750">
              <a:lnSpc>
                <a:spcPts val="1700"/>
              </a:lnSpc>
              <a:buClr>
                <a:srgbClr val="003F77"/>
              </a:buClr>
              <a:buFont typeface="Wingdings" panose="05000000000000000000" pitchFamily="2" charset="2"/>
              <a:buChar char="§"/>
            </a:pPr>
            <a:endParaRPr lang="en-US" sz="1400" baseline="30000" dirty="0">
              <a:latin typeface="Calibri" panose="020F0502020204030204" pitchFamily="34" charset="0"/>
            </a:endParaRPr>
          </a:p>
        </p:txBody>
      </p:sp>
      <p:sp>
        <p:nvSpPr>
          <p:cNvPr id="6" name="Rectangle 5"/>
          <p:cNvSpPr/>
          <p:nvPr/>
        </p:nvSpPr>
        <p:spPr>
          <a:xfrm>
            <a:off x="914400" y="5734051"/>
            <a:ext cx="3581400" cy="369332"/>
          </a:xfrm>
          <a:prstGeom prst="rect">
            <a:avLst/>
          </a:prstGeom>
        </p:spPr>
        <p:txBody>
          <a:bodyPr wrap="square">
            <a:spAutoFit/>
          </a:bodyPr>
          <a:lstStyle/>
          <a:p>
            <a:r>
              <a:rPr lang="en-US" sz="900" baseline="30000" dirty="0" smtClean="0">
                <a:solidFill>
                  <a:schemeClr val="bg2"/>
                </a:solidFill>
                <a:latin typeface="Calibri" panose="020F0502020204030204" pitchFamily="34" charset="0"/>
              </a:rPr>
              <a:t>1</a:t>
            </a:r>
            <a:r>
              <a:rPr lang="en-US" sz="900" i="1" dirty="0" smtClean="0">
                <a:solidFill>
                  <a:schemeClr val="bg2"/>
                </a:solidFill>
                <a:latin typeface="Calibri" panose="020F0502020204030204" pitchFamily="34" charset="0"/>
              </a:rPr>
              <a:t>Could </a:t>
            </a:r>
            <a:r>
              <a:rPr lang="en-US" sz="900" i="1" dirty="0">
                <a:solidFill>
                  <a:schemeClr val="bg2"/>
                </a:solidFill>
                <a:latin typeface="Calibri" panose="020F0502020204030204" pitchFamily="34" charset="0"/>
              </a:rPr>
              <a:t>Aging Be Good for Women?, </a:t>
            </a:r>
            <a:r>
              <a:rPr lang="en-US" sz="900" dirty="0" smtClean="0">
                <a:solidFill>
                  <a:schemeClr val="bg2"/>
                </a:solidFill>
                <a:latin typeface="Calibri" panose="020F0502020204030204" pitchFamily="34" charset="0"/>
              </a:rPr>
              <a:t>www.psychologytoday.com, 1/12/2010, most recent data available</a:t>
            </a:r>
            <a:endParaRPr lang="en-US" sz="900" dirty="0">
              <a:solidFill>
                <a:schemeClr val="bg2"/>
              </a:solidFill>
              <a:latin typeface="Calibri" panose="020F0502020204030204" pitchFamily="34" charset="0"/>
            </a:endParaRPr>
          </a:p>
        </p:txBody>
      </p:sp>
      <p:sp>
        <p:nvSpPr>
          <p:cNvPr id="7" name="Rectangle 6"/>
          <p:cNvSpPr/>
          <p:nvPr/>
        </p:nvSpPr>
        <p:spPr>
          <a:xfrm>
            <a:off x="906777" y="1566511"/>
            <a:ext cx="4572000" cy="369332"/>
          </a:xfrm>
          <a:prstGeom prst="rect">
            <a:avLst/>
          </a:prstGeom>
        </p:spPr>
        <p:txBody>
          <a:bodyPr>
            <a:spAutoFit/>
          </a:bodyPr>
          <a:lstStyle/>
          <a:p>
            <a:r>
              <a:rPr lang="en-US" b="1" dirty="0" smtClean="0">
                <a:solidFill>
                  <a:srgbClr val="E77725"/>
                </a:solidFill>
                <a:latin typeface="Calibri" panose="020F0502020204030204" pitchFamily="34" charset="0"/>
              </a:rPr>
              <a:t>Women flourish as they age</a:t>
            </a:r>
            <a:r>
              <a:rPr lang="en-US" b="1" baseline="30000" dirty="0" smtClean="0">
                <a:solidFill>
                  <a:srgbClr val="E77725"/>
                </a:solidFill>
                <a:latin typeface="Calibri" panose="020F0502020204030204" pitchFamily="34" charset="0"/>
              </a:rPr>
              <a:t>1</a:t>
            </a:r>
            <a:endParaRPr lang="en-US" b="1" baseline="30000" dirty="0">
              <a:solidFill>
                <a:srgbClr val="E77725"/>
              </a:solidFill>
              <a:latin typeface="Calibri" panose="020F0502020204030204" pitchFamily="34" charset="0"/>
            </a:endParaRPr>
          </a:p>
        </p:txBody>
      </p:sp>
    </p:spTree>
    <p:extLst>
      <p:ext uri="{BB962C8B-B14F-4D97-AF65-F5344CB8AC3E}">
        <p14:creationId xmlns:p14="http://schemas.microsoft.com/office/powerpoint/2010/main" val="16652194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M2IyNTc1NGQtMDI0YS00M2MyLThhYzgtZGFiZjNkZTIyZTk1IiB2YWx1ZT0iIiB4bWxucz0iaHR0cDovL3d3dy5ib2xkb25qYW1lcy5jb20vMjAwOC8wMS9zaWUvaW50ZXJuYWwvbGFiZWwiIC8+PC9zaXNsPjxVc2VyTmFtZT5BRDFcc200OTE4MDwvVXNlck5hbWU+PERhdGVUaW1lPjEvMTkvMjAxNyA5OjI5OjExIFBNPC9EYXRlVGltZT48TGFiZWxTdHJpbmc+Q29tcGFueSBDb25maWRlbnRpYWwgJiN4MjAwRjsmI3gyMDAxOyYjeDIwMDA7JiN4MjAwMjsmI3gyMDBCOyYjeDIwMDA7PC9MYWJlbFN0cmluZz48L2l0ZW0+PGl0ZW0+PHNpc2wgc2lzbFZlcnNpb249IjAiIHBvbGljeT0iMjQ2ZGU5NGMtODg2Ny00N2IwLTkyNmUtMzEwYzEyMGQ0OWVhIiBvcmlnaW49InVzZXJTZWxlY3RlZCI+PGVsZW1lbnQgdWlkPSIzYjI1NzU0ZC0wMjRhLTQzYzItOGFjOC1kYWJmM2RlMjJlOTUiIHZhbHVlPSIiIHhtbG5zPSJodHRwOi8vd3d3LmJvbGRvbmphbWVzLmNvbS8yMDA4LzAxL3NpZS9pbnRlcm5hbC9sYWJlbCIgLz48ZWxlbWVudCB1aWQ9ImlkX2NsYXNzaWZpY2F0aW9uX25vbmJ1c2luZXNzIiB2YWx1ZT0iIiB4bWxucz0iaHR0cDovL3d3dy5ib2xkb25qYW1lcy5jb20vMjAwOC8wMS9zaWUvaW50ZXJuYWwvbGFiZWwiIC8+PC9zaXNsPjxVc2VyTmFtZT5BRDFcc200OTE4MDwvVXNlck5hbWU+PERhdGVUaW1lPjQvNC8yMDE3IDI6MjY6NTggUE08L0RhdGVUaW1lPjxMYWJlbFN0cmluZz5QdWJsaWNseSBBdmFpbGFibGUgJiN4MjAwRjsmI3gyMDAxOyYjeDIwMDA7JiN4MjAwMjsmI3gyMDBCOyYjeDIwMDA7PC9MYWJlbFN0cmluZz48L2l0ZW0+PGl0ZW0+PHNpc2wgc2lzbFZlcnNpb249IjAiIHBvbGljeT0iMjQ2ZGU5NGMtODg2Ny00N2IwLTkyNmUtMzEwYzEyMGQ0OWVhIiBvcmlnaW49InVzZXJTZWxlY3RlZCI+PGVsZW1lbnQgdWlkPSIzYjI1NzU0ZC0wMjRhLTQzYzItOGFjOC1kYWJmM2RlMjJlOTUiIHZhbHVlPSIiIHhtbG5zPSJodHRwOi8vd3d3LmJvbGRvbmphbWVzLmNvbS8yMDA4LzAxL3NpZS9pbnRlcm5hbC9sYWJlbCIgLz48ZWxlbWVudCB1aWQ9ImlkX2NsYXNzaWZpY2F0aW9uX2dlbmVyYWxidXNpbmVzcyIgdmFsdWU9IiIgeG1sbnM9Imh0dHA6Ly93d3cuYm9sZG9uamFtZXMuY29tLzIwMDgvMDEvc2llL2ludGVybmFsL2xhYmVsIiAvPjwvc2lzbD48VXNlck5hbWU+QUQxXHNtNDkxODA8L1VzZXJOYW1lPjxEYXRlVGltZT40LzEwLzIwMTcgNDowNjozNCBQTTwvRGF0ZVRpbWU+PExhYmVsU3RyaW5nPkludGVybmFsbHkgQ29udHJvbGxlZCAmI3gyMDBGOyYjeDIwMDE7JiN4MjAwMDsmI3gyMDAyOyYjeDIwMEI7JiN4MjAwMDs8L0xhYmVsU3RyaW5nPjwvaXRlbT48aXRlbT48c2lzbCBzaXNsVmVyc2lvbj0iMCIgcG9saWN5PSIyNDZkZTk0Yy04ODY3LTQ3YjAtOTI2ZS0zMTBjMTIwZDQ5ZWEiIG9yaWdpbj0idXNlclNlbGVjdGVkIj48ZWxlbWVudCB1aWQ9IjNiMjU3NTRkLTAyNGEtNDNjMi04YWM4LWRhYmYzZGUyMmU5NSIgdmFsdWU9IiIgeG1sbnM9Imh0dHA6Ly93d3cuYm9sZG9uamFtZXMuY29tLzIwMDgvMDEvc2llL2ludGVybmFsL2xhYmVsIiAvPjxlbGVtZW50IHVpZD0iaWRfY2xhc3NpZmljYXRpb25fbm9uYnVzaW5lc3MiIHZhbHVlPSIiIHhtbG5zPSJodHRwOi8vd3d3LmJvbGRvbmphbWVzLmNvbS8yMDA4LzAxL3NpZS9pbnRlcm5hbC9sYWJlbCIgLz48L3Npc2w+PFVzZXJOYW1lPkFEMVxzbTQ5MTgwPC9Vc2VyTmFtZT48RGF0ZVRpbWU+NC8xMC8yMDE3IDg6MzU6MTQgUE08L0RhdGVUaW1lPjxMYWJlbFN0cmluZz5QdWJsaWNseSBBdmFpbGFibGUgJiN4MjAwRjsmI3gyMDAxOyYjeDIwMDA7JiN4MjAwMjsmI3gyMDBCOyYjeDIwMDA7PC9MYWJlbFN0cmluZz48L2l0ZW0+PGl0ZW0+PHNpc2wgc2lzbFZlcnNpb249IjAiIHBvbGljeT0iMjQ2ZGU5NGMtODg2Ny00N2IwLTkyNmUtMzEwYzEyMGQ0OWVhIiBvcmlnaW49InVzZXJTZWxlY3RlZCI+PGVsZW1lbnQgdWlkPSI4ZGQyYTMxZC1hOWY1LTRjM2ItOWRmZS04OTY5NTYxODM0NmYiIHZhbHVlPSIiIHhtbG5zPSJodHRwOi8vd3d3LmJvbGRvbmphbWVzLmNvbS8yMDA4LzAxL3NpZS9pbnRlcm5hbC9sYWJlbCIgLz48ZWxlbWVudCB1aWQ9ImlkX2NsYXNzaWZpY2F0aW9uX25vbmJ1c2luZXNzIiB2YWx1ZT0iIiB4bWxucz0iaHR0cDovL3d3dy5ib2xkb25qYW1lcy5jb20vMjAwOC8wMS9zaWUvaW50ZXJuYWwvbGFiZWwiIC8+PC9zaXNsPjxVc2VyTmFtZT5BRDFcc200OTE4MDwvVXNlck5hbWU+PERhdGVUaW1lPjQvMjcvMjAxNyA4OjM1OjMzIFBNPC9EYXRlVGltZT48TGFiZWxTdHJpbmc+UHVibGljbHkgQXZhaWxhYmxlICYjeDIwMEY7JiN4MjAwMTsmI3gyMDAwOyYjeDIwMDI7JiN4MjAwQjsmI3gyMDAwOyYjeDIwMDE7PC9MYWJlbFN0cmluZz48L2l0ZW0+PC9sYWJlbEhpc3Rvcnk+</Value>
</WrappedLabelHistory>
</file>

<file path=customXml/item2.xml><?xml version="1.0" encoding="utf-8"?>
<sisl xmlns:xsd="http://www.w3.org/2001/XMLSchema" xmlns:xsi="http://www.w3.org/2001/XMLSchema-instance" xmlns="http://www.boldonjames.com/2008/01/sie/internal/label" sislVersion="0" policy="246de94c-8867-47b0-926e-310c120d49ea" origin="userSelected">
  <element uid="8dd2a31d-a9f5-4c3b-9dfe-89695618346f" value=""/>
  <element uid="id_classification_nonbusiness" value=""/>
</sisl>
</file>

<file path=customXml/itemProps1.xml><?xml version="1.0" encoding="utf-8"?>
<ds:datastoreItem xmlns:ds="http://schemas.openxmlformats.org/officeDocument/2006/customXml" ds:itemID="{293E93C4-F9AC-4224-8861-94C1D0458DA5}">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639C3AC7-8B42-4505-AD3B-928719819BF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20543</TotalTime>
  <Words>6833</Words>
  <Application>Microsoft Office PowerPoint</Application>
  <PresentationFormat>On-screen Show (4:3)</PresentationFormat>
  <Paragraphs>683</Paragraphs>
  <Slides>31</Slides>
  <Notes>31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ＭＳ Ｐゴシック</vt:lpstr>
      <vt:lpstr>Arial</vt:lpstr>
      <vt:lpstr>Arial Narrow</vt:lpstr>
      <vt:lpstr>Calibri</vt:lpstr>
      <vt:lpstr>Helvetica</vt:lpstr>
      <vt:lpstr>Lucida Grande</vt:lpstr>
      <vt:lpstr>Open Sans</vt:lpstr>
      <vt:lpstr>Times New Roman</vt:lpstr>
      <vt:lpstr>Wingdings</vt:lpstr>
      <vt:lpstr>2_Default Design</vt:lpstr>
      <vt:lpstr>4_Default Design</vt:lpstr>
      <vt:lpstr>5_Default Design</vt:lpstr>
      <vt:lpstr>3_Default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Idea</vt:lpstr>
      <vt:lpstr>PowerPoint Presentation</vt:lpstr>
      <vt:lpstr>PowerPoint Presentation</vt:lpstr>
    </vt:vector>
  </TitlesOfParts>
  <Company>The Hartford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Jean Miller</dc:creator>
  <cp:keywords>#P^bl1c# #H1d3-F00t3r#</cp:keywords>
  <cp:lastModifiedBy>Marek, Jan (Mutual Funds Marketing)</cp:lastModifiedBy>
  <cp:revision>619</cp:revision>
  <cp:lastPrinted>2018-04-02T15:21:19Z</cp:lastPrinted>
  <dcterms:created xsi:type="dcterms:W3CDTF">2015-03-23T16:30:24Z</dcterms:created>
  <dcterms:modified xsi:type="dcterms:W3CDTF">2018-04-02T15:34:38Z</dcterms:modified>
  <cp:category>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6f2aa0ea-15a1-4767-b45f-1f1c3f3457a6</vt:lpwstr>
  </property>
  <property fmtid="{D5CDD505-2E9C-101B-9397-08002B2CF9AE}" pid="3" name="bjSaver">
    <vt:lpwstr>/WuXEFbrnSU/OhrjV3RVCEvKw8bOMD1K</vt:lpwstr>
  </property>
  <property fmtid="{D5CDD505-2E9C-101B-9397-08002B2CF9AE}" pid="4" name="bjDocumentSecurityLabel">
    <vt:lpwstr>Publicly Available ‏   ​  </vt:lpwstr>
  </property>
  <property fmtid="{D5CDD505-2E9C-101B-9397-08002B2CF9AE}" pid="5" name="bjLabelHistoryID">
    <vt:lpwstr>{293E93C4-F9AC-4224-8861-94C1D0458DA5}</vt:lpwstr>
  </property>
  <property fmtid="{D5CDD505-2E9C-101B-9397-08002B2CF9AE}" pid="6" name="bjDocumentLabelXML">
    <vt:lpwstr>&lt;?xml version="1.0" encoding="us-ascii"?&gt;&lt;sisl xmlns:xsd="http://www.w3.org/2001/XMLSchema" xmlns:xsi="http://www.w3.org/2001/XMLSchema-instance" sislVersion="0" policy="246de94c-8867-47b0-926e-310c120d49ea" origin="userSelected" xmlns="http://www.boldonj</vt:lpwstr>
  </property>
  <property fmtid="{D5CDD505-2E9C-101B-9397-08002B2CF9AE}" pid="7" name="bjDocumentLabelXML-0">
    <vt:lpwstr>ames.com/2008/01/sie/internal/label"&gt;&lt;element uid="8dd2a31d-a9f5-4c3b-9dfe-89695618346f" value="" /&gt;&lt;element uid="id_classification_nonbusiness" value="" /&gt;&lt;/sisl&gt;</vt:lpwstr>
  </property>
</Properties>
</file>