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56" r:id="rId5"/>
    <p:sldId id="312" r:id="rId6"/>
    <p:sldId id="314" r:id="rId7"/>
    <p:sldId id="313" r:id="rId8"/>
    <p:sldId id="257" r:id="rId9"/>
    <p:sldId id="263" r:id="rId10"/>
    <p:sldId id="258" r:id="rId11"/>
    <p:sldId id="278" r:id="rId12"/>
    <p:sldId id="279" r:id="rId13"/>
    <p:sldId id="281" r:id="rId14"/>
    <p:sldId id="282" r:id="rId15"/>
    <p:sldId id="284" r:id="rId16"/>
    <p:sldId id="285" r:id="rId17"/>
    <p:sldId id="287" r:id="rId18"/>
    <p:sldId id="288" r:id="rId19"/>
    <p:sldId id="289" r:id="rId20"/>
    <p:sldId id="290" r:id="rId21"/>
    <p:sldId id="291" r:id="rId22"/>
    <p:sldId id="292" r:id="rId23"/>
    <p:sldId id="309" r:id="rId24"/>
    <p:sldId id="293" r:id="rId25"/>
    <p:sldId id="294" r:id="rId26"/>
    <p:sldId id="295" r:id="rId27"/>
    <p:sldId id="299" r:id="rId28"/>
    <p:sldId id="308" r:id="rId29"/>
    <p:sldId id="303" r:id="rId30"/>
    <p:sldId id="304" r:id="rId31"/>
    <p:sldId id="305" r:id="rId32"/>
    <p:sldId id="301" r:id="rId33"/>
    <p:sldId id="302" r:id="rId34"/>
    <p:sldId id="311" r:id="rId35"/>
    <p:sldId id="306" r:id="rId36"/>
    <p:sldId id="315" r:id="rId37"/>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d Queen" initials="CQ"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8999"/>
    <a:srgbClr val="FDA01A"/>
    <a:srgbClr val="092744"/>
    <a:srgbClr val="6E5F53"/>
    <a:srgbClr val="009789"/>
    <a:srgbClr val="969696"/>
    <a:srgbClr val="886C44"/>
    <a:srgbClr val="82D7CB"/>
    <a:srgbClr val="B1BD15"/>
    <a:srgbClr val="B1C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977" autoAdjust="0"/>
  </p:normalViewPr>
  <p:slideViewPr>
    <p:cSldViewPr>
      <p:cViewPr varScale="1">
        <p:scale>
          <a:sx n="61" d="100"/>
          <a:sy n="61" d="100"/>
        </p:scale>
        <p:origin x="1638"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4032"/>
    </p:cViewPr>
  </p:sorterViewPr>
  <p:notesViewPr>
    <p:cSldViewPr>
      <p:cViewPr varScale="1">
        <p:scale>
          <a:sx n="69" d="100"/>
          <a:sy n="69" d="100"/>
        </p:scale>
        <p:origin x="3048"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1-C104-445D-B30A-AA3C6BFBBBD1}"/>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3-C104-445D-B30A-AA3C6BFBBBD1}"/>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5-C104-445D-B30A-AA3C6BFBBBD1}"/>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7-C104-445D-B30A-AA3C6BFBBBD1}"/>
              </c:ext>
            </c:extLst>
          </c:dPt>
          <c:cat>
            <c:numRef>
              <c:f>Sheet1!$A$2:$A$5</c:f>
              <c:numCache>
                <c:formatCode>General</c:formatCode>
                <c:ptCount val="4"/>
              </c:numCache>
            </c:numRef>
          </c:cat>
          <c:val>
            <c:numRef>
              <c:f>Sheet1!$B$2:$B$5</c:f>
              <c:numCache>
                <c:formatCode>General</c:formatCode>
                <c:ptCount val="4"/>
                <c:pt idx="0">
                  <c:v>28</c:v>
                </c:pt>
                <c:pt idx="1">
                  <c:v>0</c:v>
                </c:pt>
                <c:pt idx="2">
                  <c:v>0</c:v>
                </c:pt>
                <c:pt idx="3">
                  <c:v>52</c:v>
                </c:pt>
              </c:numCache>
            </c:numRef>
          </c:val>
          <c:extLst>
            <c:ext xmlns:c16="http://schemas.microsoft.com/office/drawing/2014/chart" uri="{C3380CC4-5D6E-409C-BE32-E72D297353CC}">
              <c16:uniqueId val="{00000008-C104-445D-B30A-AA3C6BFBBBD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1-49BB-435F-9BF3-62607AA2A187}"/>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3-49BB-435F-9BF3-62607AA2A187}"/>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5-49BB-435F-9BF3-62607AA2A187}"/>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7-49BB-435F-9BF3-62607AA2A187}"/>
              </c:ext>
            </c:extLst>
          </c:dPt>
          <c:cat>
            <c:numRef>
              <c:f>Sheet1!$A$2:$A$5</c:f>
              <c:numCache>
                <c:formatCode>General</c:formatCode>
                <c:ptCount val="4"/>
              </c:numCache>
            </c:numRef>
          </c:cat>
          <c:val>
            <c:numRef>
              <c:f>Sheet1!$B$2:$B$5</c:f>
              <c:numCache>
                <c:formatCode>General</c:formatCode>
                <c:ptCount val="4"/>
                <c:pt idx="0">
                  <c:v>28</c:v>
                </c:pt>
                <c:pt idx="1">
                  <c:v>0</c:v>
                </c:pt>
                <c:pt idx="2">
                  <c:v>0</c:v>
                </c:pt>
                <c:pt idx="3">
                  <c:v>52</c:v>
                </c:pt>
              </c:numCache>
            </c:numRef>
          </c:val>
          <c:extLst>
            <c:ext xmlns:c16="http://schemas.microsoft.com/office/drawing/2014/chart" uri="{C3380CC4-5D6E-409C-BE32-E72D297353CC}">
              <c16:uniqueId val="{00000008-49BB-435F-9BF3-62607AA2A18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1-48E5-406C-B9BE-FF7D328A5531}"/>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3-48E5-406C-B9BE-FF7D328A5531}"/>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5-48E5-406C-B9BE-FF7D328A5531}"/>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7-48E5-406C-B9BE-FF7D328A5531}"/>
              </c:ext>
            </c:extLst>
          </c:dPt>
          <c:cat>
            <c:numRef>
              <c:f>Sheet1!$A$2:$A$5</c:f>
              <c:numCache>
                <c:formatCode>General</c:formatCode>
                <c:ptCount val="4"/>
              </c:numCache>
            </c:numRef>
          </c:cat>
          <c:val>
            <c:numRef>
              <c:f>Sheet1!$B$2:$B$5</c:f>
              <c:numCache>
                <c:formatCode>General</c:formatCode>
                <c:ptCount val="4"/>
                <c:pt idx="0">
                  <c:v>28</c:v>
                </c:pt>
                <c:pt idx="1">
                  <c:v>0</c:v>
                </c:pt>
                <c:pt idx="2">
                  <c:v>0</c:v>
                </c:pt>
                <c:pt idx="3">
                  <c:v>72</c:v>
                </c:pt>
              </c:numCache>
            </c:numRef>
          </c:val>
          <c:extLst>
            <c:ext xmlns:c16="http://schemas.microsoft.com/office/drawing/2014/chart" uri="{C3380CC4-5D6E-409C-BE32-E72D297353CC}">
              <c16:uniqueId val="{00000008-48E5-406C-B9BE-FF7D328A553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1-5EE7-4AA3-B8F5-DA1E55602448}"/>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3-5EE7-4AA3-B8F5-DA1E55602448}"/>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5-5EE7-4AA3-B8F5-DA1E55602448}"/>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7-5EE7-4AA3-B8F5-DA1E55602448}"/>
              </c:ext>
            </c:extLst>
          </c:dPt>
          <c:cat>
            <c:numRef>
              <c:f>Sheet1!$A$2:$A$5</c:f>
              <c:numCache>
                <c:formatCode>General</c:formatCode>
                <c:ptCount val="4"/>
              </c:numCache>
            </c:numRef>
          </c:cat>
          <c:val>
            <c:numRef>
              <c:f>Sheet1!$B$2:$B$5</c:f>
              <c:numCache>
                <c:formatCode>General</c:formatCode>
                <c:ptCount val="4"/>
                <c:pt idx="0">
                  <c:v>48</c:v>
                </c:pt>
                <c:pt idx="1">
                  <c:v>0</c:v>
                </c:pt>
                <c:pt idx="2">
                  <c:v>0</c:v>
                </c:pt>
                <c:pt idx="3">
                  <c:v>52</c:v>
                </c:pt>
              </c:numCache>
            </c:numRef>
          </c:val>
          <c:extLst>
            <c:ext xmlns:c16="http://schemas.microsoft.com/office/drawing/2014/chart" uri="{C3380CC4-5D6E-409C-BE32-E72D297353CC}">
              <c16:uniqueId val="{00000008-5EE7-4AA3-B8F5-DA1E556024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49FB5-76E0-4547-96EC-07576F8E7FCD}"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5A6166D1-DD4B-4ABA-8FD1-B177A62A1E06}">
      <dgm:prSet phldrT="[Text]" custT="1"/>
      <dgm:spPr>
        <a:solidFill>
          <a:srgbClr val="92D050"/>
        </a:solidFill>
        <a:scene3d>
          <a:camera prst="orthographicFront"/>
          <a:lightRig rig="threePt" dir="t"/>
        </a:scene3d>
        <a:sp3d>
          <a:bevelT w="152400" h="50800" prst="softRound"/>
        </a:sp3d>
      </dgm:spPr>
      <dgm:t>
        <a:bodyPr/>
        <a:lstStyle/>
        <a:p>
          <a:r>
            <a:rPr lang="en-US" sz="3200" b="1" dirty="0"/>
            <a:t>Women</a:t>
          </a:r>
        </a:p>
      </dgm:t>
    </dgm:pt>
    <dgm:pt modelId="{D04DE1EC-82C0-4FD5-BF36-766E597543AD}" type="parTrans" cxnId="{E35F52E2-41A2-4276-8BCA-7503D688A239}">
      <dgm:prSet/>
      <dgm:spPr/>
      <dgm:t>
        <a:bodyPr/>
        <a:lstStyle/>
        <a:p>
          <a:endParaRPr lang="en-US"/>
        </a:p>
      </dgm:t>
    </dgm:pt>
    <dgm:pt modelId="{404338FE-C9AB-45C2-B7D3-7C3540D3E2DE}" type="sibTrans" cxnId="{E35F52E2-41A2-4276-8BCA-7503D688A239}">
      <dgm:prSet/>
      <dgm:spPr/>
      <dgm:t>
        <a:bodyPr/>
        <a:lstStyle/>
        <a:p>
          <a:endParaRPr lang="en-US"/>
        </a:p>
      </dgm:t>
    </dgm:pt>
    <dgm:pt modelId="{78BC4B90-FF79-49F1-87B3-EFD54F1B7667}">
      <dgm:prSet phldrT="[Text]" custT="1"/>
      <dgm:spPr/>
      <dgm:t>
        <a:bodyPr/>
        <a:lstStyle/>
        <a:p>
          <a:r>
            <a:rPr lang="en-US" sz="2400" dirty="0"/>
            <a:t>are</a:t>
          </a:r>
        </a:p>
      </dgm:t>
    </dgm:pt>
    <dgm:pt modelId="{E06942EF-3B2A-4A3F-B2A2-4080E5482F0C}" type="parTrans" cxnId="{DE062B7B-81F8-469E-8A28-4F1429527381}">
      <dgm:prSet/>
      <dgm:spPr/>
      <dgm:t>
        <a:bodyPr/>
        <a:lstStyle/>
        <a:p>
          <a:endParaRPr lang="en-US"/>
        </a:p>
      </dgm:t>
    </dgm:pt>
    <dgm:pt modelId="{443B6A4F-FE60-4197-A216-1562213F39ED}" type="sibTrans" cxnId="{DE062B7B-81F8-469E-8A28-4F1429527381}">
      <dgm:prSet/>
      <dgm:spPr/>
      <dgm:t>
        <a:bodyPr/>
        <a:lstStyle/>
        <a:p>
          <a:endParaRPr lang="en-US"/>
        </a:p>
      </dgm:t>
    </dgm:pt>
    <dgm:pt modelId="{B17DC144-9378-4B7F-942D-5CAF9983A2AE}">
      <dgm:prSet phldrT="[Text]" custT="1"/>
      <dgm:spPr/>
      <dgm:t>
        <a:bodyPr/>
        <a:lstStyle/>
        <a:p>
          <a:r>
            <a:rPr lang="en-US" sz="2200" dirty="0"/>
            <a:t>the ones most likely to care for a parent of spouse</a:t>
          </a:r>
        </a:p>
      </dgm:t>
    </dgm:pt>
    <dgm:pt modelId="{4B895913-DA89-4EB3-9829-C322569C4841}" type="parTrans" cxnId="{59062236-7301-4B51-8B37-E8EA2E455D15}">
      <dgm:prSet/>
      <dgm:spPr/>
      <dgm:t>
        <a:bodyPr/>
        <a:lstStyle/>
        <a:p>
          <a:endParaRPr lang="en-US"/>
        </a:p>
      </dgm:t>
    </dgm:pt>
    <dgm:pt modelId="{DBE8729F-E6A1-49F8-974E-6BFADB92FA7E}" type="sibTrans" cxnId="{59062236-7301-4B51-8B37-E8EA2E455D15}">
      <dgm:prSet/>
      <dgm:spPr/>
      <dgm:t>
        <a:bodyPr/>
        <a:lstStyle/>
        <a:p>
          <a:endParaRPr lang="en-US"/>
        </a:p>
      </dgm:t>
    </dgm:pt>
    <dgm:pt modelId="{02C1C6B2-EE47-437E-B3F5-559C54C2823A}">
      <dgm:prSet phldrT="[Text]" custT="1"/>
      <dgm:spPr>
        <a:solidFill>
          <a:srgbClr val="FDA01A"/>
        </a:solidFill>
        <a:scene3d>
          <a:camera prst="orthographicFront"/>
          <a:lightRig rig="threePt" dir="t"/>
        </a:scene3d>
        <a:sp3d>
          <a:bevelT w="152400" h="50800" prst="softRound"/>
        </a:sp3d>
      </dgm:spPr>
      <dgm:t>
        <a:bodyPr/>
        <a:lstStyle/>
        <a:p>
          <a:r>
            <a:rPr lang="en-US" sz="3200" b="1" dirty="0"/>
            <a:t>Women</a:t>
          </a:r>
        </a:p>
      </dgm:t>
    </dgm:pt>
    <dgm:pt modelId="{5A359793-9648-4C0B-B631-478E3990F03D}" type="parTrans" cxnId="{C673005E-C53D-4198-BD15-B6EEEF3033D2}">
      <dgm:prSet/>
      <dgm:spPr/>
      <dgm:t>
        <a:bodyPr/>
        <a:lstStyle/>
        <a:p>
          <a:endParaRPr lang="en-US"/>
        </a:p>
      </dgm:t>
    </dgm:pt>
    <dgm:pt modelId="{2318D2E2-BDD9-4214-95A0-DBB24AF5F3AA}" type="sibTrans" cxnId="{C673005E-C53D-4198-BD15-B6EEEF3033D2}">
      <dgm:prSet/>
      <dgm:spPr/>
      <dgm:t>
        <a:bodyPr/>
        <a:lstStyle/>
        <a:p>
          <a:endParaRPr lang="en-US"/>
        </a:p>
      </dgm:t>
    </dgm:pt>
    <dgm:pt modelId="{2F2A4AC1-6B4A-40AC-B5FD-F4FC4A67A7A4}">
      <dgm:prSet phldrT="[Text]" custT="1"/>
      <dgm:spPr/>
      <dgm:t>
        <a:bodyPr/>
        <a:lstStyle/>
        <a:p>
          <a:r>
            <a:rPr lang="en-US" sz="2400" dirty="0"/>
            <a:t>are</a:t>
          </a:r>
        </a:p>
      </dgm:t>
    </dgm:pt>
    <dgm:pt modelId="{F8A2F5C3-D5FF-4358-8E7D-E0722EEBD573}" type="parTrans" cxnId="{BD9383C7-B89B-4FC9-83A7-6893394FD6FA}">
      <dgm:prSet/>
      <dgm:spPr/>
      <dgm:t>
        <a:bodyPr/>
        <a:lstStyle/>
        <a:p>
          <a:endParaRPr lang="en-US"/>
        </a:p>
      </dgm:t>
    </dgm:pt>
    <dgm:pt modelId="{14811466-6881-4171-ADCE-ACF427A84EE3}" type="sibTrans" cxnId="{BD9383C7-B89B-4FC9-83A7-6893394FD6FA}">
      <dgm:prSet/>
      <dgm:spPr/>
      <dgm:t>
        <a:bodyPr/>
        <a:lstStyle/>
        <a:p>
          <a:endParaRPr lang="en-US"/>
        </a:p>
      </dgm:t>
    </dgm:pt>
    <dgm:pt modelId="{9BEB4B4F-1757-44DF-B296-B90EE24DA43B}">
      <dgm:prSet phldrT="[Text]" custT="1"/>
      <dgm:spPr/>
      <dgm:t>
        <a:bodyPr/>
        <a:lstStyle/>
        <a:p>
          <a:r>
            <a:rPr lang="en-US" sz="2200" dirty="0"/>
            <a:t>most likely to be the surviving spouse in retirement</a:t>
          </a:r>
        </a:p>
      </dgm:t>
    </dgm:pt>
    <dgm:pt modelId="{C451B543-DC6C-4B02-963F-D00CEE2EE846}" type="parTrans" cxnId="{2D698CE1-68B4-40C5-9476-1AEE13F79034}">
      <dgm:prSet/>
      <dgm:spPr/>
      <dgm:t>
        <a:bodyPr/>
        <a:lstStyle/>
        <a:p>
          <a:endParaRPr lang="en-US"/>
        </a:p>
      </dgm:t>
    </dgm:pt>
    <dgm:pt modelId="{E355C43E-7481-4F4E-9655-D005DFB7E1D2}" type="sibTrans" cxnId="{2D698CE1-68B4-40C5-9476-1AEE13F79034}">
      <dgm:prSet/>
      <dgm:spPr/>
      <dgm:t>
        <a:bodyPr/>
        <a:lstStyle/>
        <a:p>
          <a:endParaRPr lang="en-US"/>
        </a:p>
      </dgm:t>
    </dgm:pt>
    <dgm:pt modelId="{4C35CF6D-F1D5-41B7-BEF4-CEDE5581D8BF}">
      <dgm:prSet phldrT="[Text]" custT="1"/>
      <dgm:spPr>
        <a:solidFill>
          <a:srgbClr val="009789"/>
        </a:solidFill>
        <a:scene3d>
          <a:camera prst="orthographicFront"/>
          <a:lightRig rig="threePt" dir="t"/>
        </a:scene3d>
        <a:sp3d>
          <a:bevelT w="152400" h="50800" prst="softRound"/>
        </a:sp3d>
      </dgm:spPr>
      <dgm:t>
        <a:bodyPr/>
        <a:lstStyle/>
        <a:p>
          <a:r>
            <a:rPr lang="en-US" sz="3200" b="1" dirty="0"/>
            <a:t>Women</a:t>
          </a:r>
        </a:p>
      </dgm:t>
    </dgm:pt>
    <dgm:pt modelId="{B045FB9F-56A2-494A-8EE1-C2C4A0795EED}" type="parTrans" cxnId="{95D81BB4-8DBC-400A-8BDA-FF5C4A126877}">
      <dgm:prSet/>
      <dgm:spPr/>
      <dgm:t>
        <a:bodyPr/>
        <a:lstStyle/>
        <a:p>
          <a:endParaRPr lang="en-US"/>
        </a:p>
      </dgm:t>
    </dgm:pt>
    <dgm:pt modelId="{85C472C5-ED5E-4FD8-80AC-A35335E767FC}" type="sibTrans" cxnId="{95D81BB4-8DBC-400A-8BDA-FF5C4A126877}">
      <dgm:prSet/>
      <dgm:spPr/>
      <dgm:t>
        <a:bodyPr/>
        <a:lstStyle/>
        <a:p>
          <a:endParaRPr lang="en-US"/>
        </a:p>
      </dgm:t>
    </dgm:pt>
    <dgm:pt modelId="{26EFF763-1988-4EF1-9E96-DAE99A13AD4A}">
      <dgm:prSet phldrT="[Text]" custT="1"/>
      <dgm:spPr/>
      <dgm:t>
        <a:bodyPr/>
        <a:lstStyle/>
        <a:p>
          <a:r>
            <a:rPr lang="en-US" sz="2400" dirty="0"/>
            <a:t>should plan ahead</a:t>
          </a:r>
        </a:p>
      </dgm:t>
    </dgm:pt>
    <dgm:pt modelId="{E5A91DA0-3F27-4E5E-B32B-32437D351CC8}" type="parTrans" cxnId="{A470DEA5-4E2A-4600-8C05-7CF214BA145E}">
      <dgm:prSet/>
      <dgm:spPr/>
      <dgm:t>
        <a:bodyPr/>
        <a:lstStyle/>
        <a:p>
          <a:endParaRPr lang="en-US"/>
        </a:p>
      </dgm:t>
    </dgm:pt>
    <dgm:pt modelId="{909F0484-06F6-42BC-910A-3F31FFC9CD65}" type="sibTrans" cxnId="{A470DEA5-4E2A-4600-8C05-7CF214BA145E}">
      <dgm:prSet/>
      <dgm:spPr/>
      <dgm:t>
        <a:bodyPr/>
        <a:lstStyle/>
        <a:p>
          <a:endParaRPr lang="en-US"/>
        </a:p>
      </dgm:t>
    </dgm:pt>
    <dgm:pt modelId="{B3E5B49A-999B-4CED-8C95-CE5E9045E4A3}">
      <dgm:prSet phldrT="[Text]" custT="1"/>
      <dgm:spPr/>
      <dgm:t>
        <a:bodyPr/>
        <a:lstStyle/>
        <a:p>
          <a:r>
            <a:rPr lang="en-US" sz="2200" dirty="0"/>
            <a:t>How can we help our clients financially prepare?</a:t>
          </a:r>
        </a:p>
      </dgm:t>
    </dgm:pt>
    <dgm:pt modelId="{B9C467E4-B8E6-401C-9E0A-D8CFF2BB03C4}" type="parTrans" cxnId="{61FF85BE-231B-4685-87B7-79AE0A4D2015}">
      <dgm:prSet/>
      <dgm:spPr/>
      <dgm:t>
        <a:bodyPr/>
        <a:lstStyle/>
        <a:p>
          <a:endParaRPr lang="en-US"/>
        </a:p>
      </dgm:t>
    </dgm:pt>
    <dgm:pt modelId="{B2B54C45-0927-4C07-AE35-B1BFD9EFC26B}" type="sibTrans" cxnId="{61FF85BE-231B-4685-87B7-79AE0A4D2015}">
      <dgm:prSet/>
      <dgm:spPr/>
      <dgm:t>
        <a:bodyPr/>
        <a:lstStyle/>
        <a:p>
          <a:endParaRPr lang="en-US"/>
        </a:p>
      </dgm:t>
    </dgm:pt>
    <dgm:pt modelId="{EDEE6168-F5B6-43D7-B8D3-17B6633EC0CA}">
      <dgm:prSet phldrT="[Text]"/>
      <dgm:spPr/>
      <dgm:t>
        <a:bodyPr/>
        <a:lstStyle/>
        <a:p>
          <a:endParaRPr lang="en-US" sz="2000" dirty="0"/>
        </a:p>
      </dgm:t>
    </dgm:pt>
    <dgm:pt modelId="{1C7500C7-76B3-4B9C-8B95-F333C55AB5EC}" type="parTrans" cxnId="{ECF73263-1CC3-4F60-B2E4-42FEAB3E4062}">
      <dgm:prSet/>
      <dgm:spPr/>
      <dgm:t>
        <a:bodyPr/>
        <a:lstStyle/>
        <a:p>
          <a:endParaRPr lang="en-US"/>
        </a:p>
      </dgm:t>
    </dgm:pt>
    <dgm:pt modelId="{48101B7D-FCCA-4024-8776-9DF7F6E99101}" type="sibTrans" cxnId="{ECF73263-1CC3-4F60-B2E4-42FEAB3E4062}">
      <dgm:prSet/>
      <dgm:spPr/>
      <dgm:t>
        <a:bodyPr/>
        <a:lstStyle/>
        <a:p>
          <a:endParaRPr lang="en-US"/>
        </a:p>
      </dgm:t>
    </dgm:pt>
    <dgm:pt modelId="{9AFB9932-869A-42DE-A935-CC00B475CB6C}">
      <dgm:prSet phldrT="[Text]" custT="1"/>
      <dgm:spPr/>
      <dgm:t>
        <a:bodyPr/>
        <a:lstStyle/>
        <a:p>
          <a:r>
            <a:rPr lang="en-US" sz="2200" dirty="0"/>
            <a:t>and the one most likely to need long term care</a:t>
          </a:r>
        </a:p>
      </dgm:t>
    </dgm:pt>
    <dgm:pt modelId="{DC2BB7B9-25A9-459A-9FE3-D1535A9EA3DD}" type="parTrans" cxnId="{6F3936D3-2953-490A-B2C5-487601B513F2}">
      <dgm:prSet/>
      <dgm:spPr/>
      <dgm:t>
        <a:bodyPr/>
        <a:lstStyle/>
        <a:p>
          <a:endParaRPr lang="en-US"/>
        </a:p>
      </dgm:t>
    </dgm:pt>
    <dgm:pt modelId="{A79E63AA-031F-41B4-A10F-CE8148585F1E}" type="sibTrans" cxnId="{6F3936D3-2953-490A-B2C5-487601B513F2}">
      <dgm:prSet/>
      <dgm:spPr/>
      <dgm:t>
        <a:bodyPr/>
        <a:lstStyle/>
        <a:p>
          <a:endParaRPr lang="en-US"/>
        </a:p>
      </dgm:t>
    </dgm:pt>
    <dgm:pt modelId="{AE0539A7-9083-4FC6-A757-B34394409180}">
      <dgm:prSet phldrT="[Text]" custT="1"/>
      <dgm:spPr/>
      <dgm:t>
        <a:bodyPr/>
        <a:lstStyle/>
        <a:p>
          <a:r>
            <a:rPr lang="en-US" sz="2200" dirty="0"/>
            <a:t>more likely to do the physical caregiving tasks   </a:t>
          </a:r>
        </a:p>
      </dgm:t>
    </dgm:pt>
    <dgm:pt modelId="{B589DB44-CDA1-4423-A46D-A2D566A36237}" type="parTrans" cxnId="{CE25C7FD-A60B-48AA-8BA8-8E7C17019008}">
      <dgm:prSet/>
      <dgm:spPr/>
      <dgm:t>
        <a:bodyPr/>
        <a:lstStyle/>
        <a:p>
          <a:endParaRPr lang="en-US"/>
        </a:p>
      </dgm:t>
    </dgm:pt>
    <dgm:pt modelId="{BC2487B2-FA8D-404A-AFA4-2D0712C3844C}" type="sibTrans" cxnId="{CE25C7FD-A60B-48AA-8BA8-8E7C17019008}">
      <dgm:prSet/>
      <dgm:spPr/>
      <dgm:t>
        <a:bodyPr/>
        <a:lstStyle/>
        <a:p>
          <a:endParaRPr lang="en-US"/>
        </a:p>
      </dgm:t>
    </dgm:pt>
    <dgm:pt modelId="{CD61F09A-F50D-4AC3-B0FA-90C539534B09}" type="pres">
      <dgm:prSet presAssocID="{6E749FB5-76E0-4547-96EC-07576F8E7FCD}" presName="Name0" presStyleCnt="0">
        <dgm:presLayoutVars>
          <dgm:chMax/>
          <dgm:chPref val="3"/>
          <dgm:dir/>
          <dgm:animOne val="branch"/>
          <dgm:animLvl val="lvl"/>
        </dgm:presLayoutVars>
      </dgm:prSet>
      <dgm:spPr/>
    </dgm:pt>
    <dgm:pt modelId="{7FC8B990-C66E-4F9F-8B0B-A0D2A995F1D6}" type="pres">
      <dgm:prSet presAssocID="{5A6166D1-DD4B-4ABA-8FD1-B177A62A1E06}" presName="composite" presStyleCnt="0"/>
      <dgm:spPr/>
    </dgm:pt>
    <dgm:pt modelId="{DCF15933-295A-4CC6-9A91-BD2498CA5E73}" type="pres">
      <dgm:prSet presAssocID="{5A6166D1-DD4B-4ABA-8FD1-B177A62A1E06}" presName="FirstChild" presStyleLbl="revTx" presStyleIdx="0" presStyleCnt="6">
        <dgm:presLayoutVars>
          <dgm:chMax val="0"/>
          <dgm:chPref val="0"/>
          <dgm:bulletEnabled val="1"/>
        </dgm:presLayoutVars>
      </dgm:prSet>
      <dgm:spPr/>
    </dgm:pt>
    <dgm:pt modelId="{BE01F70E-DA66-4ED2-B447-4E2933D83C4E}" type="pres">
      <dgm:prSet presAssocID="{5A6166D1-DD4B-4ABA-8FD1-B177A62A1E06}" presName="Parent" presStyleLbl="alignNode1" presStyleIdx="0" presStyleCnt="3">
        <dgm:presLayoutVars>
          <dgm:chMax val="3"/>
          <dgm:chPref val="3"/>
          <dgm:bulletEnabled val="1"/>
        </dgm:presLayoutVars>
      </dgm:prSet>
      <dgm:spPr/>
    </dgm:pt>
    <dgm:pt modelId="{80252FF5-DE37-4E1C-9008-DE28480E347A}" type="pres">
      <dgm:prSet presAssocID="{5A6166D1-DD4B-4ABA-8FD1-B177A62A1E06}" presName="Accent" presStyleLbl="parChTrans1D1" presStyleIdx="0" presStyleCnt="3"/>
      <dgm:spPr/>
    </dgm:pt>
    <dgm:pt modelId="{C084392D-4E05-46B3-80AA-EFFCAAB12AC2}" type="pres">
      <dgm:prSet presAssocID="{5A6166D1-DD4B-4ABA-8FD1-B177A62A1E06}" presName="Child" presStyleLbl="revTx" presStyleIdx="1" presStyleCnt="6">
        <dgm:presLayoutVars>
          <dgm:chMax val="0"/>
          <dgm:chPref val="0"/>
          <dgm:bulletEnabled val="1"/>
        </dgm:presLayoutVars>
      </dgm:prSet>
      <dgm:spPr/>
    </dgm:pt>
    <dgm:pt modelId="{CE33BE1C-2334-4D13-BB51-A5C427EF157C}" type="pres">
      <dgm:prSet presAssocID="{404338FE-C9AB-45C2-B7D3-7C3540D3E2DE}" presName="sibTrans" presStyleCnt="0"/>
      <dgm:spPr/>
    </dgm:pt>
    <dgm:pt modelId="{555ACBB0-E740-41CF-954B-914820F54155}" type="pres">
      <dgm:prSet presAssocID="{02C1C6B2-EE47-437E-B3F5-559C54C2823A}" presName="composite" presStyleCnt="0"/>
      <dgm:spPr/>
    </dgm:pt>
    <dgm:pt modelId="{F2FAA9B8-DCA2-4779-8A4D-B5F1FBA39656}" type="pres">
      <dgm:prSet presAssocID="{02C1C6B2-EE47-437E-B3F5-559C54C2823A}" presName="FirstChild" presStyleLbl="revTx" presStyleIdx="2" presStyleCnt="6">
        <dgm:presLayoutVars>
          <dgm:chMax val="0"/>
          <dgm:chPref val="0"/>
          <dgm:bulletEnabled val="1"/>
        </dgm:presLayoutVars>
      </dgm:prSet>
      <dgm:spPr/>
    </dgm:pt>
    <dgm:pt modelId="{6D186222-6016-4776-9689-95741345B149}" type="pres">
      <dgm:prSet presAssocID="{02C1C6B2-EE47-437E-B3F5-559C54C2823A}" presName="Parent" presStyleLbl="alignNode1" presStyleIdx="1" presStyleCnt="3">
        <dgm:presLayoutVars>
          <dgm:chMax val="3"/>
          <dgm:chPref val="3"/>
          <dgm:bulletEnabled val="1"/>
        </dgm:presLayoutVars>
      </dgm:prSet>
      <dgm:spPr/>
    </dgm:pt>
    <dgm:pt modelId="{A3E5C6F0-38C7-481A-8DBF-B3F308665855}" type="pres">
      <dgm:prSet presAssocID="{02C1C6B2-EE47-437E-B3F5-559C54C2823A}" presName="Accent" presStyleLbl="parChTrans1D1" presStyleIdx="1" presStyleCnt="3"/>
      <dgm:spPr/>
    </dgm:pt>
    <dgm:pt modelId="{E334133E-B667-48C7-9A91-43DD5AFBF9D7}" type="pres">
      <dgm:prSet presAssocID="{02C1C6B2-EE47-437E-B3F5-559C54C2823A}" presName="Child" presStyleLbl="revTx" presStyleIdx="3" presStyleCnt="6">
        <dgm:presLayoutVars>
          <dgm:chMax val="0"/>
          <dgm:chPref val="0"/>
          <dgm:bulletEnabled val="1"/>
        </dgm:presLayoutVars>
      </dgm:prSet>
      <dgm:spPr/>
    </dgm:pt>
    <dgm:pt modelId="{A19C2C1C-392D-4C95-B171-4572F0FC3247}" type="pres">
      <dgm:prSet presAssocID="{2318D2E2-BDD9-4214-95A0-DBB24AF5F3AA}" presName="sibTrans" presStyleCnt="0"/>
      <dgm:spPr/>
    </dgm:pt>
    <dgm:pt modelId="{00EE3A3C-CA93-4248-BB9A-9D2A82C159F7}" type="pres">
      <dgm:prSet presAssocID="{4C35CF6D-F1D5-41B7-BEF4-CEDE5581D8BF}" presName="composite" presStyleCnt="0"/>
      <dgm:spPr/>
    </dgm:pt>
    <dgm:pt modelId="{4FCAFA10-6D96-4D82-AC66-4B9C2FAB2772}" type="pres">
      <dgm:prSet presAssocID="{4C35CF6D-F1D5-41B7-BEF4-CEDE5581D8BF}" presName="FirstChild" presStyleLbl="revTx" presStyleIdx="4" presStyleCnt="6">
        <dgm:presLayoutVars>
          <dgm:chMax val="0"/>
          <dgm:chPref val="0"/>
          <dgm:bulletEnabled val="1"/>
        </dgm:presLayoutVars>
      </dgm:prSet>
      <dgm:spPr/>
    </dgm:pt>
    <dgm:pt modelId="{332CBDEE-5E4C-4AAA-B424-1D04DA4D9AE2}" type="pres">
      <dgm:prSet presAssocID="{4C35CF6D-F1D5-41B7-BEF4-CEDE5581D8BF}" presName="Parent" presStyleLbl="alignNode1" presStyleIdx="2" presStyleCnt="3">
        <dgm:presLayoutVars>
          <dgm:chMax val="3"/>
          <dgm:chPref val="3"/>
          <dgm:bulletEnabled val="1"/>
        </dgm:presLayoutVars>
      </dgm:prSet>
      <dgm:spPr/>
    </dgm:pt>
    <dgm:pt modelId="{4FA16087-F77E-41D2-A974-25CCA65859DA}" type="pres">
      <dgm:prSet presAssocID="{4C35CF6D-F1D5-41B7-BEF4-CEDE5581D8BF}" presName="Accent" presStyleLbl="parChTrans1D1" presStyleIdx="2" presStyleCnt="3"/>
      <dgm:spPr/>
    </dgm:pt>
    <dgm:pt modelId="{C2EEE8BF-B0CB-48A9-A83E-31D70705695C}" type="pres">
      <dgm:prSet presAssocID="{4C35CF6D-F1D5-41B7-BEF4-CEDE5581D8BF}" presName="Child" presStyleLbl="revTx" presStyleIdx="5" presStyleCnt="6">
        <dgm:presLayoutVars>
          <dgm:chMax val="0"/>
          <dgm:chPref val="0"/>
          <dgm:bulletEnabled val="1"/>
        </dgm:presLayoutVars>
      </dgm:prSet>
      <dgm:spPr/>
    </dgm:pt>
  </dgm:ptLst>
  <dgm:cxnLst>
    <dgm:cxn modelId="{65D1E91E-5E6D-4806-90E6-A271DB8C2C72}" type="presOf" srcId="{B3E5B49A-999B-4CED-8C95-CE5E9045E4A3}" destId="{C2EEE8BF-B0CB-48A9-A83E-31D70705695C}" srcOrd="0" destOrd="0" presId="urn:microsoft.com/office/officeart/2011/layout/TabList"/>
    <dgm:cxn modelId="{9A50AE30-ADC9-4138-85A9-0B04C141610D}" type="presOf" srcId="{78BC4B90-FF79-49F1-87B3-EFD54F1B7667}" destId="{DCF15933-295A-4CC6-9A91-BD2498CA5E73}" srcOrd="0" destOrd="0" presId="urn:microsoft.com/office/officeart/2011/layout/TabList"/>
    <dgm:cxn modelId="{59062236-7301-4B51-8B37-E8EA2E455D15}" srcId="{5A6166D1-DD4B-4ABA-8FD1-B177A62A1E06}" destId="{B17DC144-9378-4B7F-942D-5CAF9983A2AE}" srcOrd="1" destOrd="0" parTransId="{4B895913-DA89-4EB3-9829-C322569C4841}" sibTransId="{DBE8729F-E6A1-49F8-974E-6BFADB92FA7E}"/>
    <dgm:cxn modelId="{C673005E-C53D-4198-BD15-B6EEEF3033D2}" srcId="{6E749FB5-76E0-4547-96EC-07576F8E7FCD}" destId="{02C1C6B2-EE47-437E-B3F5-559C54C2823A}" srcOrd="1" destOrd="0" parTransId="{5A359793-9648-4C0B-B631-478E3990F03D}" sibTransId="{2318D2E2-BDD9-4214-95A0-DBB24AF5F3AA}"/>
    <dgm:cxn modelId="{ECF73263-1CC3-4F60-B2E4-42FEAB3E4062}" srcId="{02C1C6B2-EE47-437E-B3F5-559C54C2823A}" destId="{EDEE6168-F5B6-43D7-B8D3-17B6633EC0CA}" srcOrd="3" destOrd="0" parTransId="{1C7500C7-76B3-4B9C-8B95-F333C55AB5EC}" sibTransId="{48101B7D-FCCA-4024-8776-9DF7F6E99101}"/>
    <dgm:cxn modelId="{9EE4C369-32C6-473B-A7F6-8DC0200175F9}" type="presOf" srcId="{26EFF763-1988-4EF1-9E96-DAE99A13AD4A}" destId="{4FCAFA10-6D96-4D82-AC66-4B9C2FAB2772}" srcOrd="0" destOrd="0" presId="urn:microsoft.com/office/officeart/2011/layout/TabList"/>
    <dgm:cxn modelId="{CE15D66C-68B7-4933-9885-D7E0F830B07B}" type="presOf" srcId="{9BEB4B4F-1757-44DF-B296-B90EE24DA43B}" destId="{E334133E-B667-48C7-9A91-43DD5AFBF9D7}" srcOrd="0" destOrd="0" presId="urn:microsoft.com/office/officeart/2011/layout/TabList"/>
    <dgm:cxn modelId="{111A0E53-7E46-40E0-BFDA-30C32D8526CA}" type="presOf" srcId="{6E749FB5-76E0-4547-96EC-07576F8E7FCD}" destId="{CD61F09A-F50D-4AC3-B0FA-90C539534B09}" srcOrd="0" destOrd="0" presId="urn:microsoft.com/office/officeart/2011/layout/TabList"/>
    <dgm:cxn modelId="{EE11E778-4AD5-4DC0-8DF0-57E6CDA1FBEA}" type="presOf" srcId="{AE0539A7-9083-4FC6-A757-B34394409180}" destId="{C084392D-4E05-46B3-80AA-EFFCAAB12AC2}" srcOrd="0" destOrd="1" presId="urn:microsoft.com/office/officeart/2011/layout/TabList"/>
    <dgm:cxn modelId="{DE062B7B-81F8-469E-8A28-4F1429527381}" srcId="{5A6166D1-DD4B-4ABA-8FD1-B177A62A1E06}" destId="{78BC4B90-FF79-49F1-87B3-EFD54F1B7667}" srcOrd="0" destOrd="0" parTransId="{E06942EF-3B2A-4A3F-B2A2-4080E5482F0C}" sibTransId="{443B6A4F-FE60-4197-A216-1562213F39ED}"/>
    <dgm:cxn modelId="{3D34F09E-D611-4D8C-B9A3-DE09C1E17D9A}" type="presOf" srcId="{B17DC144-9378-4B7F-942D-5CAF9983A2AE}" destId="{C084392D-4E05-46B3-80AA-EFFCAAB12AC2}" srcOrd="0" destOrd="0" presId="urn:microsoft.com/office/officeart/2011/layout/TabList"/>
    <dgm:cxn modelId="{A470DEA5-4E2A-4600-8C05-7CF214BA145E}" srcId="{4C35CF6D-F1D5-41B7-BEF4-CEDE5581D8BF}" destId="{26EFF763-1988-4EF1-9E96-DAE99A13AD4A}" srcOrd="0" destOrd="0" parTransId="{E5A91DA0-3F27-4E5E-B32B-32437D351CC8}" sibTransId="{909F0484-06F6-42BC-910A-3F31FFC9CD65}"/>
    <dgm:cxn modelId="{03B1B8AB-B58C-4B80-97B3-D9AB9307766E}" type="presOf" srcId="{9AFB9932-869A-42DE-A935-CC00B475CB6C}" destId="{E334133E-B667-48C7-9A91-43DD5AFBF9D7}" srcOrd="0" destOrd="1" presId="urn:microsoft.com/office/officeart/2011/layout/TabList"/>
    <dgm:cxn modelId="{E9CFC4AC-9739-4981-935F-B12CF407C8DD}" type="presOf" srcId="{02C1C6B2-EE47-437E-B3F5-559C54C2823A}" destId="{6D186222-6016-4776-9689-95741345B149}" srcOrd="0" destOrd="0" presId="urn:microsoft.com/office/officeart/2011/layout/TabList"/>
    <dgm:cxn modelId="{95D81BB4-8DBC-400A-8BDA-FF5C4A126877}" srcId="{6E749FB5-76E0-4547-96EC-07576F8E7FCD}" destId="{4C35CF6D-F1D5-41B7-BEF4-CEDE5581D8BF}" srcOrd="2" destOrd="0" parTransId="{B045FB9F-56A2-494A-8EE1-C2C4A0795EED}" sibTransId="{85C472C5-ED5E-4FD8-80AC-A35335E767FC}"/>
    <dgm:cxn modelId="{61FF85BE-231B-4685-87B7-79AE0A4D2015}" srcId="{4C35CF6D-F1D5-41B7-BEF4-CEDE5581D8BF}" destId="{B3E5B49A-999B-4CED-8C95-CE5E9045E4A3}" srcOrd="1" destOrd="0" parTransId="{B9C467E4-B8E6-401C-9E0A-D8CFF2BB03C4}" sibTransId="{B2B54C45-0927-4C07-AE35-B1BFD9EFC26B}"/>
    <dgm:cxn modelId="{BD9383C7-B89B-4FC9-83A7-6893394FD6FA}" srcId="{02C1C6B2-EE47-437E-B3F5-559C54C2823A}" destId="{2F2A4AC1-6B4A-40AC-B5FD-F4FC4A67A7A4}" srcOrd="0" destOrd="0" parTransId="{F8A2F5C3-D5FF-4358-8E7D-E0722EEBD573}" sibTransId="{14811466-6881-4171-ADCE-ACF427A84EE3}"/>
    <dgm:cxn modelId="{6F3936D3-2953-490A-B2C5-487601B513F2}" srcId="{02C1C6B2-EE47-437E-B3F5-559C54C2823A}" destId="{9AFB9932-869A-42DE-A935-CC00B475CB6C}" srcOrd="2" destOrd="0" parTransId="{DC2BB7B9-25A9-459A-9FE3-D1535A9EA3DD}" sibTransId="{A79E63AA-031F-41B4-A10F-CE8148585F1E}"/>
    <dgm:cxn modelId="{13DA55DD-2950-462A-9A86-E9AC6ACF9455}" type="presOf" srcId="{2F2A4AC1-6B4A-40AC-B5FD-F4FC4A67A7A4}" destId="{F2FAA9B8-DCA2-4779-8A4D-B5F1FBA39656}" srcOrd="0" destOrd="0" presId="urn:microsoft.com/office/officeart/2011/layout/TabList"/>
    <dgm:cxn modelId="{2D698CE1-68B4-40C5-9476-1AEE13F79034}" srcId="{02C1C6B2-EE47-437E-B3F5-559C54C2823A}" destId="{9BEB4B4F-1757-44DF-B296-B90EE24DA43B}" srcOrd="1" destOrd="0" parTransId="{C451B543-DC6C-4B02-963F-D00CEE2EE846}" sibTransId="{E355C43E-7481-4F4E-9655-D005DFB7E1D2}"/>
    <dgm:cxn modelId="{E35F52E2-41A2-4276-8BCA-7503D688A239}" srcId="{6E749FB5-76E0-4547-96EC-07576F8E7FCD}" destId="{5A6166D1-DD4B-4ABA-8FD1-B177A62A1E06}" srcOrd="0" destOrd="0" parTransId="{D04DE1EC-82C0-4FD5-BF36-766E597543AD}" sibTransId="{404338FE-C9AB-45C2-B7D3-7C3540D3E2DE}"/>
    <dgm:cxn modelId="{96D738EE-484F-4F16-B228-FF153A44F3E2}" type="presOf" srcId="{5A6166D1-DD4B-4ABA-8FD1-B177A62A1E06}" destId="{BE01F70E-DA66-4ED2-B447-4E2933D83C4E}" srcOrd="0" destOrd="0" presId="urn:microsoft.com/office/officeart/2011/layout/TabList"/>
    <dgm:cxn modelId="{D3FA0DF0-F94E-48D4-A71D-94B98FD4A01F}" type="presOf" srcId="{EDEE6168-F5B6-43D7-B8D3-17B6633EC0CA}" destId="{E334133E-B667-48C7-9A91-43DD5AFBF9D7}" srcOrd="0" destOrd="2" presId="urn:microsoft.com/office/officeart/2011/layout/TabList"/>
    <dgm:cxn modelId="{CE25C7FD-A60B-48AA-8BA8-8E7C17019008}" srcId="{5A6166D1-DD4B-4ABA-8FD1-B177A62A1E06}" destId="{AE0539A7-9083-4FC6-A757-B34394409180}" srcOrd="2" destOrd="0" parTransId="{B589DB44-CDA1-4423-A46D-A2D566A36237}" sibTransId="{BC2487B2-FA8D-404A-AFA4-2D0712C3844C}"/>
    <dgm:cxn modelId="{7A14EFFD-C5D1-4750-B34A-A14FEED742B5}" type="presOf" srcId="{4C35CF6D-F1D5-41B7-BEF4-CEDE5581D8BF}" destId="{332CBDEE-5E4C-4AAA-B424-1D04DA4D9AE2}" srcOrd="0" destOrd="0" presId="urn:microsoft.com/office/officeart/2011/layout/TabList"/>
    <dgm:cxn modelId="{F51A2FC7-8491-4409-821E-4CFAB5ABBEF0}" type="presParOf" srcId="{CD61F09A-F50D-4AC3-B0FA-90C539534B09}" destId="{7FC8B990-C66E-4F9F-8B0B-A0D2A995F1D6}" srcOrd="0" destOrd="0" presId="urn:microsoft.com/office/officeart/2011/layout/TabList"/>
    <dgm:cxn modelId="{2F5A5B2E-7874-44B9-B1A1-A2F367E8376D}" type="presParOf" srcId="{7FC8B990-C66E-4F9F-8B0B-A0D2A995F1D6}" destId="{DCF15933-295A-4CC6-9A91-BD2498CA5E73}" srcOrd="0" destOrd="0" presId="urn:microsoft.com/office/officeart/2011/layout/TabList"/>
    <dgm:cxn modelId="{42E187C6-5534-474E-8589-708D7C3CB0B6}" type="presParOf" srcId="{7FC8B990-C66E-4F9F-8B0B-A0D2A995F1D6}" destId="{BE01F70E-DA66-4ED2-B447-4E2933D83C4E}" srcOrd="1" destOrd="0" presId="urn:microsoft.com/office/officeart/2011/layout/TabList"/>
    <dgm:cxn modelId="{8F13A1B1-0117-4B1E-8325-071090577A91}" type="presParOf" srcId="{7FC8B990-C66E-4F9F-8B0B-A0D2A995F1D6}" destId="{80252FF5-DE37-4E1C-9008-DE28480E347A}" srcOrd="2" destOrd="0" presId="urn:microsoft.com/office/officeart/2011/layout/TabList"/>
    <dgm:cxn modelId="{84B97DAE-B833-44E1-83D9-55FF27891ECB}" type="presParOf" srcId="{CD61F09A-F50D-4AC3-B0FA-90C539534B09}" destId="{C084392D-4E05-46B3-80AA-EFFCAAB12AC2}" srcOrd="1" destOrd="0" presId="urn:microsoft.com/office/officeart/2011/layout/TabList"/>
    <dgm:cxn modelId="{0865E641-9473-4EAE-B411-88DF3DC558FB}" type="presParOf" srcId="{CD61F09A-F50D-4AC3-B0FA-90C539534B09}" destId="{CE33BE1C-2334-4D13-BB51-A5C427EF157C}" srcOrd="2" destOrd="0" presId="urn:microsoft.com/office/officeart/2011/layout/TabList"/>
    <dgm:cxn modelId="{9505B8FB-ABFA-438B-9C2B-E73F351E36FF}" type="presParOf" srcId="{CD61F09A-F50D-4AC3-B0FA-90C539534B09}" destId="{555ACBB0-E740-41CF-954B-914820F54155}" srcOrd="3" destOrd="0" presId="urn:microsoft.com/office/officeart/2011/layout/TabList"/>
    <dgm:cxn modelId="{B5FDBE5D-5D8C-4250-8298-C3439F7B8855}" type="presParOf" srcId="{555ACBB0-E740-41CF-954B-914820F54155}" destId="{F2FAA9B8-DCA2-4779-8A4D-B5F1FBA39656}" srcOrd="0" destOrd="0" presId="urn:microsoft.com/office/officeart/2011/layout/TabList"/>
    <dgm:cxn modelId="{9D3ACE13-5F83-46BF-9551-296BE26290E4}" type="presParOf" srcId="{555ACBB0-E740-41CF-954B-914820F54155}" destId="{6D186222-6016-4776-9689-95741345B149}" srcOrd="1" destOrd="0" presId="urn:microsoft.com/office/officeart/2011/layout/TabList"/>
    <dgm:cxn modelId="{4F9A8F6A-3E13-4612-BE48-2D3F0A4ADC5F}" type="presParOf" srcId="{555ACBB0-E740-41CF-954B-914820F54155}" destId="{A3E5C6F0-38C7-481A-8DBF-B3F308665855}" srcOrd="2" destOrd="0" presId="urn:microsoft.com/office/officeart/2011/layout/TabList"/>
    <dgm:cxn modelId="{1AC9E061-F761-4633-9195-56D694F79A50}" type="presParOf" srcId="{CD61F09A-F50D-4AC3-B0FA-90C539534B09}" destId="{E334133E-B667-48C7-9A91-43DD5AFBF9D7}" srcOrd="4" destOrd="0" presId="urn:microsoft.com/office/officeart/2011/layout/TabList"/>
    <dgm:cxn modelId="{60C0AF85-C5B2-4324-8078-CA26B4E997CE}" type="presParOf" srcId="{CD61F09A-F50D-4AC3-B0FA-90C539534B09}" destId="{A19C2C1C-392D-4C95-B171-4572F0FC3247}" srcOrd="5" destOrd="0" presId="urn:microsoft.com/office/officeart/2011/layout/TabList"/>
    <dgm:cxn modelId="{54502A47-CEAF-44CF-B036-74E6FEC6495A}" type="presParOf" srcId="{CD61F09A-F50D-4AC3-B0FA-90C539534B09}" destId="{00EE3A3C-CA93-4248-BB9A-9D2A82C159F7}" srcOrd="6" destOrd="0" presId="urn:microsoft.com/office/officeart/2011/layout/TabList"/>
    <dgm:cxn modelId="{2D883DC1-A983-4597-B7CF-BB4CD3A1DAD8}" type="presParOf" srcId="{00EE3A3C-CA93-4248-BB9A-9D2A82C159F7}" destId="{4FCAFA10-6D96-4D82-AC66-4B9C2FAB2772}" srcOrd="0" destOrd="0" presId="urn:microsoft.com/office/officeart/2011/layout/TabList"/>
    <dgm:cxn modelId="{7ABACB23-50DC-4722-A8A6-E260CB815075}" type="presParOf" srcId="{00EE3A3C-CA93-4248-BB9A-9D2A82C159F7}" destId="{332CBDEE-5E4C-4AAA-B424-1D04DA4D9AE2}" srcOrd="1" destOrd="0" presId="urn:microsoft.com/office/officeart/2011/layout/TabList"/>
    <dgm:cxn modelId="{E15BFAAC-59DA-4C36-BA3B-D2F2966DF44A}" type="presParOf" srcId="{00EE3A3C-CA93-4248-BB9A-9D2A82C159F7}" destId="{4FA16087-F77E-41D2-A974-25CCA65859DA}" srcOrd="2" destOrd="0" presId="urn:microsoft.com/office/officeart/2011/layout/TabList"/>
    <dgm:cxn modelId="{DF58E723-7668-4951-A5E7-B4EBA749EE5E}" type="presParOf" srcId="{CD61F09A-F50D-4AC3-B0FA-90C539534B09}" destId="{C2EEE8BF-B0CB-48A9-A83E-31D70705695C}"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60D5F1-2DF1-4A4F-8B6B-454FEAB3358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A3AB0B7-9881-4C15-9F64-D2E0E43CD982}">
      <dgm:prSet phldrT="[Text]" custT="1"/>
      <dgm:spPr/>
      <dgm:t>
        <a:bodyPr/>
        <a:lstStyle/>
        <a:p>
          <a:r>
            <a:rPr lang="en-US" sz="2300" dirty="0"/>
            <a:t>“</a:t>
          </a:r>
          <a:r>
            <a:rPr lang="en-US" sz="2100" dirty="0"/>
            <a:t>I can afford to pay for it myself”</a:t>
          </a:r>
        </a:p>
      </dgm:t>
    </dgm:pt>
    <dgm:pt modelId="{74DFE398-9B25-47DB-8C4A-0F7106CB28C7}" type="parTrans" cxnId="{DA22CE84-95BC-4A88-88B1-9996EC5DBD22}">
      <dgm:prSet/>
      <dgm:spPr/>
      <dgm:t>
        <a:bodyPr/>
        <a:lstStyle/>
        <a:p>
          <a:endParaRPr lang="en-US"/>
        </a:p>
      </dgm:t>
    </dgm:pt>
    <dgm:pt modelId="{D7CD0C25-A22F-418C-ABE4-7BD1E691D564}" type="sibTrans" cxnId="{DA22CE84-95BC-4A88-88B1-9996EC5DBD22}">
      <dgm:prSet/>
      <dgm:spPr/>
      <dgm:t>
        <a:bodyPr/>
        <a:lstStyle/>
        <a:p>
          <a:endParaRPr lang="en-US"/>
        </a:p>
      </dgm:t>
    </dgm:pt>
    <dgm:pt modelId="{5BB9A3DC-54D5-4CB6-B749-7CE5F12295AD}">
      <dgm:prSet phldrT="[Text]"/>
      <dgm:spPr/>
      <dgm:t>
        <a:bodyPr/>
        <a:lstStyle/>
        <a:p>
          <a:r>
            <a:rPr lang="en-US" dirty="0"/>
            <a:t>“It’s too expensive and too complicated”</a:t>
          </a:r>
        </a:p>
      </dgm:t>
    </dgm:pt>
    <dgm:pt modelId="{0314CFD7-BAA7-4820-A8C2-8B93AB453C2A}" type="parTrans" cxnId="{F7116F20-93A3-4851-B844-927BF73B0690}">
      <dgm:prSet/>
      <dgm:spPr/>
      <dgm:t>
        <a:bodyPr/>
        <a:lstStyle/>
        <a:p>
          <a:endParaRPr lang="en-US"/>
        </a:p>
      </dgm:t>
    </dgm:pt>
    <dgm:pt modelId="{9128FBD2-BB1F-4D5E-A949-F697A5CEE43F}" type="sibTrans" cxnId="{F7116F20-93A3-4851-B844-927BF73B0690}">
      <dgm:prSet/>
      <dgm:spPr/>
      <dgm:t>
        <a:bodyPr/>
        <a:lstStyle/>
        <a:p>
          <a:endParaRPr lang="en-US"/>
        </a:p>
      </dgm:t>
    </dgm:pt>
    <dgm:pt modelId="{B607062E-DF4F-4346-981F-CB47F5E28267}">
      <dgm:prSet phldrT="[Text]"/>
      <dgm:spPr/>
      <dgm:t>
        <a:bodyPr/>
        <a:lstStyle/>
        <a:p>
          <a:r>
            <a:rPr lang="en-US" dirty="0"/>
            <a:t>“I may not be able to afford it if the price goes up”</a:t>
          </a:r>
        </a:p>
      </dgm:t>
    </dgm:pt>
    <dgm:pt modelId="{EF0797C7-57CE-4508-AC88-B47213EAEFB1}" type="parTrans" cxnId="{D94C3BE2-4FF8-4770-96F4-7BF29BB03364}">
      <dgm:prSet/>
      <dgm:spPr/>
      <dgm:t>
        <a:bodyPr/>
        <a:lstStyle/>
        <a:p>
          <a:endParaRPr lang="en-US"/>
        </a:p>
      </dgm:t>
    </dgm:pt>
    <dgm:pt modelId="{696C3FC8-D742-4E7B-9CB6-1A941A87BDDE}" type="sibTrans" cxnId="{D94C3BE2-4FF8-4770-96F4-7BF29BB03364}">
      <dgm:prSet/>
      <dgm:spPr/>
      <dgm:t>
        <a:bodyPr/>
        <a:lstStyle/>
        <a:p>
          <a:endParaRPr lang="en-US"/>
        </a:p>
      </dgm:t>
    </dgm:pt>
    <dgm:pt modelId="{145FDD73-6D86-442B-A9C7-7BF65420077E}">
      <dgm:prSet/>
      <dgm:spPr/>
      <dgm:t>
        <a:bodyPr/>
        <a:lstStyle/>
        <a:p>
          <a:r>
            <a:rPr lang="en-US" dirty="0"/>
            <a:t>“It’s a waste of money if I never use it”</a:t>
          </a:r>
        </a:p>
      </dgm:t>
    </dgm:pt>
    <dgm:pt modelId="{FD9F401D-708D-43A5-BE5A-06773C262F20}" type="parTrans" cxnId="{00E909F4-9BEC-4E5A-BA2F-2425471F834A}">
      <dgm:prSet/>
      <dgm:spPr/>
      <dgm:t>
        <a:bodyPr/>
        <a:lstStyle/>
        <a:p>
          <a:endParaRPr lang="en-US"/>
        </a:p>
      </dgm:t>
    </dgm:pt>
    <dgm:pt modelId="{2471DF6D-4DFE-41FE-BBCC-8220A2AB98FA}" type="sibTrans" cxnId="{00E909F4-9BEC-4E5A-BA2F-2425471F834A}">
      <dgm:prSet/>
      <dgm:spPr/>
      <dgm:t>
        <a:bodyPr/>
        <a:lstStyle/>
        <a:p>
          <a:endParaRPr lang="en-US"/>
        </a:p>
      </dgm:t>
    </dgm:pt>
    <dgm:pt modelId="{982FF9FB-89D4-4654-BCA9-19EF410FD8C9}" type="pres">
      <dgm:prSet presAssocID="{B060D5F1-2DF1-4A4F-8B6B-454FEAB3358A}" presName="rootnode" presStyleCnt="0">
        <dgm:presLayoutVars>
          <dgm:chMax/>
          <dgm:chPref/>
          <dgm:dir/>
          <dgm:animLvl val="lvl"/>
        </dgm:presLayoutVars>
      </dgm:prSet>
      <dgm:spPr/>
    </dgm:pt>
    <dgm:pt modelId="{7574A8C4-B035-4D7A-B629-B466B8F06BE9}" type="pres">
      <dgm:prSet presAssocID="{9A3AB0B7-9881-4C15-9F64-D2E0E43CD982}" presName="composite" presStyleCnt="0"/>
      <dgm:spPr/>
    </dgm:pt>
    <dgm:pt modelId="{47A1181B-130C-47C3-A997-BB137721BB3C}" type="pres">
      <dgm:prSet presAssocID="{9A3AB0B7-9881-4C15-9F64-D2E0E43CD982}" presName="LShape" presStyleLbl="alignNode1" presStyleIdx="0" presStyleCnt="7"/>
      <dgm:spPr>
        <a:solidFill>
          <a:srgbClr val="C00000"/>
        </a:solidFill>
        <a:ln>
          <a:solidFill>
            <a:schemeClr val="tx1"/>
          </a:solidFill>
        </a:ln>
        <a:scene3d>
          <a:camera prst="orthographicFront"/>
          <a:lightRig rig="threePt" dir="t"/>
        </a:scene3d>
        <a:sp3d>
          <a:bevelT w="114300" prst="artDeco"/>
        </a:sp3d>
      </dgm:spPr>
    </dgm:pt>
    <dgm:pt modelId="{DF48811B-84C7-4CD4-A1D3-0F814008B10B}" type="pres">
      <dgm:prSet presAssocID="{9A3AB0B7-9881-4C15-9F64-D2E0E43CD982}" presName="ParentText" presStyleLbl="revTx" presStyleIdx="0" presStyleCnt="4">
        <dgm:presLayoutVars>
          <dgm:chMax val="0"/>
          <dgm:chPref val="0"/>
          <dgm:bulletEnabled val="1"/>
        </dgm:presLayoutVars>
      </dgm:prSet>
      <dgm:spPr/>
    </dgm:pt>
    <dgm:pt modelId="{7DD9E415-1E20-4651-8698-CB125606E404}" type="pres">
      <dgm:prSet presAssocID="{9A3AB0B7-9881-4C15-9F64-D2E0E43CD982}" presName="Triangle" presStyleLbl="alignNode1" presStyleIdx="1" presStyleCnt="7"/>
      <dgm:spPr>
        <a:solidFill>
          <a:srgbClr val="CE7B02"/>
        </a:solidFill>
        <a:ln>
          <a:solidFill>
            <a:schemeClr val="tx1"/>
          </a:solidFill>
        </a:ln>
        <a:scene3d>
          <a:camera prst="orthographicFront"/>
          <a:lightRig rig="threePt" dir="t"/>
        </a:scene3d>
        <a:sp3d>
          <a:bevelT w="114300" prst="artDeco"/>
        </a:sp3d>
      </dgm:spPr>
    </dgm:pt>
    <dgm:pt modelId="{7185C986-2220-4944-923F-14EDD73D2E02}" type="pres">
      <dgm:prSet presAssocID="{D7CD0C25-A22F-418C-ABE4-7BD1E691D564}" presName="sibTrans" presStyleCnt="0"/>
      <dgm:spPr/>
    </dgm:pt>
    <dgm:pt modelId="{285AF8E2-1D7A-4E6E-990E-1823ACFD7004}" type="pres">
      <dgm:prSet presAssocID="{D7CD0C25-A22F-418C-ABE4-7BD1E691D564}" presName="space" presStyleCnt="0"/>
      <dgm:spPr/>
    </dgm:pt>
    <dgm:pt modelId="{E11DD027-F7E2-4D39-A850-72792EDF2276}" type="pres">
      <dgm:prSet presAssocID="{5BB9A3DC-54D5-4CB6-B749-7CE5F12295AD}" presName="composite" presStyleCnt="0"/>
      <dgm:spPr/>
    </dgm:pt>
    <dgm:pt modelId="{381F6240-FF04-407A-B480-EFF028F40431}" type="pres">
      <dgm:prSet presAssocID="{5BB9A3DC-54D5-4CB6-B749-7CE5F12295AD}" presName="LShape" presStyleLbl="alignNode1" presStyleIdx="2" presStyleCnt="7"/>
      <dgm:spPr>
        <a:solidFill>
          <a:srgbClr val="00B050"/>
        </a:solidFill>
        <a:ln>
          <a:solidFill>
            <a:schemeClr val="tx1"/>
          </a:solidFill>
        </a:ln>
        <a:scene3d>
          <a:camera prst="orthographicFront"/>
          <a:lightRig rig="threePt" dir="t"/>
        </a:scene3d>
        <a:sp3d>
          <a:bevelT w="114300" prst="artDeco"/>
        </a:sp3d>
      </dgm:spPr>
    </dgm:pt>
    <dgm:pt modelId="{E0B2D117-D067-4842-9B07-26E764244763}" type="pres">
      <dgm:prSet presAssocID="{5BB9A3DC-54D5-4CB6-B749-7CE5F12295AD}" presName="ParentText" presStyleLbl="revTx" presStyleIdx="1" presStyleCnt="4">
        <dgm:presLayoutVars>
          <dgm:chMax val="0"/>
          <dgm:chPref val="0"/>
          <dgm:bulletEnabled val="1"/>
        </dgm:presLayoutVars>
      </dgm:prSet>
      <dgm:spPr/>
    </dgm:pt>
    <dgm:pt modelId="{28CA7A6E-6D3E-4FF3-9C45-41BFAB600C12}" type="pres">
      <dgm:prSet presAssocID="{5BB9A3DC-54D5-4CB6-B749-7CE5F12295AD}" presName="Triangle" presStyleLbl="alignNode1" presStyleIdx="3" presStyleCnt="7"/>
      <dgm:spPr>
        <a:solidFill>
          <a:srgbClr val="CE7B02"/>
        </a:solidFill>
        <a:ln>
          <a:solidFill>
            <a:schemeClr val="tx1"/>
          </a:solidFill>
        </a:ln>
        <a:scene3d>
          <a:camera prst="orthographicFront"/>
          <a:lightRig rig="threePt" dir="t"/>
        </a:scene3d>
        <a:sp3d>
          <a:bevelT w="114300" prst="artDeco"/>
        </a:sp3d>
      </dgm:spPr>
    </dgm:pt>
    <dgm:pt modelId="{A307CC47-F45A-4413-BE12-674BAAFC2D6B}" type="pres">
      <dgm:prSet presAssocID="{9128FBD2-BB1F-4D5E-A949-F697A5CEE43F}" presName="sibTrans" presStyleCnt="0"/>
      <dgm:spPr/>
    </dgm:pt>
    <dgm:pt modelId="{A9550C45-2886-4F85-9E71-818CF53E420F}" type="pres">
      <dgm:prSet presAssocID="{9128FBD2-BB1F-4D5E-A949-F697A5CEE43F}" presName="space" presStyleCnt="0"/>
      <dgm:spPr/>
    </dgm:pt>
    <dgm:pt modelId="{66C905C4-177C-4251-B403-DF5848160AFF}" type="pres">
      <dgm:prSet presAssocID="{B607062E-DF4F-4346-981F-CB47F5E28267}" presName="composite" presStyleCnt="0"/>
      <dgm:spPr/>
    </dgm:pt>
    <dgm:pt modelId="{A55E000D-B08F-4996-B221-FC90587B5586}" type="pres">
      <dgm:prSet presAssocID="{B607062E-DF4F-4346-981F-CB47F5E28267}" presName="LShape" presStyleLbl="alignNode1" presStyleIdx="4" presStyleCnt="7"/>
      <dgm:spPr>
        <a:solidFill>
          <a:srgbClr val="7030A0"/>
        </a:solidFill>
        <a:ln>
          <a:solidFill>
            <a:schemeClr val="tx1"/>
          </a:solidFill>
        </a:ln>
        <a:scene3d>
          <a:camera prst="orthographicFront"/>
          <a:lightRig rig="threePt" dir="t"/>
        </a:scene3d>
        <a:sp3d>
          <a:bevelT w="114300" prst="artDeco"/>
        </a:sp3d>
      </dgm:spPr>
    </dgm:pt>
    <dgm:pt modelId="{1CF7F310-1697-4381-B289-FA2297E16895}" type="pres">
      <dgm:prSet presAssocID="{B607062E-DF4F-4346-981F-CB47F5E28267}" presName="ParentText" presStyleLbl="revTx" presStyleIdx="2" presStyleCnt="4">
        <dgm:presLayoutVars>
          <dgm:chMax val="0"/>
          <dgm:chPref val="0"/>
          <dgm:bulletEnabled val="1"/>
        </dgm:presLayoutVars>
      </dgm:prSet>
      <dgm:spPr/>
    </dgm:pt>
    <dgm:pt modelId="{E753B479-3522-4ED9-8E73-5EB017EA63B6}" type="pres">
      <dgm:prSet presAssocID="{B607062E-DF4F-4346-981F-CB47F5E28267}" presName="Triangle" presStyleLbl="alignNode1" presStyleIdx="5" presStyleCnt="7"/>
      <dgm:spPr>
        <a:solidFill>
          <a:srgbClr val="CE7B02"/>
        </a:solidFill>
        <a:ln>
          <a:solidFill>
            <a:schemeClr val="tx1"/>
          </a:solidFill>
        </a:ln>
        <a:scene3d>
          <a:camera prst="orthographicFront"/>
          <a:lightRig rig="threePt" dir="t"/>
        </a:scene3d>
        <a:sp3d>
          <a:bevelT w="114300" prst="artDeco"/>
        </a:sp3d>
      </dgm:spPr>
    </dgm:pt>
    <dgm:pt modelId="{F15EAFBE-F9A2-4EB1-AAE6-A731A0BD60F3}" type="pres">
      <dgm:prSet presAssocID="{696C3FC8-D742-4E7B-9CB6-1A941A87BDDE}" presName="sibTrans" presStyleCnt="0"/>
      <dgm:spPr/>
    </dgm:pt>
    <dgm:pt modelId="{14F4F15F-EE2B-4EA7-B54D-20ABF924062E}" type="pres">
      <dgm:prSet presAssocID="{696C3FC8-D742-4E7B-9CB6-1A941A87BDDE}" presName="space" presStyleCnt="0"/>
      <dgm:spPr/>
    </dgm:pt>
    <dgm:pt modelId="{8083B87A-01CA-4126-91B9-78E8A2B784A9}" type="pres">
      <dgm:prSet presAssocID="{145FDD73-6D86-442B-A9C7-7BF65420077E}" presName="composite" presStyleCnt="0"/>
      <dgm:spPr/>
    </dgm:pt>
    <dgm:pt modelId="{B04BC4ED-4FC3-46BB-9852-97545AB1446A}" type="pres">
      <dgm:prSet presAssocID="{145FDD73-6D86-442B-A9C7-7BF65420077E}" presName="LShape" presStyleLbl="alignNode1" presStyleIdx="6" presStyleCnt="7"/>
      <dgm:spPr>
        <a:solidFill>
          <a:srgbClr val="0070C0"/>
        </a:solidFill>
        <a:ln>
          <a:solidFill>
            <a:schemeClr val="tx1"/>
          </a:solidFill>
        </a:ln>
        <a:scene3d>
          <a:camera prst="orthographicFront"/>
          <a:lightRig rig="threePt" dir="t"/>
        </a:scene3d>
        <a:sp3d>
          <a:bevelT w="114300" prst="artDeco"/>
        </a:sp3d>
      </dgm:spPr>
    </dgm:pt>
    <dgm:pt modelId="{C5CE08F2-C31D-4AE5-8ECD-04FAC9B0C235}" type="pres">
      <dgm:prSet presAssocID="{145FDD73-6D86-442B-A9C7-7BF65420077E}" presName="ParentText" presStyleLbl="revTx" presStyleIdx="3" presStyleCnt="4">
        <dgm:presLayoutVars>
          <dgm:chMax val="0"/>
          <dgm:chPref val="0"/>
          <dgm:bulletEnabled val="1"/>
        </dgm:presLayoutVars>
      </dgm:prSet>
      <dgm:spPr/>
    </dgm:pt>
  </dgm:ptLst>
  <dgm:cxnLst>
    <dgm:cxn modelId="{7175B002-6E67-4EC5-80B8-4EE9F9A21267}" type="presOf" srcId="{B060D5F1-2DF1-4A4F-8B6B-454FEAB3358A}" destId="{982FF9FB-89D4-4654-BCA9-19EF410FD8C9}" srcOrd="0" destOrd="0" presId="urn:microsoft.com/office/officeart/2009/3/layout/StepUpProcess"/>
    <dgm:cxn modelId="{6C09EE1A-BBF9-4EAC-A8F9-4B19C2063FB0}" type="presOf" srcId="{145FDD73-6D86-442B-A9C7-7BF65420077E}" destId="{C5CE08F2-C31D-4AE5-8ECD-04FAC9B0C235}" srcOrd="0" destOrd="0" presId="urn:microsoft.com/office/officeart/2009/3/layout/StepUpProcess"/>
    <dgm:cxn modelId="{F7116F20-93A3-4851-B844-927BF73B0690}" srcId="{B060D5F1-2DF1-4A4F-8B6B-454FEAB3358A}" destId="{5BB9A3DC-54D5-4CB6-B749-7CE5F12295AD}" srcOrd="1" destOrd="0" parTransId="{0314CFD7-BAA7-4820-A8C2-8B93AB453C2A}" sibTransId="{9128FBD2-BB1F-4D5E-A949-F697A5CEE43F}"/>
    <dgm:cxn modelId="{146C7F71-31B7-41A8-9C4D-9087C78C48FE}" type="presOf" srcId="{9A3AB0B7-9881-4C15-9F64-D2E0E43CD982}" destId="{DF48811B-84C7-4CD4-A1D3-0F814008B10B}" srcOrd="0" destOrd="0" presId="urn:microsoft.com/office/officeart/2009/3/layout/StepUpProcess"/>
    <dgm:cxn modelId="{DA22CE84-95BC-4A88-88B1-9996EC5DBD22}" srcId="{B060D5F1-2DF1-4A4F-8B6B-454FEAB3358A}" destId="{9A3AB0B7-9881-4C15-9F64-D2E0E43CD982}" srcOrd="0" destOrd="0" parTransId="{74DFE398-9B25-47DB-8C4A-0F7106CB28C7}" sibTransId="{D7CD0C25-A22F-418C-ABE4-7BD1E691D564}"/>
    <dgm:cxn modelId="{1FCB8298-856E-45C0-B22E-5083EAD07351}" type="presOf" srcId="{5BB9A3DC-54D5-4CB6-B749-7CE5F12295AD}" destId="{E0B2D117-D067-4842-9B07-26E764244763}" srcOrd="0" destOrd="0" presId="urn:microsoft.com/office/officeart/2009/3/layout/StepUpProcess"/>
    <dgm:cxn modelId="{D94C3BE2-4FF8-4770-96F4-7BF29BB03364}" srcId="{B060D5F1-2DF1-4A4F-8B6B-454FEAB3358A}" destId="{B607062E-DF4F-4346-981F-CB47F5E28267}" srcOrd="2" destOrd="0" parTransId="{EF0797C7-57CE-4508-AC88-B47213EAEFB1}" sibTransId="{696C3FC8-D742-4E7B-9CB6-1A941A87BDDE}"/>
    <dgm:cxn modelId="{00E909F4-9BEC-4E5A-BA2F-2425471F834A}" srcId="{B060D5F1-2DF1-4A4F-8B6B-454FEAB3358A}" destId="{145FDD73-6D86-442B-A9C7-7BF65420077E}" srcOrd="3" destOrd="0" parTransId="{FD9F401D-708D-43A5-BE5A-06773C262F20}" sibTransId="{2471DF6D-4DFE-41FE-BBCC-8220A2AB98FA}"/>
    <dgm:cxn modelId="{DDFFF5F9-946A-4E79-9E3A-6CC8284C292D}" type="presOf" srcId="{B607062E-DF4F-4346-981F-CB47F5E28267}" destId="{1CF7F310-1697-4381-B289-FA2297E16895}" srcOrd="0" destOrd="0" presId="urn:microsoft.com/office/officeart/2009/3/layout/StepUpProcess"/>
    <dgm:cxn modelId="{8ED5F46A-14C7-4A35-87DB-C2691D149670}" type="presParOf" srcId="{982FF9FB-89D4-4654-BCA9-19EF410FD8C9}" destId="{7574A8C4-B035-4D7A-B629-B466B8F06BE9}" srcOrd="0" destOrd="0" presId="urn:microsoft.com/office/officeart/2009/3/layout/StepUpProcess"/>
    <dgm:cxn modelId="{E8F690F8-E310-4D7A-AF70-9F92E4CD7E30}" type="presParOf" srcId="{7574A8C4-B035-4D7A-B629-B466B8F06BE9}" destId="{47A1181B-130C-47C3-A997-BB137721BB3C}" srcOrd="0" destOrd="0" presId="urn:microsoft.com/office/officeart/2009/3/layout/StepUpProcess"/>
    <dgm:cxn modelId="{C95ABDA5-B7B2-47D9-9D31-795DD76EEB8D}" type="presParOf" srcId="{7574A8C4-B035-4D7A-B629-B466B8F06BE9}" destId="{DF48811B-84C7-4CD4-A1D3-0F814008B10B}" srcOrd="1" destOrd="0" presId="urn:microsoft.com/office/officeart/2009/3/layout/StepUpProcess"/>
    <dgm:cxn modelId="{19EB47F0-C177-41E6-9970-AF1C9CF34BDE}" type="presParOf" srcId="{7574A8C4-B035-4D7A-B629-B466B8F06BE9}" destId="{7DD9E415-1E20-4651-8698-CB125606E404}" srcOrd="2" destOrd="0" presId="urn:microsoft.com/office/officeart/2009/3/layout/StepUpProcess"/>
    <dgm:cxn modelId="{E58BC60D-E0B0-4B0F-8E80-052181A09D8D}" type="presParOf" srcId="{982FF9FB-89D4-4654-BCA9-19EF410FD8C9}" destId="{7185C986-2220-4944-923F-14EDD73D2E02}" srcOrd="1" destOrd="0" presId="urn:microsoft.com/office/officeart/2009/3/layout/StepUpProcess"/>
    <dgm:cxn modelId="{CE98418A-E0F4-4BC0-838E-5485081B5ADD}" type="presParOf" srcId="{7185C986-2220-4944-923F-14EDD73D2E02}" destId="{285AF8E2-1D7A-4E6E-990E-1823ACFD7004}" srcOrd="0" destOrd="0" presId="urn:microsoft.com/office/officeart/2009/3/layout/StepUpProcess"/>
    <dgm:cxn modelId="{3EB8418B-D9E1-4F8F-A1A2-F7364DD89A3E}" type="presParOf" srcId="{982FF9FB-89D4-4654-BCA9-19EF410FD8C9}" destId="{E11DD027-F7E2-4D39-A850-72792EDF2276}" srcOrd="2" destOrd="0" presId="urn:microsoft.com/office/officeart/2009/3/layout/StepUpProcess"/>
    <dgm:cxn modelId="{3E607553-6CB2-43D0-A180-C50443060BD1}" type="presParOf" srcId="{E11DD027-F7E2-4D39-A850-72792EDF2276}" destId="{381F6240-FF04-407A-B480-EFF028F40431}" srcOrd="0" destOrd="0" presId="urn:microsoft.com/office/officeart/2009/3/layout/StepUpProcess"/>
    <dgm:cxn modelId="{C006F346-D6EC-4999-89FF-D6CB9F387FFB}" type="presParOf" srcId="{E11DD027-F7E2-4D39-A850-72792EDF2276}" destId="{E0B2D117-D067-4842-9B07-26E764244763}" srcOrd="1" destOrd="0" presId="urn:microsoft.com/office/officeart/2009/3/layout/StepUpProcess"/>
    <dgm:cxn modelId="{88B2E3E0-BD69-4B62-9270-AA673101CB3F}" type="presParOf" srcId="{E11DD027-F7E2-4D39-A850-72792EDF2276}" destId="{28CA7A6E-6D3E-4FF3-9C45-41BFAB600C12}" srcOrd="2" destOrd="0" presId="urn:microsoft.com/office/officeart/2009/3/layout/StepUpProcess"/>
    <dgm:cxn modelId="{92492AFE-3B50-4551-9D2B-491E83975E39}" type="presParOf" srcId="{982FF9FB-89D4-4654-BCA9-19EF410FD8C9}" destId="{A307CC47-F45A-4413-BE12-674BAAFC2D6B}" srcOrd="3" destOrd="0" presId="urn:microsoft.com/office/officeart/2009/3/layout/StepUpProcess"/>
    <dgm:cxn modelId="{D0E2E1F9-60A1-4830-8E23-DFB260B27F5F}" type="presParOf" srcId="{A307CC47-F45A-4413-BE12-674BAAFC2D6B}" destId="{A9550C45-2886-4F85-9E71-818CF53E420F}" srcOrd="0" destOrd="0" presId="urn:microsoft.com/office/officeart/2009/3/layout/StepUpProcess"/>
    <dgm:cxn modelId="{5F068900-1E80-4295-A7D8-EA516A1BA200}" type="presParOf" srcId="{982FF9FB-89D4-4654-BCA9-19EF410FD8C9}" destId="{66C905C4-177C-4251-B403-DF5848160AFF}" srcOrd="4" destOrd="0" presId="urn:microsoft.com/office/officeart/2009/3/layout/StepUpProcess"/>
    <dgm:cxn modelId="{03E148EA-D840-4C3A-AD60-3741C24C628D}" type="presParOf" srcId="{66C905C4-177C-4251-B403-DF5848160AFF}" destId="{A55E000D-B08F-4996-B221-FC90587B5586}" srcOrd="0" destOrd="0" presId="urn:microsoft.com/office/officeart/2009/3/layout/StepUpProcess"/>
    <dgm:cxn modelId="{5810A421-B6AF-4F98-A81B-E59DDA60BB36}" type="presParOf" srcId="{66C905C4-177C-4251-B403-DF5848160AFF}" destId="{1CF7F310-1697-4381-B289-FA2297E16895}" srcOrd="1" destOrd="0" presId="urn:microsoft.com/office/officeart/2009/3/layout/StepUpProcess"/>
    <dgm:cxn modelId="{3E1C7B6F-16EF-42D5-9931-4F862636CF81}" type="presParOf" srcId="{66C905C4-177C-4251-B403-DF5848160AFF}" destId="{E753B479-3522-4ED9-8E73-5EB017EA63B6}" srcOrd="2" destOrd="0" presId="urn:microsoft.com/office/officeart/2009/3/layout/StepUpProcess"/>
    <dgm:cxn modelId="{51E381CD-CD13-4293-9AA9-CB200EC8806B}" type="presParOf" srcId="{982FF9FB-89D4-4654-BCA9-19EF410FD8C9}" destId="{F15EAFBE-F9A2-4EB1-AAE6-A731A0BD60F3}" srcOrd="5" destOrd="0" presId="urn:microsoft.com/office/officeart/2009/3/layout/StepUpProcess"/>
    <dgm:cxn modelId="{57D98254-D2AC-4A17-A0E8-CD7D1709C8A1}" type="presParOf" srcId="{F15EAFBE-F9A2-4EB1-AAE6-A731A0BD60F3}" destId="{14F4F15F-EE2B-4EA7-B54D-20ABF924062E}" srcOrd="0" destOrd="0" presId="urn:microsoft.com/office/officeart/2009/3/layout/StepUpProcess"/>
    <dgm:cxn modelId="{74B1EF88-6AA6-4402-AD76-722983A9EF9F}" type="presParOf" srcId="{982FF9FB-89D4-4654-BCA9-19EF410FD8C9}" destId="{8083B87A-01CA-4126-91B9-78E8A2B784A9}" srcOrd="6" destOrd="0" presId="urn:microsoft.com/office/officeart/2009/3/layout/StepUpProcess"/>
    <dgm:cxn modelId="{B4B65B0E-FA22-4FEE-9C97-82CB4A776103}" type="presParOf" srcId="{8083B87A-01CA-4126-91B9-78E8A2B784A9}" destId="{B04BC4ED-4FC3-46BB-9852-97545AB1446A}" srcOrd="0" destOrd="0" presId="urn:microsoft.com/office/officeart/2009/3/layout/StepUpProcess"/>
    <dgm:cxn modelId="{95B51B76-DB75-4AB4-B8CB-EB01B06E5A2D}" type="presParOf" srcId="{8083B87A-01CA-4126-91B9-78E8A2B784A9}" destId="{C5CE08F2-C31D-4AE5-8ECD-04FAC9B0C23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98ADEC-E8D1-4F14-96C4-96BC77CD6FE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B3349DFE-0C9A-47E7-A72E-B2533CD0ED6D}">
      <dgm:prSet phldrT="[Text]" custT="1"/>
      <dgm:spPr/>
      <dgm:t>
        <a:bodyPr/>
        <a:lstStyle/>
        <a:p>
          <a:r>
            <a:rPr lang="en-US" sz="1660" dirty="0"/>
            <a:t>Recoverable strokes</a:t>
          </a:r>
        </a:p>
      </dgm:t>
    </dgm:pt>
    <dgm:pt modelId="{C5C59CBE-4924-40E7-BD4E-D86C736A3D87}" type="parTrans" cxnId="{0EA4BA32-57A2-4E9A-9F11-3193D8A56D6D}">
      <dgm:prSet/>
      <dgm:spPr/>
      <dgm:t>
        <a:bodyPr/>
        <a:lstStyle/>
        <a:p>
          <a:endParaRPr lang="en-US"/>
        </a:p>
      </dgm:t>
    </dgm:pt>
    <dgm:pt modelId="{403324EF-AAFF-4A9A-AD50-B21A2722003E}" type="sibTrans" cxnId="{0EA4BA32-57A2-4E9A-9F11-3193D8A56D6D}">
      <dgm:prSet/>
      <dgm:spPr/>
      <dgm:t>
        <a:bodyPr/>
        <a:lstStyle/>
        <a:p>
          <a:endParaRPr lang="en-US"/>
        </a:p>
      </dgm:t>
    </dgm:pt>
    <dgm:pt modelId="{BFBD8760-43DE-46C8-8574-1679FDCEAABB}">
      <dgm:prSet phldrT="[Text]"/>
      <dgm:spPr/>
      <dgm:t>
        <a:bodyPr/>
        <a:lstStyle/>
        <a:p>
          <a:r>
            <a:rPr lang="en-US" dirty="0"/>
            <a:t>Orthopedic surgery </a:t>
          </a:r>
        </a:p>
      </dgm:t>
    </dgm:pt>
    <dgm:pt modelId="{32C22D95-F9AA-431C-927E-1B4B0DF49BFD}" type="parTrans" cxnId="{4DA65262-73AF-44BA-BBE0-0375F74D5A0E}">
      <dgm:prSet/>
      <dgm:spPr/>
      <dgm:t>
        <a:bodyPr/>
        <a:lstStyle/>
        <a:p>
          <a:endParaRPr lang="en-US"/>
        </a:p>
      </dgm:t>
    </dgm:pt>
    <dgm:pt modelId="{0FFE0A84-4CE9-4FE7-986D-50FB4B97A963}" type="sibTrans" cxnId="{4DA65262-73AF-44BA-BBE0-0375F74D5A0E}">
      <dgm:prSet/>
      <dgm:spPr/>
      <dgm:t>
        <a:bodyPr/>
        <a:lstStyle/>
        <a:p>
          <a:endParaRPr lang="en-US"/>
        </a:p>
      </dgm:t>
    </dgm:pt>
    <dgm:pt modelId="{513D0778-4DCA-4F5D-833A-521CABAACF62}">
      <dgm:prSet phldrT="[Text]" custT="1"/>
      <dgm:spPr/>
      <dgm:t>
        <a:bodyPr/>
        <a:lstStyle/>
        <a:p>
          <a:r>
            <a:rPr lang="en-US" sz="1800" dirty="0"/>
            <a:t>Side effects of cancer treatments</a:t>
          </a:r>
        </a:p>
      </dgm:t>
    </dgm:pt>
    <dgm:pt modelId="{F3531023-366C-46EA-9AC5-81F3BE38C2CA}" type="parTrans" cxnId="{BE3DF185-1437-4D43-ABA5-BBEA4417FF6F}">
      <dgm:prSet/>
      <dgm:spPr/>
      <dgm:t>
        <a:bodyPr/>
        <a:lstStyle/>
        <a:p>
          <a:endParaRPr lang="en-US"/>
        </a:p>
      </dgm:t>
    </dgm:pt>
    <dgm:pt modelId="{F5A2850F-3B7F-47AB-AE87-A0D2BF19D999}" type="sibTrans" cxnId="{BE3DF185-1437-4D43-ABA5-BBEA4417FF6F}">
      <dgm:prSet/>
      <dgm:spPr/>
      <dgm:t>
        <a:bodyPr/>
        <a:lstStyle/>
        <a:p>
          <a:endParaRPr lang="en-US"/>
        </a:p>
      </dgm:t>
    </dgm:pt>
    <dgm:pt modelId="{782DB138-9587-4957-AA4D-24CF50AC8E0A}" type="pres">
      <dgm:prSet presAssocID="{2698ADEC-E8D1-4F14-96C4-96BC77CD6FE3}" presName="Name0" presStyleCnt="0">
        <dgm:presLayoutVars>
          <dgm:chMax val="11"/>
          <dgm:chPref val="11"/>
          <dgm:dir/>
          <dgm:resizeHandles/>
        </dgm:presLayoutVars>
      </dgm:prSet>
      <dgm:spPr/>
    </dgm:pt>
    <dgm:pt modelId="{A892051D-D15A-49B5-9297-BD3C49A01C5E}" type="pres">
      <dgm:prSet presAssocID="{513D0778-4DCA-4F5D-833A-521CABAACF62}" presName="Accent3" presStyleCnt="0"/>
      <dgm:spPr/>
    </dgm:pt>
    <dgm:pt modelId="{2AB03C73-7248-44B5-B53F-A64353260CA7}" type="pres">
      <dgm:prSet presAssocID="{513D0778-4DCA-4F5D-833A-521CABAACF62}" presName="Accent" presStyleLbl="node1" presStyleIdx="0" presStyleCnt="3"/>
      <dgm:spPr>
        <a:ln>
          <a:solidFill>
            <a:srgbClr val="578999"/>
          </a:solidFill>
        </a:ln>
      </dgm:spPr>
    </dgm:pt>
    <dgm:pt modelId="{D57A310B-786B-4D3F-BD2E-D6516F6C5E89}" type="pres">
      <dgm:prSet presAssocID="{513D0778-4DCA-4F5D-833A-521CABAACF62}" presName="ParentBackground3" presStyleCnt="0"/>
      <dgm:spPr/>
    </dgm:pt>
    <dgm:pt modelId="{8DDF1A38-FF1A-486D-996D-44316DCB6DCD}" type="pres">
      <dgm:prSet presAssocID="{513D0778-4DCA-4F5D-833A-521CABAACF62}" presName="ParentBackground" presStyleLbl="fgAcc1" presStyleIdx="0" presStyleCnt="3"/>
      <dgm:spPr/>
    </dgm:pt>
    <dgm:pt modelId="{9254F51A-BD85-4941-BC4D-230497C06DE4}" type="pres">
      <dgm:prSet presAssocID="{513D0778-4DCA-4F5D-833A-521CABAACF62}" presName="Parent3" presStyleLbl="revTx" presStyleIdx="0" presStyleCnt="0">
        <dgm:presLayoutVars>
          <dgm:chMax val="1"/>
          <dgm:chPref val="1"/>
          <dgm:bulletEnabled val="1"/>
        </dgm:presLayoutVars>
      </dgm:prSet>
      <dgm:spPr/>
    </dgm:pt>
    <dgm:pt modelId="{A992AC40-10A4-405B-B6D3-7B611FF7940B}" type="pres">
      <dgm:prSet presAssocID="{BFBD8760-43DE-46C8-8574-1679FDCEAABB}" presName="Accent2" presStyleCnt="0"/>
      <dgm:spPr/>
    </dgm:pt>
    <dgm:pt modelId="{A98568B9-2968-4A8F-9693-2B5F15CC647A}" type="pres">
      <dgm:prSet presAssocID="{BFBD8760-43DE-46C8-8574-1679FDCEAABB}" presName="Accent" presStyleLbl="node1" presStyleIdx="1" presStyleCnt="3"/>
      <dgm:spPr>
        <a:solidFill>
          <a:srgbClr val="092744"/>
        </a:solidFill>
      </dgm:spPr>
    </dgm:pt>
    <dgm:pt modelId="{97A3A387-F128-4F6E-AC3D-2C16E08DF774}" type="pres">
      <dgm:prSet presAssocID="{BFBD8760-43DE-46C8-8574-1679FDCEAABB}" presName="ParentBackground2" presStyleCnt="0"/>
      <dgm:spPr/>
    </dgm:pt>
    <dgm:pt modelId="{3730D5BA-F598-463D-B860-5C26C8970677}" type="pres">
      <dgm:prSet presAssocID="{BFBD8760-43DE-46C8-8574-1679FDCEAABB}" presName="ParentBackground" presStyleLbl="fgAcc1" presStyleIdx="1" presStyleCnt="3"/>
      <dgm:spPr/>
    </dgm:pt>
    <dgm:pt modelId="{5ECA4516-286D-42D0-BB06-298B1B6CCF02}" type="pres">
      <dgm:prSet presAssocID="{BFBD8760-43DE-46C8-8574-1679FDCEAABB}" presName="Parent2" presStyleLbl="revTx" presStyleIdx="0" presStyleCnt="0">
        <dgm:presLayoutVars>
          <dgm:chMax val="1"/>
          <dgm:chPref val="1"/>
          <dgm:bulletEnabled val="1"/>
        </dgm:presLayoutVars>
      </dgm:prSet>
      <dgm:spPr/>
    </dgm:pt>
    <dgm:pt modelId="{C4566446-FF7D-46E3-9EAB-0C27286FD9D2}" type="pres">
      <dgm:prSet presAssocID="{B3349DFE-0C9A-47E7-A72E-B2533CD0ED6D}" presName="Accent1" presStyleCnt="0"/>
      <dgm:spPr/>
    </dgm:pt>
    <dgm:pt modelId="{D52B665D-B3BF-4F78-9493-54EDEBFBCD96}" type="pres">
      <dgm:prSet presAssocID="{B3349DFE-0C9A-47E7-A72E-B2533CD0ED6D}" presName="Accent" presStyleLbl="node1" presStyleIdx="2" presStyleCnt="3"/>
      <dgm:spPr>
        <a:solidFill>
          <a:srgbClr val="6E5F53"/>
        </a:solidFill>
      </dgm:spPr>
    </dgm:pt>
    <dgm:pt modelId="{465E344C-02A4-42D5-B68F-1AAA69DC44D0}" type="pres">
      <dgm:prSet presAssocID="{B3349DFE-0C9A-47E7-A72E-B2533CD0ED6D}" presName="ParentBackground1" presStyleCnt="0"/>
      <dgm:spPr/>
    </dgm:pt>
    <dgm:pt modelId="{BB0C9BBF-74B1-43CF-BAB7-3A08E7270D88}" type="pres">
      <dgm:prSet presAssocID="{B3349DFE-0C9A-47E7-A72E-B2533CD0ED6D}" presName="ParentBackground" presStyleLbl="fgAcc1" presStyleIdx="2" presStyleCnt="3"/>
      <dgm:spPr/>
    </dgm:pt>
    <dgm:pt modelId="{CA3633B3-3890-4221-9917-3186E8018D7D}" type="pres">
      <dgm:prSet presAssocID="{B3349DFE-0C9A-47E7-A72E-B2533CD0ED6D}" presName="Parent1" presStyleLbl="revTx" presStyleIdx="0" presStyleCnt="0">
        <dgm:presLayoutVars>
          <dgm:chMax val="1"/>
          <dgm:chPref val="1"/>
          <dgm:bulletEnabled val="1"/>
        </dgm:presLayoutVars>
      </dgm:prSet>
      <dgm:spPr/>
    </dgm:pt>
  </dgm:ptLst>
  <dgm:cxnLst>
    <dgm:cxn modelId="{0EA4BA32-57A2-4E9A-9F11-3193D8A56D6D}" srcId="{2698ADEC-E8D1-4F14-96C4-96BC77CD6FE3}" destId="{B3349DFE-0C9A-47E7-A72E-B2533CD0ED6D}" srcOrd="0" destOrd="0" parTransId="{C5C59CBE-4924-40E7-BD4E-D86C736A3D87}" sibTransId="{403324EF-AAFF-4A9A-AD50-B21A2722003E}"/>
    <dgm:cxn modelId="{E9F8EB3D-0D01-465F-A489-4485BA095FAF}" type="presOf" srcId="{BFBD8760-43DE-46C8-8574-1679FDCEAABB}" destId="{3730D5BA-F598-463D-B860-5C26C8970677}" srcOrd="0" destOrd="0" presId="urn:microsoft.com/office/officeart/2011/layout/CircleProcess"/>
    <dgm:cxn modelId="{4DA65262-73AF-44BA-BBE0-0375F74D5A0E}" srcId="{2698ADEC-E8D1-4F14-96C4-96BC77CD6FE3}" destId="{BFBD8760-43DE-46C8-8574-1679FDCEAABB}" srcOrd="1" destOrd="0" parTransId="{32C22D95-F9AA-431C-927E-1B4B0DF49BFD}" sibTransId="{0FFE0A84-4CE9-4FE7-986D-50FB4B97A963}"/>
    <dgm:cxn modelId="{DAA0B259-296A-4B35-874F-5427D218F4B8}" type="presOf" srcId="{513D0778-4DCA-4F5D-833A-521CABAACF62}" destId="{8DDF1A38-FF1A-486D-996D-44316DCB6DCD}" srcOrd="0" destOrd="0" presId="urn:microsoft.com/office/officeart/2011/layout/CircleProcess"/>
    <dgm:cxn modelId="{BE3DF185-1437-4D43-ABA5-BBEA4417FF6F}" srcId="{2698ADEC-E8D1-4F14-96C4-96BC77CD6FE3}" destId="{513D0778-4DCA-4F5D-833A-521CABAACF62}" srcOrd="2" destOrd="0" parTransId="{F3531023-366C-46EA-9AC5-81F3BE38C2CA}" sibTransId="{F5A2850F-3B7F-47AB-AE87-A0D2BF19D999}"/>
    <dgm:cxn modelId="{672779B0-2143-4574-8310-BE6B7D764BD2}" type="presOf" srcId="{B3349DFE-0C9A-47E7-A72E-B2533CD0ED6D}" destId="{BB0C9BBF-74B1-43CF-BAB7-3A08E7270D88}" srcOrd="0" destOrd="0" presId="urn:microsoft.com/office/officeart/2011/layout/CircleProcess"/>
    <dgm:cxn modelId="{D3E1A1DC-2CB3-46ED-9ED7-0F54FD1E58F0}" type="presOf" srcId="{513D0778-4DCA-4F5D-833A-521CABAACF62}" destId="{9254F51A-BD85-4941-BC4D-230497C06DE4}" srcOrd="1" destOrd="0" presId="urn:microsoft.com/office/officeart/2011/layout/CircleProcess"/>
    <dgm:cxn modelId="{9E492BF5-CA53-41DE-AE9D-5414C895735B}" type="presOf" srcId="{2698ADEC-E8D1-4F14-96C4-96BC77CD6FE3}" destId="{782DB138-9587-4957-AA4D-24CF50AC8E0A}" srcOrd="0" destOrd="0" presId="urn:microsoft.com/office/officeart/2011/layout/CircleProcess"/>
    <dgm:cxn modelId="{8CF5A7FD-883C-4171-AF6D-22945D08F223}" type="presOf" srcId="{BFBD8760-43DE-46C8-8574-1679FDCEAABB}" destId="{5ECA4516-286D-42D0-BB06-298B1B6CCF02}" srcOrd="1" destOrd="0" presId="urn:microsoft.com/office/officeart/2011/layout/CircleProcess"/>
    <dgm:cxn modelId="{E4BDDBFE-54B4-492F-848B-72B66C55030A}" type="presOf" srcId="{B3349DFE-0C9A-47E7-A72E-B2533CD0ED6D}" destId="{CA3633B3-3890-4221-9917-3186E8018D7D}" srcOrd="1" destOrd="0" presId="urn:microsoft.com/office/officeart/2011/layout/CircleProcess"/>
    <dgm:cxn modelId="{82BBEA5A-875B-42AC-A6D8-734E93C13263}" type="presParOf" srcId="{782DB138-9587-4957-AA4D-24CF50AC8E0A}" destId="{A892051D-D15A-49B5-9297-BD3C49A01C5E}" srcOrd="0" destOrd="0" presId="urn:microsoft.com/office/officeart/2011/layout/CircleProcess"/>
    <dgm:cxn modelId="{86A02595-E405-48B0-8BD4-3736980DDF63}" type="presParOf" srcId="{A892051D-D15A-49B5-9297-BD3C49A01C5E}" destId="{2AB03C73-7248-44B5-B53F-A64353260CA7}" srcOrd="0" destOrd="0" presId="urn:microsoft.com/office/officeart/2011/layout/CircleProcess"/>
    <dgm:cxn modelId="{EC7F5FF9-BBB9-4138-8429-C6444DC0104C}" type="presParOf" srcId="{782DB138-9587-4957-AA4D-24CF50AC8E0A}" destId="{D57A310B-786B-4D3F-BD2E-D6516F6C5E89}" srcOrd="1" destOrd="0" presId="urn:microsoft.com/office/officeart/2011/layout/CircleProcess"/>
    <dgm:cxn modelId="{3AE6FD13-A9BB-4E09-8649-6617C67E389E}" type="presParOf" srcId="{D57A310B-786B-4D3F-BD2E-D6516F6C5E89}" destId="{8DDF1A38-FF1A-486D-996D-44316DCB6DCD}" srcOrd="0" destOrd="0" presId="urn:microsoft.com/office/officeart/2011/layout/CircleProcess"/>
    <dgm:cxn modelId="{61F734CA-DD97-46C7-A0C4-33BCCE1BD073}" type="presParOf" srcId="{782DB138-9587-4957-AA4D-24CF50AC8E0A}" destId="{9254F51A-BD85-4941-BC4D-230497C06DE4}" srcOrd="2" destOrd="0" presId="urn:microsoft.com/office/officeart/2011/layout/CircleProcess"/>
    <dgm:cxn modelId="{C9DBBE3E-8577-47D8-A302-8862C45CC0D0}" type="presParOf" srcId="{782DB138-9587-4957-AA4D-24CF50AC8E0A}" destId="{A992AC40-10A4-405B-B6D3-7B611FF7940B}" srcOrd="3" destOrd="0" presId="urn:microsoft.com/office/officeart/2011/layout/CircleProcess"/>
    <dgm:cxn modelId="{804EAADF-91F0-4577-801D-64C380BF0F13}" type="presParOf" srcId="{A992AC40-10A4-405B-B6D3-7B611FF7940B}" destId="{A98568B9-2968-4A8F-9693-2B5F15CC647A}" srcOrd="0" destOrd="0" presId="urn:microsoft.com/office/officeart/2011/layout/CircleProcess"/>
    <dgm:cxn modelId="{BA70B183-BBFA-4EE7-BE19-0B665A97EA35}" type="presParOf" srcId="{782DB138-9587-4957-AA4D-24CF50AC8E0A}" destId="{97A3A387-F128-4F6E-AC3D-2C16E08DF774}" srcOrd="4" destOrd="0" presId="urn:microsoft.com/office/officeart/2011/layout/CircleProcess"/>
    <dgm:cxn modelId="{1C2C6E22-23FA-4F35-8051-0C1914AF0D56}" type="presParOf" srcId="{97A3A387-F128-4F6E-AC3D-2C16E08DF774}" destId="{3730D5BA-F598-463D-B860-5C26C8970677}" srcOrd="0" destOrd="0" presId="urn:microsoft.com/office/officeart/2011/layout/CircleProcess"/>
    <dgm:cxn modelId="{235F922F-16D2-4CF1-8BC0-9399B006B6F8}" type="presParOf" srcId="{782DB138-9587-4957-AA4D-24CF50AC8E0A}" destId="{5ECA4516-286D-42D0-BB06-298B1B6CCF02}" srcOrd="5" destOrd="0" presId="urn:microsoft.com/office/officeart/2011/layout/CircleProcess"/>
    <dgm:cxn modelId="{1CDE53E2-EC41-44F6-9373-3F0074B22BED}" type="presParOf" srcId="{782DB138-9587-4957-AA4D-24CF50AC8E0A}" destId="{C4566446-FF7D-46E3-9EAB-0C27286FD9D2}" srcOrd="6" destOrd="0" presId="urn:microsoft.com/office/officeart/2011/layout/CircleProcess"/>
    <dgm:cxn modelId="{A97CE6A5-844C-4461-A895-7065612CA9B7}" type="presParOf" srcId="{C4566446-FF7D-46E3-9EAB-0C27286FD9D2}" destId="{D52B665D-B3BF-4F78-9493-54EDEBFBCD96}" srcOrd="0" destOrd="0" presId="urn:microsoft.com/office/officeart/2011/layout/CircleProcess"/>
    <dgm:cxn modelId="{97F54D1B-5D84-4935-B549-5CD5D39AA246}" type="presParOf" srcId="{782DB138-9587-4957-AA4D-24CF50AC8E0A}" destId="{465E344C-02A4-42D5-B68F-1AAA69DC44D0}" srcOrd="7" destOrd="0" presId="urn:microsoft.com/office/officeart/2011/layout/CircleProcess"/>
    <dgm:cxn modelId="{FF5097A9-151A-4710-A1A8-1672D8BD916F}" type="presParOf" srcId="{465E344C-02A4-42D5-B68F-1AAA69DC44D0}" destId="{BB0C9BBF-74B1-43CF-BAB7-3A08E7270D88}" srcOrd="0" destOrd="0" presId="urn:microsoft.com/office/officeart/2011/layout/CircleProcess"/>
    <dgm:cxn modelId="{38EBE210-93A4-4052-BB99-EF550CC5962F}" type="presParOf" srcId="{782DB138-9587-4957-AA4D-24CF50AC8E0A}" destId="{CA3633B3-3890-4221-9917-3186E8018D7D}"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3E0655-7D2C-49B2-8C05-EB7855A5FF0E}" type="doc">
      <dgm:prSet loTypeId="urn:microsoft.com/office/officeart/2005/8/layout/list1" loCatId="list" qsTypeId="urn:microsoft.com/office/officeart/2005/8/quickstyle/3d4" qsCatId="3D" csTypeId="urn:microsoft.com/office/officeart/2005/8/colors/accent1_2" csCatId="accent1" phldr="1"/>
      <dgm:spPr/>
      <dgm:t>
        <a:bodyPr/>
        <a:lstStyle/>
        <a:p>
          <a:endParaRPr lang="en-US"/>
        </a:p>
      </dgm:t>
    </dgm:pt>
    <dgm:pt modelId="{9A0B3C14-52E8-42E9-B38B-09A854C1B7F1}">
      <dgm:prSet phldrT="[Text]" custT="1"/>
      <dgm:spPr>
        <a:solidFill>
          <a:srgbClr val="0070C0"/>
        </a:solidFill>
        <a:ln>
          <a:solidFill>
            <a:schemeClr val="tx1"/>
          </a:solidFill>
        </a:ln>
        <a:scene3d>
          <a:camera prst="orthographicFront"/>
          <a:lightRig rig="chilly" dir="t"/>
        </a:scene3d>
        <a:sp3d prstMaterial="translucentPowder">
          <a:bevelT w="127000" h="25400" prst="artDeco"/>
        </a:sp3d>
      </dgm:spPr>
      <dgm:t>
        <a:bodyPr/>
        <a:lstStyle/>
        <a:p>
          <a:r>
            <a:rPr lang="en-US" sz="2400" b="1" dirty="0"/>
            <a:t>60 plus% of unpaid caregivers are women</a:t>
          </a:r>
          <a:r>
            <a:rPr lang="en-US" sz="2400" b="1" baseline="30000" dirty="0"/>
            <a:t>1</a:t>
          </a:r>
        </a:p>
      </dgm:t>
    </dgm:pt>
    <dgm:pt modelId="{FDCF0755-72AE-4950-810B-3103302EB853}" type="parTrans" cxnId="{86E85F74-B248-4C3E-8D6A-02FC5AFCFA30}">
      <dgm:prSet/>
      <dgm:spPr/>
      <dgm:t>
        <a:bodyPr/>
        <a:lstStyle/>
        <a:p>
          <a:endParaRPr lang="en-US"/>
        </a:p>
      </dgm:t>
    </dgm:pt>
    <dgm:pt modelId="{32EFD751-F797-4D9D-8B15-5C95CCD4899A}" type="sibTrans" cxnId="{86E85F74-B248-4C3E-8D6A-02FC5AFCFA30}">
      <dgm:prSet/>
      <dgm:spPr/>
      <dgm:t>
        <a:bodyPr/>
        <a:lstStyle/>
        <a:p>
          <a:endParaRPr lang="en-US"/>
        </a:p>
      </dgm:t>
    </dgm:pt>
    <dgm:pt modelId="{F7CFB36B-EF0B-44C6-A343-E9A799F409CC}">
      <dgm:prSet phldrT="[Text]" custT="1"/>
      <dgm:spPr>
        <a:solidFill>
          <a:srgbClr val="092744"/>
        </a:solidFill>
        <a:ln>
          <a:solidFill>
            <a:schemeClr val="tx1"/>
          </a:solidFill>
        </a:ln>
        <a:scene3d>
          <a:camera prst="orthographicFront"/>
          <a:lightRig rig="chilly" dir="t"/>
        </a:scene3d>
        <a:sp3d prstMaterial="translucentPowder">
          <a:bevelT w="127000" h="25400" prst="artDeco"/>
        </a:sp3d>
      </dgm:spPr>
      <dgm:t>
        <a:bodyPr/>
        <a:lstStyle/>
        <a:p>
          <a:r>
            <a:rPr lang="en-US" sz="2400" b="1" dirty="0"/>
            <a:t>Female caregivers make career and wage sacrifices</a:t>
          </a:r>
          <a:r>
            <a:rPr lang="en-US" sz="2400" b="1" baseline="30000" dirty="0"/>
            <a:t>2     </a:t>
          </a:r>
        </a:p>
      </dgm:t>
    </dgm:pt>
    <dgm:pt modelId="{2ADB7E20-2F03-4A3E-86CA-9B2ACDCA643E}" type="parTrans" cxnId="{C7C6685B-0E38-4E29-B29C-AADE06EF8579}">
      <dgm:prSet/>
      <dgm:spPr/>
      <dgm:t>
        <a:bodyPr/>
        <a:lstStyle/>
        <a:p>
          <a:endParaRPr lang="en-US"/>
        </a:p>
      </dgm:t>
    </dgm:pt>
    <dgm:pt modelId="{C103B59B-D88B-422B-A3A2-326C8D02854D}" type="sibTrans" cxnId="{C7C6685B-0E38-4E29-B29C-AADE06EF8579}">
      <dgm:prSet/>
      <dgm:spPr/>
      <dgm:t>
        <a:bodyPr/>
        <a:lstStyle/>
        <a:p>
          <a:endParaRPr lang="en-US"/>
        </a:p>
      </dgm:t>
    </dgm:pt>
    <dgm:pt modelId="{C632DE05-69A1-4965-81DB-DD2B429191AE}">
      <dgm:prSet custT="1"/>
      <dgm:spPr/>
      <dgm:t>
        <a:bodyPr/>
        <a:lstStyle/>
        <a:p>
          <a:r>
            <a:rPr lang="en-US" sz="2000" dirty="0"/>
            <a:t>Usually spouse, daughter or daughter-in-law</a:t>
          </a:r>
        </a:p>
      </dgm:t>
    </dgm:pt>
    <dgm:pt modelId="{83DA4F0A-E0C1-4724-9363-A7AECF7C77FE}" type="parTrans" cxnId="{2324DE53-FB9C-4CD1-A0AC-5D61858D95D7}">
      <dgm:prSet/>
      <dgm:spPr/>
      <dgm:t>
        <a:bodyPr/>
        <a:lstStyle/>
        <a:p>
          <a:endParaRPr lang="en-US"/>
        </a:p>
      </dgm:t>
    </dgm:pt>
    <dgm:pt modelId="{DB95927D-D5BE-489D-8629-ADC0DE881B07}" type="sibTrans" cxnId="{2324DE53-FB9C-4CD1-A0AC-5D61858D95D7}">
      <dgm:prSet/>
      <dgm:spPr/>
      <dgm:t>
        <a:bodyPr/>
        <a:lstStyle/>
        <a:p>
          <a:endParaRPr lang="en-US"/>
        </a:p>
      </dgm:t>
    </dgm:pt>
    <dgm:pt modelId="{0841A3CC-F218-4032-B478-7F7C9EE2E8E8}">
      <dgm:prSet custT="1"/>
      <dgm:spPr/>
      <dgm:t>
        <a:bodyPr/>
        <a:lstStyle/>
        <a:p>
          <a:r>
            <a:rPr lang="en-US" sz="2000" dirty="0"/>
            <a:t>Middle aged, Employed full time</a:t>
          </a:r>
        </a:p>
      </dgm:t>
    </dgm:pt>
    <dgm:pt modelId="{7BF7AE63-B3C9-4501-ADE3-C3DCB159D1A7}" type="parTrans" cxnId="{2E815191-2D31-47F9-A837-D74BF883256B}">
      <dgm:prSet/>
      <dgm:spPr/>
      <dgm:t>
        <a:bodyPr/>
        <a:lstStyle/>
        <a:p>
          <a:endParaRPr lang="en-US"/>
        </a:p>
      </dgm:t>
    </dgm:pt>
    <dgm:pt modelId="{60409729-37DA-4239-A82C-7F2AAF00DBE8}" type="sibTrans" cxnId="{2E815191-2D31-47F9-A837-D74BF883256B}">
      <dgm:prSet/>
      <dgm:spPr/>
      <dgm:t>
        <a:bodyPr/>
        <a:lstStyle/>
        <a:p>
          <a:endParaRPr lang="en-US"/>
        </a:p>
      </dgm:t>
    </dgm:pt>
    <dgm:pt modelId="{A4D79F23-E3BB-44EF-8934-6069125A7057}">
      <dgm:prSet custT="1"/>
      <dgm:spPr/>
      <dgm:t>
        <a:bodyPr/>
        <a:lstStyle/>
        <a:p>
          <a:r>
            <a:rPr lang="en-US" sz="2000" dirty="0"/>
            <a:t>33% cut work hours</a:t>
          </a:r>
        </a:p>
      </dgm:t>
    </dgm:pt>
    <dgm:pt modelId="{53A88C6F-5043-4352-8F43-B9867B98FEA2}" type="parTrans" cxnId="{42B7577D-57F5-49E7-9B6A-33AA2A59AD0A}">
      <dgm:prSet/>
      <dgm:spPr/>
      <dgm:t>
        <a:bodyPr/>
        <a:lstStyle/>
        <a:p>
          <a:endParaRPr lang="en-US"/>
        </a:p>
      </dgm:t>
    </dgm:pt>
    <dgm:pt modelId="{E66463B0-B7A3-41B9-A2E7-D795649066EC}" type="sibTrans" cxnId="{42B7577D-57F5-49E7-9B6A-33AA2A59AD0A}">
      <dgm:prSet/>
      <dgm:spPr/>
      <dgm:t>
        <a:bodyPr/>
        <a:lstStyle/>
        <a:p>
          <a:endParaRPr lang="en-US"/>
        </a:p>
      </dgm:t>
    </dgm:pt>
    <dgm:pt modelId="{CC79B37A-8617-45C6-A87B-37DFD29D14FF}">
      <dgm:prSet custT="1"/>
      <dgm:spPr/>
      <dgm:t>
        <a:bodyPr/>
        <a:lstStyle/>
        <a:p>
          <a:r>
            <a:rPr lang="en-US" sz="2000" dirty="0"/>
            <a:t>29% pass up promotions</a:t>
          </a:r>
        </a:p>
      </dgm:t>
    </dgm:pt>
    <dgm:pt modelId="{380DC566-2E74-409B-A8CF-A6D20C32DF91}" type="parTrans" cxnId="{5A2E3639-0C14-49FF-8AF1-6BBDD5C25330}">
      <dgm:prSet/>
      <dgm:spPr/>
      <dgm:t>
        <a:bodyPr/>
        <a:lstStyle/>
        <a:p>
          <a:endParaRPr lang="en-US"/>
        </a:p>
      </dgm:t>
    </dgm:pt>
    <dgm:pt modelId="{B600351A-827F-4419-B3DA-313071C2C3EB}" type="sibTrans" cxnId="{5A2E3639-0C14-49FF-8AF1-6BBDD5C25330}">
      <dgm:prSet/>
      <dgm:spPr/>
      <dgm:t>
        <a:bodyPr/>
        <a:lstStyle/>
        <a:p>
          <a:endParaRPr lang="en-US"/>
        </a:p>
      </dgm:t>
    </dgm:pt>
    <dgm:pt modelId="{413150CF-DDA4-467B-856A-7E5BFD4F968C}">
      <dgm:prSet custT="1"/>
      <dgm:spPr/>
      <dgm:t>
        <a:bodyPr/>
        <a:lstStyle/>
        <a:p>
          <a:r>
            <a:rPr lang="en-US" sz="2000" dirty="0"/>
            <a:t>38% forced to quit job or take leave of absence </a:t>
          </a:r>
        </a:p>
      </dgm:t>
    </dgm:pt>
    <dgm:pt modelId="{8841EED6-5F59-4CDB-B5FA-593726A1812F}" type="parTrans" cxnId="{B7BE42F6-C32C-4B83-906A-1EA190B73408}">
      <dgm:prSet/>
      <dgm:spPr/>
      <dgm:t>
        <a:bodyPr/>
        <a:lstStyle/>
        <a:p>
          <a:endParaRPr lang="en-US"/>
        </a:p>
      </dgm:t>
    </dgm:pt>
    <dgm:pt modelId="{F6A4336E-28C8-4C60-94ED-1BC752CA3C94}" type="sibTrans" cxnId="{B7BE42F6-C32C-4B83-906A-1EA190B73408}">
      <dgm:prSet/>
      <dgm:spPr/>
      <dgm:t>
        <a:bodyPr/>
        <a:lstStyle/>
        <a:p>
          <a:endParaRPr lang="en-US"/>
        </a:p>
      </dgm:t>
    </dgm:pt>
    <dgm:pt modelId="{04DE6536-33B6-4233-81E9-80240A7F8E27}">
      <dgm:prSet custT="1"/>
      <dgm:spPr/>
      <dgm:t>
        <a:bodyPr/>
        <a:lstStyle/>
        <a:p>
          <a:r>
            <a:rPr lang="en-US" sz="2000" dirty="0"/>
            <a:t>Women more likely to do the “difficult task” caregiving</a:t>
          </a:r>
        </a:p>
      </dgm:t>
    </dgm:pt>
    <dgm:pt modelId="{48B220A8-8B4D-45BF-A9D6-FDE09B409932}" type="parTrans" cxnId="{8B9103D4-5387-44FA-9DC4-1EF4853A5D7A}">
      <dgm:prSet/>
      <dgm:spPr/>
      <dgm:t>
        <a:bodyPr/>
        <a:lstStyle/>
        <a:p>
          <a:endParaRPr lang="en-US"/>
        </a:p>
      </dgm:t>
    </dgm:pt>
    <dgm:pt modelId="{D5F2564D-3204-4F6A-BF94-318BE18E4F22}" type="sibTrans" cxnId="{8B9103D4-5387-44FA-9DC4-1EF4853A5D7A}">
      <dgm:prSet/>
      <dgm:spPr/>
      <dgm:t>
        <a:bodyPr/>
        <a:lstStyle/>
        <a:p>
          <a:endParaRPr lang="en-US"/>
        </a:p>
      </dgm:t>
    </dgm:pt>
    <dgm:pt modelId="{F04E538E-F46E-417A-8ECE-74E09E61B2F2}">
      <dgm:prSet custT="1"/>
      <dgm:spPr/>
      <dgm:t>
        <a:bodyPr/>
        <a:lstStyle/>
        <a:p>
          <a:r>
            <a:rPr lang="en-US" sz="2000" dirty="0"/>
            <a:t>Men are more involved than in the past, however........</a:t>
          </a:r>
        </a:p>
      </dgm:t>
    </dgm:pt>
    <dgm:pt modelId="{ADEB6AB7-AFC0-4693-A23D-0BC6D4CC137C}" type="parTrans" cxnId="{F4321601-3A94-4799-8F0F-98641D102606}">
      <dgm:prSet/>
      <dgm:spPr/>
      <dgm:t>
        <a:bodyPr/>
        <a:lstStyle/>
        <a:p>
          <a:endParaRPr lang="en-US"/>
        </a:p>
      </dgm:t>
    </dgm:pt>
    <dgm:pt modelId="{901D9DB3-1E36-4D04-9CED-08A085716396}" type="sibTrans" cxnId="{F4321601-3A94-4799-8F0F-98641D102606}">
      <dgm:prSet/>
      <dgm:spPr/>
      <dgm:t>
        <a:bodyPr/>
        <a:lstStyle/>
        <a:p>
          <a:endParaRPr lang="en-US"/>
        </a:p>
      </dgm:t>
    </dgm:pt>
    <dgm:pt modelId="{FBDD47A0-CF85-4960-8EF9-8CF85250CFA2}" type="pres">
      <dgm:prSet presAssocID="{993E0655-7D2C-49B2-8C05-EB7855A5FF0E}" presName="linear" presStyleCnt="0">
        <dgm:presLayoutVars>
          <dgm:dir/>
          <dgm:animLvl val="lvl"/>
          <dgm:resizeHandles val="exact"/>
        </dgm:presLayoutVars>
      </dgm:prSet>
      <dgm:spPr/>
    </dgm:pt>
    <dgm:pt modelId="{20ABA99D-2FA8-49F9-8E76-ABCE81655302}" type="pres">
      <dgm:prSet presAssocID="{9A0B3C14-52E8-42E9-B38B-09A854C1B7F1}" presName="parentLin" presStyleCnt="0"/>
      <dgm:spPr/>
    </dgm:pt>
    <dgm:pt modelId="{4A5E539A-EF2F-4318-9BDE-849A4A20544E}" type="pres">
      <dgm:prSet presAssocID="{9A0B3C14-52E8-42E9-B38B-09A854C1B7F1}" presName="parentLeftMargin" presStyleLbl="node1" presStyleIdx="0" presStyleCnt="2"/>
      <dgm:spPr/>
    </dgm:pt>
    <dgm:pt modelId="{7036BC7F-3ABD-492B-86D8-C67F2C6E4AD5}" type="pres">
      <dgm:prSet presAssocID="{9A0B3C14-52E8-42E9-B38B-09A854C1B7F1}" presName="parentText" presStyleLbl="node1" presStyleIdx="0" presStyleCnt="2" custScaleY="181803">
        <dgm:presLayoutVars>
          <dgm:chMax val="0"/>
          <dgm:bulletEnabled val="1"/>
        </dgm:presLayoutVars>
      </dgm:prSet>
      <dgm:spPr/>
    </dgm:pt>
    <dgm:pt modelId="{16E9801C-279A-4C59-8C30-E64F33044197}" type="pres">
      <dgm:prSet presAssocID="{9A0B3C14-52E8-42E9-B38B-09A854C1B7F1}" presName="negativeSpace" presStyleCnt="0"/>
      <dgm:spPr/>
    </dgm:pt>
    <dgm:pt modelId="{9F75C9BB-D988-48DD-9295-FD06416FDAF2}" type="pres">
      <dgm:prSet presAssocID="{9A0B3C14-52E8-42E9-B38B-09A854C1B7F1}" presName="childText" presStyleLbl="conFgAcc1" presStyleIdx="0" presStyleCnt="2" custLinFactNeighborX="1250" custLinFactNeighborY="-4073">
        <dgm:presLayoutVars>
          <dgm:bulletEnabled val="1"/>
        </dgm:presLayoutVars>
      </dgm:prSet>
      <dgm:spPr/>
    </dgm:pt>
    <dgm:pt modelId="{8F133DB1-5F74-4600-B398-478BBBA7763D}" type="pres">
      <dgm:prSet presAssocID="{32EFD751-F797-4D9D-8B15-5C95CCD4899A}" presName="spaceBetweenRectangles" presStyleCnt="0"/>
      <dgm:spPr/>
    </dgm:pt>
    <dgm:pt modelId="{EE39158E-E879-435A-9722-8513A0321E01}" type="pres">
      <dgm:prSet presAssocID="{F7CFB36B-EF0B-44C6-A343-E9A799F409CC}" presName="parentLin" presStyleCnt="0"/>
      <dgm:spPr/>
    </dgm:pt>
    <dgm:pt modelId="{5A2F1F4D-BA76-474C-AFFA-7225117940E4}" type="pres">
      <dgm:prSet presAssocID="{F7CFB36B-EF0B-44C6-A343-E9A799F409CC}" presName="parentLeftMargin" presStyleLbl="node1" presStyleIdx="0" presStyleCnt="2"/>
      <dgm:spPr/>
    </dgm:pt>
    <dgm:pt modelId="{8C03B96B-F7B6-4824-978C-93DC775BC5C1}" type="pres">
      <dgm:prSet presAssocID="{F7CFB36B-EF0B-44C6-A343-E9A799F409CC}" presName="parentText" presStyleLbl="node1" presStyleIdx="1" presStyleCnt="2" custScaleY="200095">
        <dgm:presLayoutVars>
          <dgm:chMax val="0"/>
          <dgm:bulletEnabled val="1"/>
        </dgm:presLayoutVars>
      </dgm:prSet>
      <dgm:spPr/>
    </dgm:pt>
    <dgm:pt modelId="{9B7273E8-9170-4A48-B154-366DCFD75568}" type="pres">
      <dgm:prSet presAssocID="{F7CFB36B-EF0B-44C6-A343-E9A799F409CC}" presName="negativeSpace" presStyleCnt="0"/>
      <dgm:spPr/>
    </dgm:pt>
    <dgm:pt modelId="{2DF7DAC5-66CC-40B3-BBC7-B721D957AFCF}" type="pres">
      <dgm:prSet presAssocID="{F7CFB36B-EF0B-44C6-A343-E9A799F409CC}" presName="childText" presStyleLbl="conFgAcc1" presStyleIdx="1" presStyleCnt="2">
        <dgm:presLayoutVars>
          <dgm:bulletEnabled val="1"/>
        </dgm:presLayoutVars>
      </dgm:prSet>
      <dgm:spPr/>
    </dgm:pt>
  </dgm:ptLst>
  <dgm:cxnLst>
    <dgm:cxn modelId="{F4321601-3A94-4799-8F0F-98641D102606}" srcId="{9A0B3C14-52E8-42E9-B38B-09A854C1B7F1}" destId="{F04E538E-F46E-417A-8ECE-74E09E61B2F2}" srcOrd="2" destOrd="0" parTransId="{ADEB6AB7-AFC0-4693-A23D-0BC6D4CC137C}" sibTransId="{901D9DB3-1E36-4D04-9CED-08A085716396}"/>
    <dgm:cxn modelId="{5A2E3639-0C14-49FF-8AF1-6BBDD5C25330}" srcId="{F7CFB36B-EF0B-44C6-A343-E9A799F409CC}" destId="{CC79B37A-8617-45C6-A87B-37DFD29D14FF}" srcOrd="1" destOrd="0" parTransId="{380DC566-2E74-409B-A8CF-A6D20C32DF91}" sibTransId="{B600351A-827F-4419-B3DA-313071C2C3EB}"/>
    <dgm:cxn modelId="{C7C6685B-0E38-4E29-B29C-AADE06EF8579}" srcId="{993E0655-7D2C-49B2-8C05-EB7855A5FF0E}" destId="{F7CFB36B-EF0B-44C6-A343-E9A799F409CC}" srcOrd="1" destOrd="0" parTransId="{2ADB7E20-2F03-4A3E-86CA-9B2ACDCA643E}" sibTransId="{C103B59B-D88B-422B-A3A2-326C8D02854D}"/>
    <dgm:cxn modelId="{F4141342-52C8-4423-A73B-C2236F9D0563}" type="presOf" srcId="{F04E538E-F46E-417A-8ECE-74E09E61B2F2}" destId="{9F75C9BB-D988-48DD-9295-FD06416FDAF2}" srcOrd="0" destOrd="2" presId="urn:microsoft.com/office/officeart/2005/8/layout/list1"/>
    <dgm:cxn modelId="{2324DE53-FB9C-4CD1-A0AC-5D61858D95D7}" srcId="{9A0B3C14-52E8-42E9-B38B-09A854C1B7F1}" destId="{C632DE05-69A1-4965-81DB-DD2B429191AE}" srcOrd="0" destOrd="0" parTransId="{83DA4F0A-E0C1-4724-9363-A7AECF7C77FE}" sibTransId="{DB95927D-D5BE-489D-8629-ADC0DE881B07}"/>
    <dgm:cxn modelId="{86E85F74-B248-4C3E-8D6A-02FC5AFCFA30}" srcId="{993E0655-7D2C-49B2-8C05-EB7855A5FF0E}" destId="{9A0B3C14-52E8-42E9-B38B-09A854C1B7F1}" srcOrd="0" destOrd="0" parTransId="{FDCF0755-72AE-4950-810B-3103302EB853}" sibTransId="{32EFD751-F797-4D9D-8B15-5C95CCD4899A}"/>
    <dgm:cxn modelId="{450B6A77-EFDB-446A-BFC4-E6ED5E5A43BC}" type="presOf" srcId="{9A0B3C14-52E8-42E9-B38B-09A854C1B7F1}" destId="{4A5E539A-EF2F-4318-9BDE-849A4A20544E}" srcOrd="0" destOrd="0" presId="urn:microsoft.com/office/officeart/2005/8/layout/list1"/>
    <dgm:cxn modelId="{42B7577D-57F5-49E7-9B6A-33AA2A59AD0A}" srcId="{F7CFB36B-EF0B-44C6-A343-E9A799F409CC}" destId="{A4D79F23-E3BB-44EF-8934-6069125A7057}" srcOrd="0" destOrd="0" parTransId="{53A88C6F-5043-4352-8F43-B9867B98FEA2}" sibTransId="{E66463B0-B7A3-41B9-A2E7-D795649066EC}"/>
    <dgm:cxn modelId="{93173D8F-FBB2-4EC3-A374-879383A829E1}" type="presOf" srcId="{A4D79F23-E3BB-44EF-8934-6069125A7057}" destId="{2DF7DAC5-66CC-40B3-BBC7-B721D957AFCF}" srcOrd="0" destOrd="0" presId="urn:microsoft.com/office/officeart/2005/8/layout/list1"/>
    <dgm:cxn modelId="{E1B74891-9E63-4458-BFE7-B76A55F4F395}" type="presOf" srcId="{9A0B3C14-52E8-42E9-B38B-09A854C1B7F1}" destId="{7036BC7F-3ABD-492B-86D8-C67F2C6E4AD5}" srcOrd="1" destOrd="0" presId="urn:microsoft.com/office/officeart/2005/8/layout/list1"/>
    <dgm:cxn modelId="{2E815191-2D31-47F9-A837-D74BF883256B}" srcId="{9A0B3C14-52E8-42E9-B38B-09A854C1B7F1}" destId="{0841A3CC-F218-4032-B478-7F7C9EE2E8E8}" srcOrd="1" destOrd="0" parTransId="{7BF7AE63-B3C9-4501-ADE3-C3DCB159D1A7}" sibTransId="{60409729-37DA-4239-A82C-7F2AAF00DBE8}"/>
    <dgm:cxn modelId="{B616D9B0-2D23-41F8-86C6-C6605BAA43A2}" type="presOf" srcId="{F7CFB36B-EF0B-44C6-A343-E9A799F409CC}" destId="{5A2F1F4D-BA76-474C-AFFA-7225117940E4}" srcOrd="0" destOrd="0" presId="urn:microsoft.com/office/officeart/2005/8/layout/list1"/>
    <dgm:cxn modelId="{32FFEABB-D538-4AE6-B229-1A9635E95219}" type="presOf" srcId="{F7CFB36B-EF0B-44C6-A343-E9A799F409CC}" destId="{8C03B96B-F7B6-4824-978C-93DC775BC5C1}" srcOrd="1" destOrd="0" presId="urn:microsoft.com/office/officeart/2005/8/layout/list1"/>
    <dgm:cxn modelId="{4DFBB0C7-F134-45BB-9DD2-A421A93750D3}" type="presOf" srcId="{CC79B37A-8617-45C6-A87B-37DFD29D14FF}" destId="{2DF7DAC5-66CC-40B3-BBC7-B721D957AFCF}" srcOrd="0" destOrd="1" presId="urn:microsoft.com/office/officeart/2005/8/layout/list1"/>
    <dgm:cxn modelId="{C81CF4D1-9875-41ED-B6F5-00AE7DE445A2}" type="presOf" srcId="{993E0655-7D2C-49B2-8C05-EB7855A5FF0E}" destId="{FBDD47A0-CF85-4960-8EF9-8CF85250CFA2}" srcOrd="0" destOrd="0" presId="urn:microsoft.com/office/officeart/2005/8/layout/list1"/>
    <dgm:cxn modelId="{8B9103D4-5387-44FA-9DC4-1EF4853A5D7A}" srcId="{9A0B3C14-52E8-42E9-B38B-09A854C1B7F1}" destId="{04DE6536-33B6-4233-81E9-80240A7F8E27}" srcOrd="3" destOrd="0" parTransId="{48B220A8-8B4D-45BF-A9D6-FDE09B409932}" sibTransId="{D5F2564D-3204-4F6A-BF94-318BE18E4F22}"/>
    <dgm:cxn modelId="{27D7A2DB-10CE-4549-BD20-B9F1B590F54B}" type="presOf" srcId="{413150CF-DDA4-467B-856A-7E5BFD4F968C}" destId="{2DF7DAC5-66CC-40B3-BBC7-B721D957AFCF}" srcOrd="0" destOrd="2" presId="urn:microsoft.com/office/officeart/2005/8/layout/list1"/>
    <dgm:cxn modelId="{B70914E3-9697-41A4-B3D3-07D97D2DA6DE}" type="presOf" srcId="{0841A3CC-F218-4032-B478-7F7C9EE2E8E8}" destId="{9F75C9BB-D988-48DD-9295-FD06416FDAF2}" srcOrd="0" destOrd="1" presId="urn:microsoft.com/office/officeart/2005/8/layout/list1"/>
    <dgm:cxn modelId="{77AF8DE4-A458-4583-BC03-34A2C99F29AE}" type="presOf" srcId="{C632DE05-69A1-4965-81DB-DD2B429191AE}" destId="{9F75C9BB-D988-48DD-9295-FD06416FDAF2}" srcOrd="0" destOrd="0" presId="urn:microsoft.com/office/officeart/2005/8/layout/list1"/>
    <dgm:cxn modelId="{D7540FE7-863E-445F-B236-A38C59F166DF}" type="presOf" srcId="{04DE6536-33B6-4233-81E9-80240A7F8E27}" destId="{9F75C9BB-D988-48DD-9295-FD06416FDAF2}" srcOrd="0" destOrd="3" presId="urn:microsoft.com/office/officeart/2005/8/layout/list1"/>
    <dgm:cxn modelId="{B7BE42F6-C32C-4B83-906A-1EA190B73408}" srcId="{F7CFB36B-EF0B-44C6-A343-E9A799F409CC}" destId="{413150CF-DDA4-467B-856A-7E5BFD4F968C}" srcOrd="2" destOrd="0" parTransId="{8841EED6-5F59-4CDB-B5FA-593726A1812F}" sibTransId="{F6A4336E-28C8-4C60-94ED-1BC752CA3C94}"/>
    <dgm:cxn modelId="{32A7321C-CB19-48A3-9C0C-A9B0F11CC925}" type="presParOf" srcId="{FBDD47A0-CF85-4960-8EF9-8CF85250CFA2}" destId="{20ABA99D-2FA8-49F9-8E76-ABCE81655302}" srcOrd="0" destOrd="0" presId="urn:microsoft.com/office/officeart/2005/8/layout/list1"/>
    <dgm:cxn modelId="{D6A2DB8D-DC9C-4E66-994E-D0492F3C8611}" type="presParOf" srcId="{20ABA99D-2FA8-49F9-8E76-ABCE81655302}" destId="{4A5E539A-EF2F-4318-9BDE-849A4A20544E}" srcOrd="0" destOrd="0" presId="urn:microsoft.com/office/officeart/2005/8/layout/list1"/>
    <dgm:cxn modelId="{4AB043BC-A7AD-4B5F-8DDF-DEF0C36827E1}" type="presParOf" srcId="{20ABA99D-2FA8-49F9-8E76-ABCE81655302}" destId="{7036BC7F-3ABD-492B-86D8-C67F2C6E4AD5}" srcOrd="1" destOrd="0" presId="urn:microsoft.com/office/officeart/2005/8/layout/list1"/>
    <dgm:cxn modelId="{E0704863-0BB2-4E1A-8542-7B44EA5EA8CD}" type="presParOf" srcId="{FBDD47A0-CF85-4960-8EF9-8CF85250CFA2}" destId="{16E9801C-279A-4C59-8C30-E64F33044197}" srcOrd="1" destOrd="0" presId="urn:microsoft.com/office/officeart/2005/8/layout/list1"/>
    <dgm:cxn modelId="{82C24D71-3DDE-4207-B678-B37EE89C24B3}" type="presParOf" srcId="{FBDD47A0-CF85-4960-8EF9-8CF85250CFA2}" destId="{9F75C9BB-D988-48DD-9295-FD06416FDAF2}" srcOrd="2" destOrd="0" presId="urn:microsoft.com/office/officeart/2005/8/layout/list1"/>
    <dgm:cxn modelId="{9298756D-1B2E-463C-A73A-F5B3DE2151C4}" type="presParOf" srcId="{FBDD47A0-CF85-4960-8EF9-8CF85250CFA2}" destId="{8F133DB1-5F74-4600-B398-478BBBA7763D}" srcOrd="3" destOrd="0" presId="urn:microsoft.com/office/officeart/2005/8/layout/list1"/>
    <dgm:cxn modelId="{14FA250D-4045-4F07-B9A7-3C6C1647BD75}" type="presParOf" srcId="{FBDD47A0-CF85-4960-8EF9-8CF85250CFA2}" destId="{EE39158E-E879-435A-9722-8513A0321E01}" srcOrd="4" destOrd="0" presId="urn:microsoft.com/office/officeart/2005/8/layout/list1"/>
    <dgm:cxn modelId="{05224284-8019-4DB6-91A8-4AA5A756E2D1}" type="presParOf" srcId="{EE39158E-E879-435A-9722-8513A0321E01}" destId="{5A2F1F4D-BA76-474C-AFFA-7225117940E4}" srcOrd="0" destOrd="0" presId="urn:microsoft.com/office/officeart/2005/8/layout/list1"/>
    <dgm:cxn modelId="{14BBD44E-5EE0-4814-8373-8661C07129C1}" type="presParOf" srcId="{EE39158E-E879-435A-9722-8513A0321E01}" destId="{8C03B96B-F7B6-4824-978C-93DC775BC5C1}" srcOrd="1" destOrd="0" presId="urn:microsoft.com/office/officeart/2005/8/layout/list1"/>
    <dgm:cxn modelId="{7AC19DE3-0B16-4EDE-A5F6-6D0454A9BFA4}" type="presParOf" srcId="{FBDD47A0-CF85-4960-8EF9-8CF85250CFA2}" destId="{9B7273E8-9170-4A48-B154-366DCFD75568}" srcOrd="5" destOrd="0" presId="urn:microsoft.com/office/officeart/2005/8/layout/list1"/>
    <dgm:cxn modelId="{92C922AF-9308-4CFD-8702-EEAEE36B8171}" type="presParOf" srcId="{FBDD47A0-CF85-4960-8EF9-8CF85250CFA2}" destId="{2DF7DAC5-66CC-40B3-BBC7-B721D957AFC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661F85-4D26-4576-860D-D8537219725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BAFE33D-5E74-4E14-B1B4-CD5689DCA827}">
      <dgm:prSet phldrT="[Text]" custT="1"/>
      <dgm:spPr>
        <a:solidFill>
          <a:schemeClr val="accent2">
            <a:lumMod val="40000"/>
            <a:lumOff val="60000"/>
          </a:schemeClr>
        </a:solidFill>
        <a:ln>
          <a:solidFill>
            <a:schemeClr val="bg2"/>
          </a:solidFill>
        </a:ln>
        <a:scene3d>
          <a:camera prst="orthographicFront"/>
          <a:lightRig rig="threePt" dir="t"/>
        </a:scene3d>
        <a:sp3d>
          <a:bevelT w="114300" prst="artDeco"/>
        </a:sp3d>
      </dgm:spPr>
      <dgm:t>
        <a:bodyPr/>
        <a:lstStyle/>
        <a:p>
          <a:r>
            <a:rPr lang="en-US" sz="2400" b="1" dirty="0">
              <a:solidFill>
                <a:schemeClr val="bg1"/>
              </a:solidFill>
            </a:rPr>
            <a:t>Women who cut work hours when becoming a care giver:</a:t>
          </a:r>
        </a:p>
      </dgm:t>
    </dgm:pt>
    <dgm:pt modelId="{D5897FEF-3374-46AA-8A05-8992ACB9CDCC}" type="parTrans" cxnId="{57F86117-C292-44B3-AFA4-39762D005D20}">
      <dgm:prSet/>
      <dgm:spPr/>
      <dgm:t>
        <a:bodyPr/>
        <a:lstStyle/>
        <a:p>
          <a:endParaRPr lang="en-US"/>
        </a:p>
      </dgm:t>
    </dgm:pt>
    <dgm:pt modelId="{FD7138AC-E1A9-4B70-829C-5632BAF08B16}" type="sibTrans" cxnId="{57F86117-C292-44B3-AFA4-39762D005D20}">
      <dgm:prSet/>
      <dgm:spPr/>
      <dgm:t>
        <a:bodyPr/>
        <a:lstStyle/>
        <a:p>
          <a:endParaRPr lang="en-US"/>
        </a:p>
      </dgm:t>
    </dgm:pt>
    <dgm:pt modelId="{E12A97A5-42D1-47C2-8C4A-DBFD5EE4B361}">
      <dgm:prSet phldrT="[Text]" custT="1"/>
      <dgm:spPr>
        <a:solidFill>
          <a:schemeClr val="accent1">
            <a:lumMod val="75000"/>
          </a:schemeClr>
        </a:solidFill>
        <a:ln>
          <a:solidFill>
            <a:schemeClr val="bg2"/>
          </a:solidFill>
        </a:ln>
        <a:scene3d>
          <a:camera prst="orthographicFront"/>
          <a:lightRig rig="threePt" dir="t"/>
        </a:scene3d>
        <a:sp3d>
          <a:bevelT w="114300" prst="artDeco"/>
        </a:sp3d>
      </dgm:spPr>
      <dgm:t>
        <a:bodyPr/>
        <a:lstStyle/>
        <a:p>
          <a:r>
            <a:rPr lang="en-US" sz="2400" b="1" dirty="0">
              <a:solidFill>
                <a:schemeClr val="bg1"/>
              </a:solidFill>
            </a:rPr>
            <a:t>Women who return to full time work are more likely to:</a:t>
          </a:r>
          <a:r>
            <a:rPr lang="en-US" sz="2400" b="1" baseline="30000" dirty="0">
              <a:solidFill>
                <a:schemeClr val="bg1"/>
              </a:solidFill>
            </a:rPr>
            <a:t>1</a:t>
          </a:r>
          <a:endParaRPr lang="en-US" sz="2400" b="1" dirty="0">
            <a:solidFill>
              <a:schemeClr val="bg1"/>
            </a:solidFill>
          </a:endParaRPr>
        </a:p>
      </dgm:t>
    </dgm:pt>
    <dgm:pt modelId="{48AB94A7-1184-4FBA-8171-CEFCBC13F2A9}" type="parTrans" cxnId="{AA78EF1A-370C-40ED-BD39-F06727C2A3EE}">
      <dgm:prSet/>
      <dgm:spPr/>
      <dgm:t>
        <a:bodyPr/>
        <a:lstStyle/>
        <a:p>
          <a:endParaRPr lang="en-US"/>
        </a:p>
      </dgm:t>
    </dgm:pt>
    <dgm:pt modelId="{E3ECBB1E-823C-45DB-B5C4-6EF1DE936848}" type="sibTrans" cxnId="{AA78EF1A-370C-40ED-BD39-F06727C2A3EE}">
      <dgm:prSet/>
      <dgm:spPr/>
      <dgm:t>
        <a:bodyPr/>
        <a:lstStyle/>
        <a:p>
          <a:endParaRPr lang="en-US"/>
        </a:p>
      </dgm:t>
    </dgm:pt>
    <dgm:pt modelId="{8BB644BD-512F-45B4-B47B-5962C02C8500}">
      <dgm:prSet phldrT="[Text]" custT="1"/>
      <dgm:spPr>
        <a:solidFill>
          <a:srgbClr val="92D050"/>
        </a:solidFill>
        <a:ln>
          <a:solidFill>
            <a:schemeClr val="bg2"/>
          </a:solidFill>
        </a:ln>
        <a:scene3d>
          <a:camera prst="orthographicFront"/>
          <a:lightRig rig="threePt" dir="t"/>
        </a:scene3d>
        <a:sp3d>
          <a:bevelT w="114300" prst="artDeco"/>
        </a:sp3d>
      </dgm:spPr>
      <dgm:t>
        <a:bodyPr/>
        <a:lstStyle/>
        <a:p>
          <a:r>
            <a:rPr lang="en-US" sz="2400" b="1" dirty="0">
              <a:solidFill>
                <a:schemeClr val="bg1"/>
              </a:solidFill>
            </a:rPr>
            <a:t>Women care givers are:</a:t>
          </a:r>
          <a:r>
            <a:rPr lang="en-US" sz="2400" b="1" baseline="30000" dirty="0">
              <a:solidFill>
                <a:schemeClr val="bg1"/>
              </a:solidFill>
            </a:rPr>
            <a:t>2</a:t>
          </a:r>
          <a:endParaRPr lang="en-US" sz="2400" b="1" dirty="0">
            <a:solidFill>
              <a:schemeClr val="bg1"/>
            </a:solidFill>
          </a:endParaRPr>
        </a:p>
      </dgm:t>
    </dgm:pt>
    <dgm:pt modelId="{3D8482FA-EA17-436C-84FA-AA5DF207CBB0}" type="parTrans" cxnId="{68F8B69D-A5F2-46F9-A8CF-F7F707DDD47C}">
      <dgm:prSet/>
      <dgm:spPr/>
      <dgm:t>
        <a:bodyPr/>
        <a:lstStyle/>
        <a:p>
          <a:endParaRPr lang="en-US"/>
        </a:p>
      </dgm:t>
    </dgm:pt>
    <dgm:pt modelId="{7478CCCE-2B8A-4276-9A4E-4D5DEC4ABE48}" type="sibTrans" cxnId="{68F8B69D-A5F2-46F9-A8CF-F7F707DDD47C}">
      <dgm:prSet/>
      <dgm:spPr/>
      <dgm:t>
        <a:bodyPr/>
        <a:lstStyle/>
        <a:p>
          <a:endParaRPr lang="en-US"/>
        </a:p>
      </dgm:t>
    </dgm:pt>
    <dgm:pt modelId="{A1A3A664-68BF-4055-A667-6453D60F84D5}">
      <dgm:prSet custT="1"/>
      <dgm:spPr>
        <a:ln>
          <a:solidFill>
            <a:schemeClr val="accent6">
              <a:lumMod val="60000"/>
              <a:lumOff val="40000"/>
            </a:schemeClr>
          </a:solidFill>
        </a:ln>
      </dgm:spPr>
      <dgm:t>
        <a:bodyPr/>
        <a:lstStyle/>
        <a:p>
          <a:r>
            <a:rPr lang="en-US" sz="2000" dirty="0"/>
            <a:t>often don’t increase work hours again when  responsibilities end</a:t>
          </a:r>
        </a:p>
      </dgm:t>
    </dgm:pt>
    <dgm:pt modelId="{CDD6A790-88E1-4EE5-B228-17C13A1CCC5E}" type="parTrans" cxnId="{518CD73A-C32C-4F2A-B960-CC10AED2F148}">
      <dgm:prSet/>
      <dgm:spPr/>
      <dgm:t>
        <a:bodyPr/>
        <a:lstStyle/>
        <a:p>
          <a:endParaRPr lang="en-US"/>
        </a:p>
      </dgm:t>
    </dgm:pt>
    <dgm:pt modelId="{9A638627-0BB0-40E2-915A-A263FB56B223}" type="sibTrans" cxnId="{518CD73A-C32C-4F2A-B960-CC10AED2F148}">
      <dgm:prSet/>
      <dgm:spPr/>
      <dgm:t>
        <a:bodyPr/>
        <a:lstStyle/>
        <a:p>
          <a:endParaRPr lang="en-US"/>
        </a:p>
      </dgm:t>
    </dgm:pt>
    <dgm:pt modelId="{1377A3C3-BBD8-4326-984A-6D282CF92DF9}">
      <dgm:prSet custT="1"/>
      <dgm:spPr>
        <a:ln>
          <a:solidFill>
            <a:schemeClr val="accent5">
              <a:lumMod val="75000"/>
            </a:schemeClr>
          </a:solidFill>
        </a:ln>
      </dgm:spPr>
      <dgm:t>
        <a:bodyPr/>
        <a:lstStyle/>
        <a:p>
          <a:r>
            <a:rPr lang="en-US" sz="2000" dirty="0"/>
            <a:t>earn lower wages</a:t>
          </a:r>
        </a:p>
      </dgm:t>
    </dgm:pt>
    <dgm:pt modelId="{5F3616CE-C710-4E4B-9595-DE563BEF8E59}" type="parTrans" cxnId="{28823072-26B3-4C35-B96F-E3661F1C7A75}">
      <dgm:prSet/>
      <dgm:spPr/>
      <dgm:t>
        <a:bodyPr/>
        <a:lstStyle/>
        <a:p>
          <a:endParaRPr lang="en-US"/>
        </a:p>
      </dgm:t>
    </dgm:pt>
    <dgm:pt modelId="{50BF0FA9-CD5F-4A56-8B22-2C77D9A0C0A1}" type="sibTrans" cxnId="{28823072-26B3-4C35-B96F-E3661F1C7A75}">
      <dgm:prSet/>
      <dgm:spPr/>
      <dgm:t>
        <a:bodyPr/>
        <a:lstStyle/>
        <a:p>
          <a:endParaRPr lang="en-US"/>
        </a:p>
      </dgm:t>
    </dgm:pt>
    <dgm:pt modelId="{22C3F523-E730-4E62-9977-3215CC16E997}">
      <dgm:prSet custT="1"/>
      <dgm:spPr>
        <a:ln>
          <a:solidFill>
            <a:schemeClr val="accent5">
              <a:lumMod val="75000"/>
            </a:schemeClr>
          </a:solidFill>
        </a:ln>
      </dgm:spPr>
      <dgm:t>
        <a:bodyPr/>
        <a:lstStyle/>
        <a:p>
          <a:r>
            <a:rPr lang="en-US" sz="2000" dirty="0"/>
            <a:t>have a “benefit poor” job</a:t>
          </a:r>
        </a:p>
      </dgm:t>
    </dgm:pt>
    <dgm:pt modelId="{05F0B25E-8529-4FC8-92FC-462647507C03}" type="parTrans" cxnId="{361FD999-82FC-4F76-820E-D7CCC4691A6E}">
      <dgm:prSet/>
      <dgm:spPr/>
      <dgm:t>
        <a:bodyPr/>
        <a:lstStyle/>
        <a:p>
          <a:endParaRPr lang="en-US"/>
        </a:p>
      </dgm:t>
    </dgm:pt>
    <dgm:pt modelId="{75360866-3426-4065-947E-1D833ED8EB62}" type="sibTrans" cxnId="{361FD999-82FC-4F76-820E-D7CCC4691A6E}">
      <dgm:prSet/>
      <dgm:spPr/>
      <dgm:t>
        <a:bodyPr/>
        <a:lstStyle/>
        <a:p>
          <a:endParaRPr lang="en-US"/>
        </a:p>
      </dgm:t>
    </dgm:pt>
    <dgm:pt modelId="{6237504C-EEAF-4E26-A3DD-68DE444206E3}">
      <dgm:prSet custT="1"/>
      <dgm:spPr>
        <a:ln>
          <a:solidFill>
            <a:srgbClr val="92D050"/>
          </a:solidFill>
        </a:ln>
      </dgm:spPr>
      <dgm:t>
        <a:bodyPr/>
        <a:lstStyle/>
        <a:p>
          <a:r>
            <a:rPr lang="en-US" sz="2000" dirty="0"/>
            <a:t>2.5 times more likely to end up in poverty</a:t>
          </a:r>
        </a:p>
      </dgm:t>
    </dgm:pt>
    <dgm:pt modelId="{FC73ADF6-751A-45A9-8D12-0E3740DCCACA}" type="parTrans" cxnId="{A7727697-B7A3-455A-BB44-4CC882FB17FA}">
      <dgm:prSet/>
      <dgm:spPr/>
      <dgm:t>
        <a:bodyPr/>
        <a:lstStyle/>
        <a:p>
          <a:endParaRPr lang="en-US"/>
        </a:p>
      </dgm:t>
    </dgm:pt>
    <dgm:pt modelId="{B6F9E54B-5ABE-40C5-A9A3-D6AD1440A305}" type="sibTrans" cxnId="{A7727697-B7A3-455A-BB44-4CC882FB17FA}">
      <dgm:prSet/>
      <dgm:spPr/>
      <dgm:t>
        <a:bodyPr/>
        <a:lstStyle/>
        <a:p>
          <a:endParaRPr lang="en-US"/>
        </a:p>
      </dgm:t>
    </dgm:pt>
    <dgm:pt modelId="{239B2D6A-47E6-418C-B708-A893EDD0B20A}">
      <dgm:prSet custT="1"/>
      <dgm:spPr>
        <a:ln>
          <a:solidFill>
            <a:srgbClr val="92D050"/>
          </a:solidFill>
        </a:ln>
      </dgm:spPr>
      <dgm:t>
        <a:bodyPr/>
        <a:lstStyle/>
        <a:p>
          <a:r>
            <a:rPr lang="en-US" sz="2000" dirty="0"/>
            <a:t>5 time more likely to depend primarily on social security for retirement income</a:t>
          </a:r>
        </a:p>
      </dgm:t>
    </dgm:pt>
    <dgm:pt modelId="{C482FBEC-3249-4476-A310-971143CA2E76}" type="parTrans" cxnId="{8D65F4E9-C60B-4C01-8FA4-CD1B0DE49D7D}">
      <dgm:prSet/>
      <dgm:spPr/>
      <dgm:t>
        <a:bodyPr/>
        <a:lstStyle/>
        <a:p>
          <a:endParaRPr lang="en-US"/>
        </a:p>
      </dgm:t>
    </dgm:pt>
    <dgm:pt modelId="{E05695A1-B48C-4EA8-9208-CE5543CC3B8C}" type="sibTrans" cxnId="{8D65F4E9-C60B-4C01-8FA4-CD1B0DE49D7D}">
      <dgm:prSet/>
      <dgm:spPr/>
      <dgm:t>
        <a:bodyPr/>
        <a:lstStyle/>
        <a:p>
          <a:endParaRPr lang="en-US"/>
        </a:p>
      </dgm:t>
    </dgm:pt>
    <dgm:pt modelId="{C9B08CE2-877B-425D-A911-B44FC80A7DAB}" type="pres">
      <dgm:prSet presAssocID="{07661F85-4D26-4576-860D-D85372197253}" presName="linear" presStyleCnt="0">
        <dgm:presLayoutVars>
          <dgm:dir/>
          <dgm:animLvl val="lvl"/>
          <dgm:resizeHandles val="exact"/>
        </dgm:presLayoutVars>
      </dgm:prSet>
      <dgm:spPr/>
    </dgm:pt>
    <dgm:pt modelId="{D11745E8-ADD9-4F23-A679-6D7E3A1957B9}" type="pres">
      <dgm:prSet presAssocID="{CBAFE33D-5E74-4E14-B1B4-CD5689DCA827}" presName="parentLin" presStyleCnt="0"/>
      <dgm:spPr/>
    </dgm:pt>
    <dgm:pt modelId="{E67786E6-2119-421C-BA47-DE97324473E2}" type="pres">
      <dgm:prSet presAssocID="{CBAFE33D-5E74-4E14-B1B4-CD5689DCA827}" presName="parentLeftMargin" presStyleLbl="node1" presStyleIdx="0" presStyleCnt="3"/>
      <dgm:spPr/>
    </dgm:pt>
    <dgm:pt modelId="{990FD162-3BDD-4F12-8A44-9B99D8B496F5}" type="pres">
      <dgm:prSet presAssocID="{CBAFE33D-5E74-4E14-B1B4-CD5689DCA827}" presName="parentText" presStyleLbl="node1" presStyleIdx="0" presStyleCnt="3" custScaleX="105832" custScaleY="532932">
        <dgm:presLayoutVars>
          <dgm:chMax val="0"/>
          <dgm:bulletEnabled val="1"/>
        </dgm:presLayoutVars>
      </dgm:prSet>
      <dgm:spPr/>
    </dgm:pt>
    <dgm:pt modelId="{AB3A6DF5-E036-4E2D-AC01-7D6CF1E14CCC}" type="pres">
      <dgm:prSet presAssocID="{CBAFE33D-5E74-4E14-B1B4-CD5689DCA827}" presName="negativeSpace" presStyleCnt="0"/>
      <dgm:spPr/>
    </dgm:pt>
    <dgm:pt modelId="{C89292B2-1E62-4996-AD8B-9C04F2A9D468}" type="pres">
      <dgm:prSet presAssocID="{CBAFE33D-5E74-4E14-B1B4-CD5689DCA827}" presName="childText" presStyleLbl="conFgAcc1" presStyleIdx="0" presStyleCnt="3">
        <dgm:presLayoutVars>
          <dgm:bulletEnabled val="1"/>
        </dgm:presLayoutVars>
      </dgm:prSet>
      <dgm:spPr/>
    </dgm:pt>
    <dgm:pt modelId="{919400D5-D4D0-4BAE-A39F-B2751954539A}" type="pres">
      <dgm:prSet presAssocID="{FD7138AC-E1A9-4B70-829C-5632BAF08B16}" presName="spaceBetweenRectangles" presStyleCnt="0"/>
      <dgm:spPr/>
    </dgm:pt>
    <dgm:pt modelId="{3ACC2FC4-F213-44A0-AB45-266758D81F0D}" type="pres">
      <dgm:prSet presAssocID="{E12A97A5-42D1-47C2-8C4A-DBFD5EE4B361}" presName="parentLin" presStyleCnt="0"/>
      <dgm:spPr/>
    </dgm:pt>
    <dgm:pt modelId="{090D4D98-39BE-434B-B090-E6210C614F0C}" type="pres">
      <dgm:prSet presAssocID="{E12A97A5-42D1-47C2-8C4A-DBFD5EE4B361}" presName="parentLeftMargin" presStyleLbl="node1" presStyleIdx="0" presStyleCnt="3"/>
      <dgm:spPr/>
    </dgm:pt>
    <dgm:pt modelId="{5C5E86FB-40CE-4205-9348-1ADC6BBCF68E}" type="pres">
      <dgm:prSet presAssocID="{E12A97A5-42D1-47C2-8C4A-DBFD5EE4B361}" presName="parentText" presStyleLbl="node1" presStyleIdx="1" presStyleCnt="3" custScaleX="105831" custScaleY="545005">
        <dgm:presLayoutVars>
          <dgm:chMax val="0"/>
          <dgm:bulletEnabled val="1"/>
        </dgm:presLayoutVars>
      </dgm:prSet>
      <dgm:spPr/>
    </dgm:pt>
    <dgm:pt modelId="{5E50FD6A-C1AF-4558-8CC3-E109F05D1C56}" type="pres">
      <dgm:prSet presAssocID="{E12A97A5-42D1-47C2-8C4A-DBFD5EE4B361}" presName="negativeSpace" presStyleCnt="0"/>
      <dgm:spPr/>
    </dgm:pt>
    <dgm:pt modelId="{83023809-C479-4DDC-A6F9-973577309C80}" type="pres">
      <dgm:prSet presAssocID="{E12A97A5-42D1-47C2-8C4A-DBFD5EE4B361}" presName="childText" presStyleLbl="conFgAcc1" presStyleIdx="1" presStyleCnt="3" custLinFactNeighborY="-38518">
        <dgm:presLayoutVars>
          <dgm:bulletEnabled val="1"/>
        </dgm:presLayoutVars>
      </dgm:prSet>
      <dgm:spPr/>
    </dgm:pt>
    <dgm:pt modelId="{EB4C8FFF-8C99-4C18-920A-B8A24B025B99}" type="pres">
      <dgm:prSet presAssocID="{E3ECBB1E-823C-45DB-B5C4-6EF1DE936848}" presName="spaceBetweenRectangles" presStyleCnt="0"/>
      <dgm:spPr/>
    </dgm:pt>
    <dgm:pt modelId="{4930F545-8738-4D43-B6A3-8E23AFE3FE38}" type="pres">
      <dgm:prSet presAssocID="{8BB644BD-512F-45B4-B47B-5962C02C8500}" presName="parentLin" presStyleCnt="0"/>
      <dgm:spPr/>
    </dgm:pt>
    <dgm:pt modelId="{5AD83AA1-3DC0-4BCB-8E77-5E28DDA99687}" type="pres">
      <dgm:prSet presAssocID="{8BB644BD-512F-45B4-B47B-5962C02C8500}" presName="parentLeftMargin" presStyleLbl="node1" presStyleIdx="1" presStyleCnt="3"/>
      <dgm:spPr/>
    </dgm:pt>
    <dgm:pt modelId="{7C697317-1D0C-49F5-8F12-110A6E1AEF45}" type="pres">
      <dgm:prSet presAssocID="{8BB644BD-512F-45B4-B47B-5962C02C8500}" presName="parentText" presStyleLbl="node1" presStyleIdx="2" presStyleCnt="3" custScaleX="105831" custScaleY="434268">
        <dgm:presLayoutVars>
          <dgm:chMax val="0"/>
          <dgm:bulletEnabled val="1"/>
        </dgm:presLayoutVars>
      </dgm:prSet>
      <dgm:spPr/>
    </dgm:pt>
    <dgm:pt modelId="{135975D9-2D97-42A9-BBF9-5D4D28D6A04E}" type="pres">
      <dgm:prSet presAssocID="{8BB644BD-512F-45B4-B47B-5962C02C8500}" presName="negativeSpace" presStyleCnt="0"/>
      <dgm:spPr/>
    </dgm:pt>
    <dgm:pt modelId="{E4120AEE-FAD7-4741-A92A-02549BCE24F8}" type="pres">
      <dgm:prSet presAssocID="{8BB644BD-512F-45B4-B47B-5962C02C8500}" presName="childText" presStyleLbl="conFgAcc1" presStyleIdx="2" presStyleCnt="3">
        <dgm:presLayoutVars>
          <dgm:bulletEnabled val="1"/>
        </dgm:presLayoutVars>
      </dgm:prSet>
      <dgm:spPr/>
    </dgm:pt>
  </dgm:ptLst>
  <dgm:cxnLst>
    <dgm:cxn modelId="{CE9A1A0F-B371-46AA-8EB7-BE91A66602FB}" type="presOf" srcId="{6237504C-EEAF-4E26-A3DD-68DE444206E3}" destId="{E4120AEE-FAD7-4741-A92A-02549BCE24F8}" srcOrd="0" destOrd="0" presId="urn:microsoft.com/office/officeart/2005/8/layout/list1"/>
    <dgm:cxn modelId="{57F86117-C292-44B3-AFA4-39762D005D20}" srcId="{07661F85-4D26-4576-860D-D85372197253}" destId="{CBAFE33D-5E74-4E14-B1B4-CD5689DCA827}" srcOrd="0" destOrd="0" parTransId="{D5897FEF-3374-46AA-8A05-8992ACB9CDCC}" sibTransId="{FD7138AC-E1A9-4B70-829C-5632BAF08B16}"/>
    <dgm:cxn modelId="{AA78EF1A-370C-40ED-BD39-F06727C2A3EE}" srcId="{07661F85-4D26-4576-860D-D85372197253}" destId="{E12A97A5-42D1-47C2-8C4A-DBFD5EE4B361}" srcOrd="1" destOrd="0" parTransId="{48AB94A7-1184-4FBA-8171-CEFCBC13F2A9}" sibTransId="{E3ECBB1E-823C-45DB-B5C4-6EF1DE936848}"/>
    <dgm:cxn modelId="{E4FBAC2E-072E-4D06-9BF4-63851961C6EC}" type="presOf" srcId="{8BB644BD-512F-45B4-B47B-5962C02C8500}" destId="{7C697317-1D0C-49F5-8F12-110A6E1AEF45}" srcOrd="1" destOrd="0" presId="urn:microsoft.com/office/officeart/2005/8/layout/list1"/>
    <dgm:cxn modelId="{518CD73A-C32C-4F2A-B960-CC10AED2F148}" srcId="{CBAFE33D-5E74-4E14-B1B4-CD5689DCA827}" destId="{A1A3A664-68BF-4055-A667-6453D60F84D5}" srcOrd="0" destOrd="0" parTransId="{CDD6A790-88E1-4EE5-B228-17C13A1CCC5E}" sibTransId="{9A638627-0BB0-40E2-915A-A263FB56B223}"/>
    <dgm:cxn modelId="{69EDD35B-7266-422E-A53A-B375B8FCA785}" type="presOf" srcId="{8BB644BD-512F-45B4-B47B-5962C02C8500}" destId="{5AD83AA1-3DC0-4BCB-8E77-5E28DDA99687}" srcOrd="0" destOrd="0" presId="urn:microsoft.com/office/officeart/2005/8/layout/list1"/>
    <dgm:cxn modelId="{481A2F52-80CC-4A85-90AB-C36CEE04340F}" type="presOf" srcId="{CBAFE33D-5E74-4E14-B1B4-CD5689DCA827}" destId="{E67786E6-2119-421C-BA47-DE97324473E2}" srcOrd="0" destOrd="0" presId="urn:microsoft.com/office/officeart/2005/8/layout/list1"/>
    <dgm:cxn modelId="{28823072-26B3-4C35-B96F-E3661F1C7A75}" srcId="{E12A97A5-42D1-47C2-8C4A-DBFD5EE4B361}" destId="{1377A3C3-BBD8-4326-984A-6D282CF92DF9}" srcOrd="0" destOrd="0" parTransId="{5F3616CE-C710-4E4B-9595-DE563BEF8E59}" sibTransId="{50BF0FA9-CD5F-4A56-8B22-2C77D9A0C0A1}"/>
    <dgm:cxn modelId="{0877BD7A-9D5C-4D05-B8AF-DB8332E2C71C}" type="presOf" srcId="{1377A3C3-BBD8-4326-984A-6D282CF92DF9}" destId="{83023809-C479-4DDC-A6F9-973577309C80}" srcOrd="0" destOrd="0" presId="urn:microsoft.com/office/officeart/2005/8/layout/list1"/>
    <dgm:cxn modelId="{A7727697-B7A3-455A-BB44-4CC882FB17FA}" srcId="{8BB644BD-512F-45B4-B47B-5962C02C8500}" destId="{6237504C-EEAF-4E26-A3DD-68DE444206E3}" srcOrd="0" destOrd="0" parTransId="{FC73ADF6-751A-45A9-8D12-0E3740DCCACA}" sibTransId="{B6F9E54B-5ABE-40C5-A9A3-D6AD1440A305}"/>
    <dgm:cxn modelId="{361FD999-82FC-4F76-820E-D7CCC4691A6E}" srcId="{E12A97A5-42D1-47C2-8C4A-DBFD5EE4B361}" destId="{22C3F523-E730-4E62-9977-3215CC16E997}" srcOrd="1" destOrd="0" parTransId="{05F0B25E-8529-4FC8-92FC-462647507C03}" sibTransId="{75360866-3426-4065-947E-1D833ED8EB62}"/>
    <dgm:cxn modelId="{68F8B69D-A5F2-46F9-A8CF-F7F707DDD47C}" srcId="{07661F85-4D26-4576-860D-D85372197253}" destId="{8BB644BD-512F-45B4-B47B-5962C02C8500}" srcOrd="2" destOrd="0" parTransId="{3D8482FA-EA17-436C-84FA-AA5DF207CBB0}" sibTransId="{7478CCCE-2B8A-4276-9A4E-4D5DEC4ABE48}"/>
    <dgm:cxn modelId="{5BADC39F-62F7-4D84-9D19-51EE4ACDA11D}" type="presOf" srcId="{A1A3A664-68BF-4055-A667-6453D60F84D5}" destId="{C89292B2-1E62-4996-AD8B-9C04F2A9D468}" srcOrd="0" destOrd="0" presId="urn:microsoft.com/office/officeart/2005/8/layout/list1"/>
    <dgm:cxn modelId="{533757B4-ECD8-446F-B7CD-108A827894EE}" type="presOf" srcId="{E12A97A5-42D1-47C2-8C4A-DBFD5EE4B361}" destId="{5C5E86FB-40CE-4205-9348-1ADC6BBCF68E}" srcOrd="1" destOrd="0" presId="urn:microsoft.com/office/officeart/2005/8/layout/list1"/>
    <dgm:cxn modelId="{3D8FFBBD-E1DA-4E44-8C14-097BC0CFDDF9}" type="presOf" srcId="{E12A97A5-42D1-47C2-8C4A-DBFD5EE4B361}" destId="{090D4D98-39BE-434B-B090-E6210C614F0C}" srcOrd="0" destOrd="0" presId="urn:microsoft.com/office/officeart/2005/8/layout/list1"/>
    <dgm:cxn modelId="{4EED7CDF-CBB8-4D60-AB45-853150E13723}" type="presOf" srcId="{22C3F523-E730-4E62-9977-3215CC16E997}" destId="{83023809-C479-4DDC-A6F9-973577309C80}" srcOrd="0" destOrd="1" presId="urn:microsoft.com/office/officeart/2005/8/layout/list1"/>
    <dgm:cxn modelId="{0C5771E8-9E2A-40F4-B054-8FBC9B1806F8}" type="presOf" srcId="{07661F85-4D26-4576-860D-D85372197253}" destId="{C9B08CE2-877B-425D-A911-B44FC80A7DAB}" srcOrd="0" destOrd="0" presId="urn:microsoft.com/office/officeart/2005/8/layout/list1"/>
    <dgm:cxn modelId="{8D65F4E9-C60B-4C01-8FA4-CD1B0DE49D7D}" srcId="{8BB644BD-512F-45B4-B47B-5962C02C8500}" destId="{239B2D6A-47E6-418C-B708-A893EDD0B20A}" srcOrd="1" destOrd="0" parTransId="{C482FBEC-3249-4476-A310-971143CA2E76}" sibTransId="{E05695A1-B48C-4EA8-9208-CE5543CC3B8C}"/>
    <dgm:cxn modelId="{39DECCF1-A12C-4E9E-8915-C7D3F1BFDC86}" type="presOf" srcId="{CBAFE33D-5E74-4E14-B1B4-CD5689DCA827}" destId="{990FD162-3BDD-4F12-8A44-9B99D8B496F5}" srcOrd="1" destOrd="0" presId="urn:microsoft.com/office/officeart/2005/8/layout/list1"/>
    <dgm:cxn modelId="{550318F6-D310-43C4-B638-058EAF5E83BF}" type="presOf" srcId="{239B2D6A-47E6-418C-B708-A893EDD0B20A}" destId="{E4120AEE-FAD7-4741-A92A-02549BCE24F8}" srcOrd="0" destOrd="1" presId="urn:microsoft.com/office/officeart/2005/8/layout/list1"/>
    <dgm:cxn modelId="{EBD25DCB-B424-4526-867D-F2539F03D75B}" type="presParOf" srcId="{C9B08CE2-877B-425D-A911-B44FC80A7DAB}" destId="{D11745E8-ADD9-4F23-A679-6D7E3A1957B9}" srcOrd="0" destOrd="0" presId="urn:microsoft.com/office/officeart/2005/8/layout/list1"/>
    <dgm:cxn modelId="{EEA91512-89AF-44A2-94BC-67AD48129743}" type="presParOf" srcId="{D11745E8-ADD9-4F23-A679-6D7E3A1957B9}" destId="{E67786E6-2119-421C-BA47-DE97324473E2}" srcOrd="0" destOrd="0" presId="urn:microsoft.com/office/officeart/2005/8/layout/list1"/>
    <dgm:cxn modelId="{9538F8C8-9BA7-43CD-B82E-FB78B5696E17}" type="presParOf" srcId="{D11745E8-ADD9-4F23-A679-6D7E3A1957B9}" destId="{990FD162-3BDD-4F12-8A44-9B99D8B496F5}" srcOrd="1" destOrd="0" presId="urn:microsoft.com/office/officeart/2005/8/layout/list1"/>
    <dgm:cxn modelId="{A132E56D-0A81-49F8-97E4-F200B6CBF874}" type="presParOf" srcId="{C9B08CE2-877B-425D-A911-B44FC80A7DAB}" destId="{AB3A6DF5-E036-4E2D-AC01-7D6CF1E14CCC}" srcOrd="1" destOrd="0" presId="urn:microsoft.com/office/officeart/2005/8/layout/list1"/>
    <dgm:cxn modelId="{12852794-D11A-47A4-8D76-FB264EE285D0}" type="presParOf" srcId="{C9B08CE2-877B-425D-A911-B44FC80A7DAB}" destId="{C89292B2-1E62-4996-AD8B-9C04F2A9D468}" srcOrd="2" destOrd="0" presId="urn:microsoft.com/office/officeart/2005/8/layout/list1"/>
    <dgm:cxn modelId="{CB37A27E-1686-4BB9-A0E6-D8923524BC88}" type="presParOf" srcId="{C9B08CE2-877B-425D-A911-B44FC80A7DAB}" destId="{919400D5-D4D0-4BAE-A39F-B2751954539A}" srcOrd="3" destOrd="0" presId="urn:microsoft.com/office/officeart/2005/8/layout/list1"/>
    <dgm:cxn modelId="{90C99E27-89B1-4A16-B0BD-DF8102BC41B8}" type="presParOf" srcId="{C9B08CE2-877B-425D-A911-B44FC80A7DAB}" destId="{3ACC2FC4-F213-44A0-AB45-266758D81F0D}" srcOrd="4" destOrd="0" presId="urn:microsoft.com/office/officeart/2005/8/layout/list1"/>
    <dgm:cxn modelId="{809ADA43-4B5B-4F1E-82CA-95F5CD2DAE33}" type="presParOf" srcId="{3ACC2FC4-F213-44A0-AB45-266758D81F0D}" destId="{090D4D98-39BE-434B-B090-E6210C614F0C}" srcOrd="0" destOrd="0" presId="urn:microsoft.com/office/officeart/2005/8/layout/list1"/>
    <dgm:cxn modelId="{E75DE1FE-0F67-4A60-BE4D-5C247A097B8B}" type="presParOf" srcId="{3ACC2FC4-F213-44A0-AB45-266758D81F0D}" destId="{5C5E86FB-40CE-4205-9348-1ADC6BBCF68E}" srcOrd="1" destOrd="0" presId="urn:microsoft.com/office/officeart/2005/8/layout/list1"/>
    <dgm:cxn modelId="{518356D5-433F-45A7-B537-1E33B1AF2680}" type="presParOf" srcId="{C9B08CE2-877B-425D-A911-B44FC80A7DAB}" destId="{5E50FD6A-C1AF-4558-8CC3-E109F05D1C56}" srcOrd="5" destOrd="0" presId="urn:microsoft.com/office/officeart/2005/8/layout/list1"/>
    <dgm:cxn modelId="{5872F2EC-A25E-44ED-91A2-3EAC2E7621B2}" type="presParOf" srcId="{C9B08CE2-877B-425D-A911-B44FC80A7DAB}" destId="{83023809-C479-4DDC-A6F9-973577309C80}" srcOrd="6" destOrd="0" presId="urn:microsoft.com/office/officeart/2005/8/layout/list1"/>
    <dgm:cxn modelId="{06200FB0-A31A-4028-AECF-283ADCD7600C}" type="presParOf" srcId="{C9B08CE2-877B-425D-A911-B44FC80A7DAB}" destId="{EB4C8FFF-8C99-4C18-920A-B8A24B025B99}" srcOrd="7" destOrd="0" presId="urn:microsoft.com/office/officeart/2005/8/layout/list1"/>
    <dgm:cxn modelId="{7C6D9BA8-57AF-4F3B-A46A-56D871053102}" type="presParOf" srcId="{C9B08CE2-877B-425D-A911-B44FC80A7DAB}" destId="{4930F545-8738-4D43-B6A3-8E23AFE3FE38}" srcOrd="8" destOrd="0" presId="urn:microsoft.com/office/officeart/2005/8/layout/list1"/>
    <dgm:cxn modelId="{9047CECC-45C8-4700-BBE7-ABA56FFC4BB5}" type="presParOf" srcId="{4930F545-8738-4D43-B6A3-8E23AFE3FE38}" destId="{5AD83AA1-3DC0-4BCB-8E77-5E28DDA99687}" srcOrd="0" destOrd="0" presId="urn:microsoft.com/office/officeart/2005/8/layout/list1"/>
    <dgm:cxn modelId="{B38C1EA2-7E47-4BD1-848C-06A1E0AF606C}" type="presParOf" srcId="{4930F545-8738-4D43-B6A3-8E23AFE3FE38}" destId="{7C697317-1D0C-49F5-8F12-110A6E1AEF45}" srcOrd="1" destOrd="0" presId="urn:microsoft.com/office/officeart/2005/8/layout/list1"/>
    <dgm:cxn modelId="{799740F7-F8BD-44E0-AE3C-F8ADE8BC28CC}" type="presParOf" srcId="{C9B08CE2-877B-425D-A911-B44FC80A7DAB}" destId="{135975D9-2D97-42A9-BBF9-5D4D28D6A04E}" srcOrd="9" destOrd="0" presId="urn:microsoft.com/office/officeart/2005/8/layout/list1"/>
    <dgm:cxn modelId="{B7B4480E-42D4-45F3-8BB8-3B8238470477}" type="presParOf" srcId="{C9B08CE2-877B-425D-A911-B44FC80A7DAB}" destId="{E4120AEE-FAD7-4741-A92A-02549BCE24F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85C29B-1CC3-46FA-8023-BEEE6594C1AC}" type="doc">
      <dgm:prSet loTypeId="urn:microsoft.com/office/officeart/2005/8/layout/venn1" loCatId="relationship" qsTypeId="urn:microsoft.com/office/officeart/2005/8/quickstyle/simple1" qsCatId="simple" csTypeId="urn:microsoft.com/office/officeart/2005/8/colors/accent1_2" csCatId="accent1" phldr="1"/>
      <dgm:spPr/>
    </dgm:pt>
    <dgm:pt modelId="{7CA1EDD5-28FC-4D76-9917-E7AF3685C42C}">
      <dgm:prSet phldrT="[Text]" custT="1"/>
      <dgm:spPr/>
      <dgm:t>
        <a:bodyPr/>
        <a:lstStyle/>
        <a:p>
          <a:r>
            <a:rPr lang="en-US" sz="2400" dirty="0"/>
            <a:t>Women are  likely to be on LTC claim 50% longer than men</a:t>
          </a:r>
          <a:r>
            <a:rPr lang="en-US" sz="2400" baseline="30000" dirty="0"/>
            <a:t>2</a:t>
          </a:r>
        </a:p>
      </dgm:t>
    </dgm:pt>
    <dgm:pt modelId="{D5C086E3-1822-4FCD-BCCD-CAC110DB4D8E}" type="parTrans" cxnId="{D48353D5-709B-4C27-95C4-C29B623535E3}">
      <dgm:prSet/>
      <dgm:spPr/>
      <dgm:t>
        <a:bodyPr/>
        <a:lstStyle/>
        <a:p>
          <a:endParaRPr lang="en-US"/>
        </a:p>
      </dgm:t>
    </dgm:pt>
    <dgm:pt modelId="{5A9A7647-8279-42C7-8AF4-6756358BB439}" type="sibTrans" cxnId="{D48353D5-709B-4C27-95C4-C29B623535E3}">
      <dgm:prSet/>
      <dgm:spPr/>
      <dgm:t>
        <a:bodyPr/>
        <a:lstStyle/>
        <a:p>
          <a:endParaRPr lang="en-US"/>
        </a:p>
      </dgm:t>
    </dgm:pt>
    <dgm:pt modelId="{F512E02E-C858-4AC9-87EF-1E87CD37F456}">
      <dgm:prSet phldrT="[Text]"/>
      <dgm:spPr/>
      <dgm:t>
        <a:bodyPr/>
        <a:lstStyle/>
        <a:p>
          <a:r>
            <a:rPr lang="en-US" dirty="0"/>
            <a:t>74% of women aged 75+ are not married compared to 38% of men</a:t>
          </a:r>
          <a:r>
            <a:rPr lang="en-US" baseline="30000" dirty="0"/>
            <a:t>2</a:t>
          </a:r>
        </a:p>
      </dgm:t>
    </dgm:pt>
    <dgm:pt modelId="{DE568C1F-BB1A-4E4B-9E6F-321F93CD326A}" type="parTrans" cxnId="{661671A7-A167-40BA-A4B0-25551A59AD92}">
      <dgm:prSet/>
      <dgm:spPr/>
      <dgm:t>
        <a:bodyPr/>
        <a:lstStyle/>
        <a:p>
          <a:endParaRPr lang="en-US"/>
        </a:p>
      </dgm:t>
    </dgm:pt>
    <dgm:pt modelId="{1BF44079-54E6-4AFD-A1D4-A7652FB572D1}" type="sibTrans" cxnId="{661671A7-A167-40BA-A4B0-25551A59AD92}">
      <dgm:prSet/>
      <dgm:spPr/>
      <dgm:t>
        <a:bodyPr/>
        <a:lstStyle/>
        <a:p>
          <a:endParaRPr lang="en-US"/>
        </a:p>
      </dgm:t>
    </dgm:pt>
    <dgm:pt modelId="{0E094FBC-851C-46D2-960E-54C81ADFF200}">
      <dgm:prSet phldrT="[Text]" custT="1"/>
      <dgm:spPr/>
      <dgm:t>
        <a:bodyPr/>
        <a:lstStyle/>
        <a:p>
          <a:r>
            <a:rPr lang="en-US" sz="2300" dirty="0"/>
            <a:t>Women have 10 times the chance than a man to live to age 85</a:t>
          </a:r>
          <a:r>
            <a:rPr lang="en-US" sz="2300" baseline="30000" dirty="0"/>
            <a:t>2</a:t>
          </a:r>
        </a:p>
      </dgm:t>
    </dgm:pt>
    <dgm:pt modelId="{8985A469-39D2-4668-8D1F-F30F666339B6}" type="parTrans" cxnId="{5CF52220-72E4-458A-9CF6-41A20694F72B}">
      <dgm:prSet/>
      <dgm:spPr/>
      <dgm:t>
        <a:bodyPr/>
        <a:lstStyle/>
        <a:p>
          <a:endParaRPr lang="en-US"/>
        </a:p>
      </dgm:t>
    </dgm:pt>
    <dgm:pt modelId="{594B2F8E-6587-4124-902A-22323B13CC50}" type="sibTrans" cxnId="{5CF52220-72E4-458A-9CF6-41A20694F72B}">
      <dgm:prSet/>
      <dgm:spPr/>
      <dgm:t>
        <a:bodyPr/>
        <a:lstStyle/>
        <a:p>
          <a:endParaRPr lang="en-US"/>
        </a:p>
      </dgm:t>
    </dgm:pt>
    <dgm:pt modelId="{D1E06E46-F8E1-49DD-BA42-8009B82C2422}">
      <dgm:prSet/>
      <dgm:spPr/>
      <dgm:t>
        <a:bodyPr/>
        <a:lstStyle/>
        <a:p>
          <a:endParaRPr lang="en-US"/>
        </a:p>
      </dgm:t>
    </dgm:pt>
    <dgm:pt modelId="{16A6D497-3229-40AE-8A2C-39FA4C5D4BDC}" type="parTrans" cxnId="{014BB9FF-8435-4D91-99D8-6680F8C887CA}">
      <dgm:prSet/>
      <dgm:spPr/>
      <dgm:t>
        <a:bodyPr/>
        <a:lstStyle/>
        <a:p>
          <a:endParaRPr lang="en-US"/>
        </a:p>
      </dgm:t>
    </dgm:pt>
    <dgm:pt modelId="{BF38940D-6512-479E-9899-28953A611727}" type="sibTrans" cxnId="{014BB9FF-8435-4D91-99D8-6680F8C887CA}">
      <dgm:prSet/>
      <dgm:spPr/>
      <dgm:t>
        <a:bodyPr/>
        <a:lstStyle/>
        <a:p>
          <a:endParaRPr lang="en-US"/>
        </a:p>
      </dgm:t>
    </dgm:pt>
    <dgm:pt modelId="{1387CD01-9BB7-45BD-9B33-B7B1668F2409}">
      <dgm:prSet/>
      <dgm:spPr/>
      <dgm:t>
        <a:bodyPr/>
        <a:lstStyle/>
        <a:p>
          <a:endParaRPr lang="en-US"/>
        </a:p>
      </dgm:t>
    </dgm:pt>
    <dgm:pt modelId="{3C7DEA2C-3D30-4C71-8A73-468493CBEE0F}" type="parTrans" cxnId="{64F2C7AF-079B-440B-8BB7-5A46C944945A}">
      <dgm:prSet/>
      <dgm:spPr/>
      <dgm:t>
        <a:bodyPr/>
        <a:lstStyle/>
        <a:p>
          <a:endParaRPr lang="en-US"/>
        </a:p>
      </dgm:t>
    </dgm:pt>
    <dgm:pt modelId="{FC79D3BD-54F1-467B-BF49-EAEBC24C2823}" type="sibTrans" cxnId="{64F2C7AF-079B-440B-8BB7-5A46C944945A}">
      <dgm:prSet/>
      <dgm:spPr/>
      <dgm:t>
        <a:bodyPr/>
        <a:lstStyle/>
        <a:p>
          <a:endParaRPr lang="en-US"/>
        </a:p>
      </dgm:t>
    </dgm:pt>
    <dgm:pt modelId="{99AFA29E-BDAF-4448-B4AF-45F2E5EAEDBA}">
      <dgm:prSet phldrT="[Text]" custT="1"/>
      <dgm:spPr/>
      <dgm:t>
        <a:bodyPr/>
        <a:lstStyle/>
        <a:p>
          <a:r>
            <a:rPr lang="en-US" sz="2400" b="0" dirty="0"/>
            <a:t>Women live an average of 5 years longer than a </a:t>
          </a:r>
          <a:r>
            <a:rPr lang="en-US" sz="2400" b="0" dirty="0" err="1"/>
            <a:t>man</a:t>
          </a:r>
          <a:r>
            <a:rPr lang="en-US" sz="2400" b="0" baseline="30000" dirty="0" err="1"/>
            <a:t>2</a:t>
          </a:r>
          <a:endParaRPr lang="en-US" sz="2400" b="0" baseline="30000" dirty="0"/>
        </a:p>
      </dgm:t>
    </dgm:pt>
    <dgm:pt modelId="{724CB9BE-FF5C-4FBF-823C-32BA06621A0A}" type="parTrans" cxnId="{BCB19253-87B0-405A-9E4F-71CDD67C61FE}">
      <dgm:prSet/>
      <dgm:spPr/>
      <dgm:t>
        <a:bodyPr/>
        <a:lstStyle/>
        <a:p>
          <a:endParaRPr lang="en-US"/>
        </a:p>
      </dgm:t>
    </dgm:pt>
    <dgm:pt modelId="{78949331-01E1-46AB-8EAB-CD3FFAE072B0}" type="sibTrans" cxnId="{BCB19253-87B0-405A-9E4F-71CDD67C61FE}">
      <dgm:prSet/>
      <dgm:spPr/>
      <dgm:t>
        <a:bodyPr/>
        <a:lstStyle/>
        <a:p>
          <a:endParaRPr lang="en-US"/>
        </a:p>
      </dgm:t>
    </dgm:pt>
    <dgm:pt modelId="{8D360C6B-6B24-4858-BF38-4C789A18C8CF}">
      <dgm:prSet phldrT="[Text]" custT="1"/>
      <dgm:spPr/>
      <dgm:t>
        <a:bodyPr/>
        <a:lstStyle/>
        <a:p>
          <a:r>
            <a:rPr lang="en-US" sz="2400" dirty="0"/>
            <a:t>Women comprise 67% of LTC claims</a:t>
          </a:r>
          <a:r>
            <a:rPr lang="en-US" sz="2400" baseline="30000" dirty="0"/>
            <a:t>1</a:t>
          </a:r>
        </a:p>
      </dgm:t>
    </dgm:pt>
    <dgm:pt modelId="{D9EA71E3-E25A-4D8B-8C67-2CE64D8F3779}" type="parTrans" cxnId="{6D506D52-3B11-4A6B-AD2D-6AC07429F492}">
      <dgm:prSet/>
      <dgm:spPr/>
      <dgm:t>
        <a:bodyPr/>
        <a:lstStyle/>
        <a:p>
          <a:endParaRPr lang="en-US"/>
        </a:p>
      </dgm:t>
    </dgm:pt>
    <dgm:pt modelId="{F50921AF-9BE7-4D9C-9529-CF6E013DEBBE}" type="sibTrans" cxnId="{6D506D52-3B11-4A6B-AD2D-6AC07429F492}">
      <dgm:prSet/>
      <dgm:spPr/>
      <dgm:t>
        <a:bodyPr/>
        <a:lstStyle/>
        <a:p>
          <a:endParaRPr lang="en-US"/>
        </a:p>
      </dgm:t>
    </dgm:pt>
    <dgm:pt modelId="{E3111533-A4A3-4CB5-8286-87185AAEAD4B}" type="pres">
      <dgm:prSet presAssocID="{0785C29B-1CC3-46FA-8023-BEEE6594C1AC}" presName="compositeShape" presStyleCnt="0">
        <dgm:presLayoutVars>
          <dgm:chMax val="7"/>
          <dgm:dir/>
          <dgm:resizeHandles val="exact"/>
        </dgm:presLayoutVars>
      </dgm:prSet>
      <dgm:spPr/>
    </dgm:pt>
    <dgm:pt modelId="{C69C2930-1947-4C9D-A1A5-8A9D2273FBE0}" type="pres">
      <dgm:prSet presAssocID="{7CA1EDD5-28FC-4D76-9917-E7AF3685C42C}" presName="circ1" presStyleLbl="vennNode1" presStyleIdx="0" presStyleCnt="7" custScaleX="172211" custScaleY="156350" custLinFactNeighborX="-90327" custLinFactNeighborY="-41676"/>
      <dgm:spPr>
        <a:solidFill>
          <a:schemeClr val="accent2">
            <a:alpha val="50000"/>
          </a:schemeClr>
        </a:solidFill>
      </dgm:spPr>
    </dgm:pt>
    <dgm:pt modelId="{B5DF3301-468F-461C-9E2E-840090B4307C}" type="pres">
      <dgm:prSet presAssocID="{7CA1EDD5-28FC-4D76-9917-E7AF3685C42C}" presName="circ1Tx" presStyleLbl="revTx" presStyleIdx="0" presStyleCnt="0" custScaleX="93251" custScaleY="160275" custLinFactX="23598" custLinFactY="100000" custLinFactNeighborX="100000" custLinFactNeighborY="194014">
        <dgm:presLayoutVars>
          <dgm:chMax val="0"/>
          <dgm:chPref val="0"/>
          <dgm:bulletEnabled val="1"/>
        </dgm:presLayoutVars>
      </dgm:prSet>
      <dgm:spPr/>
    </dgm:pt>
    <dgm:pt modelId="{7F130175-2FBB-4E00-A604-EEF083F2B01A}" type="pres">
      <dgm:prSet presAssocID="{F512E02E-C858-4AC9-87EF-1E87CD37F456}" presName="circ2" presStyleLbl="vennNode1" presStyleIdx="1" presStyleCnt="7" custScaleX="158754" custScaleY="153731" custLinFactNeighborX="34539" custLinFactNeighborY="-61287"/>
      <dgm:spPr>
        <a:solidFill>
          <a:srgbClr val="FF7C80">
            <a:alpha val="50000"/>
          </a:srgbClr>
        </a:solidFill>
      </dgm:spPr>
    </dgm:pt>
    <dgm:pt modelId="{0C0DE561-52FD-486B-A8FD-CE0DAEAD1E73}" type="pres">
      <dgm:prSet presAssocID="{F512E02E-C858-4AC9-87EF-1E87CD37F456}" presName="circ2Tx" presStyleLbl="revTx" presStyleIdx="0" presStyleCnt="0" custScaleY="161519" custLinFactX="-40548" custLinFactY="77600" custLinFactNeighborX="-100000" custLinFactNeighborY="100000">
        <dgm:presLayoutVars>
          <dgm:chMax val="0"/>
          <dgm:chPref val="0"/>
          <dgm:bulletEnabled val="1"/>
        </dgm:presLayoutVars>
      </dgm:prSet>
      <dgm:spPr/>
    </dgm:pt>
    <dgm:pt modelId="{96217F3A-24FD-484D-847E-6551B5C7417A}" type="pres">
      <dgm:prSet presAssocID="{1387CD01-9BB7-45BD-9B33-B7B1668F2409}" presName="circ3" presStyleLbl="vennNode1" presStyleIdx="2" presStyleCnt="7" custScaleX="161252" custScaleY="162858" custLinFactX="5229" custLinFactNeighborX="100000" custLinFactNeighborY="33270"/>
      <dgm:spPr>
        <a:solidFill>
          <a:srgbClr val="00B050">
            <a:alpha val="50000"/>
          </a:srgbClr>
        </a:solidFill>
      </dgm:spPr>
    </dgm:pt>
    <dgm:pt modelId="{C064F733-0E9C-4692-B322-D374D5FDFEA8}" type="pres">
      <dgm:prSet presAssocID="{1387CD01-9BB7-45BD-9B33-B7B1668F2409}" presName="circ3Tx" presStyleLbl="revTx" presStyleIdx="0" presStyleCnt="0" custLinFactNeighborX="8148" custLinFactNeighborY="55865">
        <dgm:presLayoutVars>
          <dgm:chMax val="0"/>
          <dgm:chPref val="0"/>
          <dgm:bulletEnabled val="1"/>
        </dgm:presLayoutVars>
      </dgm:prSet>
      <dgm:spPr/>
    </dgm:pt>
    <dgm:pt modelId="{9BCF8C50-4E05-4E7F-95E7-E7D640210CBF}" type="pres">
      <dgm:prSet presAssocID="{D1E06E46-F8E1-49DD-BA42-8009B82C2422}" presName="circ4" presStyleLbl="vennNode1" presStyleIdx="3" presStyleCnt="7" custLinFactX="72316" custLinFactY="-7530" custLinFactNeighborX="100000" custLinFactNeighborY="-100000"/>
      <dgm:spPr/>
    </dgm:pt>
    <dgm:pt modelId="{63E7FFCC-A96A-496B-929A-6381A2174C47}" type="pres">
      <dgm:prSet presAssocID="{D1E06E46-F8E1-49DD-BA42-8009B82C2422}" presName="circ4Tx" presStyleLbl="revTx" presStyleIdx="0" presStyleCnt="0">
        <dgm:presLayoutVars>
          <dgm:chMax val="0"/>
          <dgm:chPref val="0"/>
          <dgm:bulletEnabled val="1"/>
        </dgm:presLayoutVars>
      </dgm:prSet>
      <dgm:spPr/>
    </dgm:pt>
    <dgm:pt modelId="{5B5F00F7-99DB-4206-A170-C2BF2C741AAD}" type="pres">
      <dgm:prSet presAssocID="{0E094FBC-851C-46D2-960E-54C81ADFF200}" presName="circ5" presStyleLbl="vennNode1" presStyleIdx="4" presStyleCnt="7" custScaleX="170451" custScaleY="162833" custLinFactNeighborX="9321" custLinFactNeighborY="12322"/>
      <dgm:spPr>
        <a:solidFill>
          <a:srgbClr val="7030A0">
            <a:alpha val="50000"/>
          </a:srgbClr>
        </a:solidFill>
      </dgm:spPr>
    </dgm:pt>
    <dgm:pt modelId="{0A755F88-DC88-45DE-9DDD-2B24CA6EF09E}" type="pres">
      <dgm:prSet presAssocID="{0E094FBC-851C-46D2-960E-54C81ADFF200}" presName="circ5Tx" presStyleLbl="revTx" presStyleIdx="0" presStyleCnt="0" custScaleY="180345" custLinFactX="54687" custLinFactY="-100000" custLinFactNeighborX="100000" custLinFactNeighborY="-193035">
        <dgm:presLayoutVars>
          <dgm:chMax val="0"/>
          <dgm:chPref val="0"/>
          <dgm:bulletEnabled val="1"/>
        </dgm:presLayoutVars>
      </dgm:prSet>
      <dgm:spPr/>
    </dgm:pt>
    <dgm:pt modelId="{0261C5BF-3D9F-4A2D-B98E-64ACF0463529}" type="pres">
      <dgm:prSet presAssocID="{99AFA29E-BDAF-4448-B4AF-45F2E5EAEDBA}" presName="circ6" presStyleLbl="vennNode1" presStyleIdx="5" presStyleCnt="7" custLinFactX="100000" custLinFactY="-53943" custLinFactNeighborX="107928" custLinFactNeighborY="-100000"/>
      <dgm:spPr/>
    </dgm:pt>
    <dgm:pt modelId="{1A189447-B27D-40EB-B1D4-977B17466059}" type="pres">
      <dgm:prSet presAssocID="{99AFA29E-BDAF-4448-B4AF-45F2E5EAEDBA}" presName="circ6Tx" presStyleLbl="revTx" presStyleIdx="0" presStyleCnt="0" custScaleX="114852" custScaleY="124587" custLinFactNeighborX="-2049" custLinFactNeighborY="43127">
        <dgm:presLayoutVars>
          <dgm:chMax val="0"/>
          <dgm:chPref val="0"/>
          <dgm:bulletEnabled val="1"/>
        </dgm:presLayoutVars>
      </dgm:prSet>
      <dgm:spPr/>
    </dgm:pt>
    <dgm:pt modelId="{E8A72D8A-2D80-4670-8829-79343BAADCC0}" type="pres">
      <dgm:prSet presAssocID="{8D360C6B-6B24-4858-BF38-4C789A18C8CF}" presName="circ7" presStyleLbl="vennNode1" presStyleIdx="6" presStyleCnt="7" custScaleX="163952" custScaleY="165270" custLinFactX="-29636" custLinFactNeighborX="-100000" custLinFactNeighborY="70714"/>
      <dgm:spPr>
        <a:solidFill>
          <a:srgbClr val="A78553">
            <a:alpha val="50000"/>
          </a:srgbClr>
        </a:solidFill>
      </dgm:spPr>
    </dgm:pt>
    <dgm:pt modelId="{AAAEE63F-6728-44E7-9916-0F96543306DF}" type="pres">
      <dgm:prSet presAssocID="{8D360C6B-6B24-4858-BF38-4C789A18C8CF}" presName="circ7Tx" presStyleLbl="revTx" presStyleIdx="0" presStyleCnt="0" custScaleX="131015" custScaleY="110668" custLinFactNeighborX="52743" custLinFactNeighborY="-18281">
        <dgm:presLayoutVars>
          <dgm:chMax val="0"/>
          <dgm:chPref val="0"/>
          <dgm:bulletEnabled val="1"/>
        </dgm:presLayoutVars>
      </dgm:prSet>
      <dgm:spPr/>
    </dgm:pt>
  </dgm:ptLst>
  <dgm:cxnLst>
    <dgm:cxn modelId="{392EA91D-5F63-427A-B334-C97E5A9E4C86}" type="presOf" srcId="{1387CD01-9BB7-45BD-9B33-B7B1668F2409}" destId="{C064F733-0E9C-4692-B322-D374D5FDFEA8}" srcOrd="0" destOrd="0" presId="urn:microsoft.com/office/officeart/2005/8/layout/venn1"/>
    <dgm:cxn modelId="{5CF52220-72E4-458A-9CF6-41A20694F72B}" srcId="{0785C29B-1CC3-46FA-8023-BEEE6594C1AC}" destId="{0E094FBC-851C-46D2-960E-54C81ADFF200}" srcOrd="4" destOrd="0" parTransId="{8985A469-39D2-4668-8D1F-F30F666339B6}" sibTransId="{594B2F8E-6587-4124-902A-22323B13CC50}"/>
    <dgm:cxn modelId="{9CCF8435-E752-4C80-A27C-3E9A4917E883}" type="presOf" srcId="{F512E02E-C858-4AC9-87EF-1E87CD37F456}" destId="{0C0DE561-52FD-486B-A8FD-CE0DAEAD1E73}" srcOrd="0" destOrd="0" presId="urn:microsoft.com/office/officeart/2005/8/layout/venn1"/>
    <dgm:cxn modelId="{7BBE3B3F-840D-431F-B793-2BF11A36F6EA}" type="presOf" srcId="{99AFA29E-BDAF-4448-B4AF-45F2E5EAEDBA}" destId="{1A189447-B27D-40EB-B1D4-977B17466059}" srcOrd="0" destOrd="0" presId="urn:microsoft.com/office/officeart/2005/8/layout/venn1"/>
    <dgm:cxn modelId="{17B25D6D-7C5F-4D00-9079-B92CF0A45A1F}" type="presOf" srcId="{D1E06E46-F8E1-49DD-BA42-8009B82C2422}" destId="{63E7FFCC-A96A-496B-929A-6381A2174C47}" srcOrd="0" destOrd="0" presId="urn:microsoft.com/office/officeart/2005/8/layout/venn1"/>
    <dgm:cxn modelId="{3A82C96D-A396-4E59-AD36-D669B78995B7}" type="presOf" srcId="{8D360C6B-6B24-4858-BF38-4C789A18C8CF}" destId="{AAAEE63F-6728-44E7-9916-0F96543306DF}" srcOrd="0" destOrd="0" presId="urn:microsoft.com/office/officeart/2005/8/layout/venn1"/>
    <dgm:cxn modelId="{6D506D52-3B11-4A6B-AD2D-6AC07429F492}" srcId="{0785C29B-1CC3-46FA-8023-BEEE6594C1AC}" destId="{8D360C6B-6B24-4858-BF38-4C789A18C8CF}" srcOrd="6" destOrd="0" parTransId="{D9EA71E3-E25A-4D8B-8C67-2CE64D8F3779}" sibTransId="{F50921AF-9BE7-4D9C-9529-CF6E013DEBBE}"/>
    <dgm:cxn modelId="{BCB19253-87B0-405A-9E4F-71CDD67C61FE}" srcId="{0785C29B-1CC3-46FA-8023-BEEE6594C1AC}" destId="{99AFA29E-BDAF-4448-B4AF-45F2E5EAEDBA}" srcOrd="5" destOrd="0" parTransId="{724CB9BE-FF5C-4FBF-823C-32BA06621A0A}" sibTransId="{78949331-01E1-46AB-8EAB-CD3FFAE072B0}"/>
    <dgm:cxn modelId="{0CFAFDA6-31BF-4559-97FC-67F1E527872E}" type="presOf" srcId="{0E094FBC-851C-46D2-960E-54C81ADFF200}" destId="{0A755F88-DC88-45DE-9DDD-2B24CA6EF09E}" srcOrd="0" destOrd="0" presId="urn:microsoft.com/office/officeart/2005/8/layout/venn1"/>
    <dgm:cxn modelId="{661671A7-A167-40BA-A4B0-25551A59AD92}" srcId="{0785C29B-1CC3-46FA-8023-BEEE6594C1AC}" destId="{F512E02E-C858-4AC9-87EF-1E87CD37F456}" srcOrd="1" destOrd="0" parTransId="{DE568C1F-BB1A-4E4B-9E6F-321F93CD326A}" sibTransId="{1BF44079-54E6-4AFD-A1D4-A7652FB572D1}"/>
    <dgm:cxn modelId="{64F2C7AF-079B-440B-8BB7-5A46C944945A}" srcId="{0785C29B-1CC3-46FA-8023-BEEE6594C1AC}" destId="{1387CD01-9BB7-45BD-9B33-B7B1668F2409}" srcOrd="2" destOrd="0" parTransId="{3C7DEA2C-3D30-4C71-8A73-468493CBEE0F}" sibTransId="{FC79D3BD-54F1-467B-BF49-EAEBC24C2823}"/>
    <dgm:cxn modelId="{D48353D5-709B-4C27-95C4-C29B623535E3}" srcId="{0785C29B-1CC3-46FA-8023-BEEE6594C1AC}" destId="{7CA1EDD5-28FC-4D76-9917-E7AF3685C42C}" srcOrd="0" destOrd="0" parTransId="{D5C086E3-1822-4FCD-BCCD-CAC110DB4D8E}" sibTransId="{5A9A7647-8279-42C7-8AF4-6756358BB439}"/>
    <dgm:cxn modelId="{FFBE00DD-E81A-4ECD-8574-BAFDCDE6FB6E}" type="presOf" srcId="{7CA1EDD5-28FC-4D76-9917-E7AF3685C42C}" destId="{B5DF3301-468F-461C-9E2E-840090B4307C}" srcOrd="0" destOrd="0" presId="urn:microsoft.com/office/officeart/2005/8/layout/venn1"/>
    <dgm:cxn modelId="{713170FD-82A9-4C2B-94C9-CD1390D5CC47}" type="presOf" srcId="{0785C29B-1CC3-46FA-8023-BEEE6594C1AC}" destId="{E3111533-A4A3-4CB5-8286-87185AAEAD4B}" srcOrd="0" destOrd="0" presId="urn:microsoft.com/office/officeart/2005/8/layout/venn1"/>
    <dgm:cxn modelId="{014BB9FF-8435-4D91-99D8-6680F8C887CA}" srcId="{0785C29B-1CC3-46FA-8023-BEEE6594C1AC}" destId="{D1E06E46-F8E1-49DD-BA42-8009B82C2422}" srcOrd="3" destOrd="0" parTransId="{16A6D497-3229-40AE-8A2C-39FA4C5D4BDC}" sibTransId="{BF38940D-6512-479E-9899-28953A611727}"/>
    <dgm:cxn modelId="{E2C5627C-DB8F-4403-803B-0EEC3BF39220}" type="presParOf" srcId="{E3111533-A4A3-4CB5-8286-87185AAEAD4B}" destId="{C69C2930-1947-4C9D-A1A5-8A9D2273FBE0}" srcOrd="0" destOrd="0" presId="urn:microsoft.com/office/officeart/2005/8/layout/venn1"/>
    <dgm:cxn modelId="{87C09094-1D4E-4C3A-8070-3B30876233B2}" type="presParOf" srcId="{E3111533-A4A3-4CB5-8286-87185AAEAD4B}" destId="{B5DF3301-468F-461C-9E2E-840090B4307C}" srcOrd="1" destOrd="0" presId="urn:microsoft.com/office/officeart/2005/8/layout/venn1"/>
    <dgm:cxn modelId="{3E228DD1-8AE9-48A5-93B2-009524A4B184}" type="presParOf" srcId="{E3111533-A4A3-4CB5-8286-87185AAEAD4B}" destId="{7F130175-2FBB-4E00-A604-EEF083F2B01A}" srcOrd="2" destOrd="0" presId="urn:microsoft.com/office/officeart/2005/8/layout/venn1"/>
    <dgm:cxn modelId="{B448AC45-A661-4CC6-BE6A-2747ADF07042}" type="presParOf" srcId="{E3111533-A4A3-4CB5-8286-87185AAEAD4B}" destId="{0C0DE561-52FD-486B-A8FD-CE0DAEAD1E73}" srcOrd="3" destOrd="0" presId="urn:microsoft.com/office/officeart/2005/8/layout/venn1"/>
    <dgm:cxn modelId="{B552B160-0984-412B-803F-6A3E4A04332C}" type="presParOf" srcId="{E3111533-A4A3-4CB5-8286-87185AAEAD4B}" destId="{96217F3A-24FD-484D-847E-6551B5C7417A}" srcOrd="4" destOrd="0" presId="urn:microsoft.com/office/officeart/2005/8/layout/venn1"/>
    <dgm:cxn modelId="{039DE4B8-5814-40E0-9B1F-0A26A24C15ED}" type="presParOf" srcId="{E3111533-A4A3-4CB5-8286-87185AAEAD4B}" destId="{C064F733-0E9C-4692-B322-D374D5FDFEA8}" srcOrd="5" destOrd="0" presId="urn:microsoft.com/office/officeart/2005/8/layout/venn1"/>
    <dgm:cxn modelId="{035F7617-D7A3-4079-8975-2263C12EF092}" type="presParOf" srcId="{E3111533-A4A3-4CB5-8286-87185AAEAD4B}" destId="{9BCF8C50-4E05-4E7F-95E7-E7D640210CBF}" srcOrd="6" destOrd="0" presId="urn:microsoft.com/office/officeart/2005/8/layout/venn1"/>
    <dgm:cxn modelId="{53FB9A42-A10B-406C-B1F8-B7E17FDBAA1E}" type="presParOf" srcId="{E3111533-A4A3-4CB5-8286-87185AAEAD4B}" destId="{63E7FFCC-A96A-496B-929A-6381A2174C47}" srcOrd="7" destOrd="0" presId="urn:microsoft.com/office/officeart/2005/8/layout/venn1"/>
    <dgm:cxn modelId="{CA5D905A-7674-4E23-910B-F53D6FD630D3}" type="presParOf" srcId="{E3111533-A4A3-4CB5-8286-87185AAEAD4B}" destId="{5B5F00F7-99DB-4206-A170-C2BF2C741AAD}" srcOrd="8" destOrd="0" presId="urn:microsoft.com/office/officeart/2005/8/layout/venn1"/>
    <dgm:cxn modelId="{66A9BE6E-DE46-4F7F-BF29-72D1B10E0AEC}" type="presParOf" srcId="{E3111533-A4A3-4CB5-8286-87185AAEAD4B}" destId="{0A755F88-DC88-45DE-9DDD-2B24CA6EF09E}" srcOrd="9" destOrd="0" presId="urn:microsoft.com/office/officeart/2005/8/layout/venn1"/>
    <dgm:cxn modelId="{9DACE197-84A1-4E9A-B672-56B7A0AA61B1}" type="presParOf" srcId="{E3111533-A4A3-4CB5-8286-87185AAEAD4B}" destId="{0261C5BF-3D9F-4A2D-B98E-64ACF0463529}" srcOrd="10" destOrd="0" presId="urn:microsoft.com/office/officeart/2005/8/layout/venn1"/>
    <dgm:cxn modelId="{68BD85FB-5043-44EE-A7D8-D70C7D3D4C3B}" type="presParOf" srcId="{E3111533-A4A3-4CB5-8286-87185AAEAD4B}" destId="{1A189447-B27D-40EB-B1D4-977B17466059}" srcOrd="11" destOrd="0" presId="urn:microsoft.com/office/officeart/2005/8/layout/venn1"/>
    <dgm:cxn modelId="{E1C3E17E-0302-45AC-ABF0-0EAE1CB10E75}" type="presParOf" srcId="{E3111533-A4A3-4CB5-8286-87185AAEAD4B}" destId="{E8A72D8A-2D80-4670-8829-79343BAADCC0}" srcOrd="12" destOrd="0" presId="urn:microsoft.com/office/officeart/2005/8/layout/venn1"/>
    <dgm:cxn modelId="{EE90BD01-C34A-4269-8D82-996B8E48A82D}" type="presParOf" srcId="{E3111533-A4A3-4CB5-8286-87185AAEAD4B}" destId="{AAAEE63F-6728-44E7-9916-0F96543306DF}"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A098E4-9F72-41FB-8FAF-323FEFBF8C3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160E2C4-C0C3-41E8-A2E1-B0575F406CB6}">
      <dgm:prSet phldrT="[Text]" custT="1"/>
      <dgm:spPr>
        <a:solidFill>
          <a:schemeClr val="accent6">
            <a:lumMod val="60000"/>
            <a:lumOff val="40000"/>
          </a:schemeClr>
        </a:solidFill>
        <a:ln>
          <a:solidFill>
            <a:schemeClr val="bg2"/>
          </a:solidFill>
        </a:ln>
        <a:scene3d>
          <a:camera prst="orthographicFront"/>
          <a:lightRig rig="threePt" dir="t"/>
        </a:scene3d>
        <a:sp3d>
          <a:bevelT w="114300" prst="artDeco"/>
        </a:sp3d>
      </dgm:spPr>
      <dgm:t>
        <a:bodyPr anchor="ctr" anchorCtr="1"/>
        <a:lstStyle/>
        <a:p>
          <a:r>
            <a:rPr lang="en-US" sz="2400" b="1" dirty="0"/>
            <a:t>Women fall on the double edged sword</a:t>
          </a:r>
          <a:endParaRPr lang="en-US" sz="2400" b="1" baseline="30000" dirty="0"/>
        </a:p>
      </dgm:t>
    </dgm:pt>
    <dgm:pt modelId="{2DDF67BE-DB4C-4681-A87B-537CE7ED7731}" type="parTrans" cxnId="{5AE0F70B-5431-4FFE-8B6D-95D440D93B7B}">
      <dgm:prSet/>
      <dgm:spPr/>
      <dgm:t>
        <a:bodyPr/>
        <a:lstStyle/>
        <a:p>
          <a:endParaRPr lang="en-US"/>
        </a:p>
      </dgm:t>
    </dgm:pt>
    <dgm:pt modelId="{403A9483-B5C9-4BA5-903B-9E82DF0FC4EF}" type="sibTrans" cxnId="{5AE0F70B-5431-4FFE-8B6D-95D440D93B7B}">
      <dgm:prSet/>
      <dgm:spPr/>
      <dgm:t>
        <a:bodyPr/>
        <a:lstStyle/>
        <a:p>
          <a:endParaRPr lang="en-US"/>
        </a:p>
      </dgm:t>
    </dgm:pt>
    <dgm:pt modelId="{9E169B63-8064-494B-97BE-19AF6702B669}">
      <dgm:prSet custT="1"/>
      <dgm:spPr>
        <a:solidFill>
          <a:srgbClr val="578999"/>
        </a:solidFill>
        <a:ln>
          <a:solidFill>
            <a:schemeClr val="bg2"/>
          </a:solidFill>
        </a:ln>
        <a:scene3d>
          <a:camera prst="orthographicFront"/>
          <a:lightRig rig="threePt" dir="t"/>
        </a:scene3d>
        <a:sp3d>
          <a:bevelT w="114300" prst="artDeco"/>
        </a:sp3d>
      </dgm:spPr>
      <dgm:t>
        <a:bodyPr anchor="ctr" anchorCtr="1"/>
        <a:lstStyle/>
        <a:p>
          <a:pPr algn="l"/>
          <a:r>
            <a:rPr lang="en-US" sz="3400" b="1" baseline="30000" dirty="0">
              <a:solidFill>
                <a:schemeClr val="accent3"/>
              </a:solidFill>
              <a:latin typeface="+mn-lt"/>
              <a:ea typeface="ＭＳ Ｐゴシック" pitchFamily="34" charset="-128"/>
            </a:rPr>
            <a:t>Women are majority of LTC facility residents</a:t>
          </a:r>
          <a:endParaRPr lang="en-US" sz="2400" b="1" baseline="60000" dirty="0">
            <a:solidFill>
              <a:schemeClr val="accent3"/>
            </a:solidFill>
            <a:latin typeface="+mn-lt"/>
            <a:ea typeface="ＭＳ Ｐゴシック" pitchFamily="34" charset="-128"/>
          </a:endParaRPr>
        </a:p>
      </dgm:t>
    </dgm:pt>
    <dgm:pt modelId="{FA21352F-BDE3-4F27-A25D-8757E1CEF055}" type="parTrans" cxnId="{DC9726E5-2387-464E-BC0E-2749AA0D635B}">
      <dgm:prSet/>
      <dgm:spPr/>
      <dgm:t>
        <a:bodyPr/>
        <a:lstStyle/>
        <a:p>
          <a:endParaRPr lang="en-US"/>
        </a:p>
      </dgm:t>
    </dgm:pt>
    <dgm:pt modelId="{15FBD107-A849-4FCF-9C00-7421A690FF33}" type="sibTrans" cxnId="{DC9726E5-2387-464E-BC0E-2749AA0D635B}">
      <dgm:prSet/>
      <dgm:spPr/>
      <dgm:t>
        <a:bodyPr/>
        <a:lstStyle/>
        <a:p>
          <a:endParaRPr lang="en-US"/>
        </a:p>
      </dgm:t>
    </dgm:pt>
    <dgm:pt modelId="{96F91009-1F91-41FF-8785-5A0C27C45F08}">
      <dgm:prSet custT="1"/>
      <dgm:spPr/>
      <dgm:t>
        <a:bodyPr/>
        <a:lstStyle/>
        <a:p>
          <a:r>
            <a:rPr lang="en-US" sz="1800" dirty="0"/>
            <a:t>After being the caregiver…</a:t>
          </a:r>
        </a:p>
      </dgm:t>
    </dgm:pt>
    <dgm:pt modelId="{E9548054-C915-43D5-9405-03F81E76040E}" type="parTrans" cxnId="{0AE60F81-0917-4947-B84A-4DE840A06C21}">
      <dgm:prSet/>
      <dgm:spPr/>
      <dgm:t>
        <a:bodyPr/>
        <a:lstStyle/>
        <a:p>
          <a:endParaRPr lang="en-US"/>
        </a:p>
      </dgm:t>
    </dgm:pt>
    <dgm:pt modelId="{BCFD8072-C48B-491A-8913-ACF0CB42205D}" type="sibTrans" cxnId="{0AE60F81-0917-4947-B84A-4DE840A06C21}">
      <dgm:prSet/>
      <dgm:spPr/>
      <dgm:t>
        <a:bodyPr/>
        <a:lstStyle/>
        <a:p>
          <a:endParaRPr lang="en-US"/>
        </a:p>
      </dgm:t>
    </dgm:pt>
    <dgm:pt modelId="{CA08061A-3178-40C0-9B19-20677FC434E0}">
      <dgm:prSet custT="1"/>
      <dgm:spPr/>
      <dgm:t>
        <a:bodyPr/>
        <a:lstStyle/>
        <a:p>
          <a:r>
            <a:rPr lang="en-US" sz="1800" dirty="0"/>
            <a:t>66% of nursing home residents are women</a:t>
          </a:r>
          <a:r>
            <a:rPr lang="en-US" sz="1800" b="1" baseline="60000" dirty="0"/>
            <a:t>1</a:t>
          </a:r>
          <a:endParaRPr lang="en-US" sz="1800" dirty="0"/>
        </a:p>
      </dgm:t>
    </dgm:pt>
    <dgm:pt modelId="{221ABAF8-9E40-45F1-B211-3EE692397C1C}" type="parTrans" cxnId="{1CE85376-C44D-41A1-B576-3CCFF892810D}">
      <dgm:prSet/>
      <dgm:spPr/>
      <dgm:t>
        <a:bodyPr/>
        <a:lstStyle/>
        <a:p>
          <a:endParaRPr lang="en-US"/>
        </a:p>
      </dgm:t>
    </dgm:pt>
    <dgm:pt modelId="{E0377D87-A2B2-4EC3-8F0D-183A8182F8FD}" type="sibTrans" cxnId="{1CE85376-C44D-41A1-B576-3CCFF892810D}">
      <dgm:prSet/>
      <dgm:spPr/>
      <dgm:t>
        <a:bodyPr/>
        <a:lstStyle/>
        <a:p>
          <a:endParaRPr lang="en-US"/>
        </a:p>
      </dgm:t>
    </dgm:pt>
    <dgm:pt modelId="{BD2BA5FA-444F-4FDE-B885-BC7270689AE4}">
      <dgm:prSet custT="1"/>
      <dgm:spPr/>
      <dgm:t>
        <a:bodyPr/>
        <a:lstStyle/>
        <a:p>
          <a:r>
            <a:rPr lang="en-US" sz="1800" dirty="0"/>
            <a:t>84% of assisted living residents are </a:t>
          </a:r>
          <a:r>
            <a:rPr lang="en-US" sz="1800" dirty="0" err="1"/>
            <a:t>women</a:t>
          </a:r>
          <a:r>
            <a:rPr lang="en-US" sz="1800" b="1" baseline="60000" dirty="0" err="1"/>
            <a:t>2</a:t>
          </a:r>
          <a:endParaRPr lang="en-US" sz="1800" dirty="0"/>
        </a:p>
      </dgm:t>
    </dgm:pt>
    <dgm:pt modelId="{370EE78F-D3F2-42FE-8A5B-0C89E14E2F10}" type="parTrans" cxnId="{1A3A83EB-0E9C-4721-9C82-3C20BB71A9A2}">
      <dgm:prSet/>
      <dgm:spPr/>
      <dgm:t>
        <a:bodyPr/>
        <a:lstStyle/>
        <a:p>
          <a:endParaRPr lang="en-US"/>
        </a:p>
      </dgm:t>
    </dgm:pt>
    <dgm:pt modelId="{A2618516-63A9-4FAE-B7CF-77FE73356A2C}" type="sibTrans" cxnId="{1A3A83EB-0E9C-4721-9C82-3C20BB71A9A2}">
      <dgm:prSet/>
      <dgm:spPr/>
      <dgm:t>
        <a:bodyPr/>
        <a:lstStyle/>
        <a:p>
          <a:endParaRPr lang="en-US"/>
        </a:p>
      </dgm:t>
    </dgm:pt>
    <dgm:pt modelId="{2C2C3FB7-1FA2-456D-A857-B4349FD64233}">
      <dgm:prSet custT="1"/>
      <dgm:spPr/>
      <dgm:t>
        <a:bodyPr/>
        <a:lstStyle/>
        <a:p>
          <a:r>
            <a:rPr lang="en-US" sz="1800" dirty="0"/>
            <a:t>Women are most likely to be the cared for</a:t>
          </a:r>
        </a:p>
      </dgm:t>
    </dgm:pt>
    <dgm:pt modelId="{22970B18-0AC4-4426-A4A1-00AE193287A9}" type="parTrans" cxnId="{EAF3B1BD-9546-4DFC-915C-792C54790792}">
      <dgm:prSet/>
      <dgm:spPr/>
      <dgm:t>
        <a:bodyPr/>
        <a:lstStyle/>
        <a:p>
          <a:endParaRPr lang="en-US"/>
        </a:p>
      </dgm:t>
    </dgm:pt>
    <dgm:pt modelId="{8C67C3F5-57D5-488C-AE7B-96D5CD9B8383}" type="sibTrans" cxnId="{EAF3B1BD-9546-4DFC-915C-792C54790792}">
      <dgm:prSet/>
      <dgm:spPr/>
      <dgm:t>
        <a:bodyPr/>
        <a:lstStyle/>
        <a:p>
          <a:endParaRPr lang="en-US"/>
        </a:p>
      </dgm:t>
    </dgm:pt>
    <dgm:pt modelId="{34B0C377-DA46-4FDC-AEA0-9893733A54D1}" type="pres">
      <dgm:prSet presAssocID="{65A098E4-9F72-41FB-8FAF-323FEFBF8C32}" presName="linear" presStyleCnt="0">
        <dgm:presLayoutVars>
          <dgm:dir/>
          <dgm:animLvl val="lvl"/>
          <dgm:resizeHandles val="exact"/>
        </dgm:presLayoutVars>
      </dgm:prSet>
      <dgm:spPr/>
    </dgm:pt>
    <dgm:pt modelId="{7C531002-88E8-447C-8883-DAEF57CC8EDE}" type="pres">
      <dgm:prSet presAssocID="{5160E2C4-C0C3-41E8-A2E1-B0575F406CB6}" presName="parentLin" presStyleCnt="0"/>
      <dgm:spPr/>
    </dgm:pt>
    <dgm:pt modelId="{B298D5A1-E5D4-4C79-AB6F-25AE305AF89B}" type="pres">
      <dgm:prSet presAssocID="{5160E2C4-C0C3-41E8-A2E1-B0575F406CB6}" presName="parentLeftMargin" presStyleLbl="node1" presStyleIdx="0" presStyleCnt="2"/>
      <dgm:spPr/>
    </dgm:pt>
    <dgm:pt modelId="{AA840BA7-8067-4943-A00A-8E05C68B9394}" type="pres">
      <dgm:prSet presAssocID="{5160E2C4-C0C3-41E8-A2E1-B0575F406CB6}" presName="parentText" presStyleLbl="node1" presStyleIdx="0" presStyleCnt="2" custScaleX="126703">
        <dgm:presLayoutVars>
          <dgm:chMax val="0"/>
          <dgm:bulletEnabled val="1"/>
        </dgm:presLayoutVars>
      </dgm:prSet>
      <dgm:spPr/>
    </dgm:pt>
    <dgm:pt modelId="{2098FBEE-0915-40ED-9538-4EC33C3C6545}" type="pres">
      <dgm:prSet presAssocID="{5160E2C4-C0C3-41E8-A2E1-B0575F406CB6}" presName="negativeSpace" presStyleCnt="0"/>
      <dgm:spPr/>
    </dgm:pt>
    <dgm:pt modelId="{5B7DC069-EACB-49E6-881A-91FAE35813E1}" type="pres">
      <dgm:prSet presAssocID="{5160E2C4-C0C3-41E8-A2E1-B0575F406CB6}" presName="childText" presStyleLbl="conFgAcc1" presStyleIdx="0" presStyleCnt="2">
        <dgm:presLayoutVars>
          <dgm:bulletEnabled val="1"/>
        </dgm:presLayoutVars>
      </dgm:prSet>
      <dgm:spPr/>
    </dgm:pt>
    <dgm:pt modelId="{9F4AE9F2-033F-4D07-9C9F-013B8B7F3959}" type="pres">
      <dgm:prSet presAssocID="{403A9483-B5C9-4BA5-903B-9E82DF0FC4EF}" presName="spaceBetweenRectangles" presStyleCnt="0"/>
      <dgm:spPr/>
    </dgm:pt>
    <dgm:pt modelId="{DA4F1BA8-B65B-40F4-A1B2-9FE9D09FCECB}" type="pres">
      <dgm:prSet presAssocID="{9E169B63-8064-494B-97BE-19AF6702B669}" presName="parentLin" presStyleCnt="0"/>
      <dgm:spPr/>
    </dgm:pt>
    <dgm:pt modelId="{887D40DD-3682-4CB6-98D7-4DF0EE00210E}" type="pres">
      <dgm:prSet presAssocID="{9E169B63-8064-494B-97BE-19AF6702B669}" presName="parentLeftMargin" presStyleLbl="node1" presStyleIdx="0" presStyleCnt="2"/>
      <dgm:spPr/>
    </dgm:pt>
    <dgm:pt modelId="{4BCBAB2D-30ED-4909-A2F3-F4512D6E8D08}" type="pres">
      <dgm:prSet presAssocID="{9E169B63-8064-494B-97BE-19AF6702B669}" presName="parentText" presStyleLbl="node1" presStyleIdx="1" presStyleCnt="2" custScaleX="126703" custScaleY="102794">
        <dgm:presLayoutVars>
          <dgm:chMax val="0"/>
          <dgm:bulletEnabled val="1"/>
        </dgm:presLayoutVars>
      </dgm:prSet>
      <dgm:spPr/>
    </dgm:pt>
    <dgm:pt modelId="{2BCAD1E5-E0DB-4CC6-8671-AF146456F505}" type="pres">
      <dgm:prSet presAssocID="{9E169B63-8064-494B-97BE-19AF6702B669}" presName="negativeSpace" presStyleCnt="0"/>
      <dgm:spPr/>
    </dgm:pt>
    <dgm:pt modelId="{F99DFE89-8B44-449C-9FAC-4D8C4A43A65D}" type="pres">
      <dgm:prSet presAssocID="{9E169B63-8064-494B-97BE-19AF6702B669}" presName="childText" presStyleLbl="conFgAcc1" presStyleIdx="1" presStyleCnt="2">
        <dgm:presLayoutVars>
          <dgm:bulletEnabled val="1"/>
        </dgm:presLayoutVars>
      </dgm:prSet>
      <dgm:spPr/>
    </dgm:pt>
  </dgm:ptLst>
  <dgm:cxnLst>
    <dgm:cxn modelId="{5AE0F70B-5431-4FFE-8B6D-95D440D93B7B}" srcId="{65A098E4-9F72-41FB-8FAF-323FEFBF8C32}" destId="{5160E2C4-C0C3-41E8-A2E1-B0575F406CB6}" srcOrd="0" destOrd="0" parTransId="{2DDF67BE-DB4C-4681-A87B-537CE7ED7731}" sibTransId="{403A9483-B5C9-4BA5-903B-9E82DF0FC4EF}"/>
    <dgm:cxn modelId="{1408B919-3084-4223-A9B8-FEE327CAC178}" type="presOf" srcId="{65A098E4-9F72-41FB-8FAF-323FEFBF8C32}" destId="{34B0C377-DA46-4FDC-AEA0-9893733A54D1}" srcOrd="0" destOrd="0" presId="urn:microsoft.com/office/officeart/2005/8/layout/list1"/>
    <dgm:cxn modelId="{26C8CB41-D32C-4E42-8E04-FBB821895CAD}" type="presOf" srcId="{CA08061A-3178-40C0-9B19-20677FC434E0}" destId="{F99DFE89-8B44-449C-9FAC-4D8C4A43A65D}" srcOrd="0" destOrd="0" presId="urn:microsoft.com/office/officeart/2005/8/layout/list1"/>
    <dgm:cxn modelId="{1CE85376-C44D-41A1-B576-3CCFF892810D}" srcId="{9E169B63-8064-494B-97BE-19AF6702B669}" destId="{CA08061A-3178-40C0-9B19-20677FC434E0}" srcOrd="0" destOrd="0" parTransId="{221ABAF8-9E40-45F1-B211-3EE692397C1C}" sibTransId="{E0377D87-A2B2-4EC3-8F0D-183A8182F8FD}"/>
    <dgm:cxn modelId="{4F45E377-7EA5-45B3-92FE-F6BDBC1DCF97}" type="presOf" srcId="{9E169B63-8064-494B-97BE-19AF6702B669}" destId="{4BCBAB2D-30ED-4909-A2F3-F4512D6E8D08}" srcOrd="1" destOrd="0" presId="urn:microsoft.com/office/officeart/2005/8/layout/list1"/>
    <dgm:cxn modelId="{0AE60F81-0917-4947-B84A-4DE840A06C21}" srcId="{5160E2C4-C0C3-41E8-A2E1-B0575F406CB6}" destId="{96F91009-1F91-41FF-8785-5A0C27C45F08}" srcOrd="0" destOrd="0" parTransId="{E9548054-C915-43D5-9405-03F81E76040E}" sibTransId="{BCFD8072-C48B-491A-8913-ACF0CB42205D}"/>
    <dgm:cxn modelId="{2F5E47A9-986E-467E-8912-2324EABF1EC0}" type="presOf" srcId="{5160E2C4-C0C3-41E8-A2E1-B0575F406CB6}" destId="{AA840BA7-8067-4943-A00A-8E05C68B9394}" srcOrd="1" destOrd="0" presId="urn:microsoft.com/office/officeart/2005/8/layout/list1"/>
    <dgm:cxn modelId="{EAF3B1BD-9546-4DFC-915C-792C54790792}" srcId="{5160E2C4-C0C3-41E8-A2E1-B0575F406CB6}" destId="{2C2C3FB7-1FA2-456D-A857-B4349FD64233}" srcOrd="1" destOrd="0" parTransId="{22970B18-0AC4-4426-A4A1-00AE193287A9}" sibTransId="{8C67C3F5-57D5-488C-AE7B-96D5CD9B8383}"/>
    <dgm:cxn modelId="{5A27A1CF-8662-44BC-BA53-AF41547D909E}" type="presOf" srcId="{BD2BA5FA-444F-4FDE-B885-BC7270689AE4}" destId="{F99DFE89-8B44-449C-9FAC-4D8C4A43A65D}" srcOrd="0" destOrd="1" presId="urn:microsoft.com/office/officeart/2005/8/layout/list1"/>
    <dgm:cxn modelId="{0ADD7CD9-AF36-4089-AFC7-639A412939F9}" type="presOf" srcId="{2C2C3FB7-1FA2-456D-A857-B4349FD64233}" destId="{5B7DC069-EACB-49E6-881A-91FAE35813E1}" srcOrd="0" destOrd="1" presId="urn:microsoft.com/office/officeart/2005/8/layout/list1"/>
    <dgm:cxn modelId="{31DD19DC-E2B8-4882-8470-C0999AFED076}" type="presOf" srcId="{9E169B63-8064-494B-97BE-19AF6702B669}" destId="{887D40DD-3682-4CB6-98D7-4DF0EE00210E}" srcOrd="0" destOrd="0" presId="urn:microsoft.com/office/officeart/2005/8/layout/list1"/>
    <dgm:cxn modelId="{33A63EE0-A67A-40C5-B88F-BCD8B539A324}" type="presOf" srcId="{96F91009-1F91-41FF-8785-5A0C27C45F08}" destId="{5B7DC069-EACB-49E6-881A-91FAE35813E1}" srcOrd="0" destOrd="0" presId="urn:microsoft.com/office/officeart/2005/8/layout/list1"/>
    <dgm:cxn modelId="{DC9726E5-2387-464E-BC0E-2749AA0D635B}" srcId="{65A098E4-9F72-41FB-8FAF-323FEFBF8C32}" destId="{9E169B63-8064-494B-97BE-19AF6702B669}" srcOrd="1" destOrd="0" parTransId="{FA21352F-BDE3-4F27-A25D-8757E1CEF055}" sibTransId="{15FBD107-A849-4FCF-9C00-7421A690FF33}"/>
    <dgm:cxn modelId="{1A3A83EB-0E9C-4721-9C82-3C20BB71A9A2}" srcId="{9E169B63-8064-494B-97BE-19AF6702B669}" destId="{BD2BA5FA-444F-4FDE-B885-BC7270689AE4}" srcOrd="1" destOrd="0" parTransId="{370EE78F-D3F2-42FE-8A5B-0C89E14E2F10}" sibTransId="{A2618516-63A9-4FAE-B7CF-77FE73356A2C}"/>
    <dgm:cxn modelId="{9EAFBCFA-DD91-465A-8DD6-D1659E6F9B7F}" type="presOf" srcId="{5160E2C4-C0C3-41E8-A2E1-B0575F406CB6}" destId="{B298D5A1-E5D4-4C79-AB6F-25AE305AF89B}" srcOrd="0" destOrd="0" presId="urn:microsoft.com/office/officeart/2005/8/layout/list1"/>
    <dgm:cxn modelId="{30A9AA43-580F-43BE-9C34-2E60237E273C}" type="presParOf" srcId="{34B0C377-DA46-4FDC-AEA0-9893733A54D1}" destId="{7C531002-88E8-447C-8883-DAEF57CC8EDE}" srcOrd="0" destOrd="0" presId="urn:microsoft.com/office/officeart/2005/8/layout/list1"/>
    <dgm:cxn modelId="{AC87690E-44C7-4DE1-A8C0-E812B907F8A1}" type="presParOf" srcId="{7C531002-88E8-447C-8883-DAEF57CC8EDE}" destId="{B298D5A1-E5D4-4C79-AB6F-25AE305AF89B}" srcOrd="0" destOrd="0" presId="urn:microsoft.com/office/officeart/2005/8/layout/list1"/>
    <dgm:cxn modelId="{C8F9E51D-8BA3-4832-ADE5-FD92C9620D25}" type="presParOf" srcId="{7C531002-88E8-447C-8883-DAEF57CC8EDE}" destId="{AA840BA7-8067-4943-A00A-8E05C68B9394}" srcOrd="1" destOrd="0" presId="urn:microsoft.com/office/officeart/2005/8/layout/list1"/>
    <dgm:cxn modelId="{70C53967-56BB-4E9F-9421-6380A6D044C0}" type="presParOf" srcId="{34B0C377-DA46-4FDC-AEA0-9893733A54D1}" destId="{2098FBEE-0915-40ED-9538-4EC33C3C6545}" srcOrd="1" destOrd="0" presId="urn:microsoft.com/office/officeart/2005/8/layout/list1"/>
    <dgm:cxn modelId="{FF01C14D-5BC2-4112-A559-E1F2BB8188CA}" type="presParOf" srcId="{34B0C377-DA46-4FDC-AEA0-9893733A54D1}" destId="{5B7DC069-EACB-49E6-881A-91FAE35813E1}" srcOrd="2" destOrd="0" presId="urn:microsoft.com/office/officeart/2005/8/layout/list1"/>
    <dgm:cxn modelId="{84D87315-B0E8-4156-BECB-F44145AF7935}" type="presParOf" srcId="{34B0C377-DA46-4FDC-AEA0-9893733A54D1}" destId="{9F4AE9F2-033F-4D07-9C9F-013B8B7F3959}" srcOrd="3" destOrd="0" presId="urn:microsoft.com/office/officeart/2005/8/layout/list1"/>
    <dgm:cxn modelId="{9B806F02-469B-4F08-9F5E-63957E31AB30}" type="presParOf" srcId="{34B0C377-DA46-4FDC-AEA0-9893733A54D1}" destId="{DA4F1BA8-B65B-40F4-A1B2-9FE9D09FCECB}" srcOrd="4" destOrd="0" presId="urn:microsoft.com/office/officeart/2005/8/layout/list1"/>
    <dgm:cxn modelId="{1286D955-C5D1-4F9A-AFBC-F5568B5D0B20}" type="presParOf" srcId="{DA4F1BA8-B65B-40F4-A1B2-9FE9D09FCECB}" destId="{887D40DD-3682-4CB6-98D7-4DF0EE00210E}" srcOrd="0" destOrd="0" presId="urn:microsoft.com/office/officeart/2005/8/layout/list1"/>
    <dgm:cxn modelId="{4336121D-B25D-47D4-A8C4-FA0C048C6ABF}" type="presParOf" srcId="{DA4F1BA8-B65B-40F4-A1B2-9FE9D09FCECB}" destId="{4BCBAB2D-30ED-4909-A2F3-F4512D6E8D08}" srcOrd="1" destOrd="0" presId="urn:microsoft.com/office/officeart/2005/8/layout/list1"/>
    <dgm:cxn modelId="{418348A1-706C-4768-BFC6-1CC29558CD66}" type="presParOf" srcId="{34B0C377-DA46-4FDC-AEA0-9893733A54D1}" destId="{2BCAD1E5-E0DB-4CC6-8671-AF146456F505}" srcOrd="5" destOrd="0" presId="urn:microsoft.com/office/officeart/2005/8/layout/list1"/>
    <dgm:cxn modelId="{BE5F2A26-917F-42E7-9630-A983BBB6CCD1}" type="presParOf" srcId="{34B0C377-DA46-4FDC-AEA0-9893733A54D1}" destId="{F99DFE89-8B44-449C-9FAC-4D8C4A43A65D}"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7A1073-B7B9-4E87-A88D-E1719DBE43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A0DDF23-8652-47AD-AE1A-A7C4EE660C56}">
      <dgm:prSet phldrT="[Text]" custT="1"/>
      <dgm:spPr>
        <a:solidFill>
          <a:srgbClr val="EC450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rtDeco"/>
        </a:sp3d>
      </dgm:spPr>
      <dgm:t>
        <a:bodyPr/>
        <a:lstStyle/>
        <a:p>
          <a:r>
            <a:rPr lang="en-US" sz="3600" dirty="0"/>
            <a:t>Lifestyle</a:t>
          </a:r>
        </a:p>
      </dgm:t>
    </dgm:pt>
    <dgm:pt modelId="{D79A5B8E-0D25-4EDC-8254-4BDD2ADB5BF9}" type="parTrans" cxnId="{44DECB39-F8A8-4D5F-95D6-696E8AF7AA46}">
      <dgm:prSet/>
      <dgm:spPr/>
      <dgm:t>
        <a:bodyPr/>
        <a:lstStyle/>
        <a:p>
          <a:endParaRPr lang="en-US"/>
        </a:p>
      </dgm:t>
    </dgm:pt>
    <dgm:pt modelId="{AEB94605-ADCC-4DE0-8386-3CAD9269CD86}" type="sibTrans" cxnId="{44DECB39-F8A8-4D5F-95D6-696E8AF7AA46}">
      <dgm:prSet/>
      <dgm:spPr/>
      <dgm:t>
        <a:bodyPr/>
        <a:lstStyle/>
        <a:p>
          <a:endParaRPr lang="en-US"/>
        </a:p>
      </dgm:t>
    </dgm:pt>
    <dgm:pt modelId="{C871551E-6283-48D4-BEF3-DADD0A956F98}">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rtDeco"/>
        </a:sp3d>
      </dgm:spPr>
      <dgm:t>
        <a:bodyPr/>
        <a:lstStyle/>
        <a:p>
          <a:r>
            <a:rPr lang="en-US" sz="3600" dirty="0">
              <a:solidFill>
                <a:schemeClr val="bg1"/>
              </a:solidFill>
            </a:rPr>
            <a:t>Income</a:t>
          </a:r>
        </a:p>
      </dgm:t>
    </dgm:pt>
    <dgm:pt modelId="{0F32FA3E-F93E-46C6-9A73-A8E853FFEFEA}" type="parTrans" cxnId="{323C4FC1-8466-4B0C-85D4-EFF975352B9C}">
      <dgm:prSet/>
      <dgm:spPr/>
      <dgm:t>
        <a:bodyPr/>
        <a:lstStyle/>
        <a:p>
          <a:endParaRPr lang="en-US"/>
        </a:p>
      </dgm:t>
    </dgm:pt>
    <dgm:pt modelId="{A0E67D28-D285-403B-AD31-49E378C9F533}" type="sibTrans" cxnId="{323C4FC1-8466-4B0C-85D4-EFF975352B9C}">
      <dgm:prSet/>
      <dgm:spPr/>
      <dgm:t>
        <a:bodyPr/>
        <a:lstStyle/>
        <a:p>
          <a:endParaRPr lang="en-US"/>
        </a:p>
      </dgm:t>
    </dgm:pt>
    <dgm:pt modelId="{CB9AF473-81B9-4C1F-A883-6360B9664292}">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Dollar for dollar expenditure of your money - could put lifestyle/legacy at risk</a:t>
          </a:r>
        </a:p>
      </dgm:t>
    </dgm:pt>
    <dgm:pt modelId="{FF23A0D4-3CE7-45E5-828B-DD9C566D1CF0}" type="parTrans" cxnId="{D6E62D49-E517-490E-B59F-248C550ED518}">
      <dgm:prSet/>
      <dgm:spPr/>
      <dgm:t>
        <a:bodyPr/>
        <a:lstStyle/>
        <a:p>
          <a:endParaRPr lang="en-US"/>
        </a:p>
      </dgm:t>
    </dgm:pt>
    <dgm:pt modelId="{61AD6004-C0E3-4ACD-B63D-636B48EE7175}" type="sibTrans" cxnId="{D6E62D49-E517-490E-B59F-248C550ED518}">
      <dgm:prSet/>
      <dgm:spPr/>
      <dgm:t>
        <a:bodyPr/>
        <a:lstStyle/>
        <a:p>
          <a:endParaRPr lang="en-US"/>
        </a:p>
      </dgm:t>
    </dgm:pt>
    <dgm:pt modelId="{18C53787-3BF5-4272-9CB5-E5C6D86A469C}">
      <dgm:prSet custT="1"/>
      <dgm:spPr>
        <a:solidFill>
          <a:srgbClr val="0070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rtDeco"/>
        </a:sp3d>
      </dgm:spPr>
      <dgm:t>
        <a:bodyPr/>
        <a:lstStyle/>
        <a:p>
          <a:r>
            <a:rPr lang="en-US" sz="3600" dirty="0"/>
            <a:t>Insurance</a:t>
          </a:r>
        </a:p>
      </dgm:t>
    </dgm:pt>
    <dgm:pt modelId="{CE74B2F2-564C-40B2-B13A-ACF311637A3F}" type="parTrans" cxnId="{CFD9DBB2-337D-4D19-ADA9-BB60003C8E7E}">
      <dgm:prSet/>
      <dgm:spPr/>
      <dgm:t>
        <a:bodyPr/>
        <a:lstStyle/>
        <a:p>
          <a:endParaRPr lang="en-US"/>
        </a:p>
      </dgm:t>
    </dgm:pt>
    <dgm:pt modelId="{FC956E3E-DFC4-4354-A498-52C70980065D}" type="sibTrans" cxnId="{CFD9DBB2-337D-4D19-ADA9-BB60003C8E7E}">
      <dgm:prSet/>
      <dgm:spPr/>
      <dgm:t>
        <a:bodyPr/>
        <a:lstStyle/>
        <a:p>
          <a:endParaRPr lang="en-US"/>
        </a:p>
      </dgm:t>
    </dgm:pt>
    <dgm:pt modelId="{3D8879F5-D0D3-4BA1-9DF9-FC25C3F93C08}">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Cost efficient leveraged benefit amount</a:t>
          </a:r>
        </a:p>
      </dgm:t>
    </dgm:pt>
    <dgm:pt modelId="{06E536DD-5CA5-4E86-84EF-EB3ABB0F1B21}" type="parTrans" cxnId="{6452BBAA-DF07-412D-825F-CF91D7CD5B4A}">
      <dgm:prSet/>
      <dgm:spPr/>
      <dgm:t>
        <a:bodyPr/>
        <a:lstStyle/>
        <a:p>
          <a:endParaRPr lang="en-US"/>
        </a:p>
      </dgm:t>
    </dgm:pt>
    <dgm:pt modelId="{A0CFE566-D7AC-44C1-90F6-AD377CD1C7A1}" type="sibTrans" cxnId="{6452BBAA-DF07-412D-825F-CF91D7CD5B4A}">
      <dgm:prSet/>
      <dgm:spPr/>
      <dgm:t>
        <a:bodyPr/>
        <a:lstStyle/>
        <a:p>
          <a:endParaRPr lang="en-US"/>
        </a:p>
      </dgm:t>
    </dgm:pt>
    <dgm:pt modelId="{34BF7B80-1939-4CE5-B4E4-24FD392C9B2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sz="2000" dirty="0"/>
        </a:p>
      </dgm:t>
    </dgm:pt>
    <dgm:pt modelId="{9798C684-0467-4443-A186-0482B3D0B099}" type="parTrans" cxnId="{AD79F4EC-3409-4642-AD8F-7F00F71F6535}">
      <dgm:prSet/>
      <dgm:spPr/>
      <dgm:t>
        <a:bodyPr/>
        <a:lstStyle/>
        <a:p>
          <a:endParaRPr lang="en-US"/>
        </a:p>
      </dgm:t>
    </dgm:pt>
    <dgm:pt modelId="{88F5F1C2-E2E6-4B91-917A-402228144E21}" type="sibTrans" cxnId="{AD79F4EC-3409-4642-AD8F-7F00F71F6535}">
      <dgm:prSet/>
      <dgm:spPr/>
      <dgm:t>
        <a:bodyPr/>
        <a:lstStyle/>
        <a:p>
          <a:endParaRPr lang="en-US"/>
        </a:p>
      </dgm:t>
    </dgm:pt>
    <dgm:pt modelId="{1864F4CB-8912-4242-92FC-86C6D5EE40F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Cost is the potential loss of health, well being or earning ability of a spouse or other loved one</a:t>
          </a:r>
        </a:p>
      </dgm:t>
    </dgm:pt>
    <dgm:pt modelId="{8FC9E545-AE92-4F27-B0AA-D29B0B292E25}" type="parTrans" cxnId="{9ED4CA51-6C31-4D4C-A047-037C82C068E7}">
      <dgm:prSet/>
      <dgm:spPr/>
      <dgm:t>
        <a:bodyPr/>
        <a:lstStyle/>
        <a:p>
          <a:endParaRPr lang="en-US"/>
        </a:p>
      </dgm:t>
    </dgm:pt>
    <dgm:pt modelId="{57AF0CD5-0CE9-4BC6-A7AB-75F8994CC938}" type="sibTrans" cxnId="{9ED4CA51-6C31-4D4C-A047-037C82C068E7}">
      <dgm:prSet/>
      <dgm:spPr/>
      <dgm:t>
        <a:bodyPr/>
        <a:lstStyle/>
        <a:p>
          <a:endParaRPr lang="en-US"/>
        </a:p>
      </dgm:t>
    </dgm:pt>
    <dgm:pt modelId="{CC611F73-A450-4DFF-BC7E-EB8E03A6A21A}">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sz="2000" dirty="0"/>
        </a:p>
      </dgm:t>
    </dgm:pt>
    <dgm:pt modelId="{E0AB9C06-4E2C-42B0-9CE2-2A30FF40C04D}" type="parTrans" cxnId="{246B6577-81C3-4739-9414-43F20F4BB270}">
      <dgm:prSet/>
      <dgm:spPr/>
      <dgm:t>
        <a:bodyPr/>
        <a:lstStyle/>
        <a:p>
          <a:endParaRPr lang="en-US"/>
        </a:p>
      </dgm:t>
    </dgm:pt>
    <dgm:pt modelId="{F98F7931-DC3A-4E77-B017-06FBB0DDAFDF}" type="sibTrans" cxnId="{246B6577-81C3-4739-9414-43F20F4BB270}">
      <dgm:prSet/>
      <dgm:spPr/>
      <dgm:t>
        <a:bodyPr/>
        <a:lstStyle/>
        <a:p>
          <a:endParaRPr lang="en-US"/>
        </a:p>
      </dgm:t>
    </dgm:pt>
    <dgm:pt modelId="{B939E99E-6BD8-4551-BE45-9EF687B6C10C}" type="pres">
      <dgm:prSet presAssocID="{F97A1073-B7B9-4E87-A88D-E1719DBE4372}" presName="Name0" presStyleCnt="0">
        <dgm:presLayoutVars>
          <dgm:dir/>
          <dgm:animLvl val="lvl"/>
          <dgm:resizeHandles/>
        </dgm:presLayoutVars>
      </dgm:prSet>
      <dgm:spPr/>
    </dgm:pt>
    <dgm:pt modelId="{960A3375-09BB-40C1-851F-DF04659927C4}" type="pres">
      <dgm:prSet presAssocID="{CA0DDF23-8652-47AD-AE1A-A7C4EE660C56}" presName="linNode" presStyleCnt="0"/>
      <dgm:spPr/>
    </dgm:pt>
    <dgm:pt modelId="{9E702F6E-2590-4AD8-86B5-2101FEBC6863}" type="pres">
      <dgm:prSet presAssocID="{CA0DDF23-8652-47AD-AE1A-A7C4EE660C56}" presName="parentShp" presStyleLbl="node1" presStyleIdx="0" presStyleCnt="3" custScaleX="79784">
        <dgm:presLayoutVars>
          <dgm:bulletEnabled val="1"/>
        </dgm:presLayoutVars>
      </dgm:prSet>
      <dgm:spPr/>
    </dgm:pt>
    <dgm:pt modelId="{D54F9A30-F79C-4FC7-88AE-C18BD9A9A2B4}" type="pres">
      <dgm:prSet presAssocID="{CA0DDF23-8652-47AD-AE1A-A7C4EE660C56}" presName="childShp" presStyleLbl="bgAccFollowNode1" presStyleIdx="0" presStyleCnt="3" custScaleX="112963">
        <dgm:presLayoutVars>
          <dgm:bulletEnabled val="1"/>
        </dgm:presLayoutVars>
      </dgm:prSet>
      <dgm:spPr/>
    </dgm:pt>
    <dgm:pt modelId="{F714E7FB-4A9D-409B-B1CE-0F4DBD9E0B5D}" type="pres">
      <dgm:prSet presAssocID="{AEB94605-ADCC-4DE0-8386-3CAD9269CD86}" presName="spacing" presStyleCnt="0"/>
      <dgm:spPr/>
    </dgm:pt>
    <dgm:pt modelId="{46311929-E24D-43C6-A118-C5E152B1F3C4}" type="pres">
      <dgm:prSet presAssocID="{C871551E-6283-48D4-BEF3-DADD0A956F98}" presName="linNode" presStyleCnt="0"/>
      <dgm:spPr/>
    </dgm:pt>
    <dgm:pt modelId="{61B1E8AC-04E3-4CD7-8336-999FBA151B1B}" type="pres">
      <dgm:prSet presAssocID="{C871551E-6283-48D4-BEF3-DADD0A956F98}" presName="parentShp" presStyleLbl="node1" presStyleIdx="1" presStyleCnt="3" custScaleX="81327">
        <dgm:presLayoutVars>
          <dgm:bulletEnabled val="1"/>
        </dgm:presLayoutVars>
      </dgm:prSet>
      <dgm:spPr/>
    </dgm:pt>
    <dgm:pt modelId="{D6289BCB-7EE5-4F69-9705-DCE8B4716DD3}" type="pres">
      <dgm:prSet presAssocID="{C871551E-6283-48D4-BEF3-DADD0A956F98}" presName="childShp" presStyleLbl="bgAccFollowNode1" presStyleIdx="1" presStyleCnt="3" custScaleX="111420">
        <dgm:presLayoutVars>
          <dgm:bulletEnabled val="1"/>
        </dgm:presLayoutVars>
      </dgm:prSet>
      <dgm:spPr/>
    </dgm:pt>
    <dgm:pt modelId="{B3BDFEAD-46E8-4D1C-BD54-EB9AAECA9DC5}" type="pres">
      <dgm:prSet presAssocID="{A0E67D28-D285-403B-AD31-49E378C9F533}" presName="spacing" presStyleCnt="0"/>
      <dgm:spPr/>
    </dgm:pt>
    <dgm:pt modelId="{429C9C2B-1A5A-4A6F-A190-142A4E856DA6}" type="pres">
      <dgm:prSet presAssocID="{18C53787-3BF5-4272-9CB5-E5C6D86A469C}" presName="linNode" presStyleCnt="0"/>
      <dgm:spPr/>
    </dgm:pt>
    <dgm:pt modelId="{7954D2D8-2EDD-4C4A-A807-1F5C7B0EB79B}" type="pres">
      <dgm:prSet presAssocID="{18C53787-3BF5-4272-9CB5-E5C6D86A469C}" presName="parentShp" presStyleLbl="node1" presStyleIdx="2" presStyleCnt="3" custScaleX="81327">
        <dgm:presLayoutVars>
          <dgm:bulletEnabled val="1"/>
        </dgm:presLayoutVars>
      </dgm:prSet>
      <dgm:spPr/>
    </dgm:pt>
    <dgm:pt modelId="{A4607944-6398-4676-9200-87D91B3D1145}" type="pres">
      <dgm:prSet presAssocID="{18C53787-3BF5-4272-9CB5-E5C6D86A469C}" presName="childShp" presStyleLbl="bgAccFollowNode1" presStyleIdx="2" presStyleCnt="3" custScaleX="110391">
        <dgm:presLayoutVars>
          <dgm:bulletEnabled val="1"/>
        </dgm:presLayoutVars>
      </dgm:prSet>
      <dgm:spPr/>
    </dgm:pt>
  </dgm:ptLst>
  <dgm:cxnLst>
    <dgm:cxn modelId="{5A30370E-DAF5-4508-B8E1-DA7DDA3CB5E2}" type="presOf" srcId="{18C53787-3BF5-4272-9CB5-E5C6D86A469C}" destId="{7954D2D8-2EDD-4C4A-A807-1F5C7B0EB79B}" srcOrd="0" destOrd="0" presId="urn:microsoft.com/office/officeart/2005/8/layout/vList6"/>
    <dgm:cxn modelId="{DCAA8828-47EB-4704-B737-9260B8EF5C6C}" type="presOf" srcId="{CC611F73-A450-4DFF-BC7E-EB8E03A6A21A}" destId="{A4607944-6398-4676-9200-87D91B3D1145}" srcOrd="0" destOrd="0" presId="urn:microsoft.com/office/officeart/2005/8/layout/vList6"/>
    <dgm:cxn modelId="{DD102239-05D9-41CF-8948-7D17B8A3CB5D}" type="presOf" srcId="{CA0DDF23-8652-47AD-AE1A-A7C4EE660C56}" destId="{9E702F6E-2590-4AD8-86B5-2101FEBC6863}" srcOrd="0" destOrd="0" presId="urn:microsoft.com/office/officeart/2005/8/layout/vList6"/>
    <dgm:cxn modelId="{44DECB39-F8A8-4D5F-95D6-696E8AF7AA46}" srcId="{F97A1073-B7B9-4E87-A88D-E1719DBE4372}" destId="{CA0DDF23-8652-47AD-AE1A-A7C4EE660C56}" srcOrd="0" destOrd="0" parTransId="{D79A5B8E-0D25-4EDC-8254-4BDD2ADB5BF9}" sibTransId="{AEB94605-ADCC-4DE0-8386-3CAD9269CD86}"/>
    <dgm:cxn modelId="{D6E62D49-E517-490E-B59F-248C550ED518}" srcId="{C871551E-6283-48D4-BEF3-DADD0A956F98}" destId="{CB9AF473-81B9-4C1F-A883-6360B9664292}" srcOrd="1" destOrd="0" parTransId="{FF23A0D4-3CE7-45E5-828B-DD9C566D1CF0}" sibTransId="{61AD6004-C0E3-4ACD-B63D-636B48EE7175}"/>
    <dgm:cxn modelId="{9ED4CA51-6C31-4D4C-A047-037C82C068E7}" srcId="{CA0DDF23-8652-47AD-AE1A-A7C4EE660C56}" destId="{1864F4CB-8912-4242-92FC-86C6D5EE40FA}" srcOrd="0" destOrd="0" parTransId="{8FC9E545-AE92-4F27-B0AA-D29B0B292E25}" sibTransId="{57AF0CD5-0CE9-4BC6-A7AB-75F8994CC938}"/>
    <dgm:cxn modelId="{246B6577-81C3-4739-9414-43F20F4BB270}" srcId="{18C53787-3BF5-4272-9CB5-E5C6D86A469C}" destId="{CC611F73-A450-4DFF-BC7E-EB8E03A6A21A}" srcOrd="0" destOrd="0" parTransId="{E0AB9C06-4E2C-42B0-9CE2-2A30FF40C04D}" sibTransId="{F98F7931-DC3A-4E77-B017-06FBB0DDAFDF}"/>
    <dgm:cxn modelId="{1BC9A290-B734-4E4E-898E-D54E869EA5CD}" type="presOf" srcId="{F97A1073-B7B9-4E87-A88D-E1719DBE4372}" destId="{B939E99E-6BD8-4551-BE45-9EF687B6C10C}" srcOrd="0" destOrd="0" presId="urn:microsoft.com/office/officeart/2005/8/layout/vList6"/>
    <dgm:cxn modelId="{98D9A992-3439-4449-9361-BCD42638C7BB}" type="presOf" srcId="{C871551E-6283-48D4-BEF3-DADD0A956F98}" destId="{61B1E8AC-04E3-4CD7-8336-999FBA151B1B}" srcOrd="0" destOrd="0" presId="urn:microsoft.com/office/officeart/2005/8/layout/vList6"/>
    <dgm:cxn modelId="{2027BF93-D4FE-4B48-9AB0-08E5B337465B}" type="presOf" srcId="{1864F4CB-8912-4242-92FC-86C6D5EE40FA}" destId="{D54F9A30-F79C-4FC7-88AE-C18BD9A9A2B4}" srcOrd="0" destOrd="0" presId="urn:microsoft.com/office/officeart/2005/8/layout/vList6"/>
    <dgm:cxn modelId="{DCDB2B9E-2104-4681-B54F-5F6C92FB0C6F}" type="presOf" srcId="{34BF7B80-1939-4CE5-B4E4-24FD392C9B2E}" destId="{D6289BCB-7EE5-4F69-9705-DCE8B4716DD3}" srcOrd="0" destOrd="0" presId="urn:microsoft.com/office/officeart/2005/8/layout/vList6"/>
    <dgm:cxn modelId="{6452BBAA-DF07-412D-825F-CF91D7CD5B4A}" srcId="{18C53787-3BF5-4272-9CB5-E5C6D86A469C}" destId="{3D8879F5-D0D3-4BA1-9DF9-FC25C3F93C08}" srcOrd="1" destOrd="0" parTransId="{06E536DD-5CA5-4E86-84EF-EB3ABB0F1B21}" sibTransId="{A0CFE566-D7AC-44C1-90F6-AD377CD1C7A1}"/>
    <dgm:cxn modelId="{CFD9DBB2-337D-4D19-ADA9-BB60003C8E7E}" srcId="{F97A1073-B7B9-4E87-A88D-E1719DBE4372}" destId="{18C53787-3BF5-4272-9CB5-E5C6D86A469C}" srcOrd="2" destOrd="0" parTransId="{CE74B2F2-564C-40B2-B13A-ACF311637A3F}" sibTransId="{FC956E3E-DFC4-4354-A498-52C70980065D}"/>
    <dgm:cxn modelId="{323C4FC1-8466-4B0C-85D4-EFF975352B9C}" srcId="{F97A1073-B7B9-4E87-A88D-E1719DBE4372}" destId="{C871551E-6283-48D4-BEF3-DADD0A956F98}" srcOrd="1" destOrd="0" parTransId="{0F32FA3E-F93E-46C6-9A73-A8E853FFEFEA}" sibTransId="{A0E67D28-D285-403B-AD31-49E378C9F533}"/>
    <dgm:cxn modelId="{27104DD9-1506-4795-A5F5-887DCF586B5D}" type="presOf" srcId="{3D8879F5-D0D3-4BA1-9DF9-FC25C3F93C08}" destId="{A4607944-6398-4676-9200-87D91B3D1145}" srcOrd="0" destOrd="1" presId="urn:microsoft.com/office/officeart/2005/8/layout/vList6"/>
    <dgm:cxn modelId="{FA388BE1-7858-430E-AE35-207B7A742591}" type="presOf" srcId="{CB9AF473-81B9-4C1F-A883-6360B9664292}" destId="{D6289BCB-7EE5-4F69-9705-DCE8B4716DD3}" srcOrd="0" destOrd="1" presId="urn:microsoft.com/office/officeart/2005/8/layout/vList6"/>
    <dgm:cxn modelId="{AD79F4EC-3409-4642-AD8F-7F00F71F6535}" srcId="{C871551E-6283-48D4-BEF3-DADD0A956F98}" destId="{34BF7B80-1939-4CE5-B4E4-24FD392C9B2E}" srcOrd="0" destOrd="0" parTransId="{9798C684-0467-4443-A186-0482B3D0B099}" sibTransId="{88F5F1C2-E2E6-4B91-917A-402228144E21}"/>
    <dgm:cxn modelId="{E08313FE-1ED2-47A0-AB53-3A7141117E91}" type="presParOf" srcId="{B939E99E-6BD8-4551-BE45-9EF687B6C10C}" destId="{960A3375-09BB-40C1-851F-DF04659927C4}" srcOrd="0" destOrd="0" presId="urn:microsoft.com/office/officeart/2005/8/layout/vList6"/>
    <dgm:cxn modelId="{43325F86-D761-49EA-B873-D227444D5AA4}" type="presParOf" srcId="{960A3375-09BB-40C1-851F-DF04659927C4}" destId="{9E702F6E-2590-4AD8-86B5-2101FEBC6863}" srcOrd="0" destOrd="0" presId="urn:microsoft.com/office/officeart/2005/8/layout/vList6"/>
    <dgm:cxn modelId="{699E7B33-38B6-4714-963F-BE9820A3792C}" type="presParOf" srcId="{960A3375-09BB-40C1-851F-DF04659927C4}" destId="{D54F9A30-F79C-4FC7-88AE-C18BD9A9A2B4}" srcOrd="1" destOrd="0" presId="urn:microsoft.com/office/officeart/2005/8/layout/vList6"/>
    <dgm:cxn modelId="{CD2392E7-B4D2-48C3-A70D-222D62FBCD46}" type="presParOf" srcId="{B939E99E-6BD8-4551-BE45-9EF687B6C10C}" destId="{F714E7FB-4A9D-409B-B1CE-0F4DBD9E0B5D}" srcOrd="1" destOrd="0" presId="urn:microsoft.com/office/officeart/2005/8/layout/vList6"/>
    <dgm:cxn modelId="{2C64555B-14C9-4C7E-A16F-DB2DC9B4ACA2}" type="presParOf" srcId="{B939E99E-6BD8-4551-BE45-9EF687B6C10C}" destId="{46311929-E24D-43C6-A118-C5E152B1F3C4}" srcOrd="2" destOrd="0" presId="urn:microsoft.com/office/officeart/2005/8/layout/vList6"/>
    <dgm:cxn modelId="{3CD28E76-7949-49A4-ADD6-95FF04CC4D5B}" type="presParOf" srcId="{46311929-E24D-43C6-A118-C5E152B1F3C4}" destId="{61B1E8AC-04E3-4CD7-8336-999FBA151B1B}" srcOrd="0" destOrd="0" presId="urn:microsoft.com/office/officeart/2005/8/layout/vList6"/>
    <dgm:cxn modelId="{DC7923E4-65CE-4CB4-9047-C7D678237166}" type="presParOf" srcId="{46311929-E24D-43C6-A118-C5E152B1F3C4}" destId="{D6289BCB-7EE5-4F69-9705-DCE8B4716DD3}" srcOrd="1" destOrd="0" presId="urn:microsoft.com/office/officeart/2005/8/layout/vList6"/>
    <dgm:cxn modelId="{7B9B3654-F8B0-46AD-B1BD-7A11628B609F}" type="presParOf" srcId="{B939E99E-6BD8-4551-BE45-9EF687B6C10C}" destId="{B3BDFEAD-46E8-4D1C-BD54-EB9AAECA9DC5}" srcOrd="3" destOrd="0" presId="urn:microsoft.com/office/officeart/2005/8/layout/vList6"/>
    <dgm:cxn modelId="{704F0CB8-990C-45F2-B826-1D62A4EEB257}" type="presParOf" srcId="{B939E99E-6BD8-4551-BE45-9EF687B6C10C}" destId="{429C9C2B-1A5A-4A6F-A190-142A4E856DA6}" srcOrd="4" destOrd="0" presId="urn:microsoft.com/office/officeart/2005/8/layout/vList6"/>
    <dgm:cxn modelId="{43566135-9CF0-4EB7-939D-1A36C28CC502}" type="presParOf" srcId="{429C9C2B-1A5A-4A6F-A190-142A4E856DA6}" destId="{7954D2D8-2EDD-4C4A-A807-1F5C7B0EB79B}" srcOrd="0" destOrd="0" presId="urn:microsoft.com/office/officeart/2005/8/layout/vList6"/>
    <dgm:cxn modelId="{6DB6E1B6-00BB-41A4-A67F-D7879A6930FF}" type="presParOf" srcId="{429C9C2B-1A5A-4A6F-A190-142A4E856DA6}" destId="{A4607944-6398-4676-9200-87D91B3D114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0643F3-4ACD-4595-B296-AAFAF3049B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7CD5AD-D4C6-4AAA-B8EE-89B4AAF76589}">
      <dgm:prSet phldrT="[Text]"/>
      <dgm:spPr>
        <a:solidFill>
          <a:srgbClr val="CE7B02"/>
        </a:solidFill>
        <a:ln>
          <a:solidFill>
            <a:schemeClr val="tx1"/>
          </a:solidFill>
        </a:ln>
        <a:scene3d>
          <a:camera prst="orthographicFront"/>
          <a:lightRig rig="threePt" dir="t"/>
        </a:scene3d>
        <a:sp3d>
          <a:bevelT w="114300" prst="artDeco"/>
        </a:sp3d>
      </dgm:spPr>
      <dgm:t>
        <a:bodyPr/>
        <a:lstStyle/>
        <a:p>
          <a:r>
            <a:rPr lang="en-US" b="1" dirty="0"/>
            <a:t>Self-Insure</a:t>
          </a:r>
        </a:p>
      </dgm:t>
    </dgm:pt>
    <dgm:pt modelId="{2F675AC9-4444-4478-B8DF-F329CE9929D5}" type="parTrans" cxnId="{6B312615-1BFE-4975-942D-05D53AAA1A90}">
      <dgm:prSet/>
      <dgm:spPr/>
      <dgm:t>
        <a:bodyPr/>
        <a:lstStyle/>
        <a:p>
          <a:endParaRPr lang="en-US"/>
        </a:p>
      </dgm:t>
    </dgm:pt>
    <dgm:pt modelId="{252CEB1C-3E4D-4B0D-A47A-42145DC2566C}" type="sibTrans" cxnId="{6B312615-1BFE-4975-942D-05D53AAA1A90}">
      <dgm:prSet/>
      <dgm:spPr/>
      <dgm:t>
        <a:bodyPr/>
        <a:lstStyle/>
        <a:p>
          <a:endParaRPr lang="en-US"/>
        </a:p>
      </dgm:t>
    </dgm:pt>
    <dgm:pt modelId="{33C30900-4368-49DC-AA9B-D346A9C95BFB}">
      <dgm:prSet phldrT="[Text]" custT="1"/>
      <dgm:spPr>
        <a:solidFill>
          <a:schemeClr val="bg1">
            <a:lumMod val="95000"/>
            <a:alpha val="90000"/>
          </a:schemeClr>
        </a:solidFill>
        <a:ln>
          <a:solidFill>
            <a:schemeClr val="tx1">
              <a:alpha val="90000"/>
            </a:schemeClr>
          </a:solidFill>
        </a:ln>
      </dgm:spPr>
      <dgm:t>
        <a:bodyPr/>
        <a:lstStyle/>
        <a:p>
          <a:r>
            <a:rPr lang="en-US" sz="1800" dirty="0"/>
            <a:t>Possible for the wealthy</a:t>
          </a:r>
        </a:p>
      </dgm:t>
    </dgm:pt>
    <dgm:pt modelId="{F7BC9EA9-CC00-4000-B3D2-97AAC0F46FC9}" type="parTrans" cxnId="{37E26201-F51C-4EDA-A9FD-EBDBD9F56A34}">
      <dgm:prSet/>
      <dgm:spPr/>
      <dgm:t>
        <a:bodyPr/>
        <a:lstStyle/>
        <a:p>
          <a:endParaRPr lang="en-US"/>
        </a:p>
      </dgm:t>
    </dgm:pt>
    <dgm:pt modelId="{35751C35-A713-417C-AF8B-86F4ABFDC401}" type="sibTrans" cxnId="{37E26201-F51C-4EDA-A9FD-EBDBD9F56A34}">
      <dgm:prSet/>
      <dgm:spPr/>
      <dgm:t>
        <a:bodyPr/>
        <a:lstStyle/>
        <a:p>
          <a:endParaRPr lang="en-US"/>
        </a:p>
      </dgm:t>
    </dgm:pt>
    <dgm:pt modelId="{0E8D3747-00DC-4759-A154-4F9879636DB1}">
      <dgm:prSet phldrT="[Text]" custT="1"/>
      <dgm:spPr>
        <a:solidFill>
          <a:schemeClr val="bg1">
            <a:lumMod val="95000"/>
            <a:alpha val="90000"/>
          </a:schemeClr>
        </a:solidFill>
        <a:ln>
          <a:solidFill>
            <a:schemeClr val="tx1">
              <a:alpha val="90000"/>
            </a:schemeClr>
          </a:solidFill>
        </a:ln>
      </dgm:spPr>
      <dgm:t>
        <a:bodyPr/>
        <a:lstStyle/>
        <a:p>
          <a:r>
            <a:rPr lang="en-US" sz="1800" dirty="0"/>
            <a:t>But not cost efficient</a:t>
          </a:r>
        </a:p>
      </dgm:t>
    </dgm:pt>
    <dgm:pt modelId="{ED3289D3-BBD0-4BFC-BBB7-E49E0026FDDF}" type="parTrans" cxnId="{B530FD77-26FA-4830-9E66-2F2E7D4CEAB1}">
      <dgm:prSet/>
      <dgm:spPr/>
      <dgm:t>
        <a:bodyPr/>
        <a:lstStyle/>
        <a:p>
          <a:endParaRPr lang="en-US"/>
        </a:p>
      </dgm:t>
    </dgm:pt>
    <dgm:pt modelId="{85868E62-97C1-4FD6-A6F9-36EC48786AC3}" type="sibTrans" cxnId="{B530FD77-26FA-4830-9E66-2F2E7D4CEAB1}">
      <dgm:prSet/>
      <dgm:spPr/>
      <dgm:t>
        <a:bodyPr/>
        <a:lstStyle/>
        <a:p>
          <a:endParaRPr lang="en-US"/>
        </a:p>
      </dgm:t>
    </dgm:pt>
    <dgm:pt modelId="{7A7961AD-063B-4FB6-B1BC-03D513CC50E2}">
      <dgm:prSet phldrT="[Text]"/>
      <dgm:spPr>
        <a:solidFill>
          <a:srgbClr val="CE3C02"/>
        </a:solidFill>
        <a:ln>
          <a:solidFill>
            <a:schemeClr val="tx1"/>
          </a:solidFill>
        </a:ln>
        <a:scene3d>
          <a:camera prst="orthographicFront"/>
          <a:lightRig rig="threePt" dir="t"/>
        </a:scene3d>
        <a:sp3d>
          <a:bevelT w="114300" prst="artDeco"/>
        </a:sp3d>
      </dgm:spPr>
      <dgm:t>
        <a:bodyPr/>
        <a:lstStyle/>
        <a:p>
          <a:r>
            <a:rPr lang="en-US" b="1" dirty="0"/>
            <a:t>Government </a:t>
          </a:r>
        </a:p>
      </dgm:t>
    </dgm:pt>
    <dgm:pt modelId="{F0EE78C6-4A59-464A-A54B-8E5D7F01B3FA}" type="parTrans" cxnId="{DD181F8C-7061-44BB-80A9-DAA23B8522FF}">
      <dgm:prSet/>
      <dgm:spPr/>
      <dgm:t>
        <a:bodyPr/>
        <a:lstStyle/>
        <a:p>
          <a:endParaRPr lang="en-US"/>
        </a:p>
      </dgm:t>
    </dgm:pt>
    <dgm:pt modelId="{46111116-33AD-4A1C-A790-1F7F4017BA45}" type="sibTrans" cxnId="{DD181F8C-7061-44BB-80A9-DAA23B8522FF}">
      <dgm:prSet/>
      <dgm:spPr/>
      <dgm:t>
        <a:bodyPr/>
        <a:lstStyle/>
        <a:p>
          <a:endParaRPr lang="en-US"/>
        </a:p>
      </dgm:t>
    </dgm:pt>
    <dgm:pt modelId="{6CC5E2B6-EE67-4A03-B333-6F2A52CABCE1}">
      <dgm:prSet phldrT="[Text]"/>
      <dgm:spPr>
        <a:solidFill>
          <a:schemeClr val="accent5">
            <a:lumMod val="25000"/>
          </a:schemeClr>
        </a:solidFill>
        <a:ln>
          <a:solidFill>
            <a:schemeClr val="tx1"/>
          </a:solidFill>
        </a:ln>
        <a:scene3d>
          <a:camera prst="orthographicFront"/>
          <a:lightRig rig="threePt" dir="t"/>
        </a:scene3d>
        <a:sp3d>
          <a:bevelT w="114300" prst="artDeco"/>
        </a:sp3d>
      </dgm:spPr>
      <dgm:t>
        <a:bodyPr/>
        <a:lstStyle/>
        <a:p>
          <a:r>
            <a:rPr lang="en-US" b="1" dirty="0"/>
            <a:t>Medicaid</a:t>
          </a:r>
        </a:p>
      </dgm:t>
    </dgm:pt>
    <dgm:pt modelId="{26C115B4-0B89-4EC8-A8D6-8AD07DF52D2D}" type="parTrans" cxnId="{E69B1C47-FAFF-4EBC-95EC-A8EC3BA849F1}">
      <dgm:prSet/>
      <dgm:spPr/>
      <dgm:t>
        <a:bodyPr/>
        <a:lstStyle/>
        <a:p>
          <a:endParaRPr lang="en-US"/>
        </a:p>
      </dgm:t>
    </dgm:pt>
    <dgm:pt modelId="{0CB87088-57FA-4702-B2DE-DCF6F4235F7E}" type="sibTrans" cxnId="{E69B1C47-FAFF-4EBC-95EC-A8EC3BA849F1}">
      <dgm:prSet/>
      <dgm:spPr/>
      <dgm:t>
        <a:bodyPr/>
        <a:lstStyle/>
        <a:p>
          <a:endParaRPr lang="en-US"/>
        </a:p>
      </dgm:t>
    </dgm:pt>
    <dgm:pt modelId="{05378F8C-DCAC-4499-B1FD-A91AB0CE8D2D}">
      <dgm:prSet phldrT="[Text]" custT="1"/>
      <dgm:spPr>
        <a:solidFill>
          <a:schemeClr val="bg1">
            <a:lumMod val="95000"/>
            <a:alpha val="90000"/>
          </a:schemeClr>
        </a:solidFill>
        <a:ln>
          <a:solidFill>
            <a:schemeClr val="tx1"/>
          </a:solidFill>
        </a:ln>
      </dgm:spPr>
      <dgm:t>
        <a:bodyPr/>
        <a:lstStyle/>
        <a:p>
          <a:r>
            <a:rPr lang="en-US" sz="1800" dirty="0"/>
            <a:t>Maximum 100 days if qualified</a:t>
          </a:r>
        </a:p>
      </dgm:t>
    </dgm:pt>
    <dgm:pt modelId="{7CBDB6F0-3D6A-461C-ACB9-03A16F1A4F3E}" type="parTrans" cxnId="{9ACF9D5D-4830-473F-BBA5-3089DB073B3B}">
      <dgm:prSet/>
      <dgm:spPr/>
      <dgm:t>
        <a:bodyPr/>
        <a:lstStyle/>
        <a:p>
          <a:endParaRPr lang="en-US"/>
        </a:p>
      </dgm:t>
    </dgm:pt>
    <dgm:pt modelId="{F9816A75-CD56-4287-A0C6-C043DA059102}" type="sibTrans" cxnId="{9ACF9D5D-4830-473F-BBA5-3089DB073B3B}">
      <dgm:prSet/>
      <dgm:spPr/>
      <dgm:t>
        <a:bodyPr/>
        <a:lstStyle/>
        <a:p>
          <a:endParaRPr lang="en-US"/>
        </a:p>
      </dgm:t>
    </dgm:pt>
    <dgm:pt modelId="{4B109960-F20A-4462-8ACC-6FA0744DCB6C}">
      <dgm:prSet phldrT="[Text]" custT="1"/>
      <dgm:spPr>
        <a:solidFill>
          <a:schemeClr val="bg1">
            <a:lumMod val="95000"/>
            <a:alpha val="90000"/>
          </a:schemeClr>
        </a:solidFill>
        <a:ln>
          <a:solidFill>
            <a:schemeClr val="tx1"/>
          </a:solidFill>
        </a:ln>
      </dgm:spPr>
      <dgm:t>
        <a:bodyPr/>
        <a:lstStyle/>
        <a:p>
          <a:r>
            <a:rPr lang="en-US" sz="1800" dirty="0"/>
            <a:t>Significant   co-pay days 21-100</a:t>
          </a:r>
        </a:p>
      </dgm:t>
    </dgm:pt>
    <dgm:pt modelId="{1BD4E653-827C-4A1A-828B-13B6474EAF4E}" type="parTrans" cxnId="{BC46CD7D-16AF-45B9-A7F2-D7B6757E338F}">
      <dgm:prSet/>
      <dgm:spPr/>
      <dgm:t>
        <a:bodyPr/>
        <a:lstStyle/>
        <a:p>
          <a:endParaRPr lang="en-US"/>
        </a:p>
      </dgm:t>
    </dgm:pt>
    <dgm:pt modelId="{B7B52A58-F59B-476C-A757-4FDFD9F06F21}" type="sibTrans" cxnId="{BC46CD7D-16AF-45B9-A7F2-D7B6757E338F}">
      <dgm:prSet/>
      <dgm:spPr/>
      <dgm:t>
        <a:bodyPr/>
        <a:lstStyle/>
        <a:p>
          <a:endParaRPr lang="en-US"/>
        </a:p>
      </dgm:t>
    </dgm:pt>
    <dgm:pt modelId="{545ADA1A-BD29-4081-B050-9304752211C2}">
      <dgm:prSet/>
      <dgm:spPr>
        <a:solidFill>
          <a:srgbClr val="7030A0"/>
        </a:solidFill>
        <a:ln>
          <a:solidFill>
            <a:schemeClr val="tx1"/>
          </a:solidFill>
        </a:ln>
        <a:scene3d>
          <a:camera prst="orthographicFront"/>
          <a:lightRig rig="threePt" dir="t"/>
        </a:scene3d>
        <a:sp3d>
          <a:bevelT w="114300" prst="artDeco"/>
        </a:sp3d>
      </dgm:spPr>
      <dgm:t>
        <a:bodyPr/>
        <a:lstStyle/>
        <a:p>
          <a:r>
            <a:rPr lang="en-US" b="1" dirty="0"/>
            <a:t>Health Insurance</a:t>
          </a:r>
        </a:p>
      </dgm:t>
    </dgm:pt>
    <dgm:pt modelId="{D24BE714-1294-4CDB-A5DA-652368E9D61A}" type="parTrans" cxnId="{F1AE65B5-2B55-4508-B053-BFE48FEACDBC}">
      <dgm:prSet/>
      <dgm:spPr/>
      <dgm:t>
        <a:bodyPr/>
        <a:lstStyle/>
        <a:p>
          <a:endParaRPr lang="en-US"/>
        </a:p>
      </dgm:t>
    </dgm:pt>
    <dgm:pt modelId="{06D462A4-E413-4CF6-896A-7355BE3F0748}" type="sibTrans" cxnId="{F1AE65B5-2B55-4508-B053-BFE48FEACDBC}">
      <dgm:prSet/>
      <dgm:spPr/>
      <dgm:t>
        <a:bodyPr/>
        <a:lstStyle/>
        <a:p>
          <a:endParaRPr lang="en-US"/>
        </a:p>
      </dgm:t>
    </dgm:pt>
    <dgm:pt modelId="{25DBE711-A76F-4F6E-B3A6-3CA1BC6B9BB5}">
      <dgm:prSet phldrT="[Text]" custT="1"/>
      <dgm:spPr>
        <a:solidFill>
          <a:schemeClr val="bg1">
            <a:lumMod val="95000"/>
            <a:alpha val="90000"/>
          </a:schemeClr>
        </a:solidFill>
        <a:ln>
          <a:solidFill>
            <a:schemeClr val="tx1"/>
          </a:solidFill>
        </a:ln>
      </dgm:spPr>
      <dgm:t>
        <a:bodyPr/>
        <a:lstStyle/>
        <a:p>
          <a:r>
            <a:rPr lang="en-US" sz="1800" dirty="0"/>
            <a:t>ACA – does not cover LTC</a:t>
          </a:r>
        </a:p>
      </dgm:t>
    </dgm:pt>
    <dgm:pt modelId="{6793A32F-2C41-491B-87AB-8756D584ADD3}" type="sibTrans" cxnId="{23BF8B54-C963-46DC-962E-6BA3D138FFBB}">
      <dgm:prSet/>
      <dgm:spPr/>
      <dgm:t>
        <a:bodyPr/>
        <a:lstStyle/>
        <a:p>
          <a:endParaRPr lang="en-US"/>
        </a:p>
      </dgm:t>
    </dgm:pt>
    <dgm:pt modelId="{AF8435F7-CBE3-4B38-ADAC-39CDF865F398}" type="parTrans" cxnId="{23BF8B54-C963-46DC-962E-6BA3D138FFBB}">
      <dgm:prSet/>
      <dgm:spPr/>
      <dgm:t>
        <a:bodyPr/>
        <a:lstStyle/>
        <a:p>
          <a:endParaRPr lang="en-US"/>
        </a:p>
      </dgm:t>
    </dgm:pt>
    <dgm:pt modelId="{ABBBDC16-7C20-49A5-B2E5-12C0DCF39C44}">
      <dgm:prSet phldrT="[Text]" custT="1"/>
      <dgm:spPr>
        <a:solidFill>
          <a:schemeClr val="bg1">
            <a:lumMod val="95000"/>
            <a:alpha val="90000"/>
          </a:schemeClr>
        </a:solidFill>
        <a:ln>
          <a:solidFill>
            <a:schemeClr val="tx1"/>
          </a:solidFill>
        </a:ln>
      </dgm:spPr>
      <dgm:t>
        <a:bodyPr/>
        <a:lstStyle/>
        <a:p>
          <a:r>
            <a:rPr lang="en-US" sz="1800" dirty="0"/>
            <a:t>Medicare – up to 100 days.</a:t>
          </a:r>
        </a:p>
      </dgm:t>
    </dgm:pt>
    <dgm:pt modelId="{71D9D08A-1253-488A-9162-017F9F47D4E3}" type="sibTrans" cxnId="{2E1C3F8C-F542-4451-9021-0E37E39FBEA5}">
      <dgm:prSet/>
      <dgm:spPr/>
      <dgm:t>
        <a:bodyPr/>
        <a:lstStyle/>
        <a:p>
          <a:endParaRPr lang="en-US"/>
        </a:p>
      </dgm:t>
    </dgm:pt>
    <dgm:pt modelId="{58DA6F3E-4820-41C9-9706-248B5D862151}" type="parTrans" cxnId="{2E1C3F8C-F542-4451-9021-0E37E39FBEA5}">
      <dgm:prSet/>
      <dgm:spPr/>
      <dgm:t>
        <a:bodyPr/>
        <a:lstStyle/>
        <a:p>
          <a:endParaRPr lang="en-US"/>
        </a:p>
      </dgm:t>
    </dgm:pt>
    <dgm:pt modelId="{D6EF13CB-24CA-44E4-AD45-8594E68EB1AB}">
      <dgm:prSet custT="1"/>
      <dgm:spPr>
        <a:solidFill>
          <a:schemeClr val="bg1">
            <a:lumMod val="95000"/>
            <a:alpha val="90000"/>
          </a:schemeClr>
        </a:solidFill>
        <a:ln>
          <a:solidFill>
            <a:schemeClr val="tx1"/>
          </a:solidFill>
        </a:ln>
      </dgm:spPr>
      <dgm:t>
        <a:bodyPr/>
        <a:lstStyle/>
        <a:p>
          <a:r>
            <a:rPr lang="en-US" sz="1800" dirty="0"/>
            <a:t>Covers illness and injury only</a:t>
          </a:r>
        </a:p>
      </dgm:t>
    </dgm:pt>
    <dgm:pt modelId="{443FD0B9-C2D4-4A0B-B464-4D1F9150D0F2}" type="parTrans" cxnId="{EB4F8C8E-78E1-458F-A3F5-438590D369A5}">
      <dgm:prSet/>
      <dgm:spPr/>
      <dgm:t>
        <a:bodyPr/>
        <a:lstStyle/>
        <a:p>
          <a:endParaRPr lang="en-US"/>
        </a:p>
      </dgm:t>
    </dgm:pt>
    <dgm:pt modelId="{B463F5DB-C127-4F5F-99A8-33AED03B0B69}" type="sibTrans" cxnId="{EB4F8C8E-78E1-458F-A3F5-438590D369A5}">
      <dgm:prSet/>
      <dgm:spPr/>
      <dgm:t>
        <a:bodyPr/>
        <a:lstStyle/>
        <a:p>
          <a:endParaRPr lang="en-US"/>
        </a:p>
      </dgm:t>
    </dgm:pt>
    <dgm:pt modelId="{632E2C73-DCF4-4819-A331-2663BFC18E7D}">
      <dgm:prSet custT="1"/>
      <dgm:spPr>
        <a:solidFill>
          <a:schemeClr val="bg1">
            <a:lumMod val="95000"/>
            <a:alpha val="90000"/>
          </a:schemeClr>
        </a:solidFill>
      </dgm:spPr>
      <dgm:t>
        <a:bodyPr/>
        <a:lstStyle/>
        <a:p>
          <a:r>
            <a:rPr lang="en-US" sz="1800" dirty="0"/>
            <a:t>Medi-gap may cover co-pay for Medicare,  not care costs</a:t>
          </a:r>
        </a:p>
      </dgm:t>
    </dgm:pt>
    <dgm:pt modelId="{717201B3-64F6-4056-A017-373A15A46B59}" type="parTrans" cxnId="{1D33A8FD-DEDE-4312-ADDB-385E4A299E30}">
      <dgm:prSet/>
      <dgm:spPr/>
      <dgm:t>
        <a:bodyPr/>
        <a:lstStyle/>
        <a:p>
          <a:endParaRPr lang="en-US"/>
        </a:p>
      </dgm:t>
    </dgm:pt>
    <dgm:pt modelId="{86D58D57-EBC7-403E-9EF5-4BD2E06A75F9}" type="sibTrans" cxnId="{1D33A8FD-DEDE-4312-ADDB-385E4A299E30}">
      <dgm:prSet/>
      <dgm:spPr/>
      <dgm:t>
        <a:bodyPr/>
        <a:lstStyle/>
        <a:p>
          <a:endParaRPr lang="en-US"/>
        </a:p>
      </dgm:t>
    </dgm:pt>
    <dgm:pt modelId="{4D6AFB26-C096-4E13-8E39-68AD11FE5567}">
      <dgm:prSet phldrT="[Text]" custT="1"/>
      <dgm:spPr>
        <a:solidFill>
          <a:schemeClr val="bg1">
            <a:lumMod val="95000"/>
            <a:alpha val="90000"/>
          </a:schemeClr>
        </a:solidFill>
        <a:ln>
          <a:solidFill>
            <a:schemeClr val="tx1"/>
          </a:solidFill>
        </a:ln>
      </dgm:spPr>
      <dgm:t>
        <a:bodyPr/>
        <a:lstStyle/>
        <a:p>
          <a:r>
            <a:rPr lang="en-US" sz="1800" dirty="0"/>
            <a:t>Medicaid - for impoverished</a:t>
          </a:r>
        </a:p>
      </dgm:t>
    </dgm:pt>
    <dgm:pt modelId="{DCDE9BC2-7FCF-403F-B9CB-D19CADABF944}" type="parTrans" cxnId="{35E8F3FE-9FC3-4FEA-ADCF-25DA9EE46B66}">
      <dgm:prSet/>
      <dgm:spPr/>
      <dgm:t>
        <a:bodyPr/>
        <a:lstStyle/>
        <a:p>
          <a:endParaRPr lang="en-US"/>
        </a:p>
      </dgm:t>
    </dgm:pt>
    <dgm:pt modelId="{AC0F416B-1B97-4591-8D8D-1CE037532A52}" type="sibTrans" cxnId="{35E8F3FE-9FC3-4FEA-ADCF-25DA9EE46B66}">
      <dgm:prSet/>
      <dgm:spPr/>
      <dgm:t>
        <a:bodyPr/>
        <a:lstStyle/>
        <a:p>
          <a:endParaRPr lang="en-US"/>
        </a:p>
      </dgm:t>
    </dgm:pt>
    <dgm:pt modelId="{8BCDD10F-DFC8-4E11-BD52-EE3CB9135CE0}" type="pres">
      <dgm:prSet presAssocID="{870643F3-4ACD-4595-B296-AAFAF3049BA6}" presName="Name0" presStyleCnt="0">
        <dgm:presLayoutVars>
          <dgm:dir/>
          <dgm:animLvl val="lvl"/>
          <dgm:resizeHandles val="exact"/>
        </dgm:presLayoutVars>
      </dgm:prSet>
      <dgm:spPr/>
    </dgm:pt>
    <dgm:pt modelId="{A8E69370-7CCF-4500-94C7-4FABBFA0B0EA}" type="pres">
      <dgm:prSet presAssocID="{CE7CD5AD-D4C6-4AAA-B8EE-89B4AAF76589}" presName="composite" presStyleCnt="0"/>
      <dgm:spPr/>
    </dgm:pt>
    <dgm:pt modelId="{9E926114-03D6-4206-89F2-57EB79DFDC7A}" type="pres">
      <dgm:prSet presAssocID="{CE7CD5AD-D4C6-4AAA-B8EE-89B4AAF76589}" presName="parTx" presStyleLbl="alignNode1" presStyleIdx="0" presStyleCnt="4">
        <dgm:presLayoutVars>
          <dgm:chMax val="0"/>
          <dgm:chPref val="0"/>
          <dgm:bulletEnabled val="1"/>
        </dgm:presLayoutVars>
      </dgm:prSet>
      <dgm:spPr/>
    </dgm:pt>
    <dgm:pt modelId="{E5F4626F-ED9F-443A-B67D-EF5D527CB518}" type="pres">
      <dgm:prSet presAssocID="{CE7CD5AD-D4C6-4AAA-B8EE-89B4AAF76589}" presName="desTx" presStyleLbl="alignAccFollowNode1" presStyleIdx="0" presStyleCnt="4">
        <dgm:presLayoutVars>
          <dgm:bulletEnabled val="1"/>
        </dgm:presLayoutVars>
      </dgm:prSet>
      <dgm:spPr/>
    </dgm:pt>
    <dgm:pt modelId="{60A732F8-DD50-4D47-A086-D527CDD6E083}" type="pres">
      <dgm:prSet presAssocID="{252CEB1C-3E4D-4B0D-A47A-42145DC2566C}" presName="space" presStyleCnt="0"/>
      <dgm:spPr/>
    </dgm:pt>
    <dgm:pt modelId="{4342571A-AEB2-432B-91ED-E9D264C65C3B}" type="pres">
      <dgm:prSet presAssocID="{7A7961AD-063B-4FB6-B1BC-03D513CC50E2}" presName="composite" presStyleCnt="0"/>
      <dgm:spPr/>
    </dgm:pt>
    <dgm:pt modelId="{B73E3A90-FE5A-4740-915D-F89EA40E1830}" type="pres">
      <dgm:prSet presAssocID="{7A7961AD-063B-4FB6-B1BC-03D513CC50E2}" presName="parTx" presStyleLbl="alignNode1" presStyleIdx="1" presStyleCnt="4">
        <dgm:presLayoutVars>
          <dgm:chMax val="0"/>
          <dgm:chPref val="0"/>
          <dgm:bulletEnabled val="1"/>
        </dgm:presLayoutVars>
      </dgm:prSet>
      <dgm:spPr/>
    </dgm:pt>
    <dgm:pt modelId="{9B3A0ABB-AE65-4703-9815-25139D5A3872}" type="pres">
      <dgm:prSet presAssocID="{7A7961AD-063B-4FB6-B1BC-03D513CC50E2}" presName="desTx" presStyleLbl="alignAccFollowNode1" presStyleIdx="1" presStyleCnt="4">
        <dgm:presLayoutVars>
          <dgm:bulletEnabled val="1"/>
        </dgm:presLayoutVars>
      </dgm:prSet>
      <dgm:spPr/>
    </dgm:pt>
    <dgm:pt modelId="{014185D0-063F-46F5-9F04-54930856A769}" type="pres">
      <dgm:prSet presAssocID="{46111116-33AD-4A1C-A790-1F7F4017BA45}" presName="space" presStyleCnt="0"/>
      <dgm:spPr/>
    </dgm:pt>
    <dgm:pt modelId="{D0CEB313-053A-4854-956D-8116BF65FF6E}" type="pres">
      <dgm:prSet presAssocID="{6CC5E2B6-EE67-4A03-B333-6F2A52CABCE1}" presName="composite" presStyleCnt="0"/>
      <dgm:spPr/>
    </dgm:pt>
    <dgm:pt modelId="{63F79D3A-8F37-419C-B1BD-B1BA4F789593}" type="pres">
      <dgm:prSet presAssocID="{6CC5E2B6-EE67-4A03-B333-6F2A52CABCE1}" presName="parTx" presStyleLbl="alignNode1" presStyleIdx="2" presStyleCnt="4">
        <dgm:presLayoutVars>
          <dgm:chMax val="0"/>
          <dgm:chPref val="0"/>
          <dgm:bulletEnabled val="1"/>
        </dgm:presLayoutVars>
      </dgm:prSet>
      <dgm:spPr/>
    </dgm:pt>
    <dgm:pt modelId="{C734ABD7-E0B5-42DD-92AB-A7F2094C8284}" type="pres">
      <dgm:prSet presAssocID="{6CC5E2B6-EE67-4A03-B333-6F2A52CABCE1}" presName="desTx" presStyleLbl="alignAccFollowNode1" presStyleIdx="2" presStyleCnt="4" custLinFactNeighborX="-1022" custLinFactNeighborY="-2439">
        <dgm:presLayoutVars>
          <dgm:bulletEnabled val="1"/>
        </dgm:presLayoutVars>
      </dgm:prSet>
      <dgm:spPr/>
    </dgm:pt>
    <dgm:pt modelId="{23C36901-9D7D-4627-A164-11F507B0353E}" type="pres">
      <dgm:prSet presAssocID="{0CB87088-57FA-4702-B2DE-DCF6F4235F7E}" presName="space" presStyleCnt="0"/>
      <dgm:spPr/>
    </dgm:pt>
    <dgm:pt modelId="{323ECD43-3E2F-4B63-B328-C18436A86569}" type="pres">
      <dgm:prSet presAssocID="{545ADA1A-BD29-4081-B050-9304752211C2}" presName="composite" presStyleCnt="0"/>
      <dgm:spPr/>
    </dgm:pt>
    <dgm:pt modelId="{CE2D0B64-62FB-45B8-B2B4-2073C6EA25C8}" type="pres">
      <dgm:prSet presAssocID="{545ADA1A-BD29-4081-B050-9304752211C2}" presName="parTx" presStyleLbl="alignNode1" presStyleIdx="3" presStyleCnt="4">
        <dgm:presLayoutVars>
          <dgm:chMax val="0"/>
          <dgm:chPref val="0"/>
          <dgm:bulletEnabled val="1"/>
        </dgm:presLayoutVars>
      </dgm:prSet>
      <dgm:spPr/>
    </dgm:pt>
    <dgm:pt modelId="{6FB464BE-0531-4DCB-A79F-8430DF937BD9}" type="pres">
      <dgm:prSet presAssocID="{545ADA1A-BD29-4081-B050-9304752211C2}" presName="desTx" presStyleLbl="alignAccFollowNode1" presStyleIdx="3" presStyleCnt="4" custScaleY="100999">
        <dgm:presLayoutVars>
          <dgm:bulletEnabled val="1"/>
        </dgm:presLayoutVars>
      </dgm:prSet>
      <dgm:spPr/>
    </dgm:pt>
  </dgm:ptLst>
  <dgm:cxnLst>
    <dgm:cxn modelId="{37E26201-F51C-4EDA-A9FD-EBDBD9F56A34}" srcId="{CE7CD5AD-D4C6-4AAA-B8EE-89B4AAF76589}" destId="{33C30900-4368-49DC-AA9B-D346A9C95BFB}" srcOrd="0" destOrd="0" parTransId="{F7BC9EA9-CC00-4000-B3D2-97AAC0F46FC9}" sibTransId="{35751C35-A713-417C-AF8B-86F4ABFDC401}"/>
    <dgm:cxn modelId="{B28A070E-CF71-4903-8724-2FCAE5A725AE}" type="presOf" srcId="{D6EF13CB-24CA-44E4-AD45-8594E68EB1AB}" destId="{6FB464BE-0531-4DCB-A79F-8430DF937BD9}" srcOrd="0" destOrd="0" presId="urn:microsoft.com/office/officeart/2005/8/layout/hList1"/>
    <dgm:cxn modelId="{37A82614-83D4-4670-B762-DCC9A4F3BBAE}" type="presOf" srcId="{05378F8C-DCAC-4499-B1FD-A91AB0CE8D2D}" destId="{C734ABD7-E0B5-42DD-92AB-A7F2094C8284}" srcOrd="0" destOrd="0" presId="urn:microsoft.com/office/officeart/2005/8/layout/hList1"/>
    <dgm:cxn modelId="{6B312615-1BFE-4975-942D-05D53AAA1A90}" srcId="{870643F3-4ACD-4595-B296-AAFAF3049BA6}" destId="{CE7CD5AD-D4C6-4AAA-B8EE-89B4AAF76589}" srcOrd="0" destOrd="0" parTransId="{2F675AC9-4444-4478-B8DF-F329CE9929D5}" sibTransId="{252CEB1C-3E4D-4B0D-A47A-42145DC2566C}"/>
    <dgm:cxn modelId="{D9C5B72F-6156-4BD6-96A3-69A6D4628DD1}" type="presOf" srcId="{4D6AFB26-C096-4E13-8E39-68AD11FE5567}" destId="{9B3A0ABB-AE65-4703-9815-25139D5A3872}" srcOrd="0" destOrd="1" presId="urn:microsoft.com/office/officeart/2005/8/layout/hList1"/>
    <dgm:cxn modelId="{ECDA355B-4A63-4EB3-8819-2332BD28BF6D}" type="presOf" srcId="{25DBE711-A76F-4F6E-B3A6-3CA1BC6B9BB5}" destId="{9B3A0ABB-AE65-4703-9815-25139D5A3872}" srcOrd="0" destOrd="2" presId="urn:microsoft.com/office/officeart/2005/8/layout/hList1"/>
    <dgm:cxn modelId="{9ACF9D5D-4830-473F-BBA5-3089DB073B3B}" srcId="{6CC5E2B6-EE67-4A03-B333-6F2A52CABCE1}" destId="{05378F8C-DCAC-4499-B1FD-A91AB0CE8D2D}" srcOrd="0" destOrd="0" parTransId="{7CBDB6F0-3D6A-461C-ACB9-03A16F1A4F3E}" sibTransId="{F9816A75-CD56-4287-A0C6-C043DA059102}"/>
    <dgm:cxn modelId="{E1FD0566-8C4F-4FE0-88CA-8378392A3B62}" type="presOf" srcId="{4B109960-F20A-4462-8ACC-6FA0744DCB6C}" destId="{C734ABD7-E0B5-42DD-92AB-A7F2094C8284}" srcOrd="0" destOrd="1" presId="urn:microsoft.com/office/officeart/2005/8/layout/hList1"/>
    <dgm:cxn modelId="{E69B1C47-FAFF-4EBC-95EC-A8EC3BA849F1}" srcId="{870643F3-4ACD-4595-B296-AAFAF3049BA6}" destId="{6CC5E2B6-EE67-4A03-B333-6F2A52CABCE1}" srcOrd="2" destOrd="0" parTransId="{26C115B4-0B89-4EC8-A8D6-8AD07DF52D2D}" sibTransId="{0CB87088-57FA-4702-B2DE-DCF6F4235F7E}"/>
    <dgm:cxn modelId="{50C39669-1931-4E65-A1E0-D6BEB114ACE7}" type="presOf" srcId="{7A7961AD-063B-4FB6-B1BC-03D513CC50E2}" destId="{B73E3A90-FE5A-4740-915D-F89EA40E1830}" srcOrd="0" destOrd="0" presId="urn:microsoft.com/office/officeart/2005/8/layout/hList1"/>
    <dgm:cxn modelId="{84E6BF4A-F358-41D2-AAC6-131A34E3E040}" type="presOf" srcId="{33C30900-4368-49DC-AA9B-D346A9C95BFB}" destId="{E5F4626F-ED9F-443A-B67D-EF5D527CB518}" srcOrd="0" destOrd="0" presId="urn:microsoft.com/office/officeart/2005/8/layout/hList1"/>
    <dgm:cxn modelId="{23BF8B54-C963-46DC-962E-6BA3D138FFBB}" srcId="{7A7961AD-063B-4FB6-B1BC-03D513CC50E2}" destId="{25DBE711-A76F-4F6E-B3A6-3CA1BC6B9BB5}" srcOrd="2" destOrd="0" parTransId="{AF8435F7-CBE3-4B38-ADAC-39CDF865F398}" sibTransId="{6793A32F-2C41-491B-87AB-8756D584ADD3}"/>
    <dgm:cxn modelId="{B530FD77-26FA-4830-9E66-2F2E7D4CEAB1}" srcId="{CE7CD5AD-D4C6-4AAA-B8EE-89B4AAF76589}" destId="{0E8D3747-00DC-4759-A154-4F9879636DB1}" srcOrd="1" destOrd="0" parTransId="{ED3289D3-BBD0-4BFC-BBB7-E49E0026FDDF}" sibTransId="{85868E62-97C1-4FD6-A6F9-36EC48786AC3}"/>
    <dgm:cxn modelId="{BC46CD7D-16AF-45B9-A7F2-D7B6757E338F}" srcId="{6CC5E2B6-EE67-4A03-B333-6F2A52CABCE1}" destId="{4B109960-F20A-4462-8ACC-6FA0744DCB6C}" srcOrd="1" destOrd="0" parTransId="{1BD4E653-827C-4A1A-828B-13B6474EAF4E}" sibTransId="{B7B52A58-F59B-476C-A757-4FDFD9F06F21}"/>
    <dgm:cxn modelId="{5C33CB84-9BCC-423C-8E9A-605B4332D606}" type="presOf" srcId="{632E2C73-DCF4-4819-A331-2663BFC18E7D}" destId="{6FB464BE-0531-4DCB-A79F-8430DF937BD9}" srcOrd="0" destOrd="1" presId="urn:microsoft.com/office/officeart/2005/8/layout/hList1"/>
    <dgm:cxn modelId="{DD181F8C-7061-44BB-80A9-DAA23B8522FF}" srcId="{870643F3-4ACD-4595-B296-AAFAF3049BA6}" destId="{7A7961AD-063B-4FB6-B1BC-03D513CC50E2}" srcOrd="1" destOrd="0" parTransId="{F0EE78C6-4A59-464A-A54B-8E5D7F01B3FA}" sibTransId="{46111116-33AD-4A1C-A790-1F7F4017BA45}"/>
    <dgm:cxn modelId="{2E1C3F8C-F542-4451-9021-0E37E39FBEA5}" srcId="{7A7961AD-063B-4FB6-B1BC-03D513CC50E2}" destId="{ABBBDC16-7C20-49A5-B2E5-12C0DCF39C44}" srcOrd="0" destOrd="0" parTransId="{58DA6F3E-4820-41C9-9706-248B5D862151}" sibTransId="{71D9D08A-1253-488A-9162-017F9F47D4E3}"/>
    <dgm:cxn modelId="{D91A558D-0112-415C-88CF-2C35185191DA}" type="presOf" srcId="{6CC5E2B6-EE67-4A03-B333-6F2A52CABCE1}" destId="{63F79D3A-8F37-419C-B1BD-B1BA4F789593}" srcOrd="0" destOrd="0" presId="urn:microsoft.com/office/officeart/2005/8/layout/hList1"/>
    <dgm:cxn modelId="{EB4F8C8E-78E1-458F-A3F5-438590D369A5}" srcId="{545ADA1A-BD29-4081-B050-9304752211C2}" destId="{D6EF13CB-24CA-44E4-AD45-8594E68EB1AB}" srcOrd="0" destOrd="0" parTransId="{443FD0B9-C2D4-4A0B-B464-4D1F9150D0F2}" sibTransId="{B463F5DB-C127-4F5F-99A8-33AED03B0B69}"/>
    <dgm:cxn modelId="{76CA3C93-3D3D-4355-B578-6AC55224BC04}" type="presOf" srcId="{CE7CD5AD-D4C6-4AAA-B8EE-89B4AAF76589}" destId="{9E926114-03D6-4206-89F2-57EB79DFDC7A}" srcOrd="0" destOrd="0" presId="urn:microsoft.com/office/officeart/2005/8/layout/hList1"/>
    <dgm:cxn modelId="{C4FB37A4-50A5-499C-90AA-7011DE9668F3}" type="presOf" srcId="{ABBBDC16-7C20-49A5-B2E5-12C0DCF39C44}" destId="{9B3A0ABB-AE65-4703-9815-25139D5A3872}" srcOrd="0" destOrd="0" presId="urn:microsoft.com/office/officeart/2005/8/layout/hList1"/>
    <dgm:cxn modelId="{CB4800AC-8152-4FFF-9590-C03577B81446}" type="presOf" srcId="{0E8D3747-00DC-4759-A154-4F9879636DB1}" destId="{E5F4626F-ED9F-443A-B67D-EF5D527CB518}" srcOrd="0" destOrd="1" presId="urn:microsoft.com/office/officeart/2005/8/layout/hList1"/>
    <dgm:cxn modelId="{F1AE65B5-2B55-4508-B053-BFE48FEACDBC}" srcId="{870643F3-4ACD-4595-B296-AAFAF3049BA6}" destId="{545ADA1A-BD29-4081-B050-9304752211C2}" srcOrd="3" destOrd="0" parTransId="{D24BE714-1294-4CDB-A5DA-652368E9D61A}" sibTransId="{06D462A4-E413-4CF6-896A-7355BE3F0748}"/>
    <dgm:cxn modelId="{FF994CB9-95BD-4CE7-890E-A192C9AF7A97}" type="presOf" srcId="{870643F3-4ACD-4595-B296-AAFAF3049BA6}" destId="{8BCDD10F-DFC8-4E11-BD52-EE3CB9135CE0}" srcOrd="0" destOrd="0" presId="urn:microsoft.com/office/officeart/2005/8/layout/hList1"/>
    <dgm:cxn modelId="{325511C4-7E03-475A-A792-32856B4A0251}" type="presOf" srcId="{545ADA1A-BD29-4081-B050-9304752211C2}" destId="{CE2D0B64-62FB-45B8-B2B4-2073C6EA25C8}" srcOrd="0" destOrd="0" presId="urn:microsoft.com/office/officeart/2005/8/layout/hList1"/>
    <dgm:cxn modelId="{1D33A8FD-DEDE-4312-ADDB-385E4A299E30}" srcId="{545ADA1A-BD29-4081-B050-9304752211C2}" destId="{632E2C73-DCF4-4819-A331-2663BFC18E7D}" srcOrd="1" destOrd="0" parTransId="{717201B3-64F6-4056-A017-373A15A46B59}" sibTransId="{86D58D57-EBC7-403E-9EF5-4BD2E06A75F9}"/>
    <dgm:cxn modelId="{35E8F3FE-9FC3-4FEA-ADCF-25DA9EE46B66}" srcId="{7A7961AD-063B-4FB6-B1BC-03D513CC50E2}" destId="{4D6AFB26-C096-4E13-8E39-68AD11FE5567}" srcOrd="1" destOrd="0" parTransId="{DCDE9BC2-7FCF-403F-B9CB-D19CADABF944}" sibTransId="{AC0F416B-1B97-4591-8D8D-1CE037532A52}"/>
    <dgm:cxn modelId="{A2398843-FE5A-4FDF-B4B1-36A221DC18EE}" type="presParOf" srcId="{8BCDD10F-DFC8-4E11-BD52-EE3CB9135CE0}" destId="{A8E69370-7CCF-4500-94C7-4FABBFA0B0EA}" srcOrd="0" destOrd="0" presId="urn:microsoft.com/office/officeart/2005/8/layout/hList1"/>
    <dgm:cxn modelId="{7887B3AE-5CF1-4A9E-B30A-EEB0CEB509FB}" type="presParOf" srcId="{A8E69370-7CCF-4500-94C7-4FABBFA0B0EA}" destId="{9E926114-03D6-4206-89F2-57EB79DFDC7A}" srcOrd="0" destOrd="0" presId="urn:microsoft.com/office/officeart/2005/8/layout/hList1"/>
    <dgm:cxn modelId="{74E5D90F-5020-4DB0-8617-36BBF3787615}" type="presParOf" srcId="{A8E69370-7CCF-4500-94C7-4FABBFA0B0EA}" destId="{E5F4626F-ED9F-443A-B67D-EF5D527CB518}" srcOrd="1" destOrd="0" presId="urn:microsoft.com/office/officeart/2005/8/layout/hList1"/>
    <dgm:cxn modelId="{8948AEFE-46F8-4282-A532-3608EE5A0035}" type="presParOf" srcId="{8BCDD10F-DFC8-4E11-BD52-EE3CB9135CE0}" destId="{60A732F8-DD50-4D47-A086-D527CDD6E083}" srcOrd="1" destOrd="0" presId="urn:microsoft.com/office/officeart/2005/8/layout/hList1"/>
    <dgm:cxn modelId="{07493D51-13F0-4EBB-A2DC-94BAE1FE542D}" type="presParOf" srcId="{8BCDD10F-DFC8-4E11-BD52-EE3CB9135CE0}" destId="{4342571A-AEB2-432B-91ED-E9D264C65C3B}" srcOrd="2" destOrd="0" presId="urn:microsoft.com/office/officeart/2005/8/layout/hList1"/>
    <dgm:cxn modelId="{86BD3DFC-D5FA-4AFE-8026-7BEECBE8959D}" type="presParOf" srcId="{4342571A-AEB2-432B-91ED-E9D264C65C3B}" destId="{B73E3A90-FE5A-4740-915D-F89EA40E1830}" srcOrd="0" destOrd="0" presId="urn:microsoft.com/office/officeart/2005/8/layout/hList1"/>
    <dgm:cxn modelId="{A0E6FC53-B5E2-490F-8C72-FDD7C6C5CEFC}" type="presParOf" srcId="{4342571A-AEB2-432B-91ED-E9D264C65C3B}" destId="{9B3A0ABB-AE65-4703-9815-25139D5A3872}" srcOrd="1" destOrd="0" presId="urn:microsoft.com/office/officeart/2005/8/layout/hList1"/>
    <dgm:cxn modelId="{A8C4B8A1-9D36-42CF-9EDC-AF84EB948035}" type="presParOf" srcId="{8BCDD10F-DFC8-4E11-BD52-EE3CB9135CE0}" destId="{014185D0-063F-46F5-9F04-54930856A769}" srcOrd="3" destOrd="0" presId="urn:microsoft.com/office/officeart/2005/8/layout/hList1"/>
    <dgm:cxn modelId="{02F79C79-D427-4135-AA99-0D9E6569E1E2}" type="presParOf" srcId="{8BCDD10F-DFC8-4E11-BD52-EE3CB9135CE0}" destId="{D0CEB313-053A-4854-956D-8116BF65FF6E}" srcOrd="4" destOrd="0" presId="urn:microsoft.com/office/officeart/2005/8/layout/hList1"/>
    <dgm:cxn modelId="{254DC6EE-4743-4375-A00C-2D2642862EDE}" type="presParOf" srcId="{D0CEB313-053A-4854-956D-8116BF65FF6E}" destId="{63F79D3A-8F37-419C-B1BD-B1BA4F789593}" srcOrd="0" destOrd="0" presId="urn:microsoft.com/office/officeart/2005/8/layout/hList1"/>
    <dgm:cxn modelId="{092ABB7F-EA85-4240-8B37-F8519F47E3D4}" type="presParOf" srcId="{D0CEB313-053A-4854-956D-8116BF65FF6E}" destId="{C734ABD7-E0B5-42DD-92AB-A7F2094C8284}" srcOrd="1" destOrd="0" presId="urn:microsoft.com/office/officeart/2005/8/layout/hList1"/>
    <dgm:cxn modelId="{AC308BE3-3854-40E9-A59B-559E2FC83321}" type="presParOf" srcId="{8BCDD10F-DFC8-4E11-BD52-EE3CB9135CE0}" destId="{23C36901-9D7D-4627-A164-11F507B0353E}" srcOrd="5" destOrd="0" presId="urn:microsoft.com/office/officeart/2005/8/layout/hList1"/>
    <dgm:cxn modelId="{879E6697-2100-43E3-A73E-81FC81D9FCBE}" type="presParOf" srcId="{8BCDD10F-DFC8-4E11-BD52-EE3CB9135CE0}" destId="{323ECD43-3E2F-4B63-B328-C18436A86569}" srcOrd="6" destOrd="0" presId="urn:microsoft.com/office/officeart/2005/8/layout/hList1"/>
    <dgm:cxn modelId="{7A2A0E8E-A655-4F5A-B4BD-1E511CF1B7B1}" type="presParOf" srcId="{323ECD43-3E2F-4B63-B328-C18436A86569}" destId="{CE2D0B64-62FB-45B8-B2B4-2073C6EA25C8}" srcOrd="0" destOrd="0" presId="urn:microsoft.com/office/officeart/2005/8/layout/hList1"/>
    <dgm:cxn modelId="{5D53B501-0EAE-4A0C-AC1F-D72B3932C866}" type="presParOf" srcId="{323ECD43-3E2F-4B63-B328-C18436A86569}" destId="{6FB464BE-0531-4DCB-A79F-8430DF937BD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16087-F77E-41D2-A974-25CCA65859DA}">
      <dsp:nvSpPr>
        <dsp:cNvPr id="0" name=""/>
        <dsp:cNvSpPr/>
      </dsp:nvSpPr>
      <dsp:spPr>
        <a:xfrm>
          <a:off x="0" y="3494967"/>
          <a:ext cx="81534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E5C6F0-38C7-481A-8DBF-B3F308665855}">
      <dsp:nvSpPr>
        <dsp:cNvPr id="0" name=""/>
        <dsp:cNvSpPr/>
      </dsp:nvSpPr>
      <dsp:spPr>
        <a:xfrm>
          <a:off x="0" y="1993823"/>
          <a:ext cx="81534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52FF5-DE37-4E1C-9008-DE28480E347A}">
      <dsp:nvSpPr>
        <dsp:cNvPr id="0" name=""/>
        <dsp:cNvSpPr/>
      </dsp:nvSpPr>
      <dsp:spPr>
        <a:xfrm>
          <a:off x="0" y="492679"/>
          <a:ext cx="81534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15933-295A-4CC6-9A91-BD2498CA5E73}">
      <dsp:nvSpPr>
        <dsp:cNvPr id="0" name=""/>
        <dsp:cNvSpPr/>
      </dsp:nvSpPr>
      <dsp:spPr>
        <a:xfrm>
          <a:off x="2119883" y="549"/>
          <a:ext cx="6033516" cy="492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t>are</a:t>
          </a:r>
        </a:p>
      </dsp:txBody>
      <dsp:txXfrm>
        <a:off x="2119883" y="549"/>
        <a:ext cx="6033516" cy="492129"/>
      </dsp:txXfrm>
    </dsp:sp>
    <dsp:sp modelId="{BE01F70E-DA66-4ED2-B447-4E2933D83C4E}">
      <dsp:nvSpPr>
        <dsp:cNvPr id="0" name=""/>
        <dsp:cNvSpPr/>
      </dsp:nvSpPr>
      <dsp:spPr>
        <a:xfrm>
          <a:off x="0" y="549"/>
          <a:ext cx="2119884" cy="492129"/>
        </a:xfrm>
        <a:prstGeom prst="round2SameRect">
          <a:avLst>
            <a:gd name="adj1" fmla="val 16670"/>
            <a:gd name="adj2" fmla="val 0"/>
          </a:avLst>
        </a:prstGeom>
        <a:solidFill>
          <a:srgbClr val="92D050"/>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Women</a:t>
          </a:r>
        </a:p>
      </dsp:txBody>
      <dsp:txXfrm>
        <a:off x="24028" y="24577"/>
        <a:ext cx="2071828" cy="468101"/>
      </dsp:txXfrm>
    </dsp:sp>
    <dsp:sp modelId="{C084392D-4E05-46B3-80AA-EFFCAAB12AC2}">
      <dsp:nvSpPr>
        <dsp:cNvPr id="0" name=""/>
        <dsp:cNvSpPr/>
      </dsp:nvSpPr>
      <dsp:spPr>
        <a:xfrm>
          <a:off x="0" y="492679"/>
          <a:ext cx="8153400" cy="98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the ones most likely to care for a parent of spouse</a:t>
          </a:r>
        </a:p>
        <a:p>
          <a:pPr marL="228600" lvl="1" indent="-228600" algn="l" defTabSz="977900">
            <a:lnSpc>
              <a:spcPct val="90000"/>
            </a:lnSpc>
            <a:spcBef>
              <a:spcPct val="0"/>
            </a:spcBef>
            <a:spcAft>
              <a:spcPct val="15000"/>
            </a:spcAft>
            <a:buChar char="•"/>
          </a:pPr>
          <a:r>
            <a:rPr lang="en-US" sz="2200" kern="1200" dirty="0"/>
            <a:t>more likely to do the physical caregiving tasks   </a:t>
          </a:r>
        </a:p>
      </dsp:txBody>
      <dsp:txXfrm>
        <a:off x="0" y="492679"/>
        <a:ext cx="8153400" cy="984407"/>
      </dsp:txXfrm>
    </dsp:sp>
    <dsp:sp modelId="{F2FAA9B8-DCA2-4779-8A4D-B5F1FBA39656}">
      <dsp:nvSpPr>
        <dsp:cNvPr id="0" name=""/>
        <dsp:cNvSpPr/>
      </dsp:nvSpPr>
      <dsp:spPr>
        <a:xfrm>
          <a:off x="2119883" y="1501693"/>
          <a:ext cx="6033516" cy="492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t>are</a:t>
          </a:r>
        </a:p>
      </dsp:txBody>
      <dsp:txXfrm>
        <a:off x="2119883" y="1501693"/>
        <a:ext cx="6033516" cy="492129"/>
      </dsp:txXfrm>
    </dsp:sp>
    <dsp:sp modelId="{6D186222-6016-4776-9689-95741345B149}">
      <dsp:nvSpPr>
        <dsp:cNvPr id="0" name=""/>
        <dsp:cNvSpPr/>
      </dsp:nvSpPr>
      <dsp:spPr>
        <a:xfrm>
          <a:off x="0" y="1501693"/>
          <a:ext cx="2119884" cy="492129"/>
        </a:xfrm>
        <a:prstGeom prst="round2SameRect">
          <a:avLst>
            <a:gd name="adj1" fmla="val 16670"/>
            <a:gd name="adj2" fmla="val 0"/>
          </a:avLst>
        </a:prstGeom>
        <a:solidFill>
          <a:srgbClr val="FDA01A"/>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Women</a:t>
          </a:r>
        </a:p>
      </dsp:txBody>
      <dsp:txXfrm>
        <a:off x="24028" y="1525721"/>
        <a:ext cx="2071828" cy="468101"/>
      </dsp:txXfrm>
    </dsp:sp>
    <dsp:sp modelId="{E334133E-B667-48C7-9A91-43DD5AFBF9D7}">
      <dsp:nvSpPr>
        <dsp:cNvPr id="0" name=""/>
        <dsp:cNvSpPr/>
      </dsp:nvSpPr>
      <dsp:spPr>
        <a:xfrm>
          <a:off x="0" y="1993823"/>
          <a:ext cx="8153400" cy="98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most likely to be the surviving spouse in retirement</a:t>
          </a:r>
        </a:p>
        <a:p>
          <a:pPr marL="228600" lvl="1" indent="-228600" algn="l" defTabSz="977900">
            <a:lnSpc>
              <a:spcPct val="90000"/>
            </a:lnSpc>
            <a:spcBef>
              <a:spcPct val="0"/>
            </a:spcBef>
            <a:spcAft>
              <a:spcPct val="15000"/>
            </a:spcAft>
            <a:buChar char="•"/>
          </a:pPr>
          <a:r>
            <a:rPr lang="en-US" sz="2200" kern="1200" dirty="0"/>
            <a:t>and the one most likely to need long term care</a:t>
          </a:r>
        </a:p>
        <a:p>
          <a:pPr marL="228600" lvl="1" indent="-228600" algn="l" defTabSz="889000">
            <a:lnSpc>
              <a:spcPct val="90000"/>
            </a:lnSpc>
            <a:spcBef>
              <a:spcPct val="0"/>
            </a:spcBef>
            <a:spcAft>
              <a:spcPct val="15000"/>
            </a:spcAft>
            <a:buChar char="•"/>
          </a:pPr>
          <a:endParaRPr lang="en-US" sz="2000" kern="1200" dirty="0"/>
        </a:p>
      </dsp:txBody>
      <dsp:txXfrm>
        <a:off x="0" y="1993823"/>
        <a:ext cx="8153400" cy="984407"/>
      </dsp:txXfrm>
    </dsp:sp>
    <dsp:sp modelId="{4FCAFA10-6D96-4D82-AC66-4B9C2FAB2772}">
      <dsp:nvSpPr>
        <dsp:cNvPr id="0" name=""/>
        <dsp:cNvSpPr/>
      </dsp:nvSpPr>
      <dsp:spPr>
        <a:xfrm>
          <a:off x="2119883" y="3002837"/>
          <a:ext cx="6033516" cy="492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t>should plan ahead</a:t>
          </a:r>
        </a:p>
      </dsp:txBody>
      <dsp:txXfrm>
        <a:off x="2119883" y="3002837"/>
        <a:ext cx="6033516" cy="492129"/>
      </dsp:txXfrm>
    </dsp:sp>
    <dsp:sp modelId="{332CBDEE-5E4C-4AAA-B424-1D04DA4D9AE2}">
      <dsp:nvSpPr>
        <dsp:cNvPr id="0" name=""/>
        <dsp:cNvSpPr/>
      </dsp:nvSpPr>
      <dsp:spPr>
        <a:xfrm>
          <a:off x="0" y="3002837"/>
          <a:ext cx="2119884" cy="492129"/>
        </a:xfrm>
        <a:prstGeom prst="round2SameRect">
          <a:avLst>
            <a:gd name="adj1" fmla="val 16670"/>
            <a:gd name="adj2" fmla="val 0"/>
          </a:avLst>
        </a:prstGeom>
        <a:solidFill>
          <a:srgbClr val="009789"/>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Women</a:t>
          </a:r>
        </a:p>
      </dsp:txBody>
      <dsp:txXfrm>
        <a:off x="24028" y="3026865"/>
        <a:ext cx="2071828" cy="468101"/>
      </dsp:txXfrm>
    </dsp:sp>
    <dsp:sp modelId="{C2EEE8BF-B0CB-48A9-A83E-31D70705695C}">
      <dsp:nvSpPr>
        <dsp:cNvPr id="0" name=""/>
        <dsp:cNvSpPr/>
      </dsp:nvSpPr>
      <dsp:spPr>
        <a:xfrm>
          <a:off x="0" y="3494967"/>
          <a:ext cx="8153400" cy="98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How can we help our clients financially prepare?</a:t>
          </a:r>
        </a:p>
      </dsp:txBody>
      <dsp:txXfrm>
        <a:off x="0" y="3494967"/>
        <a:ext cx="8153400" cy="984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1181B-130C-47C3-A997-BB137721BB3C}">
      <dsp:nvSpPr>
        <dsp:cNvPr id="0" name=""/>
        <dsp:cNvSpPr/>
      </dsp:nvSpPr>
      <dsp:spPr>
        <a:xfrm rot="5400000">
          <a:off x="391368" y="1545917"/>
          <a:ext cx="1171972" cy="1950135"/>
        </a:xfrm>
        <a:prstGeom prst="corner">
          <a:avLst>
            <a:gd name="adj1" fmla="val 16120"/>
            <a:gd name="adj2" fmla="val 16110"/>
          </a:avLst>
        </a:prstGeom>
        <a:solidFill>
          <a:srgbClr val="C0000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DF48811B-84C7-4CD4-A1D3-0F814008B10B}">
      <dsp:nvSpPr>
        <dsp:cNvPr id="0" name=""/>
        <dsp:cNvSpPr/>
      </dsp:nvSpPr>
      <dsp:spPr>
        <a:xfrm>
          <a:off x="195737" y="2128588"/>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
          </a:r>
          <a:r>
            <a:rPr lang="en-US" sz="2100" kern="1200" dirty="0"/>
            <a:t>I can afford to pay for it myself”</a:t>
          </a:r>
        </a:p>
      </dsp:txBody>
      <dsp:txXfrm>
        <a:off x="195737" y="2128588"/>
        <a:ext cx="1760593" cy="1543263"/>
      </dsp:txXfrm>
    </dsp:sp>
    <dsp:sp modelId="{7DD9E415-1E20-4651-8698-CB125606E404}">
      <dsp:nvSpPr>
        <dsp:cNvPr id="0" name=""/>
        <dsp:cNvSpPr/>
      </dsp:nvSpPr>
      <dsp:spPr>
        <a:xfrm>
          <a:off x="1624143" y="1402346"/>
          <a:ext cx="332187" cy="332187"/>
        </a:xfrm>
        <a:prstGeom prst="triangle">
          <a:avLst>
            <a:gd name="adj" fmla="val 100000"/>
          </a:avLst>
        </a:prstGeom>
        <a:solidFill>
          <a:srgbClr val="CE7B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381F6240-FF04-407A-B480-EFF028F40431}">
      <dsp:nvSpPr>
        <dsp:cNvPr id="0" name=""/>
        <dsp:cNvSpPr/>
      </dsp:nvSpPr>
      <dsp:spPr>
        <a:xfrm rot="5400000">
          <a:off x="2546678" y="1012584"/>
          <a:ext cx="1171972" cy="1950135"/>
        </a:xfrm>
        <a:prstGeom prst="corner">
          <a:avLst>
            <a:gd name="adj1" fmla="val 16120"/>
            <a:gd name="adj2" fmla="val 16110"/>
          </a:avLst>
        </a:prstGeom>
        <a:solidFill>
          <a:srgbClr val="00B05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E0B2D117-D067-4842-9B07-26E764244763}">
      <dsp:nvSpPr>
        <dsp:cNvPr id="0" name=""/>
        <dsp:cNvSpPr/>
      </dsp:nvSpPr>
      <dsp:spPr>
        <a:xfrm>
          <a:off x="2351047" y="1595254"/>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“It’s too expensive and too complicated”</a:t>
          </a:r>
        </a:p>
      </dsp:txBody>
      <dsp:txXfrm>
        <a:off x="2351047" y="1595254"/>
        <a:ext cx="1760593" cy="1543263"/>
      </dsp:txXfrm>
    </dsp:sp>
    <dsp:sp modelId="{28CA7A6E-6D3E-4FF3-9C45-41BFAB600C12}">
      <dsp:nvSpPr>
        <dsp:cNvPr id="0" name=""/>
        <dsp:cNvSpPr/>
      </dsp:nvSpPr>
      <dsp:spPr>
        <a:xfrm>
          <a:off x="3779453" y="869012"/>
          <a:ext cx="332187" cy="332187"/>
        </a:xfrm>
        <a:prstGeom prst="triangle">
          <a:avLst>
            <a:gd name="adj" fmla="val 100000"/>
          </a:avLst>
        </a:prstGeom>
        <a:solidFill>
          <a:srgbClr val="CE7B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A55E000D-B08F-4996-B221-FC90587B5586}">
      <dsp:nvSpPr>
        <dsp:cNvPr id="0" name=""/>
        <dsp:cNvSpPr/>
      </dsp:nvSpPr>
      <dsp:spPr>
        <a:xfrm rot="5400000">
          <a:off x="4701988" y="479250"/>
          <a:ext cx="1171972" cy="1950135"/>
        </a:xfrm>
        <a:prstGeom prst="corner">
          <a:avLst>
            <a:gd name="adj1" fmla="val 16120"/>
            <a:gd name="adj2" fmla="val 16110"/>
          </a:avLst>
        </a:prstGeom>
        <a:solidFill>
          <a:srgbClr val="7030A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1CF7F310-1697-4381-B289-FA2297E16895}">
      <dsp:nvSpPr>
        <dsp:cNvPr id="0" name=""/>
        <dsp:cNvSpPr/>
      </dsp:nvSpPr>
      <dsp:spPr>
        <a:xfrm>
          <a:off x="4506357" y="1061920"/>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 may not be able to afford it if the price goes up”</a:t>
          </a:r>
        </a:p>
      </dsp:txBody>
      <dsp:txXfrm>
        <a:off x="4506357" y="1061920"/>
        <a:ext cx="1760593" cy="1543263"/>
      </dsp:txXfrm>
    </dsp:sp>
    <dsp:sp modelId="{E753B479-3522-4ED9-8E73-5EB017EA63B6}">
      <dsp:nvSpPr>
        <dsp:cNvPr id="0" name=""/>
        <dsp:cNvSpPr/>
      </dsp:nvSpPr>
      <dsp:spPr>
        <a:xfrm>
          <a:off x="5934763" y="335679"/>
          <a:ext cx="332187" cy="332187"/>
        </a:xfrm>
        <a:prstGeom prst="triangle">
          <a:avLst>
            <a:gd name="adj" fmla="val 100000"/>
          </a:avLst>
        </a:prstGeom>
        <a:solidFill>
          <a:srgbClr val="CE7B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B04BC4ED-4FC3-46BB-9852-97545AB1446A}">
      <dsp:nvSpPr>
        <dsp:cNvPr id="0" name=""/>
        <dsp:cNvSpPr/>
      </dsp:nvSpPr>
      <dsp:spPr>
        <a:xfrm rot="5400000">
          <a:off x="6857299" y="-54083"/>
          <a:ext cx="1171972" cy="1950135"/>
        </a:xfrm>
        <a:prstGeom prst="corner">
          <a:avLst>
            <a:gd name="adj1" fmla="val 16120"/>
            <a:gd name="adj2" fmla="val 16110"/>
          </a:avLst>
        </a:prstGeom>
        <a:solidFill>
          <a:srgbClr val="0070C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C5CE08F2-C31D-4AE5-8ECD-04FAC9B0C235}">
      <dsp:nvSpPr>
        <dsp:cNvPr id="0" name=""/>
        <dsp:cNvSpPr/>
      </dsp:nvSpPr>
      <dsp:spPr>
        <a:xfrm>
          <a:off x="6661667" y="528587"/>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“It’s a waste of money if I never use it”</a:t>
          </a:r>
        </a:p>
      </dsp:txBody>
      <dsp:txXfrm>
        <a:off x="6661667" y="528587"/>
        <a:ext cx="1760593" cy="1543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03C73-7248-44B5-B53F-A64353260CA7}">
      <dsp:nvSpPr>
        <dsp:cNvPr id="0" name=""/>
        <dsp:cNvSpPr/>
      </dsp:nvSpPr>
      <dsp:spPr>
        <a:xfrm>
          <a:off x="4218889" y="1111814"/>
          <a:ext cx="1840353" cy="1840694"/>
        </a:xfrm>
        <a:prstGeom prst="ellipse">
          <a:avLst/>
        </a:prstGeom>
        <a:solidFill>
          <a:schemeClr val="accent1">
            <a:hueOff val="0"/>
            <a:satOff val="0"/>
            <a:lumOff val="0"/>
            <a:alphaOff val="0"/>
          </a:schemeClr>
        </a:solidFill>
        <a:ln w="25400" cap="flat" cmpd="sng" algn="ctr">
          <a:solidFill>
            <a:srgbClr val="578999"/>
          </a:solidFill>
          <a:prstDash val="solid"/>
        </a:ln>
        <a:effectLst/>
      </dsp:spPr>
      <dsp:style>
        <a:lnRef idx="2">
          <a:scrgbClr r="0" g="0" b="0"/>
        </a:lnRef>
        <a:fillRef idx="1">
          <a:scrgbClr r="0" g="0" b="0"/>
        </a:fillRef>
        <a:effectRef idx="0">
          <a:scrgbClr r="0" g="0" b="0"/>
        </a:effectRef>
        <a:fontRef idx="minor">
          <a:schemeClr val="lt1"/>
        </a:fontRef>
      </dsp:style>
    </dsp:sp>
    <dsp:sp modelId="{8DDF1A38-FF1A-486D-996D-44316DCB6DCD}">
      <dsp:nvSpPr>
        <dsp:cNvPr id="0" name=""/>
        <dsp:cNvSpPr/>
      </dsp:nvSpPr>
      <dsp:spPr>
        <a:xfrm>
          <a:off x="4279994" y="1173181"/>
          <a:ext cx="1718142" cy="17179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Side effects of cancer treatments</a:t>
          </a:r>
        </a:p>
      </dsp:txBody>
      <dsp:txXfrm>
        <a:off x="4525614" y="1418650"/>
        <a:ext cx="1226902" cy="1227021"/>
      </dsp:txXfrm>
    </dsp:sp>
    <dsp:sp modelId="{A98568B9-2968-4A8F-9693-2B5F15CC647A}">
      <dsp:nvSpPr>
        <dsp:cNvPr id="0" name=""/>
        <dsp:cNvSpPr/>
      </dsp:nvSpPr>
      <dsp:spPr>
        <a:xfrm rot="2700000">
          <a:off x="2319047" y="1114039"/>
          <a:ext cx="1835921" cy="1835921"/>
        </a:xfrm>
        <a:prstGeom prst="teardrop">
          <a:avLst>
            <a:gd name="adj" fmla="val 100000"/>
          </a:avLst>
        </a:prstGeom>
        <a:solidFill>
          <a:srgbClr val="0927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0D5BA-F598-463D-B860-5C26C8970677}">
      <dsp:nvSpPr>
        <dsp:cNvPr id="0" name=""/>
        <dsp:cNvSpPr/>
      </dsp:nvSpPr>
      <dsp:spPr>
        <a:xfrm>
          <a:off x="2377936" y="1173181"/>
          <a:ext cx="1718142" cy="17179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Orthopedic surgery </a:t>
          </a:r>
        </a:p>
      </dsp:txBody>
      <dsp:txXfrm>
        <a:off x="2623556" y="1418650"/>
        <a:ext cx="1226902" cy="1227021"/>
      </dsp:txXfrm>
    </dsp:sp>
    <dsp:sp modelId="{D52B665D-B3BF-4F78-9493-54EDEBFBCD96}">
      <dsp:nvSpPr>
        <dsp:cNvPr id="0" name=""/>
        <dsp:cNvSpPr/>
      </dsp:nvSpPr>
      <dsp:spPr>
        <a:xfrm rot="2700000">
          <a:off x="416988" y="1114039"/>
          <a:ext cx="1835921" cy="1835921"/>
        </a:xfrm>
        <a:prstGeom prst="teardrop">
          <a:avLst>
            <a:gd name="adj" fmla="val 100000"/>
          </a:avLst>
        </a:prstGeom>
        <a:solidFill>
          <a:srgbClr val="6E5F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C9BBF-74B1-43CF-BAB7-3A08E7270D88}">
      <dsp:nvSpPr>
        <dsp:cNvPr id="0" name=""/>
        <dsp:cNvSpPr/>
      </dsp:nvSpPr>
      <dsp:spPr>
        <a:xfrm>
          <a:off x="475877" y="1173181"/>
          <a:ext cx="1718142" cy="171795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37870">
            <a:lnSpc>
              <a:spcPct val="90000"/>
            </a:lnSpc>
            <a:spcBef>
              <a:spcPct val="0"/>
            </a:spcBef>
            <a:spcAft>
              <a:spcPct val="35000"/>
            </a:spcAft>
            <a:buNone/>
          </a:pPr>
          <a:r>
            <a:rPr lang="en-US" sz="1660" kern="1200" dirty="0"/>
            <a:t>Recoverable strokes</a:t>
          </a:r>
        </a:p>
      </dsp:txBody>
      <dsp:txXfrm>
        <a:off x="721498" y="1418650"/>
        <a:ext cx="1226902" cy="1227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5C9BB-D988-48DD-9295-FD06416FDAF2}">
      <dsp:nvSpPr>
        <dsp:cNvPr id="0" name=""/>
        <dsp:cNvSpPr/>
      </dsp:nvSpPr>
      <dsp:spPr>
        <a:xfrm>
          <a:off x="0" y="515454"/>
          <a:ext cx="7620000" cy="15970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91397" tIns="270764" rIns="59139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Usually spouse, daughter or daughter-in-law</a:t>
          </a:r>
        </a:p>
        <a:p>
          <a:pPr marL="228600" lvl="1" indent="-228600" algn="l" defTabSz="889000">
            <a:lnSpc>
              <a:spcPct val="90000"/>
            </a:lnSpc>
            <a:spcBef>
              <a:spcPct val="0"/>
            </a:spcBef>
            <a:spcAft>
              <a:spcPct val="15000"/>
            </a:spcAft>
            <a:buChar char="•"/>
          </a:pPr>
          <a:r>
            <a:rPr lang="en-US" sz="2000" kern="1200" dirty="0"/>
            <a:t>Middle aged, Employed full time</a:t>
          </a:r>
        </a:p>
        <a:p>
          <a:pPr marL="228600" lvl="1" indent="-228600" algn="l" defTabSz="889000">
            <a:lnSpc>
              <a:spcPct val="90000"/>
            </a:lnSpc>
            <a:spcBef>
              <a:spcPct val="0"/>
            </a:spcBef>
            <a:spcAft>
              <a:spcPct val="15000"/>
            </a:spcAft>
            <a:buChar char="•"/>
          </a:pPr>
          <a:r>
            <a:rPr lang="en-US" sz="2000" kern="1200" dirty="0"/>
            <a:t>Men are more involved than in the past, however........</a:t>
          </a:r>
        </a:p>
        <a:p>
          <a:pPr marL="228600" lvl="1" indent="-228600" algn="l" defTabSz="889000">
            <a:lnSpc>
              <a:spcPct val="90000"/>
            </a:lnSpc>
            <a:spcBef>
              <a:spcPct val="0"/>
            </a:spcBef>
            <a:spcAft>
              <a:spcPct val="15000"/>
            </a:spcAft>
            <a:buChar char="•"/>
          </a:pPr>
          <a:r>
            <a:rPr lang="en-US" sz="2000" kern="1200" dirty="0"/>
            <a:t>Women more likely to do the “difficult task” caregiving</a:t>
          </a:r>
        </a:p>
      </dsp:txBody>
      <dsp:txXfrm>
        <a:off x="0" y="515454"/>
        <a:ext cx="7620000" cy="1597050"/>
      </dsp:txXfrm>
    </dsp:sp>
    <dsp:sp modelId="{7036BC7F-3ABD-492B-86D8-C67F2C6E4AD5}">
      <dsp:nvSpPr>
        <dsp:cNvPr id="0" name=""/>
        <dsp:cNvSpPr/>
      </dsp:nvSpPr>
      <dsp:spPr>
        <a:xfrm>
          <a:off x="381000" y="12506"/>
          <a:ext cx="5334000" cy="697687"/>
        </a:xfrm>
        <a:prstGeom prst="roundRect">
          <a:avLst/>
        </a:prstGeom>
        <a:solidFill>
          <a:srgbClr val="0070C0"/>
        </a:solidFill>
        <a:ln>
          <a:solidFill>
            <a:schemeClr val="tx1"/>
          </a:solidFill>
        </a:ln>
        <a:effectLst/>
        <a:scene3d>
          <a:camera prst="orthographicFront"/>
          <a:lightRig rig="chilly" dir="t"/>
        </a:scene3d>
        <a:sp3d prstMaterial="translucentPowder">
          <a:bevelT w="127000" h="25400" prst="artDeco"/>
        </a:sp3d>
      </dsp:spPr>
      <dsp:style>
        <a:lnRef idx="0">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066800">
            <a:lnSpc>
              <a:spcPct val="90000"/>
            </a:lnSpc>
            <a:spcBef>
              <a:spcPct val="0"/>
            </a:spcBef>
            <a:spcAft>
              <a:spcPct val="35000"/>
            </a:spcAft>
            <a:buNone/>
          </a:pPr>
          <a:r>
            <a:rPr lang="en-US" sz="2400" b="1" kern="1200" dirty="0"/>
            <a:t>60 plus% of unpaid caregivers are women</a:t>
          </a:r>
          <a:r>
            <a:rPr lang="en-US" sz="2400" b="1" kern="1200" baseline="30000" dirty="0"/>
            <a:t>1</a:t>
          </a:r>
        </a:p>
      </dsp:txBody>
      <dsp:txXfrm>
        <a:off x="415058" y="46564"/>
        <a:ext cx="5265884" cy="629571"/>
      </dsp:txXfrm>
    </dsp:sp>
    <dsp:sp modelId="{2DF7DAC5-66CC-40B3-BBC7-B721D957AFCF}">
      <dsp:nvSpPr>
        <dsp:cNvPr id="0" name=""/>
        <dsp:cNvSpPr/>
      </dsp:nvSpPr>
      <dsp:spPr>
        <a:xfrm>
          <a:off x="0" y="2761568"/>
          <a:ext cx="7620000" cy="12899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91397" tIns="270764" rIns="59139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33% cut work hours</a:t>
          </a:r>
        </a:p>
        <a:p>
          <a:pPr marL="228600" lvl="1" indent="-228600" algn="l" defTabSz="889000">
            <a:lnSpc>
              <a:spcPct val="90000"/>
            </a:lnSpc>
            <a:spcBef>
              <a:spcPct val="0"/>
            </a:spcBef>
            <a:spcAft>
              <a:spcPct val="15000"/>
            </a:spcAft>
            <a:buChar char="•"/>
          </a:pPr>
          <a:r>
            <a:rPr lang="en-US" sz="2000" kern="1200" dirty="0"/>
            <a:t>29% pass up promotions</a:t>
          </a:r>
        </a:p>
        <a:p>
          <a:pPr marL="228600" lvl="1" indent="-228600" algn="l" defTabSz="889000">
            <a:lnSpc>
              <a:spcPct val="90000"/>
            </a:lnSpc>
            <a:spcBef>
              <a:spcPct val="0"/>
            </a:spcBef>
            <a:spcAft>
              <a:spcPct val="15000"/>
            </a:spcAft>
            <a:buChar char="•"/>
          </a:pPr>
          <a:r>
            <a:rPr lang="en-US" sz="2000" kern="1200" dirty="0"/>
            <a:t>38% forced to quit job or take leave of absence </a:t>
          </a:r>
        </a:p>
      </dsp:txBody>
      <dsp:txXfrm>
        <a:off x="0" y="2761568"/>
        <a:ext cx="7620000" cy="1289925"/>
      </dsp:txXfrm>
    </dsp:sp>
    <dsp:sp modelId="{8C03B96B-F7B6-4824-978C-93DC775BC5C1}">
      <dsp:nvSpPr>
        <dsp:cNvPr id="0" name=""/>
        <dsp:cNvSpPr/>
      </dsp:nvSpPr>
      <dsp:spPr>
        <a:xfrm>
          <a:off x="381000" y="2185563"/>
          <a:ext cx="5334000" cy="767884"/>
        </a:xfrm>
        <a:prstGeom prst="roundRect">
          <a:avLst/>
        </a:prstGeom>
        <a:solidFill>
          <a:srgbClr val="092744"/>
        </a:solidFill>
        <a:ln>
          <a:solidFill>
            <a:schemeClr val="tx1"/>
          </a:solidFill>
        </a:ln>
        <a:effectLst/>
        <a:scene3d>
          <a:camera prst="orthographicFront"/>
          <a:lightRig rig="chilly" dir="t"/>
        </a:scene3d>
        <a:sp3d prstMaterial="translucentPowder">
          <a:bevelT w="127000" h="25400" prst="artDeco"/>
        </a:sp3d>
      </dsp:spPr>
      <dsp:style>
        <a:lnRef idx="0">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066800">
            <a:lnSpc>
              <a:spcPct val="90000"/>
            </a:lnSpc>
            <a:spcBef>
              <a:spcPct val="0"/>
            </a:spcBef>
            <a:spcAft>
              <a:spcPct val="35000"/>
            </a:spcAft>
            <a:buNone/>
          </a:pPr>
          <a:r>
            <a:rPr lang="en-US" sz="2400" b="1" kern="1200" dirty="0"/>
            <a:t>Female caregivers make career and wage sacrifices</a:t>
          </a:r>
          <a:r>
            <a:rPr lang="en-US" sz="2400" b="1" kern="1200" baseline="30000" dirty="0"/>
            <a:t>2     </a:t>
          </a:r>
        </a:p>
      </dsp:txBody>
      <dsp:txXfrm>
        <a:off x="418485" y="2223048"/>
        <a:ext cx="5259030" cy="692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292B2-1E62-4996-AD8B-9C04F2A9D468}">
      <dsp:nvSpPr>
        <dsp:cNvPr id="0" name=""/>
        <dsp:cNvSpPr/>
      </dsp:nvSpPr>
      <dsp:spPr>
        <a:xfrm>
          <a:off x="0" y="726300"/>
          <a:ext cx="8153400" cy="787500"/>
        </a:xfrm>
        <a:prstGeom prst="rect">
          <a:avLst/>
        </a:prstGeom>
        <a:solidFill>
          <a:schemeClr val="lt1">
            <a:alpha val="90000"/>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104140" rIns="63279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often don’t increase work hours again when  responsibilities end</a:t>
          </a:r>
        </a:p>
      </dsp:txBody>
      <dsp:txXfrm>
        <a:off x="0" y="726300"/>
        <a:ext cx="8153400" cy="787500"/>
      </dsp:txXfrm>
    </dsp:sp>
    <dsp:sp modelId="{990FD162-3BDD-4F12-8A44-9B99D8B496F5}">
      <dsp:nvSpPr>
        <dsp:cNvPr id="0" name=""/>
        <dsp:cNvSpPr/>
      </dsp:nvSpPr>
      <dsp:spPr>
        <a:xfrm>
          <a:off x="407271" y="13492"/>
          <a:ext cx="6034335" cy="786607"/>
        </a:xfrm>
        <a:prstGeom prst="roundRect">
          <a:avLst/>
        </a:prstGeom>
        <a:solidFill>
          <a:schemeClr val="accent2">
            <a:lumMod val="40000"/>
            <a:lumOff val="60000"/>
          </a:schemeClr>
        </a:solidFill>
        <a:ln w="25400" cap="flat" cmpd="sng" algn="ctr">
          <a:solidFill>
            <a:schemeClr val="bg2"/>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Women who cut work hours when becoming a care giver:</a:t>
          </a:r>
        </a:p>
      </dsp:txBody>
      <dsp:txXfrm>
        <a:off x="445670" y="51891"/>
        <a:ext cx="5957537" cy="709809"/>
      </dsp:txXfrm>
    </dsp:sp>
    <dsp:sp modelId="{83023809-C479-4DDC-A6F9-973577309C80}">
      <dsp:nvSpPr>
        <dsp:cNvPr id="0" name=""/>
        <dsp:cNvSpPr/>
      </dsp:nvSpPr>
      <dsp:spPr>
        <a:xfrm>
          <a:off x="0" y="2261027"/>
          <a:ext cx="8153400" cy="8190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104140" rIns="63279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earn lower wages</a:t>
          </a:r>
        </a:p>
        <a:p>
          <a:pPr marL="228600" lvl="1" indent="-228600" algn="l" defTabSz="889000">
            <a:lnSpc>
              <a:spcPct val="90000"/>
            </a:lnSpc>
            <a:spcBef>
              <a:spcPct val="0"/>
            </a:spcBef>
            <a:spcAft>
              <a:spcPct val="15000"/>
            </a:spcAft>
            <a:buChar char="•"/>
          </a:pPr>
          <a:r>
            <a:rPr lang="en-US" sz="2000" kern="1200" dirty="0"/>
            <a:t>have a “benefit poor” job</a:t>
          </a:r>
        </a:p>
      </dsp:txBody>
      <dsp:txXfrm>
        <a:off x="0" y="2261027"/>
        <a:ext cx="8153400" cy="819000"/>
      </dsp:txXfrm>
    </dsp:sp>
    <dsp:sp modelId="{5C5E86FB-40CE-4205-9348-1ADC6BBCF68E}">
      <dsp:nvSpPr>
        <dsp:cNvPr id="0" name=""/>
        <dsp:cNvSpPr/>
      </dsp:nvSpPr>
      <dsp:spPr>
        <a:xfrm>
          <a:off x="407271" y="1540800"/>
          <a:ext cx="6034278" cy="804427"/>
        </a:xfrm>
        <a:prstGeom prst="roundRect">
          <a:avLst/>
        </a:prstGeom>
        <a:solidFill>
          <a:schemeClr val="accent1">
            <a:lumMod val="75000"/>
          </a:schemeClr>
        </a:solidFill>
        <a:ln w="25400" cap="flat" cmpd="sng" algn="ctr">
          <a:solidFill>
            <a:schemeClr val="bg2"/>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Women who return to full time work are more likely to:</a:t>
          </a:r>
          <a:r>
            <a:rPr lang="en-US" sz="2400" b="1" kern="1200" baseline="30000" dirty="0">
              <a:solidFill>
                <a:schemeClr val="bg1"/>
              </a:solidFill>
            </a:rPr>
            <a:t>1</a:t>
          </a:r>
          <a:endParaRPr lang="en-US" sz="2400" b="1" kern="1200" dirty="0">
            <a:solidFill>
              <a:schemeClr val="bg1"/>
            </a:solidFill>
          </a:endParaRPr>
        </a:p>
      </dsp:txBody>
      <dsp:txXfrm>
        <a:off x="446540" y="1580069"/>
        <a:ext cx="5955740" cy="725889"/>
      </dsp:txXfrm>
    </dsp:sp>
    <dsp:sp modelId="{E4120AEE-FAD7-4741-A92A-02549BCE24F8}">
      <dsp:nvSpPr>
        <dsp:cNvPr id="0" name=""/>
        <dsp:cNvSpPr/>
      </dsp:nvSpPr>
      <dsp:spPr>
        <a:xfrm>
          <a:off x="0" y="3684607"/>
          <a:ext cx="8153400" cy="1102500"/>
        </a:xfrm>
        <a:prstGeom prst="rect">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104140" rIns="63279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2.5 times more likely to end up in poverty</a:t>
          </a:r>
        </a:p>
        <a:p>
          <a:pPr marL="228600" lvl="1" indent="-228600" algn="l" defTabSz="889000">
            <a:lnSpc>
              <a:spcPct val="90000"/>
            </a:lnSpc>
            <a:spcBef>
              <a:spcPct val="0"/>
            </a:spcBef>
            <a:spcAft>
              <a:spcPct val="15000"/>
            </a:spcAft>
            <a:buChar char="•"/>
          </a:pPr>
          <a:r>
            <a:rPr lang="en-US" sz="2000" kern="1200" dirty="0"/>
            <a:t>5 time more likely to depend primarily on social security for retirement income</a:t>
          </a:r>
        </a:p>
      </dsp:txBody>
      <dsp:txXfrm>
        <a:off x="0" y="3684607"/>
        <a:ext cx="8153400" cy="1102500"/>
      </dsp:txXfrm>
    </dsp:sp>
    <dsp:sp modelId="{7C697317-1D0C-49F5-8F12-110A6E1AEF45}">
      <dsp:nvSpPr>
        <dsp:cNvPr id="0" name=""/>
        <dsp:cNvSpPr/>
      </dsp:nvSpPr>
      <dsp:spPr>
        <a:xfrm>
          <a:off x="407271" y="3117427"/>
          <a:ext cx="6034278" cy="640979"/>
        </a:xfrm>
        <a:prstGeom prst="roundRect">
          <a:avLst/>
        </a:prstGeom>
        <a:solidFill>
          <a:srgbClr val="92D050"/>
        </a:solidFill>
        <a:ln w="25400" cap="flat" cmpd="sng" algn="ctr">
          <a:solidFill>
            <a:schemeClr val="bg2"/>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Women care givers are:</a:t>
          </a:r>
          <a:r>
            <a:rPr lang="en-US" sz="2400" b="1" kern="1200" baseline="30000" dirty="0">
              <a:solidFill>
                <a:schemeClr val="bg1"/>
              </a:solidFill>
            </a:rPr>
            <a:t>2</a:t>
          </a:r>
          <a:endParaRPr lang="en-US" sz="2400" b="1" kern="1200" dirty="0">
            <a:solidFill>
              <a:schemeClr val="bg1"/>
            </a:solidFill>
          </a:endParaRPr>
        </a:p>
      </dsp:txBody>
      <dsp:txXfrm>
        <a:off x="438561" y="3148717"/>
        <a:ext cx="5971698" cy="578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C2930-1947-4C9D-A1A5-8A9D2273FBE0}">
      <dsp:nvSpPr>
        <dsp:cNvPr id="0" name=""/>
        <dsp:cNvSpPr/>
      </dsp:nvSpPr>
      <dsp:spPr>
        <a:xfrm>
          <a:off x="1242679" y="70978"/>
          <a:ext cx="2910418" cy="2642686"/>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5DF3301-468F-461C-9E2E-840090B4307C}">
      <dsp:nvSpPr>
        <dsp:cNvPr id="0" name=""/>
        <dsp:cNvSpPr/>
      </dsp:nvSpPr>
      <dsp:spPr>
        <a:xfrm>
          <a:off x="5715010" y="2666995"/>
          <a:ext cx="1805799" cy="16609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Women are  likely to be on LTC claim 50% longer than men</a:t>
          </a:r>
          <a:r>
            <a:rPr lang="en-US" sz="2400" kern="1200" baseline="30000" dirty="0"/>
            <a:t>2</a:t>
          </a:r>
        </a:p>
      </dsp:txBody>
      <dsp:txXfrm>
        <a:off x="5715010" y="2666995"/>
        <a:ext cx="1805799" cy="1660961"/>
      </dsp:txXfrm>
    </dsp:sp>
    <dsp:sp modelId="{7F130175-2FBB-4E00-A604-EEF083F2B01A}">
      <dsp:nvSpPr>
        <dsp:cNvPr id="0" name=""/>
        <dsp:cNvSpPr/>
      </dsp:nvSpPr>
      <dsp:spPr>
        <a:xfrm>
          <a:off x="3962409" y="0"/>
          <a:ext cx="2682991" cy="2598419"/>
        </a:xfrm>
        <a:prstGeom prst="ellipse">
          <a:avLst/>
        </a:prstGeom>
        <a:solidFill>
          <a:srgbClr val="FF7C8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C0DE561-52FD-486B-A8FD-CE0DAEAD1E73}">
      <dsp:nvSpPr>
        <dsp:cNvPr id="0" name=""/>
        <dsp:cNvSpPr/>
      </dsp:nvSpPr>
      <dsp:spPr>
        <a:xfrm>
          <a:off x="3200391" y="2590806"/>
          <a:ext cx="1830866" cy="18412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74% of women aged 75+ are not married compared to 38% of men</a:t>
          </a:r>
          <a:r>
            <a:rPr lang="en-US" sz="2200" kern="1200" baseline="30000" dirty="0"/>
            <a:t>2</a:t>
          </a:r>
        </a:p>
      </dsp:txBody>
      <dsp:txXfrm>
        <a:off x="3200391" y="2590806"/>
        <a:ext cx="1830866" cy="1841239"/>
      </dsp:txXfrm>
    </dsp:sp>
    <dsp:sp modelId="{96217F3A-24FD-484D-847E-6551B5C7417A}">
      <dsp:nvSpPr>
        <dsp:cNvPr id="0" name=""/>
        <dsp:cNvSpPr/>
      </dsp:nvSpPr>
      <dsp:spPr>
        <a:xfrm>
          <a:off x="5257806" y="2057392"/>
          <a:ext cx="2725208" cy="2752687"/>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064F733-0E9C-4692-B322-D374D5FDFEA8}">
      <dsp:nvSpPr>
        <dsp:cNvPr id="0" name=""/>
        <dsp:cNvSpPr/>
      </dsp:nvSpPr>
      <dsp:spPr>
        <a:xfrm>
          <a:off x="6095992" y="3047997"/>
          <a:ext cx="1795657" cy="12176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095992" y="3047997"/>
        <a:ext cx="1795657" cy="1217676"/>
      </dsp:txXfrm>
    </dsp:sp>
    <dsp:sp modelId="{9BCF8C50-4E05-4E7F-95E7-E7D640210CBF}">
      <dsp:nvSpPr>
        <dsp:cNvPr id="0" name=""/>
        <dsp:cNvSpPr/>
      </dsp:nvSpPr>
      <dsp:spPr>
        <a:xfrm>
          <a:off x="6566250" y="638835"/>
          <a:ext cx="1690030" cy="16902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3E7FFCC-A96A-496B-929A-6381A2174C47}">
      <dsp:nvSpPr>
        <dsp:cNvPr id="0" name=""/>
        <dsp:cNvSpPr/>
      </dsp:nvSpPr>
      <dsp:spPr>
        <a:xfrm>
          <a:off x="5175085" y="3999946"/>
          <a:ext cx="1936493" cy="11140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175085" y="3999946"/>
        <a:ext cx="1936493" cy="1114044"/>
      </dsp:txXfrm>
    </dsp:sp>
    <dsp:sp modelId="{5B5F00F7-99DB-4206-A170-C2BF2C741AAD}">
      <dsp:nvSpPr>
        <dsp:cNvPr id="0" name=""/>
        <dsp:cNvSpPr/>
      </dsp:nvSpPr>
      <dsp:spPr>
        <a:xfrm>
          <a:off x="2667003" y="2133605"/>
          <a:ext cx="2880674" cy="2752265"/>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A755F88-DC88-45DE-9DDD-2B24CA6EF09E}">
      <dsp:nvSpPr>
        <dsp:cNvPr id="0" name=""/>
        <dsp:cNvSpPr/>
      </dsp:nvSpPr>
      <dsp:spPr>
        <a:xfrm>
          <a:off x="4332810" y="287868"/>
          <a:ext cx="1936493" cy="20091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Women have 10 times the chance than a man to live to age 85</a:t>
          </a:r>
          <a:r>
            <a:rPr lang="en-US" sz="2300" kern="1200" baseline="30000" dirty="0"/>
            <a:t>2</a:t>
          </a:r>
        </a:p>
      </dsp:txBody>
      <dsp:txXfrm>
        <a:off x="4332810" y="287868"/>
        <a:ext cx="1936493" cy="2009122"/>
      </dsp:txXfrm>
    </dsp:sp>
    <dsp:sp modelId="{0261C5BF-3D9F-4A2D-B98E-64ACF0463529}">
      <dsp:nvSpPr>
        <dsp:cNvPr id="0" name=""/>
        <dsp:cNvSpPr/>
      </dsp:nvSpPr>
      <dsp:spPr>
        <a:xfrm>
          <a:off x="6275909" y="0"/>
          <a:ext cx="1690030" cy="16902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A189447-B27D-40EB-B1D4-977B17466059}">
      <dsp:nvSpPr>
        <dsp:cNvPr id="0" name=""/>
        <dsp:cNvSpPr/>
      </dsp:nvSpPr>
      <dsp:spPr>
        <a:xfrm>
          <a:off x="533407" y="2743194"/>
          <a:ext cx="2062348" cy="15170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0" kern="1200" dirty="0"/>
            <a:t>Women live an average of 5 years longer than a </a:t>
          </a:r>
          <a:r>
            <a:rPr lang="en-US" sz="2400" b="0" kern="1200" dirty="0" err="1"/>
            <a:t>man</a:t>
          </a:r>
          <a:r>
            <a:rPr lang="en-US" sz="2400" b="0" kern="1200" baseline="30000" dirty="0" err="1"/>
            <a:t>2</a:t>
          </a:r>
          <a:endParaRPr lang="en-US" sz="2400" b="0" kern="1200" baseline="30000" dirty="0"/>
        </a:p>
      </dsp:txBody>
      <dsp:txXfrm>
        <a:off x="533407" y="2743194"/>
        <a:ext cx="2062348" cy="1517065"/>
      </dsp:txXfrm>
    </dsp:sp>
    <dsp:sp modelId="{E8A72D8A-2D80-4670-8829-79343BAADCC0}">
      <dsp:nvSpPr>
        <dsp:cNvPr id="0" name=""/>
        <dsp:cNvSpPr/>
      </dsp:nvSpPr>
      <dsp:spPr>
        <a:xfrm>
          <a:off x="152392" y="2133605"/>
          <a:ext cx="2770839" cy="2793456"/>
        </a:xfrm>
        <a:prstGeom prst="ellipse">
          <a:avLst/>
        </a:prstGeom>
        <a:solidFill>
          <a:srgbClr val="A7855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AAEE63F-6728-44E7-9916-0F96543306DF}">
      <dsp:nvSpPr>
        <dsp:cNvPr id="0" name=""/>
        <dsp:cNvSpPr/>
      </dsp:nvSpPr>
      <dsp:spPr>
        <a:xfrm>
          <a:off x="1526113" y="647695"/>
          <a:ext cx="2398709" cy="12615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Women comprise 67% of LTC claims</a:t>
          </a:r>
          <a:r>
            <a:rPr lang="en-US" sz="2400" kern="1200" baseline="30000" dirty="0"/>
            <a:t>1</a:t>
          </a:r>
        </a:p>
      </dsp:txBody>
      <dsp:txXfrm>
        <a:off x="1526113" y="647695"/>
        <a:ext cx="2398709" cy="12615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DC069-EACB-49E6-881A-91FAE35813E1}">
      <dsp:nvSpPr>
        <dsp:cNvPr id="0" name=""/>
        <dsp:cNvSpPr/>
      </dsp:nvSpPr>
      <dsp:spPr>
        <a:xfrm>
          <a:off x="0" y="547322"/>
          <a:ext cx="7924800" cy="13781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728980" rIns="61505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After being the caregiver…</a:t>
          </a:r>
        </a:p>
        <a:p>
          <a:pPr marL="171450" lvl="1" indent="-171450" algn="l" defTabSz="800100">
            <a:lnSpc>
              <a:spcPct val="90000"/>
            </a:lnSpc>
            <a:spcBef>
              <a:spcPct val="0"/>
            </a:spcBef>
            <a:spcAft>
              <a:spcPct val="15000"/>
            </a:spcAft>
            <a:buChar char="•"/>
          </a:pPr>
          <a:r>
            <a:rPr lang="en-US" sz="1800" kern="1200" dirty="0"/>
            <a:t>Women are most likely to be the cared for</a:t>
          </a:r>
        </a:p>
      </dsp:txBody>
      <dsp:txXfrm>
        <a:off x="0" y="547322"/>
        <a:ext cx="7924800" cy="1378125"/>
      </dsp:txXfrm>
    </dsp:sp>
    <dsp:sp modelId="{AA840BA7-8067-4943-A00A-8E05C68B9394}">
      <dsp:nvSpPr>
        <dsp:cNvPr id="0" name=""/>
        <dsp:cNvSpPr/>
      </dsp:nvSpPr>
      <dsp:spPr>
        <a:xfrm>
          <a:off x="396240" y="30722"/>
          <a:ext cx="7028671" cy="1033200"/>
        </a:xfrm>
        <a:prstGeom prst="roundRect">
          <a:avLst/>
        </a:prstGeom>
        <a:solidFill>
          <a:schemeClr val="accent6">
            <a:lumMod val="60000"/>
            <a:lumOff val="40000"/>
          </a:schemeClr>
        </a:solidFill>
        <a:ln w="25400" cap="flat" cmpd="sng" algn="ctr">
          <a:solidFill>
            <a:schemeClr val="bg2"/>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1">
          <a:noAutofit/>
        </a:bodyPr>
        <a:lstStyle/>
        <a:p>
          <a:pPr marL="0" lvl="0" indent="0" algn="l" defTabSz="1066800">
            <a:lnSpc>
              <a:spcPct val="90000"/>
            </a:lnSpc>
            <a:spcBef>
              <a:spcPct val="0"/>
            </a:spcBef>
            <a:spcAft>
              <a:spcPct val="35000"/>
            </a:spcAft>
            <a:buNone/>
          </a:pPr>
          <a:r>
            <a:rPr lang="en-US" sz="2400" b="1" kern="1200" dirty="0"/>
            <a:t>Women fall on the double edged sword</a:t>
          </a:r>
          <a:endParaRPr lang="en-US" sz="2400" b="1" kern="1200" baseline="30000" dirty="0"/>
        </a:p>
      </dsp:txBody>
      <dsp:txXfrm>
        <a:off x="446677" y="81159"/>
        <a:ext cx="6927797" cy="932326"/>
      </dsp:txXfrm>
    </dsp:sp>
    <dsp:sp modelId="{F99DFE89-8B44-449C-9FAC-4D8C4A43A65D}">
      <dsp:nvSpPr>
        <dsp:cNvPr id="0" name=""/>
        <dsp:cNvSpPr/>
      </dsp:nvSpPr>
      <dsp:spPr>
        <a:xfrm>
          <a:off x="0" y="2659915"/>
          <a:ext cx="7924800" cy="1378125"/>
        </a:xfrm>
        <a:prstGeom prst="rect">
          <a:avLst/>
        </a:prstGeom>
        <a:solidFill>
          <a:schemeClr val="lt1">
            <a:alpha val="90000"/>
            <a:hueOff val="0"/>
            <a:satOff val="0"/>
            <a:lumOff val="0"/>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728980" rIns="61505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66% of nursing home residents are women</a:t>
          </a:r>
          <a:r>
            <a:rPr lang="en-US" sz="1800" b="1" kern="1200" baseline="60000" dirty="0"/>
            <a:t>1</a:t>
          </a:r>
          <a:endParaRPr lang="en-US" sz="1800" kern="1200" dirty="0"/>
        </a:p>
        <a:p>
          <a:pPr marL="171450" lvl="1" indent="-171450" algn="l" defTabSz="800100">
            <a:lnSpc>
              <a:spcPct val="90000"/>
            </a:lnSpc>
            <a:spcBef>
              <a:spcPct val="0"/>
            </a:spcBef>
            <a:spcAft>
              <a:spcPct val="15000"/>
            </a:spcAft>
            <a:buChar char="•"/>
          </a:pPr>
          <a:r>
            <a:rPr lang="en-US" sz="1800" kern="1200" dirty="0"/>
            <a:t>84% of assisted living residents are </a:t>
          </a:r>
          <a:r>
            <a:rPr lang="en-US" sz="1800" kern="1200" dirty="0" err="1"/>
            <a:t>women</a:t>
          </a:r>
          <a:r>
            <a:rPr lang="en-US" sz="1800" b="1" kern="1200" baseline="60000" dirty="0" err="1"/>
            <a:t>2</a:t>
          </a:r>
          <a:endParaRPr lang="en-US" sz="1800" kern="1200" dirty="0"/>
        </a:p>
      </dsp:txBody>
      <dsp:txXfrm>
        <a:off x="0" y="2659915"/>
        <a:ext cx="7924800" cy="1378125"/>
      </dsp:txXfrm>
    </dsp:sp>
    <dsp:sp modelId="{4BCBAB2D-30ED-4909-A2F3-F4512D6E8D08}">
      <dsp:nvSpPr>
        <dsp:cNvPr id="0" name=""/>
        <dsp:cNvSpPr/>
      </dsp:nvSpPr>
      <dsp:spPr>
        <a:xfrm>
          <a:off x="396240" y="2114447"/>
          <a:ext cx="7028671" cy="1062067"/>
        </a:xfrm>
        <a:prstGeom prst="roundRect">
          <a:avLst/>
        </a:prstGeom>
        <a:solidFill>
          <a:srgbClr val="578999"/>
        </a:solidFill>
        <a:ln w="25400" cap="flat" cmpd="sng" algn="ctr">
          <a:solidFill>
            <a:schemeClr val="bg2"/>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1">
          <a:noAutofit/>
        </a:bodyPr>
        <a:lstStyle/>
        <a:p>
          <a:pPr marL="0" lvl="0" indent="0" algn="l" defTabSz="1511300">
            <a:lnSpc>
              <a:spcPct val="90000"/>
            </a:lnSpc>
            <a:spcBef>
              <a:spcPct val="0"/>
            </a:spcBef>
            <a:spcAft>
              <a:spcPct val="35000"/>
            </a:spcAft>
            <a:buNone/>
          </a:pPr>
          <a:r>
            <a:rPr lang="en-US" sz="3400" b="1" kern="1200" baseline="30000" dirty="0">
              <a:solidFill>
                <a:schemeClr val="accent3"/>
              </a:solidFill>
              <a:latin typeface="+mn-lt"/>
              <a:ea typeface="ＭＳ Ｐゴシック" pitchFamily="34" charset="-128"/>
            </a:rPr>
            <a:t>Women are majority of LTC facility residents</a:t>
          </a:r>
          <a:endParaRPr lang="en-US" sz="2400" b="1" kern="1200" baseline="60000" dirty="0">
            <a:solidFill>
              <a:schemeClr val="accent3"/>
            </a:solidFill>
            <a:latin typeface="+mn-lt"/>
            <a:ea typeface="ＭＳ Ｐゴシック" pitchFamily="34" charset="-128"/>
          </a:endParaRPr>
        </a:p>
      </dsp:txBody>
      <dsp:txXfrm>
        <a:off x="448086" y="2166293"/>
        <a:ext cx="6924979" cy="958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F9A30-F79C-4FC7-88AE-C18BD9A9A2B4}">
      <dsp:nvSpPr>
        <dsp:cNvPr id="0" name=""/>
        <dsp:cNvSpPr/>
      </dsp:nvSpPr>
      <dsp:spPr>
        <a:xfrm>
          <a:off x="2639059" y="0"/>
          <a:ext cx="5577841" cy="1262558"/>
        </a:xfrm>
        <a:prstGeom prst="rightArrow">
          <a:avLst>
            <a:gd name="adj1" fmla="val 75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Cost is the potential loss of health, well being or earning ability of a spouse or other loved one</a:t>
          </a:r>
        </a:p>
      </dsp:txBody>
      <dsp:txXfrm>
        <a:off x="2639059" y="157820"/>
        <a:ext cx="5104382" cy="946918"/>
      </dsp:txXfrm>
    </dsp:sp>
    <dsp:sp modelId="{9E702F6E-2590-4AD8-86B5-2101FEBC6863}">
      <dsp:nvSpPr>
        <dsp:cNvPr id="0" name=""/>
        <dsp:cNvSpPr/>
      </dsp:nvSpPr>
      <dsp:spPr>
        <a:xfrm>
          <a:off x="12698" y="0"/>
          <a:ext cx="2626361" cy="1262558"/>
        </a:xfrm>
        <a:prstGeom prst="roundRect">
          <a:avLst/>
        </a:prstGeom>
        <a:solidFill>
          <a:srgbClr val="EC4502"/>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prst="artDeco"/>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Lifestyle</a:t>
          </a:r>
        </a:p>
      </dsp:txBody>
      <dsp:txXfrm>
        <a:off x="74331" y="61633"/>
        <a:ext cx="2503095" cy="1139292"/>
      </dsp:txXfrm>
    </dsp:sp>
    <dsp:sp modelId="{D6289BCB-7EE5-4F69-9705-DCE8B4716DD3}">
      <dsp:nvSpPr>
        <dsp:cNvPr id="0" name=""/>
        <dsp:cNvSpPr/>
      </dsp:nvSpPr>
      <dsp:spPr>
        <a:xfrm>
          <a:off x="2702551" y="1388814"/>
          <a:ext cx="5501652" cy="1262558"/>
        </a:xfrm>
        <a:prstGeom prst="rightArrow">
          <a:avLst>
            <a:gd name="adj1" fmla="val 75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Dollar for dollar expenditure of your money - could put lifestyle/legacy at risk</a:t>
          </a:r>
        </a:p>
      </dsp:txBody>
      <dsp:txXfrm>
        <a:off x="2702551" y="1546634"/>
        <a:ext cx="5028193" cy="946918"/>
      </dsp:txXfrm>
    </dsp:sp>
    <dsp:sp modelId="{61B1E8AC-04E3-4CD7-8336-999FBA151B1B}">
      <dsp:nvSpPr>
        <dsp:cNvPr id="0" name=""/>
        <dsp:cNvSpPr/>
      </dsp:nvSpPr>
      <dsp:spPr>
        <a:xfrm>
          <a:off x="25396" y="1388814"/>
          <a:ext cx="2677154" cy="1262558"/>
        </a:xfrm>
        <a:prstGeom prst="roundRect">
          <a:avLst/>
        </a:prstGeom>
        <a:solidFill>
          <a:srgbClr val="00206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prst="artDeco"/>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Income</a:t>
          </a:r>
        </a:p>
      </dsp:txBody>
      <dsp:txXfrm>
        <a:off x="87029" y="1450447"/>
        <a:ext cx="2553888" cy="1139292"/>
      </dsp:txXfrm>
    </dsp:sp>
    <dsp:sp modelId="{A4607944-6398-4676-9200-87D91B3D1145}">
      <dsp:nvSpPr>
        <dsp:cNvPr id="0" name=""/>
        <dsp:cNvSpPr/>
      </dsp:nvSpPr>
      <dsp:spPr>
        <a:xfrm>
          <a:off x="2727956" y="2777629"/>
          <a:ext cx="5450842" cy="1262558"/>
        </a:xfrm>
        <a:prstGeom prst="rightArrow">
          <a:avLst>
            <a:gd name="adj1" fmla="val 75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Cost efficient leveraged benefit amount</a:t>
          </a:r>
        </a:p>
      </dsp:txBody>
      <dsp:txXfrm>
        <a:off x="2727956" y="2935449"/>
        <a:ext cx="4977383" cy="946918"/>
      </dsp:txXfrm>
    </dsp:sp>
    <dsp:sp modelId="{7954D2D8-2EDD-4C4A-A807-1F5C7B0EB79B}">
      <dsp:nvSpPr>
        <dsp:cNvPr id="0" name=""/>
        <dsp:cNvSpPr/>
      </dsp:nvSpPr>
      <dsp:spPr>
        <a:xfrm>
          <a:off x="50801" y="2777629"/>
          <a:ext cx="2677154" cy="1262558"/>
        </a:xfrm>
        <a:prstGeom prst="roundRect">
          <a:avLst/>
        </a:prstGeom>
        <a:solidFill>
          <a:srgbClr val="007033"/>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prst="artDeco"/>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Insurance</a:t>
          </a:r>
        </a:p>
      </dsp:txBody>
      <dsp:txXfrm>
        <a:off x="112434" y="2839262"/>
        <a:ext cx="2553888" cy="1139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26114-03D6-4206-89F2-57EB79DFDC7A}">
      <dsp:nvSpPr>
        <dsp:cNvPr id="0" name=""/>
        <dsp:cNvSpPr/>
      </dsp:nvSpPr>
      <dsp:spPr>
        <a:xfrm>
          <a:off x="3180" y="425950"/>
          <a:ext cx="1912180" cy="724854"/>
        </a:xfrm>
        <a:prstGeom prst="rect">
          <a:avLst/>
        </a:prstGeom>
        <a:solidFill>
          <a:srgbClr val="CE7B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Self-Insure</a:t>
          </a:r>
        </a:p>
      </dsp:txBody>
      <dsp:txXfrm>
        <a:off x="3180" y="425950"/>
        <a:ext cx="1912180" cy="724854"/>
      </dsp:txXfrm>
    </dsp:sp>
    <dsp:sp modelId="{E5F4626F-ED9F-443A-B67D-EF5D527CB518}">
      <dsp:nvSpPr>
        <dsp:cNvPr id="0" name=""/>
        <dsp:cNvSpPr/>
      </dsp:nvSpPr>
      <dsp:spPr>
        <a:xfrm>
          <a:off x="3180" y="1150805"/>
          <a:ext cx="1912180" cy="1750643"/>
        </a:xfrm>
        <a:prstGeom prst="rect">
          <a:avLst/>
        </a:prstGeom>
        <a:solidFill>
          <a:schemeClr val="bg1">
            <a:lumMod val="95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Possible for the wealthy</a:t>
          </a:r>
        </a:p>
        <a:p>
          <a:pPr marL="171450" lvl="1" indent="-171450" algn="l" defTabSz="800100">
            <a:lnSpc>
              <a:spcPct val="90000"/>
            </a:lnSpc>
            <a:spcBef>
              <a:spcPct val="0"/>
            </a:spcBef>
            <a:spcAft>
              <a:spcPct val="15000"/>
            </a:spcAft>
            <a:buChar char="•"/>
          </a:pPr>
          <a:r>
            <a:rPr lang="en-US" sz="1800" kern="1200" dirty="0"/>
            <a:t>But not cost efficient</a:t>
          </a:r>
        </a:p>
      </dsp:txBody>
      <dsp:txXfrm>
        <a:off x="3180" y="1150805"/>
        <a:ext cx="1912180" cy="1750643"/>
      </dsp:txXfrm>
    </dsp:sp>
    <dsp:sp modelId="{B73E3A90-FE5A-4740-915D-F89EA40E1830}">
      <dsp:nvSpPr>
        <dsp:cNvPr id="0" name=""/>
        <dsp:cNvSpPr/>
      </dsp:nvSpPr>
      <dsp:spPr>
        <a:xfrm>
          <a:off x="2183066" y="425950"/>
          <a:ext cx="1912180" cy="724854"/>
        </a:xfrm>
        <a:prstGeom prst="rect">
          <a:avLst/>
        </a:prstGeom>
        <a:solidFill>
          <a:srgbClr val="CE3C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Government </a:t>
          </a:r>
        </a:p>
      </dsp:txBody>
      <dsp:txXfrm>
        <a:off x="2183066" y="425950"/>
        <a:ext cx="1912180" cy="724854"/>
      </dsp:txXfrm>
    </dsp:sp>
    <dsp:sp modelId="{9B3A0ABB-AE65-4703-9815-25139D5A3872}">
      <dsp:nvSpPr>
        <dsp:cNvPr id="0" name=""/>
        <dsp:cNvSpPr/>
      </dsp:nvSpPr>
      <dsp:spPr>
        <a:xfrm>
          <a:off x="2183066" y="1150805"/>
          <a:ext cx="1912180" cy="1750643"/>
        </a:xfrm>
        <a:prstGeom prst="rect">
          <a:avLst/>
        </a:prstGeom>
        <a:solidFill>
          <a:schemeClr val="bg1">
            <a:lumMod val="9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Medicare – up to 100 days.</a:t>
          </a:r>
        </a:p>
        <a:p>
          <a:pPr marL="171450" lvl="1" indent="-171450" algn="l" defTabSz="800100">
            <a:lnSpc>
              <a:spcPct val="90000"/>
            </a:lnSpc>
            <a:spcBef>
              <a:spcPct val="0"/>
            </a:spcBef>
            <a:spcAft>
              <a:spcPct val="15000"/>
            </a:spcAft>
            <a:buChar char="•"/>
          </a:pPr>
          <a:r>
            <a:rPr lang="en-US" sz="1800" kern="1200" dirty="0"/>
            <a:t>Medicaid - for impoverished</a:t>
          </a:r>
        </a:p>
        <a:p>
          <a:pPr marL="171450" lvl="1" indent="-171450" algn="l" defTabSz="800100">
            <a:lnSpc>
              <a:spcPct val="90000"/>
            </a:lnSpc>
            <a:spcBef>
              <a:spcPct val="0"/>
            </a:spcBef>
            <a:spcAft>
              <a:spcPct val="15000"/>
            </a:spcAft>
            <a:buChar char="•"/>
          </a:pPr>
          <a:r>
            <a:rPr lang="en-US" sz="1800" kern="1200" dirty="0"/>
            <a:t>ACA – does not cover LTC</a:t>
          </a:r>
        </a:p>
      </dsp:txBody>
      <dsp:txXfrm>
        <a:off x="2183066" y="1150805"/>
        <a:ext cx="1912180" cy="1750643"/>
      </dsp:txXfrm>
    </dsp:sp>
    <dsp:sp modelId="{63F79D3A-8F37-419C-B1BD-B1BA4F789593}">
      <dsp:nvSpPr>
        <dsp:cNvPr id="0" name=""/>
        <dsp:cNvSpPr/>
      </dsp:nvSpPr>
      <dsp:spPr>
        <a:xfrm>
          <a:off x="4362952" y="425950"/>
          <a:ext cx="1912180" cy="724854"/>
        </a:xfrm>
        <a:prstGeom prst="rect">
          <a:avLst/>
        </a:prstGeom>
        <a:solidFill>
          <a:schemeClr val="accent5">
            <a:lumMod val="25000"/>
          </a:schemeClr>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Medicaid</a:t>
          </a:r>
        </a:p>
      </dsp:txBody>
      <dsp:txXfrm>
        <a:off x="4362952" y="425950"/>
        <a:ext cx="1912180" cy="724854"/>
      </dsp:txXfrm>
    </dsp:sp>
    <dsp:sp modelId="{C734ABD7-E0B5-42DD-92AB-A7F2094C8284}">
      <dsp:nvSpPr>
        <dsp:cNvPr id="0" name=""/>
        <dsp:cNvSpPr/>
      </dsp:nvSpPr>
      <dsp:spPr>
        <a:xfrm>
          <a:off x="4343410" y="1108106"/>
          <a:ext cx="1912180" cy="1750643"/>
        </a:xfrm>
        <a:prstGeom prst="rect">
          <a:avLst/>
        </a:prstGeom>
        <a:solidFill>
          <a:schemeClr val="bg1">
            <a:lumMod val="9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Maximum 100 days if qualified</a:t>
          </a:r>
        </a:p>
        <a:p>
          <a:pPr marL="171450" lvl="1" indent="-171450" algn="l" defTabSz="800100">
            <a:lnSpc>
              <a:spcPct val="90000"/>
            </a:lnSpc>
            <a:spcBef>
              <a:spcPct val="0"/>
            </a:spcBef>
            <a:spcAft>
              <a:spcPct val="15000"/>
            </a:spcAft>
            <a:buChar char="•"/>
          </a:pPr>
          <a:r>
            <a:rPr lang="en-US" sz="1800" kern="1200" dirty="0"/>
            <a:t>Significant   co-pay days 21-100</a:t>
          </a:r>
        </a:p>
      </dsp:txBody>
      <dsp:txXfrm>
        <a:off x="4343410" y="1108106"/>
        <a:ext cx="1912180" cy="1750643"/>
      </dsp:txXfrm>
    </dsp:sp>
    <dsp:sp modelId="{CE2D0B64-62FB-45B8-B2B4-2073C6EA25C8}">
      <dsp:nvSpPr>
        <dsp:cNvPr id="0" name=""/>
        <dsp:cNvSpPr/>
      </dsp:nvSpPr>
      <dsp:spPr>
        <a:xfrm>
          <a:off x="6542838" y="421578"/>
          <a:ext cx="1912180" cy="724854"/>
        </a:xfrm>
        <a:prstGeom prst="rect">
          <a:avLst/>
        </a:prstGeom>
        <a:solidFill>
          <a:srgbClr val="7030A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Health Insurance</a:t>
          </a:r>
        </a:p>
      </dsp:txBody>
      <dsp:txXfrm>
        <a:off x="6542838" y="421578"/>
        <a:ext cx="1912180" cy="724854"/>
      </dsp:txXfrm>
    </dsp:sp>
    <dsp:sp modelId="{6FB464BE-0531-4DCB-A79F-8430DF937BD9}">
      <dsp:nvSpPr>
        <dsp:cNvPr id="0" name=""/>
        <dsp:cNvSpPr/>
      </dsp:nvSpPr>
      <dsp:spPr>
        <a:xfrm>
          <a:off x="6542838" y="1137688"/>
          <a:ext cx="1912180" cy="1768132"/>
        </a:xfrm>
        <a:prstGeom prst="rect">
          <a:avLst/>
        </a:prstGeom>
        <a:solidFill>
          <a:schemeClr val="bg1">
            <a:lumMod val="9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Covers illness and injury only</a:t>
          </a:r>
        </a:p>
        <a:p>
          <a:pPr marL="171450" lvl="1" indent="-171450" algn="l" defTabSz="800100">
            <a:lnSpc>
              <a:spcPct val="90000"/>
            </a:lnSpc>
            <a:spcBef>
              <a:spcPct val="0"/>
            </a:spcBef>
            <a:spcAft>
              <a:spcPct val="15000"/>
            </a:spcAft>
            <a:buChar char="•"/>
          </a:pPr>
          <a:r>
            <a:rPr lang="en-US" sz="1800" kern="1200" dirty="0"/>
            <a:t>Medi-gap may cover co-pay for Medicare,  not care costs</a:t>
          </a:r>
        </a:p>
      </dsp:txBody>
      <dsp:txXfrm>
        <a:off x="6542838" y="1137688"/>
        <a:ext cx="1912180" cy="176813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AF5477-9011-4967-8093-FA42F6515B46}" type="slidenum">
              <a:rPr lang="en-US"/>
              <a:pPr>
                <a:defRPr/>
              </a:pPr>
              <a:t>‹#›</a:t>
            </a:fld>
            <a:endParaRPr lang="en-US"/>
          </a:p>
        </p:txBody>
      </p:sp>
    </p:spTree>
    <p:extLst>
      <p:ext uri="{BB962C8B-B14F-4D97-AF65-F5344CB8AC3E}">
        <p14:creationId xmlns:p14="http://schemas.microsoft.com/office/powerpoint/2010/main" val="3087130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28B43C-3C9E-47B7-AC1E-3B54A4A747D7}" type="slidenum">
              <a:rPr lang="en-US"/>
              <a:pPr>
                <a:defRPr/>
              </a:pPr>
              <a:t>‹#›</a:t>
            </a:fld>
            <a:endParaRPr lang="en-US"/>
          </a:p>
        </p:txBody>
      </p:sp>
    </p:spTree>
    <p:extLst>
      <p:ext uri="{BB962C8B-B14F-4D97-AF65-F5344CB8AC3E}">
        <p14:creationId xmlns:p14="http://schemas.microsoft.com/office/powerpoint/2010/main" val="261954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a:t>
            </a:fld>
            <a:endParaRPr lang="en-US"/>
          </a:p>
        </p:txBody>
      </p:sp>
    </p:spTree>
    <p:extLst>
      <p:ext uri="{BB962C8B-B14F-4D97-AF65-F5344CB8AC3E}">
        <p14:creationId xmlns:p14="http://schemas.microsoft.com/office/powerpoint/2010/main" val="1352259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latin typeface="Arial" pitchFamily="34" charset="0"/>
                <a:ea typeface="ＭＳ Ｐゴシック" pitchFamily="34" charset="-128"/>
              </a:rPr>
              <a:t>If you are wondering how long a person may need to plan for, keep in mind that claims are getting longer than in the past. Statistics now show that LTC claims that last one year will average a claim period of 3.9 years.</a:t>
            </a:r>
          </a:p>
          <a:p>
            <a:r>
              <a:rPr lang="en-US" sz="1600" dirty="0">
                <a:latin typeface="Arial" pitchFamily="34" charset="0"/>
                <a:ea typeface="ＭＳ Ｐゴシック" pitchFamily="34" charset="-128"/>
              </a:rPr>
              <a:t>25% of claims are for situations that are temporary and will recover. But keep in mind that about 48% of those who recover will need care again in the future – on average 2 years later.</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13</a:t>
            </a:fld>
            <a:endParaRPr lang="en-US"/>
          </a:p>
        </p:txBody>
      </p:sp>
    </p:spTree>
    <p:extLst>
      <p:ext uri="{BB962C8B-B14F-4D97-AF65-F5344CB8AC3E}">
        <p14:creationId xmlns:p14="http://schemas.microsoft.com/office/powerpoint/2010/main" val="348033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14</a:t>
            </a:fld>
            <a:endParaRPr lang="en-US"/>
          </a:p>
        </p:txBody>
      </p:sp>
    </p:spTree>
    <p:extLst>
      <p:ext uri="{BB962C8B-B14F-4D97-AF65-F5344CB8AC3E}">
        <p14:creationId xmlns:p14="http://schemas.microsoft.com/office/powerpoint/2010/main" val="3640754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29815"/>
            <a:ext cx="6400800" cy="4183380"/>
          </a:xfrm>
        </p:spPr>
        <p:txBody>
          <a:bodyPr>
            <a:noAutofit/>
          </a:bodyPr>
          <a:lstStyle/>
          <a:p>
            <a:pPr eaLnBrk="1" hangingPunct="1"/>
            <a:r>
              <a:rPr lang="en-US" sz="1500" dirty="0">
                <a:latin typeface="Arial" pitchFamily="34" charset="0"/>
                <a:ea typeface="ＭＳ Ｐゴシック" pitchFamily="34" charset="-128"/>
              </a:rPr>
              <a:t>It’s good to take a look at who will be providing the care for a loved one needing LTC. Long term care planning should include the possibility of being a caregiver as well as being the cared for. Even if care  is paid  for and supplied by a professional source, there is often an unpaid caregiver supplementing care or acting as an advocate and involved with the elder person’s care and or finances.</a:t>
            </a:r>
          </a:p>
          <a:p>
            <a:pPr eaLnBrk="1" hangingPunct="1"/>
            <a:r>
              <a:rPr lang="en-US" sz="1500" dirty="0">
                <a:latin typeface="Arial" pitchFamily="34" charset="0"/>
                <a:ea typeface="ＭＳ Ｐゴシック" pitchFamily="34" charset="-128"/>
              </a:rPr>
              <a:t>1 out of 5 households in the U.S. are involved in caregiving. 66</a:t>
            </a:r>
            <a:r>
              <a:rPr lang="en-US" sz="1500" b="1" dirty="0">
                <a:latin typeface="Arial" pitchFamily="34" charset="0"/>
                <a:ea typeface="ＭＳ Ｐゴシック" pitchFamily="34" charset="-128"/>
              </a:rPr>
              <a:t>%</a:t>
            </a:r>
            <a:r>
              <a:rPr lang="en-US" sz="1500" dirty="0">
                <a:latin typeface="Arial" pitchFamily="34" charset="0"/>
                <a:ea typeface="ＭＳ Ｐゴシック" pitchFamily="34" charset="-128"/>
              </a:rPr>
              <a:t> of the elderly in this country are being cared for solely by unpaid caregivers, either family or friends.</a:t>
            </a:r>
          </a:p>
          <a:p>
            <a:pPr eaLnBrk="1" hangingPunct="1"/>
            <a:r>
              <a:rPr lang="en-US" sz="1500" dirty="0">
                <a:latin typeface="Arial" pitchFamily="34" charset="0"/>
                <a:ea typeface="ＭＳ Ｐゴシック" pitchFamily="34" charset="-128"/>
              </a:rPr>
              <a:t>With medical advancements, people are living longer, but not necessarily better. Care-giving responsibilities can last quite for a long time. Statistics show caregivers will provide care for  an average of </a:t>
            </a:r>
            <a:r>
              <a:rPr lang="en-US" sz="1500" b="1" dirty="0">
                <a:latin typeface="Arial" pitchFamily="34" charset="0"/>
                <a:ea typeface="ＭＳ Ｐゴシック" pitchFamily="34" charset="-128"/>
              </a:rPr>
              <a:t>4 years. </a:t>
            </a:r>
            <a:r>
              <a:rPr lang="en-US" sz="1500" dirty="0">
                <a:latin typeface="Arial" pitchFamily="34" charset="0"/>
                <a:ea typeface="ＭＳ Ｐゴシック" pitchFamily="34" charset="-128"/>
              </a:rPr>
              <a:t>And </a:t>
            </a:r>
            <a:r>
              <a:rPr lang="en-US" sz="1500" b="1" dirty="0">
                <a:latin typeface="Arial" pitchFamily="34" charset="0"/>
                <a:ea typeface="ＭＳ Ｐゴシック" pitchFamily="34" charset="-128"/>
              </a:rPr>
              <a:t>39%,</a:t>
            </a:r>
            <a:r>
              <a:rPr lang="en-US" sz="1500" dirty="0">
                <a:latin typeface="Arial" pitchFamily="34" charset="0"/>
                <a:ea typeface="ＭＳ Ｐゴシック" pitchFamily="34" charset="-128"/>
              </a:rPr>
              <a:t> of all unpaid caregivers will be responsible for providing care to a loved one for 5 years or more! AND – the majority of care givers are women.</a:t>
            </a:r>
          </a:p>
          <a:p>
            <a:pPr eaLnBrk="1" hangingPunct="1"/>
            <a:r>
              <a:rPr lang="en-US" sz="1500" dirty="0">
                <a:latin typeface="Arial" pitchFamily="34" charset="0"/>
                <a:ea typeface="ＭＳ Ｐゴシック" pitchFamily="34" charset="-128"/>
              </a:rPr>
              <a:t>How many of you are now, or have been a caregiver?</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15</a:t>
            </a:fld>
            <a:endParaRPr lang="en-US"/>
          </a:p>
        </p:txBody>
      </p:sp>
    </p:spTree>
    <p:extLst>
      <p:ext uri="{BB962C8B-B14F-4D97-AF65-F5344CB8AC3E}">
        <p14:creationId xmlns:p14="http://schemas.microsoft.com/office/powerpoint/2010/main" val="1174020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sz="1600" dirty="0">
                <a:latin typeface="Arial" pitchFamily="34" charset="0"/>
                <a:ea typeface="ＭＳ Ｐゴシック" pitchFamily="34" charset="-128"/>
              </a:rPr>
              <a:t>Long-term care is a problem that effects women in particular because they are usually the caregivers as well as the ones left behind to be cared for. 60% or more of unpaid caregivers are women - the wives, daughters and daughters-in-law. These women are typically middle aged, and employed full time. Times are changing and men are becoming more involved as caregiver than they were in the past, but women are still more likely to perform the “difficult tasks” such as bathing, dressing and toileting. These female caregivers make career and wage sacrifices in order to be available to do the care taking. In order to juggle their career with care giving duties, the majority of these women have to make sacrifices such as cutting work hours or passing up promotions and additional job responsibilities to be able to continue managing the care-giving schedule 38% are forced to quit their job entirely or take extended leave of absence. </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16</a:t>
            </a:fld>
            <a:endParaRPr lang="en-US"/>
          </a:p>
        </p:txBody>
      </p:sp>
    </p:spTree>
    <p:extLst>
      <p:ext uri="{BB962C8B-B14F-4D97-AF65-F5344CB8AC3E}">
        <p14:creationId xmlns:p14="http://schemas.microsoft.com/office/powerpoint/2010/main" val="143177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dirty="0">
                <a:latin typeface="Arial" pitchFamily="34" charset="0"/>
                <a:ea typeface="ＭＳ Ｐゴシック" pitchFamily="34" charset="-128"/>
              </a:rPr>
              <a:t>There is also financial consequences for a caregiver can be significant. Caregivers spend an average of $10,000 in their own money to pay for expenses related to being a caregiver or helping the recipient financially. 77% of caregivers miss work to provide care. The average loss of income while being a caregiver is 18% per week. And for people providing 30 hours or more of care a week, half of those people lose a third of their income. 41% of caregivers sacrifice vacation time and their own sick leave to provide the time to be a caregiver.  And a female care-giver loses an average of $324,000 in lost wages. Some studies report even higher losses. This can also lead to a loss or reduction pension benefits and a reduction in social security benefits. This is due to the impact of having to reduce work hours, passing up promotions, taking leaves of absence, or having to quit a job entirely</a:t>
            </a:r>
            <a:r>
              <a:rPr lang="en-US" dirty="0">
                <a:latin typeface="Arial" pitchFamily="34" charset="0"/>
                <a:ea typeface="ＭＳ Ｐゴシック" pitchFamily="34" charset="-128"/>
              </a:rPr>
              <a:t>.</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17</a:t>
            </a:fld>
            <a:endParaRPr lang="en-US"/>
          </a:p>
        </p:txBody>
      </p:sp>
    </p:spTree>
    <p:extLst>
      <p:ext uri="{BB962C8B-B14F-4D97-AF65-F5344CB8AC3E}">
        <p14:creationId xmlns:p14="http://schemas.microsoft.com/office/powerpoint/2010/main" val="381459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dirty="0">
                <a:latin typeface="Arial" pitchFamily="34" charset="0"/>
                <a:ea typeface="ＭＳ Ｐゴシック" pitchFamily="34" charset="-128"/>
              </a:rPr>
              <a:t>The financial effect can be lasting. Women who cut work hours to become a care giver  will often not increase work hours again when care giving responsibilities end.</a:t>
            </a:r>
          </a:p>
          <a:p>
            <a:pPr eaLnBrk="1" hangingPunct="1"/>
            <a:r>
              <a:rPr lang="en-US" sz="1600" dirty="0">
                <a:latin typeface="Arial" pitchFamily="34" charset="0"/>
                <a:ea typeface="ＭＳ Ｐゴシック" pitchFamily="34" charset="-128"/>
              </a:rPr>
              <a:t>Those who do return to work full time are more likely to end up having to take a job that earns lower wages than they had before, or a job that is poor in benefits. This is due to in part to either losing ground in career growth, or being forced to give up a job with good benefits only to replace that job working for a company that doesn’t offer good benefits.</a:t>
            </a:r>
          </a:p>
          <a:p>
            <a:pPr eaLnBrk="1" hangingPunct="1"/>
            <a:r>
              <a:rPr lang="en-US" sz="1600" dirty="0">
                <a:latin typeface="Arial" pitchFamily="34" charset="0"/>
                <a:ea typeface="ＭＳ Ｐゴシック" pitchFamily="34" charset="-128"/>
              </a:rPr>
              <a:t>Female care-givers are also 2.5 times more likely to end up in poverty, and 5 times more likely to depend primarily on social security for retirement income.</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18</a:t>
            </a:fld>
            <a:endParaRPr lang="en-US"/>
          </a:p>
        </p:txBody>
      </p:sp>
    </p:spTree>
    <p:extLst>
      <p:ext uri="{BB962C8B-B14F-4D97-AF65-F5344CB8AC3E}">
        <p14:creationId xmlns:p14="http://schemas.microsoft.com/office/powerpoint/2010/main" val="228142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dirty="0">
                <a:latin typeface="Arial" pitchFamily="34" charset="0"/>
                <a:ea typeface="ＭＳ Ｐゴシック" pitchFamily="34" charset="-128"/>
              </a:rPr>
              <a:t>Care-giving can take a physical toll on a woman as well. The physical and emotional stress of juggling the responsibilities of care-giving with her own life, career and family can have a huge impact on a woman’s health. </a:t>
            </a:r>
          </a:p>
          <a:p>
            <a:pPr eaLnBrk="1" hangingPunct="1"/>
            <a:r>
              <a:rPr lang="en-US" sz="1600" dirty="0">
                <a:latin typeface="Arial" pitchFamily="34" charset="0"/>
                <a:ea typeface="ＭＳ Ｐゴシック" pitchFamily="34" charset="-128"/>
              </a:rPr>
              <a:t>A female care-giver is more likely to suffer from emotional stress, anger , anxiety, and depression as well as coronary heart disease. She also more likely to suffer exhaustion and  reduced immunities, increased substance abuse, poor general physical health, and higher mortality rates.</a:t>
            </a:r>
          </a:p>
          <a:p>
            <a:pPr eaLnBrk="1" hangingPunct="1"/>
            <a:r>
              <a:rPr lang="en-US" sz="1600" dirty="0">
                <a:latin typeface="Arial" pitchFamily="34" charset="0"/>
                <a:ea typeface="ＭＳ Ｐゴシック" pitchFamily="34" charset="-128"/>
              </a:rPr>
              <a:t>For older caregivers, it should be noted that 40% of senior care givers will pre-decease the spouse/patient they are caring for!</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19</a:t>
            </a:fld>
            <a:endParaRPr lang="en-US"/>
          </a:p>
        </p:txBody>
      </p:sp>
    </p:spTree>
    <p:extLst>
      <p:ext uri="{BB962C8B-B14F-4D97-AF65-F5344CB8AC3E}">
        <p14:creationId xmlns:p14="http://schemas.microsoft.com/office/powerpoint/2010/main" val="371504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400" dirty="0"/>
              <a:t>Women are particularly affected by long-term care, both as likely caregivers and the cared for. </a:t>
            </a:r>
            <a:r>
              <a:rPr lang="en-US" sz="1400" dirty="0">
                <a:latin typeface="Arial" pitchFamily="34" charset="0"/>
                <a:ea typeface="ＭＳ Ｐゴシック" pitchFamily="34" charset="-128"/>
              </a:rPr>
              <a:t>Even with health and mortality issues to consider, women  still most likely to be the ones left behind. </a:t>
            </a:r>
          </a:p>
          <a:p>
            <a:r>
              <a:rPr lang="en-US" sz="1400" dirty="0"/>
              <a:t>As claimants, women consist of 67% of claims and are likely on average to live 5 years longer than a man. That is one explanation for the face that 74% of women aged 75 have no spouse to care for them, while the same is true for only 38% of men. </a:t>
            </a:r>
          </a:p>
          <a:p>
            <a:r>
              <a:rPr lang="en-US" sz="1400" dirty="0"/>
              <a:t>In addition, women are 10 times as likely to live to age 85 than a man is, and women are also likely to be on LTC claims 50% longer than a man, so planning ahead for LTC is even more important for women wanting to protect income, assets, and legacy plans.</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20</a:t>
            </a:fld>
            <a:endParaRPr lang="en-US"/>
          </a:p>
        </p:txBody>
      </p:sp>
    </p:spTree>
    <p:extLst>
      <p:ext uri="{BB962C8B-B14F-4D97-AF65-F5344CB8AC3E}">
        <p14:creationId xmlns:p14="http://schemas.microsoft.com/office/powerpoint/2010/main" val="1014721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dirty="0">
                <a:latin typeface="Arial" pitchFamily="34" charset="0"/>
                <a:ea typeface="ＭＳ Ｐゴシック" pitchFamily="34" charset="-128"/>
              </a:rPr>
              <a:t>Even with health and mortality issues to consider, women  still most likely to be the ones left behind. </a:t>
            </a:r>
          </a:p>
          <a:p>
            <a:pPr eaLnBrk="1" hangingPunct="1"/>
            <a:r>
              <a:rPr lang="en-US" sz="1600" dirty="0">
                <a:latin typeface="Arial" pitchFamily="34" charset="0"/>
                <a:ea typeface="ＭＳ Ｐゴシック" pitchFamily="34" charset="-128"/>
              </a:rPr>
              <a:t>Some of you may have heard it said that “men die married!” Based on statistics, it appears to be relatively true. As shown on the previous slide , at age 75, we find 74% of men still have a spouse, while only 38% of women will have a spouse. This may help explain why the majority of people in LTC facilities are women! 66% of nursing home residents and 84% of assisted living residents are women. </a:t>
            </a:r>
          </a:p>
          <a:p>
            <a:pPr eaLnBrk="1" hangingPunct="1"/>
            <a:r>
              <a:rPr lang="en-US" sz="1600" dirty="0">
                <a:latin typeface="Arial" pitchFamily="34" charset="0"/>
                <a:ea typeface="ＭＳ Ｐゴシック" pitchFamily="34" charset="-128"/>
              </a:rPr>
              <a:t>Women are the ones falling on that double edged sword,  most likely to be the care givers as well as the ones most likely to be left behind needing care themselves.</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21</a:t>
            </a:fld>
            <a:endParaRPr lang="en-US"/>
          </a:p>
        </p:txBody>
      </p:sp>
    </p:spTree>
    <p:extLst>
      <p:ext uri="{BB962C8B-B14F-4D97-AF65-F5344CB8AC3E}">
        <p14:creationId xmlns:p14="http://schemas.microsoft.com/office/powerpoint/2010/main" val="145860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Arial" pitchFamily="34" charset="0"/>
                <a:ea typeface="ＭＳ Ｐゴシック" pitchFamily="34" charset="-128"/>
              </a:rPr>
              <a:t>Women trying to finance </a:t>
            </a:r>
            <a:r>
              <a:rPr lang="en-US" dirty="0" err="1">
                <a:latin typeface="Arial" pitchFamily="34" charset="0"/>
                <a:ea typeface="ＭＳ Ｐゴシック" pitchFamily="34" charset="-128"/>
              </a:rPr>
              <a:t>LTC</a:t>
            </a:r>
            <a:r>
              <a:rPr lang="en-US" dirty="0">
                <a:latin typeface="Arial" pitchFamily="34" charset="0"/>
                <a:ea typeface="ＭＳ Ｐゴシック" pitchFamily="34" charset="-128"/>
              </a:rPr>
              <a:t> costs  may face more of a financial dilemma when on their own as women on their own generally have less income.</a:t>
            </a:r>
          </a:p>
          <a:p>
            <a:pPr eaLnBrk="1" hangingPunct="1"/>
            <a:r>
              <a:rPr lang="en-US" dirty="0">
                <a:latin typeface="Arial" pitchFamily="34" charset="0"/>
                <a:ea typeface="ＭＳ Ｐゴシック" pitchFamily="34" charset="-128"/>
              </a:rPr>
              <a:t>The median income for a woman living alone is less than 50% the income a married couple would have.</a:t>
            </a:r>
          </a:p>
          <a:p>
            <a:pPr eaLnBrk="1" hangingPunct="1"/>
            <a:r>
              <a:rPr lang="en-US" dirty="0">
                <a:latin typeface="Arial" pitchFamily="34" charset="0"/>
                <a:ea typeface="ＭＳ Ｐゴシック" pitchFamily="34" charset="-128"/>
              </a:rPr>
              <a:t>The share of elderly women living in poverty is:</a:t>
            </a:r>
          </a:p>
          <a:p>
            <a:pPr eaLnBrk="1" hangingPunct="1">
              <a:buFontTx/>
              <a:buChar char="•"/>
            </a:pPr>
            <a:r>
              <a:rPr lang="en-US" dirty="0">
                <a:latin typeface="Arial" pitchFamily="34" charset="0"/>
                <a:ea typeface="ＭＳ Ｐゴシック" pitchFamily="34" charset="-128"/>
              </a:rPr>
              <a:t>37% for divorced and separated</a:t>
            </a:r>
          </a:p>
          <a:p>
            <a:pPr eaLnBrk="1" hangingPunct="1">
              <a:buFontTx/>
              <a:buChar char="•"/>
            </a:pPr>
            <a:r>
              <a:rPr lang="en-US" dirty="0">
                <a:latin typeface="Arial" pitchFamily="34" charset="0"/>
                <a:ea typeface="ＭＳ Ｐゴシック" pitchFamily="34" charset="-128"/>
              </a:rPr>
              <a:t>28% or widowed</a:t>
            </a:r>
          </a:p>
          <a:p>
            <a:pPr eaLnBrk="1" hangingPunct="1">
              <a:buFontTx/>
              <a:buChar char="•"/>
            </a:pPr>
            <a:r>
              <a:rPr lang="en-US" dirty="0">
                <a:latin typeface="Arial" pitchFamily="34" charset="0"/>
                <a:ea typeface="ＭＳ Ｐゴシック" pitchFamily="34" charset="-128"/>
              </a:rPr>
              <a:t>22% for never married</a:t>
            </a:r>
          </a:p>
          <a:p>
            <a:pPr eaLnBrk="1" hangingPunct="1">
              <a:buFontTx/>
              <a:buChar char="•"/>
            </a:pPr>
            <a:r>
              <a:rPr lang="en-US" dirty="0">
                <a:latin typeface="Arial" pitchFamily="34" charset="0"/>
                <a:ea typeface="ＭＳ Ｐゴシック" pitchFamily="34" charset="-128"/>
              </a:rPr>
              <a:t>10% or married</a:t>
            </a:r>
          </a:p>
          <a:p>
            <a:r>
              <a:rPr lang="en-US" dirty="0">
                <a:latin typeface="Arial" pitchFamily="34" charset="0"/>
                <a:ea typeface="ＭＳ Ｐゴシック" pitchFamily="34" charset="-128"/>
              </a:rPr>
              <a:t>How will </a:t>
            </a:r>
            <a:r>
              <a:rPr lang="en-US" dirty="0" err="1">
                <a:latin typeface="Arial" pitchFamily="34" charset="0"/>
                <a:ea typeface="ＭＳ Ｐゴシック" pitchFamily="34" charset="-128"/>
              </a:rPr>
              <a:t>LTC</a:t>
            </a:r>
            <a:r>
              <a:rPr lang="en-US" dirty="0">
                <a:latin typeface="Arial" pitchFamily="34" charset="0"/>
                <a:ea typeface="ＭＳ Ｐゴシック" pitchFamily="34" charset="-128"/>
              </a:rPr>
              <a:t> be paid for when it hasn’t been planned for?</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22</a:t>
            </a:fld>
            <a:endParaRPr lang="en-US"/>
          </a:p>
        </p:txBody>
      </p:sp>
    </p:spTree>
    <p:extLst>
      <p:ext uri="{BB962C8B-B14F-4D97-AF65-F5344CB8AC3E}">
        <p14:creationId xmlns:p14="http://schemas.microsoft.com/office/powerpoint/2010/main" val="28552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338D1F8-1274-403D-A976-D730B165AFA0}" type="slidenum">
              <a:rPr lang="en-US" smtClean="0">
                <a:latin typeface="Arial" charset="0"/>
                <a:ea typeface="ＭＳ Ｐゴシック" pitchFamily="34" charset="-128"/>
              </a:rPr>
              <a:pPr/>
              <a:t>5</a:t>
            </a:fld>
            <a:endParaRPr lang="en-US">
              <a:latin typeface="Arial" charset="0"/>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defTabSz="931774" eaLnBrk="1" hangingPunct="1">
              <a:defRPr/>
            </a:pPr>
            <a:r>
              <a:rPr lang="en-US" dirty="0">
                <a:latin typeface="Arial" pitchFamily="34" charset="0"/>
                <a:ea typeface="ＭＳ Ｐゴシック" pitchFamily="34" charset="-128"/>
              </a:rPr>
              <a:t>Here is the agenda for today’s presentation. (Read Slide)</a:t>
            </a:r>
          </a:p>
        </p:txBody>
      </p:sp>
    </p:spTree>
    <p:extLst>
      <p:ext uri="{BB962C8B-B14F-4D97-AF65-F5344CB8AC3E}">
        <p14:creationId xmlns:p14="http://schemas.microsoft.com/office/powerpoint/2010/main" val="403446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950"/>
            <a:r>
              <a:rPr lang="en-US" dirty="0">
                <a:latin typeface="Arial" pitchFamily="34" charset="0"/>
                <a:ea typeface="ＭＳ Ｐゴシック" pitchFamily="34" charset="-128"/>
              </a:rPr>
              <a:t>Let’s look at what is and what is not available to help pay for </a:t>
            </a:r>
            <a:r>
              <a:rPr lang="en-US" dirty="0" err="1">
                <a:latin typeface="Arial" pitchFamily="34" charset="0"/>
                <a:ea typeface="ＭＳ Ｐゴシック" pitchFamily="34" charset="-128"/>
              </a:rPr>
              <a:t>LTC</a:t>
            </a:r>
            <a:r>
              <a:rPr lang="en-US" dirty="0">
                <a:latin typeface="Arial" pitchFamily="34" charset="0"/>
                <a:ea typeface="ＭＳ Ｐゴシック" pitchFamily="34" charset="-128"/>
              </a:rPr>
              <a:t> expenses  and how some of these potential solutions work.</a:t>
            </a:r>
          </a:p>
          <a:p>
            <a:endParaRPr lang="en-US"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23</a:t>
            </a:fld>
            <a:endParaRPr lang="en-US"/>
          </a:p>
        </p:txBody>
      </p:sp>
    </p:spTree>
    <p:extLst>
      <p:ext uri="{BB962C8B-B14F-4D97-AF65-F5344CB8AC3E}">
        <p14:creationId xmlns:p14="http://schemas.microsoft.com/office/powerpoint/2010/main" val="791539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If someone does indeed end up needing to pay for LTC services, there are generally 3 ways to pay for them. You can pay with:</a:t>
            </a:r>
          </a:p>
          <a:p>
            <a:pPr marL="237369" indent="-237369">
              <a:buAutoNum type="arabicPeriod"/>
            </a:pPr>
            <a:r>
              <a:rPr lang="en-US" sz="1400" dirty="0"/>
              <a:t>Lifestyle – the cost of paying this way is the potential loss of health, </a:t>
            </a:r>
            <a:r>
              <a:rPr lang="en-US" sz="1400" dirty="0" err="1"/>
              <a:t>well being</a:t>
            </a:r>
            <a:r>
              <a:rPr lang="en-US" sz="1400" dirty="0"/>
              <a:t> and/or earning ability of a spouse or other loved one providing care</a:t>
            </a:r>
          </a:p>
          <a:p>
            <a:pPr marL="237369" indent="-237369">
              <a:buAutoNum type="arabicPeriod"/>
            </a:pPr>
            <a:r>
              <a:rPr lang="en-US" sz="1400" dirty="0"/>
              <a:t>Income – which is a dollar for dollar expenditure of your money, and could impact a spouse financially by reducing funds for living expenses/ lifestyle, or require a depletion of assets to supplement what income won’t pay</a:t>
            </a:r>
          </a:p>
          <a:p>
            <a:pPr marL="237369" indent="-237369">
              <a:buAutoNum type="arabicPeriod"/>
            </a:pPr>
            <a:r>
              <a:rPr lang="en-US" sz="1400" dirty="0"/>
              <a:t>Insurance – This is the most cost efficient way to pay for care since you are using leveraged dollars to pay for care expenses.</a:t>
            </a:r>
          </a:p>
          <a:p>
            <a:pPr marL="237369" indent="-237369">
              <a:buAutoNum type="arabicPeriod"/>
            </a:pPr>
            <a:endParaRPr lang="en-US" sz="1400" dirty="0"/>
          </a:p>
          <a:p>
            <a:r>
              <a:rPr lang="en-US" sz="1400" dirty="0">
                <a:latin typeface="Arial" pitchFamily="34" charset="0"/>
                <a:ea typeface="ＭＳ Ｐゴシック" pitchFamily="34" charset="-128"/>
              </a:rPr>
              <a:t>Can help provide spouse with funds to pay for the “heavy lifting” required of care giving and help spare the health of a spouse.</a:t>
            </a:r>
          </a:p>
          <a:p>
            <a:r>
              <a:rPr lang="en-US" sz="1400" dirty="0">
                <a:latin typeface="Arial" pitchFamily="34" charset="0"/>
                <a:ea typeface="ＭＳ Ｐゴシック" pitchFamily="34" charset="-128"/>
              </a:rPr>
              <a:t>Helps prevent the children from being burdened physically and/or financially from having to take on a parents care</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24</a:t>
            </a:fld>
            <a:endParaRPr lang="en-US"/>
          </a:p>
        </p:txBody>
      </p:sp>
    </p:spTree>
    <p:extLst>
      <p:ext uri="{BB962C8B-B14F-4D97-AF65-F5344CB8AC3E}">
        <p14:creationId xmlns:p14="http://schemas.microsoft.com/office/powerpoint/2010/main" val="3540748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3" y="4415790"/>
            <a:ext cx="6465147" cy="4493260"/>
          </a:xfrm>
        </p:spPr>
        <p:txBody>
          <a:bodyPr>
            <a:normAutofit/>
          </a:bodyPr>
          <a:lstStyle/>
          <a:p>
            <a:r>
              <a:rPr lang="en-US" altLang="en-US" sz="1400" dirty="0">
                <a:latin typeface="Arial" pitchFamily="34" charset="0"/>
                <a:ea typeface="ＭＳ Ｐゴシック" pitchFamily="34" charset="-128"/>
              </a:rPr>
              <a:t>Self- insuring is an option for the wealthy, but even for those individuals, it is not a cost efficient solution.</a:t>
            </a:r>
          </a:p>
          <a:p>
            <a:r>
              <a:rPr lang="en-US" altLang="en-US" sz="1400" dirty="0">
                <a:latin typeface="Arial" pitchFamily="34" charset="0"/>
                <a:ea typeface="ＭＳ Ｐゴシック" pitchFamily="34" charset="-128"/>
              </a:rPr>
              <a:t>Many people assume that  the Government will cover their long-term care needs. For Medicare to cover anything, an individual must have a 3 consecutive-day stay in a hospital preceding the long term care need.  The patient must be officially admitted  to the hospital during these 3 days - time in the emergency room doesn’t count. AND, the patient must be under treatment, not observation. Even then, Medicare coverage is limited to 100 days for skilled care. The first 20 days are totally covered at 100%,  but the patient must pay a co-pay for the remaining 80 days of care, which is $164.50  per day for 2017!  In addition, Medicare is intended for skilled care, not unskilled or custodial care. </a:t>
            </a:r>
          </a:p>
          <a:p>
            <a:r>
              <a:rPr lang="en-US" altLang="en-US" sz="1400" dirty="0">
                <a:latin typeface="Arial" pitchFamily="34" charset="0"/>
                <a:ea typeface="ＭＳ Ｐゴシック" pitchFamily="34" charset="-128"/>
              </a:rPr>
              <a:t>Medicaid is only available to people who are impoverished , which means they have less than $2000 in countable assets (in most states). And the Affordable Care Act, known as Obamacare, does not cover long –term care.</a:t>
            </a:r>
          </a:p>
          <a:p>
            <a:r>
              <a:rPr lang="en-US" altLang="en-US" sz="1400" dirty="0">
                <a:latin typeface="Arial" pitchFamily="34" charset="0"/>
                <a:ea typeface="ＭＳ Ｐゴシック" pitchFamily="34" charset="-128"/>
              </a:rPr>
              <a:t>Health insurance only covers illness and injurie, not chronic care situations. Some Medi-gap policies will cover the co-pay for a Medicare claim, but will not pay for actual care costs.</a:t>
            </a:r>
          </a:p>
          <a:p>
            <a:r>
              <a:rPr lang="en-US" altLang="en-US" sz="1400" dirty="0">
                <a:latin typeface="Arial" pitchFamily="34" charset="0"/>
                <a:ea typeface="ＭＳ Ｐゴシック" pitchFamily="34" charset="-128"/>
              </a:rPr>
              <a:t>Long-term care coverage WILL help pay for LTC costs.</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25</a:t>
            </a:fld>
            <a:endParaRPr lang="en-US"/>
          </a:p>
        </p:txBody>
      </p:sp>
    </p:spTree>
    <p:extLst>
      <p:ext uri="{BB962C8B-B14F-4D97-AF65-F5344CB8AC3E}">
        <p14:creationId xmlns:p14="http://schemas.microsoft.com/office/powerpoint/2010/main" val="52534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248400" cy="4183380"/>
          </a:xfrm>
        </p:spPr>
        <p:txBody>
          <a:bodyPr>
            <a:normAutofit/>
          </a:bodyPr>
          <a:lstStyle/>
          <a:p>
            <a:pPr eaLnBrk="1" hangingPunct="1">
              <a:spcBef>
                <a:spcPct val="0"/>
              </a:spcBef>
            </a:pPr>
            <a:r>
              <a:rPr lang="en-US" sz="1400" u="sng" dirty="0">
                <a:latin typeface="Arial" pitchFamily="34" charset="0"/>
                <a:ea typeface="ＭＳ Ｐゴシック" pitchFamily="34" charset="-128"/>
              </a:rPr>
              <a:t>Traditional LTC insurance </a:t>
            </a:r>
            <a:r>
              <a:rPr lang="en-US" sz="1400" dirty="0">
                <a:latin typeface="Arial" pitchFamily="34" charset="0"/>
                <a:ea typeface="ＭＳ Ｐゴシック" pitchFamily="34" charset="-128"/>
              </a:rPr>
              <a:t>–  these policies are paid for with premiums that are generally  paid for life. Generally, waiver of premium is included when you are on claim. While short pays are still available (and may have some limitations), most companies currently will not take single premiums. </a:t>
            </a:r>
          </a:p>
          <a:p>
            <a:pPr eaLnBrk="1" hangingPunct="1">
              <a:spcBef>
                <a:spcPct val="0"/>
              </a:spcBef>
            </a:pPr>
            <a:r>
              <a:rPr lang="en-US" sz="1400" dirty="0">
                <a:latin typeface="Arial" pitchFamily="34" charset="0"/>
                <a:ea typeface="ＭＳ Ｐゴシック" pitchFamily="34" charset="-128"/>
              </a:rPr>
              <a:t>You choose the amount of coverage by picking a daily benefit amount, and that amount combined with the benefit period creates a pool of  maximum benefit amount available for LTC benefits. The pool of money is only available for LTC benefits - no death benefit is available. But these products are also  the most customizable of all LTC solutions. The customizations include choice of benefit periods,  elimination periods, various inflation features and even return of premium (though expensive), as well as other benefits.</a:t>
            </a:r>
          </a:p>
          <a:p>
            <a:pPr eaLnBrk="1" hangingPunct="1">
              <a:spcBef>
                <a:spcPct val="0"/>
              </a:spcBef>
            </a:pPr>
            <a:r>
              <a:rPr lang="en-US" sz="1400" dirty="0">
                <a:latin typeface="Arial" pitchFamily="34" charset="0"/>
                <a:ea typeface="ＭＳ Ｐゴシック" pitchFamily="34" charset="-128"/>
              </a:rPr>
              <a:t>Generally, you will get the most coverage for the least amount of money, but premiums are not guaranteed.</a:t>
            </a:r>
          </a:p>
          <a:p>
            <a:pPr eaLnBrk="1" hangingPunct="1">
              <a:spcBef>
                <a:spcPct val="0"/>
              </a:spcBef>
            </a:pPr>
            <a:r>
              <a:rPr lang="en-US" sz="1400" dirty="0">
                <a:latin typeface="Arial" pitchFamily="34" charset="0"/>
                <a:ea typeface="ＭＳ Ｐゴシック" pitchFamily="34" charset="-128"/>
              </a:rPr>
              <a:t>If you don’t use the policy or very little of it, and don’t have return of premium (optional at a significant cost), there is little or no return on the policy. Remember, on standalone LTCi  policies, return of premium is not intended for the purchaser if they change their mind, but rather, it is equivalent to a death benefit.</a:t>
            </a:r>
          </a:p>
          <a:p>
            <a:pPr eaLnBrk="1" hangingPunct="1">
              <a:spcBef>
                <a:spcPct val="0"/>
              </a:spcBef>
            </a:pPr>
            <a:endParaRPr lang="en-US" sz="1400" dirty="0">
              <a:latin typeface="Arial" pitchFamily="34" charset="0"/>
              <a:ea typeface="ＭＳ Ｐゴシック" pitchFamily="34" charset="-128"/>
            </a:endParaRPr>
          </a:p>
          <a:p>
            <a:pPr eaLnBrk="1" hangingPunct="1">
              <a:spcBef>
                <a:spcPct val="0"/>
              </a:spcBef>
            </a:pPr>
            <a:endParaRPr lang="en-US" sz="1100"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26</a:t>
            </a:fld>
            <a:endParaRPr lang="en-US"/>
          </a:p>
        </p:txBody>
      </p:sp>
    </p:spTree>
    <p:extLst>
      <p:ext uri="{BB962C8B-B14F-4D97-AF65-F5344CB8AC3E}">
        <p14:creationId xmlns:p14="http://schemas.microsoft.com/office/powerpoint/2010/main" val="583056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400800" cy="4183380"/>
          </a:xfrm>
        </p:spPr>
        <p:txBody>
          <a:bodyPr>
            <a:normAutofit/>
          </a:bodyPr>
          <a:lstStyle/>
          <a:p>
            <a:pPr eaLnBrk="1" hangingPunct="1">
              <a:spcBef>
                <a:spcPct val="0"/>
              </a:spcBef>
            </a:pPr>
            <a:r>
              <a:rPr lang="en-US" sz="1400" dirty="0">
                <a:latin typeface="Arial" pitchFamily="34" charset="0"/>
                <a:ea typeface="ＭＳ Ｐゴシック" pitchFamily="34" charset="-128"/>
              </a:rPr>
              <a:t>Another solution is life insurance with a LTC Rider, sometimes known as a living benefits rider on life insurance. Your premium purchases a pool of money, 100% of which is available, no matter when an LTC claim begins, as LTC monthly benefits. If the LTC benefits are not needed, or only partially used, all remaining death benefit is paid to the beneficiary.  Of course this assumes no loans or withdrawals were taken that would reduce LTC and death benefits. This policy provides solutions such as:</a:t>
            </a:r>
          </a:p>
          <a:p>
            <a:pPr eaLnBrk="1" hangingPunct="1">
              <a:spcBef>
                <a:spcPct val="0"/>
              </a:spcBef>
              <a:buFontTx/>
              <a:buChar char="•"/>
            </a:pPr>
            <a:r>
              <a:rPr lang="en-US" sz="1400" dirty="0">
                <a:latin typeface="Arial" pitchFamily="34" charset="0"/>
                <a:ea typeface="ＭＳ Ｐゴシック" pitchFamily="34" charset="-128"/>
              </a:rPr>
              <a:t>  LTC coverage that pays someone - with no risk of losing premium</a:t>
            </a:r>
          </a:p>
          <a:p>
            <a:pPr eaLnBrk="1" hangingPunct="1">
              <a:spcBef>
                <a:spcPct val="0"/>
              </a:spcBef>
              <a:buFontTx/>
              <a:buChar char="•"/>
            </a:pPr>
            <a:r>
              <a:rPr lang="en-US" sz="1400" dirty="0">
                <a:latin typeface="Arial" pitchFamily="34" charset="0"/>
                <a:ea typeface="ＭＳ Ｐゴシック" pitchFamily="34" charset="-128"/>
              </a:rPr>
              <a:t> Premiums and death benefits that can be guaranteed (assuming all premiums were paid and there were no withdrawals or loans on the policy)</a:t>
            </a:r>
          </a:p>
          <a:p>
            <a:pPr eaLnBrk="1" hangingPunct="1">
              <a:spcBef>
                <a:spcPct val="0"/>
              </a:spcBef>
              <a:buFontTx/>
              <a:buChar char="•"/>
            </a:pPr>
            <a:r>
              <a:rPr lang="en-US" sz="1400" dirty="0">
                <a:latin typeface="Arial" pitchFamily="34" charset="0"/>
                <a:ea typeface="ＭＳ Ｐゴシック" pitchFamily="34" charset="-128"/>
              </a:rPr>
              <a:t> Substantial death benefit leverage</a:t>
            </a:r>
          </a:p>
          <a:p>
            <a:pPr eaLnBrk="1" hangingPunct="1">
              <a:spcBef>
                <a:spcPct val="0"/>
              </a:spcBef>
              <a:buFontTx/>
              <a:buChar char="•"/>
            </a:pPr>
            <a:r>
              <a:rPr lang="en-US" sz="1400" dirty="0">
                <a:latin typeface="Arial" pitchFamily="34" charset="0"/>
                <a:ea typeface="ＭＳ Ｐゴシック" pitchFamily="34" charset="-128"/>
              </a:rPr>
              <a:t> Little customization is available with this solution</a:t>
            </a:r>
          </a:p>
          <a:p>
            <a:pPr eaLnBrk="1" hangingPunct="1">
              <a:spcBef>
                <a:spcPct val="0"/>
              </a:spcBef>
              <a:buFontTx/>
              <a:buChar char="•"/>
            </a:pPr>
            <a:r>
              <a:rPr lang="en-US" sz="1400" dirty="0">
                <a:latin typeface="Arial" pitchFamily="34" charset="0"/>
                <a:ea typeface="ＭＳ Ｐゴシック" pitchFamily="34" charset="-128"/>
              </a:rPr>
              <a:t> Generally, the least LTC coverage of the solutions shown today</a:t>
            </a:r>
          </a:p>
          <a:p>
            <a:pPr eaLnBrk="1" hangingPunct="1">
              <a:spcBef>
                <a:spcPct val="0"/>
              </a:spcBef>
              <a:buFontTx/>
              <a:buChar char="•"/>
            </a:pPr>
            <a:r>
              <a:rPr lang="en-US" sz="1400" dirty="0">
                <a:latin typeface="Arial" pitchFamily="34" charset="0"/>
                <a:ea typeface="ＭＳ Ｐゴシック" pitchFamily="34" charset="-128"/>
              </a:rPr>
              <a:t> A death benefit that provides protection for the family that can later transition to LTC coverage, so a good start for younger clients or those nearing the end of family protection needs.</a:t>
            </a:r>
          </a:p>
          <a:p>
            <a:pPr eaLnBrk="1" hangingPunct="1">
              <a:spcBef>
                <a:spcPct val="0"/>
              </a:spcBef>
              <a:buFontTx/>
              <a:buChar char="•"/>
            </a:pPr>
            <a:r>
              <a:rPr lang="en-US" sz="1400" dirty="0">
                <a:latin typeface="Arial" pitchFamily="34" charset="0"/>
                <a:ea typeface="ＭＳ Ｐゴシック" pitchFamily="34" charset="-128"/>
              </a:rPr>
              <a:t> May be a good solution for those wanting to protect and enhance a legacy for heirs.</a:t>
            </a:r>
          </a:p>
          <a:p>
            <a:pPr eaLnBrk="1" hangingPunct="1">
              <a:spcBef>
                <a:spcPct val="0"/>
              </a:spcBef>
              <a:buFontTx/>
              <a:buChar char="•"/>
            </a:pPr>
            <a:r>
              <a:rPr lang="en-US" sz="1400" dirty="0">
                <a:latin typeface="Arial" pitchFamily="34" charset="0"/>
                <a:ea typeface="ＭＳ Ｐゴシック" pitchFamily="34" charset="-128"/>
              </a:rPr>
              <a:t> This solution is also available on survivorship life insurance</a:t>
            </a:r>
          </a:p>
          <a:p>
            <a:pPr eaLnBrk="1" hangingPunct="1">
              <a:spcBef>
                <a:spcPct val="0"/>
              </a:spcBef>
              <a:buFontTx/>
              <a:buChar char="•"/>
            </a:pPr>
            <a:endParaRPr lang="en-US" sz="1400" dirty="0">
              <a:latin typeface="Arial" pitchFamily="34" charset="0"/>
              <a:ea typeface="ＭＳ Ｐゴシック" pitchFamily="34" charset="-128"/>
            </a:endParaRPr>
          </a:p>
          <a:p>
            <a:pPr eaLnBrk="1" hangingPunct="1">
              <a:spcBef>
                <a:spcPct val="0"/>
              </a:spcBef>
              <a:buFontTx/>
              <a:buChar char="•"/>
            </a:pPr>
            <a:endParaRPr lang="en-US" sz="1400" dirty="0">
              <a:latin typeface="Arial" pitchFamily="34" charset="0"/>
              <a:ea typeface="ＭＳ Ｐゴシック" pitchFamily="34" charset="-128"/>
            </a:endParaRPr>
          </a:p>
          <a:p>
            <a:pPr eaLnBrk="1" hangingPunct="1">
              <a:spcBef>
                <a:spcPct val="0"/>
              </a:spcBef>
            </a:pPr>
            <a:endParaRPr lang="en-US" dirty="0">
              <a:latin typeface="Arial" pitchFamily="34" charset="0"/>
              <a:ea typeface="ＭＳ Ｐゴシック" pitchFamily="34" charset="-128"/>
            </a:endParaRPr>
          </a:p>
          <a:p>
            <a:pPr eaLnBrk="1" hangingPunct="1">
              <a:spcBef>
                <a:spcPct val="0"/>
              </a:spcBef>
            </a:pPr>
            <a:endParaRPr lang="en-US" dirty="0">
              <a:latin typeface="Arial" pitchFamily="34" charset="0"/>
              <a:ea typeface="ＭＳ Ｐゴシック" pitchFamily="34" charset="-128"/>
            </a:endParaRPr>
          </a:p>
          <a:p>
            <a:pPr>
              <a:defRPr/>
            </a:pPr>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27</a:t>
            </a:fld>
            <a:endParaRPr lang="en-US"/>
          </a:p>
        </p:txBody>
      </p:sp>
    </p:spTree>
    <p:extLst>
      <p:ext uri="{BB962C8B-B14F-4D97-AF65-F5344CB8AC3E}">
        <p14:creationId xmlns:p14="http://schemas.microsoft.com/office/powerpoint/2010/main" val="1077645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553200" cy="4183380"/>
          </a:xfrm>
        </p:spPr>
        <p:txBody>
          <a:bodyPr>
            <a:normAutofit lnSpcReduction="10000"/>
          </a:bodyPr>
          <a:lstStyle/>
          <a:p>
            <a:pPr defTabSz="931774">
              <a:defRPr/>
            </a:pPr>
            <a:r>
              <a:rPr lang="en-US" sz="1400" dirty="0">
                <a:latin typeface="Arial" pitchFamily="34" charset="0"/>
                <a:ea typeface="ＭＳ Ｐゴシック" pitchFamily="34" charset="-128"/>
              </a:rPr>
              <a:t>Yet another solution is a linked benefit LTC solution, also known as asset based LTC. While designed on a life insurance chassis, this product is really designed for people looking for LTC coverage with features more similar to stand alone LTC with larger benefit pools, optional inflation and longer benefit period choices. Depending on the company, premium schedules vary from single pay to 3,5,7, or 10 pay.  For this example, we will assume a single pay. Choice of benefits periods vary from 2 to 8 years, but a common choice is a 6 year benefit, which we will describe in today’s example. A 6 year benefit plan sold as a “two plus four” option. The first bucket – or benefit pool - is an acceleration of the death benefit. That amount that is available for both LTC benefits and death benefits and is designed to last 2 years for LTC benefits. This bucket must be exhausted first with going on LTC claim. If it’s used up, and the insured is still on claim, they begin collecting from the second benefit pool –or bucket - which is an extension of benefits and available for LTC benefits only. It is designed to last 4 years. The total benefits available for LTC is the total of the 2 benefit pools. In this example, that is 2 years plus 4 years for a total of 6 years. Once the insured passes away, the greater of the guaranteed minimum residual death benefit, or what is left of the death benefit from the first benefit pool will be paid to the beneficiary. This solution helps avoid the “loss of premium” objection by offering a death benefit that is equal to or higher than the premium paid and a guaranteed return of premium feature that varies by company. </a:t>
            </a:r>
          </a:p>
          <a:p>
            <a:pPr>
              <a:defRPr/>
            </a:pPr>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28</a:t>
            </a:fld>
            <a:endParaRPr lang="en-US"/>
          </a:p>
        </p:txBody>
      </p:sp>
    </p:spTree>
    <p:extLst>
      <p:ext uri="{BB962C8B-B14F-4D97-AF65-F5344CB8AC3E}">
        <p14:creationId xmlns:p14="http://schemas.microsoft.com/office/powerpoint/2010/main" val="41035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pitchFamily="34" charset="0"/>
                <a:ea typeface="ＭＳ Ｐゴシック" pitchFamily="34" charset="-128"/>
              </a:rPr>
              <a:t>Regardless of the type of LTC coverage you choose, the requirements to go on claim are essentially the same.</a:t>
            </a:r>
          </a:p>
          <a:p>
            <a:r>
              <a:rPr lang="en-US" sz="1400" dirty="0">
                <a:latin typeface="Arial" pitchFamily="34" charset="0"/>
                <a:ea typeface="ＭＳ Ｐゴシック" pitchFamily="34" charset="-128"/>
              </a:rPr>
              <a:t>In order to qualify for LTC benefits, all tax qualified LTC solutions  require that a licensed health care practitioner (LHCP), (most companies require the professional to be acting within the scope of his or her license) must certify there is cognitive impairment (includes Alzheimer’s and dementia)  - </a:t>
            </a:r>
            <a:r>
              <a:rPr lang="en-US" sz="1400" b="1" dirty="0">
                <a:latin typeface="Arial" pitchFamily="34" charset="0"/>
                <a:ea typeface="ＭＳ Ｐゴシック" pitchFamily="34" charset="-128"/>
              </a:rPr>
              <a:t>OR - </a:t>
            </a:r>
            <a:r>
              <a:rPr lang="en-US" sz="1400" dirty="0">
                <a:latin typeface="Arial" pitchFamily="34" charset="0"/>
                <a:ea typeface="ＭＳ Ｐゴシック" pitchFamily="34" charset="-128"/>
              </a:rPr>
              <a:t>that the insured is unable to perform two or more of th</a:t>
            </a:r>
            <a:r>
              <a:rPr lang="en-US" sz="1400" b="1" dirty="0">
                <a:latin typeface="Arial" pitchFamily="34" charset="0"/>
                <a:ea typeface="ＭＳ Ｐゴシック" pitchFamily="34" charset="-128"/>
              </a:rPr>
              <a:t>e </a:t>
            </a:r>
            <a:r>
              <a:rPr lang="en-US" sz="1400" dirty="0">
                <a:latin typeface="Arial" pitchFamily="34" charset="0"/>
                <a:ea typeface="ＭＳ Ｐゴシック" pitchFamily="34" charset="-128"/>
              </a:rPr>
              <a:t>activities of daily living and the condition is likely to last 90 days or longer. </a:t>
            </a:r>
          </a:p>
          <a:p>
            <a:r>
              <a:rPr lang="en-US" sz="1400" dirty="0">
                <a:latin typeface="Arial" pitchFamily="34" charset="0"/>
                <a:ea typeface="ＭＳ Ｐゴシック" pitchFamily="34" charset="-128"/>
              </a:rPr>
              <a:t>The six ADLs are: Bathing - Continence - Dressing</a:t>
            </a:r>
          </a:p>
          <a:p>
            <a:r>
              <a:rPr lang="en-US" sz="1400" dirty="0">
                <a:latin typeface="Arial" pitchFamily="34" charset="0"/>
                <a:ea typeface="ＭＳ Ｐゴシック" pitchFamily="34" charset="-128"/>
              </a:rPr>
              <a:t>Eating – Toileting – Transferring</a:t>
            </a:r>
          </a:p>
          <a:p>
            <a:r>
              <a:rPr lang="en-US" sz="1400" dirty="0">
                <a:latin typeface="Arial" pitchFamily="34" charset="0"/>
                <a:ea typeface="ＭＳ Ｐゴシック" pitchFamily="34" charset="-128"/>
              </a:rPr>
              <a:t>In addition, the insurance company may require an elimination period, which is a period after the claim is filed that the insured must self insure. These periods vary  among insurance companies but typically are from 0 to 100 days.</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29</a:t>
            </a:fld>
            <a:endParaRPr lang="en-US"/>
          </a:p>
        </p:txBody>
      </p:sp>
    </p:spTree>
    <p:extLst>
      <p:ext uri="{BB962C8B-B14F-4D97-AF65-F5344CB8AC3E}">
        <p14:creationId xmlns:p14="http://schemas.microsoft.com/office/powerpoint/2010/main" val="1745874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89"/>
            <a:ext cx="6553200" cy="4414177"/>
          </a:xfrm>
        </p:spPr>
        <p:txBody>
          <a:bodyPr>
            <a:normAutofit fontScale="92500" lnSpcReduction="10000"/>
          </a:bodyPr>
          <a:lstStyle/>
          <a:p>
            <a:r>
              <a:rPr lang="en-US" dirty="0">
                <a:latin typeface="Arial" panose="020B0604020202020204" pitchFamily="34" charset="0"/>
                <a:ea typeface="ＭＳ Ｐゴシック" pitchFamily="34" charset="-128"/>
                <a:cs typeface="Arial" panose="020B0604020202020204" pitchFamily="34" charset="0"/>
              </a:rPr>
              <a:t>Now, let’s look at how LTC benefits may be paid. That means understanding the difference between indemnity and reimbursement plans. We will use a hypothetical example. Our insured owns a policy with LTC coverage of $7,000 per month, and is receiving care at home at a cost of $3,200 a month.</a:t>
            </a:r>
          </a:p>
          <a:p>
            <a:r>
              <a:rPr lang="en-US" dirty="0">
                <a:latin typeface="Arial" panose="020B0604020202020204" pitchFamily="34" charset="0"/>
                <a:ea typeface="ＭＳ Ｐゴシック" pitchFamily="34" charset="-128"/>
                <a:cs typeface="Arial" panose="020B0604020202020204" pitchFamily="34" charset="0"/>
              </a:rPr>
              <a:t>Reimbursement plans only reimburse for the actual cost of qualifying care. In order to determine the amount of the reimbursement, all  bills and receipts need to be turned in each month.  Some insurance companies offering reimbursement plans will coordinate the billing and payments directly with the service or facility. But  keep in mind Reimbursement policies have limitations  and do not cover all expenses a person may consider necessary to their care; thus there may be items or services on a bill that will not qualify for reimbursement (i.e. getting your hair done at the facility’s beauty parlor, or massage therapy), thus those expenses will have to be paid out of pocket. In our example, there are $3,200 of qualifying expenses, so that is what the reimbursement policy will pay. There are no extra benefit dollars for other expenses the policy does not cover.</a:t>
            </a:r>
          </a:p>
          <a:p>
            <a:r>
              <a:rPr lang="en-US" dirty="0">
                <a:latin typeface="Arial" panose="020B0604020202020204" pitchFamily="34" charset="0"/>
                <a:ea typeface="ＭＳ Ｐゴシック" pitchFamily="34" charset="-128"/>
                <a:cs typeface="Arial" panose="020B0604020202020204" pitchFamily="34" charset="0"/>
              </a:rPr>
              <a:t>Indemnity plans pay LTC benefits directly to the policy owner for the full amount of the benefit. In addition, with indemnity plans the submission of bills and receipts are usually not required once the claim is verified, though a few companies do ask for “proof of billable services” each month before they will pay the full monthly benefit amount. You will want to check policy details. Any benefits not needed to pay for care can be used for any individualized need. In our example, the full $7,000 is received by the policy owner, and after paying the care service for the $3,200 bill, there is $3,800 remaining that can be used for any purpose.</a:t>
            </a:r>
          </a:p>
          <a:p>
            <a:r>
              <a:rPr lang="en-US" dirty="0">
                <a:latin typeface="Arial" panose="020B0604020202020204" pitchFamily="34" charset="0"/>
                <a:ea typeface="ＭＳ Ｐゴシック" pitchFamily="34" charset="-128"/>
                <a:cs typeface="Arial" panose="020B0604020202020204" pitchFamily="34" charset="0"/>
              </a:rPr>
              <a:t>Cash Indemnity Plans are similar, but more flexible than basic indemnity plans. Once on claim, bills and receipts do not have to submitted to prove a billed service was used. The insurer places no restrictions on how benefits are used, thus the LTC benefits can be used for whatever care services and other needs there are. 100% of benefits can be used to pay an informal caregiver, including an immediate family member.</a:t>
            </a:r>
            <a:endParaRPr lang="en-US" dirty="0">
              <a:latin typeface="Arial" panose="020B0604020202020204" pitchFamily="34" charset="0"/>
              <a:cs typeface="Arial" panose="020B0604020202020204" pitchFamily="34" charset="0"/>
            </a:endParaRPr>
          </a:p>
          <a:p>
            <a:pPr>
              <a:defRPr/>
            </a:pPr>
            <a:r>
              <a:rPr lang="en-US" dirty="0">
                <a:latin typeface="Arial" pitchFamily="34" charset="0"/>
                <a:ea typeface="ＭＳ Ｐゴシック" pitchFamily="34" charset="-128"/>
              </a:rPr>
              <a:t>.</a:t>
            </a:r>
            <a:endParaRPr lang="en-US" dirty="0">
              <a:latin typeface="Arial Narrow" pitchFamily="34" charset="0"/>
            </a:endParaRP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30</a:t>
            </a:fld>
            <a:endParaRPr lang="en-US"/>
          </a:p>
        </p:txBody>
      </p:sp>
    </p:spTree>
    <p:extLst>
      <p:ext uri="{BB962C8B-B14F-4D97-AF65-F5344CB8AC3E}">
        <p14:creationId xmlns:p14="http://schemas.microsoft.com/office/powerpoint/2010/main" val="4052599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248400" cy="4183380"/>
          </a:xfrm>
        </p:spPr>
        <p:txBody>
          <a:bodyPr/>
          <a:lstStyle/>
          <a:p>
            <a:r>
              <a:rPr lang="en-US" sz="1400" dirty="0"/>
              <a:t>How to fund the LTC coverage is also important. Clients may appreciate being able to reposition an asset instead of making an “expenditure” when possible. This chart provides some options for funding, and where these options may fit best in a client profile.</a:t>
            </a:r>
          </a:p>
          <a:p>
            <a:pPr eaLnBrk="1" fontAlgn="t" hangingPunct="1"/>
            <a:r>
              <a:rPr lang="en-US" sz="1400" dirty="0"/>
              <a:t>CDs that are maturing, a recent inheritance, bonds that have matured or that have been called as well as any excess annual liquidity are all funding options for clients of any age.</a:t>
            </a:r>
          </a:p>
          <a:p>
            <a:pPr eaLnBrk="1" fontAlgn="auto" hangingPunct="1"/>
            <a:r>
              <a:rPr lang="en-US" sz="1400" dirty="0"/>
              <a:t>Peak earners with excess income, generally from ages 40-67 are good prospects as well as anyone with proceeds from selling a business that will not be re-invested.</a:t>
            </a:r>
          </a:p>
          <a:p>
            <a:pPr eaLnBrk="1" fontAlgn="t" hangingPunct="1"/>
            <a:r>
              <a:rPr lang="en-US" sz="1400" dirty="0"/>
              <a:t>For pre-retirees and retirees, income from assets or non-qualified annuities not needed for retirement income may supply funding for a LTC solution. This group of clients may also have funds from the sale of downsizing or selling home, or they may have a low yielding asset they would like to make better use of.</a:t>
            </a:r>
          </a:p>
          <a:p>
            <a:pPr eaLnBrk="1" fontAlgn="t" hangingPunct="1"/>
            <a:r>
              <a:rPr lang="en-US" sz="1400" dirty="0"/>
              <a:t>And for retirees with Social Security benefits not needed for retirement income, this monthly benefit could be repurposed for LTC coverage.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31</a:t>
            </a:fld>
            <a:endParaRPr lang="en-US"/>
          </a:p>
        </p:txBody>
      </p:sp>
    </p:spTree>
    <p:extLst>
      <p:ext uri="{BB962C8B-B14F-4D97-AF65-F5344CB8AC3E}">
        <p14:creationId xmlns:p14="http://schemas.microsoft.com/office/powerpoint/2010/main" val="2182648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Arial" pitchFamily="34" charset="0"/>
                <a:ea typeface="ＭＳ Ｐゴシック" pitchFamily="34" charset="-128"/>
              </a:rPr>
              <a:t>Here is a quote from Rosalynn Carter, former first lady of the United States, - Read slide</a:t>
            </a:r>
          </a:p>
          <a:p>
            <a:pPr eaLnBrk="1" hangingPunct="1"/>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If you are a woman, you are likely to fall into at least one of these categories.</a:t>
            </a:r>
          </a:p>
          <a:p>
            <a:pPr eaLnBrk="1" hangingPunct="1">
              <a:spcBef>
                <a:spcPct val="0"/>
              </a:spcBef>
              <a:defRPr/>
            </a:pPr>
            <a:endParaRPr lang="en-US"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32</a:t>
            </a:fld>
            <a:endParaRPr lang="en-US"/>
          </a:p>
        </p:txBody>
      </p:sp>
    </p:spTree>
    <p:extLst>
      <p:ext uri="{BB962C8B-B14F-4D97-AF65-F5344CB8AC3E}">
        <p14:creationId xmlns:p14="http://schemas.microsoft.com/office/powerpoint/2010/main" val="398519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950"/>
            <a:r>
              <a:rPr lang="en-US" sz="1400" dirty="0">
                <a:latin typeface="Arial" pitchFamily="34" charset="0"/>
                <a:ea typeface="ＭＳ Ｐゴシック" pitchFamily="34" charset="-128"/>
              </a:rPr>
              <a:t>A person faced with the responsibilities of caring for  a parent may become stretched quite thin. It becomes a juggling act of managing to keep your career afloat, while saving or paying for children’s college educations, or perhaps still picking up children from school and sports practice. You have a home to keep up and a marriage to keep healthy. And speaking of healthy – you have YOURSELF to keep healthy!</a:t>
            </a:r>
          </a:p>
          <a:p>
            <a:pPr defTabSz="947950"/>
            <a:r>
              <a:rPr lang="en-US" sz="1400" dirty="0">
                <a:latin typeface="Arial" pitchFamily="34" charset="0"/>
                <a:ea typeface="ＭＳ Ｐゴシック" pitchFamily="34" charset="-128"/>
              </a:rPr>
              <a:t>This can become totally overwhelming. </a:t>
            </a:r>
          </a:p>
          <a:p>
            <a:pPr defTabSz="947950"/>
            <a:r>
              <a:rPr lang="en-US" sz="1400" dirty="0">
                <a:latin typeface="Arial" pitchFamily="34" charset="0"/>
                <a:ea typeface="ＭＳ Ｐゴシック" pitchFamily="34" charset="-128"/>
              </a:rPr>
              <a:t>While not all of this can  be prevented, planning ahead for a potential LTC situation, whether for yourself,</a:t>
            </a:r>
            <a:r>
              <a:rPr lang="en-US" sz="1400" baseline="0" dirty="0">
                <a:latin typeface="Arial" pitchFamily="34" charset="0"/>
                <a:ea typeface="ＭＳ Ｐゴシック" pitchFamily="34" charset="-128"/>
              </a:rPr>
              <a:t> your spouse </a:t>
            </a:r>
            <a:r>
              <a:rPr lang="en-US" sz="1400" dirty="0">
                <a:latin typeface="Arial" pitchFamily="34" charset="0"/>
                <a:ea typeface="ＭＳ Ｐゴシック" pitchFamily="34" charset="-128"/>
              </a:rPr>
              <a:t>or your parents, can help keep your family, finances and health in better order - and that is what we are going to discuss today.</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6</a:t>
            </a:fld>
            <a:endParaRPr lang="en-US"/>
          </a:p>
        </p:txBody>
      </p:sp>
    </p:spTree>
    <p:extLst>
      <p:ext uri="{BB962C8B-B14F-4D97-AF65-F5344CB8AC3E}">
        <p14:creationId xmlns:p14="http://schemas.microsoft.com/office/powerpoint/2010/main" val="3845675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ea typeface="ＭＳ Ｐゴシック" pitchFamily="34" charset="-128"/>
              </a:rPr>
              <a:t>And now – what questions do you have?</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33</a:t>
            </a:fld>
            <a:endParaRPr lang="en-US"/>
          </a:p>
        </p:txBody>
      </p:sp>
    </p:spTree>
    <p:extLst>
      <p:ext uri="{BB962C8B-B14F-4D97-AF65-F5344CB8AC3E}">
        <p14:creationId xmlns:p14="http://schemas.microsoft.com/office/powerpoint/2010/main" val="64424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latin typeface="Arial" pitchFamily="34" charset="0"/>
                <a:ea typeface="ＭＳ Ｐゴシック" pitchFamily="34" charset="-128"/>
              </a:rPr>
              <a:t>Past Studies, which we will address in more detail shortly, show women are the ones most likely to provide care for a parent or spouse, and more likely to do physical caregiving tasks such as dressing, bathing and toileting. And in retirement, women are most likely to be left  behind as the surviving spouse. They are also the ones most likely to need long term care, and often are alone at this point when this need arises. While one may not be able to emotionally predict or plan for the death or departure of loved ones, we can try to prepare </a:t>
            </a:r>
            <a:r>
              <a:rPr lang="en-US" sz="1600" i="1" dirty="0">
                <a:latin typeface="Arial" pitchFamily="34" charset="0"/>
                <a:ea typeface="ＭＳ Ｐゴシック" pitchFamily="34" charset="-128"/>
              </a:rPr>
              <a:t>financially</a:t>
            </a:r>
            <a:r>
              <a:rPr lang="en-US" sz="1600" dirty="0">
                <a:latin typeface="Arial" pitchFamily="34" charset="0"/>
                <a:ea typeface="ＭＳ Ｐゴシック" pitchFamily="34" charset="-128"/>
              </a:rPr>
              <a:t> or being alone and paying for long-term care bills that may arise.</a:t>
            </a:r>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7</a:t>
            </a:fld>
            <a:endParaRPr lang="en-US"/>
          </a:p>
        </p:txBody>
      </p:sp>
    </p:spTree>
    <p:extLst>
      <p:ext uri="{BB962C8B-B14F-4D97-AF65-F5344CB8AC3E}">
        <p14:creationId xmlns:p14="http://schemas.microsoft.com/office/powerpoint/2010/main" val="296390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600" dirty="0">
                <a:latin typeface="Arial" pitchFamily="34" charset="0"/>
                <a:ea typeface="ＭＳ Ｐゴシック" pitchFamily="34" charset="-128"/>
              </a:rPr>
              <a:t>In the past, retirement planning often meant funding for approximately a 20 to 25 year obligation. Retirement generally took place at age 65 with the second death (usually the wife) taking place by age 85. Funding Long-term Care protection was not a common discussion. Long-term care discussions often didn’t take place until the 11</a:t>
            </a:r>
            <a:r>
              <a:rPr lang="en-US" sz="1600" baseline="30000" dirty="0">
                <a:latin typeface="Arial" pitchFamily="34" charset="0"/>
                <a:ea typeface="ＭＳ Ｐゴシック" pitchFamily="34" charset="-128"/>
              </a:rPr>
              <a:t>th</a:t>
            </a:r>
            <a:r>
              <a:rPr lang="en-US" sz="1600" dirty="0">
                <a:latin typeface="Arial" pitchFamily="34" charset="0"/>
                <a:ea typeface="ＭＳ Ｐゴシック" pitchFamily="34" charset="-128"/>
              </a:rPr>
              <a:t> hour -  until the actual need arose – the assumption being most people would never use it. If </a:t>
            </a:r>
            <a:r>
              <a:rPr lang="en-US" sz="1600" dirty="0" err="1">
                <a:latin typeface="Arial" pitchFamily="34" charset="0"/>
                <a:ea typeface="ＭＳ Ｐゴシック" pitchFamily="34" charset="-128"/>
              </a:rPr>
              <a:t>LTC</a:t>
            </a:r>
            <a:r>
              <a:rPr lang="en-US" sz="1600" dirty="0">
                <a:latin typeface="Arial" pitchFamily="34" charset="0"/>
                <a:ea typeface="ＭＳ Ｐゴシック" pitchFamily="34" charset="-128"/>
              </a:rPr>
              <a:t> was needed, it was assumed children could check in daily on the parent or move the parent into their home to provide care without removing the parent from the community they were accustomed to.</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8</a:t>
            </a:fld>
            <a:endParaRPr lang="en-US"/>
          </a:p>
        </p:txBody>
      </p:sp>
    </p:spTree>
    <p:extLst>
      <p:ext uri="{BB962C8B-B14F-4D97-AF65-F5344CB8AC3E}">
        <p14:creationId xmlns:p14="http://schemas.microsoft.com/office/powerpoint/2010/main" val="240008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5842000" cy="4183380"/>
          </a:xfrm>
        </p:spPr>
        <p:txBody>
          <a:bodyPr>
            <a:normAutofit/>
          </a:bodyPr>
          <a:lstStyle/>
          <a:p>
            <a:pPr defTabSz="931774">
              <a:defRPr/>
            </a:pPr>
            <a:r>
              <a:rPr lang="en-US" sz="1400" dirty="0">
                <a:latin typeface="Arial" pitchFamily="34" charset="0"/>
                <a:ea typeface="ＭＳ Ｐゴシック" pitchFamily="34" charset="-128"/>
              </a:rPr>
              <a:t>However, times have changed. Retirement is coming sooner than in the past. Today, the average age for an American to retire is age 63. And people are living longer. A woman has a 67% chance of living to 90 and a 38% chance of living to age 95. What remains the same is that the husband is still likely to die first. These statistics change the picture retirees may be facing in regard to how long they need to fund retirement with a 30 year plus time span to consider. On top of that, America is more transient than ever. Gone are the days that mom and dad lived down the street- or even in the same town – as their adult children. There may be no kids in town to check in on an aging parent. Moving in with a child, or to a facility in the same town as the adult child may mean uprooting the senior from their friends and community. Even when children live in the same town as their parents, they face the problem of how to care for a parent in the family home when the adult child and their spouse both work full time. Add to that the responsibilities the adult child has with raising their own family.</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9</a:t>
            </a:fld>
            <a:endParaRPr lang="en-US"/>
          </a:p>
        </p:txBody>
      </p:sp>
    </p:spTree>
    <p:extLst>
      <p:ext uri="{BB962C8B-B14F-4D97-AF65-F5344CB8AC3E}">
        <p14:creationId xmlns:p14="http://schemas.microsoft.com/office/powerpoint/2010/main" val="362465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183380"/>
          </a:xfrm>
        </p:spPr>
        <p:txBody>
          <a:bodyPr>
            <a:normAutofit/>
          </a:bodyPr>
          <a:lstStyle/>
          <a:p>
            <a:pPr eaLnBrk="1" hangingPunct="1"/>
            <a:r>
              <a:rPr lang="en-US" sz="1600" dirty="0">
                <a:latin typeface="Arial" pitchFamily="34" charset="0"/>
                <a:ea typeface="ＭＳ Ｐゴシック" pitchFamily="34" charset="-128"/>
              </a:rPr>
              <a:t>So what are the chances of a person needing long-term care services? </a:t>
            </a:r>
          </a:p>
          <a:p>
            <a:pPr eaLnBrk="1" hangingPunct="1"/>
            <a:r>
              <a:rPr lang="en-US" sz="1600" dirty="0">
                <a:latin typeface="Arial" pitchFamily="34" charset="0"/>
                <a:ea typeface="ＭＳ Ｐゴシック" pitchFamily="34" charset="-128"/>
              </a:rPr>
              <a:t>The longer you live, the greater the chance you will need some type of long-term care in your life time.</a:t>
            </a:r>
          </a:p>
          <a:p>
            <a:pPr eaLnBrk="1" hangingPunct="1"/>
            <a:r>
              <a:rPr lang="en-US" sz="1600" dirty="0">
                <a:latin typeface="Arial" pitchFamily="34" charset="0"/>
                <a:ea typeface="ＭＳ Ｐゴシック" pitchFamily="34" charset="-128"/>
              </a:rPr>
              <a:t>For people age 65 or older there is a 70% chance of needing long term care during their life. </a:t>
            </a:r>
          </a:p>
          <a:p>
            <a:pPr eaLnBrk="1" hangingPunct="1"/>
            <a:r>
              <a:rPr lang="en-US" sz="1600" dirty="0">
                <a:latin typeface="Arial" pitchFamily="34" charset="0"/>
                <a:ea typeface="ＭＳ Ｐゴシック" pitchFamily="34" charset="-128"/>
              </a:rPr>
              <a:t>These statistics certainly show a need to prepare.</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10</a:t>
            </a:fld>
            <a:endParaRPr lang="en-US"/>
          </a:p>
        </p:txBody>
      </p:sp>
    </p:spTree>
    <p:extLst>
      <p:ext uri="{BB962C8B-B14F-4D97-AF65-F5344CB8AC3E}">
        <p14:creationId xmlns:p14="http://schemas.microsoft.com/office/powerpoint/2010/main" val="247002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400" i="1" dirty="0">
                <a:latin typeface="Arial" pitchFamily="34" charset="0"/>
                <a:ea typeface="ＭＳ Ｐゴシック" pitchFamily="34" charset="-128"/>
                <a:cs typeface="Arial" pitchFamily="34" charset="0"/>
              </a:rPr>
              <a:t>Ask audience </a:t>
            </a:r>
            <a:r>
              <a:rPr lang="en-US" sz="1400" dirty="0">
                <a:latin typeface="Arial" pitchFamily="34" charset="0"/>
                <a:ea typeface="ＭＳ Ｐゴシック" pitchFamily="34" charset="-128"/>
                <a:cs typeface="Arial" pitchFamily="34" charset="0"/>
              </a:rPr>
              <a:t>– “So, what are your thoughts on long-term care? What do the words “LONG TERM CARE” means to a</a:t>
            </a:r>
            <a:r>
              <a:rPr lang="en-US" sz="1400" baseline="0" dirty="0">
                <a:latin typeface="Arial" pitchFamily="34" charset="0"/>
                <a:ea typeface="ＭＳ Ｐゴシック" pitchFamily="34" charset="-128"/>
                <a:cs typeface="Arial" pitchFamily="34" charset="0"/>
              </a:rPr>
              <a:t> person</a:t>
            </a:r>
            <a:r>
              <a:rPr lang="en-US" sz="1400" dirty="0">
                <a:latin typeface="Arial" pitchFamily="34" charset="0"/>
                <a:ea typeface="ＭＳ Ｐゴシック" pitchFamily="34" charset="-128"/>
                <a:cs typeface="Arial" pitchFamily="34" charset="0"/>
              </a:rPr>
              <a:t>? “</a:t>
            </a:r>
          </a:p>
          <a:p>
            <a:pPr eaLnBrk="1" hangingPunct="1"/>
            <a:endParaRPr lang="en-US" sz="1400" dirty="0">
              <a:latin typeface="Arial" pitchFamily="34" charset="0"/>
              <a:ea typeface="ＭＳ Ｐゴシック" pitchFamily="34" charset="-128"/>
              <a:cs typeface="Arial" pitchFamily="34" charset="0"/>
            </a:endParaRPr>
          </a:p>
          <a:p>
            <a:pPr eaLnBrk="1" hangingPunct="1"/>
            <a:r>
              <a:rPr lang="en-US" sz="1400" dirty="0">
                <a:latin typeface="Arial" pitchFamily="34" charset="0"/>
                <a:ea typeface="ＭＳ Ｐゴシック" pitchFamily="34" charset="-128"/>
                <a:cs typeface="Arial" pitchFamily="34" charset="0"/>
              </a:rPr>
              <a:t>People have a variety of thoughts about long-term care that are their often reasons for not purchasing coverage. You might think it’s too expensive, or complicated. They may worry that they’ll pay for something they’ll never use. They may be skeptical after hearing about price hikes in the LTC industry, think the government pays for LTC, or prefer to spend your money on other things such as helping family. Or they just don’t think they’ll need it. It’s even considered a “waste of money” similar to home and auto insurance</a:t>
            </a:r>
            <a:r>
              <a:rPr lang="en-US" sz="1400" i="1" dirty="0">
                <a:latin typeface="Arial" pitchFamily="34" charset="0"/>
                <a:ea typeface="ＭＳ Ｐゴシック" pitchFamily="34" charset="-128"/>
                <a:cs typeface="Arial" pitchFamily="34" charset="0"/>
              </a:rPr>
              <a:t>.</a:t>
            </a:r>
          </a:p>
          <a:p>
            <a:pPr eaLnBrk="1" hangingPunct="1"/>
            <a:r>
              <a:rPr lang="en-US" sz="1400" dirty="0">
                <a:latin typeface="Arial" pitchFamily="34" charset="0"/>
                <a:ea typeface="ＭＳ Ｐゴシック" pitchFamily="34" charset="-128"/>
                <a:cs typeface="Arial" pitchFamily="34" charset="0"/>
              </a:rPr>
              <a:t>But for many people,  the words long-term care brings NURSING HOME to mind.</a:t>
            </a:r>
            <a:endParaRPr lang="en-US" sz="1400" dirty="0">
              <a:latin typeface="Arial" pitchFamily="34" charset="0"/>
              <a:ea typeface="ＭＳ Ｐゴシック" pitchFamily="34" charset="-128"/>
            </a:endParaRPr>
          </a:p>
          <a:p>
            <a:pPr eaLnBrk="1" hangingPunct="1"/>
            <a:endParaRPr 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11</a:t>
            </a:fld>
            <a:endParaRPr lang="en-US"/>
          </a:p>
        </p:txBody>
      </p:sp>
    </p:spTree>
    <p:extLst>
      <p:ext uri="{BB962C8B-B14F-4D97-AF65-F5344CB8AC3E}">
        <p14:creationId xmlns:p14="http://schemas.microsoft.com/office/powerpoint/2010/main" val="1856530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600" dirty="0">
                <a:latin typeface="Arial" pitchFamily="34" charset="0"/>
                <a:ea typeface="ＭＳ Ｐゴシック" pitchFamily="34" charset="-128"/>
                <a:cs typeface="Arial" pitchFamily="34" charset="0"/>
              </a:rPr>
              <a:t>The good news is that  52% of LTC claims are for home health care (HHC)! In fact, some insurance companies are reporting claims experience of up to 70% for home health care. (Source: AALTCI Sourcebook 2015-2016) You may be surprised to find out that only 28% of people needing LTC actually receive care in a nursing home. </a:t>
            </a:r>
            <a:r>
              <a:rPr lang="en-US" sz="1600" dirty="0">
                <a:latin typeface="Arial" pitchFamily="34" charset="0"/>
                <a:ea typeface="ＭＳ Ｐゴシック" pitchFamily="34" charset="-128"/>
              </a:rPr>
              <a:t>And 38% of people entering a Nursing Home will fully recover or continue care at home! </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12</a:t>
            </a:fld>
            <a:endParaRPr lang="en-US"/>
          </a:p>
        </p:txBody>
      </p:sp>
    </p:spTree>
    <p:extLst>
      <p:ext uri="{BB962C8B-B14F-4D97-AF65-F5344CB8AC3E}">
        <p14:creationId xmlns:p14="http://schemas.microsoft.com/office/powerpoint/2010/main" val="22773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NFM-13436AO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14400" y="2362200"/>
            <a:ext cx="4724400" cy="1905000"/>
          </a:xfrm>
          <a:prstGeom prst="rect">
            <a:avLst/>
          </a:prstGeom>
        </p:spPr>
        <p:txBody>
          <a:bodyPr vert="horz" lIns="0" tIns="0" rIns="0" bIns="0" anchor="ctr" anchorCtr="0"/>
          <a:lstStyle>
            <a:lvl1pPr indent="0" algn="l">
              <a:defRPr sz="3800" b="0" i="0" cap="none" baseline="0">
                <a:solidFill>
                  <a:srgbClr val="82D7CB"/>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914400" y="4572000"/>
            <a:ext cx="4800600" cy="444500"/>
          </a:xfrm>
          <a:prstGeom prst="rect">
            <a:avLst/>
          </a:prstGeom>
        </p:spPr>
        <p:txBody>
          <a:bodyPr vert="horz" anchor="b"/>
          <a:lstStyle>
            <a:lvl1pPr marL="0" indent="0">
              <a:buNone/>
              <a:defRPr sz="2400" baseline="-30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a:p>
            <a:pPr lvl="1"/>
            <a:r>
              <a:rPr lang="en-US" dirty="0"/>
              <a:t>Second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914400" y="381000"/>
            <a:ext cx="7391400" cy="1096962"/>
          </a:xfrm>
          <a:prstGeom prst="rect">
            <a:avLst/>
          </a:prstGeom>
        </p:spPr>
        <p:txBody>
          <a:bodyPr vert="horz" anchor="b" anchorCtr="0"/>
          <a:lstStyle>
            <a:lvl1pPr algn="l">
              <a:defRPr sz="4400">
                <a:solidFill>
                  <a:srgbClr val="092744"/>
                </a:solidFill>
              </a:defRPr>
            </a:lvl1pPr>
          </a:lstStyle>
          <a:p>
            <a:r>
              <a:rPr lang="en-US" dirty="0"/>
              <a:t>Click to edit Master title style</a:t>
            </a:r>
          </a:p>
        </p:txBody>
      </p:sp>
      <p:sp>
        <p:nvSpPr>
          <p:cNvPr id="7" name="Content Placeholder 2"/>
          <p:cNvSpPr>
            <a:spLocks noGrp="1"/>
          </p:cNvSpPr>
          <p:nvPr>
            <p:ph idx="1"/>
          </p:nvPr>
        </p:nvSpPr>
        <p:spPr>
          <a:xfrm>
            <a:off x="914400" y="1905000"/>
            <a:ext cx="7467600" cy="4068763"/>
          </a:xfrm>
          <a:prstGeom prst="rect">
            <a:avLst/>
          </a:prstGeom>
        </p:spPr>
        <p:txBody>
          <a:bodyPr vert="horz"/>
          <a:lstStyle>
            <a:lvl1pPr>
              <a:defRPr sz="2000">
                <a:solidFill>
                  <a:schemeClr val="accent4">
                    <a:lumMod val="65000"/>
                    <a:lumOff val="35000"/>
                  </a:schemeClr>
                </a:solidFill>
              </a:defRPr>
            </a:lvl1pPr>
            <a:lvl2pPr>
              <a:defRPr sz="1800">
                <a:solidFill>
                  <a:schemeClr val="accent4">
                    <a:lumMod val="65000"/>
                    <a:lumOff val="35000"/>
                  </a:schemeClr>
                </a:solidFill>
              </a:defRPr>
            </a:lvl2pPr>
            <a:lvl3pPr>
              <a:defRPr sz="1600">
                <a:solidFill>
                  <a:schemeClr val="accent4">
                    <a:lumMod val="65000"/>
                    <a:lumOff val="35000"/>
                  </a:schemeClr>
                </a:solidFill>
              </a:defRPr>
            </a:lvl3pPr>
            <a:lvl4pPr>
              <a:defRPr sz="1400">
                <a:solidFill>
                  <a:schemeClr val="accent4">
                    <a:lumMod val="65000"/>
                    <a:lumOff val="35000"/>
                  </a:schemeClr>
                </a:solidFill>
              </a:defRPr>
            </a:lvl4pPr>
            <a:lvl5pPr>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a:xfrm>
            <a:off x="990600" y="6400800"/>
            <a:ext cx="4648200" cy="320675"/>
          </a:xfrm>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914400" y="808038"/>
            <a:ext cx="7391400" cy="715962"/>
          </a:xfrm>
          <a:prstGeom prst="rect">
            <a:avLst/>
          </a:prstGeom>
        </p:spPr>
        <p:txBody>
          <a:bodyPr vert="horz"/>
          <a:lstStyle>
            <a:lvl1pPr algn="l">
              <a:defRPr sz="4000">
                <a:solidFill>
                  <a:srgbClr val="092744"/>
                </a:solidFill>
              </a:defRPr>
            </a:lvl1pPr>
          </a:lstStyle>
          <a:p>
            <a:r>
              <a:rPr lang="en-US" dirty="0"/>
              <a:t>Click to edit Master title style</a:t>
            </a:r>
          </a:p>
        </p:txBody>
      </p:sp>
      <p:sp>
        <p:nvSpPr>
          <p:cNvPr id="8" name="Content Placeholder 2"/>
          <p:cNvSpPr>
            <a:spLocks noGrp="1"/>
          </p:cNvSpPr>
          <p:nvPr>
            <p:ph idx="1"/>
          </p:nvPr>
        </p:nvSpPr>
        <p:spPr>
          <a:xfrm>
            <a:off x="914400" y="1600200"/>
            <a:ext cx="7467600" cy="4068763"/>
          </a:xfrm>
          <a:prstGeom prst="rect">
            <a:avLst/>
          </a:prstGeom>
        </p:spPr>
        <p:txBody>
          <a:bodyPr vert="horz"/>
          <a:lstStyle>
            <a:lvl1pPr>
              <a:buFontTx/>
              <a:buNone/>
              <a:defRPr sz="2000">
                <a:solidFill>
                  <a:srgbClr val="578999"/>
                </a:solidFill>
              </a:defRPr>
            </a:lvl1pPr>
            <a:lvl2pPr>
              <a:buFontTx/>
              <a:buNone/>
              <a:defRPr sz="1800">
                <a:solidFill>
                  <a:schemeClr val="accent4">
                    <a:lumMod val="65000"/>
                    <a:lumOff val="35000"/>
                  </a:schemeClr>
                </a:solidFill>
              </a:defRPr>
            </a:lvl2pPr>
            <a:lvl3pPr>
              <a:buFontTx/>
              <a:buNone/>
              <a:defRPr sz="1600">
                <a:solidFill>
                  <a:schemeClr val="accent4">
                    <a:lumMod val="65000"/>
                    <a:lumOff val="35000"/>
                  </a:schemeClr>
                </a:solidFill>
              </a:defRPr>
            </a:lvl3pPr>
            <a:lvl4pPr>
              <a:buFontTx/>
              <a:buNone/>
              <a:defRPr sz="1400">
                <a:solidFill>
                  <a:schemeClr val="accent4">
                    <a:lumMod val="65000"/>
                    <a:lumOff val="35000"/>
                  </a:schemeClr>
                </a:solidFill>
              </a:defRPr>
            </a:lvl4pPr>
            <a:lvl5pPr>
              <a:buFontTx/>
              <a:buNone/>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914400" y="808038"/>
            <a:ext cx="7391400" cy="715962"/>
          </a:xfrm>
          <a:prstGeom prst="rect">
            <a:avLst/>
          </a:prstGeom>
        </p:spPr>
        <p:txBody>
          <a:bodyPr vert="horz"/>
          <a:lstStyle>
            <a:lvl1pPr algn="l">
              <a:defRPr sz="4000">
                <a:solidFill>
                  <a:srgbClr val="092744"/>
                </a:solidFill>
              </a:defRPr>
            </a:lvl1pPr>
          </a:lstStyle>
          <a:p>
            <a:r>
              <a:rPr lang="en-US" dirty="0"/>
              <a:t>Click to edit Master title style</a:t>
            </a:r>
          </a:p>
        </p:txBody>
      </p:sp>
      <p:sp>
        <p:nvSpPr>
          <p:cNvPr id="9" name="Content Placeholder 2"/>
          <p:cNvSpPr>
            <a:spLocks noGrp="1"/>
          </p:cNvSpPr>
          <p:nvPr>
            <p:ph idx="1"/>
          </p:nvPr>
        </p:nvSpPr>
        <p:spPr>
          <a:xfrm>
            <a:off x="914400" y="1600200"/>
            <a:ext cx="7467600" cy="4068763"/>
          </a:xfrm>
          <a:prstGeom prst="rect">
            <a:avLst/>
          </a:prstGeom>
        </p:spPr>
        <p:txBody>
          <a:bodyPr vert="horz"/>
          <a:lstStyle>
            <a:lvl1pPr>
              <a:buFontTx/>
              <a:buNone/>
              <a:defRPr sz="2000">
                <a:solidFill>
                  <a:schemeClr val="bg1"/>
                </a:solidFill>
              </a:defRPr>
            </a:lvl1pPr>
            <a:lvl2pPr>
              <a:buFontTx/>
              <a:buNone/>
              <a:defRPr sz="1800">
                <a:solidFill>
                  <a:schemeClr val="bg1"/>
                </a:solidFill>
              </a:defRPr>
            </a:lvl2pPr>
            <a:lvl3pPr>
              <a:buFontTx/>
              <a:buNone/>
              <a:defRPr sz="1600">
                <a:solidFill>
                  <a:schemeClr val="bg1"/>
                </a:solidFill>
              </a:defRPr>
            </a:lvl3pPr>
            <a:lvl4pPr>
              <a:buFontTx/>
              <a:buNone/>
              <a:defRPr sz="1400">
                <a:solidFill>
                  <a:schemeClr val="bg1"/>
                </a:solidFill>
              </a:defRPr>
            </a:lvl4pPr>
            <a:lvl5pPr>
              <a:buFontTx/>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NFM-#### FOR BROKER/DEALER USE ONLY</a:t>
            </a:r>
            <a:r>
              <a:rPr lang="en-US">
                <a:cs typeface="Arial" pitchFamily="34" charset="0"/>
              </a:rPr>
              <a:t>—NOT FOR USE WITH THE PUBLIC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990600" y="6400800"/>
            <a:ext cx="4648200" cy="3206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sz="800">
                <a:solidFill>
                  <a:schemeClr val="tx1">
                    <a:lumMod val="75000"/>
                    <a:lumOff val="25000"/>
                  </a:schemeClr>
                </a:solidFill>
                <a:latin typeface="Arial" pitchFamily="34" charset="0"/>
                <a:ea typeface="ＭＳ Ｐゴシック" charset="-128"/>
                <a:cs typeface="+mn-cs"/>
              </a:defRPr>
            </a:lvl1pPr>
          </a:lstStyle>
          <a:p>
            <a:pPr>
              <a:defRPr/>
            </a:pPr>
            <a:r>
              <a:rPr lang="en-US" dirty="0"/>
              <a:t>NFM-#### FOR BROKER/DEALER USE ONLY</a:t>
            </a:r>
            <a:r>
              <a:rPr lang="en-US" dirty="0">
                <a:cs typeface="Arial" pitchFamily="34" charset="0"/>
              </a:rPr>
              <a:t>—NOT FOR USE WITH THE PUBLIC</a:t>
            </a:r>
          </a:p>
        </p:txBody>
      </p:sp>
      <p:sp>
        <p:nvSpPr>
          <p:cNvPr id="1031" name="Rectangle 7"/>
          <p:cNvSpPr>
            <a:spLocks noChangeArrowheads="1"/>
          </p:cNvSpPr>
          <p:nvPr/>
        </p:nvSpPr>
        <p:spPr bwMode="auto">
          <a:xfrm>
            <a:off x="8458200" y="6400800"/>
            <a:ext cx="457200" cy="320675"/>
          </a:xfrm>
          <a:prstGeom prst="rect">
            <a:avLst/>
          </a:prstGeom>
          <a:noFill/>
          <a:ln w="9525">
            <a:noFill/>
            <a:miter lim="800000"/>
            <a:headEnd/>
            <a:tailEnd/>
          </a:ln>
          <a:effectLst/>
        </p:spPr>
        <p:txBody>
          <a:bodyPr lIns="0" anchor="ctr"/>
          <a:lstStyle/>
          <a:p>
            <a:pPr algn="r">
              <a:defRPr/>
            </a:pPr>
            <a:fld id="{4EE4F73A-6E6D-4F73-AC2E-F51E5C035D1B}" type="slidenum">
              <a:rPr lang="en-US" sz="800">
                <a:solidFill>
                  <a:schemeClr val="bg2"/>
                </a:solidFill>
                <a:latin typeface="Arial" pitchFamily="34" charset="0"/>
                <a:ea typeface="ＭＳ Ｐゴシック" charset="-128"/>
              </a:rPr>
              <a:pPr algn="r">
                <a:defRPr/>
              </a:pPr>
              <a:t>‹#›</a:t>
            </a:fld>
            <a:endParaRPr lang="en-US" sz="800">
              <a:solidFill>
                <a:schemeClr val="bg2"/>
              </a:solidFill>
              <a:latin typeface="Arial" pitchFamily="34" charset="0"/>
              <a:ea typeface="ＭＳ Ｐゴシック"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www.medicare.gov/"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jpeg"/><Relationship Id="rId7"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jpe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jpeg"/><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jpeg"/><Relationship Id="rId7"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Rectangle 3"/>
          <p:cNvSpPr txBox="1">
            <a:spLocks noChangeArrowheads="1"/>
          </p:cNvSpPr>
          <p:nvPr/>
        </p:nvSpPr>
        <p:spPr bwMode="auto">
          <a:xfrm>
            <a:off x="914400" y="4648200"/>
            <a:ext cx="5638800" cy="762000"/>
          </a:xfrm>
          <a:prstGeom prst="rect">
            <a:avLst/>
          </a:prstGeom>
          <a:noFill/>
          <a:ln w="9525">
            <a:noFill/>
            <a:miter lim="800000"/>
            <a:headEnd/>
            <a:tailEnd/>
          </a:ln>
        </p:spPr>
        <p:txBody>
          <a:bodyPr lIns="0" tIns="0" rIns="0" bIns="0" anchor="t" anchorCtr="0"/>
          <a:lstStyle/>
          <a:p>
            <a:pPr>
              <a:lnSpc>
                <a:spcPts val="1375"/>
              </a:lnSpc>
              <a:spcAft>
                <a:spcPts val="300"/>
              </a:spcAft>
            </a:pPr>
            <a:r>
              <a:rPr lang="en-US" sz="1400" dirty="0">
                <a:solidFill>
                  <a:srgbClr val="FFFFFF"/>
                </a:solidFill>
              </a:rPr>
              <a:t>Brought to you by the</a:t>
            </a:r>
          </a:p>
          <a:p>
            <a:pPr>
              <a:lnSpc>
                <a:spcPct val="90000"/>
              </a:lnSpc>
            </a:pPr>
            <a:r>
              <a:rPr lang="en-US" dirty="0">
                <a:solidFill>
                  <a:srgbClr val="FFFFFF"/>
                </a:solidFill>
                <a:cs typeface="Arial" charset="0"/>
              </a:rPr>
              <a:t>Advanced Consulting Group of </a:t>
            </a:r>
            <a:r>
              <a:rPr lang="en-US" dirty="0">
                <a:solidFill>
                  <a:srgbClr val="FFFFFF"/>
                </a:solidFill>
              </a:rPr>
              <a:t>Nationwide</a:t>
            </a:r>
            <a:r>
              <a:rPr lang="en-US" sz="1200" baseline="60000" dirty="0">
                <a:solidFill>
                  <a:srgbClr val="FFFFFF"/>
                </a:solidFill>
                <a:cs typeface="Arial" charset="0"/>
              </a:rPr>
              <a:t>®</a:t>
            </a:r>
            <a:r>
              <a:rPr lang="en-US" dirty="0">
                <a:solidFill>
                  <a:srgbClr val="FFFFFF"/>
                </a:solidFill>
                <a:cs typeface="Arial" charset="0"/>
              </a:rPr>
              <a:t> </a:t>
            </a:r>
          </a:p>
        </p:txBody>
      </p:sp>
      <p:sp>
        <p:nvSpPr>
          <p:cNvPr id="2" name="Title 1"/>
          <p:cNvSpPr>
            <a:spLocks noGrp="1"/>
          </p:cNvSpPr>
          <p:nvPr>
            <p:ph type="title"/>
          </p:nvPr>
        </p:nvSpPr>
        <p:spPr>
          <a:xfrm>
            <a:off x="609600" y="2362200"/>
            <a:ext cx="5105400" cy="1905000"/>
          </a:xfrm>
        </p:spPr>
        <p:txBody>
          <a:bodyPr/>
          <a:lstStyle/>
          <a:p>
            <a:r>
              <a:rPr lang="en-US" dirty="0"/>
              <a:t>Long-term care -  </a:t>
            </a:r>
            <a:br>
              <a:rPr lang="en-US" dirty="0"/>
            </a:br>
            <a:r>
              <a:rPr lang="en-US" dirty="0"/>
              <a:t>The double edged sword for women</a:t>
            </a:r>
          </a:p>
        </p:txBody>
      </p:sp>
      <p:sp>
        <p:nvSpPr>
          <p:cNvPr id="6" name="TextBox 5"/>
          <p:cNvSpPr txBox="1"/>
          <p:nvPr/>
        </p:nvSpPr>
        <p:spPr>
          <a:xfrm>
            <a:off x="914400" y="6153090"/>
            <a:ext cx="4724400" cy="461665"/>
          </a:xfrm>
          <a:prstGeom prst="rect">
            <a:avLst/>
          </a:prstGeom>
          <a:noFill/>
        </p:spPr>
        <p:txBody>
          <a:bodyPr wrap="square" lIns="0" tIns="0" rIns="0" bIns="0" rtlCol="0">
            <a:spAutoFit/>
          </a:bodyPr>
          <a:lstStyle/>
          <a:p>
            <a:r>
              <a:rPr lang="en-US" sz="1000" dirty="0">
                <a:solidFill>
                  <a:schemeClr val="bg1"/>
                </a:solidFill>
              </a:rPr>
              <a:t>Nationwide, the Nationwide N and Eagle, Nationwide is on your side and other marks displayed in this presentation are service marks of Nationwide Mutual Insurance Company or its affiliates, unless otherwise disclosed. © 2017 Nationwide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7366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What’s the Chance of Needing </a:t>
            </a:r>
            <a:r>
              <a:rPr lang="en-US" sz="3600" dirty="0" err="1">
                <a:ea typeface="ＭＳ Ｐゴシック" pitchFamily="34" charset="-128"/>
              </a:rPr>
              <a:t>LTC</a:t>
            </a:r>
            <a:r>
              <a:rPr lang="en-US" sz="3600" dirty="0">
                <a:ea typeface="ＭＳ Ｐゴシック" pitchFamily="34" charset="-128"/>
              </a:rPr>
              <a:t>?</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Pentagon 6"/>
          <p:cNvSpPr/>
          <p:nvPr/>
        </p:nvSpPr>
        <p:spPr>
          <a:xfrm>
            <a:off x="64604" y="160338"/>
            <a:ext cx="3657600" cy="381000"/>
          </a:xfrm>
          <a:prstGeom prst="homePlate">
            <a:avLst/>
          </a:prstGeom>
          <a:solidFill>
            <a:srgbClr val="FFC00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The Reality of Long-term Care</a:t>
            </a:r>
            <a:endParaRPr lang="en-US" b="1" dirty="0">
              <a:solidFill>
                <a:schemeClr val="tx1"/>
              </a:solidFill>
            </a:endParaRPr>
          </a:p>
        </p:txBody>
      </p:sp>
      <p:sp>
        <p:nvSpPr>
          <p:cNvPr id="16" name="Content Placeholder 2"/>
          <p:cNvSpPr>
            <a:spLocks noGrp="1"/>
          </p:cNvSpPr>
          <p:nvPr>
            <p:ph idx="1"/>
          </p:nvPr>
        </p:nvSpPr>
        <p:spPr bwMode="auto">
          <a:xfrm>
            <a:off x="2514600" y="2133600"/>
            <a:ext cx="5943600" cy="30480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80000"/>
              </a:lnSpc>
              <a:buFontTx/>
              <a:buNone/>
            </a:pPr>
            <a:r>
              <a:rPr lang="en-US" sz="2400" dirty="0">
                <a:solidFill>
                  <a:schemeClr val="accent5">
                    <a:lumMod val="25000"/>
                  </a:schemeClr>
                </a:solidFill>
                <a:ea typeface="ＭＳ Ｐゴシック" pitchFamily="34" charset="-128"/>
              </a:rPr>
              <a:t>The longer you live, the more chance you</a:t>
            </a:r>
          </a:p>
          <a:p>
            <a:pPr eaLnBrk="1" hangingPunct="1">
              <a:lnSpc>
                <a:spcPct val="80000"/>
              </a:lnSpc>
              <a:buFontTx/>
              <a:buNone/>
            </a:pPr>
            <a:r>
              <a:rPr lang="en-US" sz="2400" dirty="0">
                <a:solidFill>
                  <a:schemeClr val="accent5">
                    <a:lumMod val="25000"/>
                  </a:schemeClr>
                </a:solidFill>
                <a:ea typeface="ＭＳ Ｐゴシック" pitchFamily="34" charset="-128"/>
              </a:rPr>
              <a:t>will need some type of long-term care</a:t>
            </a:r>
          </a:p>
          <a:p>
            <a:pPr eaLnBrk="1" hangingPunct="1">
              <a:lnSpc>
                <a:spcPct val="80000"/>
              </a:lnSpc>
              <a:buFontTx/>
              <a:buNone/>
            </a:pPr>
            <a:r>
              <a:rPr lang="en-US" sz="2400" dirty="0">
                <a:solidFill>
                  <a:schemeClr val="accent5">
                    <a:lumMod val="25000"/>
                  </a:schemeClr>
                </a:solidFill>
                <a:ea typeface="ＭＳ Ｐゴシック" pitchFamily="34" charset="-128"/>
              </a:rPr>
              <a:t>during your life time</a:t>
            </a:r>
            <a:r>
              <a:rPr lang="en-US" sz="2400" baseline="26000" dirty="0">
                <a:solidFill>
                  <a:schemeClr val="accent5">
                    <a:lumMod val="25000"/>
                  </a:schemeClr>
                </a:solidFill>
                <a:ea typeface="ＭＳ Ｐゴシック" pitchFamily="34" charset="-128"/>
              </a:rPr>
              <a:t>1</a:t>
            </a:r>
          </a:p>
          <a:p>
            <a:pPr eaLnBrk="1" hangingPunct="1">
              <a:lnSpc>
                <a:spcPct val="80000"/>
              </a:lnSpc>
            </a:pPr>
            <a:endParaRPr lang="en-US" sz="2400" dirty="0">
              <a:ea typeface="ＭＳ Ｐゴシック" pitchFamily="34" charset="-128"/>
            </a:endParaRPr>
          </a:p>
          <a:p>
            <a:pPr eaLnBrk="1" hangingPunct="1">
              <a:lnSpc>
                <a:spcPct val="80000"/>
              </a:lnSpc>
              <a:buFontTx/>
              <a:buNone/>
            </a:pPr>
            <a:endParaRPr lang="en-US" sz="2400" dirty="0">
              <a:ea typeface="ＭＳ Ｐゴシック" pitchFamily="34" charset="-128"/>
            </a:endParaRPr>
          </a:p>
          <a:p>
            <a:pPr eaLnBrk="1" hangingPunct="1">
              <a:lnSpc>
                <a:spcPct val="80000"/>
              </a:lnSpc>
              <a:buFontTx/>
              <a:buNone/>
            </a:pPr>
            <a:endParaRPr lang="en-US" sz="2400" dirty="0">
              <a:ea typeface="ＭＳ Ｐゴシック" pitchFamily="34" charset="-128"/>
            </a:endParaRPr>
          </a:p>
          <a:p>
            <a:pPr eaLnBrk="1" hangingPunct="1">
              <a:lnSpc>
                <a:spcPct val="80000"/>
              </a:lnSpc>
              <a:buFontTx/>
              <a:buNone/>
            </a:pPr>
            <a:r>
              <a:rPr lang="en-US" sz="2400" dirty="0">
                <a:solidFill>
                  <a:schemeClr val="accent5">
                    <a:lumMod val="25000"/>
                  </a:schemeClr>
                </a:solidFill>
                <a:ea typeface="ＭＳ Ｐゴシック" pitchFamily="34" charset="-128"/>
              </a:rPr>
              <a:t>70% of Americans over 65 will require</a:t>
            </a:r>
          </a:p>
          <a:p>
            <a:pPr eaLnBrk="1" hangingPunct="1">
              <a:lnSpc>
                <a:spcPct val="80000"/>
              </a:lnSpc>
              <a:buFontTx/>
              <a:buNone/>
            </a:pPr>
            <a:r>
              <a:rPr lang="en-US" sz="2400" dirty="0">
                <a:solidFill>
                  <a:schemeClr val="accent5">
                    <a:lumMod val="25000"/>
                  </a:schemeClr>
                </a:solidFill>
                <a:ea typeface="ＭＳ Ｐゴシック" pitchFamily="34" charset="-128"/>
              </a:rPr>
              <a:t>some long term care services at some</a:t>
            </a:r>
          </a:p>
          <a:p>
            <a:pPr eaLnBrk="1" hangingPunct="1">
              <a:lnSpc>
                <a:spcPct val="80000"/>
              </a:lnSpc>
              <a:buFontTx/>
              <a:buNone/>
            </a:pPr>
            <a:r>
              <a:rPr lang="en-US" sz="2400" dirty="0">
                <a:solidFill>
                  <a:schemeClr val="accent5">
                    <a:lumMod val="25000"/>
                  </a:schemeClr>
                </a:solidFill>
                <a:ea typeface="ＭＳ Ｐゴシック" pitchFamily="34" charset="-128"/>
              </a:rPr>
              <a:t>point in their life</a:t>
            </a:r>
            <a:r>
              <a:rPr lang="en-US" sz="2400" baseline="30000" dirty="0">
                <a:solidFill>
                  <a:schemeClr val="accent5">
                    <a:lumMod val="25000"/>
                  </a:schemeClr>
                </a:solidFill>
                <a:ea typeface="ＭＳ Ｐゴシック" pitchFamily="34" charset="-128"/>
              </a:rPr>
              <a:t>2</a:t>
            </a:r>
            <a:r>
              <a:rPr lang="en-US" sz="2400" dirty="0">
                <a:solidFill>
                  <a:schemeClr val="accent5">
                    <a:lumMod val="25000"/>
                  </a:schemeClr>
                </a:solidFill>
                <a:ea typeface="ＭＳ Ｐゴシック" pitchFamily="34" charset="-128"/>
              </a:rPr>
              <a:t> </a:t>
            </a:r>
          </a:p>
          <a:p>
            <a:pPr eaLnBrk="1" hangingPunct="1">
              <a:lnSpc>
                <a:spcPct val="80000"/>
              </a:lnSpc>
            </a:pPr>
            <a:endParaRPr lang="en-US" sz="2400" dirty="0">
              <a:ea typeface="ＭＳ Ｐゴシック" pitchFamily="34" charset="-128"/>
            </a:endParaRPr>
          </a:p>
          <a:p>
            <a:pPr eaLnBrk="1" hangingPunct="1">
              <a:lnSpc>
                <a:spcPct val="80000"/>
              </a:lnSpc>
              <a:buFontTx/>
              <a:buNone/>
            </a:pPr>
            <a:endParaRPr lang="en-US" sz="1600" baseline="30000" dirty="0">
              <a:ea typeface="ＭＳ Ｐゴシック" pitchFamily="34" charset="-128"/>
            </a:endParaRPr>
          </a:p>
          <a:p>
            <a:pPr eaLnBrk="1" hangingPunct="1">
              <a:lnSpc>
                <a:spcPct val="80000"/>
              </a:lnSpc>
              <a:buFontTx/>
              <a:buNone/>
            </a:pPr>
            <a:endParaRPr lang="en-US" sz="1600" baseline="30000" dirty="0">
              <a:ea typeface="ＭＳ Ｐゴシック" pitchFamily="34" charset="-128"/>
            </a:endParaRPr>
          </a:p>
          <a:p>
            <a:pPr eaLnBrk="1" hangingPunct="1"/>
            <a:endParaRPr lang="en-US" dirty="0">
              <a:ea typeface="ＭＳ Ｐゴシック" pitchFamily="34" charset="-128"/>
            </a:endParaRPr>
          </a:p>
        </p:txBody>
      </p:sp>
      <p:sp>
        <p:nvSpPr>
          <p:cNvPr id="17" name="TextBox 4"/>
          <p:cNvSpPr txBox="1">
            <a:spLocks noChangeArrowheads="1"/>
          </p:cNvSpPr>
          <p:nvPr/>
        </p:nvSpPr>
        <p:spPr bwMode="auto">
          <a:xfrm>
            <a:off x="457200" y="6306105"/>
            <a:ext cx="6172200" cy="369332"/>
          </a:xfrm>
          <a:prstGeom prst="rect">
            <a:avLst/>
          </a:prstGeom>
          <a:noFill/>
          <a:ln w="9525">
            <a:noFill/>
            <a:miter lim="800000"/>
            <a:headEnd/>
            <a:tailEnd/>
          </a:ln>
        </p:spPr>
        <p:txBody>
          <a:bodyPr wrap="square">
            <a:spAutoFit/>
          </a:bodyPr>
          <a:lstStyle/>
          <a:p>
            <a:r>
              <a:rPr lang="en-US" sz="1000" baseline="30000" dirty="0"/>
              <a:t>1</a:t>
            </a:r>
            <a:r>
              <a:rPr lang="en-US" sz="1000" dirty="0"/>
              <a:t> Council on Aging – “Should I Buy Long Term Care Insurance?”, September 2016</a:t>
            </a:r>
          </a:p>
          <a:p>
            <a:pPr>
              <a:lnSpc>
                <a:spcPct val="80000"/>
              </a:lnSpc>
            </a:pPr>
            <a:r>
              <a:rPr lang="en-US" sz="1000" baseline="30000" dirty="0"/>
              <a:t>2 </a:t>
            </a:r>
            <a:r>
              <a:rPr lang="en-US" sz="1000" i="1" u="sng" dirty="0">
                <a:hlinkClick r:id="rId4"/>
              </a:rPr>
              <a:t>www.medicare.gov</a:t>
            </a:r>
            <a:r>
              <a:rPr lang="en-US" sz="1000" i="1" dirty="0"/>
              <a:t> 2016 Medicare Handbook</a:t>
            </a:r>
            <a:endParaRPr lang="en-US" sz="1000" dirty="0"/>
          </a:p>
        </p:txBody>
      </p:sp>
      <p:graphicFrame>
        <p:nvGraphicFramePr>
          <p:cNvPr id="15" name="Chart 14"/>
          <p:cNvGraphicFramePr/>
          <p:nvPr>
            <p:extLst>
              <p:ext uri="{D42A27DB-BD31-4B8C-83A1-F6EECF244321}">
                <p14:modId xmlns:p14="http://schemas.microsoft.com/office/powerpoint/2010/main" val="3278783537"/>
              </p:ext>
            </p:extLst>
          </p:nvPr>
        </p:nvGraphicFramePr>
        <p:xfrm>
          <a:off x="-76200" y="2514600"/>
          <a:ext cx="2895600" cy="19558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1008867" y="3230890"/>
            <a:ext cx="904415" cy="523220"/>
          </a:xfrm>
          <a:prstGeom prst="rect">
            <a:avLst/>
          </a:prstGeom>
          <a:noFill/>
        </p:spPr>
        <p:txBody>
          <a:bodyPr wrap="none" rtlCol="0">
            <a:spAutoFit/>
          </a:bodyPr>
          <a:lstStyle/>
          <a:p>
            <a:r>
              <a:rPr lang="en-US" sz="2800" b="1" dirty="0"/>
              <a:t>70%</a:t>
            </a:r>
          </a:p>
        </p:txBody>
      </p:sp>
      <p:cxnSp>
        <p:nvCxnSpPr>
          <p:cNvPr id="18" name="Straight Connector 17"/>
          <p:cNvCxnSpPr/>
          <p:nvPr/>
        </p:nvCxnSpPr>
        <p:spPr>
          <a:xfrm>
            <a:off x="609600" y="1447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1151022" y="975519"/>
            <a:ext cx="67056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What are COMMON thoughts regarding “long-term care”?</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Pentagon 6"/>
          <p:cNvSpPr/>
          <p:nvPr/>
        </p:nvSpPr>
        <p:spPr>
          <a:xfrm>
            <a:off x="152400" y="165894"/>
            <a:ext cx="3657600" cy="381000"/>
          </a:xfrm>
          <a:prstGeom prst="homePlate">
            <a:avLst/>
          </a:prstGeom>
          <a:solidFill>
            <a:srgbClr val="FFC00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The Reality of Long-term Care</a:t>
            </a:r>
            <a:endParaRPr lang="en-US" b="1" dirty="0">
              <a:solidFill>
                <a:schemeClr val="tx1"/>
              </a:solidFill>
            </a:endParaRPr>
          </a:p>
        </p:txBody>
      </p:sp>
      <p:graphicFrame>
        <p:nvGraphicFramePr>
          <p:cNvPr id="33" name="Diagram 32"/>
          <p:cNvGraphicFramePr/>
          <p:nvPr>
            <p:extLst>
              <p:ext uri="{D42A27DB-BD31-4B8C-83A1-F6EECF244321}">
                <p14:modId xmlns:p14="http://schemas.microsoft.com/office/powerpoint/2010/main" val="717997755"/>
              </p:ext>
            </p:extLst>
          </p:nvPr>
        </p:nvGraphicFramePr>
        <p:xfrm>
          <a:off x="291548" y="2057400"/>
          <a:ext cx="8424548" cy="4006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1594971" y="5576126"/>
            <a:ext cx="6261651" cy="461665"/>
          </a:xfrm>
          <a:prstGeom prst="rect">
            <a:avLst/>
          </a:prstGeom>
          <a:noFill/>
        </p:spPr>
        <p:txBody>
          <a:bodyPr wrap="none" rtlCol="0">
            <a:spAutoFit/>
          </a:bodyPr>
          <a:lstStyle/>
          <a:p>
            <a:r>
              <a:rPr lang="en-US" sz="2400" dirty="0"/>
              <a:t>“I don’t want to buy nursing home insurance”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1251522" y="684790"/>
            <a:ext cx="6606539"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200" dirty="0">
                <a:ea typeface="ＭＳ Ｐゴシック" pitchFamily="34" charset="-128"/>
              </a:rPr>
              <a:t>Where is care likely to happen?</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Pentagon 6"/>
          <p:cNvSpPr/>
          <p:nvPr/>
        </p:nvSpPr>
        <p:spPr>
          <a:xfrm>
            <a:off x="95595" y="107185"/>
            <a:ext cx="3200400" cy="381000"/>
          </a:xfrm>
          <a:prstGeom prst="homePlate">
            <a:avLst/>
          </a:prstGeom>
          <a:solidFill>
            <a:srgbClr val="FFC00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1"/>
                </a:solidFill>
                <a:ea typeface="ＭＳ Ｐゴシック" pitchFamily="34" charset="-128"/>
              </a:rPr>
              <a:t>The Reality of Long-term Care</a:t>
            </a:r>
            <a:endParaRPr lang="en-US" sz="1600" b="1" dirty="0">
              <a:solidFill>
                <a:schemeClr val="tx1"/>
              </a:solidFill>
            </a:endParaRPr>
          </a:p>
        </p:txBody>
      </p:sp>
      <p:sp>
        <p:nvSpPr>
          <p:cNvPr id="32" name="Rectangle 7"/>
          <p:cNvSpPr>
            <a:spLocks noChangeArrowheads="1"/>
          </p:cNvSpPr>
          <p:nvPr/>
        </p:nvSpPr>
        <p:spPr bwMode="auto">
          <a:xfrm>
            <a:off x="1251522" y="1735570"/>
            <a:ext cx="6248400" cy="461665"/>
          </a:xfrm>
          <a:prstGeom prst="rect">
            <a:avLst/>
          </a:prstGeom>
          <a:noFill/>
          <a:ln w="9525">
            <a:noFill/>
            <a:miter lim="800000"/>
            <a:headEnd/>
            <a:tailEnd/>
          </a:ln>
        </p:spPr>
        <p:txBody>
          <a:bodyPr wrap="square">
            <a:spAutoFit/>
          </a:bodyPr>
          <a:lstStyle/>
          <a:p>
            <a:pPr algn="ctr"/>
            <a:r>
              <a:rPr lang="en-US" sz="2400" b="1" dirty="0">
                <a:solidFill>
                  <a:schemeClr val="accent5">
                    <a:lumMod val="25000"/>
                  </a:schemeClr>
                </a:solidFill>
              </a:rPr>
              <a:t>Home Health Care is the story</a:t>
            </a:r>
            <a:r>
              <a:rPr lang="en-US" sz="2400" b="1" baseline="30000" dirty="0">
                <a:solidFill>
                  <a:schemeClr val="accent5">
                    <a:lumMod val="25000"/>
                  </a:schemeClr>
                </a:solidFill>
              </a:rPr>
              <a:t>1</a:t>
            </a:r>
          </a:p>
        </p:txBody>
      </p:sp>
      <p:cxnSp>
        <p:nvCxnSpPr>
          <p:cNvPr id="38" name="Straight Connector 37"/>
          <p:cNvCxnSpPr/>
          <p:nvPr/>
        </p:nvCxnSpPr>
        <p:spPr>
          <a:xfrm>
            <a:off x="609600" y="1295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95595" y="2507048"/>
            <a:ext cx="8442995" cy="2315623"/>
            <a:chOff x="137769" y="1102648"/>
            <a:chExt cx="8442995" cy="2315623"/>
          </a:xfrm>
        </p:grpSpPr>
        <p:grpSp>
          <p:nvGrpSpPr>
            <p:cNvPr id="40" name="Group 39"/>
            <p:cNvGrpSpPr/>
            <p:nvPr/>
          </p:nvGrpSpPr>
          <p:grpSpPr>
            <a:xfrm>
              <a:off x="526367" y="1102648"/>
              <a:ext cx="8054397" cy="2315623"/>
              <a:chOff x="526367" y="1143324"/>
              <a:chExt cx="8054397" cy="2315623"/>
            </a:xfrm>
          </p:grpSpPr>
          <p:grpSp>
            <p:nvGrpSpPr>
              <p:cNvPr id="45" name="Group 44"/>
              <p:cNvGrpSpPr/>
              <p:nvPr/>
            </p:nvGrpSpPr>
            <p:grpSpPr>
              <a:xfrm>
                <a:off x="5685164" y="1503147"/>
                <a:ext cx="2895600" cy="1955800"/>
                <a:chOff x="5749332" y="1514833"/>
                <a:chExt cx="2895600" cy="1955800"/>
              </a:xfrm>
            </p:grpSpPr>
            <p:graphicFrame>
              <p:nvGraphicFramePr>
                <p:cNvPr id="49" name="Chart 48"/>
                <p:cNvGraphicFramePr/>
                <p:nvPr>
                  <p:extLst>
                    <p:ext uri="{D42A27DB-BD31-4B8C-83A1-F6EECF244321}">
                      <p14:modId xmlns:p14="http://schemas.microsoft.com/office/powerpoint/2010/main" val="687560926"/>
                    </p:ext>
                  </p:extLst>
                </p:nvPr>
              </p:nvGraphicFramePr>
              <p:xfrm>
                <a:off x="5749332" y="1514833"/>
                <a:ext cx="2895600" cy="1955800"/>
              </p:xfrm>
              <a:graphic>
                <a:graphicData uri="http://schemas.openxmlformats.org/drawingml/2006/chart">
                  <c:chart xmlns:c="http://schemas.openxmlformats.org/drawingml/2006/chart" xmlns:r="http://schemas.openxmlformats.org/officeDocument/2006/relationships" r:id="rId4"/>
                </a:graphicData>
              </a:graphic>
            </p:graphicFrame>
            <p:sp>
              <p:nvSpPr>
                <p:cNvPr id="55" name="TextBox 54"/>
                <p:cNvSpPr txBox="1"/>
                <p:nvPr/>
              </p:nvSpPr>
              <p:spPr>
                <a:xfrm>
                  <a:off x="6693568" y="2124433"/>
                  <a:ext cx="1219200" cy="646331"/>
                </a:xfrm>
                <a:prstGeom prst="rect">
                  <a:avLst/>
                </a:prstGeom>
                <a:noFill/>
              </p:spPr>
              <p:txBody>
                <a:bodyPr wrap="square" rtlCol="0">
                  <a:spAutoFit/>
                </a:bodyPr>
                <a:lstStyle/>
                <a:p>
                  <a:r>
                    <a:rPr lang="en-US" sz="3600" dirty="0"/>
                    <a:t>28%</a:t>
                  </a:r>
                </a:p>
              </p:txBody>
            </p:sp>
          </p:grpSp>
          <p:sp>
            <p:nvSpPr>
              <p:cNvPr id="46" name="TextBox 45"/>
              <p:cNvSpPr txBox="1"/>
              <p:nvPr/>
            </p:nvSpPr>
            <p:spPr>
              <a:xfrm>
                <a:off x="526367" y="1147464"/>
                <a:ext cx="2172390" cy="369332"/>
              </a:xfrm>
              <a:prstGeom prst="rect">
                <a:avLst/>
              </a:prstGeom>
              <a:noFill/>
            </p:spPr>
            <p:txBody>
              <a:bodyPr wrap="none" rtlCol="0">
                <a:spAutoFit/>
              </a:bodyPr>
              <a:lstStyle/>
              <a:p>
                <a:r>
                  <a:rPr lang="en-US" b="1" dirty="0"/>
                  <a:t>Home Health Care</a:t>
                </a:r>
              </a:p>
            </p:txBody>
          </p:sp>
          <p:sp>
            <p:nvSpPr>
              <p:cNvPr id="47" name="TextBox 46"/>
              <p:cNvSpPr txBox="1"/>
              <p:nvPr/>
            </p:nvSpPr>
            <p:spPr>
              <a:xfrm>
                <a:off x="3472765" y="1143324"/>
                <a:ext cx="1890261" cy="369332"/>
              </a:xfrm>
              <a:prstGeom prst="rect">
                <a:avLst/>
              </a:prstGeom>
              <a:noFill/>
            </p:spPr>
            <p:txBody>
              <a:bodyPr wrap="none" rtlCol="0">
                <a:spAutoFit/>
              </a:bodyPr>
              <a:lstStyle/>
              <a:p>
                <a:r>
                  <a:rPr lang="en-US" b="1" dirty="0"/>
                  <a:t>Assisted Living</a:t>
                </a:r>
              </a:p>
            </p:txBody>
          </p:sp>
          <p:sp>
            <p:nvSpPr>
              <p:cNvPr id="48" name="TextBox 47"/>
              <p:cNvSpPr txBox="1"/>
              <p:nvPr/>
            </p:nvSpPr>
            <p:spPr>
              <a:xfrm>
                <a:off x="6251953" y="1143324"/>
                <a:ext cx="1762021" cy="369332"/>
              </a:xfrm>
              <a:prstGeom prst="rect">
                <a:avLst/>
              </a:prstGeom>
              <a:noFill/>
            </p:spPr>
            <p:txBody>
              <a:bodyPr wrap="none" rtlCol="0">
                <a:spAutoFit/>
              </a:bodyPr>
              <a:lstStyle/>
              <a:p>
                <a:r>
                  <a:rPr lang="en-US" b="1" dirty="0"/>
                  <a:t>Nursing Home</a:t>
                </a:r>
              </a:p>
            </p:txBody>
          </p:sp>
        </p:grpSp>
        <p:graphicFrame>
          <p:nvGraphicFramePr>
            <p:cNvPr id="41" name="Chart 40"/>
            <p:cNvGraphicFramePr/>
            <p:nvPr>
              <p:extLst>
                <p:ext uri="{D42A27DB-BD31-4B8C-83A1-F6EECF244321}">
                  <p14:modId xmlns:p14="http://schemas.microsoft.com/office/powerpoint/2010/main" val="3297792853"/>
                </p:ext>
              </p:extLst>
            </p:nvPr>
          </p:nvGraphicFramePr>
          <p:xfrm>
            <a:off x="2970096" y="1411952"/>
            <a:ext cx="2895600" cy="1955800"/>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41"/>
            <p:cNvSpPr txBox="1"/>
            <p:nvPr/>
          </p:nvSpPr>
          <p:spPr>
            <a:xfrm>
              <a:off x="3968169" y="2021371"/>
              <a:ext cx="1219200" cy="646331"/>
            </a:xfrm>
            <a:prstGeom prst="rect">
              <a:avLst/>
            </a:prstGeom>
            <a:noFill/>
          </p:spPr>
          <p:txBody>
            <a:bodyPr wrap="square" rtlCol="0">
              <a:spAutoFit/>
            </a:bodyPr>
            <a:lstStyle/>
            <a:p>
              <a:r>
                <a:rPr lang="en-US" sz="3600" dirty="0"/>
                <a:t>20%</a:t>
              </a:r>
            </a:p>
          </p:txBody>
        </p:sp>
        <p:graphicFrame>
          <p:nvGraphicFramePr>
            <p:cNvPr id="43" name="Chart 42"/>
            <p:cNvGraphicFramePr/>
            <p:nvPr>
              <p:extLst>
                <p:ext uri="{D42A27DB-BD31-4B8C-83A1-F6EECF244321}">
                  <p14:modId xmlns:p14="http://schemas.microsoft.com/office/powerpoint/2010/main" val="1760866282"/>
                </p:ext>
              </p:extLst>
            </p:nvPr>
          </p:nvGraphicFramePr>
          <p:xfrm>
            <a:off x="137769" y="1382085"/>
            <a:ext cx="2895600" cy="1955800"/>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Box 43"/>
            <p:cNvSpPr txBox="1"/>
            <p:nvPr/>
          </p:nvSpPr>
          <p:spPr>
            <a:xfrm>
              <a:off x="1135842" y="1991504"/>
              <a:ext cx="1219200" cy="646331"/>
            </a:xfrm>
            <a:prstGeom prst="rect">
              <a:avLst/>
            </a:prstGeom>
            <a:noFill/>
          </p:spPr>
          <p:txBody>
            <a:bodyPr wrap="square" rtlCol="0">
              <a:spAutoFit/>
            </a:bodyPr>
            <a:lstStyle/>
            <a:p>
              <a:r>
                <a:rPr lang="en-US" sz="3600" dirty="0"/>
                <a:t>52%</a:t>
              </a:r>
            </a:p>
          </p:txBody>
        </p:sp>
      </p:grpSp>
      <p:sp>
        <p:nvSpPr>
          <p:cNvPr id="56" name="Rectangle 55"/>
          <p:cNvSpPr>
            <a:spLocks noChangeArrowheads="1"/>
          </p:cNvSpPr>
          <p:nvPr/>
        </p:nvSpPr>
        <p:spPr bwMode="auto">
          <a:xfrm>
            <a:off x="441960" y="6252311"/>
            <a:ext cx="8001000" cy="677108"/>
          </a:xfrm>
          <a:prstGeom prst="rect">
            <a:avLst/>
          </a:prstGeom>
          <a:noFill/>
          <a:ln w="9525">
            <a:noFill/>
            <a:miter lim="800000"/>
            <a:headEnd/>
            <a:tailEnd/>
          </a:ln>
        </p:spPr>
        <p:txBody>
          <a:bodyPr wrap="square">
            <a:spAutoFit/>
          </a:bodyPr>
          <a:lstStyle/>
          <a:p>
            <a:pPr eaLnBrk="0" hangingPunct="0">
              <a:lnSpc>
                <a:spcPct val="80000"/>
              </a:lnSpc>
              <a:spcBef>
                <a:spcPct val="20000"/>
              </a:spcBef>
              <a:buClr>
                <a:schemeClr val="tx1"/>
              </a:buClr>
            </a:pPr>
            <a:r>
              <a:rPr lang="en-US" sz="1000" i="1" baseline="30000" dirty="0"/>
              <a:t>1</a:t>
            </a:r>
            <a:r>
              <a:rPr lang="en-US" sz="1000" i="1" dirty="0"/>
              <a:t>American Association for Long-term Care Insurance (AALTCI) 2015-2016 Sourcebook</a:t>
            </a:r>
          </a:p>
          <a:p>
            <a:pPr eaLnBrk="0" hangingPunct="0">
              <a:lnSpc>
                <a:spcPct val="80000"/>
              </a:lnSpc>
              <a:spcBef>
                <a:spcPct val="20000"/>
              </a:spcBef>
              <a:buClr>
                <a:schemeClr val="tx1"/>
              </a:buClr>
            </a:pPr>
            <a:r>
              <a:rPr lang="en-US" sz="1000" i="1" baseline="30000" dirty="0"/>
              <a:t>2 </a:t>
            </a:r>
            <a:r>
              <a:rPr lang="en-US" sz="1000" dirty="0"/>
              <a:t>National Care Planning Council (NCPC), August 2016</a:t>
            </a:r>
          </a:p>
          <a:p>
            <a:pPr eaLnBrk="0" hangingPunct="0">
              <a:lnSpc>
                <a:spcPct val="80000"/>
              </a:lnSpc>
              <a:spcBef>
                <a:spcPct val="20000"/>
              </a:spcBef>
              <a:buClr>
                <a:schemeClr val="tx1"/>
              </a:buClr>
            </a:pPr>
            <a:endParaRPr lang="en-US" sz="1000" i="1" dirty="0"/>
          </a:p>
          <a:p>
            <a:pPr eaLnBrk="0" hangingPunct="0">
              <a:lnSpc>
                <a:spcPct val="80000"/>
              </a:lnSpc>
              <a:spcBef>
                <a:spcPct val="20000"/>
              </a:spcBef>
              <a:buClr>
                <a:schemeClr val="tx1"/>
              </a:buClr>
            </a:pPr>
            <a:endParaRPr lang="en-US" sz="1000" i="1" dirty="0"/>
          </a:p>
        </p:txBody>
      </p:sp>
      <p:sp>
        <p:nvSpPr>
          <p:cNvPr id="6" name="Rectangle 5"/>
          <p:cNvSpPr/>
          <p:nvPr/>
        </p:nvSpPr>
        <p:spPr>
          <a:xfrm>
            <a:off x="540922" y="5192218"/>
            <a:ext cx="8667404" cy="461665"/>
          </a:xfrm>
          <a:prstGeom prst="rect">
            <a:avLst/>
          </a:prstGeom>
        </p:spPr>
        <p:txBody>
          <a:bodyPr wrap="square">
            <a:spAutoFit/>
          </a:bodyPr>
          <a:lstStyle/>
          <a:p>
            <a:pPr>
              <a:defRPr/>
            </a:pPr>
            <a:r>
              <a:rPr lang="en-US" sz="2400" b="1" dirty="0">
                <a:solidFill>
                  <a:schemeClr val="tx2"/>
                </a:solidFill>
                <a:cs typeface="Arial"/>
              </a:rPr>
              <a:t>38% </a:t>
            </a:r>
            <a:r>
              <a:rPr lang="en-US" b="1" dirty="0">
                <a:solidFill>
                  <a:schemeClr val="tx2"/>
                </a:solidFill>
                <a:cs typeface="Arial"/>
              </a:rPr>
              <a:t>entering a nursing home fully recover or continue care at home</a:t>
            </a:r>
            <a:r>
              <a:rPr lang="en-US" b="1" baseline="30000" dirty="0">
                <a:solidFill>
                  <a:schemeClr val="tx2"/>
                </a:solidFill>
                <a:cs typeface="Arial"/>
              </a:rPr>
              <a:t>2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80062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How Long Will Care Be Needed</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Pentagon 6"/>
          <p:cNvSpPr/>
          <p:nvPr/>
        </p:nvSpPr>
        <p:spPr>
          <a:xfrm>
            <a:off x="0" y="228600"/>
            <a:ext cx="3657600" cy="381000"/>
          </a:xfrm>
          <a:prstGeom prst="homePlate">
            <a:avLst/>
          </a:prstGeom>
          <a:solidFill>
            <a:srgbClr val="FFC00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The Reality of Long-term Care</a:t>
            </a:r>
            <a:endParaRPr lang="en-US" b="1" dirty="0">
              <a:solidFill>
                <a:schemeClr val="tx1"/>
              </a:solidFill>
            </a:endParaRPr>
          </a:p>
        </p:txBody>
      </p:sp>
      <p:grpSp>
        <p:nvGrpSpPr>
          <p:cNvPr id="8" name="Group 7"/>
          <p:cNvGrpSpPr/>
          <p:nvPr/>
        </p:nvGrpSpPr>
        <p:grpSpPr>
          <a:xfrm>
            <a:off x="430507" y="1981200"/>
            <a:ext cx="8001000" cy="4800600"/>
            <a:chOff x="527155" y="3141617"/>
            <a:chExt cx="8001000" cy="4773286"/>
          </a:xfrm>
        </p:grpSpPr>
        <p:sp>
          <p:nvSpPr>
            <p:cNvPr id="13" name="TextBox 12"/>
            <p:cNvSpPr txBox="1">
              <a:spLocks noChangeArrowheads="1"/>
            </p:cNvSpPr>
            <p:nvPr/>
          </p:nvSpPr>
          <p:spPr bwMode="auto">
            <a:xfrm>
              <a:off x="858648" y="3141617"/>
              <a:ext cx="7008906" cy="4431985"/>
            </a:xfrm>
            <a:prstGeom prst="rect">
              <a:avLst/>
            </a:prstGeom>
            <a:noFill/>
            <a:ln w="9525">
              <a:noFill/>
              <a:miter lim="800000"/>
              <a:headEnd/>
              <a:tailEnd/>
            </a:ln>
          </p:spPr>
          <p:txBody>
            <a:bodyPr wrap="none">
              <a:spAutoFit/>
            </a:bodyPr>
            <a:lstStyle/>
            <a:p>
              <a:pPr>
                <a:buFont typeface="Arial" pitchFamily="34" charset="0"/>
                <a:buChar char="•"/>
              </a:pPr>
              <a:r>
                <a:rPr lang="en-US" sz="2400" dirty="0">
                  <a:solidFill>
                    <a:schemeClr val="accent5">
                      <a:lumMod val="25000"/>
                    </a:schemeClr>
                  </a:solidFill>
                </a:rPr>
                <a:t> Claims are changing</a:t>
              </a:r>
              <a:r>
                <a:rPr lang="en-US" sz="2400" baseline="30000" dirty="0">
                  <a:solidFill>
                    <a:schemeClr val="accent5">
                      <a:lumMod val="25000"/>
                    </a:schemeClr>
                  </a:solidFill>
                </a:rPr>
                <a:t>1</a:t>
              </a:r>
              <a:endParaRPr lang="en-US" sz="2400" dirty="0">
                <a:solidFill>
                  <a:schemeClr val="accent5">
                    <a:lumMod val="25000"/>
                  </a:schemeClr>
                </a:solidFill>
              </a:endParaRPr>
            </a:p>
            <a:p>
              <a:pPr marL="742950" lvl="1" indent="-285750">
                <a:buFont typeface="Arial" panose="020B0604020202020204" pitchFamily="34" charset="0"/>
                <a:buChar char="•"/>
              </a:pPr>
              <a:r>
                <a:rPr lang="en-US" sz="2000" dirty="0"/>
                <a:t> A claim lasting at least 1 year will average 3.9 years</a:t>
              </a:r>
            </a:p>
            <a:p>
              <a:pPr marL="800100" lvl="1" indent="-342900">
                <a:buFont typeface="Arial" panose="020B0604020202020204" pitchFamily="34" charset="0"/>
                <a:buChar char="•"/>
              </a:pPr>
              <a:r>
                <a:rPr lang="en-US" sz="2000" dirty="0"/>
                <a:t>25% of claims will be for temporary conditions</a:t>
              </a:r>
            </a:p>
            <a:p>
              <a:pPr marL="800100" lvl="1" indent="-342900">
                <a:buFontTx/>
                <a:buChar char="-"/>
              </a:pPr>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marL="800100" lvl="1" indent="-342900">
                <a:buFont typeface="Arial" panose="020B0604020202020204" pitchFamily="34" charset="0"/>
                <a:buChar char="•"/>
              </a:pPr>
              <a:r>
                <a:rPr lang="en-US" sz="2000" dirty="0"/>
                <a:t>48% of those who recover will need care again</a:t>
              </a:r>
              <a:endParaRPr lang="en-US" sz="2000" baseline="30000" dirty="0"/>
            </a:p>
            <a:p>
              <a:pPr lvl="1">
                <a:buFont typeface="Arial" pitchFamily="34" charset="0"/>
                <a:buChar char="̶"/>
              </a:pPr>
              <a:endParaRPr lang="en-US" sz="2000" dirty="0"/>
            </a:p>
            <a:p>
              <a:endParaRPr lang="en-US" dirty="0"/>
            </a:p>
          </p:txBody>
        </p:sp>
        <p:sp>
          <p:nvSpPr>
            <p:cNvPr id="10" name="Rectangle 9"/>
            <p:cNvSpPr>
              <a:spLocks noChangeArrowheads="1"/>
            </p:cNvSpPr>
            <p:nvPr/>
          </p:nvSpPr>
          <p:spPr bwMode="auto">
            <a:xfrm>
              <a:off x="527155" y="7391683"/>
              <a:ext cx="8001000" cy="523220"/>
            </a:xfrm>
            <a:prstGeom prst="rect">
              <a:avLst/>
            </a:prstGeom>
            <a:noFill/>
            <a:ln w="9525">
              <a:noFill/>
              <a:miter lim="800000"/>
              <a:headEnd/>
              <a:tailEnd/>
            </a:ln>
          </p:spPr>
          <p:txBody>
            <a:bodyPr wrap="square">
              <a:spAutoFit/>
            </a:bodyPr>
            <a:lstStyle/>
            <a:p>
              <a:pPr eaLnBrk="0" hangingPunct="0">
                <a:lnSpc>
                  <a:spcPct val="80000"/>
                </a:lnSpc>
                <a:spcBef>
                  <a:spcPct val="20000"/>
                </a:spcBef>
                <a:buClr>
                  <a:schemeClr val="tx1"/>
                </a:buClr>
              </a:pPr>
              <a:r>
                <a:rPr lang="en-US" sz="1000" i="1" baseline="30000" dirty="0"/>
                <a:t>1</a:t>
              </a:r>
              <a:r>
                <a:rPr lang="en-US" sz="1000" i="1" dirty="0"/>
                <a:t>American Association for Long-term Care Insurance (AALTCI) 2015-2016 Sourcebook</a:t>
              </a:r>
            </a:p>
            <a:p>
              <a:pPr eaLnBrk="0" hangingPunct="0">
                <a:lnSpc>
                  <a:spcPct val="80000"/>
                </a:lnSpc>
                <a:spcBef>
                  <a:spcPct val="20000"/>
                </a:spcBef>
                <a:buClr>
                  <a:schemeClr val="tx1"/>
                </a:buClr>
              </a:pPr>
              <a:endParaRPr lang="en-US" sz="1000" dirty="0"/>
            </a:p>
            <a:p>
              <a:pPr eaLnBrk="0" hangingPunct="0">
                <a:lnSpc>
                  <a:spcPct val="80000"/>
                </a:lnSpc>
                <a:spcBef>
                  <a:spcPct val="20000"/>
                </a:spcBef>
                <a:buClr>
                  <a:schemeClr val="tx1"/>
                </a:buClr>
              </a:pPr>
              <a:endParaRPr lang="en-US" sz="1000" i="1" dirty="0"/>
            </a:p>
          </p:txBody>
        </p:sp>
      </p:grpSp>
      <p:cxnSp>
        <p:nvCxnSpPr>
          <p:cNvPr id="15" name="Straight Connector 14"/>
          <p:cNvCxnSpPr/>
          <p:nvPr/>
        </p:nvCxnSpPr>
        <p:spPr>
          <a:xfrm>
            <a:off x="609600" y="1516582"/>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2899661850"/>
              </p:ext>
            </p:extLst>
          </p:nvPr>
        </p:nvGraphicFramePr>
        <p:xfrm>
          <a:off x="1218453" y="223254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2" name="Content Placeholder 2"/>
          <p:cNvSpPr>
            <a:spLocks noGrp="1"/>
          </p:cNvSpPr>
          <p:nvPr>
            <p:ph idx="1"/>
          </p:nvPr>
        </p:nvSpPr>
        <p:spPr bwMode="auto">
          <a:xfrm>
            <a:off x="609600" y="1219200"/>
            <a:ext cx="7772400" cy="4191000"/>
          </a:xfrm>
          <a:noFill/>
          <a:ln>
            <a:miter lim="800000"/>
            <a:headEnd/>
            <a:tailEnd/>
          </a:ln>
        </p:spPr>
        <p:txBody>
          <a:bodyPr wrap="square" lIns="91440" tIns="45720" rIns="91440" bIns="45720" numCol="1" anchor="t" anchorCtr="0" compatLnSpc="1">
            <a:prstTxWarp prst="textNoShape">
              <a:avLst/>
            </a:prstTxWarp>
          </a:bodyPr>
          <a:lstStyle/>
          <a:p>
            <a:pPr algn="ctr" eaLnBrk="1" hangingPunct="1">
              <a:buFontTx/>
              <a:buNone/>
            </a:pPr>
            <a:r>
              <a:rPr lang="en-US" sz="4000" b="1" dirty="0">
                <a:solidFill>
                  <a:schemeClr val="tx1"/>
                </a:solidFill>
                <a:latin typeface="Times New Roman" panose="02020603050405020304" pitchFamily="18" charset="0"/>
                <a:ea typeface="ＭＳ Ｐゴシック" pitchFamily="34" charset="-128"/>
                <a:cs typeface="Times New Roman" panose="02020603050405020304" pitchFamily="18" charset="0"/>
              </a:rPr>
              <a:t>Long-term Care </a:t>
            </a:r>
          </a:p>
          <a:p>
            <a:pPr algn="ctr" eaLnBrk="1" hangingPunct="1">
              <a:buFontTx/>
              <a:buNone/>
            </a:pPr>
            <a:endParaRPr lang="en-US" sz="4400" b="1" dirty="0">
              <a:solidFill>
                <a:srgbClr val="0070C0"/>
              </a:solidFill>
              <a:ea typeface="ＭＳ Ｐゴシック" pitchFamily="34" charset="-128"/>
            </a:endParaRPr>
          </a:p>
          <a:p>
            <a:pPr algn="ctr" eaLnBrk="1" hangingPunct="1">
              <a:buFontTx/>
              <a:buNone/>
            </a:pPr>
            <a:r>
              <a:rPr lang="en-US" sz="4400" b="1" dirty="0">
                <a:solidFill>
                  <a:schemeClr val="accent5">
                    <a:lumMod val="25000"/>
                  </a:schemeClr>
                </a:solidFill>
                <a:latin typeface="Times New Roman" panose="02020603050405020304" pitchFamily="18" charset="0"/>
                <a:ea typeface="ＭＳ Ｐゴシック" pitchFamily="34" charset="-128"/>
                <a:cs typeface="Times New Roman" panose="02020603050405020304" pitchFamily="18" charset="0"/>
              </a:rPr>
              <a:t>The Effect on Women </a:t>
            </a:r>
          </a:p>
          <a:p>
            <a:pPr algn="ctr" eaLnBrk="1" hangingPunct="1">
              <a:buFontTx/>
              <a:buNone/>
            </a:pPr>
            <a:r>
              <a:rPr lang="en-US" sz="4400" b="1" dirty="0">
                <a:solidFill>
                  <a:schemeClr val="accent5">
                    <a:lumMod val="25000"/>
                  </a:schemeClr>
                </a:solidFill>
                <a:latin typeface="Times New Roman" panose="02020603050405020304" pitchFamily="18" charset="0"/>
                <a:ea typeface="ＭＳ Ｐゴシック" pitchFamily="34" charset="-128"/>
                <a:cs typeface="Times New Roman" panose="02020603050405020304" pitchFamily="18" charset="0"/>
              </a:rPr>
              <a:t>and Families</a:t>
            </a:r>
          </a:p>
        </p:txBody>
      </p:sp>
      <p:cxnSp>
        <p:nvCxnSpPr>
          <p:cNvPr id="3" name="Straight Arrow Connector 2"/>
          <p:cNvCxnSpPr/>
          <p:nvPr/>
        </p:nvCxnSpPr>
        <p:spPr>
          <a:xfrm>
            <a:off x="609600" y="2438400"/>
            <a:ext cx="7589520"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808038"/>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Who Will Be Providing the Care</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1" name="TextBox 4"/>
          <p:cNvSpPr txBox="1">
            <a:spLocks noChangeArrowheads="1"/>
          </p:cNvSpPr>
          <p:nvPr/>
        </p:nvSpPr>
        <p:spPr bwMode="auto">
          <a:xfrm>
            <a:off x="589549" y="6293565"/>
            <a:ext cx="6934200" cy="246221"/>
          </a:xfrm>
          <a:prstGeom prst="rect">
            <a:avLst/>
          </a:prstGeom>
          <a:noFill/>
          <a:ln w="9525">
            <a:noFill/>
            <a:miter lim="800000"/>
            <a:headEnd/>
            <a:tailEnd/>
          </a:ln>
        </p:spPr>
        <p:txBody>
          <a:bodyPr wrap="square">
            <a:spAutoFit/>
          </a:bodyPr>
          <a:lstStyle/>
          <a:p>
            <a:r>
              <a:rPr lang="en-US" sz="1000" baseline="30000" dirty="0"/>
              <a:t>1 </a:t>
            </a:r>
            <a:r>
              <a:rPr lang="en-US" sz="1000" dirty="0"/>
              <a:t>Family Caregiver Alliance, National Center on Caregiving, November 2016</a:t>
            </a:r>
          </a:p>
        </p:txBody>
      </p:sp>
      <p:sp>
        <p:nvSpPr>
          <p:cNvPr id="10" name="Pentagon 9"/>
          <p:cNvSpPr/>
          <p:nvPr/>
        </p:nvSpPr>
        <p:spPr>
          <a:xfrm>
            <a:off x="0" y="228600"/>
            <a:ext cx="3657600" cy="381000"/>
          </a:xfrm>
          <a:prstGeom prst="homePlate">
            <a:avLst/>
          </a:prstGeom>
          <a:solidFill>
            <a:srgbClr val="92D05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The Reality for Women</a:t>
            </a:r>
            <a:endParaRPr lang="en-US" b="1" dirty="0">
              <a:solidFill>
                <a:schemeClr val="tx1"/>
              </a:solidFill>
            </a:endParaRPr>
          </a:p>
        </p:txBody>
      </p:sp>
      <p:sp>
        <p:nvSpPr>
          <p:cNvPr id="12" name="Content Placeholder 2"/>
          <p:cNvSpPr>
            <a:spLocks noGrp="1"/>
          </p:cNvSpPr>
          <p:nvPr>
            <p:ph idx="1"/>
          </p:nvPr>
        </p:nvSpPr>
        <p:spPr bwMode="auto">
          <a:xfrm>
            <a:off x="381000" y="1844675"/>
            <a:ext cx="8305800" cy="3733800"/>
          </a:xfrm>
          <a:ln>
            <a:miter lim="800000"/>
            <a:headEnd/>
            <a:tailEnd/>
          </a:ln>
        </p:spPr>
        <p:txBody>
          <a:bodyPr wrap="square" lIns="91440" tIns="45720" rIns="91440" bIns="45720" numCol="1" anchor="t" anchorCtr="0" compatLnSpc="1">
            <a:prstTxWarp prst="textNoShape">
              <a:avLst/>
            </a:prstTxWarp>
          </a:bodyPr>
          <a:lstStyle/>
          <a:p>
            <a:pPr eaLnBrk="1" hangingPunct="1">
              <a:lnSpc>
                <a:spcPct val="80000"/>
              </a:lnSpc>
              <a:buFontTx/>
              <a:buNone/>
              <a:defRPr/>
            </a:pPr>
            <a:r>
              <a:rPr lang="en-US" sz="2800" dirty="0">
                <a:solidFill>
                  <a:schemeClr val="tx1"/>
                </a:solidFill>
                <a:ea typeface="ＭＳ Ｐゴシック" pitchFamily="34" charset="-128"/>
              </a:rPr>
              <a:t>Due to lack of financial planning:</a:t>
            </a:r>
          </a:p>
          <a:p>
            <a:pPr eaLnBrk="1" hangingPunct="1">
              <a:buFont typeface="Arial" pitchFamily="34" charset="0"/>
              <a:buChar char="•"/>
              <a:defRPr/>
            </a:pPr>
            <a:r>
              <a:rPr lang="en-US" sz="2400" dirty="0">
                <a:solidFill>
                  <a:schemeClr val="accent5">
                    <a:lumMod val="25000"/>
                  </a:schemeClr>
                </a:solidFill>
                <a:ea typeface="ＭＳ Ｐゴシック" pitchFamily="34" charset="-128"/>
              </a:rPr>
              <a:t>Common for an unpaid caregiver to be involved</a:t>
            </a:r>
          </a:p>
          <a:p>
            <a:pPr lvl="1" eaLnBrk="1" hangingPunct="1">
              <a:buFont typeface="Courier New" pitchFamily="49" charset="0"/>
              <a:buChar char="o"/>
              <a:defRPr/>
            </a:pPr>
            <a:r>
              <a:rPr lang="en-US" sz="1900" dirty="0">
                <a:solidFill>
                  <a:schemeClr val="bg2">
                    <a:lumMod val="75000"/>
                  </a:schemeClr>
                </a:solidFill>
                <a:ea typeface="ＭＳ Ｐゴシック" pitchFamily="34" charset="-128"/>
              </a:rPr>
              <a:t>1 out of 5 households are involved in care giving</a:t>
            </a:r>
            <a:r>
              <a:rPr lang="en-US" sz="1900" baseline="30000" dirty="0">
                <a:solidFill>
                  <a:schemeClr val="bg2">
                    <a:lumMod val="75000"/>
                  </a:schemeClr>
                </a:solidFill>
                <a:ea typeface="ＭＳ Ｐゴシック" pitchFamily="34" charset="-128"/>
              </a:rPr>
              <a:t>1</a:t>
            </a:r>
          </a:p>
          <a:p>
            <a:pPr lvl="1" eaLnBrk="1" hangingPunct="1">
              <a:buFont typeface="Courier New" pitchFamily="49" charset="0"/>
              <a:buChar char="o"/>
              <a:defRPr/>
            </a:pPr>
            <a:r>
              <a:rPr lang="en-US" sz="1900" dirty="0">
                <a:solidFill>
                  <a:schemeClr val="bg2">
                    <a:lumMod val="75000"/>
                  </a:schemeClr>
                </a:solidFill>
                <a:ea typeface="ＭＳ Ｐゴシック" pitchFamily="34" charset="-128"/>
              </a:rPr>
              <a:t>66% of elderly people are being solely cared for by family or friends</a:t>
            </a:r>
            <a:r>
              <a:rPr lang="en-US" sz="1900" baseline="30000" dirty="0">
                <a:solidFill>
                  <a:schemeClr val="bg2">
                    <a:lumMod val="75000"/>
                  </a:schemeClr>
                </a:solidFill>
                <a:ea typeface="ＭＳ Ｐゴシック" pitchFamily="34" charset="-128"/>
              </a:rPr>
              <a:t>1</a:t>
            </a:r>
            <a:r>
              <a:rPr lang="en-US" sz="1900" dirty="0">
                <a:solidFill>
                  <a:schemeClr val="bg2">
                    <a:lumMod val="75000"/>
                  </a:schemeClr>
                </a:solidFill>
                <a:ea typeface="ＭＳ Ｐゴシック" pitchFamily="34" charset="-128"/>
              </a:rPr>
              <a:t> </a:t>
            </a:r>
          </a:p>
          <a:p>
            <a:pPr lvl="1" eaLnBrk="1" hangingPunct="1">
              <a:buFont typeface="Courier New" pitchFamily="49" charset="0"/>
              <a:buChar char="o"/>
              <a:defRPr/>
            </a:pPr>
            <a:r>
              <a:rPr lang="en-US" sz="1900" dirty="0">
                <a:solidFill>
                  <a:schemeClr val="bg2">
                    <a:lumMod val="75000"/>
                  </a:schemeClr>
                </a:solidFill>
                <a:ea typeface="ＭＳ Ｐゴシック" pitchFamily="34" charset="-128"/>
              </a:rPr>
              <a:t>Statistics for UNPAID caregivers show:</a:t>
            </a:r>
            <a:r>
              <a:rPr lang="en-US" sz="1900" baseline="30000" dirty="0">
                <a:solidFill>
                  <a:schemeClr val="bg2">
                    <a:lumMod val="75000"/>
                  </a:schemeClr>
                </a:solidFill>
                <a:ea typeface="ＭＳ Ｐゴシック" pitchFamily="34" charset="-128"/>
              </a:rPr>
              <a:t>1</a:t>
            </a:r>
            <a:endParaRPr lang="en-US" sz="1900" dirty="0">
              <a:solidFill>
                <a:schemeClr val="bg2">
                  <a:lumMod val="75000"/>
                </a:schemeClr>
              </a:solidFill>
              <a:ea typeface="ＭＳ Ｐゴシック" pitchFamily="34" charset="-128"/>
            </a:endParaRPr>
          </a:p>
          <a:p>
            <a:pPr lvl="2" eaLnBrk="1" hangingPunct="1">
              <a:buFont typeface="Arial" pitchFamily="34" charset="0"/>
              <a:buChar char="•"/>
              <a:defRPr/>
            </a:pPr>
            <a:r>
              <a:rPr lang="en-US" sz="1700" dirty="0">
                <a:solidFill>
                  <a:schemeClr val="tx1"/>
                </a:solidFill>
                <a:ea typeface="ＭＳ Ｐゴシック" pitchFamily="34" charset="-128"/>
              </a:rPr>
              <a:t>Average period of providing care is 4 years</a:t>
            </a:r>
          </a:p>
          <a:p>
            <a:pPr lvl="2" eaLnBrk="1" hangingPunct="1">
              <a:buFont typeface="Arial" pitchFamily="34" charset="0"/>
              <a:buChar char="•"/>
              <a:defRPr/>
            </a:pPr>
            <a:r>
              <a:rPr lang="en-US" sz="1700" dirty="0">
                <a:solidFill>
                  <a:schemeClr val="tx1"/>
                </a:solidFill>
                <a:ea typeface="ＭＳ Ｐゴシック" pitchFamily="34" charset="-128"/>
              </a:rPr>
              <a:t>39% of caregivers provide care for 5 year or more</a:t>
            </a:r>
          </a:p>
          <a:p>
            <a:pPr marL="800100" lvl="1" indent="-342900" eaLnBrk="1" hangingPunct="1">
              <a:buFont typeface="Courier New" panose="02070309020205020404" pitchFamily="49" charset="0"/>
              <a:buChar char="o"/>
              <a:defRPr/>
            </a:pPr>
            <a:r>
              <a:rPr lang="en-US" sz="1900" dirty="0">
                <a:solidFill>
                  <a:schemeClr val="bg2">
                    <a:lumMod val="75000"/>
                  </a:schemeClr>
                </a:solidFill>
                <a:ea typeface="ＭＳ Ｐゴシック" pitchFamily="34" charset="-128"/>
              </a:rPr>
              <a:t>Majority of these caregivers are women</a:t>
            </a:r>
          </a:p>
          <a:p>
            <a:pPr eaLnBrk="1" hangingPunct="1">
              <a:defRPr/>
            </a:pPr>
            <a:endParaRPr lang="en-US" sz="900" dirty="0">
              <a:solidFill>
                <a:srgbClr val="825E40"/>
              </a:solidFill>
              <a:ea typeface="ＭＳ Ｐゴシック" pitchFamily="34" charset="-128"/>
            </a:endParaRPr>
          </a:p>
          <a:p>
            <a:pPr eaLnBrk="1" hangingPunct="1">
              <a:defRPr/>
            </a:pPr>
            <a:r>
              <a:rPr lang="en-US" sz="2400" dirty="0">
                <a:solidFill>
                  <a:srgbClr val="825E40"/>
                </a:solidFill>
                <a:ea typeface="ＭＳ Ｐゴシック" pitchFamily="34" charset="-128"/>
              </a:rPr>
              <a:t>     </a:t>
            </a:r>
            <a:r>
              <a:rPr lang="en-US" sz="2400" dirty="0">
                <a:solidFill>
                  <a:schemeClr val="accent5">
                    <a:lumMod val="25000"/>
                  </a:schemeClr>
                </a:solidFill>
                <a:ea typeface="ＭＳ Ｐゴシック" pitchFamily="34" charset="-128"/>
              </a:rPr>
              <a:t>How many of you are or have been a care giver?</a:t>
            </a:r>
          </a:p>
        </p:txBody>
      </p:sp>
      <p:cxnSp>
        <p:nvCxnSpPr>
          <p:cNvPr id="7" name="Straight Connector 6"/>
          <p:cNvCxnSpPr/>
          <p:nvPr/>
        </p:nvCxnSpPr>
        <p:spPr>
          <a:xfrm>
            <a:off x="567426" y="1447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808038"/>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Women – The Caregivers</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1" name="TextBox 4"/>
          <p:cNvSpPr txBox="1">
            <a:spLocks noChangeArrowheads="1"/>
          </p:cNvSpPr>
          <p:nvPr/>
        </p:nvSpPr>
        <p:spPr bwMode="auto">
          <a:xfrm>
            <a:off x="609600" y="6248400"/>
            <a:ext cx="6934200" cy="400110"/>
          </a:xfrm>
          <a:prstGeom prst="rect">
            <a:avLst/>
          </a:prstGeom>
          <a:noFill/>
          <a:ln w="9525">
            <a:noFill/>
            <a:miter lim="800000"/>
            <a:headEnd/>
            <a:tailEnd/>
          </a:ln>
        </p:spPr>
        <p:txBody>
          <a:bodyPr wrap="square">
            <a:spAutoFit/>
          </a:bodyPr>
          <a:lstStyle/>
          <a:p>
            <a:r>
              <a:rPr lang="en-US" sz="1000" baseline="30000" dirty="0" err="1"/>
              <a:t>1</a:t>
            </a:r>
            <a:r>
              <a:rPr lang="en-US" sz="1000" dirty="0" err="1"/>
              <a:t>Long</a:t>
            </a:r>
            <a:r>
              <a:rPr lang="en-US" sz="1000" dirty="0"/>
              <a:t> Term Care Associates, LTC is a Women’s Issue… or is It?, Stephan D. Forman, 4/20/16</a:t>
            </a:r>
          </a:p>
          <a:p>
            <a:r>
              <a:rPr lang="en-US" sz="1000" baseline="30000" dirty="0"/>
              <a:t>2</a:t>
            </a:r>
            <a:r>
              <a:rPr lang="en-US" sz="1000" i="1" dirty="0"/>
              <a:t>Family Caregiver Alliance,  National Center on Caregiver, February 2015</a:t>
            </a:r>
            <a:endParaRPr lang="en-US" sz="1000" dirty="0"/>
          </a:p>
        </p:txBody>
      </p:sp>
      <p:sp>
        <p:nvSpPr>
          <p:cNvPr id="10" name="Pentagon 9"/>
          <p:cNvSpPr/>
          <p:nvPr/>
        </p:nvSpPr>
        <p:spPr>
          <a:xfrm>
            <a:off x="0" y="228600"/>
            <a:ext cx="3657600" cy="381000"/>
          </a:xfrm>
          <a:prstGeom prst="homePlate">
            <a:avLst/>
          </a:prstGeom>
          <a:solidFill>
            <a:srgbClr val="92D05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The Reality for Women</a:t>
            </a:r>
            <a:endParaRPr lang="en-US" b="1" dirty="0">
              <a:solidFill>
                <a:schemeClr val="tx1"/>
              </a:solidFill>
            </a:endParaRPr>
          </a:p>
        </p:txBody>
      </p:sp>
      <p:graphicFrame>
        <p:nvGraphicFramePr>
          <p:cNvPr id="8" name="Diagram 7"/>
          <p:cNvGraphicFramePr/>
          <p:nvPr>
            <p:extLst>
              <p:ext uri="{D42A27DB-BD31-4B8C-83A1-F6EECF244321}">
                <p14:modId xmlns:p14="http://schemas.microsoft.com/office/powerpoint/2010/main" val="3957072636"/>
              </p:ext>
            </p:extLst>
          </p:nvPr>
        </p:nvGraphicFramePr>
        <p:xfrm>
          <a:off x="609600" y="1727200"/>
          <a:ext cx="7620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p:cNvCxnSpPr/>
          <p:nvPr/>
        </p:nvCxnSpPr>
        <p:spPr>
          <a:xfrm>
            <a:off x="567426" y="1447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23191" y="702807"/>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Financial Impact on Caregivers</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1" name="TextBox 4"/>
          <p:cNvSpPr txBox="1">
            <a:spLocks noChangeArrowheads="1"/>
          </p:cNvSpPr>
          <p:nvPr/>
        </p:nvSpPr>
        <p:spPr bwMode="auto">
          <a:xfrm>
            <a:off x="609600" y="6248400"/>
            <a:ext cx="6934200" cy="369332"/>
          </a:xfrm>
          <a:prstGeom prst="rect">
            <a:avLst/>
          </a:prstGeom>
          <a:noFill/>
          <a:ln w="9525">
            <a:noFill/>
            <a:miter lim="800000"/>
            <a:headEnd/>
            <a:tailEnd/>
          </a:ln>
        </p:spPr>
        <p:txBody>
          <a:bodyPr wrap="square">
            <a:spAutoFit/>
          </a:bodyPr>
          <a:lstStyle/>
          <a:p>
            <a:pPr>
              <a:lnSpc>
                <a:spcPct val="80000"/>
              </a:lnSpc>
              <a:spcBef>
                <a:spcPct val="20000"/>
              </a:spcBef>
            </a:pPr>
            <a:r>
              <a:rPr lang="en-US" sz="1000" baseline="30000" dirty="0">
                <a:solidFill>
                  <a:schemeClr val="tx2"/>
                </a:solidFill>
              </a:rPr>
              <a:t>1 </a:t>
            </a:r>
            <a:r>
              <a:rPr lang="en-US" sz="1000" dirty="0">
                <a:solidFill>
                  <a:schemeClr val="tx2"/>
                </a:solidFill>
              </a:rPr>
              <a:t>Beyond Dollars Study, Genworth -The Expanding Circle of Care -  Jan. 20, 2016</a:t>
            </a:r>
          </a:p>
          <a:p>
            <a:pPr>
              <a:lnSpc>
                <a:spcPct val="80000"/>
              </a:lnSpc>
              <a:spcBef>
                <a:spcPct val="20000"/>
              </a:spcBef>
            </a:pPr>
            <a:r>
              <a:rPr lang="en-US" sz="1000" baseline="30000" dirty="0">
                <a:solidFill>
                  <a:schemeClr val="tx2"/>
                </a:solidFill>
              </a:rPr>
              <a:t>2 </a:t>
            </a:r>
            <a:r>
              <a:rPr lang="en-US" sz="1000" dirty="0"/>
              <a:t>Family Caregiver Alliance, February 2015</a:t>
            </a:r>
            <a:endParaRPr lang="en-US" sz="1000" dirty="0">
              <a:solidFill>
                <a:schemeClr val="tx2"/>
              </a:solidFill>
            </a:endParaRPr>
          </a:p>
        </p:txBody>
      </p:sp>
      <p:sp>
        <p:nvSpPr>
          <p:cNvPr id="10" name="Pentagon 9"/>
          <p:cNvSpPr/>
          <p:nvPr/>
        </p:nvSpPr>
        <p:spPr>
          <a:xfrm>
            <a:off x="0" y="228600"/>
            <a:ext cx="3657600" cy="381000"/>
          </a:xfrm>
          <a:prstGeom prst="homePlate">
            <a:avLst/>
          </a:prstGeom>
          <a:solidFill>
            <a:srgbClr val="92D05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The Reality for Women</a:t>
            </a:r>
            <a:endParaRPr lang="en-US" b="1" dirty="0">
              <a:solidFill>
                <a:schemeClr val="tx1"/>
              </a:solidFill>
            </a:endParaRPr>
          </a:p>
        </p:txBody>
      </p:sp>
      <p:sp>
        <p:nvSpPr>
          <p:cNvPr id="7" name="Content Placeholder 2"/>
          <p:cNvSpPr>
            <a:spLocks noGrp="1"/>
          </p:cNvSpPr>
          <p:nvPr>
            <p:ph idx="1"/>
          </p:nvPr>
        </p:nvSpPr>
        <p:spPr bwMode="auto">
          <a:xfrm>
            <a:off x="228600" y="1768247"/>
            <a:ext cx="8418443" cy="3886200"/>
          </a:xfrm>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buFont typeface="Arial" pitchFamily="34" charset="0"/>
              <a:buChar char="•"/>
              <a:defRPr/>
            </a:pPr>
            <a:r>
              <a:rPr lang="en-US" sz="2800" dirty="0">
                <a:solidFill>
                  <a:schemeClr val="tx1"/>
                </a:solidFill>
                <a:ea typeface="ＭＳ Ｐゴシック" pitchFamily="34" charset="-128"/>
              </a:rPr>
              <a:t>The financial impact to caregivers is significant:</a:t>
            </a:r>
            <a:r>
              <a:rPr lang="en-US" sz="2800" baseline="30000" dirty="0">
                <a:solidFill>
                  <a:schemeClr val="tx1"/>
                </a:solidFill>
                <a:ea typeface="ＭＳ Ｐゴシック" pitchFamily="34" charset="-128"/>
              </a:rPr>
              <a:t>1</a:t>
            </a:r>
            <a:endParaRPr lang="en-US" sz="2800" dirty="0">
              <a:solidFill>
                <a:schemeClr val="tx1"/>
              </a:solidFill>
              <a:ea typeface="ＭＳ Ｐゴシック" pitchFamily="34" charset="-128"/>
            </a:endParaRPr>
          </a:p>
          <a:p>
            <a:pPr lvl="1" eaLnBrk="1" hangingPunct="1">
              <a:lnSpc>
                <a:spcPct val="90000"/>
              </a:lnSpc>
              <a:buFont typeface="Courier New" pitchFamily="49" charset="0"/>
              <a:buChar char="o"/>
              <a:defRPr/>
            </a:pPr>
            <a:r>
              <a:rPr lang="en-US" sz="2000" dirty="0">
                <a:solidFill>
                  <a:schemeClr val="accent5">
                    <a:lumMod val="25000"/>
                  </a:schemeClr>
                </a:solidFill>
                <a:ea typeface="ＭＳ Ｐゴシック" pitchFamily="34" charset="-128"/>
              </a:rPr>
              <a:t>Spend an average of $10,000 of their own money</a:t>
            </a:r>
          </a:p>
          <a:p>
            <a:pPr lvl="1" eaLnBrk="1" hangingPunct="1">
              <a:lnSpc>
                <a:spcPct val="90000"/>
              </a:lnSpc>
              <a:buFont typeface="Courier New" pitchFamily="49" charset="0"/>
              <a:buChar char="o"/>
              <a:defRPr/>
            </a:pPr>
            <a:r>
              <a:rPr lang="en-US" sz="2000" dirty="0">
                <a:solidFill>
                  <a:schemeClr val="accent5">
                    <a:lumMod val="25000"/>
                  </a:schemeClr>
                </a:solidFill>
                <a:ea typeface="ＭＳ Ｐゴシック" pitchFamily="34" charset="-128"/>
              </a:rPr>
              <a:t>77% of caregivers miss work to provide care</a:t>
            </a:r>
          </a:p>
          <a:p>
            <a:pPr lvl="1" eaLnBrk="1" hangingPunct="1">
              <a:lnSpc>
                <a:spcPct val="90000"/>
              </a:lnSpc>
              <a:buFont typeface="Courier New" pitchFamily="49" charset="0"/>
              <a:buChar char="o"/>
              <a:defRPr/>
            </a:pPr>
            <a:r>
              <a:rPr lang="en-US" sz="2000" dirty="0">
                <a:solidFill>
                  <a:schemeClr val="accent5">
                    <a:lumMod val="25000"/>
                  </a:schemeClr>
                </a:solidFill>
                <a:ea typeface="ＭＳ Ｐゴシック" pitchFamily="34" charset="-128"/>
              </a:rPr>
              <a:t>The average loss to income is 18%</a:t>
            </a:r>
          </a:p>
          <a:p>
            <a:pPr marL="1257300" lvl="2" indent="-342900" eaLnBrk="1" hangingPunct="1">
              <a:lnSpc>
                <a:spcPct val="90000"/>
              </a:lnSpc>
              <a:buFont typeface="Arial" panose="020B0604020202020204" pitchFamily="34" charset="0"/>
              <a:buChar char="•"/>
              <a:defRPr/>
            </a:pPr>
            <a:r>
              <a:rPr lang="en-US" sz="1800" dirty="0">
                <a:solidFill>
                  <a:schemeClr val="bg2">
                    <a:lumMod val="75000"/>
                  </a:schemeClr>
                </a:solidFill>
                <a:ea typeface="ＭＳ Ｐゴシック" pitchFamily="34" charset="-128"/>
              </a:rPr>
              <a:t>Half of people providing 30 hours of per week care lose 1/3 of their income</a:t>
            </a:r>
          </a:p>
          <a:p>
            <a:pPr lvl="1" eaLnBrk="1" hangingPunct="1">
              <a:lnSpc>
                <a:spcPct val="90000"/>
              </a:lnSpc>
              <a:buFont typeface="Courier New" pitchFamily="49" charset="0"/>
              <a:buChar char="o"/>
              <a:defRPr/>
            </a:pPr>
            <a:r>
              <a:rPr lang="en-US" sz="2000" dirty="0">
                <a:solidFill>
                  <a:schemeClr val="accent5">
                    <a:lumMod val="25000"/>
                  </a:schemeClr>
                </a:solidFill>
                <a:ea typeface="ＭＳ Ｐゴシック" pitchFamily="34" charset="-128"/>
              </a:rPr>
              <a:t>41% of caregivers sacrifice their own vacation and sick time</a:t>
            </a:r>
          </a:p>
          <a:p>
            <a:pPr lvl="1" eaLnBrk="1" hangingPunct="1">
              <a:lnSpc>
                <a:spcPct val="90000"/>
              </a:lnSpc>
              <a:buFont typeface="Courier New" pitchFamily="49" charset="0"/>
              <a:buChar char="o"/>
              <a:defRPr/>
            </a:pPr>
            <a:r>
              <a:rPr lang="en-US" sz="2000" dirty="0">
                <a:solidFill>
                  <a:schemeClr val="accent5">
                    <a:lumMod val="25000"/>
                  </a:schemeClr>
                </a:solidFill>
                <a:ea typeface="ＭＳ Ｐゴシック" pitchFamily="34" charset="-128"/>
              </a:rPr>
              <a:t>Average female caregiver loses $324,0000 in wages/</a:t>
            </a:r>
            <a:r>
              <a:rPr lang="en-US" sz="2000" dirty="0" err="1">
                <a:solidFill>
                  <a:schemeClr val="accent5">
                    <a:lumMod val="25000"/>
                  </a:schemeClr>
                </a:solidFill>
                <a:ea typeface="ＭＳ Ｐゴシック" pitchFamily="34" charset="-128"/>
              </a:rPr>
              <a:t>benefits:</a:t>
            </a:r>
            <a:r>
              <a:rPr lang="en-US" sz="2000" baseline="30000" dirty="0" err="1">
                <a:solidFill>
                  <a:schemeClr val="accent5">
                    <a:lumMod val="25000"/>
                  </a:schemeClr>
                </a:solidFill>
                <a:ea typeface="ＭＳ Ｐゴシック" pitchFamily="34" charset="-128"/>
              </a:rPr>
              <a:t>2</a:t>
            </a:r>
            <a:endParaRPr lang="en-US" sz="2000" dirty="0">
              <a:solidFill>
                <a:schemeClr val="accent5">
                  <a:lumMod val="25000"/>
                </a:schemeClr>
              </a:solidFill>
              <a:ea typeface="ＭＳ Ｐゴシック" pitchFamily="34" charset="-128"/>
            </a:endParaRPr>
          </a:p>
          <a:p>
            <a:pPr lvl="2" eaLnBrk="1" hangingPunct="1">
              <a:lnSpc>
                <a:spcPct val="90000"/>
              </a:lnSpc>
              <a:buFont typeface="Arial" pitchFamily="34" charset="0"/>
              <a:buChar char="•"/>
              <a:defRPr/>
            </a:pPr>
            <a:r>
              <a:rPr lang="en-US" sz="1800" dirty="0">
                <a:solidFill>
                  <a:schemeClr val="bg2">
                    <a:lumMod val="75000"/>
                  </a:schemeClr>
                </a:solidFill>
                <a:ea typeface="ＭＳ Ｐゴシック" pitchFamily="34" charset="-128"/>
              </a:rPr>
              <a:t>Reduced working hours</a:t>
            </a:r>
          </a:p>
          <a:p>
            <a:pPr lvl="2" eaLnBrk="1" hangingPunct="1">
              <a:lnSpc>
                <a:spcPct val="90000"/>
              </a:lnSpc>
              <a:buFont typeface="Arial" pitchFamily="34" charset="0"/>
              <a:buChar char="•"/>
              <a:defRPr/>
            </a:pPr>
            <a:r>
              <a:rPr lang="en-US" sz="1800" dirty="0">
                <a:solidFill>
                  <a:schemeClr val="bg2">
                    <a:lumMod val="75000"/>
                  </a:schemeClr>
                </a:solidFill>
                <a:ea typeface="ＭＳ Ｐゴシック" pitchFamily="34" charset="-128"/>
              </a:rPr>
              <a:t>Passing up promotions</a:t>
            </a:r>
          </a:p>
          <a:p>
            <a:pPr lvl="2" eaLnBrk="1" hangingPunct="1">
              <a:lnSpc>
                <a:spcPct val="90000"/>
              </a:lnSpc>
              <a:buFont typeface="Arial" pitchFamily="34" charset="0"/>
              <a:buChar char="•"/>
              <a:defRPr/>
            </a:pPr>
            <a:r>
              <a:rPr lang="en-US" sz="1800" dirty="0">
                <a:solidFill>
                  <a:schemeClr val="bg2">
                    <a:lumMod val="75000"/>
                  </a:schemeClr>
                </a:solidFill>
                <a:ea typeface="ＭＳ Ｐゴシック" pitchFamily="34" charset="-128"/>
              </a:rPr>
              <a:t>Leave of absence</a:t>
            </a:r>
          </a:p>
          <a:p>
            <a:pPr lvl="2" eaLnBrk="1" hangingPunct="1">
              <a:lnSpc>
                <a:spcPct val="90000"/>
              </a:lnSpc>
              <a:buFont typeface="Arial" pitchFamily="34" charset="0"/>
              <a:buChar char="•"/>
              <a:defRPr/>
            </a:pPr>
            <a:r>
              <a:rPr lang="en-US" sz="1800" dirty="0">
                <a:solidFill>
                  <a:schemeClr val="bg2">
                    <a:lumMod val="75000"/>
                  </a:schemeClr>
                </a:solidFill>
                <a:ea typeface="ＭＳ Ｐゴシック" pitchFamily="34" charset="-128"/>
              </a:rPr>
              <a:t>Losing their job</a:t>
            </a:r>
          </a:p>
          <a:p>
            <a:pPr lvl="2" eaLnBrk="1" hangingPunct="1">
              <a:lnSpc>
                <a:spcPct val="90000"/>
              </a:lnSpc>
              <a:buFont typeface="Arial" pitchFamily="34" charset="0"/>
              <a:buChar char="•"/>
              <a:defRPr/>
            </a:pPr>
            <a:r>
              <a:rPr lang="en-US" sz="1800" dirty="0">
                <a:solidFill>
                  <a:schemeClr val="bg2">
                    <a:lumMod val="75000"/>
                  </a:schemeClr>
                </a:solidFill>
                <a:ea typeface="ＭＳ Ｐゴシック" pitchFamily="34" charset="-128"/>
              </a:rPr>
              <a:t>Quitting job entirely</a:t>
            </a:r>
          </a:p>
        </p:txBody>
      </p:sp>
      <p:cxnSp>
        <p:nvCxnSpPr>
          <p:cNvPr id="8" name="Straight Connector 7"/>
          <p:cNvCxnSpPr/>
          <p:nvPr/>
        </p:nvCxnSpPr>
        <p:spPr>
          <a:xfrm>
            <a:off x="571831" y="1295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599316"/>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          ………..A Lasting Financial Effect</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1" name="TextBox 4"/>
          <p:cNvSpPr txBox="1">
            <a:spLocks noChangeArrowheads="1"/>
          </p:cNvSpPr>
          <p:nvPr/>
        </p:nvSpPr>
        <p:spPr bwMode="auto">
          <a:xfrm>
            <a:off x="609600" y="6248400"/>
            <a:ext cx="6172200" cy="369332"/>
          </a:xfrm>
          <a:prstGeom prst="rect">
            <a:avLst/>
          </a:prstGeom>
          <a:noFill/>
          <a:ln w="9525">
            <a:noFill/>
            <a:miter lim="800000"/>
            <a:headEnd/>
            <a:tailEnd/>
          </a:ln>
        </p:spPr>
        <p:txBody>
          <a:bodyPr wrap="square">
            <a:spAutoFit/>
          </a:bodyPr>
          <a:lstStyle/>
          <a:p>
            <a:pPr>
              <a:lnSpc>
                <a:spcPct val="80000"/>
              </a:lnSpc>
              <a:spcBef>
                <a:spcPct val="20000"/>
              </a:spcBef>
            </a:pPr>
            <a:r>
              <a:rPr lang="en-US" sz="1000" baseline="30000" dirty="0">
                <a:solidFill>
                  <a:schemeClr val="tx2"/>
                </a:solidFill>
              </a:rPr>
              <a:t>1 </a:t>
            </a:r>
            <a:r>
              <a:rPr lang="en-US" sz="1000" dirty="0"/>
              <a:t>Family Caregiver Alliance, National Center on Caregiving. November 2016</a:t>
            </a:r>
          </a:p>
          <a:p>
            <a:pPr>
              <a:lnSpc>
                <a:spcPct val="80000"/>
              </a:lnSpc>
              <a:spcBef>
                <a:spcPct val="20000"/>
              </a:spcBef>
            </a:pPr>
            <a:r>
              <a:rPr lang="en-US" sz="1000" baseline="30000" dirty="0">
                <a:solidFill>
                  <a:schemeClr val="tx2"/>
                </a:solidFill>
              </a:rPr>
              <a:t>2 </a:t>
            </a:r>
            <a:r>
              <a:rPr lang="en-US" sz="1000" dirty="0">
                <a:solidFill>
                  <a:schemeClr val="tx2"/>
                </a:solidFill>
              </a:rPr>
              <a:t>American Association for Long-term Care Insurance, August 2016</a:t>
            </a:r>
          </a:p>
        </p:txBody>
      </p:sp>
      <p:sp>
        <p:nvSpPr>
          <p:cNvPr id="10" name="Pentagon 9"/>
          <p:cNvSpPr/>
          <p:nvPr/>
        </p:nvSpPr>
        <p:spPr>
          <a:xfrm>
            <a:off x="0" y="228600"/>
            <a:ext cx="3657600" cy="381000"/>
          </a:xfrm>
          <a:prstGeom prst="homePlate">
            <a:avLst/>
          </a:prstGeom>
          <a:solidFill>
            <a:srgbClr val="92D05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The Reality for Women</a:t>
            </a:r>
            <a:endParaRPr lang="en-US" b="1" dirty="0">
              <a:solidFill>
                <a:schemeClr val="tx1"/>
              </a:solidFill>
            </a:endParaRPr>
          </a:p>
        </p:txBody>
      </p:sp>
      <p:graphicFrame>
        <p:nvGraphicFramePr>
          <p:cNvPr id="9" name="Diagram 8"/>
          <p:cNvGraphicFramePr/>
          <p:nvPr>
            <p:extLst>
              <p:ext uri="{D42A27DB-BD31-4B8C-83A1-F6EECF244321}">
                <p14:modId xmlns:p14="http://schemas.microsoft.com/office/powerpoint/2010/main" val="2611483583"/>
              </p:ext>
            </p:extLst>
          </p:nvPr>
        </p:nvGraphicFramePr>
        <p:xfrm>
          <a:off x="304800" y="1371600"/>
          <a:ext cx="81534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p:cNvCxnSpPr/>
          <p:nvPr/>
        </p:nvCxnSpPr>
        <p:spPr>
          <a:xfrm>
            <a:off x="548640" y="1219200"/>
            <a:ext cx="806196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808038"/>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Health Impact on Caregivers</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1" name="TextBox 4"/>
          <p:cNvSpPr txBox="1">
            <a:spLocks noChangeArrowheads="1"/>
          </p:cNvSpPr>
          <p:nvPr/>
        </p:nvSpPr>
        <p:spPr bwMode="auto">
          <a:xfrm>
            <a:off x="609600" y="6248400"/>
            <a:ext cx="6172200" cy="400110"/>
          </a:xfrm>
          <a:prstGeom prst="rect">
            <a:avLst/>
          </a:prstGeom>
          <a:noFill/>
          <a:ln w="9525">
            <a:noFill/>
            <a:miter lim="800000"/>
            <a:headEnd/>
            <a:tailEnd/>
          </a:ln>
        </p:spPr>
        <p:txBody>
          <a:bodyPr wrap="square">
            <a:spAutoFit/>
          </a:bodyPr>
          <a:lstStyle/>
          <a:p>
            <a:r>
              <a:rPr lang="en-US" sz="1000" baseline="30000" dirty="0"/>
              <a:t>1</a:t>
            </a:r>
            <a:r>
              <a:rPr lang="en-US" sz="1000" dirty="0"/>
              <a:t>Womenshealth.gov, “Caregiver Stress, August 17, 2015 </a:t>
            </a:r>
          </a:p>
          <a:p>
            <a:r>
              <a:rPr lang="en-US" sz="1000" i="1" baseline="30000" dirty="0"/>
              <a:t>2</a:t>
            </a:r>
            <a:r>
              <a:rPr lang="en-US" sz="1000" i="1" dirty="0"/>
              <a:t> </a:t>
            </a:r>
            <a:r>
              <a:rPr lang="en-US" sz="1000" dirty="0"/>
              <a:t>Ron Kauffman, “I’m Losing Myself Being a Caregiver”, Caring.com Oct. 15, 2016</a:t>
            </a:r>
          </a:p>
        </p:txBody>
      </p:sp>
      <p:sp>
        <p:nvSpPr>
          <p:cNvPr id="10" name="Pentagon 9"/>
          <p:cNvSpPr/>
          <p:nvPr/>
        </p:nvSpPr>
        <p:spPr>
          <a:xfrm>
            <a:off x="0" y="228600"/>
            <a:ext cx="3657600" cy="381000"/>
          </a:xfrm>
          <a:prstGeom prst="homePlate">
            <a:avLst/>
          </a:prstGeom>
          <a:solidFill>
            <a:srgbClr val="92D05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The Reality for Women</a:t>
            </a:r>
            <a:endParaRPr lang="en-US" b="1" dirty="0">
              <a:solidFill>
                <a:schemeClr val="tx1"/>
              </a:solidFill>
            </a:endParaRPr>
          </a:p>
        </p:txBody>
      </p:sp>
      <p:sp>
        <p:nvSpPr>
          <p:cNvPr id="7" name="Content Placeholder 2"/>
          <p:cNvSpPr>
            <a:spLocks noGrp="1"/>
          </p:cNvSpPr>
          <p:nvPr>
            <p:ph idx="1"/>
          </p:nvPr>
        </p:nvSpPr>
        <p:spPr bwMode="auto">
          <a:xfrm>
            <a:off x="533400" y="1600200"/>
            <a:ext cx="7772400" cy="4267200"/>
          </a:xfrm>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buFont typeface="Arial" pitchFamily="34" charset="0"/>
              <a:buChar char="•"/>
              <a:defRPr/>
            </a:pPr>
            <a:r>
              <a:rPr lang="en-US" sz="2600" dirty="0">
                <a:solidFill>
                  <a:schemeClr val="bg2">
                    <a:lumMod val="50000"/>
                  </a:schemeClr>
                </a:solidFill>
                <a:ea typeface="ＭＳ Ｐゴシック" pitchFamily="34" charset="-128"/>
              </a:rPr>
              <a:t>Care giving has a direct impact on health</a:t>
            </a:r>
          </a:p>
          <a:p>
            <a:pPr eaLnBrk="1" hangingPunct="1">
              <a:lnSpc>
                <a:spcPct val="90000"/>
              </a:lnSpc>
              <a:buFont typeface="Arial" pitchFamily="34" charset="0"/>
              <a:buChar char="•"/>
              <a:defRPr/>
            </a:pPr>
            <a:r>
              <a:rPr lang="en-US" sz="2600" dirty="0">
                <a:solidFill>
                  <a:schemeClr val="bg2">
                    <a:lumMod val="50000"/>
                  </a:schemeClr>
                </a:solidFill>
                <a:ea typeface="ＭＳ Ｐゴシック" pitchFamily="34" charset="-128"/>
              </a:rPr>
              <a:t>Female caregivers</a:t>
            </a:r>
          </a:p>
          <a:p>
            <a:pPr lvl="1" eaLnBrk="1" hangingPunct="1">
              <a:lnSpc>
                <a:spcPct val="90000"/>
              </a:lnSpc>
              <a:buFont typeface="Courier New" pitchFamily="49" charset="0"/>
              <a:buChar char="o"/>
              <a:defRPr/>
            </a:pPr>
            <a:r>
              <a:rPr lang="en-US" sz="2400" dirty="0">
                <a:solidFill>
                  <a:schemeClr val="bg1">
                    <a:lumMod val="50000"/>
                  </a:schemeClr>
                </a:solidFill>
                <a:ea typeface="ＭＳ Ｐゴシック" pitchFamily="34" charset="-128"/>
              </a:rPr>
              <a:t>Are more likely to also suffer </a:t>
            </a:r>
            <a:r>
              <a:rPr lang="en-US" sz="2400" dirty="0" err="1">
                <a:solidFill>
                  <a:schemeClr val="bg1">
                    <a:lumMod val="50000"/>
                  </a:schemeClr>
                </a:solidFill>
                <a:ea typeface="ＭＳ Ｐゴシック" pitchFamily="34" charset="-128"/>
              </a:rPr>
              <a:t>from:</a:t>
            </a:r>
            <a:r>
              <a:rPr lang="en-US" sz="2400" baseline="30000" dirty="0" err="1">
                <a:solidFill>
                  <a:schemeClr val="bg1">
                    <a:lumMod val="50000"/>
                  </a:schemeClr>
                </a:solidFill>
                <a:ea typeface="ＭＳ Ｐゴシック" pitchFamily="34" charset="-128"/>
              </a:rPr>
              <a:t>1</a:t>
            </a:r>
            <a:endParaRPr lang="en-US" sz="2400" dirty="0">
              <a:solidFill>
                <a:schemeClr val="bg1">
                  <a:lumMod val="50000"/>
                </a:schemeClr>
              </a:solidFill>
              <a:ea typeface="ＭＳ Ｐゴシック" pitchFamily="34" charset="-128"/>
            </a:endParaRPr>
          </a:p>
          <a:p>
            <a:pPr lvl="2" eaLnBrk="1" hangingPunct="1">
              <a:lnSpc>
                <a:spcPct val="90000"/>
              </a:lnSpc>
              <a:buFont typeface="Arial" pitchFamily="34" charset="0"/>
              <a:buChar char="•"/>
              <a:defRPr/>
            </a:pPr>
            <a:r>
              <a:rPr lang="en-US" sz="2000" b="1" dirty="0">
                <a:solidFill>
                  <a:srgbClr val="825E40"/>
                </a:solidFill>
                <a:ea typeface="ＭＳ Ｐゴシック" pitchFamily="34" charset="-128"/>
              </a:rPr>
              <a:t>Emotional stress, anger and anxiety, depression</a:t>
            </a:r>
          </a:p>
          <a:p>
            <a:pPr lvl="2" eaLnBrk="1" hangingPunct="1">
              <a:lnSpc>
                <a:spcPct val="90000"/>
              </a:lnSpc>
              <a:buFont typeface="Arial" pitchFamily="34" charset="0"/>
              <a:buChar char="•"/>
              <a:defRPr/>
            </a:pPr>
            <a:r>
              <a:rPr lang="en-US" sz="2000" b="1" dirty="0">
                <a:solidFill>
                  <a:srgbClr val="825E40"/>
                </a:solidFill>
                <a:ea typeface="ＭＳ Ｐゴシック" pitchFamily="34" charset="-128"/>
              </a:rPr>
              <a:t>Heart disease</a:t>
            </a:r>
          </a:p>
          <a:p>
            <a:pPr lvl="2" eaLnBrk="1" hangingPunct="1">
              <a:lnSpc>
                <a:spcPct val="90000"/>
              </a:lnSpc>
              <a:buFont typeface="Arial" pitchFamily="34" charset="0"/>
              <a:buChar char="•"/>
              <a:defRPr/>
            </a:pPr>
            <a:r>
              <a:rPr lang="en-US" sz="2000" b="1" dirty="0">
                <a:solidFill>
                  <a:srgbClr val="825E40"/>
                </a:solidFill>
                <a:ea typeface="ＭＳ Ｐゴシック" pitchFamily="34" charset="-128"/>
              </a:rPr>
              <a:t>Exhaustion and Reduced immunities</a:t>
            </a:r>
          </a:p>
          <a:p>
            <a:pPr lvl="2" eaLnBrk="1" hangingPunct="1">
              <a:lnSpc>
                <a:spcPct val="90000"/>
              </a:lnSpc>
              <a:buFont typeface="Arial" pitchFamily="34" charset="0"/>
              <a:buChar char="•"/>
              <a:defRPr/>
            </a:pPr>
            <a:r>
              <a:rPr lang="en-US" sz="2000" b="1" dirty="0">
                <a:solidFill>
                  <a:srgbClr val="825E40"/>
                </a:solidFill>
                <a:ea typeface="ＭＳ Ｐゴシック" pitchFamily="34" charset="-128"/>
              </a:rPr>
              <a:t>Increased substance abuse</a:t>
            </a:r>
          </a:p>
          <a:p>
            <a:pPr lvl="2" eaLnBrk="1" hangingPunct="1">
              <a:lnSpc>
                <a:spcPct val="90000"/>
              </a:lnSpc>
              <a:buFont typeface="Arial" pitchFamily="34" charset="0"/>
              <a:buChar char="•"/>
              <a:defRPr/>
            </a:pPr>
            <a:r>
              <a:rPr lang="en-US" sz="2000" b="1" dirty="0">
                <a:solidFill>
                  <a:srgbClr val="825E40"/>
                </a:solidFill>
                <a:ea typeface="ＭＳ Ｐゴシック" pitchFamily="34" charset="-128"/>
              </a:rPr>
              <a:t>Poor physical health in general</a:t>
            </a:r>
          </a:p>
          <a:p>
            <a:pPr lvl="2" eaLnBrk="1" hangingPunct="1">
              <a:lnSpc>
                <a:spcPct val="90000"/>
              </a:lnSpc>
              <a:buFont typeface="Arial" pitchFamily="34" charset="0"/>
              <a:buChar char="•"/>
              <a:defRPr/>
            </a:pPr>
            <a:r>
              <a:rPr lang="en-US" sz="2000" b="1" dirty="0">
                <a:solidFill>
                  <a:srgbClr val="825E40"/>
                </a:solidFill>
                <a:ea typeface="ＭＳ Ｐゴシック" pitchFamily="34" charset="-128"/>
              </a:rPr>
              <a:t>Higher mortality rates</a:t>
            </a:r>
          </a:p>
          <a:p>
            <a:pPr eaLnBrk="1" hangingPunct="1">
              <a:buFont typeface="Arial" pitchFamily="34" charset="0"/>
              <a:buChar char="•"/>
              <a:defRPr/>
            </a:pPr>
            <a:r>
              <a:rPr lang="en-US" sz="2600" dirty="0">
                <a:solidFill>
                  <a:schemeClr val="bg2">
                    <a:lumMod val="50000"/>
                  </a:schemeClr>
                </a:solidFill>
                <a:ea typeface="ＭＳ Ｐゴシック" pitchFamily="34" charset="-128"/>
              </a:rPr>
              <a:t>Senior caregivers:</a:t>
            </a:r>
          </a:p>
          <a:p>
            <a:pPr lvl="1">
              <a:buFont typeface="Courier New" pitchFamily="49" charset="0"/>
              <a:buChar char="o"/>
              <a:defRPr/>
            </a:pPr>
            <a:r>
              <a:rPr lang="en-US" sz="2400" dirty="0">
                <a:solidFill>
                  <a:schemeClr val="bg1">
                    <a:lumMod val="50000"/>
                  </a:schemeClr>
                </a:solidFill>
                <a:ea typeface="ＭＳ Ｐゴシック" pitchFamily="34" charset="-128"/>
              </a:rPr>
              <a:t>40% of senior care givers pre-decease patient</a:t>
            </a:r>
            <a:r>
              <a:rPr lang="en-US" sz="2400" baseline="30000" dirty="0">
                <a:solidFill>
                  <a:schemeClr val="bg1">
                    <a:lumMod val="50000"/>
                  </a:schemeClr>
                </a:solidFill>
                <a:ea typeface="ＭＳ Ｐゴシック" pitchFamily="34" charset="-128"/>
              </a:rPr>
              <a:t>2</a:t>
            </a:r>
            <a:endParaRPr lang="en-US" sz="2400" dirty="0">
              <a:solidFill>
                <a:schemeClr val="bg1">
                  <a:lumMod val="50000"/>
                </a:schemeClr>
              </a:solidFill>
              <a:ea typeface="ＭＳ Ｐゴシック" pitchFamily="34" charset="-128"/>
            </a:endParaRPr>
          </a:p>
        </p:txBody>
      </p:sp>
      <p:cxnSp>
        <p:nvCxnSpPr>
          <p:cNvPr id="8" name="Straight Connector 7"/>
          <p:cNvCxnSpPr/>
          <p:nvPr/>
        </p:nvCxnSpPr>
        <p:spPr>
          <a:xfrm>
            <a:off x="567426" y="1447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3810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Some things you need to know</a:t>
            </a:r>
          </a:p>
        </p:txBody>
      </p:sp>
      <p:sp>
        <p:nvSpPr>
          <p:cNvPr id="8196" name="Content Placeholder 10"/>
          <p:cNvSpPr>
            <a:spLocks noGrp="1"/>
          </p:cNvSpPr>
          <p:nvPr>
            <p:ph idx="1"/>
          </p:nvPr>
        </p:nvSpPr>
        <p:spPr bwMode="auto">
          <a:xfrm>
            <a:off x="304800" y="1295400"/>
            <a:ext cx="8229600" cy="4114800"/>
          </a:xfrm>
          <a:noFill/>
          <a:ln>
            <a:miter lim="800000"/>
            <a:headEnd/>
            <a:tailEnd/>
          </a:ln>
        </p:spPr>
        <p:txBody>
          <a:bodyPr wrap="square" lIns="91440" tIns="45720" rIns="91440" bIns="45720" numCol="1" anchor="t" anchorCtr="0" compatLnSpc="1">
            <a:prstTxWarp prst="textNoShape">
              <a:avLst/>
            </a:prstTxWarp>
          </a:bodyPr>
          <a:lstStyle/>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This presentation was not intended by the author to be used, and cannot be used, by anybody for the purpose of avoiding any penalties that may be imposed on you pursuant to the Internal Revenue Code. The information contained herein was prepared to support the promotion, marketing and/or sale of life insurance contracts, annuity contracts, and/or other products and services provided by Nationwide Life Insurance Company.</a:t>
            </a:r>
          </a:p>
          <a:p>
            <a:pPr marL="0" indent="0">
              <a:spcBef>
                <a:spcPts val="0"/>
              </a:spcBef>
            </a:pPr>
            <a:endParaRPr lang="en-US" sz="1400" b="1"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Keep in mind that as an acceleration of the death benefit, the payment of long-term care rider benefits will reduce both the death benefit and cash surrender values of the policy. Additionally, loans and withdrawals will also reduce both the cash values and the death benefit. Care should be taken to make sure that life insurance needs continue to be met even if the rider pays out in full, or after money is taken from the policy. There is no guarantee that the rider will cover the entire cost for all of the insured’s long-term care, as this may vary with the needs of each insured. Nationwide pays the long-term care benefit to the policy owner; there is no guarantee the policy owner will use the benefit for long-term care expenses if the policy is owned by someone other than the insured. </a:t>
            </a:r>
          </a:p>
          <a:p>
            <a:pPr marL="285750" indent="-285750">
              <a:spcBef>
                <a:spcPts val="0"/>
              </a:spcBef>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Guarantees are subject to the claims-paying ability of the issuing company.  Life insurance products are issued by Nationwide Life Insurance Company or Nationwide Life and Annuity Insurance Company, Columbus, Ohio.</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9" name="Footer Placeholder 3"/>
          <p:cNvSpPr txBox="1">
            <a:spLocks/>
          </p:cNvSpPr>
          <p:nvPr/>
        </p:nvSpPr>
        <p:spPr bwMode="auto">
          <a:xfrm>
            <a:off x="533400" y="6324600"/>
            <a:ext cx="1676400" cy="3206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chemeClr val="tx1">
                    <a:lumMod val="75000"/>
                    <a:lumOff val="25000"/>
                  </a:schemeClr>
                </a:solidFill>
                <a:effectLst/>
                <a:uLnTx/>
                <a:uFillTx/>
                <a:latin typeface="Arial" charset="0"/>
                <a:ea typeface="ＭＳ Ｐゴシック" pitchFamily="34" charset="-128"/>
                <a:cs typeface="+mn-cs"/>
              </a:rPr>
              <a:t>NFM-13122AO.2</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 (</a:t>
            </a:r>
            <a:r>
              <a:rPr lang="en-US" sz="1000" noProof="0" dirty="0">
                <a:solidFill>
                  <a:schemeClr val="tx1">
                    <a:lumMod val="75000"/>
                    <a:lumOff val="25000"/>
                  </a:schemeClr>
                </a:solidFill>
              </a:rPr>
              <a:t>01</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/17)</a:t>
            </a:r>
            <a:endPar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Arial" charset="0"/>
            </a:endParaRPr>
          </a:p>
        </p:txBody>
      </p:sp>
      <p:pic>
        <p:nvPicPr>
          <p:cNvPr id="10" name="Picture 9" descr="FDIC disclosure box.bmp"/>
          <p:cNvPicPr>
            <a:picLocks noChangeAspect="1"/>
          </p:cNvPicPr>
          <p:nvPr/>
        </p:nvPicPr>
        <p:blipFill>
          <a:blip r:embed="rId2"/>
          <a:stretch>
            <a:fillRect/>
          </a:stretch>
        </p:blipFill>
        <p:spPr>
          <a:xfrm>
            <a:off x="1295400" y="5542070"/>
            <a:ext cx="6172200" cy="569805"/>
          </a:xfrm>
          <a:prstGeom prst="rect">
            <a:avLst/>
          </a:prstGeom>
        </p:spPr>
      </p:pic>
    </p:spTree>
    <p:extLst>
      <p:ext uri="{BB962C8B-B14F-4D97-AF65-F5344CB8AC3E}">
        <p14:creationId xmlns:p14="http://schemas.microsoft.com/office/powerpoint/2010/main" val="3507140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p:cNvSpPr>
            <a:spLocks noGrp="1"/>
          </p:cNvSpPr>
          <p:nvPr>
            <p:ph type="title"/>
          </p:nvPr>
        </p:nvSpPr>
        <p:spPr bwMode="auto">
          <a:xfrm>
            <a:off x="381000" y="0"/>
            <a:ext cx="7772400" cy="1143000"/>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accent5">
                    <a:lumMod val="25000"/>
                  </a:schemeClr>
                </a:solidFill>
                <a:ea typeface="ＭＳ Ｐゴシック" pitchFamily="34" charset="-128"/>
              </a:rPr>
              <a:t>Women and Long-term Care ………</a:t>
            </a:r>
            <a:br>
              <a:rPr lang="en-US" sz="3600" dirty="0">
                <a:solidFill>
                  <a:schemeClr val="accent5">
                    <a:lumMod val="25000"/>
                  </a:schemeClr>
                </a:solidFill>
                <a:ea typeface="ＭＳ Ｐゴシック" pitchFamily="34" charset="-128"/>
              </a:rPr>
            </a:br>
            <a:r>
              <a:rPr lang="en-US" sz="2800" dirty="0">
                <a:solidFill>
                  <a:schemeClr val="tx1"/>
                </a:solidFill>
                <a:ea typeface="ＭＳ Ｐゴシック" pitchFamily="34" charset="-128"/>
              </a:rPr>
              <a:t>as the cared for ……….</a:t>
            </a:r>
          </a:p>
        </p:txBody>
      </p:sp>
      <p:cxnSp>
        <p:nvCxnSpPr>
          <p:cNvPr id="7" name="Straight Connector 6"/>
          <p:cNvCxnSpPr/>
          <p:nvPr/>
        </p:nvCxnSpPr>
        <p:spPr>
          <a:xfrm>
            <a:off x="457200" y="6096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9600" y="6243484"/>
            <a:ext cx="5715000" cy="400110"/>
          </a:xfrm>
          <a:prstGeom prst="rect">
            <a:avLst/>
          </a:prstGeom>
          <a:noFill/>
        </p:spPr>
        <p:txBody>
          <a:bodyPr wrap="square" rtlCol="0">
            <a:spAutoFit/>
          </a:bodyPr>
          <a:lstStyle/>
          <a:p>
            <a:r>
              <a:rPr lang="en-US" sz="1000" baseline="30000" dirty="0">
                <a:solidFill>
                  <a:srgbClr val="000000"/>
                </a:solidFill>
              </a:rPr>
              <a:t>1</a:t>
            </a:r>
            <a:r>
              <a:rPr lang="en-US" sz="1000" i="1" dirty="0"/>
              <a:t>American Association for Long-term Care Insurance, AALTCi Sourcebook 2015-2016</a:t>
            </a:r>
            <a:endParaRPr lang="en-US" sz="1000" dirty="0"/>
          </a:p>
          <a:p>
            <a:r>
              <a:rPr lang="en-US" sz="1000" baseline="30000" dirty="0"/>
              <a:t>2</a:t>
            </a:r>
            <a:r>
              <a:rPr lang="en-US" sz="1000" dirty="0"/>
              <a:t>Long Term Care Associates, LTC is a Women’s Issue… or is It?, Stephan D. Forman, 4/20/16</a:t>
            </a:r>
          </a:p>
        </p:txBody>
      </p:sp>
      <p:graphicFrame>
        <p:nvGraphicFramePr>
          <p:cNvPr id="9" name="Diagram 8"/>
          <p:cNvGraphicFramePr/>
          <p:nvPr>
            <p:extLst>
              <p:ext uri="{D42A27DB-BD31-4B8C-83A1-F6EECF244321}">
                <p14:modId xmlns:p14="http://schemas.microsoft.com/office/powerpoint/2010/main" val="3370145862"/>
              </p:ext>
            </p:extLst>
          </p:nvPr>
        </p:nvGraphicFramePr>
        <p:xfrm>
          <a:off x="381000" y="10668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80311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6858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Women – the Cared For</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1" name="TextBox 4"/>
          <p:cNvSpPr txBox="1">
            <a:spLocks noChangeArrowheads="1"/>
          </p:cNvSpPr>
          <p:nvPr/>
        </p:nvSpPr>
        <p:spPr bwMode="auto">
          <a:xfrm>
            <a:off x="609600" y="6215873"/>
            <a:ext cx="5791200" cy="553998"/>
          </a:xfrm>
          <a:prstGeom prst="rect">
            <a:avLst/>
          </a:prstGeom>
          <a:noFill/>
          <a:ln w="9525">
            <a:noFill/>
            <a:miter lim="800000"/>
            <a:headEnd/>
            <a:tailEnd/>
          </a:ln>
        </p:spPr>
        <p:txBody>
          <a:bodyPr wrap="square">
            <a:spAutoFit/>
          </a:bodyPr>
          <a:lstStyle/>
          <a:p>
            <a:r>
              <a:rPr lang="en-US" sz="1000" baseline="30000" dirty="0">
                <a:solidFill>
                  <a:schemeClr val="tx2"/>
                </a:solidFill>
              </a:rPr>
              <a:t>1</a:t>
            </a:r>
            <a:r>
              <a:rPr lang="en-US" sz="1000" i="1" dirty="0"/>
              <a:t>Centers for Medicare and Medicaid Services Nursing Home Data Compendium, 2015</a:t>
            </a:r>
          </a:p>
          <a:p>
            <a:r>
              <a:rPr lang="en-US" sz="1000" baseline="30000" dirty="0">
                <a:solidFill>
                  <a:schemeClr val="tx2"/>
                </a:solidFill>
              </a:rPr>
              <a:t>2</a:t>
            </a:r>
            <a:r>
              <a:rPr lang="en-US" sz="1000" i="1" dirty="0"/>
              <a:t>American Senior Communities,” Assisted Living Statistics – A Deeper Dive into the Demographics”, November 2016</a:t>
            </a:r>
            <a:endParaRPr lang="en-US" sz="1000" dirty="0"/>
          </a:p>
        </p:txBody>
      </p:sp>
      <p:sp>
        <p:nvSpPr>
          <p:cNvPr id="10" name="Pentagon 9"/>
          <p:cNvSpPr/>
          <p:nvPr/>
        </p:nvSpPr>
        <p:spPr>
          <a:xfrm>
            <a:off x="0" y="228600"/>
            <a:ext cx="3657600" cy="381000"/>
          </a:xfrm>
          <a:prstGeom prst="homePlate">
            <a:avLst/>
          </a:prstGeom>
          <a:solidFill>
            <a:srgbClr val="92D05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The Reality of </a:t>
            </a:r>
            <a:r>
              <a:rPr lang="en-US" b="1" dirty="0" err="1">
                <a:solidFill>
                  <a:schemeClr val="tx1"/>
                </a:solidFill>
                <a:ea typeface="ＭＳ Ｐゴシック" pitchFamily="34" charset="-128"/>
              </a:rPr>
              <a:t>LTC</a:t>
            </a:r>
            <a:r>
              <a:rPr lang="en-US" b="1" dirty="0">
                <a:solidFill>
                  <a:schemeClr val="tx1"/>
                </a:solidFill>
                <a:ea typeface="ＭＳ Ｐゴシック" pitchFamily="34" charset="-128"/>
              </a:rPr>
              <a:t> for Women</a:t>
            </a:r>
            <a:endParaRPr lang="en-US" b="1" dirty="0">
              <a:solidFill>
                <a:schemeClr val="tx1"/>
              </a:solidFill>
            </a:endParaRPr>
          </a:p>
        </p:txBody>
      </p:sp>
      <p:graphicFrame>
        <p:nvGraphicFramePr>
          <p:cNvPr id="9" name="Diagram 8"/>
          <p:cNvGraphicFramePr/>
          <p:nvPr>
            <p:extLst>
              <p:ext uri="{D42A27DB-BD31-4B8C-83A1-F6EECF244321}">
                <p14:modId xmlns:p14="http://schemas.microsoft.com/office/powerpoint/2010/main" val="3632181676"/>
              </p:ext>
            </p:extLst>
          </p:nvPr>
        </p:nvGraphicFramePr>
        <p:xfrm>
          <a:off x="548640" y="1912936"/>
          <a:ext cx="7924800" cy="4068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p:cNvCxnSpPr/>
          <p:nvPr/>
        </p:nvCxnSpPr>
        <p:spPr>
          <a:xfrm>
            <a:off x="548640" y="1401762"/>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1371600" y="731838"/>
            <a:ext cx="56388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Women on Their Own – The Financial Impact</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1" name="TextBox 4"/>
          <p:cNvSpPr txBox="1">
            <a:spLocks noChangeArrowheads="1"/>
          </p:cNvSpPr>
          <p:nvPr/>
        </p:nvSpPr>
        <p:spPr bwMode="auto">
          <a:xfrm>
            <a:off x="609600" y="6248400"/>
            <a:ext cx="6172200" cy="246221"/>
          </a:xfrm>
          <a:prstGeom prst="rect">
            <a:avLst/>
          </a:prstGeom>
          <a:noFill/>
          <a:ln w="9525">
            <a:noFill/>
            <a:miter lim="800000"/>
            <a:headEnd/>
            <a:tailEnd/>
          </a:ln>
        </p:spPr>
        <p:txBody>
          <a:bodyPr wrap="square">
            <a:spAutoFit/>
          </a:bodyPr>
          <a:lstStyle/>
          <a:p>
            <a:r>
              <a:rPr lang="en-US" sz="1000" i="1" dirty="0" err="1">
                <a:solidFill>
                  <a:schemeClr val="tx2"/>
                </a:solidFill>
              </a:rPr>
              <a:t>Souce:American</a:t>
            </a:r>
            <a:r>
              <a:rPr lang="en-US" sz="1000" i="1" dirty="0">
                <a:solidFill>
                  <a:schemeClr val="tx2"/>
                </a:solidFill>
              </a:rPr>
              <a:t> Association for Long-term Care Insurance (AALTCI) 2016</a:t>
            </a:r>
          </a:p>
        </p:txBody>
      </p:sp>
      <p:sp>
        <p:nvSpPr>
          <p:cNvPr id="10" name="Pentagon 9"/>
          <p:cNvSpPr/>
          <p:nvPr/>
        </p:nvSpPr>
        <p:spPr>
          <a:xfrm>
            <a:off x="0" y="228600"/>
            <a:ext cx="3657600" cy="381000"/>
          </a:xfrm>
          <a:prstGeom prst="homePlate">
            <a:avLst/>
          </a:prstGeom>
          <a:solidFill>
            <a:srgbClr val="92D05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The Reality of </a:t>
            </a:r>
            <a:r>
              <a:rPr lang="en-US" b="1" dirty="0" err="1">
                <a:solidFill>
                  <a:schemeClr val="tx1"/>
                </a:solidFill>
                <a:ea typeface="ＭＳ Ｐゴシック" pitchFamily="34" charset="-128"/>
              </a:rPr>
              <a:t>LTC</a:t>
            </a:r>
            <a:r>
              <a:rPr lang="en-US" b="1" dirty="0">
                <a:solidFill>
                  <a:schemeClr val="tx1"/>
                </a:solidFill>
                <a:ea typeface="ＭＳ Ｐゴシック" pitchFamily="34" charset="-128"/>
              </a:rPr>
              <a:t> for Women</a:t>
            </a:r>
            <a:endParaRPr lang="en-US" b="1" dirty="0">
              <a:solidFill>
                <a:schemeClr val="tx1"/>
              </a:solidFill>
            </a:endParaRPr>
          </a:p>
        </p:txBody>
      </p:sp>
      <p:sp>
        <p:nvSpPr>
          <p:cNvPr id="8" name="Content Placeholder 2"/>
          <p:cNvSpPr>
            <a:spLocks noGrp="1"/>
          </p:cNvSpPr>
          <p:nvPr>
            <p:ph idx="1"/>
          </p:nvPr>
        </p:nvSpPr>
        <p:spPr bwMode="auto">
          <a:xfrm>
            <a:off x="457200" y="2133600"/>
            <a:ext cx="8001000" cy="4191000"/>
          </a:xfrm>
          <a:ln>
            <a:miter lim="800000"/>
            <a:headEnd/>
            <a:tailEnd/>
          </a:ln>
        </p:spPr>
        <p:txBody>
          <a:bodyPr wrap="square" lIns="91440" tIns="45720" rIns="91440" bIns="45720" numCol="1" anchor="t" anchorCtr="0" compatLnSpc="1">
            <a:prstTxWarp prst="textNoShape">
              <a:avLst/>
            </a:prstTxWarp>
          </a:bodyPr>
          <a:lstStyle/>
          <a:p>
            <a:pPr eaLnBrk="1" hangingPunct="1">
              <a:buFont typeface="Arial" pitchFamily="34" charset="0"/>
              <a:buChar char="•"/>
              <a:defRPr/>
            </a:pPr>
            <a:r>
              <a:rPr lang="en-US" sz="2400" dirty="0">
                <a:solidFill>
                  <a:schemeClr val="tx1">
                    <a:lumMod val="75000"/>
                    <a:lumOff val="25000"/>
                  </a:schemeClr>
                </a:solidFill>
                <a:ea typeface="ＭＳ Ｐゴシック" pitchFamily="34" charset="-128"/>
              </a:rPr>
              <a:t>Women on their own have less income</a:t>
            </a:r>
          </a:p>
          <a:p>
            <a:pPr eaLnBrk="1" hangingPunct="1">
              <a:buFont typeface="Arial" pitchFamily="34" charset="0"/>
              <a:buChar char="•"/>
              <a:defRPr/>
            </a:pPr>
            <a:r>
              <a:rPr lang="en-US" sz="2400" dirty="0">
                <a:solidFill>
                  <a:schemeClr val="tx1">
                    <a:lumMod val="75000"/>
                    <a:lumOff val="25000"/>
                  </a:schemeClr>
                </a:solidFill>
                <a:ea typeface="ＭＳ Ｐゴシック" pitchFamily="34" charset="-128"/>
              </a:rPr>
              <a:t>The median income for women living alone is less than 50% of median household incomes of married couples</a:t>
            </a:r>
            <a:endParaRPr lang="en-US" sz="2400" baseline="30000" dirty="0">
              <a:solidFill>
                <a:schemeClr val="tx1">
                  <a:lumMod val="75000"/>
                  <a:lumOff val="25000"/>
                </a:schemeClr>
              </a:solidFill>
              <a:ea typeface="ＭＳ Ｐゴシック" pitchFamily="34" charset="-128"/>
            </a:endParaRPr>
          </a:p>
          <a:p>
            <a:pPr eaLnBrk="1" hangingPunct="1">
              <a:buFont typeface="Arial" pitchFamily="34" charset="0"/>
              <a:buChar char="•"/>
              <a:defRPr/>
            </a:pPr>
            <a:r>
              <a:rPr lang="en-US" sz="2400" dirty="0">
                <a:solidFill>
                  <a:schemeClr val="tx1">
                    <a:lumMod val="75000"/>
                    <a:lumOff val="25000"/>
                  </a:schemeClr>
                </a:solidFill>
                <a:ea typeface="ＭＳ Ｐゴシック" pitchFamily="34" charset="-128"/>
              </a:rPr>
              <a:t>The share of elderly women living in poverty is:</a:t>
            </a:r>
          </a:p>
          <a:p>
            <a:pPr lvl="1" eaLnBrk="1" hangingPunct="1">
              <a:buFont typeface="Courier New" pitchFamily="49" charset="0"/>
              <a:buChar char="o"/>
              <a:defRPr/>
            </a:pPr>
            <a:r>
              <a:rPr lang="en-US" sz="2000" b="1" dirty="0">
                <a:solidFill>
                  <a:schemeClr val="accent5">
                    <a:lumMod val="25000"/>
                  </a:schemeClr>
                </a:solidFill>
                <a:ea typeface="ＭＳ Ｐゴシック" pitchFamily="34" charset="-128"/>
              </a:rPr>
              <a:t>37% for divorced and separated</a:t>
            </a:r>
          </a:p>
          <a:p>
            <a:pPr lvl="1" eaLnBrk="1" hangingPunct="1">
              <a:buFont typeface="Courier New" pitchFamily="49" charset="0"/>
              <a:buChar char="o"/>
              <a:defRPr/>
            </a:pPr>
            <a:r>
              <a:rPr lang="en-US" sz="2000" b="1" dirty="0">
                <a:solidFill>
                  <a:schemeClr val="accent5">
                    <a:lumMod val="25000"/>
                  </a:schemeClr>
                </a:solidFill>
                <a:ea typeface="ＭＳ Ｐゴシック" pitchFamily="34" charset="-128"/>
              </a:rPr>
              <a:t>28% for widowed</a:t>
            </a:r>
          </a:p>
          <a:p>
            <a:pPr lvl="1" eaLnBrk="1" hangingPunct="1">
              <a:buFont typeface="Courier New" pitchFamily="49" charset="0"/>
              <a:buChar char="o"/>
              <a:defRPr/>
            </a:pPr>
            <a:r>
              <a:rPr lang="en-US" sz="2000" b="1" dirty="0">
                <a:solidFill>
                  <a:schemeClr val="accent5">
                    <a:lumMod val="25000"/>
                  </a:schemeClr>
                </a:solidFill>
                <a:ea typeface="ＭＳ Ｐゴシック" pitchFamily="34" charset="-128"/>
              </a:rPr>
              <a:t>22% never married</a:t>
            </a:r>
          </a:p>
          <a:p>
            <a:pPr lvl="1" eaLnBrk="1" hangingPunct="1">
              <a:buFont typeface="Courier New" pitchFamily="49" charset="0"/>
              <a:buChar char="o"/>
              <a:defRPr/>
            </a:pPr>
            <a:r>
              <a:rPr lang="en-US" sz="2000" b="1" dirty="0">
                <a:solidFill>
                  <a:schemeClr val="accent5">
                    <a:lumMod val="25000"/>
                  </a:schemeClr>
                </a:solidFill>
                <a:ea typeface="ＭＳ Ｐゴシック" pitchFamily="34" charset="-128"/>
              </a:rPr>
              <a:t>10% married</a:t>
            </a:r>
          </a:p>
          <a:p>
            <a:pPr eaLnBrk="1" hangingPunct="1">
              <a:buFont typeface="Arial" pitchFamily="34" charset="0"/>
              <a:buChar char="•"/>
              <a:defRPr/>
            </a:pPr>
            <a:r>
              <a:rPr lang="en-US" sz="2400" dirty="0">
                <a:solidFill>
                  <a:schemeClr val="tx1">
                    <a:lumMod val="75000"/>
                    <a:lumOff val="25000"/>
                  </a:schemeClr>
                </a:solidFill>
                <a:ea typeface="ＭＳ Ｐゴシック" pitchFamily="34" charset="-128"/>
              </a:rPr>
              <a:t>How will LTC be paid for when not planned for?</a:t>
            </a:r>
          </a:p>
        </p:txBody>
      </p:sp>
      <p:cxnSp>
        <p:nvCxnSpPr>
          <p:cNvPr id="7" name="Straight Connector 6"/>
          <p:cNvCxnSpPr/>
          <p:nvPr/>
        </p:nvCxnSpPr>
        <p:spPr>
          <a:xfrm>
            <a:off x="600556" y="19050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2" name="Content Placeholder 2"/>
          <p:cNvSpPr>
            <a:spLocks noGrp="1"/>
          </p:cNvSpPr>
          <p:nvPr>
            <p:ph idx="1"/>
          </p:nvPr>
        </p:nvSpPr>
        <p:spPr bwMode="auto">
          <a:xfrm>
            <a:off x="914400" y="1219200"/>
            <a:ext cx="6858000" cy="4724400"/>
          </a:xfrm>
          <a:ln>
            <a:miter lim="800000"/>
            <a:headEnd/>
            <a:tailEnd/>
          </a:ln>
        </p:spPr>
        <p:txBody>
          <a:bodyPr wrap="square" lIns="91440" tIns="45720" rIns="91440" bIns="45720" numCol="1" anchor="t" anchorCtr="0" compatLnSpc="1">
            <a:prstTxWarp prst="textNoShape">
              <a:avLst/>
            </a:prstTxWarp>
          </a:bodyPr>
          <a:lstStyle/>
          <a:p>
            <a:pPr algn="ctr" eaLnBrk="1" hangingPunct="1">
              <a:buFontTx/>
              <a:buNone/>
              <a:defRPr/>
            </a:pPr>
            <a:r>
              <a:rPr lang="en-US" sz="4000" b="1" dirty="0">
                <a:solidFill>
                  <a:schemeClr val="accent5">
                    <a:lumMod val="10000"/>
                  </a:schemeClr>
                </a:solidFill>
                <a:ea typeface="ＭＳ Ｐゴシック" pitchFamily="34" charset="-128"/>
              </a:rPr>
              <a:t>Solutions to Funding</a:t>
            </a:r>
          </a:p>
          <a:p>
            <a:pPr algn="ctr" eaLnBrk="1" hangingPunct="1">
              <a:buFontTx/>
              <a:buNone/>
              <a:defRPr/>
            </a:pPr>
            <a:r>
              <a:rPr lang="en-US" sz="4000" b="1" dirty="0">
                <a:solidFill>
                  <a:schemeClr val="accent5">
                    <a:lumMod val="10000"/>
                  </a:schemeClr>
                </a:solidFill>
                <a:ea typeface="ＭＳ Ｐゴシック" pitchFamily="34" charset="-128"/>
              </a:rPr>
              <a:t>Long-term Care</a:t>
            </a:r>
          </a:p>
          <a:p>
            <a:pPr algn="ctr" eaLnBrk="1" hangingPunct="1">
              <a:buFontTx/>
              <a:buNone/>
              <a:defRPr/>
            </a:pPr>
            <a:endParaRPr lang="en-US" sz="2800" dirty="0">
              <a:ea typeface="ＭＳ Ｐゴシック" pitchFamily="34" charset="-128"/>
            </a:endParaRPr>
          </a:p>
          <a:p>
            <a:pPr algn="ctr" eaLnBrk="1" hangingPunct="1">
              <a:buFontTx/>
              <a:buNone/>
              <a:defRPr/>
            </a:pPr>
            <a:r>
              <a:rPr lang="en-US" sz="2800" b="1" dirty="0">
                <a:solidFill>
                  <a:schemeClr val="accent5">
                    <a:lumMod val="50000"/>
                  </a:schemeClr>
                </a:solidFill>
                <a:ea typeface="ＭＳ Ｐゴシック" pitchFamily="34" charset="-128"/>
              </a:rPr>
              <a:t>Understanding the options</a:t>
            </a:r>
          </a:p>
        </p:txBody>
      </p:sp>
      <p:cxnSp>
        <p:nvCxnSpPr>
          <p:cNvPr id="4" name="Straight Connector 3"/>
          <p:cNvCxnSpPr/>
          <p:nvPr/>
        </p:nvCxnSpPr>
        <p:spPr>
          <a:xfrm>
            <a:off x="609600" y="28956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6" name="Title 9"/>
          <p:cNvSpPr>
            <a:spLocks noGrp="1"/>
          </p:cNvSpPr>
          <p:nvPr>
            <p:ph type="title"/>
          </p:nvPr>
        </p:nvSpPr>
        <p:spPr bwMode="auto">
          <a:xfrm>
            <a:off x="533400" y="152400"/>
            <a:ext cx="7772400" cy="639762"/>
          </a:xfrm>
          <a:noFill/>
          <a:ln>
            <a:miter lim="800000"/>
            <a:headEnd/>
            <a:tailEnd/>
          </a:ln>
        </p:spPr>
        <p:txBody>
          <a:bodyPr wrap="square" lIns="91440" tIns="45720" rIns="91440" bIns="45720" numCol="1" anchor="t" anchorCtr="0" compatLnSpc="1">
            <a:prstTxWarp prst="textNoShape">
              <a:avLst/>
            </a:prstTxWarp>
          </a:bodyPr>
          <a:lstStyle/>
          <a:p>
            <a:pPr algn="r"/>
            <a:r>
              <a:rPr lang="en-US" sz="3600" dirty="0">
                <a:ea typeface="ＭＳ Ｐゴシック" pitchFamily="34" charset="-128"/>
              </a:rPr>
              <a:t>………Funding your Plan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5319354"/>
              </p:ext>
            </p:extLst>
          </p:nvPr>
        </p:nvGraphicFramePr>
        <p:xfrm>
          <a:off x="381000" y="1905000"/>
          <a:ext cx="8229600" cy="40401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57200" y="792162"/>
            <a:ext cx="8229600" cy="646331"/>
          </a:xfrm>
          <a:prstGeom prst="rect">
            <a:avLst/>
          </a:prstGeom>
          <a:noFill/>
        </p:spPr>
        <p:txBody>
          <a:bodyPr wrap="square" rtlCol="0">
            <a:spAutoFit/>
          </a:bodyPr>
          <a:lstStyle/>
          <a:p>
            <a:endParaRPr lang="en-US" sz="1200" dirty="0"/>
          </a:p>
          <a:p>
            <a:r>
              <a:rPr lang="en-US" sz="2400" dirty="0"/>
              <a:t>              Long-term care is paid for either by…………….</a:t>
            </a:r>
          </a:p>
        </p:txBody>
      </p:sp>
      <p:cxnSp>
        <p:nvCxnSpPr>
          <p:cNvPr id="9" name="Straight Connector 8"/>
          <p:cNvCxnSpPr/>
          <p:nvPr/>
        </p:nvCxnSpPr>
        <p:spPr>
          <a:xfrm>
            <a:off x="640080" y="79582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graphicFrame>
        <p:nvGraphicFramePr>
          <p:cNvPr id="16" name="Diagram 15"/>
          <p:cNvGraphicFramePr/>
          <p:nvPr>
            <p:extLst>
              <p:ext uri="{D42A27DB-BD31-4B8C-83A1-F6EECF244321}">
                <p14:modId xmlns:p14="http://schemas.microsoft.com/office/powerpoint/2010/main" val="557665248"/>
              </p:ext>
            </p:extLst>
          </p:nvPr>
        </p:nvGraphicFramePr>
        <p:xfrm>
          <a:off x="213360" y="777128"/>
          <a:ext cx="8458200" cy="332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2"/>
          <p:cNvSpPr>
            <a:spLocks noGrp="1" noChangeArrowheads="1"/>
          </p:cNvSpPr>
          <p:nvPr>
            <p:ph type="title"/>
          </p:nvPr>
        </p:nvSpPr>
        <p:spPr bwMode="auto">
          <a:xfrm>
            <a:off x="-76200" y="117352"/>
            <a:ext cx="8261684" cy="691731"/>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3200" dirty="0">
                <a:solidFill>
                  <a:schemeClr val="tx1"/>
                </a:solidFill>
                <a:ea typeface="ＭＳ Ｐゴシック" pitchFamily="34" charset="-128"/>
              </a:rPr>
              <a:t>  …. Client Misconceptions on Funding</a:t>
            </a:r>
          </a:p>
        </p:txBody>
      </p:sp>
      <p:cxnSp>
        <p:nvCxnSpPr>
          <p:cNvPr id="19" name="Straight Connector 18"/>
          <p:cNvCxnSpPr/>
          <p:nvPr/>
        </p:nvCxnSpPr>
        <p:spPr>
          <a:xfrm>
            <a:off x="609600" y="755901"/>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Rectangle 3"/>
          <p:cNvSpPr txBox="1">
            <a:spLocks noChangeArrowheads="1"/>
          </p:cNvSpPr>
          <p:nvPr/>
        </p:nvSpPr>
        <p:spPr>
          <a:xfrm>
            <a:off x="824564" y="4191000"/>
            <a:ext cx="8153400" cy="1664202"/>
          </a:xfrm>
          <a:prstGeom prst="rect">
            <a:avLst/>
          </a:prstGeom>
        </p:spPr>
        <p:txBody>
          <a:bodyPr/>
          <a:lstStyle/>
          <a:p>
            <a:pPr marL="285750" indent="-285750">
              <a:spcBef>
                <a:spcPct val="20000"/>
              </a:spcBef>
              <a:buFont typeface="Arial" pitchFamily="34" charset="0"/>
              <a:buChar char="•"/>
              <a:defRPr/>
            </a:pPr>
            <a:r>
              <a:rPr lang="en-US" sz="2800" kern="0" dirty="0">
                <a:latin typeface="+mn-lt"/>
                <a:ea typeface="ＭＳ Ｐゴシック" charset="-128"/>
              </a:rPr>
              <a:t>LTC coverage </a:t>
            </a:r>
            <a:r>
              <a:rPr lang="en-US" sz="2800" b="1" kern="0" dirty="0">
                <a:solidFill>
                  <a:srgbClr val="125309"/>
                </a:solidFill>
                <a:latin typeface="+mn-lt"/>
                <a:ea typeface="ＭＳ Ｐゴシック" charset="-128"/>
              </a:rPr>
              <a:t>WILL</a:t>
            </a:r>
            <a:r>
              <a:rPr lang="en-US" sz="2800" kern="0" dirty="0">
                <a:latin typeface="+mn-lt"/>
                <a:ea typeface="ＭＳ Ｐゴシック" charset="-128"/>
              </a:rPr>
              <a:t> help pay for LTC costs</a:t>
            </a:r>
          </a:p>
          <a:p>
            <a:pPr marL="742950" lvl="1" indent="-285750">
              <a:spcBef>
                <a:spcPct val="20000"/>
              </a:spcBef>
              <a:buFont typeface="Arial" pitchFamily="34" charset="0"/>
              <a:buChar char="̶"/>
              <a:defRPr/>
            </a:pPr>
            <a:r>
              <a:rPr lang="en-US" sz="2000" kern="0" dirty="0">
                <a:solidFill>
                  <a:schemeClr val="tx1">
                    <a:lumMod val="85000"/>
                    <a:lumOff val="15000"/>
                  </a:schemeClr>
                </a:solidFill>
                <a:latin typeface="+mn-lt"/>
                <a:ea typeface="ＭＳ Ｐゴシック" charset="-128"/>
                <a:cs typeface="Times New Roman" pitchFamily="18" charset="0"/>
              </a:rPr>
              <a:t>Long-term care stand alone policy</a:t>
            </a:r>
          </a:p>
          <a:p>
            <a:pPr marL="742950" lvl="1" indent="-285750">
              <a:spcBef>
                <a:spcPct val="20000"/>
              </a:spcBef>
              <a:buFont typeface="Arial" pitchFamily="34" charset="0"/>
              <a:buChar char="̶"/>
              <a:defRPr/>
            </a:pPr>
            <a:r>
              <a:rPr lang="en-US" sz="2000" kern="0" dirty="0">
                <a:solidFill>
                  <a:schemeClr val="tx1">
                    <a:lumMod val="85000"/>
                    <a:lumOff val="15000"/>
                  </a:schemeClr>
                </a:solidFill>
                <a:latin typeface="+mn-lt"/>
                <a:ea typeface="ＭＳ Ｐゴシック" charset="-128"/>
                <a:cs typeface="Times New Roman" pitchFamily="18" charset="0"/>
              </a:rPr>
              <a:t>Long-term care with life insurance – Linked Benefit LTC</a:t>
            </a:r>
          </a:p>
          <a:p>
            <a:pPr marL="742950" lvl="1" indent="-285750">
              <a:spcBef>
                <a:spcPct val="20000"/>
              </a:spcBef>
              <a:buFont typeface="Arial" pitchFamily="34" charset="0"/>
              <a:buChar char="̶"/>
              <a:defRPr/>
            </a:pPr>
            <a:r>
              <a:rPr lang="en-US" sz="2000" kern="0" dirty="0">
                <a:solidFill>
                  <a:schemeClr val="tx1">
                    <a:lumMod val="85000"/>
                    <a:lumOff val="15000"/>
                  </a:schemeClr>
                </a:solidFill>
                <a:latin typeface="+mn-lt"/>
                <a:ea typeface="ＭＳ Ｐゴシック" charset="-128"/>
                <a:cs typeface="Times New Roman" pitchFamily="18" charset="0"/>
              </a:rPr>
              <a:t>Life insurance with a LTC rider</a:t>
            </a:r>
          </a:p>
          <a:p>
            <a:pPr marL="342900" indent="-342900">
              <a:spcBef>
                <a:spcPct val="20000"/>
              </a:spcBef>
              <a:buFont typeface="Arial" pitchFamily="34" charset="0"/>
              <a:buChar char="̶"/>
              <a:defRPr/>
            </a:pPr>
            <a:endParaRPr lang="en-US" sz="2400" kern="0" dirty="0">
              <a:latin typeface="+mn-lt"/>
              <a:ea typeface="ＭＳ Ｐゴシック" charset="-128"/>
              <a:cs typeface="ＭＳ Ｐゴシック" charset="-128"/>
            </a:endParaRPr>
          </a:p>
        </p:txBody>
      </p:sp>
    </p:spTree>
    <p:extLst>
      <p:ext uri="{BB962C8B-B14F-4D97-AF65-F5344CB8AC3E}">
        <p14:creationId xmlns:p14="http://schemas.microsoft.com/office/powerpoint/2010/main" val="1352097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6" name="Pentagon 5"/>
          <p:cNvSpPr/>
          <p:nvPr/>
        </p:nvSpPr>
        <p:spPr>
          <a:xfrm>
            <a:off x="228599" y="114835"/>
            <a:ext cx="2286002" cy="381000"/>
          </a:xfrm>
          <a:prstGeom prst="homePlate">
            <a:avLst/>
          </a:prstGeom>
          <a:solidFill>
            <a:srgbClr val="6DD9FF"/>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LTC  Solutions</a:t>
            </a:r>
            <a:endParaRPr lang="en-US" b="1" dirty="0">
              <a:solidFill>
                <a:schemeClr val="tx1"/>
              </a:solidFill>
            </a:endParaRPr>
          </a:p>
        </p:txBody>
      </p:sp>
      <p:sp>
        <p:nvSpPr>
          <p:cNvPr id="17" name="Title 9"/>
          <p:cNvSpPr>
            <a:spLocks noGrp="1"/>
          </p:cNvSpPr>
          <p:nvPr>
            <p:ph type="title"/>
          </p:nvPr>
        </p:nvSpPr>
        <p:spPr bwMode="auto">
          <a:xfrm>
            <a:off x="635000" y="582447"/>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accent5">
                    <a:lumMod val="25000"/>
                  </a:schemeClr>
                </a:solidFill>
                <a:ea typeface="ＭＳ Ｐゴシック" pitchFamily="34" charset="-128"/>
              </a:rPr>
              <a:t>Traditional LTC Insurance ……..</a:t>
            </a:r>
          </a:p>
        </p:txBody>
      </p:sp>
      <p:grpSp>
        <p:nvGrpSpPr>
          <p:cNvPr id="18" name="Group 14"/>
          <p:cNvGrpSpPr>
            <a:grpSpLocks/>
          </p:cNvGrpSpPr>
          <p:nvPr/>
        </p:nvGrpSpPr>
        <p:grpSpPr bwMode="auto">
          <a:xfrm>
            <a:off x="6095999" y="1824210"/>
            <a:ext cx="2514601" cy="4141438"/>
            <a:chOff x="3057000" y="1587052"/>
            <a:chExt cx="2514600" cy="4141440"/>
          </a:xfrm>
        </p:grpSpPr>
        <p:sp>
          <p:nvSpPr>
            <p:cNvPr id="19" name="Content Placeholder 6"/>
            <p:cNvSpPr txBox="1">
              <a:spLocks/>
            </p:cNvSpPr>
            <p:nvPr/>
          </p:nvSpPr>
          <p:spPr bwMode="auto">
            <a:xfrm>
              <a:off x="3437777" y="1587052"/>
              <a:ext cx="1752600" cy="838200"/>
            </a:xfrm>
            <a:prstGeom prst="plaque">
              <a:avLst/>
            </a:prstGeom>
            <a:solidFill>
              <a:schemeClr val="accent1">
                <a:lumMod val="90000"/>
              </a:schemeClr>
            </a:solidFill>
            <a:ln w="9525" cap="flat" cmpd="sng" algn="ctr">
              <a:solidFill>
                <a:schemeClr val="accent2"/>
              </a:solidFill>
              <a:prstDash val="solid"/>
              <a:miter lim="800000"/>
              <a:headEnd/>
              <a:tailEnd/>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spcBef>
                  <a:spcPct val="20000"/>
                </a:spcBef>
                <a:defRPr/>
              </a:pPr>
              <a:r>
                <a:rPr lang="en-US" sz="2400" b="1" dirty="0">
                  <a:solidFill>
                    <a:schemeClr val="tx1">
                      <a:lumMod val="75000"/>
                      <a:lumOff val="25000"/>
                    </a:schemeClr>
                  </a:solidFill>
                </a:rPr>
                <a:t>Premium</a:t>
              </a:r>
            </a:p>
          </p:txBody>
        </p:sp>
        <p:sp>
          <p:nvSpPr>
            <p:cNvPr id="20" name="Right Arrow 19"/>
            <p:cNvSpPr/>
            <p:nvPr/>
          </p:nvSpPr>
          <p:spPr bwMode="auto">
            <a:xfrm rot="5400000">
              <a:off x="4009277" y="2717465"/>
              <a:ext cx="609600" cy="395288"/>
            </a:xfrm>
            <a:prstGeom prst="rightArrow">
              <a:avLst>
                <a:gd name="adj1" fmla="val 60000"/>
                <a:gd name="adj2" fmla="val 50000"/>
              </a:avLst>
            </a:prstGeom>
            <a:solidFill>
              <a:srgbClr val="00B050"/>
            </a:solidFill>
            <a:ln>
              <a:solidFill>
                <a:schemeClr val="accent2"/>
              </a:solidFill>
            </a:ln>
          </p:spPr>
          <p:style>
            <a:lnRef idx="0">
              <a:schemeClr val="lt1">
                <a:hueOff val="0"/>
                <a:satOff val="0"/>
                <a:lumOff val="0"/>
                <a:alphaOff val="0"/>
              </a:schemeClr>
            </a:lnRef>
            <a:fillRef idx="3">
              <a:schemeClr val="accent5">
                <a:hueOff val="-6785494"/>
                <a:satOff val="-10019"/>
                <a:lumOff val="589"/>
                <a:alphaOff val="0"/>
              </a:schemeClr>
            </a:fillRef>
            <a:effectRef idx="3">
              <a:schemeClr val="accent5">
                <a:hueOff val="-6785494"/>
                <a:satOff val="-10019"/>
                <a:lumOff val="589"/>
                <a:alphaOff val="0"/>
              </a:schemeClr>
            </a:effectRef>
            <a:fontRef idx="minor">
              <a:schemeClr val="lt1"/>
            </a:fontRef>
          </p:style>
        </p:sp>
        <p:sp>
          <p:nvSpPr>
            <p:cNvPr id="21" name="Oval 20"/>
            <p:cNvSpPr/>
            <p:nvPr/>
          </p:nvSpPr>
          <p:spPr>
            <a:xfrm>
              <a:off x="3057000" y="3366291"/>
              <a:ext cx="2514600" cy="2362201"/>
            </a:xfrm>
            <a:prstGeom prst="ellipse">
              <a:avLst/>
            </a:prstGeom>
            <a:solidFill>
              <a:srgbClr val="9E5ECE"/>
            </a:solidFill>
            <a:ln>
              <a:solidFill>
                <a:schemeClr val="accent2"/>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lstStyle/>
            <a:p>
              <a:pPr algn="ctr">
                <a:defRPr/>
              </a:pPr>
              <a:r>
                <a:rPr lang="en-US" sz="3600" b="1" dirty="0">
                  <a:solidFill>
                    <a:schemeClr val="tx1"/>
                  </a:solidFill>
                </a:rPr>
                <a:t>LTC</a:t>
              </a:r>
            </a:p>
            <a:p>
              <a:pPr algn="ctr">
                <a:defRPr/>
              </a:pPr>
              <a:r>
                <a:rPr lang="en-US" sz="3600" b="1" dirty="0">
                  <a:solidFill>
                    <a:schemeClr val="tx1"/>
                  </a:solidFill>
                </a:rPr>
                <a:t>only</a:t>
              </a:r>
            </a:p>
          </p:txBody>
        </p:sp>
      </p:grpSp>
      <p:sp>
        <p:nvSpPr>
          <p:cNvPr id="22" name="Rectangle 3"/>
          <p:cNvSpPr txBox="1">
            <a:spLocks noChangeArrowheads="1"/>
          </p:cNvSpPr>
          <p:nvPr/>
        </p:nvSpPr>
        <p:spPr>
          <a:xfrm>
            <a:off x="208721" y="1927048"/>
            <a:ext cx="5867400" cy="4038600"/>
          </a:xfrm>
          <a:prstGeom prst="rect">
            <a:avLst/>
          </a:prstGeom>
        </p:spPr>
        <p:txBody>
          <a:bodyPr/>
          <a:lstStyle/>
          <a:p>
            <a:pPr>
              <a:buFont typeface="Arial" pitchFamily="34" charset="0"/>
              <a:buChar char="•"/>
              <a:defRPr/>
            </a:pPr>
            <a:r>
              <a:rPr lang="en-US" sz="2000" dirty="0">
                <a:ea typeface="ＭＳ Ｐゴシック" charset="-128"/>
              </a:rPr>
              <a:t> The most economical solution in general</a:t>
            </a:r>
          </a:p>
          <a:p>
            <a:pPr>
              <a:buFont typeface="Arial" pitchFamily="34" charset="0"/>
              <a:buChar char="•"/>
              <a:defRPr/>
            </a:pPr>
            <a:r>
              <a:rPr lang="en-US" sz="2000" dirty="0">
                <a:ea typeface="ＭＳ Ｐゴシック" charset="-128"/>
              </a:rPr>
              <a:t> Covers long-term care only</a:t>
            </a:r>
          </a:p>
          <a:p>
            <a:pPr>
              <a:spcBef>
                <a:spcPts val="38"/>
              </a:spcBef>
              <a:buFont typeface="Arial" pitchFamily="34" charset="0"/>
              <a:buChar char="•"/>
              <a:defRPr/>
            </a:pPr>
            <a:r>
              <a:rPr lang="en-US" sz="2000" dirty="0">
                <a:ea typeface="ＭＳ Ｐゴシック" charset="-128"/>
              </a:rPr>
              <a:t> State Partnership policies available</a:t>
            </a:r>
          </a:p>
          <a:p>
            <a:pPr>
              <a:spcBef>
                <a:spcPts val="75"/>
              </a:spcBef>
              <a:buFont typeface="Arial" pitchFamily="34" charset="0"/>
              <a:buChar char="•"/>
              <a:defRPr/>
            </a:pPr>
            <a:r>
              <a:rPr lang="en-US" sz="2000" dirty="0">
                <a:ea typeface="ＭＳ Ｐゴシック" charset="-128"/>
              </a:rPr>
              <a:t> Most flexible and customizable of the plans</a:t>
            </a:r>
          </a:p>
          <a:p>
            <a:pPr>
              <a:buFont typeface="Arial" pitchFamily="34" charset="0"/>
              <a:buChar char="•"/>
              <a:defRPr/>
            </a:pPr>
            <a:r>
              <a:rPr lang="en-US" sz="2000" dirty="0">
                <a:ea typeface="ＭＳ Ｐゴシック" charset="-128"/>
              </a:rPr>
              <a:t> Cost-of-living adjustment</a:t>
            </a:r>
          </a:p>
          <a:p>
            <a:pPr marL="800100" lvl="1" indent="-342900">
              <a:buFont typeface="Arial" panose="020B0604020202020204" pitchFamily="34" charset="0"/>
              <a:buChar char="̶"/>
              <a:defRPr/>
            </a:pPr>
            <a:r>
              <a:rPr lang="en-US" sz="2000" dirty="0">
                <a:ea typeface="ＭＳ Ｐゴシック" charset="-128"/>
              </a:rPr>
              <a:t>3% to 5%, or CPI</a:t>
            </a:r>
          </a:p>
          <a:p>
            <a:pPr>
              <a:buFont typeface="Arial" pitchFamily="34" charset="0"/>
              <a:buChar char="•"/>
              <a:defRPr/>
            </a:pPr>
            <a:r>
              <a:rPr lang="en-US" sz="2000" dirty="0">
                <a:ea typeface="ＭＳ Ｐゴシック" charset="-128"/>
              </a:rPr>
              <a:t> Indemnity and Reimbursement plans available</a:t>
            </a:r>
          </a:p>
          <a:p>
            <a:pPr>
              <a:buFont typeface="Arial" pitchFamily="34" charset="0"/>
              <a:buChar char="•"/>
              <a:defRPr/>
            </a:pPr>
            <a:r>
              <a:rPr lang="en-US" sz="2000" dirty="0"/>
              <a:t> Purchases most LTC, possible loss of premiums</a:t>
            </a:r>
          </a:p>
          <a:p>
            <a:pPr>
              <a:buFont typeface="Arial" pitchFamily="34" charset="0"/>
              <a:buChar char="•"/>
              <a:defRPr/>
            </a:pPr>
            <a:r>
              <a:rPr lang="en-US" sz="2000" dirty="0"/>
              <a:t> Premiums not guaranteed</a:t>
            </a:r>
          </a:p>
          <a:p>
            <a:pPr>
              <a:buFont typeface="Arial" pitchFamily="34" charset="0"/>
              <a:buChar char="•"/>
              <a:defRPr/>
            </a:pPr>
            <a:r>
              <a:rPr lang="en-US" sz="2000" dirty="0"/>
              <a:t> Life pay premiums often the only option</a:t>
            </a:r>
            <a:endParaRPr lang="en-US" dirty="0">
              <a:solidFill>
                <a:srgbClr val="803406"/>
              </a:solidFill>
            </a:endParaRPr>
          </a:p>
          <a:p>
            <a:pPr lvl="1">
              <a:defRPr/>
            </a:pPr>
            <a:r>
              <a:rPr lang="en-US" dirty="0">
                <a:solidFill>
                  <a:srgbClr val="803406"/>
                </a:solidFill>
              </a:rPr>
              <a:t> </a:t>
            </a:r>
          </a:p>
          <a:p>
            <a:pPr>
              <a:defRPr/>
            </a:pPr>
            <a:endParaRPr lang="en-US" sz="2000" dirty="0">
              <a:solidFill>
                <a:srgbClr val="3F280D"/>
              </a:solidFill>
              <a:ea typeface="ＭＳ Ｐゴシック" charset="-128"/>
            </a:endParaRPr>
          </a:p>
          <a:p>
            <a:pPr marL="342900" indent="-342900" eaLnBrk="0" hangingPunct="0">
              <a:spcBef>
                <a:spcPct val="20000"/>
              </a:spcBef>
              <a:buFontTx/>
              <a:buChar char="•"/>
              <a:defRPr/>
            </a:pPr>
            <a:endParaRPr lang="en-US" sz="2000" kern="0" dirty="0">
              <a:solidFill>
                <a:srgbClr val="803406"/>
              </a:solidFill>
              <a:latin typeface="+mn-lt"/>
              <a:ea typeface="ＭＳ Ｐゴシック" charset="-128"/>
              <a:cs typeface="ＭＳ Ｐゴシック" charset="-128"/>
            </a:endParaRPr>
          </a:p>
        </p:txBody>
      </p:sp>
      <p:cxnSp>
        <p:nvCxnSpPr>
          <p:cNvPr id="23" name="Straight Connector 22"/>
          <p:cNvCxnSpPr/>
          <p:nvPr/>
        </p:nvCxnSpPr>
        <p:spPr>
          <a:xfrm>
            <a:off x="228599" y="13716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0" name="Pentagon 9"/>
          <p:cNvSpPr/>
          <p:nvPr/>
        </p:nvSpPr>
        <p:spPr>
          <a:xfrm>
            <a:off x="228599" y="114835"/>
            <a:ext cx="2286002" cy="381000"/>
          </a:xfrm>
          <a:prstGeom prst="homePlate">
            <a:avLst/>
          </a:prstGeom>
          <a:solidFill>
            <a:srgbClr val="6DD9FF"/>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LTC  Solutions</a:t>
            </a:r>
            <a:endParaRPr lang="en-US" b="1" dirty="0">
              <a:solidFill>
                <a:schemeClr val="tx1"/>
              </a:solidFill>
            </a:endParaRPr>
          </a:p>
        </p:txBody>
      </p:sp>
      <p:sp>
        <p:nvSpPr>
          <p:cNvPr id="13" name="Content Placeholder 9"/>
          <p:cNvSpPr txBox="1">
            <a:spLocks noGrp="1"/>
          </p:cNvSpPr>
          <p:nvPr>
            <p:ph idx="1"/>
          </p:nvPr>
        </p:nvSpPr>
        <p:spPr bwMode="auto">
          <a:xfrm>
            <a:off x="102016" y="1725683"/>
            <a:ext cx="7648575" cy="3505200"/>
          </a:xfrm>
          <a:prstGeom prst="rect">
            <a:avLst/>
          </a:prstGeom>
          <a:noFill/>
          <a:ln w="9525">
            <a:noFill/>
            <a:miter lim="800000"/>
            <a:headEnd/>
            <a:tailEnd/>
          </a:ln>
        </p:spPr>
        <p:txBody>
          <a:bodyPr>
            <a:normAutofit fontScale="92500" lnSpcReduction="10000"/>
          </a:bodyPr>
          <a:lstStyle/>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Life insurance need – legacy/protection</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LTC with a return to someone</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Premiums, LTC/DB can be guaranteed*</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Variety of premium schedules</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Variety of base insurance products</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Substantial death benefit leverage</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Guaranteed minimum death benefit</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Little customization </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Generally, the least LTC coverage</a:t>
            </a:r>
          </a:p>
          <a:p>
            <a:pPr marL="742950" lvl="1" indent="-285750" eaLnBrk="0" hangingPunct="0">
              <a:spcBef>
                <a:spcPct val="20000"/>
              </a:spcBef>
              <a:defRPr/>
            </a:pPr>
            <a:endParaRPr lang="en-US" sz="1000" dirty="0">
              <a:solidFill>
                <a:schemeClr val="tx1"/>
              </a:solidFill>
              <a:latin typeface="+mn-lt"/>
            </a:endParaRPr>
          </a:p>
          <a:p>
            <a:pPr marL="0" lvl="1" indent="-285750" eaLnBrk="0" hangingPunct="0">
              <a:lnSpc>
                <a:spcPct val="110000"/>
              </a:lnSpc>
              <a:spcBef>
                <a:spcPts val="0"/>
              </a:spcBef>
              <a:defRPr/>
            </a:pPr>
            <a:r>
              <a:rPr lang="en-US" sz="1400" dirty="0">
                <a:solidFill>
                  <a:schemeClr val="tx1"/>
                </a:solidFill>
                <a:latin typeface="+mn-lt"/>
              </a:rPr>
              <a:t>  *Assuming no loans or withdrawals were taken from the policy</a:t>
            </a:r>
          </a:p>
          <a:p>
            <a:pPr marL="342900" indent="-342900" eaLnBrk="0" hangingPunct="0">
              <a:spcBef>
                <a:spcPct val="20000"/>
              </a:spcBef>
              <a:defRPr/>
            </a:pPr>
            <a:endParaRPr lang="en-US" sz="1400" dirty="0">
              <a:solidFill>
                <a:schemeClr val="tx1"/>
              </a:solidFill>
              <a:latin typeface="+mn-lt"/>
              <a:cs typeface="ＭＳ Ｐゴシック" charset="0"/>
            </a:endParaRPr>
          </a:p>
        </p:txBody>
      </p:sp>
      <p:sp>
        <p:nvSpPr>
          <p:cNvPr id="14" name="Title 9"/>
          <p:cNvSpPr>
            <a:spLocks noGrp="1"/>
          </p:cNvSpPr>
          <p:nvPr>
            <p:ph type="title"/>
          </p:nvPr>
        </p:nvSpPr>
        <p:spPr bwMode="auto">
          <a:xfrm>
            <a:off x="609600" y="586175"/>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tx1"/>
                </a:solidFill>
                <a:ea typeface="ＭＳ Ｐゴシック" pitchFamily="34" charset="-128"/>
              </a:rPr>
              <a:t>Life Insurance with LTC Rider…</a:t>
            </a:r>
          </a:p>
        </p:txBody>
      </p:sp>
      <p:cxnSp>
        <p:nvCxnSpPr>
          <p:cNvPr id="15" name="Straight Connector 14"/>
          <p:cNvCxnSpPr/>
          <p:nvPr/>
        </p:nvCxnSpPr>
        <p:spPr>
          <a:xfrm>
            <a:off x="304800" y="12954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grpSp>
        <p:nvGrpSpPr>
          <p:cNvPr id="16" name="Group 5"/>
          <p:cNvGrpSpPr>
            <a:grpSpLocks/>
          </p:cNvGrpSpPr>
          <p:nvPr/>
        </p:nvGrpSpPr>
        <p:grpSpPr bwMode="auto">
          <a:xfrm>
            <a:off x="5022574" y="1725683"/>
            <a:ext cx="3581400" cy="4363577"/>
            <a:chOff x="5927723" y="5096061"/>
            <a:chExt cx="3581400" cy="4363577"/>
          </a:xfrm>
        </p:grpSpPr>
        <p:sp>
          <p:nvSpPr>
            <p:cNvPr id="21" name="Flowchart: Preparation 20"/>
            <p:cNvSpPr/>
            <p:nvPr/>
          </p:nvSpPr>
          <p:spPr>
            <a:xfrm>
              <a:off x="6553200" y="5096061"/>
              <a:ext cx="2286000" cy="762000"/>
            </a:xfrm>
            <a:prstGeom prst="flowChartPreparation">
              <a:avLst/>
            </a:prstGeom>
            <a:solidFill>
              <a:schemeClr val="accent5">
                <a:lumMod val="50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latin typeface="Perpetua" pitchFamily="18" charset="0"/>
                </a:rPr>
                <a:t>Premium</a:t>
              </a:r>
            </a:p>
          </p:txBody>
        </p:sp>
        <p:sp>
          <p:nvSpPr>
            <p:cNvPr id="22" name="Rounded Rectangle 21"/>
            <p:cNvSpPr/>
            <p:nvPr/>
          </p:nvSpPr>
          <p:spPr>
            <a:xfrm>
              <a:off x="5927723" y="6644063"/>
              <a:ext cx="3581400" cy="1143000"/>
            </a:xfrm>
            <a:prstGeom prst="round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400"/>
                </a:lnSpc>
                <a:defRPr/>
              </a:pPr>
              <a:r>
                <a:rPr lang="en-US" sz="2800" b="1" dirty="0">
                  <a:solidFill>
                    <a:schemeClr val="tx1"/>
                  </a:solidFill>
                  <a:latin typeface="Perpetua" pitchFamily="18" charset="0"/>
                </a:rPr>
                <a:t>Death Benefit</a:t>
              </a:r>
            </a:p>
            <a:p>
              <a:pPr algn="ctr">
                <a:lnSpc>
                  <a:spcPts val="2400"/>
                </a:lnSpc>
                <a:defRPr/>
              </a:pPr>
              <a:r>
                <a:rPr lang="en-US" sz="2800" dirty="0">
                  <a:solidFill>
                    <a:schemeClr val="tx1"/>
                  </a:solidFill>
                  <a:latin typeface="Perpetua" pitchFamily="18" charset="0"/>
                </a:rPr>
                <a:t>and/or</a:t>
              </a:r>
            </a:p>
            <a:p>
              <a:pPr algn="ctr">
                <a:lnSpc>
                  <a:spcPts val="2400"/>
                </a:lnSpc>
                <a:defRPr/>
              </a:pPr>
              <a:r>
                <a:rPr lang="en-US" sz="2800" dirty="0">
                  <a:solidFill>
                    <a:schemeClr val="tx1"/>
                  </a:solidFill>
                  <a:latin typeface="Perpetua" pitchFamily="18" charset="0"/>
                </a:rPr>
                <a:t>Long-term Care Benefits</a:t>
              </a:r>
            </a:p>
          </p:txBody>
        </p:sp>
        <p:sp>
          <p:nvSpPr>
            <p:cNvPr id="23" name="Right Arrow 22"/>
            <p:cNvSpPr/>
            <p:nvPr/>
          </p:nvSpPr>
          <p:spPr>
            <a:xfrm rot="5400000">
              <a:off x="7427141" y="6117457"/>
              <a:ext cx="582566"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4" name="Oval 23"/>
            <p:cNvSpPr/>
            <p:nvPr/>
          </p:nvSpPr>
          <p:spPr>
            <a:xfrm>
              <a:off x="6886575" y="8621438"/>
              <a:ext cx="1676400" cy="838200"/>
            </a:xfrm>
            <a:prstGeom prst="ellipse">
              <a:avLst/>
            </a:prstGeom>
            <a:solidFill>
              <a:srgbClr val="A78553"/>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latin typeface="Perpetua" pitchFamily="18" charset="0"/>
                </a:rPr>
                <a:t>Minimum DB</a:t>
              </a:r>
            </a:p>
          </p:txBody>
        </p:sp>
        <p:sp>
          <p:nvSpPr>
            <p:cNvPr id="25" name="Right Arrow 24"/>
            <p:cNvSpPr/>
            <p:nvPr/>
          </p:nvSpPr>
          <p:spPr>
            <a:xfrm rot="5400000">
              <a:off x="7441406" y="8109951"/>
              <a:ext cx="566737" cy="2413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6" name="Horizontal Scroll 25"/>
          <p:cNvSpPr/>
          <p:nvPr/>
        </p:nvSpPr>
        <p:spPr>
          <a:xfrm>
            <a:off x="330926" y="4939553"/>
            <a:ext cx="2438400" cy="1169895"/>
          </a:xfrm>
          <a:prstGeom prst="horizontalScroll">
            <a:avLst/>
          </a:prstGeom>
          <a:solidFill>
            <a:srgbClr val="00B050"/>
          </a:solidFill>
          <a:effectLst>
            <a:innerShdw blurRad="114300">
              <a:prstClr val="black"/>
            </a:innerShdw>
          </a:effectLst>
        </p:spPr>
        <p:style>
          <a:lnRef idx="1">
            <a:schemeClr val="dk1"/>
          </a:lnRef>
          <a:fillRef idx="3">
            <a:schemeClr val="dk1"/>
          </a:fillRef>
          <a:effectRef idx="2">
            <a:schemeClr val="dk1"/>
          </a:effectRef>
          <a:fontRef idx="minor">
            <a:schemeClr val="lt1"/>
          </a:fontRef>
        </p:style>
        <p:txBody>
          <a:bodyPr rtlCol="0" anchor="ctr"/>
          <a:lstStyle/>
          <a:p>
            <a:pPr algn="ctr"/>
            <a:r>
              <a:rPr lang="en-US" dirty="0"/>
              <a:t>LTC Riders also available on Survivorship Life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41" name="TextBox 4"/>
          <p:cNvSpPr txBox="1">
            <a:spLocks noChangeArrowheads="1"/>
          </p:cNvSpPr>
          <p:nvPr/>
        </p:nvSpPr>
        <p:spPr bwMode="auto">
          <a:xfrm>
            <a:off x="557853" y="6169156"/>
            <a:ext cx="6172200" cy="707886"/>
          </a:xfrm>
          <a:prstGeom prst="rect">
            <a:avLst/>
          </a:prstGeom>
          <a:noFill/>
          <a:ln w="9525">
            <a:noFill/>
            <a:miter lim="800000"/>
            <a:headEnd/>
            <a:tailEnd/>
          </a:ln>
        </p:spPr>
        <p:txBody>
          <a:bodyPr wrap="square">
            <a:spAutoFit/>
          </a:bodyPr>
          <a:lstStyle/>
          <a:p>
            <a:pPr>
              <a:spcBef>
                <a:spcPts val="600"/>
              </a:spcBef>
              <a:defRPr/>
            </a:pPr>
            <a:r>
              <a:rPr lang="en-US" sz="1000" dirty="0"/>
              <a:t> *</a:t>
            </a:r>
            <a:r>
              <a:rPr lang="en-US" sz="1000" dirty="0" err="1"/>
              <a:t>ROP</a:t>
            </a:r>
            <a:r>
              <a:rPr lang="en-US" sz="1000" dirty="0"/>
              <a:t> feature varies by company. A  6- year benefit duration is shown, but other benefit durations are available and vary by company. *Stated benefit amounts are based on hypothetical examples, actual benefit amounts received may vary. This example assumes a 55-year old female, couple rate, non-tobacco, 6-year benefit duration, and no inflation option.</a:t>
            </a:r>
          </a:p>
        </p:txBody>
      </p:sp>
      <p:sp>
        <p:nvSpPr>
          <p:cNvPr id="16" name="Pentagon 15"/>
          <p:cNvSpPr/>
          <p:nvPr/>
        </p:nvSpPr>
        <p:spPr>
          <a:xfrm>
            <a:off x="76200" y="108689"/>
            <a:ext cx="2286002" cy="381000"/>
          </a:xfrm>
          <a:prstGeom prst="homePlate">
            <a:avLst/>
          </a:prstGeom>
          <a:solidFill>
            <a:srgbClr val="6DD9FF"/>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ea typeface="ＭＳ Ｐゴシック" pitchFamily="34" charset="-128"/>
              </a:rPr>
              <a:t>LTC  Solutions</a:t>
            </a:r>
            <a:endParaRPr lang="en-US" b="1" dirty="0">
              <a:solidFill>
                <a:schemeClr val="tx1"/>
              </a:solidFill>
            </a:endParaRPr>
          </a:p>
        </p:txBody>
      </p:sp>
      <p:grpSp>
        <p:nvGrpSpPr>
          <p:cNvPr id="18" name="Group 17"/>
          <p:cNvGrpSpPr/>
          <p:nvPr/>
        </p:nvGrpSpPr>
        <p:grpSpPr>
          <a:xfrm>
            <a:off x="609600" y="990600"/>
            <a:ext cx="8534400" cy="5791200"/>
            <a:chOff x="662326" y="786231"/>
            <a:chExt cx="8487624" cy="5149219"/>
          </a:xfrm>
        </p:grpSpPr>
        <p:grpSp>
          <p:nvGrpSpPr>
            <p:cNvPr id="19" name="Group 70"/>
            <p:cNvGrpSpPr/>
            <p:nvPr/>
          </p:nvGrpSpPr>
          <p:grpSpPr>
            <a:xfrm>
              <a:off x="662326" y="1037816"/>
              <a:ext cx="8130970" cy="4897634"/>
              <a:chOff x="662326" y="1037816"/>
              <a:chExt cx="8130970" cy="4897634"/>
            </a:xfrm>
          </p:grpSpPr>
          <p:grpSp>
            <p:nvGrpSpPr>
              <p:cNvPr id="21" name="Group 53"/>
              <p:cNvGrpSpPr/>
              <p:nvPr/>
            </p:nvGrpSpPr>
            <p:grpSpPr>
              <a:xfrm>
                <a:off x="662326" y="1037816"/>
                <a:ext cx="8130970" cy="4897634"/>
                <a:chOff x="485882" y="746359"/>
                <a:chExt cx="8130970" cy="4897634"/>
              </a:xfrm>
            </p:grpSpPr>
            <p:pic>
              <p:nvPicPr>
                <p:cNvPr id="23" name="Picture 22" descr="bucket-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882" y="746359"/>
                  <a:ext cx="2672128" cy="3802995"/>
                </a:xfrm>
                <a:prstGeom prst="rect">
                  <a:avLst/>
                </a:prstGeom>
              </p:spPr>
            </p:pic>
            <p:pic>
              <p:nvPicPr>
                <p:cNvPr id="24" name="Picture 23" descr="bucket-0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3317" y="746359"/>
                  <a:ext cx="2672128" cy="3802995"/>
                </a:xfrm>
                <a:prstGeom prst="rect">
                  <a:avLst/>
                </a:prstGeom>
              </p:spPr>
            </p:pic>
            <p:pic>
              <p:nvPicPr>
                <p:cNvPr id="25" name="Picture 24" descr="bucket-0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4724" y="746359"/>
                  <a:ext cx="2672128" cy="3802995"/>
                </a:xfrm>
                <a:prstGeom prst="rect">
                  <a:avLst/>
                </a:prstGeom>
              </p:spPr>
            </p:pic>
            <p:pic>
              <p:nvPicPr>
                <p:cNvPr id="26" name="Picture 25" descr="bucket-06.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731" y="2755263"/>
                  <a:ext cx="255357" cy="255357"/>
                </a:xfrm>
                <a:prstGeom prst="rect">
                  <a:avLst/>
                </a:prstGeom>
              </p:spPr>
            </p:pic>
            <p:pic>
              <p:nvPicPr>
                <p:cNvPr id="27" name="Picture 26" descr="bucket-07.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0138" y="2755263"/>
                  <a:ext cx="255357" cy="255357"/>
                </a:xfrm>
                <a:prstGeom prst="rect">
                  <a:avLst/>
                </a:prstGeom>
              </p:spPr>
            </p:pic>
            <p:sp>
              <p:nvSpPr>
                <p:cNvPr id="28" name="TextBox 27"/>
                <p:cNvSpPr txBox="1"/>
                <p:nvPr/>
              </p:nvSpPr>
              <p:spPr>
                <a:xfrm>
                  <a:off x="811782" y="1571284"/>
                  <a:ext cx="1963987"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Arial"/>
                      <a:cs typeface="Arial"/>
                    </a:rPr>
                    <a:t>$100,000</a:t>
                  </a:r>
                  <a:endParaRPr lang="en-US" sz="2400" dirty="0">
                    <a:solidFill>
                      <a:schemeClr val="tx1">
                        <a:lumMod val="50000"/>
                        <a:lumOff val="50000"/>
                      </a:schemeClr>
                    </a:solidFill>
                    <a:latin typeface="Arial"/>
                    <a:cs typeface="Arial"/>
                  </a:endParaRPr>
                </a:p>
              </p:txBody>
            </p:sp>
            <p:sp>
              <p:nvSpPr>
                <p:cNvPr id="29" name="TextBox 28"/>
                <p:cNvSpPr txBox="1"/>
                <p:nvPr/>
              </p:nvSpPr>
              <p:spPr>
                <a:xfrm>
                  <a:off x="811782" y="4095923"/>
                  <a:ext cx="1963987" cy="461665"/>
                </a:xfrm>
                <a:prstGeom prst="rect">
                  <a:avLst/>
                </a:prstGeom>
                <a:noFill/>
              </p:spPr>
              <p:txBody>
                <a:bodyPr wrap="square" rtlCol="0">
                  <a:spAutoFit/>
                </a:bodyPr>
                <a:lstStyle/>
                <a:p>
                  <a:pPr algn="ctr"/>
                  <a:r>
                    <a:rPr lang="en-US" sz="2400" b="1" dirty="0">
                      <a:solidFill>
                        <a:srgbClr val="582C00"/>
                      </a:solidFill>
                      <a:latin typeface="Arial"/>
                      <a:cs typeface="Arial"/>
                    </a:rPr>
                    <a:t>$180,419</a:t>
                  </a:r>
                </a:p>
              </p:txBody>
            </p:sp>
            <p:sp>
              <p:nvSpPr>
                <p:cNvPr id="30" name="TextBox 29"/>
                <p:cNvSpPr txBox="1"/>
                <p:nvPr/>
              </p:nvSpPr>
              <p:spPr>
                <a:xfrm>
                  <a:off x="3587552" y="4095923"/>
                  <a:ext cx="1963987" cy="461665"/>
                </a:xfrm>
                <a:prstGeom prst="rect">
                  <a:avLst/>
                </a:prstGeom>
                <a:noFill/>
              </p:spPr>
              <p:txBody>
                <a:bodyPr wrap="square" rtlCol="0">
                  <a:spAutoFit/>
                </a:bodyPr>
                <a:lstStyle/>
                <a:p>
                  <a:pPr algn="ctr"/>
                  <a:r>
                    <a:rPr lang="en-US" sz="2400" b="1" dirty="0">
                      <a:solidFill>
                        <a:schemeClr val="tx2">
                          <a:lumMod val="60000"/>
                          <a:lumOff val="40000"/>
                        </a:schemeClr>
                      </a:solidFill>
                      <a:latin typeface="Arial"/>
                      <a:cs typeface="Arial"/>
                    </a:rPr>
                    <a:t>$360,838</a:t>
                  </a:r>
                </a:p>
              </p:txBody>
            </p:sp>
            <p:sp>
              <p:nvSpPr>
                <p:cNvPr id="37" name="TextBox 36"/>
                <p:cNvSpPr txBox="1"/>
                <p:nvPr/>
              </p:nvSpPr>
              <p:spPr>
                <a:xfrm>
                  <a:off x="6200349" y="4082829"/>
                  <a:ext cx="2200186" cy="461665"/>
                </a:xfrm>
                <a:prstGeom prst="rect">
                  <a:avLst/>
                </a:prstGeom>
                <a:noFill/>
              </p:spPr>
              <p:txBody>
                <a:bodyPr wrap="square" rtlCol="0">
                  <a:spAutoFit/>
                </a:bodyPr>
                <a:lstStyle/>
                <a:p>
                  <a:pPr algn="ctr"/>
                  <a:r>
                    <a:rPr lang="en-US" sz="2400" b="1" dirty="0">
                      <a:solidFill>
                        <a:srgbClr val="143955"/>
                      </a:solidFill>
                      <a:latin typeface="Arial"/>
                      <a:cs typeface="Arial"/>
                    </a:rPr>
                    <a:t>$541,257</a:t>
                  </a:r>
                </a:p>
              </p:txBody>
            </p:sp>
            <p:pic>
              <p:nvPicPr>
                <p:cNvPr id="40" name="Picture 39" descr="bucket-05-05.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79540" y="4474639"/>
                  <a:ext cx="1687708" cy="1101600"/>
                </a:xfrm>
                <a:prstGeom prst="rect">
                  <a:avLst/>
                </a:prstGeom>
              </p:spPr>
            </p:pic>
            <p:sp>
              <p:nvSpPr>
                <p:cNvPr id="42" name="TextBox 41"/>
                <p:cNvSpPr txBox="1"/>
                <p:nvPr/>
              </p:nvSpPr>
              <p:spPr>
                <a:xfrm>
                  <a:off x="6548471" y="5213106"/>
                  <a:ext cx="1700408" cy="430887"/>
                </a:xfrm>
                <a:prstGeom prst="rect">
                  <a:avLst/>
                </a:prstGeom>
                <a:noFill/>
              </p:spPr>
              <p:txBody>
                <a:bodyPr wrap="square" rtlCol="0">
                  <a:spAutoFit/>
                </a:bodyPr>
                <a:lstStyle/>
                <a:p>
                  <a:pPr algn="ctr"/>
                  <a:r>
                    <a:rPr lang="en-US" sz="2200" b="1" dirty="0">
                      <a:solidFill>
                        <a:schemeClr val="bg1"/>
                      </a:solidFill>
                      <a:latin typeface="Arial"/>
                      <a:cs typeface="Arial"/>
                    </a:rPr>
                    <a:t>   $36,083	</a:t>
                  </a:r>
                </a:p>
              </p:txBody>
            </p:sp>
          </p:grpSp>
          <p:sp>
            <p:nvSpPr>
              <p:cNvPr id="22" name="TextBox 21"/>
              <p:cNvSpPr txBox="1"/>
              <p:nvPr/>
            </p:nvSpPr>
            <p:spPr>
              <a:xfrm>
                <a:off x="6469406" y="2914089"/>
                <a:ext cx="1963987" cy="461665"/>
              </a:xfrm>
              <a:prstGeom prst="rect">
                <a:avLst/>
              </a:prstGeom>
              <a:noFill/>
            </p:spPr>
            <p:txBody>
              <a:bodyPr wrap="square" rtlCol="0">
                <a:spAutoFit/>
              </a:bodyPr>
              <a:lstStyle/>
              <a:p>
                <a:pPr algn="ctr"/>
                <a:r>
                  <a:rPr lang="en-US" sz="2400" dirty="0">
                    <a:solidFill>
                      <a:schemeClr val="bg1"/>
                    </a:solidFill>
                    <a:latin typeface="Arial"/>
                    <a:cs typeface="Arial"/>
                  </a:rPr>
                  <a:t>$7,517</a:t>
                </a:r>
              </a:p>
            </p:txBody>
          </p:sp>
        </p:grpSp>
        <p:sp>
          <p:nvSpPr>
            <p:cNvPr id="20" name="Rectangle 19"/>
            <p:cNvSpPr/>
            <p:nvPr/>
          </p:nvSpPr>
          <p:spPr>
            <a:xfrm>
              <a:off x="3257735" y="786231"/>
              <a:ext cx="5892215" cy="903072"/>
            </a:xfrm>
            <a:prstGeom prst="rect">
              <a:avLst/>
            </a:prstGeom>
          </p:spPr>
          <p:txBody>
            <a:bodyPr wrap="square">
              <a:spAutoFit/>
            </a:bodyPr>
            <a:lstStyle/>
            <a:p>
              <a:pPr marL="285750" indent="-285750">
                <a:buFont typeface="Arial"/>
                <a:buChar char="•"/>
                <a:defRPr/>
              </a:pPr>
              <a:r>
                <a:rPr lang="en-US" sz="2000" dirty="0">
                  <a:ea typeface="MS PGothic" pitchFamily="34" charset="-128"/>
                </a:rPr>
                <a:t>Return of Premium Feature (to owner)</a:t>
              </a:r>
            </a:p>
            <a:p>
              <a:pPr marL="285750" indent="-285750">
                <a:buFont typeface="Arial"/>
                <a:buChar char="•"/>
                <a:defRPr/>
              </a:pPr>
              <a:r>
                <a:rPr lang="en-US" sz="2000" dirty="0">
                  <a:ea typeface="MS PGothic" pitchFamily="34" charset="-128"/>
                </a:rPr>
                <a:t>More features similar to Traditional LTC policy </a:t>
              </a:r>
            </a:p>
            <a:p>
              <a:pPr marL="285750" indent="-285750">
                <a:buFont typeface="Arial"/>
                <a:buChar char="•"/>
                <a:defRPr/>
              </a:pPr>
              <a:r>
                <a:rPr lang="en-US" sz="2000" dirty="0">
                  <a:ea typeface="MS PGothic" pitchFamily="34" charset="-128"/>
                </a:rPr>
                <a:t>DB at least 20% of Specified DB Amt.</a:t>
              </a:r>
            </a:p>
          </p:txBody>
        </p:sp>
      </p:grpSp>
      <p:sp>
        <p:nvSpPr>
          <p:cNvPr id="43" name="Title 9"/>
          <p:cNvSpPr>
            <a:spLocks noGrp="1"/>
          </p:cNvSpPr>
          <p:nvPr>
            <p:ph type="title"/>
          </p:nvPr>
        </p:nvSpPr>
        <p:spPr bwMode="auto">
          <a:xfrm>
            <a:off x="304800" y="152400"/>
            <a:ext cx="8305800" cy="715962"/>
          </a:xfrm>
          <a:noFill/>
          <a:ln>
            <a:miter lim="800000"/>
            <a:headEnd/>
            <a:tailEnd/>
          </a:ln>
        </p:spPr>
        <p:txBody>
          <a:bodyPr wrap="square" lIns="91440" tIns="45720" rIns="91440" bIns="45720" numCol="1" anchor="t" anchorCtr="0" compatLnSpc="1">
            <a:prstTxWarp prst="textNoShape">
              <a:avLst/>
            </a:prstTxWarp>
          </a:bodyPr>
          <a:lstStyle/>
          <a:p>
            <a:pPr algn="r"/>
            <a:r>
              <a:rPr lang="en-US" sz="3600" dirty="0">
                <a:solidFill>
                  <a:schemeClr val="tx1"/>
                </a:solidFill>
                <a:ea typeface="ＭＳ Ｐゴシック" pitchFamily="34" charset="-128"/>
              </a:rPr>
              <a:t>Linked Benefit LTC Insurance </a:t>
            </a:r>
          </a:p>
        </p:txBody>
      </p:sp>
      <p:cxnSp>
        <p:nvCxnSpPr>
          <p:cNvPr id="45" name="Straight Connector 44"/>
          <p:cNvCxnSpPr/>
          <p:nvPr/>
        </p:nvCxnSpPr>
        <p:spPr>
          <a:xfrm>
            <a:off x="419100" y="7620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44194" y="303364"/>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200" dirty="0">
                <a:ea typeface="ＭＳ Ｐゴシック" pitchFamily="34" charset="-128"/>
              </a:rPr>
              <a:t>Qualifying for LTC Benefits</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0" name="Content Placeholder 9"/>
          <p:cNvSpPr>
            <a:spLocks noGrp="1"/>
          </p:cNvSpPr>
          <p:nvPr>
            <p:ph idx="1"/>
          </p:nvPr>
        </p:nvSpPr>
        <p:spPr bwMode="auto">
          <a:xfrm>
            <a:off x="533400" y="1260475"/>
            <a:ext cx="8229600" cy="688975"/>
          </a:xfrm>
          <a:ln>
            <a:miter lim="800000"/>
            <a:headEnd/>
            <a:tailEnd/>
          </a:ln>
        </p:spPr>
        <p:txBody>
          <a:bodyPr wrap="square" lIns="91440" tIns="45720" rIns="91440" bIns="45720" numCol="1" anchor="t" anchorCtr="0" compatLnSpc="1">
            <a:prstTxWarp prst="textNoShape">
              <a:avLst/>
            </a:prstTxWarp>
          </a:bodyPr>
          <a:lstStyle/>
          <a:p>
            <a:pPr>
              <a:spcBef>
                <a:spcPts val="600"/>
              </a:spcBef>
              <a:buFont typeface="Arial" pitchFamily="34" charset="0"/>
              <a:buChar char="•"/>
              <a:defRPr/>
            </a:pPr>
            <a:r>
              <a:rPr lang="en-US" sz="2000" dirty="0">
                <a:solidFill>
                  <a:schemeClr val="bg2">
                    <a:lumMod val="75000"/>
                  </a:schemeClr>
                </a:solidFill>
                <a:ea typeface="ＭＳ Ｐゴシック" pitchFamily="34" charset="-128"/>
              </a:rPr>
              <a:t>All tax qualified LTC solutions require a Licensed Health Care Practitioner, must certify insured has either:</a:t>
            </a:r>
          </a:p>
        </p:txBody>
      </p:sp>
      <p:grpSp>
        <p:nvGrpSpPr>
          <p:cNvPr id="11" name="Group 4"/>
          <p:cNvGrpSpPr>
            <a:grpSpLocks/>
          </p:cNvGrpSpPr>
          <p:nvPr/>
        </p:nvGrpSpPr>
        <p:grpSpPr bwMode="auto">
          <a:xfrm>
            <a:off x="1039812" y="2146300"/>
            <a:ext cx="6656388" cy="3873500"/>
            <a:chOff x="-219277" y="2075365"/>
            <a:chExt cx="6492845" cy="3873478"/>
          </a:xfrm>
        </p:grpSpPr>
        <p:sp>
          <p:nvSpPr>
            <p:cNvPr id="12" name="TextBox 5"/>
            <p:cNvSpPr txBox="1">
              <a:spLocks noChangeArrowheads="1"/>
            </p:cNvSpPr>
            <p:nvPr/>
          </p:nvSpPr>
          <p:spPr bwMode="auto">
            <a:xfrm>
              <a:off x="2667000" y="3683000"/>
              <a:ext cx="660400" cy="461665"/>
            </a:xfrm>
            <a:prstGeom prst="rect">
              <a:avLst/>
            </a:prstGeom>
            <a:noFill/>
            <a:ln w="9525">
              <a:noFill/>
              <a:miter lim="800000"/>
              <a:headEnd/>
              <a:tailEnd/>
            </a:ln>
          </p:spPr>
          <p:txBody>
            <a:bodyPr>
              <a:spAutoFit/>
            </a:bodyPr>
            <a:lstStyle/>
            <a:p>
              <a:r>
                <a:rPr lang="en-US" sz="2400" b="1">
                  <a:solidFill>
                    <a:schemeClr val="bg2"/>
                  </a:solidFill>
                </a:rPr>
                <a:t>OR</a:t>
              </a:r>
            </a:p>
          </p:txBody>
        </p:sp>
        <p:grpSp>
          <p:nvGrpSpPr>
            <p:cNvPr id="13" name="Group 31"/>
            <p:cNvGrpSpPr>
              <a:grpSpLocks/>
            </p:cNvGrpSpPr>
            <p:nvPr/>
          </p:nvGrpSpPr>
          <p:grpSpPr bwMode="auto">
            <a:xfrm>
              <a:off x="-219277" y="2075365"/>
              <a:ext cx="6492845" cy="3873478"/>
              <a:chOff x="-219277" y="2075365"/>
              <a:chExt cx="6492845" cy="3873478"/>
            </a:xfrm>
          </p:grpSpPr>
          <p:grpSp>
            <p:nvGrpSpPr>
              <p:cNvPr id="14" name="Group 2"/>
              <p:cNvGrpSpPr>
                <a:grpSpLocks/>
              </p:cNvGrpSpPr>
              <p:nvPr/>
            </p:nvGrpSpPr>
            <p:grpSpPr bwMode="auto">
              <a:xfrm>
                <a:off x="-70606" y="2075366"/>
                <a:ext cx="2047318" cy="2045977"/>
                <a:chOff x="-70606" y="2075366"/>
                <a:chExt cx="2047318" cy="2045977"/>
              </a:xfrm>
            </p:grpSpPr>
            <p:sp>
              <p:nvSpPr>
                <p:cNvPr id="21" name="Oval 20"/>
                <p:cNvSpPr/>
                <p:nvPr/>
              </p:nvSpPr>
              <p:spPr>
                <a:xfrm>
                  <a:off x="-70622" y="2075365"/>
                  <a:ext cx="2047112" cy="2046276"/>
                </a:xfrm>
                <a:prstGeom prst="ellipse">
                  <a:avLst/>
                </a:prstGeom>
                <a:solidFill>
                  <a:srgbClr val="00B0F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78CA1"/>
                    </a:solidFill>
                  </a:endParaRPr>
                </a:p>
              </p:txBody>
            </p:sp>
            <p:sp>
              <p:nvSpPr>
                <p:cNvPr id="22" name="Content Placeholder 9"/>
                <p:cNvSpPr txBox="1">
                  <a:spLocks/>
                </p:cNvSpPr>
                <p:nvPr/>
              </p:nvSpPr>
              <p:spPr bwMode="auto">
                <a:xfrm>
                  <a:off x="152400" y="2608684"/>
                  <a:ext cx="1638300" cy="1041398"/>
                </a:xfrm>
                <a:prstGeom prst="rect">
                  <a:avLst/>
                </a:prstGeom>
                <a:noFill/>
                <a:ln w="9525">
                  <a:noFill/>
                  <a:miter lim="800000"/>
                  <a:headEnd/>
                  <a:tailEnd/>
                </a:ln>
              </p:spPr>
              <p:txBody>
                <a:bodyPr/>
                <a:lstStyle/>
                <a:p>
                  <a:pPr algn="ctr">
                    <a:spcBef>
                      <a:spcPct val="20000"/>
                    </a:spcBef>
                    <a:buFont typeface="Arial" pitchFamily="34" charset="0"/>
                    <a:buNone/>
                  </a:pPr>
                  <a:r>
                    <a:rPr lang="en-US" sz="2000" b="1">
                      <a:solidFill>
                        <a:srgbClr val="FFFFFF"/>
                      </a:solidFill>
                      <a:cs typeface="Arial" pitchFamily="34" charset="0"/>
                    </a:rPr>
                    <a:t>Cognitive impairment</a:t>
                  </a:r>
                </a:p>
              </p:txBody>
            </p:sp>
          </p:grpSp>
          <p:grpSp>
            <p:nvGrpSpPr>
              <p:cNvPr id="15" name="Group 3"/>
              <p:cNvGrpSpPr>
                <a:grpSpLocks/>
              </p:cNvGrpSpPr>
              <p:nvPr/>
            </p:nvGrpSpPr>
            <p:grpSpPr bwMode="auto">
              <a:xfrm>
                <a:off x="3943500" y="2075365"/>
                <a:ext cx="2045769" cy="2045976"/>
                <a:chOff x="3943500" y="2075365"/>
                <a:chExt cx="2045769" cy="2045976"/>
              </a:xfrm>
            </p:grpSpPr>
            <p:sp>
              <p:nvSpPr>
                <p:cNvPr id="19" name="Oval 18"/>
                <p:cNvSpPr/>
                <p:nvPr/>
              </p:nvSpPr>
              <p:spPr>
                <a:xfrm>
                  <a:off x="3943081" y="2075365"/>
                  <a:ext cx="2045564" cy="2046276"/>
                </a:xfrm>
                <a:prstGeom prst="ellipse">
                  <a:avLst/>
                </a:prstGeom>
                <a:solidFill>
                  <a:srgbClr val="92D05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Content Placeholder 9"/>
                <p:cNvSpPr txBox="1">
                  <a:spLocks/>
                </p:cNvSpPr>
                <p:nvPr/>
              </p:nvSpPr>
              <p:spPr bwMode="auto">
                <a:xfrm>
                  <a:off x="4240841" y="2380119"/>
                  <a:ext cx="1541438" cy="1386086"/>
                </a:xfrm>
                <a:prstGeom prst="rect">
                  <a:avLst/>
                </a:prstGeom>
                <a:noFill/>
                <a:ln w="9525">
                  <a:noFill/>
                  <a:miter lim="800000"/>
                  <a:headEnd/>
                  <a:tailEnd/>
                </a:ln>
              </p:spPr>
              <p:txBody>
                <a:bodyPr anchor="ctr" anchorCtr="1"/>
                <a:lstStyle/>
                <a:p>
                  <a:pPr algn="ctr">
                    <a:spcBef>
                      <a:spcPct val="20000"/>
                    </a:spcBef>
                    <a:buFont typeface="Arial" pitchFamily="34" charset="0"/>
                    <a:buNone/>
                  </a:pPr>
                  <a:r>
                    <a:rPr lang="en-US" sz="1900" b="1">
                      <a:solidFill>
                        <a:srgbClr val="FFFFFF"/>
                      </a:solidFill>
                      <a:cs typeface="Arial" pitchFamily="34" charset="0"/>
                    </a:rPr>
                    <a:t>Two Activities of Daily Living (ADLs)  impaired</a:t>
                  </a:r>
                </a:p>
              </p:txBody>
            </p:sp>
          </p:grpSp>
          <p:sp>
            <p:nvSpPr>
              <p:cNvPr id="16" name="Content Placeholder 9"/>
              <p:cNvSpPr txBox="1">
                <a:spLocks/>
              </p:cNvSpPr>
              <p:nvPr/>
            </p:nvSpPr>
            <p:spPr bwMode="auto">
              <a:xfrm>
                <a:off x="3720494" y="4132452"/>
                <a:ext cx="2553074" cy="1816391"/>
              </a:xfrm>
              <a:prstGeom prst="rect">
                <a:avLst/>
              </a:prstGeom>
              <a:noFill/>
              <a:ln w="9525">
                <a:noFill/>
                <a:miter lim="800000"/>
                <a:headEnd/>
                <a:tailEnd/>
              </a:ln>
            </p:spPr>
            <p:txBody>
              <a:bodyPr/>
              <a:lstStyle/>
              <a:p>
                <a:pPr marL="285750" indent="-285750">
                  <a:spcBef>
                    <a:spcPts val="600"/>
                  </a:spcBef>
                  <a:buFont typeface="Arial" pitchFamily="34" charset="0"/>
                  <a:buChar char="•"/>
                </a:pPr>
                <a:r>
                  <a:rPr lang="en-US">
                    <a:cs typeface="Arial" pitchFamily="34" charset="0"/>
                  </a:rPr>
                  <a:t>Unable to perform 2 or more ADLs for at least 90 days: bathing, dressing, continence, eating, toileting, transferring</a:t>
                </a:r>
              </a:p>
            </p:txBody>
          </p:sp>
          <p:cxnSp>
            <p:nvCxnSpPr>
              <p:cNvPr id="17" name="Straight Connector 16"/>
              <p:cNvCxnSpPr/>
              <p:nvPr/>
            </p:nvCxnSpPr>
            <p:spPr>
              <a:xfrm flipH="1">
                <a:off x="2933461" y="2261102"/>
                <a:ext cx="12388" cy="952495"/>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8" name="Content Placeholder 9"/>
              <p:cNvSpPr txBox="1">
                <a:spLocks/>
              </p:cNvSpPr>
              <p:nvPr/>
            </p:nvSpPr>
            <p:spPr bwMode="auto">
              <a:xfrm>
                <a:off x="-219277" y="4132452"/>
                <a:ext cx="2617992" cy="685696"/>
              </a:xfrm>
              <a:prstGeom prst="rect">
                <a:avLst/>
              </a:prstGeom>
              <a:noFill/>
              <a:ln w="9525">
                <a:noFill/>
                <a:miter lim="800000"/>
                <a:headEnd/>
                <a:tailEnd/>
              </a:ln>
            </p:spPr>
            <p:txBody>
              <a:bodyPr/>
              <a:lstStyle/>
              <a:p>
                <a:pPr marL="285750" indent="-285750">
                  <a:spcBef>
                    <a:spcPts val="600"/>
                  </a:spcBef>
                  <a:buFont typeface="Arial" pitchFamily="34" charset="0"/>
                  <a:buChar char="•"/>
                </a:pPr>
                <a:r>
                  <a:rPr lang="en-US">
                    <a:cs typeface="Arial" pitchFamily="34" charset="0"/>
                  </a:rPr>
                  <a:t>Includes Alzheimer’s and dementia</a:t>
                </a:r>
              </a:p>
            </p:txBody>
          </p:sp>
        </p:grpSp>
      </p:grpSp>
      <p:sp>
        <p:nvSpPr>
          <p:cNvPr id="23" name="TextBox 22"/>
          <p:cNvSpPr txBox="1"/>
          <p:nvPr/>
        </p:nvSpPr>
        <p:spPr>
          <a:xfrm>
            <a:off x="381000" y="4876800"/>
            <a:ext cx="4953000" cy="1077913"/>
          </a:xfrm>
          <a:prstGeom prst="rect">
            <a:avLst/>
          </a:prstGeom>
          <a:noFill/>
        </p:spPr>
        <p:txBody>
          <a:bodyPr>
            <a:spAutoFit/>
          </a:bodyPr>
          <a:lstStyle/>
          <a:p>
            <a:pPr>
              <a:buFont typeface="Arial" pitchFamily="34" charset="0"/>
              <a:buChar char="•"/>
              <a:defRPr/>
            </a:pPr>
            <a:r>
              <a:rPr lang="en-US" dirty="0">
                <a:solidFill>
                  <a:schemeClr val="bg1">
                    <a:lumMod val="75000"/>
                  </a:schemeClr>
                </a:solidFill>
              </a:rPr>
              <a:t>  </a:t>
            </a:r>
            <a:r>
              <a:rPr lang="en-US" sz="2400" dirty="0">
                <a:solidFill>
                  <a:srgbClr val="C00000"/>
                </a:solidFill>
              </a:rPr>
              <a:t>An elimination period may apply</a:t>
            </a:r>
          </a:p>
          <a:p>
            <a:pPr lvl="1">
              <a:buFont typeface="Wingdings" pitchFamily="2" charset="2"/>
              <a:buChar char="§"/>
              <a:defRPr/>
            </a:pPr>
            <a:r>
              <a:rPr lang="en-US" sz="2000" dirty="0">
                <a:solidFill>
                  <a:schemeClr val="bg2">
                    <a:lumMod val="75000"/>
                  </a:schemeClr>
                </a:solidFill>
              </a:rPr>
              <a:t>  varies by carrier</a:t>
            </a:r>
          </a:p>
          <a:p>
            <a:pPr lvl="1">
              <a:buFont typeface="Wingdings" pitchFamily="2" charset="2"/>
              <a:buChar char="§"/>
              <a:defRPr/>
            </a:pPr>
            <a:r>
              <a:rPr lang="en-US" sz="2000" dirty="0">
                <a:solidFill>
                  <a:schemeClr val="bg2">
                    <a:lumMod val="75000"/>
                  </a:schemeClr>
                </a:solidFill>
              </a:rPr>
              <a:t>  0 to 100 days</a:t>
            </a:r>
          </a:p>
        </p:txBody>
      </p:sp>
      <p:cxnSp>
        <p:nvCxnSpPr>
          <p:cNvPr id="24" name="Straight Connector 23"/>
          <p:cNvCxnSpPr/>
          <p:nvPr/>
        </p:nvCxnSpPr>
        <p:spPr>
          <a:xfrm>
            <a:off x="246062" y="9906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3810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Some things you need to know</a:t>
            </a:r>
          </a:p>
        </p:txBody>
      </p:sp>
      <p:sp>
        <p:nvSpPr>
          <p:cNvPr id="8196" name="Content Placeholder 10"/>
          <p:cNvSpPr>
            <a:spLocks noGrp="1"/>
          </p:cNvSpPr>
          <p:nvPr>
            <p:ph idx="1"/>
          </p:nvPr>
        </p:nvSpPr>
        <p:spPr bwMode="auto">
          <a:xfrm>
            <a:off x="304800" y="1295400"/>
            <a:ext cx="8229600" cy="4572000"/>
          </a:xfrm>
          <a:noFill/>
          <a:ln>
            <a:miter lim="800000"/>
            <a:headEnd/>
            <a:tailEnd/>
          </a:ln>
        </p:spPr>
        <p:txBody>
          <a:bodyPr wrap="square" lIns="91440" tIns="45720" rIns="91440" bIns="45720" numCol="1" anchor="t" anchorCtr="0" compatLnSpc="1">
            <a:prstTxWarp prst="textNoShape">
              <a:avLst/>
            </a:prstTxWarp>
          </a:bodyPr>
          <a:lstStyle/>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When choosing a product, make sure that life insurance and long-term care insurance needs are met. Because personal situations may changes (i.e., marriage, birth of a child or job promotion), so can life insurance and long-term care insurance needs. Care should be taken to ensure strategies and products are suitable. Associated costs, as well as personal and financial objectives, time horizons, and risk tolerance should all be weighed before any purchase. Life insurance, and long-term care coverage linked to life insurance, has fees and charges associated with it that include: costs of insurance which varies based on characteristics of the insured such as gender, tobacco use, health and age; and additional charges for riders that customize a policy to fit individual needs.</a:t>
            </a:r>
          </a:p>
          <a:p>
            <a:pPr marL="285750" indent="-285750">
              <a:spcBef>
                <a:spcPts val="0"/>
              </a:spcBef>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Approval for coverage under the policy and attached LTC riders is subject to underwriting and may require a medical exam. </a:t>
            </a:r>
          </a:p>
          <a:p>
            <a:pPr marL="285750" indent="-285750">
              <a:spcBef>
                <a:spcPts val="0"/>
              </a:spcBef>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Benefit banking is available through the Excess Benefit Account feature, a separately established secure money market account with Nationwide Bank. Inflation protection is available to help the monthly benefit keep up with increases in the cost of care. International benefits are available if care is provided outside of the US.  However, with these and other product features, there are limitations and exclusions. Refer to your policy and attached riders  for details on product features, including benefits, exclusions, limitations, terms and definitions (which may vary by state).</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0" name="Footer Placeholder 3"/>
          <p:cNvSpPr txBox="1">
            <a:spLocks/>
          </p:cNvSpPr>
          <p:nvPr/>
        </p:nvSpPr>
        <p:spPr bwMode="auto">
          <a:xfrm>
            <a:off x="533400" y="6324600"/>
            <a:ext cx="1676400" cy="3206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chemeClr val="tx1">
                    <a:lumMod val="75000"/>
                    <a:lumOff val="25000"/>
                  </a:schemeClr>
                </a:solidFill>
                <a:effectLst/>
                <a:uLnTx/>
                <a:uFillTx/>
                <a:latin typeface="Arial" charset="0"/>
                <a:ea typeface="ＭＳ Ｐゴシック" pitchFamily="34" charset="-128"/>
                <a:cs typeface="+mn-cs"/>
              </a:rPr>
              <a:t>NFM-13122AO.2</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 (</a:t>
            </a:r>
            <a:r>
              <a:rPr lang="en-US" sz="1000" noProof="0" dirty="0">
                <a:solidFill>
                  <a:schemeClr val="tx1">
                    <a:lumMod val="75000"/>
                    <a:lumOff val="25000"/>
                  </a:schemeClr>
                </a:solidFill>
              </a:rPr>
              <a:t>01</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/17)</a:t>
            </a:r>
            <a:endPar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91756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12" name="Straight Connector 11"/>
          <p:cNvCxnSpPr/>
          <p:nvPr/>
        </p:nvCxnSpPr>
        <p:spPr>
          <a:xfrm>
            <a:off x="640080" y="72068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4107888847"/>
              </p:ext>
            </p:extLst>
          </p:nvPr>
        </p:nvGraphicFramePr>
        <p:xfrm>
          <a:off x="148389" y="2525205"/>
          <a:ext cx="8534400" cy="3512486"/>
        </p:xfrm>
        <a:graphic>
          <a:graphicData uri="http://schemas.openxmlformats.org/drawingml/2006/table">
            <a:tbl>
              <a:tblPr firstRow="1" bandRow="1">
                <a:tableStyleId>{5C22544A-7EE6-4342-B048-85BDC9FD1C3A}</a:tableStyleId>
              </a:tblPr>
              <a:tblGrid>
                <a:gridCol w="4265964">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4039836">
                  <a:extLst>
                    <a:ext uri="{9D8B030D-6E8A-4147-A177-3AD203B41FA5}">
                      <a16:colId xmlns:a16="http://schemas.microsoft.com/office/drawing/2014/main" val="20002"/>
                    </a:ext>
                  </a:extLst>
                </a:gridCol>
              </a:tblGrid>
              <a:tr h="677846">
                <a:tc>
                  <a:txBody>
                    <a:bodyPr/>
                    <a:lstStyle/>
                    <a:p>
                      <a:pPr algn="ctr"/>
                      <a:endParaRPr lang="en-US" sz="800" b="1" dirty="0"/>
                    </a:p>
                    <a:p>
                      <a:pPr algn="ctr"/>
                      <a:r>
                        <a:rPr lang="en-US" sz="2400" b="1" dirty="0"/>
                        <a:t>Reimbursement</a:t>
                      </a:r>
                    </a:p>
                  </a:txBody>
                  <a:tcPr>
                    <a:cell3D prstMaterial="dkEdge">
                      <a:bevel h="50800" prst="divot"/>
                      <a:lightRig rig="flood" dir="t"/>
                    </a:cell3D>
                    <a:solidFill>
                      <a:srgbClr val="7030A0"/>
                    </a:solidFill>
                  </a:tcPr>
                </a:tc>
                <a:tc>
                  <a:txBody>
                    <a:bodyPr/>
                    <a:lstStyle/>
                    <a:p>
                      <a:pPr algn="ctr"/>
                      <a:endParaRPr lang="en-US" sz="2000" b="1" dirty="0"/>
                    </a:p>
                  </a:txBody>
                  <a:tcPr>
                    <a:cell3D prstMaterial="dkEdge">
                      <a:bevel h="50800" prst="divot"/>
                      <a:lightRig rig="flood" dir="t"/>
                    </a:cell3D>
                    <a:solidFill>
                      <a:schemeClr val="accent3">
                        <a:lumMod val="95000"/>
                      </a:schemeClr>
                    </a:solidFill>
                  </a:tcPr>
                </a:tc>
                <a:tc>
                  <a:txBody>
                    <a:bodyPr/>
                    <a:lstStyle/>
                    <a:p>
                      <a:pPr algn="ctr"/>
                      <a:endParaRPr lang="en-US" sz="800" b="1" dirty="0"/>
                    </a:p>
                    <a:p>
                      <a:pPr algn="ctr"/>
                      <a:r>
                        <a:rPr lang="en-US" sz="2400" b="1" dirty="0"/>
                        <a:t>Indemnity</a:t>
                      </a:r>
                    </a:p>
                  </a:txBody>
                  <a:tcPr>
                    <a:cell3D prstMaterial="dkEdge">
                      <a:bevel h="50800" prst="divot"/>
                      <a:lightRig rig="flood" dir="t"/>
                    </a:cell3D>
                    <a:solidFill>
                      <a:srgbClr val="00B050"/>
                    </a:solidFill>
                  </a:tcPr>
                </a:tc>
                <a:extLst>
                  <a:ext uri="{0D108BD9-81ED-4DB2-BD59-A6C34878D82A}">
                    <a16:rowId xmlns:a16="http://schemas.microsoft.com/office/drawing/2014/main" val="10000"/>
                  </a:ext>
                </a:extLst>
              </a:tr>
              <a:tr h="603958">
                <a:tc>
                  <a:txBody>
                    <a:bodyPr/>
                    <a:lstStyle/>
                    <a:p>
                      <a:pPr marL="285750" indent="-285750">
                        <a:buFont typeface="Arial" pitchFamily="34" charset="0"/>
                        <a:buChar char="•"/>
                      </a:pPr>
                      <a:r>
                        <a:rPr lang="en-US" dirty="0"/>
                        <a:t>Bills and receipts</a:t>
                      </a:r>
                      <a:r>
                        <a:rPr lang="en-US" baseline="0" dirty="0"/>
                        <a:t> must be submitted to determine reimbursement amount</a:t>
                      </a:r>
                      <a:endParaRPr lang="en-US" dirty="0"/>
                    </a:p>
                  </a:txBody>
                  <a:tcPr>
                    <a:cell3D prstMaterial="dkEdge">
                      <a:bevel h="50800" prst="divot"/>
                      <a:lightRig rig="flood" dir="t"/>
                    </a:cell3D>
                    <a:solidFill>
                      <a:schemeClr val="bg1"/>
                    </a:solidFill>
                  </a:tcPr>
                </a:tc>
                <a:tc>
                  <a:txBody>
                    <a:bodyPr/>
                    <a:lstStyle/>
                    <a:p>
                      <a:pPr>
                        <a:buFont typeface="Arial" pitchFamily="34" charset="0"/>
                        <a:buChar char="•"/>
                      </a:pPr>
                      <a:endParaRPr lang="en-US" dirty="0"/>
                    </a:p>
                  </a:txBody>
                  <a:tcPr>
                    <a:cell3D prstMaterial="dkEdge">
                      <a:bevel h="50800" prst="divot"/>
                      <a:lightRig rig="flood" dir="t"/>
                    </a:cell3D>
                    <a:solidFill>
                      <a:schemeClr val="bg1">
                        <a:lumMod val="95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a:t>Generally,  no monthly proof of billed services (do check policy)</a:t>
                      </a:r>
                      <a:endParaRPr lang="en-US"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1"/>
                  </a:ext>
                </a:extLst>
              </a:tr>
              <a:tr h="597103">
                <a:tc>
                  <a:txBody>
                    <a:bodyPr/>
                    <a:lstStyle/>
                    <a:p>
                      <a:pPr marL="285750" indent="-285750">
                        <a:buFont typeface="Arial" pitchFamily="34" charset="0"/>
                        <a:buChar char="•"/>
                      </a:pPr>
                      <a:r>
                        <a:rPr lang="en-US" baseline="0" dirty="0"/>
                        <a:t>If qualified care expenses for the month for are $3200 ………..</a:t>
                      </a:r>
                      <a:endParaRPr lang="en-US" dirty="0"/>
                    </a:p>
                  </a:txBody>
                  <a:tcPr>
                    <a:cell3D prstMaterial="dkEdge">
                      <a:bevel h="50800" prst="divot"/>
                      <a:lightRig rig="flood" dir="t"/>
                    </a:cell3D>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dirty="0"/>
                    </a:p>
                  </a:txBody>
                  <a:tcPr>
                    <a:cell3D prstMaterial="dkEdge">
                      <a:bevel h="50800" prst="divot"/>
                      <a:lightRig rig="flood" dir="t"/>
                    </a:cell3D>
                    <a:solidFill>
                      <a:schemeClr val="bg1">
                        <a:lumMod val="95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a:t>Full monthly benefit paid - $7000</a:t>
                      </a:r>
                      <a:endParaRPr lang="en-US"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2"/>
                  </a:ext>
                </a:extLst>
              </a:tr>
              <a:tr h="597103">
                <a:tc>
                  <a:txBody>
                    <a:bodyPr/>
                    <a:lstStyle/>
                    <a:p>
                      <a:pPr marL="285750" indent="-285750">
                        <a:buFont typeface="Arial" panose="020B0604020202020204" pitchFamily="34" charset="0"/>
                        <a:buChar char="•"/>
                      </a:pPr>
                      <a:r>
                        <a:rPr lang="en-US" dirty="0"/>
                        <a:t>…………..Policy reimburses $3200 </a:t>
                      </a:r>
                    </a:p>
                  </a:txBody>
                  <a:tcPr>
                    <a:cell3D prstMaterial="dkEdge">
                      <a:bevel h="50800" prst="divot"/>
                      <a:lightRig rig="flood" dir="t"/>
                    </a:cell3D>
                    <a:solidFill>
                      <a:schemeClr val="bg1"/>
                    </a:solidFill>
                  </a:tcPr>
                </a:tc>
                <a:tc>
                  <a:txBody>
                    <a:bodyPr/>
                    <a:lstStyle/>
                    <a:p>
                      <a:pPr>
                        <a:buFont typeface="Arial" pitchFamily="34" charset="0"/>
                        <a:buChar char="•"/>
                      </a:pPr>
                      <a:endParaRPr lang="en-US" dirty="0"/>
                    </a:p>
                  </a:txBody>
                  <a:tcPr>
                    <a:cell3D prstMaterial="dkEdge">
                      <a:bevel h="50800" prst="divot"/>
                      <a:lightRig rig="flood" dir="t"/>
                    </a:cell3D>
                    <a:solidFill>
                      <a:schemeClr val="bg1">
                        <a:lumMod val="95000"/>
                      </a:schemeClr>
                    </a:solidFill>
                  </a:tcPr>
                </a:tc>
                <a:tc>
                  <a:txBody>
                    <a:bodyPr/>
                    <a:lstStyle/>
                    <a:p>
                      <a:pPr marL="285750" indent="-285750">
                        <a:buFont typeface="Arial" pitchFamily="34" charset="0"/>
                        <a:buChar char="•"/>
                      </a:pPr>
                      <a:r>
                        <a:rPr lang="en-US" baseline="0" dirty="0"/>
                        <a:t>Remaining $3800 can be used for other individualized needs</a:t>
                      </a:r>
                      <a:endParaRPr lang="en-US"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3"/>
                  </a:ext>
                </a:extLst>
              </a:tr>
              <a:tr h="853005">
                <a:tc>
                  <a:txBody>
                    <a:bodyPr/>
                    <a:lstStyle/>
                    <a:p>
                      <a:pPr marL="283464" marR="0" indent="-283464"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Expenses</a:t>
                      </a:r>
                      <a:r>
                        <a:rPr lang="en-US" baseline="0" dirty="0"/>
                        <a:t> not covered by policy must be paid for out of pocket</a:t>
                      </a:r>
                      <a:endParaRPr lang="en-US" dirty="0"/>
                    </a:p>
                  </a:txBody>
                  <a:tcPr>
                    <a:cell3D prstMaterial="dkEdge">
                      <a:bevel h="50800" prst="divot"/>
                      <a:lightRig rig="flood" dir="t"/>
                    </a:cell3D>
                    <a:solidFill>
                      <a:schemeClr val="bg1"/>
                    </a:solidFill>
                  </a:tcPr>
                </a:tc>
                <a:tc>
                  <a:txBody>
                    <a:bodyPr/>
                    <a:lstStyle/>
                    <a:p>
                      <a:pPr>
                        <a:buFont typeface="Arial" pitchFamily="34" charset="0"/>
                        <a:buChar char="•"/>
                      </a:pPr>
                      <a:endParaRPr lang="en-US" dirty="0"/>
                    </a:p>
                  </a:txBody>
                  <a:tcPr>
                    <a:cell3D prstMaterial="dkEdge">
                      <a:bevel h="50800" prst="divot"/>
                      <a:lightRig rig="flood" dir="t"/>
                    </a:cell3D>
                    <a:solidFill>
                      <a:schemeClr val="bg1">
                        <a:lumMod val="95000"/>
                      </a:schemeClr>
                    </a:solidFill>
                  </a:tcPr>
                </a:tc>
                <a:tc>
                  <a:txBody>
                    <a:bodyPr/>
                    <a:lstStyle/>
                    <a:p>
                      <a:pPr marL="285750" indent="-285750">
                        <a:buFont typeface="Arial" pitchFamily="34" charset="0"/>
                        <a:buChar char="•"/>
                      </a:pPr>
                      <a:r>
                        <a:rPr lang="en-US" b="1" u="sng" baseline="0" dirty="0"/>
                        <a:t>Cash Indemnity </a:t>
                      </a:r>
                      <a:r>
                        <a:rPr lang="en-US" baseline="0" dirty="0"/>
                        <a:t>- insurance company places no restrictions on benefit use (i.e. family caregiver)</a:t>
                      </a:r>
                      <a:endParaRPr lang="en-US"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4"/>
                  </a:ext>
                </a:extLst>
              </a:tr>
            </a:tbl>
          </a:graphicData>
        </a:graphic>
      </p:graphicFrame>
      <p:sp>
        <p:nvSpPr>
          <p:cNvPr id="14" name="Rectangle 13"/>
          <p:cNvSpPr/>
          <p:nvPr/>
        </p:nvSpPr>
        <p:spPr>
          <a:xfrm>
            <a:off x="816997" y="966353"/>
            <a:ext cx="8290560" cy="1313180"/>
          </a:xfrm>
          <a:prstGeom prst="rect">
            <a:avLst/>
          </a:prstGeom>
        </p:spPr>
        <p:txBody>
          <a:bodyPr wrap="square">
            <a:spAutoFit/>
          </a:bodyPr>
          <a:lstStyle/>
          <a:p>
            <a:pPr>
              <a:spcBef>
                <a:spcPts val="400"/>
              </a:spcBef>
              <a:spcAft>
                <a:spcPts val="400"/>
              </a:spcAft>
              <a:defRPr/>
            </a:pPr>
            <a:r>
              <a:rPr lang="en-US" sz="2200" dirty="0">
                <a:solidFill>
                  <a:schemeClr val="accent5">
                    <a:lumMod val="10000"/>
                  </a:schemeClr>
                </a:solidFill>
                <a:cs typeface="Arial"/>
              </a:rPr>
              <a:t>Hypothetical example: </a:t>
            </a:r>
          </a:p>
          <a:p>
            <a:pPr>
              <a:spcBef>
                <a:spcPts val="400"/>
              </a:spcBef>
              <a:spcAft>
                <a:spcPts val="400"/>
              </a:spcAft>
              <a:buFont typeface="Wingdings" panose="05000000000000000000" pitchFamily="2" charset="2"/>
              <a:buChar char="v"/>
              <a:defRPr/>
            </a:pPr>
            <a:r>
              <a:rPr lang="en-US" sz="2200" dirty="0">
                <a:solidFill>
                  <a:schemeClr val="accent5">
                    <a:lumMod val="10000"/>
                  </a:schemeClr>
                </a:solidFill>
                <a:cs typeface="Arial"/>
              </a:rPr>
              <a:t> Policy maximum monthly LTC benefit of $7,000 </a:t>
            </a:r>
          </a:p>
          <a:p>
            <a:pPr>
              <a:spcBef>
                <a:spcPts val="400"/>
              </a:spcBef>
              <a:spcAft>
                <a:spcPts val="400"/>
              </a:spcAft>
              <a:buFont typeface="Wingdings" panose="05000000000000000000" pitchFamily="2" charset="2"/>
              <a:buChar char="v"/>
              <a:defRPr/>
            </a:pPr>
            <a:r>
              <a:rPr lang="en-US" sz="2200" dirty="0">
                <a:solidFill>
                  <a:schemeClr val="accent5">
                    <a:lumMod val="10000"/>
                  </a:schemeClr>
                </a:solidFill>
                <a:cs typeface="Arial"/>
              </a:rPr>
              <a:t> Receiving care at home –  cost is $3,200 a month</a:t>
            </a:r>
          </a:p>
        </p:txBody>
      </p:sp>
      <p:sp>
        <p:nvSpPr>
          <p:cNvPr id="15" name="TextBox 14"/>
          <p:cNvSpPr txBox="1"/>
          <p:nvPr/>
        </p:nvSpPr>
        <p:spPr>
          <a:xfrm>
            <a:off x="564292" y="6248288"/>
            <a:ext cx="5988908" cy="400110"/>
          </a:xfrm>
          <a:prstGeom prst="rect">
            <a:avLst/>
          </a:prstGeom>
          <a:noFill/>
        </p:spPr>
        <p:txBody>
          <a:bodyPr wrap="square" rtlCol="0">
            <a:spAutoFit/>
          </a:bodyPr>
          <a:lstStyle/>
          <a:p>
            <a:r>
              <a:rPr lang="en-US" sz="1000" dirty="0"/>
              <a:t>This example is hypothetical and does not represent any particular client or LTC claim. Outcomes may vary. </a:t>
            </a:r>
          </a:p>
        </p:txBody>
      </p:sp>
      <p:sp>
        <p:nvSpPr>
          <p:cNvPr id="16" name="Title 9"/>
          <p:cNvSpPr>
            <a:spLocks noGrp="1"/>
          </p:cNvSpPr>
          <p:nvPr>
            <p:ph type="title"/>
          </p:nvPr>
        </p:nvSpPr>
        <p:spPr bwMode="auto">
          <a:xfrm>
            <a:off x="564292" y="152400"/>
            <a:ext cx="7741508" cy="569740"/>
          </a:xfrm>
          <a:noFill/>
          <a:ln>
            <a:miter lim="800000"/>
            <a:headEnd/>
            <a:tailEnd/>
          </a:ln>
        </p:spPr>
        <p:txBody>
          <a:bodyPr wrap="square" lIns="91440" tIns="45720" rIns="91440" bIns="45720" numCol="1" anchor="t" anchorCtr="0" compatLnSpc="1">
            <a:prstTxWarp prst="textNoShape">
              <a:avLst/>
            </a:prstTxWarp>
          </a:bodyPr>
          <a:lstStyle/>
          <a:p>
            <a:pPr algn="r"/>
            <a:r>
              <a:rPr lang="en-US" sz="3000" dirty="0">
                <a:solidFill>
                  <a:schemeClr val="accent6">
                    <a:lumMod val="50000"/>
                  </a:schemeClr>
                </a:solidFill>
                <a:ea typeface="ＭＳ Ｐゴシック"/>
                <a:cs typeface="ＭＳ Ｐゴシック"/>
              </a:rPr>
              <a:t>……….Understand How Benefits are Paid </a:t>
            </a:r>
            <a:endParaRPr lang="en-US" sz="3000" dirty="0">
              <a:ea typeface="ＭＳ Ｐゴシック"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50267"/>
            <a:ext cx="7924800" cy="715962"/>
          </a:xfrm>
        </p:spPr>
        <p:txBody>
          <a:bodyPr/>
          <a:lstStyle/>
          <a:p>
            <a:pPr algn="ctr"/>
            <a:r>
              <a:rPr lang="en-US" dirty="0"/>
              <a:t>Funding a LTC Solution</a:t>
            </a:r>
          </a:p>
        </p:txBody>
      </p:sp>
      <p:cxnSp>
        <p:nvCxnSpPr>
          <p:cNvPr id="6" name="Straight Connector 5"/>
          <p:cNvCxnSpPr/>
          <p:nvPr/>
        </p:nvCxnSpPr>
        <p:spPr>
          <a:xfrm>
            <a:off x="533400" y="7620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7" name="Content Placeholder 8"/>
          <p:cNvGraphicFramePr>
            <a:graphicFrameLocks noGrp="1"/>
          </p:cNvGraphicFramePr>
          <p:nvPr>
            <p:ph idx="1"/>
            <p:extLst>
              <p:ext uri="{D42A27DB-BD31-4B8C-83A1-F6EECF244321}">
                <p14:modId xmlns:p14="http://schemas.microsoft.com/office/powerpoint/2010/main" val="4172642549"/>
              </p:ext>
            </p:extLst>
          </p:nvPr>
        </p:nvGraphicFramePr>
        <p:xfrm>
          <a:off x="304797" y="1353161"/>
          <a:ext cx="8382005" cy="4714240"/>
        </p:xfrm>
        <a:graphic>
          <a:graphicData uri="http://schemas.openxmlformats.org/drawingml/2006/table">
            <a:tbl>
              <a:tblPr firstRow="1" bandRow="1">
                <a:tableStyleId>{69CF1AB2-1976-4502-BF36-3FF5EA218861}</a:tableStyleId>
              </a:tblPr>
              <a:tblGrid>
                <a:gridCol w="3733807">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142998">
                  <a:extLst>
                    <a:ext uri="{9D8B030D-6E8A-4147-A177-3AD203B41FA5}">
                      <a16:colId xmlns:a16="http://schemas.microsoft.com/office/drawing/2014/main" val="20004"/>
                    </a:ext>
                  </a:extLst>
                </a:gridCol>
              </a:tblGrid>
              <a:tr h="370840">
                <a:tc>
                  <a:txBody>
                    <a:bodyPr/>
                    <a:lstStyle/>
                    <a:p>
                      <a:r>
                        <a:rPr lang="en-US" dirty="0">
                          <a:solidFill>
                            <a:schemeClr val="bg1"/>
                          </a:solidFill>
                        </a:rPr>
                        <a:t>Asset or</a:t>
                      </a:r>
                      <a:r>
                        <a:rPr lang="en-US" baseline="0" dirty="0">
                          <a:solidFill>
                            <a:schemeClr val="bg1"/>
                          </a:solidFill>
                        </a:rPr>
                        <a:t> income </a:t>
                      </a:r>
                      <a:r>
                        <a:rPr lang="en-US" dirty="0">
                          <a:solidFill>
                            <a:schemeClr val="bg1"/>
                          </a:solidFill>
                        </a:rPr>
                        <a:t>to</a:t>
                      </a:r>
                      <a:r>
                        <a:rPr lang="en-US" baseline="0" dirty="0">
                          <a:solidFill>
                            <a:schemeClr val="bg1"/>
                          </a:solidFill>
                        </a:rPr>
                        <a:t> look for</a:t>
                      </a:r>
                      <a:endParaRPr lang="en-US" dirty="0">
                        <a:solidFill>
                          <a:schemeClr val="bg1"/>
                        </a:solidFill>
                      </a:endParaRPr>
                    </a:p>
                  </a:txBody>
                  <a:tcPr>
                    <a:solidFill>
                      <a:schemeClr val="accent1">
                        <a:lumMod val="25000"/>
                      </a:schemeClr>
                    </a:solidFill>
                  </a:tcPr>
                </a:tc>
                <a:tc>
                  <a:txBody>
                    <a:bodyPr/>
                    <a:lstStyle/>
                    <a:p>
                      <a:pPr algn="ctr"/>
                      <a:r>
                        <a:rPr lang="en-US" dirty="0">
                          <a:solidFill>
                            <a:schemeClr val="bg1"/>
                          </a:solidFill>
                        </a:rPr>
                        <a:t>Any Age</a:t>
                      </a:r>
                    </a:p>
                  </a:txBody>
                  <a:tcPr>
                    <a:solidFill>
                      <a:schemeClr val="accent1">
                        <a:lumMod val="25000"/>
                      </a:schemeClr>
                    </a:solidFill>
                  </a:tcPr>
                </a:tc>
                <a:tc>
                  <a:txBody>
                    <a:bodyPr/>
                    <a:lstStyle/>
                    <a:p>
                      <a:pPr algn="ctr"/>
                      <a:r>
                        <a:rPr lang="en-US" dirty="0">
                          <a:solidFill>
                            <a:schemeClr val="bg1"/>
                          </a:solidFill>
                        </a:rPr>
                        <a:t>Peak </a:t>
                      </a:r>
                      <a:r>
                        <a:rPr lang="en-US" dirty="0" err="1">
                          <a:solidFill>
                            <a:schemeClr val="bg1"/>
                          </a:solidFill>
                        </a:rPr>
                        <a:t>Inc</a:t>
                      </a:r>
                      <a:r>
                        <a:rPr lang="en-US" dirty="0">
                          <a:solidFill>
                            <a:schemeClr val="bg1"/>
                          </a:solidFill>
                        </a:rPr>
                        <a:t> </a:t>
                      </a:r>
                      <a:r>
                        <a:rPr lang="en-US" baseline="0" dirty="0">
                          <a:solidFill>
                            <a:schemeClr val="bg1"/>
                          </a:solidFill>
                        </a:rPr>
                        <a:t> 40-55</a:t>
                      </a:r>
                      <a:endParaRPr lang="en-US" dirty="0">
                        <a:solidFill>
                          <a:schemeClr val="bg1"/>
                        </a:solidFill>
                      </a:endParaRPr>
                    </a:p>
                  </a:txBody>
                  <a:tcPr>
                    <a:solidFill>
                      <a:schemeClr val="accent1">
                        <a:lumMod val="25000"/>
                      </a:schemeClr>
                    </a:solidFill>
                  </a:tcPr>
                </a:tc>
                <a:tc>
                  <a:txBody>
                    <a:bodyPr/>
                    <a:lstStyle/>
                    <a:p>
                      <a:pPr algn="ctr"/>
                      <a:r>
                        <a:rPr lang="en-US" dirty="0">
                          <a:solidFill>
                            <a:schemeClr val="bg1"/>
                          </a:solidFill>
                        </a:rPr>
                        <a:t>Pre-retirees</a:t>
                      </a:r>
                      <a:r>
                        <a:rPr lang="en-US" baseline="0" dirty="0">
                          <a:solidFill>
                            <a:schemeClr val="bg1"/>
                          </a:solidFill>
                        </a:rPr>
                        <a:t> 55-67</a:t>
                      </a:r>
                      <a:endParaRPr lang="en-US" dirty="0">
                        <a:solidFill>
                          <a:schemeClr val="bg1"/>
                        </a:solidFill>
                      </a:endParaRPr>
                    </a:p>
                  </a:txBody>
                  <a:tcPr>
                    <a:solidFill>
                      <a:schemeClr val="accent1">
                        <a:lumMod val="25000"/>
                      </a:schemeClr>
                    </a:solidFill>
                  </a:tcPr>
                </a:tc>
                <a:tc>
                  <a:txBody>
                    <a:bodyPr/>
                    <a:lstStyle/>
                    <a:p>
                      <a:pPr algn="ctr"/>
                      <a:r>
                        <a:rPr lang="en-US" dirty="0">
                          <a:solidFill>
                            <a:schemeClr val="bg1"/>
                          </a:solidFill>
                        </a:rPr>
                        <a:t>Retirees</a:t>
                      </a:r>
                    </a:p>
                  </a:txBody>
                  <a:tcPr>
                    <a:solidFill>
                      <a:schemeClr val="accent1">
                        <a:lumMod val="25000"/>
                      </a:schemeClr>
                    </a:solidFill>
                  </a:tcPr>
                </a:tc>
                <a:extLst>
                  <a:ext uri="{0D108BD9-81ED-4DB2-BD59-A6C34878D82A}">
                    <a16:rowId xmlns:a16="http://schemas.microsoft.com/office/drawing/2014/main" val="10000"/>
                  </a:ext>
                </a:extLst>
              </a:tr>
              <a:tr h="370840">
                <a:tc>
                  <a:txBody>
                    <a:bodyPr/>
                    <a:lstStyle/>
                    <a:p>
                      <a:r>
                        <a:rPr lang="en-US" dirty="0"/>
                        <a:t>CDs that are maturing</a:t>
                      </a:r>
                    </a:p>
                  </a:txBody>
                  <a:tcPr/>
                </a:tc>
                <a:tc>
                  <a:txBody>
                    <a:bodyPr/>
                    <a:lstStyle/>
                    <a:p>
                      <a:pPr marL="0" indent="0">
                        <a:buFont typeface="Wingdings" panose="05000000000000000000" pitchFamily="2" charset="2"/>
                        <a:buNone/>
                      </a:pP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Recent</a:t>
                      </a:r>
                      <a:r>
                        <a:rPr lang="en-US" baseline="0" dirty="0"/>
                        <a:t> inheritance</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Bonds maturing or that are called</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Excess annual liquidity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1809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Peak</a:t>
                      </a:r>
                      <a:r>
                        <a:rPr lang="en-US" baseline="0" dirty="0"/>
                        <a:t> earner with excess income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Proceeds from selling a business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Income from assets not needed</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r>
                        <a:rPr lang="en-US" dirty="0"/>
                        <a:t>Non-</a:t>
                      </a:r>
                      <a:r>
                        <a:rPr lang="en-US" dirty="0" err="1"/>
                        <a:t>qual</a:t>
                      </a:r>
                      <a:r>
                        <a:rPr lang="en-US" dirty="0"/>
                        <a:t> annuities not needed</a:t>
                      </a:r>
                      <a:endParaRPr lang="en-US"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Sale from downsizing/selling home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Low</a:t>
                      </a:r>
                      <a:r>
                        <a:rPr lang="en-US" baseline="0" dirty="0"/>
                        <a:t> yielding asset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r h="370840">
                <a:tc>
                  <a:txBody>
                    <a:bodyPr/>
                    <a:lstStyle/>
                    <a:p>
                      <a:r>
                        <a:rPr lang="en-US" dirty="0"/>
                        <a:t>Social Sec</a:t>
                      </a:r>
                      <a:r>
                        <a:rPr lang="en-US" baseline="0" dirty="0"/>
                        <a:t>urity</a:t>
                      </a:r>
                      <a:r>
                        <a:rPr lang="en-US" dirty="0"/>
                        <a:t> not needed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8" name="TextBox 7"/>
          <p:cNvSpPr txBox="1"/>
          <p:nvPr/>
        </p:nvSpPr>
        <p:spPr>
          <a:xfrm>
            <a:off x="493384" y="855329"/>
            <a:ext cx="5505225" cy="400110"/>
          </a:xfrm>
          <a:prstGeom prst="rect">
            <a:avLst/>
          </a:prstGeom>
          <a:noFill/>
        </p:spPr>
        <p:txBody>
          <a:bodyPr wrap="none" rtlCol="0">
            <a:spAutoFit/>
          </a:bodyPr>
          <a:lstStyle/>
          <a:p>
            <a:r>
              <a:rPr lang="en-US" sz="2000" dirty="0"/>
              <a:t>Ideally, look for assets that can be repositioned</a:t>
            </a:r>
          </a:p>
        </p:txBody>
      </p:sp>
      <p:grpSp>
        <p:nvGrpSpPr>
          <p:cNvPr id="9" name="Group 8"/>
          <p:cNvGrpSpPr/>
          <p:nvPr/>
        </p:nvGrpSpPr>
        <p:grpSpPr>
          <a:xfrm>
            <a:off x="4328777" y="2057400"/>
            <a:ext cx="3868798" cy="3947596"/>
            <a:chOff x="4337324" y="2057400"/>
            <a:chExt cx="3868798" cy="3947596"/>
          </a:xfrm>
        </p:grpSpPr>
        <p:sp>
          <p:nvSpPr>
            <p:cNvPr id="10" name="5-Point Star 9"/>
            <p:cNvSpPr/>
            <p:nvPr/>
          </p:nvSpPr>
          <p:spPr>
            <a:xfrm>
              <a:off x="4337736" y="2077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4346180" y="2458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5332970" y="243840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a:off x="6633004" y="2458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p:cNvSpPr/>
            <p:nvPr/>
          </p:nvSpPr>
          <p:spPr>
            <a:xfrm>
              <a:off x="7977522" y="2432354"/>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Point Star 14"/>
            <p:cNvSpPr/>
            <p:nvPr/>
          </p:nvSpPr>
          <p:spPr>
            <a:xfrm>
              <a:off x="7964856" y="205740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Point Star 15"/>
            <p:cNvSpPr/>
            <p:nvPr/>
          </p:nvSpPr>
          <p:spPr>
            <a:xfrm>
              <a:off x="6623736" y="205740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5-Point Star 16"/>
            <p:cNvSpPr/>
            <p:nvPr/>
          </p:nvSpPr>
          <p:spPr>
            <a:xfrm>
              <a:off x="5317009" y="2077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6633004" y="501821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p:cNvSpPr/>
            <p:nvPr/>
          </p:nvSpPr>
          <p:spPr>
            <a:xfrm>
              <a:off x="7959192" y="502334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5-Point Star 19"/>
            <p:cNvSpPr/>
            <p:nvPr/>
          </p:nvSpPr>
          <p:spPr>
            <a:xfrm>
              <a:off x="6620647" y="538643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7959192" y="538574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4346180" y="28230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p:cNvSpPr/>
            <p:nvPr/>
          </p:nvSpPr>
          <p:spPr>
            <a:xfrm>
              <a:off x="5332970" y="280241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6633004" y="28230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7963413" y="28230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4337324" y="319370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5332970" y="319370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a:off x="6633004" y="319138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7959192" y="318823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6620647" y="390406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7959192" y="390406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6633004" y="354825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5-Point Star 32"/>
            <p:cNvSpPr/>
            <p:nvPr/>
          </p:nvSpPr>
          <p:spPr>
            <a:xfrm>
              <a:off x="5332970" y="354825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33"/>
            <p:cNvSpPr/>
            <p:nvPr/>
          </p:nvSpPr>
          <p:spPr>
            <a:xfrm>
              <a:off x="6620647" y="4258379"/>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5-Point Star 34"/>
            <p:cNvSpPr/>
            <p:nvPr/>
          </p:nvSpPr>
          <p:spPr>
            <a:xfrm>
              <a:off x="7959192" y="425999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5-Point Star 35"/>
            <p:cNvSpPr/>
            <p:nvPr/>
          </p:nvSpPr>
          <p:spPr>
            <a:xfrm>
              <a:off x="6620647" y="46266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5-Point Star 36"/>
            <p:cNvSpPr/>
            <p:nvPr/>
          </p:nvSpPr>
          <p:spPr>
            <a:xfrm>
              <a:off x="7959192" y="46266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5-Point Star 37"/>
            <p:cNvSpPr/>
            <p:nvPr/>
          </p:nvSpPr>
          <p:spPr>
            <a:xfrm>
              <a:off x="5327512" y="390406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5-Point Star 38"/>
            <p:cNvSpPr/>
            <p:nvPr/>
          </p:nvSpPr>
          <p:spPr>
            <a:xfrm>
              <a:off x="7959192" y="577639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86080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7620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dirty="0">
                <a:ea typeface="ＭＳ Ｐゴシック" pitchFamily="34" charset="-128"/>
              </a:rPr>
              <a:t>Quote</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7" name="Content Placeholder 16"/>
          <p:cNvSpPr>
            <a:spLocks noGrp="1"/>
          </p:cNvSpPr>
          <p:nvPr>
            <p:ph idx="1"/>
          </p:nvPr>
        </p:nvSpPr>
        <p:spPr>
          <a:xfrm>
            <a:off x="685800" y="1676400"/>
            <a:ext cx="7467600" cy="4068763"/>
          </a:xfrm>
        </p:spPr>
        <p:txBody>
          <a:bodyPr/>
          <a:lstStyle/>
          <a:p>
            <a:r>
              <a:rPr lang="en-US" sz="2800" dirty="0"/>
              <a:t>“There are four kinds of people in the world…</a:t>
            </a:r>
          </a:p>
          <a:p>
            <a:r>
              <a:rPr lang="en-US" sz="2800" dirty="0"/>
              <a:t>those who have been caregivers,</a:t>
            </a:r>
          </a:p>
          <a:p>
            <a:r>
              <a:rPr lang="en-US" sz="2800" dirty="0"/>
              <a:t>those who are currently caregivers,</a:t>
            </a:r>
          </a:p>
          <a:p>
            <a:r>
              <a:rPr lang="en-US" sz="2800" dirty="0"/>
              <a:t>those who will be caregivers</a:t>
            </a:r>
          </a:p>
          <a:p>
            <a:r>
              <a:rPr lang="en-US" sz="2800" dirty="0"/>
              <a:t>and those who will need caregivers.”</a:t>
            </a:r>
          </a:p>
          <a:p>
            <a:endParaRPr lang="en-US" sz="2800" dirty="0"/>
          </a:p>
          <a:p>
            <a:r>
              <a:rPr lang="en-US" sz="2800" dirty="0">
                <a:solidFill>
                  <a:schemeClr val="tx1"/>
                </a:solidFill>
              </a:rPr>
              <a:t>-Rosalynn Carter</a:t>
            </a:r>
          </a:p>
          <a:p>
            <a:r>
              <a:rPr lang="en-US" i="1" dirty="0">
                <a:solidFill>
                  <a:schemeClr val="tx1"/>
                </a:solidFill>
              </a:rPr>
              <a:t>First Lady of the United State (1977-1981)</a:t>
            </a:r>
          </a:p>
          <a:p>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8"/>
          <p:cNvSpPr>
            <a:spLocks noGrp="1"/>
          </p:cNvSpPr>
          <p:nvPr>
            <p:ph type="title"/>
          </p:nvPr>
        </p:nvSpPr>
        <p:spPr bwMode="auto">
          <a:xfrm>
            <a:off x="609600" y="1676400"/>
            <a:ext cx="8001000" cy="3429000"/>
          </a:xfrm>
          <a:noFill/>
          <a:ln>
            <a:miter lim="800000"/>
            <a:headEnd/>
            <a:tailEnd/>
          </a:ln>
        </p:spPr>
        <p:txBody>
          <a:bodyPr wrap="square" lIns="91440" tIns="45720" rIns="91440" bIns="45720" numCol="1" anchor="t" anchorCtr="0" compatLnSpc="1">
            <a:prstTxWarp prst="textNoShape">
              <a:avLst/>
            </a:prstTxWarp>
          </a:bodyPr>
          <a:lstStyle/>
          <a:p>
            <a:pPr algn="ctr"/>
            <a:r>
              <a:rPr lang="en-US" dirty="0">
                <a:solidFill>
                  <a:schemeClr val="bg1"/>
                </a:solidFill>
                <a:ea typeface="ＭＳ Ｐゴシック" pitchFamily="34" charset="-128"/>
              </a:rPr>
              <a:t>Here when you need us</a:t>
            </a:r>
            <a:br>
              <a:rPr lang="en-US" dirty="0">
                <a:solidFill>
                  <a:schemeClr val="bg1"/>
                </a:solidFill>
                <a:ea typeface="ＭＳ Ｐゴシック" pitchFamily="34" charset="-128"/>
              </a:rPr>
            </a:br>
            <a:br>
              <a:rPr lang="en-US" dirty="0">
                <a:solidFill>
                  <a:schemeClr val="bg1"/>
                </a:solidFill>
                <a:ea typeface="ＭＳ Ｐゴシック" pitchFamily="34" charset="-128"/>
              </a:rPr>
            </a:br>
            <a:r>
              <a:rPr lang="en-US" sz="2400" dirty="0">
                <a:solidFill>
                  <a:schemeClr val="bg1"/>
                </a:solidFill>
                <a:ea typeface="ＭＳ Ｐゴシック" pitchFamily="34" charset="-128"/>
              </a:rPr>
              <a:t>National Sales Desk:			1-800-321-6064</a:t>
            </a:r>
            <a:br>
              <a:rPr lang="en-US" sz="2400" dirty="0">
                <a:solidFill>
                  <a:schemeClr val="bg1"/>
                </a:solidFill>
                <a:ea typeface="ＭＳ Ｐゴシック" pitchFamily="34" charset="-128"/>
              </a:rPr>
            </a:br>
            <a:r>
              <a:rPr lang="en-US" sz="2400" dirty="0">
                <a:solidFill>
                  <a:schemeClr val="bg1"/>
                </a:solidFill>
                <a:ea typeface="ＭＳ Ｐゴシック" pitchFamily="34" charset="-128"/>
              </a:rPr>
              <a:t>Nationwide Financial Network</a:t>
            </a:r>
            <a:r>
              <a:rPr lang="en-US" sz="2400" baseline="60000" dirty="0">
                <a:solidFill>
                  <a:srgbClr val="FFFFFF"/>
                </a:solidFill>
                <a:cs typeface="Arial" charset="0"/>
              </a:rPr>
              <a:t>®</a:t>
            </a:r>
            <a:r>
              <a:rPr lang="en-US" sz="2400" dirty="0">
                <a:solidFill>
                  <a:schemeClr val="bg1"/>
                </a:solidFill>
                <a:ea typeface="ＭＳ Ｐゴシック" pitchFamily="34" charset="-128"/>
                <a:cs typeface="Arial" charset="0"/>
              </a:rPr>
              <a:t>:		1-877-223-0795</a:t>
            </a: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Brokerage General Agents (</a:t>
            </a:r>
            <a:r>
              <a:rPr lang="en-US" sz="2400" dirty="0" err="1">
                <a:solidFill>
                  <a:schemeClr val="bg1"/>
                </a:solidFill>
                <a:ea typeface="ＭＳ Ｐゴシック" pitchFamily="34" charset="-128"/>
                <a:cs typeface="Arial" charset="0"/>
              </a:rPr>
              <a:t>BGAs</a:t>
            </a:r>
            <a:r>
              <a:rPr lang="en-US" sz="2400" dirty="0">
                <a:solidFill>
                  <a:schemeClr val="bg1"/>
                </a:solidFill>
                <a:ea typeface="ＭＳ Ｐゴシック" pitchFamily="34" charset="-128"/>
                <a:cs typeface="Arial" charset="0"/>
              </a:rPr>
              <a:t>):	1-888-767-7373</a:t>
            </a:r>
            <a:br>
              <a:rPr lang="en-US" sz="2400" dirty="0">
                <a:solidFill>
                  <a:schemeClr val="bg1"/>
                </a:solidFill>
                <a:ea typeface="ＭＳ Ｐゴシック" pitchFamily="34" charset="-128"/>
                <a:cs typeface="Arial" charset="0"/>
              </a:rPr>
            </a:b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Option 9, </a:t>
            </a:r>
            <a:r>
              <a:rPr lang="en-US" sz="2400" dirty="0" err="1">
                <a:solidFill>
                  <a:schemeClr val="bg1"/>
                </a:solidFill>
                <a:ea typeface="ＭＳ Ｐゴシック" pitchFamily="34" charset="-128"/>
                <a:cs typeface="Arial" charset="0"/>
              </a:rPr>
              <a:t>extension:677</a:t>
            </a:r>
            <a:r>
              <a:rPr lang="en-US" sz="2400" dirty="0">
                <a:solidFill>
                  <a:schemeClr val="bg1"/>
                </a:solidFill>
                <a:ea typeface="ＭＳ Ｐゴシック" pitchFamily="34" charset="-128"/>
                <a:cs typeface="Arial" charset="0"/>
              </a:rPr>
              <a:t>-6500</a:t>
            </a:r>
            <a:endParaRPr lang="en-US" sz="2400" dirty="0">
              <a:solidFill>
                <a:schemeClr val="bg1"/>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9" name="Footer Placeholder 3"/>
          <p:cNvSpPr txBox="1">
            <a:spLocks/>
          </p:cNvSpPr>
          <p:nvPr/>
        </p:nvSpPr>
        <p:spPr bwMode="auto">
          <a:xfrm>
            <a:off x="533400" y="6324600"/>
            <a:ext cx="1676400" cy="3206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chemeClr val="bg1"/>
                </a:solidFill>
                <a:effectLst/>
                <a:uLnTx/>
                <a:uFillTx/>
                <a:latin typeface="Arial" charset="0"/>
                <a:ea typeface="ＭＳ Ｐゴシック" pitchFamily="34" charset="-128"/>
                <a:cs typeface="+mn-cs"/>
              </a:rPr>
              <a:t>NFM-13122AO.2</a:t>
            </a:r>
            <a:r>
              <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 (</a:t>
            </a:r>
            <a:r>
              <a:rPr lang="en-US" sz="1000" noProof="0" dirty="0">
                <a:solidFill>
                  <a:schemeClr val="bg1"/>
                </a:solidFill>
              </a:rPr>
              <a:t>01</a:t>
            </a:r>
            <a:r>
              <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/17)</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5463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3810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Some things you need to know</a:t>
            </a:r>
          </a:p>
        </p:txBody>
      </p:sp>
      <p:sp>
        <p:nvSpPr>
          <p:cNvPr id="8196" name="Content Placeholder 10"/>
          <p:cNvSpPr>
            <a:spLocks noGrp="1"/>
          </p:cNvSpPr>
          <p:nvPr>
            <p:ph idx="1"/>
          </p:nvPr>
        </p:nvSpPr>
        <p:spPr bwMode="auto">
          <a:xfrm>
            <a:off x="304800" y="990600"/>
            <a:ext cx="8229600" cy="4114800"/>
          </a:xfrm>
          <a:noFill/>
          <a:ln>
            <a:miter lim="800000"/>
            <a:headEnd/>
            <a:tailEnd/>
          </a:ln>
        </p:spPr>
        <p:txBody>
          <a:bodyPr wrap="square" lIns="91440" tIns="45720" rIns="91440" bIns="45720" numCol="1" anchor="t" anchorCtr="0" compatLnSpc="1">
            <a:prstTxWarp prst="textNoShape">
              <a:avLst/>
            </a:prstTxWarp>
          </a:bodyPr>
          <a:lstStyle/>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Federal income tax laws are complex and subject to change. The information in this memorandum is based on current interpretations of the law and is not guaranteed. Neither Nationwide, nor its employees, its agents, brokers or registered representatives gives legal or tax advice.</a:t>
            </a:r>
          </a:p>
          <a:p>
            <a:pPr marL="285750" indent="-285750">
              <a:spcBef>
                <a:spcPts val="0"/>
              </a:spcBef>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This material is not a recommendation to buy, sell, hold or roll over any asset, adopt an investment strategy, retain a specific investment manager or use a particular account type. It does not take into account the specific investment objectives, tax and financial condition or particular needs of any specific person. Investors should work with their financial professional to discuss their specific situation.</a:t>
            </a:r>
          </a:p>
          <a:p>
            <a:pPr marL="285750" indent="-285750">
              <a:spcBef>
                <a:spcPts val="0"/>
              </a:spcBef>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The extent to which an LTC benefit payment is received tax-free is limited, on an annual basis, to the greater of the actual qualifying LTC expenses incurred or the HIPAA per diem amount or its equivalent.</a:t>
            </a:r>
          </a:p>
          <a:p>
            <a:pPr marL="285750" indent="-285750">
              <a:spcBef>
                <a:spcPts val="0"/>
              </a:spcBef>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For contracts that meet the </a:t>
            </a:r>
            <a:r>
              <a:rPr lang="en-US" sz="1400" b="1" dirty="0" err="1">
                <a:latin typeface="Arial" panose="020B0604020202020204" pitchFamily="34" charset="0"/>
                <a:cs typeface="Arial" panose="020B0604020202020204" pitchFamily="34" charset="0"/>
              </a:rPr>
              <a:t>MEC</a:t>
            </a:r>
            <a:r>
              <a:rPr lang="en-US" sz="1400" b="1" dirty="0">
                <a:latin typeface="Arial" panose="020B0604020202020204" pitchFamily="34" charset="0"/>
                <a:cs typeface="Arial" panose="020B0604020202020204" pitchFamily="34" charset="0"/>
              </a:rPr>
              <a:t> definitions of IRC Section </a:t>
            </a:r>
            <a:r>
              <a:rPr lang="en-US" sz="1400" b="1" dirty="0" err="1">
                <a:latin typeface="Arial" panose="020B0604020202020204" pitchFamily="34" charset="0"/>
                <a:cs typeface="Arial" panose="020B0604020202020204" pitchFamily="34" charset="0"/>
              </a:rPr>
              <a:t>7702A</a:t>
            </a:r>
            <a:r>
              <a:rPr lang="en-US" sz="1400" b="1" dirty="0">
                <a:latin typeface="Arial" panose="020B0604020202020204" pitchFamily="34" charset="0"/>
                <a:cs typeface="Arial" panose="020B0604020202020204" pitchFamily="34" charset="0"/>
              </a:rPr>
              <a:t>, most distributions are taxed on a first-in/first-out basis, however LTC benefit payments can be received tax-free under IRC Section </a:t>
            </a:r>
            <a:r>
              <a:rPr lang="en-US" sz="1400" b="1" dirty="0" err="1">
                <a:latin typeface="Arial" panose="020B0604020202020204" pitchFamily="34" charset="0"/>
                <a:cs typeface="Arial" panose="020B0604020202020204" pitchFamily="34" charset="0"/>
              </a:rPr>
              <a:t>7702B</a:t>
            </a:r>
            <a:r>
              <a:rPr lang="en-US" sz="1400" b="1" dirty="0">
                <a:latin typeface="Arial" panose="020B0604020202020204" pitchFamily="34" charset="0"/>
                <a:cs typeface="Arial" panose="020B0604020202020204" pitchFamily="34" charset="0"/>
              </a:rPr>
              <a:t>.  Gains from partial surrenders and loans from a </a:t>
            </a:r>
            <a:r>
              <a:rPr lang="en-US" sz="1400" b="1" dirty="0" err="1">
                <a:latin typeface="Arial" panose="020B0604020202020204" pitchFamily="34" charset="0"/>
                <a:cs typeface="Arial" panose="020B0604020202020204" pitchFamily="34" charset="0"/>
              </a:rPr>
              <a:t>MEC</a:t>
            </a:r>
            <a:r>
              <a:rPr lang="en-US" sz="1400" b="1" dirty="0">
                <a:latin typeface="Arial" panose="020B0604020202020204" pitchFamily="34" charset="0"/>
                <a:cs typeface="Arial" panose="020B0604020202020204" pitchFamily="34" charset="0"/>
              </a:rPr>
              <a:t> will be taxable and if taken prior to age 59 1/2, may be subject to a 10% penalty . Federal tax laws are complex and subject to change. Neither the company nor its representatives give legal or tax advice.</a:t>
            </a:r>
          </a:p>
          <a:p>
            <a:pPr marL="285750" indent="-285750">
              <a:spcBef>
                <a:spcPts val="0"/>
              </a:spcBef>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Life insurance products are issued by Nationwide Life Insurance Company or Nationwide Life and Annuity Insurance Company, Columbus, Ohio.</a:t>
            </a:r>
          </a:p>
          <a:p>
            <a:pPr marL="0" indent="0">
              <a:spcBef>
                <a:spcPts val="0"/>
              </a:spcBef>
            </a:pPr>
            <a:endParaRPr lang="en-US" sz="1400" dirty="0">
              <a:latin typeface="Arial" panose="020B0604020202020204" pitchFamily="34" charset="0"/>
              <a:cs typeface="Arial" panose="020B0604020202020204" pitchFamily="34" charset="0"/>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0" name="Footer Placeholder 3"/>
          <p:cNvSpPr txBox="1">
            <a:spLocks/>
          </p:cNvSpPr>
          <p:nvPr/>
        </p:nvSpPr>
        <p:spPr bwMode="auto">
          <a:xfrm>
            <a:off x="533400" y="6324600"/>
            <a:ext cx="1676400" cy="32067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chemeClr val="tx1">
                    <a:lumMod val="75000"/>
                    <a:lumOff val="25000"/>
                  </a:schemeClr>
                </a:solidFill>
                <a:effectLst/>
                <a:uLnTx/>
                <a:uFillTx/>
                <a:latin typeface="Arial" charset="0"/>
                <a:ea typeface="ＭＳ Ｐゴシック" pitchFamily="34" charset="-128"/>
                <a:cs typeface="+mn-cs"/>
              </a:rPr>
              <a:t>NFM-13122AO.2</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 (</a:t>
            </a:r>
            <a:r>
              <a:rPr lang="en-US" sz="1000" noProof="0" dirty="0">
                <a:solidFill>
                  <a:schemeClr val="tx1">
                    <a:lumMod val="75000"/>
                    <a:lumOff val="25000"/>
                  </a:schemeClr>
                </a:solidFill>
              </a:rPr>
              <a:t>01</a:t>
            </a:r>
            <a:r>
              <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mn-cs"/>
              </a:rPr>
              <a:t>/17)</a:t>
            </a:r>
            <a:endParaRPr kumimoji="0" lang="en-US" sz="1000" b="0" i="0" u="none" strike="noStrike" kern="1200" cap="none" spc="0" normalizeH="0" baseline="0" noProof="0" dirty="0">
              <a:ln>
                <a:noFill/>
              </a:ln>
              <a:solidFill>
                <a:schemeClr val="tx1">
                  <a:lumMod val="75000"/>
                  <a:lumOff val="25000"/>
                </a:scheme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302485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ln>
            <a:miter lim="800000"/>
            <a:headEnd/>
            <a:tailEnd/>
          </a:ln>
        </p:spPr>
        <p:txBody>
          <a:bodyPr wrap="square" lIns="91440" tIns="45720" rIns="91440" bIns="45720" numCol="1" anchor="t" anchorCtr="0" compatLnSpc="1">
            <a:prstTxWarp prst="textNoShape">
              <a:avLst/>
            </a:prstTxWarp>
          </a:bodyPr>
          <a:lstStyle/>
          <a:p>
            <a:pPr eaLnBrk="1" hangingPunct="1">
              <a:defRPr/>
            </a:pPr>
            <a:r>
              <a:rPr lang="en-US" spc="-130" dirty="0">
                <a:ea typeface="+mj-ea"/>
                <a:cs typeface="+mj-cs"/>
              </a:rPr>
              <a:t>Agenda</a:t>
            </a:r>
          </a:p>
        </p:txBody>
      </p:sp>
      <p:sp>
        <p:nvSpPr>
          <p:cNvPr id="7171" name="Rectangle 3"/>
          <p:cNvSpPr>
            <a:spLocks noGrp="1" noChangeArrowheads="1"/>
          </p:cNvSpPr>
          <p:nvPr>
            <p:ph idx="1"/>
          </p:nvPr>
        </p:nvSpPr>
        <p:spPr bwMode="auto">
          <a:xfrm>
            <a:off x="838200" y="1752600"/>
            <a:ext cx="8001000" cy="4525963"/>
          </a:xfrm>
          <a:prstGeom prst="rect">
            <a:avLst/>
          </a:prstGeom>
          <a:noFill/>
          <a:ln>
            <a:miter lim="800000"/>
            <a:headEnd/>
            <a:tailEnd/>
          </a:ln>
        </p:spPr>
        <p:txBody>
          <a:bodyPr/>
          <a:lstStyle/>
          <a:p>
            <a:pPr marL="173038" indent="-173038" eaLnBrk="1" hangingPunct="1">
              <a:lnSpc>
                <a:spcPct val="125000"/>
              </a:lnSpc>
              <a:buClr>
                <a:schemeClr val="accent4">
                  <a:lumMod val="50000"/>
                  <a:lumOff val="50000"/>
                </a:schemeClr>
              </a:buClr>
              <a:buSzPct val="85000"/>
            </a:pPr>
            <a:r>
              <a:rPr lang="en-US" dirty="0">
                <a:ea typeface="ＭＳ Ｐゴシック" pitchFamily="34" charset="-128"/>
              </a:rPr>
              <a:t>The changing picture of retirement and aging</a:t>
            </a:r>
          </a:p>
          <a:p>
            <a:pPr marL="173038" indent="-173038" eaLnBrk="1" hangingPunct="1">
              <a:lnSpc>
                <a:spcPct val="125000"/>
              </a:lnSpc>
              <a:buClr>
                <a:schemeClr val="accent4">
                  <a:lumMod val="50000"/>
                  <a:lumOff val="50000"/>
                </a:schemeClr>
              </a:buClr>
              <a:buSzPct val="85000"/>
            </a:pPr>
            <a:r>
              <a:rPr lang="en-US" dirty="0">
                <a:ea typeface="ＭＳ Ｐゴシック" pitchFamily="34" charset="-128"/>
              </a:rPr>
              <a:t>The reality of long-term care</a:t>
            </a:r>
          </a:p>
          <a:p>
            <a:pPr marL="573088" lvl="1" indent="-173038" eaLnBrk="1" hangingPunct="1">
              <a:lnSpc>
                <a:spcPct val="125000"/>
              </a:lnSpc>
              <a:buClr>
                <a:schemeClr val="accent4">
                  <a:lumMod val="50000"/>
                  <a:lumOff val="50000"/>
                </a:schemeClr>
              </a:buClr>
              <a:buSzPct val="85000"/>
              <a:buFont typeface="Courier New" pitchFamily="49" charset="0"/>
              <a:buChar char="o"/>
            </a:pPr>
            <a:r>
              <a:rPr lang="en-US" dirty="0">
                <a:ea typeface="ＭＳ Ｐゴシック" pitchFamily="34" charset="-128"/>
              </a:rPr>
              <a:t>Where?</a:t>
            </a:r>
          </a:p>
          <a:p>
            <a:pPr marL="573088" lvl="1" indent="-173038" eaLnBrk="1" hangingPunct="1">
              <a:lnSpc>
                <a:spcPct val="125000"/>
              </a:lnSpc>
              <a:buClr>
                <a:schemeClr val="accent4">
                  <a:lumMod val="50000"/>
                  <a:lumOff val="50000"/>
                </a:schemeClr>
              </a:buClr>
              <a:buSzPct val="85000"/>
              <a:buFont typeface="Courier New" pitchFamily="49" charset="0"/>
              <a:buChar char="o"/>
            </a:pPr>
            <a:r>
              <a:rPr lang="en-US" dirty="0">
                <a:ea typeface="ＭＳ Ｐゴシック" pitchFamily="34" charset="-128"/>
              </a:rPr>
              <a:t>How Long?</a:t>
            </a:r>
          </a:p>
          <a:p>
            <a:pPr marL="573088" lvl="1" indent="-173038" eaLnBrk="1" hangingPunct="1">
              <a:lnSpc>
                <a:spcPct val="125000"/>
              </a:lnSpc>
              <a:buClr>
                <a:schemeClr val="accent4">
                  <a:lumMod val="50000"/>
                  <a:lumOff val="50000"/>
                </a:schemeClr>
              </a:buClr>
              <a:buSzPct val="85000"/>
              <a:buFont typeface="Courier New" pitchFamily="49" charset="0"/>
              <a:buChar char="o"/>
            </a:pPr>
            <a:r>
              <a:rPr lang="en-US" dirty="0">
                <a:ea typeface="ＭＳ Ｐゴシック" pitchFamily="34" charset="-128"/>
              </a:rPr>
              <a:t>The Cost?</a:t>
            </a:r>
          </a:p>
          <a:p>
            <a:pPr marL="173038" indent="-173038" eaLnBrk="1" hangingPunct="1">
              <a:lnSpc>
                <a:spcPct val="125000"/>
              </a:lnSpc>
              <a:buClr>
                <a:schemeClr val="accent4">
                  <a:lumMod val="50000"/>
                  <a:lumOff val="50000"/>
                </a:schemeClr>
              </a:buClr>
              <a:buSzPct val="85000"/>
            </a:pPr>
            <a:r>
              <a:rPr lang="en-US" dirty="0">
                <a:ea typeface="ＭＳ Ｐゴシック" pitchFamily="34" charset="-128"/>
              </a:rPr>
              <a:t>Women as care-givers – the consequences</a:t>
            </a:r>
          </a:p>
          <a:p>
            <a:pPr marL="173038" indent="-173038" eaLnBrk="1" hangingPunct="1">
              <a:lnSpc>
                <a:spcPct val="125000"/>
              </a:lnSpc>
              <a:buClr>
                <a:schemeClr val="accent4">
                  <a:lumMod val="50000"/>
                  <a:lumOff val="50000"/>
                </a:schemeClr>
              </a:buClr>
              <a:buSzPct val="85000"/>
            </a:pPr>
            <a:r>
              <a:rPr lang="en-US" dirty="0">
                <a:ea typeface="ＭＳ Ｐゴシック" pitchFamily="34" charset="-128"/>
              </a:rPr>
              <a:t>Women as the cared for – the reality</a:t>
            </a:r>
          </a:p>
          <a:p>
            <a:pPr marL="173038" indent="-173038" eaLnBrk="1" hangingPunct="1">
              <a:lnSpc>
                <a:spcPct val="125000"/>
              </a:lnSpc>
              <a:buClr>
                <a:schemeClr val="accent4">
                  <a:lumMod val="50000"/>
                  <a:lumOff val="50000"/>
                </a:schemeClr>
              </a:buClr>
              <a:buSzPct val="85000"/>
            </a:pPr>
            <a:r>
              <a:rPr lang="en-US" dirty="0">
                <a:ea typeface="ＭＳ Ｐゴシック" pitchFamily="34" charset="-128"/>
              </a:rPr>
              <a:t>Solutions to long-term care</a:t>
            </a:r>
          </a:p>
          <a:p>
            <a:pPr marL="573088" lvl="1" indent="-173038" eaLnBrk="1" hangingPunct="1">
              <a:lnSpc>
                <a:spcPct val="125000"/>
              </a:lnSpc>
              <a:buClr>
                <a:schemeClr val="accent4">
                  <a:lumMod val="50000"/>
                  <a:lumOff val="50000"/>
                </a:schemeClr>
              </a:buClr>
              <a:buSzPct val="85000"/>
              <a:buFont typeface="Courier New" pitchFamily="49" charset="0"/>
              <a:buChar char="o"/>
            </a:pPr>
            <a:r>
              <a:rPr lang="en-US" dirty="0">
                <a:ea typeface="ＭＳ Ｐゴシック" pitchFamily="34" charset="-128"/>
              </a:rPr>
              <a:t>Government programs – Medicare, Medicaid</a:t>
            </a:r>
          </a:p>
          <a:p>
            <a:pPr marL="573088" lvl="1" indent="-173038" eaLnBrk="1" hangingPunct="1">
              <a:lnSpc>
                <a:spcPct val="125000"/>
              </a:lnSpc>
              <a:buClr>
                <a:schemeClr val="accent4">
                  <a:lumMod val="50000"/>
                  <a:lumOff val="50000"/>
                </a:schemeClr>
              </a:buClr>
              <a:buSzPct val="85000"/>
              <a:buFont typeface="Courier New" pitchFamily="49" charset="0"/>
              <a:buChar char="o"/>
            </a:pPr>
            <a:r>
              <a:rPr lang="en-US" dirty="0">
                <a:ea typeface="ＭＳ Ｐゴシック" pitchFamily="34" charset="-128"/>
              </a:rPr>
              <a:t>Individual </a:t>
            </a:r>
            <a:r>
              <a:rPr lang="en-US" dirty="0" err="1">
                <a:ea typeface="ＭＳ Ｐゴシック" pitchFamily="34" charset="-128"/>
              </a:rPr>
              <a:t>LTC</a:t>
            </a:r>
            <a:r>
              <a:rPr lang="en-US" dirty="0">
                <a:ea typeface="ＭＳ Ｐゴシック" pitchFamily="34" charset="-128"/>
              </a:rPr>
              <a:t> coverage</a:t>
            </a:r>
          </a:p>
        </p:txBody>
      </p:sp>
      <p:sp>
        <p:nvSpPr>
          <p:cNvPr id="7"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39512" y="350838"/>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How Thin Can You Be Stretched ?</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pic>
        <p:nvPicPr>
          <p:cNvPr id="6" name="Picture 5" descr="Slide-6_new.png"/>
          <p:cNvPicPr>
            <a:picLocks noChangeAspect="1"/>
          </p:cNvPicPr>
          <p:nvPr/>
        </p:nvPicPr>
        <p:blipFill>
          <a:blip r:embed="rId4">
            <a:duotone>
              <a:prstClr val="black"/>
              <a:srgbClr val="E88A56">
                <a:tint val="45000"/>
                <a:satMod val="400000"/>
              </a:srgbClr>
            </a:duotone>
          </a:blip>
          <a:stretch>
            <a:fillRect/>
          </a:stretch>
        </p:blipFill>
        <p:spPr>
          <a:xfrm>
            <a:off x="1676401" y="1524000"/>
            <a:ext cx="5207000" cy="4393405"/>
          </a:xfrm>
          <a:prstGeom prst="rect">
            <a:avLst/>
          </a:prstGeom>
          <a:effectLst>
            <a:outerShdw blurRad="50800" dist="38100" algn="l" rotWithShape="0">
              <a:prstClr val="black">
                <a:alpha val="40000"/>
              </a:prstClr>
            </a:outerShdw>
          </a:effectLst>
        </p:spPr>
      </p:pic>
      <p:cxnSp>
        <p:nvCxnSpPr>
          <p:cNvPr id="7" name="Straight Connector 6"/>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28222" y="376238"/>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What Are Women Likely to Face?</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751639331"/>
              </p:ext>
            </p:extLst>
          </p:nvPr>
        </p:nvGraphicFramePr>
        <p:xfrm>
          <a:off x="457200" y="1552575"/>
          <a:ext cx="8153400" cy="44799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609600" y="6279717"/>
            <a:ext cx="6096000" cy="244533"/>
          </a:xfrm>
          <a:prstGeom prst="rect">
            <a:avLst/>
          </a:prstGeom>
        </p:spPr>
        <p:txBody>
          <a:bodyPr wrap="square">
            <a:spAutoFit/>
          </a:bodyPr>
          <a:lstStyle/>
          <a:p>
            <a:r>
              <a:rPr lang="en-US" sz="1000" dirty="0"/>
              <a:t>* Long Term Care Associates, LTC is a Women’s Issue… or is It?, Stephan D. Forman, 4/20/16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317881"/>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The Changing Picture of Retirement </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9" name="Content Placeholder 8"/>
          <p:cNvSpPr txBox="1">
            <a:spLocks noGrp="1"/>
          </p:cNvSpPr>
          <p:nvPr>
            <p:ph idx="1"/>
          </p:nvPr>
        </p:nvSpPr>
        <p:spPr>
          <a:xfrm>
            <a:off x="2286000" y="1600200"/>
            <a:ext cx="6172200" cy="2148280"/>
          </a:xfrm>
          <a:prstGeom prst="rect">
            <a:avLst/>
          </a:prstGeom>
          <a:noFill/>
        </p:spPr>
        <p:txBody>
          <a:bodyPr wrap="square">
            <a:spAutoFit/>
          </a:bodyPr>
          <a:lstStyle/>
          <a:p>
            <a:pPr>
              <a:buFont typeface="Arial" pitchFamily="34" charset="0"/>
              <a:buChar char="•"/>
              <a:defRPr/>
            </a:pPr>
            <a:r>
              <a:rPr lang="en-US" sz="2800" dirty="0">
                <a:solidFill>
                  <a:schemeClr val="bg1">
                    <a:lumMod val="50000"/>
                  </a:schemeClr>
                </a:solidFill>
              </a:rPr>
              <a:t> </a:t>
            </a:r>
            <a:r>
              <a:rPr lang="en-US" sz="2800" dirty="0">
                <a:solidFill>
                  <a:schemeClr val="accent5">
                    <a:lumMod val="25000"/>
                  </a:schemeClr>
                </a:solidFill>
              </a:rPr>
              <a:t>Retirement Planning</a:t>
            </a:r>
          </a:p>
          <a:p>
            <a:pPr lvl="1">
              <a:buFont typeface="Courier New" pitchFamily="49" charset="0"/>
              <a:buChar char="o"/>
              <a:defRPr/>
            </a:pPr>
            <a:r>
              <a:rPr lang="en-US" sz="2200" dirty="0">
                <a:solidFill>
                  <a:schemeClr val="tx1"/>
                </a:solidFill>
              </a:rPr>
              <a:t>Husband retires at age 65</a:t>
            </a:r>
          </a:p>
          <a:p>
            <a:pPr lvl="1">
              <a:buFont typeface="Courier New" pitchFamily="49" charset="0"/>
              <a:buChar char="o"/>
              <a:defRPr/>
            </a:pPr>
            <a:r>
              <a:rPr lang="en-US" sz="2200" dirty="0">
                <a:solidFill>
                  <a:schemeClr val="tx1"/>
                </a:solidFill>
              </a:rPr>
              <a:t>Husband probably dies first</a:t>
            </a:r>
          </a:p>
          <a:p>
            <a:pPr lvl="1">
              <a:buFont typeface="Courier New" pitchFamily="49" charset="0"/>
              <a:buChar char="o"/>
              <a:defRPr/>
            </a:pPr>
            <a:r>
              <a:rPr lang="en-US" sz="2200" dirty="0">
                <a:solidFill>
                  <a:schemeClr val="tx1"/>
                </a:solidFill>
              </a:rPr>
              <a:t>Wife dies by age 85</a:t>
            </a:r>
          </a:p>
          <a:p>
            <a:pPr lvl="1">
              <a:buFont typeface="Courier New" pitchFamily="49" charset="0"/>
              <a:buChar char="o"/>
              <a:defRPr/>
            </a:pPr>
            <a:r>
              <a:rPr lang="en-US" sz="2200" dirty="0">
                <a:solidFill>
                  <a:schemeClr val="tx1"/>
                </a:solidFill>
              </a:rPr>
              <a:t>Income need to be about 20 - 25 years</a:t>
            </a:r>
          </a:p>
        </p:txBody>
      </p:sp>
      <p:sp>
        <p:nvSpPr>
          <p:cNvPr id="10" name="Oval 9"/>
          <p:cNvSpPr/>
          <p:nvPr/>
        </p:nvSpPr>
        <p:spPr>
          <a:xfrm>
            <a:off x="457200" y="1828800"/>
            <a:ext cx="1752600" cy="1676400"/>
          </a:xfrm>
          <a:prstGeom prst="ellipse">
            <a:avLst/>
          </a:prstGeom>
          <a:solidFill>
            <a:srgbClr val="C00000"/>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rgbClr val="FFFFFF"/>
                </a:solidFill>
              </a:rPr>
              <a:t>The Past</a:t>
            </a:r>
          </a:p>
        </p:txBody>
      </p:sp>
      <p:sp>
        <p:nvSpPr>
          <p:cNvPr id="11" name="Content Placeholder 2"/>
          <p:cNvSpPr txBox="1">
            <a:spLocks/>
          </p:cNvSpPr>
          <p:nvPr/>
        </p:nvSpPr>
        <p:spPr bwMode="auto">
          <a:xfrm>
            <a:off x="533400" y="4191000"/>
            <a:ext cx="7620000" cy="16002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accent5">
                    <a:lumMod val="25000"/>
                  </a:schemeClr>
                </a:solidFill>
                <a:effectLst/>
                <a:uLnTx/>
                <a:uFillTx/>
                <a:latin typeface="+mn-lt"/>
                <a:ea typeface="ＭＳ Ｐゴシック" charset="-128"/>
                <a:cs typeface="ＭＳ Ｐゴシック" charset="-128"/>
              </a:rPr>
              <a:t>Long-Term Care – 11</a:t>
            </a:r>
            <a:r>
              <a:rPr kumimoji="0" lang="en-US" sz="2800" b="0" i="0" u="none" strike="noStrike" kern="0" cap="none" spc="0" normalizeH="0" baseline="30000" noProof="0" dirty="0">
                <a:ln>
                  <a:noFill/>
                </a:ln>
                <a:solidFill>
                  <a:schemeClr val="accent5">
                    <a:lumMod val="25000"/>
                  </a:schemeClr>
                </a:solidFill>
                <a:effectLst/>
                <a:uLnTx/>
                <a:uFillTx/>
                <a:latin typeface="+mn-lt"/>
                <a:ea typeface="ＭＳ Ｐゴシック" charset="-128"/>
                <a:cs typeface="ＭＳ Ｐゴシック" charset="-128"/>
              </a:rPr>
              <a:t>th</a:t>
            </a:r>
            <a:r>
              <a:rPr kumimoji="0" lang="en-US" sz="2800" b="0" i="0" u="none" strike="noStrike" kern="0" cap="none" spc="0" normalizeH="0" baseline="0" noProof="0" dirty="0">
                <a:ln>
                  <a:noFill/>
                </a:ln>
                <a:solidFill>
                  <a:schemeClr val="accent5">
                    <a:lumMod val="25000"/>
                  </a:schemeClr>
                </a:solidFill>
                <a:effectLst/>
                <a:uLnTx/>
                <a:uFillTx/>
                <a:latin typeface="+mn-lt"/>
                <a:ea typeface="ＭＳ Ｐゴシック" charset="-128"/>
                <a:cs typeface="ＭＳ Ｐゴシック" charset="-128"/>
              </a:rPr>
              <a:t> hour Planning</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200" b="0" i="0" u="none" strike="noStrike" kern="0" cap="none" spc="0" normalizeH="0" baseline="0" noProof="0" dirty="0">
                <a:ln>
                  <a:noFill/>
                </a:ln>
                <a:effectLst/>
                <a:uLnTx/>
                <a:uFillTx/>
                <a:latin typeface="+mn-lt"/>
                <a:ea typeface="ＭＳ Ｐゴシック" charset="-128"/>
                <a:cs typeface="ＭＳ Ｐゴシック"/>
              </a:rPr>
              <a:t>Was seldom discussed, at least not until needed</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200" b="0" i="0" u="none" strike="noStrike" kern="0" cap="none" spc="0" normalizeH="0" baseline="0" noProof="0" dirty="0">
                <a:ln>
                  <a:noFill/>
                </a:ln>
                <a:effectLst/>
                <a:uLnTx/>
                <a:uFillTx/>
                <a:latin typeface="+mn-lt"/>
                <a:ea typeface="ＭＳ Ｐゴシック" charset="-128"/>
                <a:cs typeface="ＭＳ Ｐゴシック"/>
              </a:rPr>
              <a:t>Kids lived nearby, provided care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rgbClr val="578999"/>
              </a:solidFill>
              <a:effectLst/>
              <a:uLnTx/>
              <a:uFillTx/>
              <a:latin typeface="+mn-lt"/>
              <a:ea typeface="ＭＳ Ｐゴシック"/>
              <a:cs typeface="ＭＳ Ｐゴシック"/>
            </a:endParaRPr>
          </a:p>
        </p:txBody>
      </p:sp>
      <p:cxnSp>
        <p:nvCxnSpPr>
          <p:cNvPr id="7" name="Straight Connector 6"/>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190803"/>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The Changing Picture of Retirement </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8" name="Oval 7"/>
          <p:cNvSpPr/>
          <p:nvPr/>
        </p:nvSpPr>
        <p:spPr>
          <a:xfrm>
            <a:off x="457200" y="1828800"/>
            <a:ext cx="1752600" cy="1676400"/>
          </a:xfrm>
          <a:prstGeom prst="ellipse">
            <a:avLst/>
          </a:prstGeom>
          <a:solidFill>
            <a:srgbClr val="00B050"/>
          </a:solidFill>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rgbClr val="FFFFFF"/>
                </a:solidFill>
              </a:rPr>
              <a:t>Today</a:t>
            </a:r>
          </a:p>
        </p:txBody>
      </p:sp>
      <p:sp>
        <p:nvSpPr>
          <p:cNvPr id="13" name="Content Placeholder 2"/>
          <p:cNvSpPr>
            <a:spLocks noGrp="1"/>
          </p:cNvSpPr>
          <p:nvPr>
            <p:ph idx="1"/>
          </p:nvPr>
        </p:nvSpPr>
        <p:spPr bwMode="auto">
          <a:xfrm>
            <a:off x="2209800" y="1295400"/>
            <a:ext cx="6324600" cy="2971800"/>
          </a:xfrm>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buFont typeface="Arial" pitchFamily="34" charset="0"/>
              <a:buChar char="•"/>
              <a:defRPr/>
            </a:pPr>
            <a:r>
              <a:rPr lang="en-US" sz="2800" dirty="0">
                <a:solidFill>
                  <a:schemeClr val="accent5">
                    <a:lumMod val="25000"/>
                  </a:schemeClr>
                </a:solidFill>
              </a:rPr>
              <a:t>Retirement Planning</a:t>
            </a:r>
            <a:endParaRPr lang="en-US" sz="2600" dirty="0">
              <a:solidFill>
                <a:schemeClr val="accent5">
                  <a:lumMod val="25000"/>
                </a:schemeClr>
              </a:solidFill>
            </a:endParaRPr>
          </a:p>
          <a:p>
            <a:pPr lvl="1" eaLnBrk="1" hangingPunct="1">
              <a:lnSpc>
                <a:spcPct val="90000"/>
              </a:lnSpc>
              <a:buFont typeface="Courier New" pitchFamily="49" charset="0"/>
              <a:buChar char="o"/>
              <a:defRPr/>
            </a:pPr>
            <a:r>
              <a:rPr lang="en-US" sz="2200" dirty="0">
                <a:solidFill>
                  <a:schemeClr val="bg2">
                    <a:lumMod val="50000"/>
                  </a:schemeClr>
                </a:solidFill>
              </a:rPr>
              <a:t>The average age to retire is age 63</a:t>
            </a:r>
            <a:r>
              <a:rPr lang="en-US" sz="2200" baseline="40000" dirty="0">
                <a:solidFill>
                  <a:schemeClr val="bg2">
                    <a:lumMod val="50000"/>
                  </a:schemeClr>
                </a:solidFill>
              </a:rPr>
              <a:t>1</a:t>
            </a:r>
          </a:p>
          <a:p>
            <a:pPr lvl="1" eaLnBrk="1" hangingPunct="1">
              <a:lnSpc>
                <a:spcPct val="90000"/>
              </a:lnSpc>
              <a:buFont typeface="Courier New" pitchFamily="49" charset="0"/>
              <a:buChar char="o"/>
              <a:defRPr/>
            </a:pPr>
            <a:r>
              <a:rPr lang="en-US" sz="2200" dirty="0">
                <a:solidFill>
                  <a:schemeClr val="bg2">
                    <a:lumMod val="50000"/>
                  </a:schemeClr>
                </a:solidFill>
              </a:rPr>
              <a:t>Women have a 67% chance of living to 90</a:t>
            </a:r>
            <a:r>
              <a:rPr lang="en-US" sz="2200" baseline="30000" dirty="0">
                <a:solidFill>
                  <a:schemeClr val="bg2">
                    <a:lumMod val="50000"/>
                  </a:schemeClr>
                </a:solidFill>
              </a:rPr>
              <a:t>2</a:t>
            </a:r>
            <a:endParaRPr lang="en-US" sz="2000" baseline="30000" dirty="0">
              <a:solidFill>
                <a:srgbClr val="0070C0"/>
              </a:solidFill>
            </a:endParaRPr>
          </a:p>
          <a:p>
            <a:pPr marL="1257300" lvl="2" indent="-342900" eaLnBrk="1" hangingPunct="1">
              <a:lnSpc>
                <a:spcPct val="90000"/>
              </a:lnSpc>
              <a:buFont typeface="Wingdings" panose="05000000000000000000" pitchFamily="2" charset="2"/>
              <a:buChar char="§"/>
              <a:defRPr/>
            </a:pPr>
            <a:r>
              <a:rPr lang="en-US" sz="2000" dirty="0">
                <a:solidFill>
                  <a:schemeClr val="bg2">
                    <a:lumMod val="50000"/>
                  </a:schemeClr>
                </a:solidFill>
              </a:rPr>
              <a:t>And a 38% chance of making it to 95</a:t>
            </a:r>
            <a:r>
              <a:rPr lang="en-US" sz="2000" baseline="30000" dirty="0">
                <a:solidFill>
                  <a:schemeClr val="bg2">
                    <a:lumMod val="50000"/>
                  </a:schemeClr>
                </a:solidFill>
              </a:rPr>
              <a:t>2</a:t>
            </a:r>
            <a:endParaRPr lang="en-US" sz="2000" dirty="0">
              <a:solidFill>
                <a:schemeClr val="bg2">
                  <a:lumMod val="50000"/>
                </a:schemeClr>
              </a:solidFill>
            </a:endParaRPr>
          </a:p>
          <a:p>
            <a:pPr lvl="1" eaLnBrk="1" hangingPunct="1">
              <a:lnSpc>
                <a:spcPct val="90000"/>
              </a:lnSpc>
              <a:buFont typeface="Courier New" pitchFamily="49" charset="0"/>
              <a:buChar char="o"/>
              <a:defRPr/>
            </a:pPr>
            <a:r>
              <a:rPr lang="en-US" sz="2200" dirty="0">
                <a:solidFill>
                  <a:schemeClr val="bg2">
                    <a:lumMod val="50000"/>
                  </a:schemeClr>
                </a:solidFill>
              </a:rPr>
              <a:t>Husband still likely to die first</a:t>
            </a:r>
          </a:p>
          <a:p>
            <a:pPr lvl="1" eaLnBrk="1" hangingPunct="1">
              <a:lnSpc>
                <a:spcPct val="90000"/>
              </a:lnSpc>
              <a:buFont typeface="Courier New" pitchFamily="49" charset="0"/>
              <a:buChar char="o"/>
              <a:defRPr/>
            </a:pPr>
            <a:r>
              <a:rPr lang="en-US" sz="2200" dirty="0">
                <a:solidFill>
                  <a:schemeClr val="bg2">
                    <a:lumMod val="50000"/>
                  </a:schemeClr>
                </a:solidFill>
              </a:rPr>
              <a:t>Retirement planning should consider at least 30 years of income</a:t>
            </a:r>
          </a:p>
          <a:p>
            <a:pPr eaLnBrk="1" hangingPunct="1">
              <a:lnSpc>
                <a:spcPct val="90000"/>
              </a:lnSpc>
              <a:defRPr/>
            </a:pPr>
            <a:endParaRPr lang="en-US" sz="1800" dirty="0"/>
          </a:p>
          <a:p>
            <a:pPr eaLnBrk="1" hangingPunct="1">
              <a:defRPr/>
            </a:pPr>
            <a:endParaRPr lang="en-US" dirty="0">
              <a:ea typeface="ＭＳ Ｐゴシック"/>
              <a:cs typeface="ＭＳ Ｐゴシック"/>
            </a:endParaRPr>
          </a:p>
        </p:txBody>
      </p:sp>
      <p:sp>
        <p:nvSpPr>
          <p:cNvPr id="14" name="TextBox 13"/>
          <p:cNvSpPr txBox="1"/>
          <p:nvPr/>
        </p:nvSpPr>
        <p:spPr>
          <a:xfrm>
            <a:off x="354496" y="4084638"/>
            <a:ext cx="7924800" cy="1698927"/>
          </a:xfrm>
          <a:prstGeom prst="rect">
            <a:avLst/>
          </a:prstGeom>
          <a:noFill/>
        </p:spPr>
        <p:txBody>
          <a:bodyPr>
            <a:spAutoFit/>
          </a:bodyPr>
          <a:lstStyle/>
          <a:p>
            <a:pPr>
              <a:lnSpc>
                <a:spcPct val="90000"/>
              </a:lnSpc>
              <a:buFont typeface="Arial" pitchFamily="34" charset="0"/>
              <a:buChar char="•"/>
              <a:defRPr/>
            </a:pPr>
            <a:r>
              <a:rPr lang="en-US" sz="2800" dirty="0">
                <a:solidFill>
                  <a:schemeClr val="accent5">
                    <a:lumMod val="25000"/>
                  </a:schemeClr>
                </a:solidFill>
              </a:rPr>
              <a:t> Long-term Care Planning</a:t>
            </a:r>
          </a:p>
          <a:p>
            <a:pPr lvl="1">
              <a:lnSpc>
                <a:spcPct val="90000"/>
              </a:lnSpc>
              <a:buFont typeface="Courier New" pitchFamily="49" charset="0"/>
              <a:buChar char="o"/>
              <a:defRPr/>
            </a:pPr>
            <a:r>
              <a:rPr lang="en-US" sz="2200" dirty="0"/>
              <a:t>  America is more transient </a:t>
            </a:r>
          </a:p>
          <a:p>
            <a:pPr lvl="1">
              <a:lnSpc>
                <a:spcPct val="90000"/>
              </a:lnSpc>
              <a:buFont typeface="Courier New" pitchFamily="49" charset="0"/>
              <a:buChar char="o"/>
              <a:defRPr/>
            </a:pPr>
            <a:r>
              <a:rPr lang="en-US" sz="2200" dirty="0"/>
              <a:t>  Kids out of town – not there to check in</a:t>
            </a:r>
          </a:p>
          <a:p>
            <a:pPr lvl="1">
              <a:lnSpc>
                <a:spcPct val="90000"/>
              </a:lnSpc>
              <a:buFont typeface="Courier New" pitchFamily="49" charset="0"/>
              <a:buChar char="o"/>
              <a:defRPr/>
            </a:pPr>
            <a:r>
              <a:rPr lang="en-US" sz="2200" dirty="0"/>
              <a:t>  Parents uprooted when moving in with or near children</a:t>
            </a:r>
          </a:p>
          <a:p>
            <a:pPr lvl="2">
              <a:lnSpc>
                <a:spcPct val="90000"/>
              </a:lnSpc>
              <a:buFont typeface="Arial" pitchFamily="34" charset="0"/>
              <a:buChar char="•"/>
              <a:defRPr/>
            </a:pPr>
            <a:r>
              <a:rPr lang="en-US" sz="2000" dirty="0">
                <a:solidFill>
                  <a:schemeClr val="accent5">
                    <a:lumMod val="25000"/>
                  </a:schemeClr>
                </a:solidFill>
              </a:rPr>
              <a:t>  How do working couples provide good care for a parent?</a:t>
            </a:r>
          </a:p>
        </p:txBody>
      </p:sp>
      <p:sp>
        <p:nvSpPr>
          <p:cNvPr id="15" name="TextBox 4"/>
          <p:cNvSpPr txBox="1">
            <a:spLocks noChangeArrowheads="1"/>
          </p:cNvSpPr>
          <p:nvPr/>
        </p:nvSpPr>
        <p:spPr bwMode="auto">
          <a:xfrm>
            <a:off x="467032" y="6260025"/>
            <a:ext cx="6400800" cy="400110"/>
          </a:xfrm>
          <a:prstGeom prst="rect">
            <a:avLst/>
          </a:prstGeom>
          <a:noFill/>
          <a:ln w="9525">
            <a:noFill/>
            <a:miter lim="800000"/>
            <a:headEnd/>
            <a:tailEnd/>
          </a:ln>
        </p:spPr>
        <p:txBody>
          <a:bodyPr wrap="square">
            <a:spAutoFit/>
          </a:bodyPr>
          <a:lstStyle/>
          <a:p>
            <a:r>
              <a:rPr lang="en-US" sz="1000" baseline="30000" dirty="0"/>
              <a:t>1 </a:t>
            </a:r>
            <a:r>
              <a:rPr lang="en-US" sz="1000" dirty="0"/>
              <a:t>Source: AOL.com Finance, U.S. Census Bureau Data, May 3, 2016</a:t>
            </a:r>
          </a:p>
          <a:p>
            <a:r>
              <a:rPr lang="en-US" sz="1000" baseline="30000" dirty="0"/>
              <a:t>2</a:t>
            </a:r>
            <a:r>
              <a:rPr lang="en-US" sz="1000" dirty="0"/>
              <a:t> Long Term Care Associates, LTC is a Women’s Issue… or is It?, Stephan D. Forman, 4/20/16</a:t>
            </a:r>
          </a:p>
        </p:txBody>
      </p:sp>
      <p:cxnSp>
        <p:nvCxnSpPr>
          <p:cNvPr id="9" name="Straight Connector 8"/>
          <p:cNvCxnSpPr/>
          <p:nvPr/>
        </p:nvCxnSpPr>
        <p:spPr>
          <a:xfrm>
            <a:off x="609600" y="906765"/>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E67BEEC3EAD541BCBA5D21C3188C9F" ma:contentTypeVersion="10" ma:contentTypeDescription="Create a new document." ma:contentTypeScope="" ma:versionID="20ee53e04217fc85ff7eedd54ac76924">
  <xsd:schema xmlns:xsd="http://www.w3.org/2001/XMLSchema" xmlns:xs="http://www.w3.org/2001/XMLSchema" xmlns:p="http://schemas.microsoft.com/office/2006/metadata/properties" xmlns:ns3="fd68f43e-f96c-41fa-b030-f4f9cc5de8df" targetNamespace="http://schemas.microsoft.com/office/2006/metadata/properties" ma:root="true" ma:fieldsID="d525ede341b4eb47dd3a2e0f1713e862" ns3:_="">
    <xsd:import namespace="fd68f43e-f96c-41fa-b030-f4f9cc5de8d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8f43e-f96c-41fa-b030-f4f9cc5de8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6D7BB1-1EDE-4D98-88BC-7C7AFF8F0462}">
  <ds:schemaRefs>
    <ds:schemaRef ds:uri="http://schemas.microsoft.com/sharepoint/v3/contenttype/forms"/>
  </ds:schemaRefs>
</ds:datastoreItem>
</file>

<file path=customXml/itemProps2.xml><?xml version="1.0" encoding="utf-8"?>
<ds:datastoreItem xmlns:ds="http://schemas.openxmlformats.org/officeDocument/2006/customXml" ds:itemID="{64E6B750-7246-428F-B96B-DC56E35FDF0B}">
  <ds:schemaRefs>
    <ds:schemaRef ds:uri="http://purl.org/dc/elements/1.1/"/>
    <ds:schemaRef ds:uri="fd68f43e-f96c-41fa-b030-f4f9cc5de8df"/>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A21E3DFD-F175-43D8-859B-0D4815F19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68f43e-f96c-41fa-b030-f4f9cc5de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7045</TotalTime>
  <Words>7444</Words>
  <Application>Microsoft Office PowerPoint</Application>
  <PresentationFormat>Letter Paper (8.5x11 in)</PresentationFormat>
  <Paragraphs>523</Paragraphs>
  <Slides>33</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Narrow</vt:lpstr>
      <vt:lpstr>Courier New</vt:lpstr>
      <vt:lpstr>Perpetua</vt:lpstr>
      <vt:lpstr>Times New Roman</vt:lpstr>
      <vt:lpstr>Wingdings</vt:lpstr>
      <vt:lpstr>Default Design</vt:lpstr>
      <vt:lpstr>Long-term care -   The double edged sword for women</vt:lpstr>
      <vt:lpstr>Some things you need to know</vt:lpstr>
      <vt:lpstr>Some things you need to know</vt:lpstr>
      <vt:lpstr>Some things you need to know</vt:lpstr>
      <vt:lpstr>Agenda</vt:lpstr>
      <vt:lpstr>How Thin Can You Be Stretched ?</vt:lpstr>
      <vt:lpstr>What Are Women Likely to Face?</vt:lpstr>
      <vt:lpstr>The Changing Picture of Retirement </vt:lpstr>
      <vt:lpstr>The Changing Picture of Retirement </vt:lpstr>
      <vt:lpstr>What’s the Chance of Needing LTC?</vt:lpstr>
      <vt:lpstr>What are COMMON thoughts regarding “long-term care”?</vt:lpstr>
      <vt:lpstr>Where is care likely to happen?</vt:lpstr>
      <vt:lpstr>How Long Will Care Be Needed</vt:lpstr>
      <vt:lpstr>PowerPoint Presentation</vt:lpstr>
      <vt:lpstr>Who Will Be Providing the Care</vt:lpstr>
      <vt:lpstr>Women – The Caregivers</vt:lpstr>
      <vt:lpstr>Financial Impact on Caregivers</vt:lpstr>
      <vt:lpstr>          ………..A Lasting Financial Effect</vt:lpstr>
      <vt:lpstr>Health Impact on Caregivers</vt:lpstr>
      <vt:lpstr>Women and Long-term Care ……… as the cared for ……….</vt:lpstr>
      <vt:lpstr>Women – the Cared For</vt:lpstr>
      <vt:lpstr>Women on Their Own – The Financial Impact</vt:lpstr>
      <vt:lpstr>PowerPoint Presentation</vt:lpstr>
      <vt:lpstr>………Funding your Plan</vt:lpstr>
      <vt:lpstr>  …. Client Misconceptions on Funding</vt:lpstr>
      <vt:lpstr>Traditional LTC Insurance ……..</vt:lpstr>
      <vt:lpstr>Life Insurance with LTC Rider…</vt:lpstr>
      <vt:lpstr>Linked Benefit LTC Insurance </vt:lpstr>
      <vt:lpstr>Qualifying for LTC Benefits</vt:lpstr>
      <vt:lpstr>……….Understand How Benefits are Paid </vt:lpstr>
      <vt:lpstr>Funding a LTC Solution</vt:lpstr>
      <vt:lpstr>Quote</vt:lpstr>
      <vt:lpstr>Here when you need us  National Sales Desk:   1-800-321-6064 Nationwide Financial Network®:  1-877-223-0795 Brokerage General Agents (BGAs): 1-888-767-7373  Option 9, extension:677-6500</vt:lpstr>
    </vt:vector>
  </TitlesOfParts>
  <Company>Nationwide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Nationwide</dc:creator>
  <cp:lastModifiedBy>Jessica Jones</cp:lastModifiedBy>
  <cp:revision>186</cp:revision>
  <cp:lastPrinted>2016-12-28T20:00:42Z</cp:lastPrinted>
  <dcterms:created xsi:type="dcterms:W3CDTF">2011-03-24T20:25:45Z</dcterms:created>
  <dcterms:modified xsi:type="dcterms:W3CDTF">2019-11-15T14:30:21Z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0x010100BCE67BEEC3EAD541BCBA5D21C3188C9F</vt:lpwstr>
  </property>
  <property fmtid="{D5CDD505-2E9C-101B-9397-08002B2CF9AE}" pid="3" name="_dlc_DocIdItemGuid">
    <vt:lpwstr>199e1fe8-06bd-4a38-a154-410f90b452b3</vt:lpwstr>
  </property>
</Properties>
</file>