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2" r:id="rId11"/>
    <p:sldMasterId id="2147483753" r:id="rId12"/>
    <p:sldMasterId id="2147483683" r:id="rId13"/>
    <p:sldMasterId id="2147483673" r:id="rId14"/>
    <p:sldMasterId id="2147483781" r:id="rId15"/>
  </p:sldMasterIdLst>
  <p:notesMasterIdLst>
    <p:notesMasterId r:id="rId48"/>
  </p:notesMasterIdLst>
  <p:handoutMasterIdLst>
    <p:handoutMasterId r:id="rId49"/>
  </p:handoutMasterIdLst>
  <p:sldIdLst>
    <p:sldId id="470" r:id="rId16"/>
    <p:sldId id="467" r:id="rId17"/>
    <p:sldId id="468" r:id="rId18"/>
    <p:sldId id="471" r:id="rId19"/>
    <p:sldId id="451" r:id="rId20"/>
    <p:sldId id="449" r:id="rId21"/>
    <p:sldId id="378" r:id="rId22"/>
    <p:sldId id="448" r:id="rId23"/>
    <p:sldId id="442" r:id="rId24"/>
    <p:sldId id="397" r:id="rId25"/>
    <p:sldId id="492" r:id="rId26"/>
    <p:sldId id="500" r:id="rId27"/>
    <p:sldId id="499" r:id="rId28"/>
    <p:sldId id="458" r:id="rId29"/>
    <p:sldId id="495" r:id="rId30"/>
    <p:sldId id="450" r:id="rId31"/>
    <p:sldId id="502" r:id="rId32"/>
    <p:sldId id="446" r:id="rId33"/>
    <p:sldId id="454" r:id="rId34"/>
    <p:sldId id="455" r:id="rId35"/>
    <p:sldId id="436" r:id="rId36"/>
    <p:sldId id="501" r:id="rId37"/>
    <p:sldId id="445" r:id="rId38"/>
    <p:sldId id="374" r:id="rId39"/>
    <p:sldId id="489" r:id="rId40"/>
    <p:sldId id="491" r:id="rId41"/>
    <p:sldId id="494" r:id="rId42"/>
    <p:sldId id="443" r:id="rId43"/>
    <p:sldId id="373" r:id="rId44"/>
    <p:sldId id="444" r:id="rId45"/>
    <p:sldId id="392" r:id="rId46"/>
    <p:sldId id="357" r:id="rId47"/>
  </p:sldIdLst>
  <p:sldSz cx="9144000" cy="6858000" type="screen4x3"/>
  <p:notesSz cx="7315200" cy="9601200"/>
  <p:custDataLst>
    <p:custData r:id="rId4"/>
    <p:custData r:id="rId5"/>
    <p:custData r:id="rId6"/>
    <p:custData r:id="rId7"/>
    <p:custData r:id="rId8"/>
    <p:custData r:id="rId9"/>
    <p:custData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8"/>
    <a:srgbClr val="00335B"/>
    <a:srgbClr val="82BC00"/>
    <a:srgbClr val="00A0DC"/>
    <a:srgbClr val="B4D773"/>
    <a:srgbClr val="DCDCDC"/>
    <a:srgbClr val="4E7100"/>
    <a:srgbClr val="5FC0EB"/>
    <a:srgbClr val="A5D7F5"/>
    <a:srgbClr val="8F4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B499F-013D-4BBB-81B5-4EC35C98CC93}" v="6" dt="2020-11-04T11:45:53.72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3" autoAdjust="0"/>
    <p:restoredTop sz="72738" autoAdjust="0"/>
  </p:normalViewPr>
  <p:slideViewPr>
    <p:cSldViewPr snapToGrid="0">
      <p:cViewPr varScale="1">
        <p:scale>
          <a:sx n="83" d="100"/>
          <a:sy n="83" d="100"/>
        </p:scale>
        <p:origin x="2670" y="78"/>
      </p:cViewPr>
      <p:guideLst>
        <p:guide orient="horz" pos="2112"/>
        <p:guide pos="2880"/>
      </p:guideLst>
    </p:cSldViewPr>
  </p:slideViewPr>
  <p:outlineViewPr>
    <p:cViewPr>
      <p:scale>
        <a:sx n="33" d="100"/>
        <a:sy n="33" d="100"/>
      </p:scale>
      <p:origin x="0" y="-8298"/>
    </p:cViewPr>
  </p:outlineViewPr>
  <p:notesTextViewPr>
    <p:cViewPr>
      <p:scale>
        <a:sx n="180" d="100"/>
        <a:sy n="180" d="100"/>
      </p:scale>
      <p:origin x="0" y="0"/>
    </p:cViewPr>
  </p:notesTextViewPr>
  <p:sorterViewPr>
    <p:cViewPr varScale="1">
      <p:scale>
        <a:sx n="1" d="1"/>
        <a:sy n="1" d="1"/>
      </p:scale>
      <p:origin x="0" y="-1400"/>
    </p:cViewPr>
  </p:sorterViewPr>
  <p:notesViewPr>
    <p:cSldViewPr>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Master" Target="slideMasters/slideMaster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pierni\Franklin%20Templeton\Product%20Marketing%20&amp;%20Insight%20Global%20Repository%20-%20Global%20Repository\SMA\MUNIS%20PPT\2020\1020%20-%20QF\Data\2019_12_Bar_Chart_20Yrs_Rolling_AATR_1-,2-,3-Yrs%20(3).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apierni\Franklin%20Templeton\Product%20Marketing%20&amp;%20Insight%20Global%20Repository%20-%20Global%20Repository\SMA\MUNIS%20PPT\2020\1020%20-%20QF\Data\2020_09_BC_Muni_Pie_Chart_Price_-_Total_Return_20Y_Income_Importan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oleObject" Target="file:///W:\SMO6\Dealer%20Communications\dealer%20comm\Campaign%20Marketing\Advisory%20Marketing%20Services%20Team\Data%20Files\QF%200218%20Data\2017_12%20MUNIS_PPT%20Data\2018%20Tax%20Equivalent%20Yields%20Tabl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W:\SMO6\Dealer%20Communications\dealer%20comm\Campaign%20Marketing\Advisory%20Marketing%20Services%20Team\Data%20Files\QF%200218%20Data\2017_12%20MUNIS_PPT%20Data\2018%20Tax%20Equivalent%20Yields%20Tab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W:\SMO6\Dealer%20Communications\dealer%20comm\Campaign%20Marketing\Advisory%20Marketing%20Services%20Team\Data%20Files\QF%200218%20Data\2017_12%20MUNIS_PPT%20Data\2018%20Tax%20Equivalent%20Yields%20Tabl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W:\SMO6\Dealer%20Communications\dealer%20comm\Campaign%20Marketing\Advisory%20Marketing%20Services%20Team\Data%20Files\QF%200218%20Data\2017_12%20MUNIS_PPT%20Data\2018%20Tax%20Equivalent%20Yields%20Tabl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noam\dfs$\Business_Units\SMO6\Dealer%20Communications\dealer%20comm\Campaign%20Marketing\Advisory%20Marketing%20Services%20Team\Data%20Files\2020%20Data\QF%200120%20Data\MUNIS_PPT%200120%20QF\2017_12_Multi-Index_Bar_Chart_20Y_SP500_BCmuni_BCtrsy_BCcorp_Before_and_After_Tax.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pierni\Franklin%20Templeton\Product%20Marketing%20&amp;%20Insight%20Global%20Repository%20-%20Global%20Repository\SMA\MUNIS%20PPT\2020\1020%20-%20QF\Data\2020_09_After_Tax_Boomerang_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7794181679720316"/>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44-42A2-8C40-54ABC7FD488D}"/>
              </c:ext>
            </c:extLst>
          </c:dPt>
          <c:dPt>
            <c:idx val="1"/>
            <c:bubble3D val="0"/>
            <c:spPr>
              <a:solidFill>
                <a:srgbClr val="4E9D2D"/>
              </a:solidFill>
              <a:ln w="19050">
                <a:solidFill>
                  <a:schemeClr val="lt1"/>
                </a:solidFill>
              </a:ln>
              <a:effectLst/>
            </c:spPr>
            <c:extLst>
              <c:ext xmlns:c16="http://schemas.microsoft.com/office/drawing/2014/chart" uri="{C3380CC4-5D6E-409C-BE32-E72D297353CC}">
                <c16:uniqueId val="{00000003-FB44-42A2-8C40-54ABC7FD488D}"/>
              </c:ext>
            </c:extLst>
          </c:dPt>
          <c:dPt>
            <c:idx val="2"/>
            <c:bubble3D val="0"/>
            <c:spPr>
              <a:solidFill>
                <a:srgbClr val="EE7800"/>
              </a:solidFill>
              <a:ln w="19050">
                <a:solidFill>
                  <a:schemeClr val="lt1"/>
                </a:solidFill>
              </a:ln>
              <a:effectLst/>
            </c:spPr>
            <c:extLst>
              <c:ext xmlns:c16="http://schemas.microsoft.com/office/drawing/2014/chart" uri="{C3380CC4-5D6E-409C-BE32-E72D297353CC}">
                <c16:uniqueId val="{00000005-FB44-42A2-8C40-54ABC7FD488D}"/>
              </c:ext>
            </c:extLst>
          </c:dPt>
          <c:dPt>
            <c:idx val="3"/>
            <c:bubble3D val="0"/>
            <c:spPr>
              <a:solidFill>
                <a:srgbClr val="00A0DC"/>
              </a:solidFill>
              <a:ln w="19050">
                <a:solidFill>
                  <a:schemeClr val="lt1"/>
                </a:solidFill>
              </a:ln>
              <a:effectLst/>
            </c:spPr>
            <c:extLst>
              <c:ext xmlns:c16="http://schemas.microsoft.com/office/drawing/2014/chart" uri="{C3380CC4-5D6E-409C-BE32-E72D297353CC}">
                <c16:uniqueId val="{00000007-FB44-42A2-8C40-54ABC7FD488D}"/>
              </c:ext>
            </c:extLst>
          </c:dPt>
          <c:dPt>
            <c:idx val="4"/>
            <c:bubble3D val="0"/>
            <c:spPr>
              <a:solidFill>
                <a:srgbClr val="797979"/>
              </a:solidFill>
              <a:ln w="19050">
                <a:solidFill>
                  <a:schemeClr val="lt1"/>
                </a:solidFill>
              </a:ln>
              <a:effectLst/>
            </c:spPr>
            <c:extLst>
              <c:ext xmlns:c16="http://schemas.microsoft.com/office/drawing/2014/chart" uri="{C3380CC4-5D6E-409C-BE32-E72D297353CC}">
                <c16:uniqueId val="{00000009-FB44-42A2-8C40-54ABC7FD488D}"/>
              </c:ext>
            </c:extLst>
          </c:dPt>
          <c:dPt>
            <c:idx val="5"/>
            <c:bubble3D val="0"/>
            <c:spPr>
              <a:solidFill>
                <a:srgbClr val="82BC00"/>
              </a:solidFill>
              <a:ln w="19050">
                <a:solidFill>
                  <a:schemeClr val="lt1"/>
                </a:solidFill>
              </a:ln>
              <a:effectLst/>
            </c:spPr>
            <c:extLst>
              <c:ext xmlns:c16="http://schemas.microsoft.com/office/drawing/2014/chart" uri="{C3380CC4-5D6E-409C-BE32-E72D297353CC}">
                <c16:uniqueId val="{0000000B-FB44-42A2-8C40-54ABC7FD488D}"/>
              </c:ext>
            </c:extLst>
          </c:dPt>
          <c:dPt>
            <c:idx val="6"/>
            <c:bubble3D val="0"/>
            <c:spPr>
              <a:solidFill>
                <a:srgbClr val="F59B00"/>
              </a:solidFill>
              <a:ln w="19050">
                <a:solidFill>
                  <a:schemeClr val="lt1"/>
                </a:solidFill>
              </a:ln>
              <a:effectLst/>
            </c:spPr>
            <c:extLst>
              <c:ext xmlns:c16="http://schemas.microsoft.com/office/drawing/2014/chart" uri="{C3380CC4-5D6E-409C-BE32-E72D297353CC}">
                <c16:uniqueId val="{0000000D-FB44-42A2-8C40-54ABC7FD488D}"/>
              </c:ext>
            </c:extLst>
          </c:dPt>
          <c:dPt>
            <c:idx val="7"/>
            <c:bubble3D val="0"/>
            <c:spPr>
              <a:solidFill>
                <a:srgbClr val="5FC0EB"/>
              </a:solidFill>
              <a:ln w="19050">
                <a:solidFill>
                  <a:schemeClr val="lt1"/>
                </a:solidFill>
              </a:ln>
              <a:effectLst/>
            </c:spPr>
            <c:extLst>
              <c:ext xmlns:c16="http://schemas.microsoft.com/office/drawing/2014/chart" uri="{C3380CC4-5D6E-409C-BE32-E72D297353CC}">
                <c16:uniqueId val="{0000000F-FB44-42A2-8C40-54ABC7FD488D}"/>
              </c:ext>
            </c:extLst>
          </c:dPt>
          <c:dPt>
            <c:idx val="8"/>
            <c:bubble3D val="0"/>
            <c:spPr>
              <a:solidFill>
                <a:srgbClr val="BBBBBB"/>
              </a:solidFill>
              <a:ln w="19050">
                <a:solidFill>
                  <a:schemeClr val="lt1"/>
                </a:solidFill>
              </a:ln>
              <a:effectLst/>
            </c:spPr>
            <c:extLst>
              <c:ext xmlns:c16="http://schemas.microsoft.com/office/drawing/2014/chart" uri="{C3380CC4-5D6E-409C-BE32-E72D297353CC}">
                <c16:uniqueId val="{00000011-FB44-42A2-8C40-54ABC7FD488D}"/>
              </c:ext>
            </c:extLst>
          </c:dPt>
          <c:dPt>
            <c:idx val="9"/>
            <c:bubble3D val="0"/>
            <c:spPr>
              <a:solidFill>
                <a:srgbClr val="F7BC00"/>
              </a:solidFill>
              <a:ln w="19050">
                <a:solidFill>
                  <a:schemeClr val="lt1"/>
                </a:solidFill>
              </a:ln>
              <a:effectLst/>
            </c:spPr>
            <c:extLst>
              <c:ext xmlns:c16="http://schemas.microsoft.com/office/drawing/2014/chart" uri="{C3380CC4-5D6E-409C-BE32-E72D297353CC}">
                <c16:uniqueId val="{00000013-FB44-42A2-8C40-54ABC7FD488D}"/>
              </c:ext>
            </c:extLst>
          </c:dPt>
          <c:cat>
            <c:numRef>
              <c:f>'[1]Muni Issuance Data'!$A$5:$A$14</c:f>
              <c:numCache>
                <c:formatCode>General</c:formatCode>
                <c:ptCount val="10"/>
                <c:pt idx="0">
                  <c:v>0</c:v>
                </c:pt>
                <c:pt idx="1">
                  <c:v>0</c:v>
                </c:pt>
                <c:pt idx="2">
                  <c:v>0</c:v>
                </c:pt>
                <c:pt idx="3">
                  <c:v>0</c:v>
                </c:pt>
                <c:pt idx="4">
                  <c:v>0</c:v>
                </c:pt>
                <c:pt idx="5">
                  <c:v>0</c:v>
                </c:pt>
                <c:pt idx="6">
                  <c:v>0</c:v>
                </c:pt>
                <c:pt idx="7">
                  <c:v>0</c:v>
                </c:pt>
                <c:pt idx="8">
                  <c:v>0</c:v>
                </c:pt>
                <c:pt idx="9">
                  <c:v>0</c:v>
                </c:pt>
              </c:numCache>
            </c:numRef>
          </c:cat>
          <c:val>
            <c:numRef>
              <c:f>'[1]Muni Issuance Data'!$B$5:$B$14</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14-FB44-42A2-8C40-54ABC7FD488D}"/>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43781735569791E-2"/>
          <c:y val="9.6478229446366942E-2"/>
          <c:w val="0.8612404441072522"/>
          <c:h val="0.7126046274045437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BA3-4F47-BB47-78E2DB2691A2}"/>
              </c:ext>
            </c:extLst>
          </c:dPt>
          <c:dPt>
            <c:idx val="1"/>
            <c:invertIfNegative val="0"/>
            <c:bubble3D val="0"/>
            <c:spPr>
              <a:solidFill>
                <a:srgbClr val="4E9D2D"/>
              </a:solidFill>
              <a:ln>
                <a:noFill/>
              </a:ln>
              <a:effectLst/>
            </c:spPr>
            <c:extLst>
              <c:ext xmlns:c16="http://schemas.microsoft.com/office/drawing/2014/chart" uri="{C3380CC4-5D6E-409C-BE32-E72D297353CC}">
                <c16:uniqueId val="{00000003-5BA3-4F47-BB47-78E2DB2691A2}"/>
              </c:ext>
            </c:extLst>
          </c:dPt>
          <c:dLbls>
            <c:dLbl>
              <c:idx val="0"/>
              <c:tx>
                <c:rich>
                  <a:bodyPr rot="0" spcFirstLastPara="1" vertOverflow="ellipsis" vert="horz" wrap="square" lIns="38100" tIns="19050" rIns="38100" bIns="19050" anchor="ctr" anchorCtr="1">
                    <a:noAutofit/>
                  </a:bodyPr>
                  <a:lstStyle/>
                  <a:p>
                    <a:pPr>
                      <a:defRPr lang="en-US" sz="3600" b="1" i="0" u="none" strike="noStrike" kern="1200" baseline="0">
                        <a:solidFill>
                          <a:srgbClr val="005598"/>
                        </a:solidFill>
                        <a:latin typeface="Arial Narrow"/>
                        <a:ea typeface="Lucida Grande"/>
                        <a:cs typeface="Arial Narrow"/>
                      </a:defRPr>
                    </a:pPr>
                    <a:fld id="{3B7967C8-95CA-4D4D-9188-10F9436E07A1}" type="CATEGORYNAME">
                      <a:rPr lang="en-US" sz="1600">
                        <a:solidFill>
                          <a:srgbClr val="005598"/>
                        </a:solidFill>
                      </a:rPr>
                      <a:pPr>
                        <a:defRPr lang="en-US" sz="3600" b="1">
                          <a:solidFill>
                            <a:srgbClr val="005598"/>
                          </a:solidFill>
                          <a:ea typeface="Lucida Grande"/>
                        </a:defRPr>
                      </a:pPr>
                      <a:t>[CATEGORY NAME]</a:t>
                    </a:fld>
                    <a:endParaRPr lang="en-US" sz="1600" baseline="0" dirty="0">
                      <a:solidFill>
                        <a:srgbClr val="005598"/>
                      </a:solidFill>
                    </a:endParaRPr>
                  </a:p>
                  <a:p>
                    <a:pPr>
                      <a:defRPr lang="en-US" sz="3600" b="1">
                        <a:solidFill>
                          <a:srgbClr val="005598"/>
                        </a:solidFill>
                        <a:ea typeface="Lucida Grande"/>
                      </a:defRPr>
                    </a:pPr>
                    <a:fld id="{3DCD1054-BFE4-48C5-9198-8FB9E5958FBB}" type="VALUE">
                      <a:rPr lang="en-US">
                        <a:solidFill>
                          <a:srgbClr val="005598"/>
                        </a:solidFill>
                      </a:rPr>
                      <a:pPr>
                        <a:defRPr lang="en-US" sz="3600" b="1">
                          <a:solidFill>
                            <a:srgbClr val="005598"/>
                          </a:solidFill>
                          <a:ea typeface="Lucida Grande"/>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lang="en-US" sz="3600" b="1" i="0" u="none" strike="noStrike" kern="1200" baseline="0">
                      <a:solidFill>
                        <a:srgbClr val="005598"/>
                      </a:solidFill>
                      <a:latin typeface="Arial Narrow"/>
                      <a:ea typeface="Lucida Grande"/>
                      <a:cs typeface="Arial Narrow"/>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2267257153525688"/>
                      <c:h val="0.25218686730899015"/>
                    </c:manualLayout>
                  </c15:layout>
                  <c15:dlblFieldTable/>
                  <c15:showDataLabelsRange val="0"/>
                </c:ext>
                <c:ext xmlns:c16="http://schemas.microsoft.com/office/drawing/2014/chart" uri="{C3380CC4-5D6E-409C-BE32-E72D297353CC}">
                  <c16:uniqueId val="{00000001-5BA3-4F47-BB47-78E2DB2691A2}"/>
                </c:ext>
              </c:extLst>
            </c:dLbl>
            <c:dLbl>
              <c:idx val="1"/>
              <c:layout>
                <c:manualLayout>
                  <c:x val="-2.4344740152173554E-3"/>
                  <c:y val="6.0795772726619486E-3"/>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rgbClr val="4E9D2D"/>
                        </a:solidFill>
                        <a:latin typeface="Arial Narrow"/>
                        <a:ea typeface="Lucida Grande"/>
                        <a:cs typeface="Arial Narrow"/>
                      </a:defRPr>
                    </a:pPr>
                    <a:fld id="{4EF66A43-D0D0-46DE-82A1-03A0237D33C9}" type="CATEGORYNAME">
                      <a:rPr lang="en-US" sz="1600" b="1" i="0" u="none" strike="noStrike" kern="1200" baseline="0">
                        <a:solidFill>
                          <a:srgbClr val="4E9D2D"/>
                        </a:solidFill>
                        <a:latin typeface="Arial Narrow"/>
                        <a:ea typeface="Lucida Grande"/>
                        <a:cs typeface="Arial Narrow"/>
                      </a:rPr>
                      <a:pPr algn="ctr" rtl="0">
                        <a:defRPr lang="en-US" sz="1600" b="1">
                          <a:solidFill>
                            <a:srgbClr val="4E9D2D"/>
                          </a:solidFill>
                          <a:ea typeface="Lucida Grande"/>
                        </a:defRPr>
                      </a:pPr>
                      <a:t>[CATEGORY NAME]</a:t>
                    </a:fld>
                    <a:endParaRPr lang="en-US" sz="1600" b="1" i="0" u="none" strike="noStrike" kern="1200" baseline="0" dirty="0">
                      <a:solidFill>
                        <a:srgbClr val="4E9D2D"/>
                      </a:solidFill>
                      <a:latin typeface="Arial Narrow"/>
                      <a:ea typeface="Lucida Grande"/>
                      <a:cs typeface="Arial Narrow"/>
                    </a:endParaRPr>
                  </a:p>
                  <a:p>
                    <a:pPr algn="ctr" rtl="0">
                      <a:defRPr lang="en-US" sz="1600" b="1">
                        <a:solidFill>
                          <a:srgbClr val="4E9D2D"/>
                        </a:solidFill>
                        <a:ea typeface="Lucida Grande"/>
                      </a:defRPr>
                    </a:pPr>
                    <a:fld id="{2C40D05E-6596-4D98-B0BC-C687FD9D79FA}" type="VALUE">
                      <a:rPr lang="en-US" sz="3600" b="1" i="0" u="none" strike="noStrike" kern="1200" baseline="0">
                        <a:solidFill>
                          <a:srgbClr val="4E9D2D"/>
                        </a:solidFill>
                        <a:latin typeface="Arial Narrow"/>
                        <a:ea typeface="Lucida Grande"/>
                        <a:cs typeface="Arial Narrow"/>
                      </a:rPr>
                      <a:pPr algn="ctr" rtl="0">
                        <a:defRPr lang="en-US" sz="1600" b="1">
                          <a:solidFill>
                            <a:srgbClr val="4E9D2D"/>
                          </a:solidFill>
                          <a:ea typeface="Lucida Grande"/>
                        </a:defRPr>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rgbClr val="4E9D2D"/>
                      </a:solidFill>
                      <a:latin typeface="Arial Narrow"/>
                      <a:ea typeface="Lucida Grande"/>
                      <a:cs typeface="Arial Narrow"/>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077420509885293"/>
                      <c:h val="0.27561994744626167"/>
                    </c:manualLayout>
                  </c15:layout>
                  <c15:dlblFieldTable/>
                  <c15:showDataLabelsRange val="0"/>
                </c:ext>
                <c:ext xmlns:c16="http://schemas.microsoft.com/office/drawing/2014/chart" uri="{C3380CC4-5D6E-409C-BE32-E72D297353CC}">
                  <c16:uniqueId val="{00000003-5BA3-4F47-BB47-78E2DB2691A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Arial Narrow"/>
                    <a:ea typeface="Arial Narrow"/>
                    <a:cs typeface="Arial Narrow"/>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0"/>
              </c:ext>
            </c:extLst>
          </c:dLbls>
          <c:cat>
            <c:strRef>
              <c:f>'Income vs. Cap Gains 20yr'!$A$8:$A$9</c:f>
              <c:strCache>
                <c:ptCount val="2"/>
                <c:pt idx="0">
                  <c:v>Income</c:v>
                </c:pt>
                <c:pt idx="1">
                  <c:v>Appreciation on initial investment</c:v>
                </c:pt>
              </c:strCache>
            </c:strRef>
          </c:cat>
          <c:val>
            <c:numRef>
              <c:f>'Income vs. Cap Gains 20yr'!$C$8:$C$9</c:f>
              <c:numCache>
                <c:formatCode>0.0%</c:formatCode>
                <c:ptCount val="2"/>
                <c:pt idx="0">
                  <c:v>0.9719634432100247</c:v>
                </c:pt>
                <c:pt idx="1">
                  <c:v>2.8036556789975301E-2</c:v>
                </c:pt>
              </c:numCache>
            </c:numRef>
          </c:val>
          <c:extLst>
            <c:ext xmlns:c16="http://schemas.microsoft.com/office/drawing/2014/chart" uri="{C3380CC4-5D6E-409C-BE32-E72D297353CC}">
              <c16:uniqueId val="{00000004-5BA3-4F47-BB47-78E2DB2691A2}"/>
            </c:ext>
          </c:extLst>
        </c:ser>
        <c:dLbls>
          <c:showLegendKey val="0"/>
          <c:showVal val="0"/>
          <c:showCatName val="0"/>
          <c:showSerName val="0"/>
          <c:showPercent val="0"/>
          <c:showBubbleSize val="0"/>
        </c:dLbls>
        <c:gapWidth val="100"/>
        <c:axId val="727442512"/>
        <c:axId val="727445464"/>
      </c:barChart>
      <c:valAx>
        <c:axId val="727445464"/>
        <c:scaling>
          <c:orientation val="minMax"/>
          <c:max val="1.2"/>
          <c:min val="-3.0000000000000006E-2"/>
        </c:scaling>
        <c:delete val="1"/>
        <c:axPos val="l"/>
        <c:numFmt formatCode="0.0%" sourceLinked="1"/>
        <c:majorTickMark val="none"/>
        <c:minorTickMark val="none"/>
        <c:tickLblPos val="nextTo"/>
        <c:crossAx val="727442512"/>
        <c:crosses val="autoZero"/>
        <c:crossBetween val="between"/>
        <c:minorUnit val="0.25"/>
      </c:valAx>
      <c:catAx>
        <c:axId val="727442512"/>
        <c:scaling>
          <c:orientation val="minMax"/>
        </c:scaling>
        <c:delete val="1"/>
        <c:axPos val="b"/>
        <c:numFmt formatCode="General" sourceLinked="1"/>
        <c:majorTickMark val="none"/>
        <c:minorTickMark val="none"/>
        <c:tickLblPos val="nextTo"/>
        <c:crossAx val="727445464"/>
        <c:crosses val="autoZero"/>
        <c:auto val="0"/>
        <c:lblAlgn val="ctr"/>
        <c:lblOffset val="100"/>
        <c:noMultiLvlLbl val="0"/>
      </c:catAx>
      <c:spPr>
        <a:noFill/>
        <a:ln w="25400">
          <a:noFill/>
        </a:ln>
        <a:effectLst/>
      </c:spPr>
    </c:plotArea>
    <c:plotVisOnly val="1"/>
    <c:dispBlanksAs val="zero"/>
    <c:showDLblsOverMax val="0"/>
  </c:chart>
  <c:spPr>
    <a:noFill/>
    <a:ln w="9525" cap="flat" cmpd="sng" algn="ctr">
      <a:noFill/>
      <a:prstDash val="solid"/>
    </a:ln>
    <a:effectLst/>
  </c:spPr>
  <c:txPr>
    <a:bodyPr/>
    <a:lstStyle/>
    <a:p>
      <a:pPr>
        <a:defRPr sz="1400" b="0" i="0" u="none" strike="noStrike" baseline="0">
          <a:solidFill>
            <a:srgbClr val="000000"/>
          </a:solidFill>
          <a:latin typeface="Arial Narrow"/>
          <a:ea typeface="Arial Narrow"/>
          <a:cs typeface="Arial Narrow"/>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Sheet1!$C$2</c:f>
              <c:strCache>
                <c:ptCount val="1"/>
                <c:pt idx="0">
                  <c:v>3.0%</c:v>
                </c:pt>
              </c:strCache>
            </c:strRef>
          </c:tx>
          <c:spPr>
            <a:noFill/>
          </c:spPr>
          <c:invertIfNegative val="0"/>
          <c:cat>
            <c:numRef>
              <c:f>Sheet1!$A$3:$B$7</c:f>
              <c:numCache>
                <c:formatCode>0%</c:formatCode>
                <c:ptCount val="5"/>
                <c:pt idx="0">
                  <c:v>0.22</c:v>
                </c:pt>
                <c:pt idx="1">
                  <c:v>0.24</c:v>
                </c:pt>
                <c:pt idx="2">
                  <c:v>0.32</c:v>
                </c:pt>
                <c:pt idx="3">
                  <c:v>0.35</c:v>
                </c:pt>
                <c:pt idx="4">
                  <c:v>0.37</c:v>
                </c:pt>
              </c:numCache>
            </c:numRef>
          </c:cat>
          <c:val>
            <c:numRef>
              <c:f>Sheet1!$C$3:$C$7</c:f>
              <c:numCache>
                <c:formatCode>0.00%</c:formatCode>
                <c:ptCount val="5"/>
                <c:pt idx="0">
                  <c:v>3.8461538461538457E-2</c:v>
                </c:pt>
                <c:pt idx="1">
                  <c:v>3.9473684210526314E-2</c:v>
                </c:pt>
                <c:pt idx="2">
                  <c:v>4.4117647058823532E-2</c:v>
                </c:pt>
                <c:pt idx="3">
                  <c:v>4.6153846153846149E-2</c:v>
                </c:pt>
                <c:pt idx="4">
                  <c:v>4.7619047619047616E-2</c:v>
                </c:pt>
              </c:numCache>
            </c:numRef>
          </c:val>
          <c:extLst>
            <c:ext xmlns:c16="http://schemas.microsoft.com/office/drawing/2014/chart" uri="{C3380CC4-5D6E-409C-BE32-E72D297353CC}">
              <c16:uniqueId val="{00000000-3DC4-4A94-9436-633DE51135D8}"/>
            </c:ext>
          </c:extLst>
        </c:ser>
        <c:ser>
          <c:idx val="1"/>
          <c:order val="1"/>
          <c:tx>
            <c:strRef>
              <c:f>Sheet1!$D$2</c:f>
              <c:strCache>
                <c:ptCount val="1"/>
                <c:pt idx="0">
                  <c:v>3.5%</c:v>
                </c:pt>
              </c:strCache>
            </c:strRef>
          </c:tx>
          <c:spPr>
            <a:noFill/>
          </c:spPr>
          <c:invertIfNegative val="0"/>
          <c:cat>
            <c:numRef>
              <c:f>Sheet1!$A$3:$B$7</c:f>
              <c:numCache>
                <c:formatCode>0%</c:formatCode>
                <c:ptCount val="5"/>
                <c:pt idx="0">
                  <c:v>0.22</c:v>
                </c:pt>
                <c:pt idx="1">
                  <c:v>0.24</c:v>
                </c:pt>
                <c:pt idx="2">
                  <c:v>0.32</c:v>
                </c:pt>
                <c:pt idx="3">
                  <c:v>0.35</c:v>
                </c:pt>
                <c:pt idx="4">
                  <c:v>0.37</c:v>
                </c:pt>
              </c:numCache>
            </c:numRef>
          </c:cat>
          <c:val>
            <c:numRef>
              <c:f>Sheet1!$D$3:$D$7</c:f>
              <c:numCache>
                <c:formatCode>0.00%</c:formatCode>
                <c:ptCount val="5"/>
                <c:pt idx="0">
                  <c:v>4.4871794871794872E-2</c:v>
                </c:pt>
                <c:pt idx="1">
                  <c:v>4.6052631578947373E-2</c:v>
                </c:pt>
                <c:pt idx="2">
                  <c:v>5.1470588235294129E-2</c:v>
                </c:pt>
                <c:pt idx="3">
                  <c:v>5.3846153846153849E-2</c:v>
                </c:pt>
                <c:pt idx="4">
                  <c:v>5.5555555555555559E-2</c:v>
                </c:pt>
              </c:numCache>
            </c:numRef>
          </c:val>
          <c:extLst>
            <c:ext xmlns:c16="http://schemas.microsoft.com/office/drawing/2014/chart" uri="{C3380CC4-5D6E-409C-BE32-E72D297353CC}">
              <c16:uniqueId val="{00000001-3DC4-4A94-9436-633DE51135D8}"/>
            </c:ext>
          </c:extLst>
        </c:ser>
        <c:ser>
          <c:idx val="2"/>
          <c:order val="2"/>
          <c:tx>
            <c:strRef>
              <c:f>Sheet1!$E$2</c:f>
              <c:strCache>
                <c:ptCount val="1"/>
                <c:pt idx="0">
                  <c:v>4.0%</c:v>
                </c:pt>
              </c:strCache>
            </c:strRef>
          </c:tx>
          <c:spPr>
            <a:noFill/>
          </c:spPr>
          <c:invertIfNegative val="0"/>
          <c:cat>
            <c:numRef>
              <c:f>Sheet1!$A$3:$B$7</c:f>
              <c:numCache>
                <c:formatCode>0%</c:formatCode>
                <c:ptCount val="5"/>
                <c:pt idx="0">
                  <c:v>0.22</c:v>
                </c:pt>
                <c:pt idx="1">
                  <c:v>0.24</c:v>
                </c:pt>
                <c:pt idx="2">
                  <c:v>0.32</c:v>
                </c:pt>
                <c:pt idx="3">
                  <c:v>0.35</c:v>
                </c:pt>
                <c:pt idx="4">
                  <c:v>0.37</c:v>
                </c:pt>
              </c:numCache>
            </c:numRef>
          </c:cat>
          <c:val>
            <c:numRef>
              <c:f>Sheet1!$E$3:$E$7</c:f>
              <c:numCache>
                <c:formatCode>0.00%</c:formatCode>
                <c:ptCount val="5"/>
                <c:pt idx="0">
                  <c:v>5.128205128205128E-2</c:v>
                </c:pt>
                <c:pt idx="1">
                  <c:v>5.2631578947368418E-2</c:v>
                </c:pt>
                <c:pt idx="2">
                  <c:v>5.8823529411764712E-2</c:v>
                </c:pt>
                <c:pt idx="3">
                  <c:v>6.1538461538461535E-2</c:v>
                </c:pt>
                <c:pt idx="4">
                  <c:v>6.3492063492063489E-2</c:v>
                </c:pt>
              </c:numCache>
            </c:numRef>
          </c:val>
          <c:extLst>
            <c:ext xmlns:c16="http://schemas.microsoft.com/office/drawing/2014/chart" uri="{C3380CC4-5D6E-409C-BE32-E72D297353CC}">
              <c16:uniqueId val="{00000002-3DC4-4A94-9436-633DE51135D8}"/>
            </c:ext>
          </c:extLst>
        </c:ser>
        <c:dLbls>
          <c:showLegendKey val="0"/>
          <c:showVal val="0"/>
          <c:showCatName val="0"/>
          <c:showSerName val="0"/>
          <c:showPercent val="0"/>
          <c:showBubbleSize val="0"/>
        </c:dLbls>
        <c:gapWidth val="150"/>
        <c:axId val="337803520"/>
        <c:axId val="337809408"/>
      </c:barChart>
      <c:catAx>
        <c:axId val="337803520"/>
        <c:scaling>
          <c:orientation val="minMax"/>
        </c:scaling>
        <c:delete val="0"/>
        <c:axPos val="b"/>
        <c:numFmt formatCode="0%" sourceLinked="1"/>
        <c:majorTickMark val="none"/>
        <c:minorTickMark val="none"/>
        <c:tickLblPos val="nextTo"/>
        <c:spPr>
          <a:ln w="12700">
            <a:solidFill>
              <a:schemeClr val="tx1"/>
            </a:solidFill>
          </a:ln>
        </c:spPr>
        <c:txPr>
          <a:bodyPr/>
          <a:lstStyle/>
          <a:p>
            <a:pPr>
              <a:defRPr sz="1400" b="1">
                <a:latin typeface="Arial Narrow" pitchFamily="34" charset="0"/>
              </a:defRPr>
            </a:pPr>
            <a:endParaRPr lang="en-US"/>
          </a:p>
        </c:txPr>
        <c:crossAx val="337809408"/>
        <c:crosses val="autoZero"/>
        <c:auto val="1"/>
        <c:lblAlgn val="ctr"/>
        <c:lblOffset val="100"/>
        <c:noMultiLvlLbl val="0"/>
      </c:catAx>
      <c:valAx>
        <c:axId val="337809408"/>
        <c:scaling>
          <c:orientation val="minMax"/>
          <c:max val="8.0000000000000016E-2"/>
        </c:scaling>
        <c:delete val="0"/>
        <c:axPos val="l"/>
        <c:majorGridlines>
          <c:spPr>
            <a:ln>
              <a:solidFill>
                <a:schemeClr val="bg1">
                  <a:lumMod val="75000"/>
                </a:schemeClr>
              </a:solidFill>
            </a:ln>
          </c:spPr>
        </c:majorGridlines>
        <c:numFmt formatCode="0%" sourceLinked="0"/>
        <c:majorTickMark val="out"/>
        <c:minorTickMark val="none"/>
        <c:tickLblPos val="nextTo"/>
        <c:spPr>
          <a:ln>
            <a:noFill/>
          </a:ln>
        </c:spPr>
        <c:txPr>
          <a:bodyPr/>
          <a:lstStyle/>
          <a:p>
            <a:pPr>
              <a:defRPr sz="1400" b="0">
                <a:latin typeface="Arial Narrow" pitchFamily="34" charset="0"/>
              </a:defRPr>
            </a:pPr>
            <a:endParaRPr lang="en-US"/>
          </a:p>
        </c:txPr>
        <c:crossAx val="337803520"/>
        <c:crosses val="autoZero"/>
        <c:crossBetween val="between"/>
        <c:majorUnit val="2.0000000000000004E-2"/>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3.0%</c:v>
                </c:pt>
              </c:strCache>
            </c:strRef>
          </c:tx>
          <c:invertIfNegative val="0"/>
          <c:dLbls>
            <c:spPr>
              <a:noFill/>
              <a:ln>
                <a:noFill/>
              </a:ln>
              <a:effectLst/>
            </c:spPr>
            <c:txPr>
              <a:bodyPr/>
              <a:lstStyle/>
              <a:p>
                <a:pPr>
                  <a:defRPr sz="1400" b="1">
                    <a:solidFill>
                      <a:schemeClr val="bg1"/>
                    </a:solidFill>
                    <a:latin typeface="Arial Narrow"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Sheet1!$A$3:$B$7</c:f>
              <c:numCache>
                <c:formatCode>0%</c:formatCode>
                <c:ptCount val="5"/>
                <c:pt idx="0">
                  <c:v>0.22</c:v>
                </c:pt>
                <c:pt idx="1">
                  <c:v>0.24</c:v>
                </c:pt>
                <c:pt idx="2">
                  <c:v>0.32</c:v>
                </c:pt>
                <c:pt idx="3">
                  <c:v>0.35</c:v>
                </c:pt>
                <c:pt idx="4">
                  <c:v>0.37</c:v>
                </c:pt>
              </c:numCache>
            </c:numRef>
          </c:cat>
          <c:val>
            <c:numRef>
              <c:f>Sheet1!$C$3:$C$7</c:f>
              <c:numCache>
                <c:formatCode>0.00%</c:formatCode>
                <c:ptCount val="5"/>
                <c:pt idx="0">
                  <c:v>3.8461538461538457E-2</c:v>
                </c:pt>
                <c:pt idx="1">
                  <c:v>3.9473684210526314E-2</c:v>
                </c:pt>
                <c:pt idx="2">
                  <c:v>4.4117647058823532E-2</c:v>
                </c:pt>
                <c:pt idx="3">
                  <c:v>4.6153846153846149E-2</c:v>
                </c:pt>
                <c:pt idx="4">
                  <c:v>4.7619047619047616E-2</c:v>
                </c:pt>
              </c:numCache>
            </c:numRef>
          </c:val>
          <c:extLst>
            <c:ext xmlns:c16="http://schemas.microsoft.com/office/drawing/2014/chart" uri="{C3380CC4-5D6E-409C-BE32-E72D297353CC}">
              <c16:uniqueId val="{00000000-3A6A-4940-898A-AC22A4A3C3FB}"/>
            </c:ext>
          </c:extLst>
        </c:ser>
        <c:dLbls>
          <c:showLegendKey val="0"/>
          <c:showVal val="0"/>
          <c:showCatName val="0"/>
          <c:showSerName val="0"/>
          <c:showPercent val="0"/>
          <c:showBubbleSize val="0"/>
        </c:dLbls>
        <c:gapWidth val="60"/>
        <c:axId val="337817600"/>
        <c:axId val="337819136"/>
      </c:barChart>
      <c:catAx>
        <c:axId val="337817600"/>
        <c:scaling>
          <c:orientation val="minMax"/>
        </c:scaling>
        <c:delete val="1"/>
        <c:axPos val="b"/>
        <c:numFmt formatCode="0%" sourceLinked="1"/>
        <c:majorTickMark val="out"/>
        <c:minorTickMark val="none"/>
        <c:tickLblPos val="nextTo"/>
        <c:crossAx val="337819136"/>
        <c:crosses val="autoZero"/>
        <c:auto val="1"/>
        <c:lblAlgn val="ctr"/>
        <c:lblOffset val="100"/>
        <c:noMultiLvlLbl val="0"/>
      </c:catAx>
      <c:valAx>
        <c:axId val="337819136"/>
        <c:scaling>
          <c:orientation val="minMax"/>
          <c:max val="8.0000000000000016E-2"/>
          <c:min val="0"/>
        </c:scaling>
        <c:delete val="1"/>
        <c:axPos val="l"/>
        <c:numFmt formatCode="0%" sourceLinked="0"/>
        <c:majorTickMark val="out"/>
        <c:minorTickMark val="none"/>
        <c:tickLblPos val="nextTo"/>
        <c:crossAx val="337817600"/>
        <c:crosses val="autoZero"/>
        <c:crossBetween val="between"/>
        <c:majorUnit val="2.0000000000000004E-2"/>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c:f>
              <c:strCache>
                <c:ptCount val="1"/>
                <c:pt idx="0">
                  <c:v>3.5%</c:v>
                </c:pt>
              </c:strCache>
            </c:strRef>
          </c:tx>
          <c:invertIfNegative val="0"/>
          <c:dLbls>
            <c:spPr>
              <a:noFill/>
              <a:ln>
                <a:noFill/>
              </a:ln>
              <a:effectLst/>
            </c:spPr>
            <c:txPr>
              <a:bodyPr/>
              <a:lstStyle/>
              <a:p>
                <a:pPr>
                  <a:defRPr sz="1400" b="1">
                    <a:solidFill>
                      <a:schemeClr val="bg1"/>
                    </a:solidFill>
                    <a:latin typeface="Arial Narrow"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Sheet1!$A$3:$A$7</c:f>
              <c:numCache>
                <c:formatCode>0%</c:formatCode>
                <c:ptCount val="5"/>
                <c:pt idx="0">
                  <c:v>0.22</c:v>
                </c:pt>
                <c:pt idx="1">
                  <c:v>0.24</c:v>
                </c:pt>
                <c:pt idx="2">
                  <c:v>0.32</c:v>
                </c:pt>
                <c:pt idx="3">
                  <c:v>0.35</c:v>
                </c:pt>
                <c:pt idx="4">
                  <c:v>0.37</c:v>
                </c:pt>
              </c:numCache>
            </c:numRef>
          </c:cat>
          <c:val>
            <c:numRef>
              <c:f>Sheet1!$D$3:$D$7</c:f>
              <c:numCache>
                <c:formatCode>0.00%</c:formatCode>
                <c:ptCount val="5"/>
                <c:pt idx="0">
                  <c:v>4.4871794871794872E-2</c:v>
                </c:pt>
                <c:pt idx="1">
                  <c:v>4.6052631578947373E-2</c:v>
                </c:pt>
                <c:pt idx="2">
                  <c:v>5.1470588235294129E-2</c:v>
                </c:pt>
                <c:pt idx="3">
                  <c:v>5.3846153846153849E-2</c:v>
                </c:pt>
                <c:pt idx="4">
                  <c:v>5.5555555555555559E-2</c:v>
                </c:pt>
              </c:numCache>
            </c:numRef>
          </c:val>
          <c:extLst>
            <c:ext xmlns:c16="http://schemas.microsoft.com/office/drawing/2014/chart" uri="{C3380CC4-5D6E-409C-BE32-E72D297353CC}">
              <c16:uniqueId val="{00000000-2B41-48BC-8E84-68308466341D}"/>
            </c:ext>
          </c:extLst>
        </c:ser>
        <c:dLbls>
          <c:showLegendKey val="0"/>
          <c:showVal val="0"/>
          <c:showCatName val="0"/>
          <c:showSerName val="0"/>
          <c:showPercent val="0"/>
          <c:showBubbleSize val="0"/>
        </c:dLbls>
        <c:gapWidth val="60"/>
        <c:axId val="337835520"/>
        <c:axId val="337837056"/>
      </c:barChart>
      <c:catAx>
        <c:axId val="337835520"/>
        <c:scaling>
          <c:orientation val="minMax"/>
        </c:scaling>
        <c:delete val="1"/>
        <c:axPos val="b"/>
        <c:numFmt formatCode="0%" sourceLinked="1"/>
        <c:majorTickMark val="none"/>
        <c:minorTickMark val="none"/>
        <c:tickLblPos val="none"/>
        <c:crossAx val="337837056"/>
        <c:crosses val="autoZero"/>
        <c:auto val="1"/>
        <c:lblAlgn val="ctr"/>
        <c:lblOffset val="100"/>
        <c:noMultiLvlLbl val="0"/>
      </c:catAx>
      <c:valAx>
        <c:axId val="337837056"/>
        <c:scaling>
          <c:orientation val="minMax"/>
          <c:max val="8.0000000000000016E-2"/>
          <c:min val="0"/>
        </c:scaling>
        <c:delete val="0"/>
        <c:axPos val="l"/>
        <c:numFmt formatCode="0%" sourceLinked="0"/>
        <c:majorTickMark val="out"/>
        <c:minorTickMark val="none"/>
        <c:tickLblPos val="none"/>
        <c:spPr>
          <a:ln>
            <a:noFill/>
          </a:ln>
        </c:spPr>
        <c:txPr>
          <a:bodyPr/>
          <a:lstStyle/>
          <a:p>
            <a:pPr>
              <a:defRPr sz="1400" b="1">
                <a:latin typeface="Arial Narrow" pitchFamily="34" charset="0"/>
              </a:defRPr>
            </a:pPr>
            <a:endParaRPr lang="en-US"/>
          </a:p>
        </c:txPr>
        <c:crossAx val="337835520"/>
        <c:crosses val="autoZero"/>
        <c:crossBetween val="between"/>
        <c:majorUnit val="2.0000000000000004E-2"/>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Sheet1!$E$2</c:f>
              <c:strCache>
                <c:ptCount val="1"/>
                <c:pt idx="0">
                  <c:v>4.0%</c:v>
                </c:pt>
              </c:strCache>
            </c:strRef>
          </c:tx>
          <c:invertIfNegative val="0"/>
          <c:dLbls>
            <c:spPr>
              <a:noFill/>
              <a:ln>
                <a:noFill/>
              </a:ln>
              <a:effectLst/>
            </c:spPr>
            <c:txPr>
              <a:bodyPr/>
              <a:lstStyle/>
              <a:p>
                <a:pPr>
                  <a:defRPr sz="1400" b="1">
                    <a:solidFill>
                      <a:schemeClr val="bg1"/>
                    </a:solidFill>
                    <a:latin typeface="Arial Narrow"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Sheet1!$A$3:$A$7</c:f>
              <c:numCache>
                <c:formatCode>0%</c:formatCode>
                <c:ptCount val="5"/>
                <c:pt idx="0">
                  <c:v>0.22</c:v>
                </c:pt>
                <c:pt idx="1">
                  <c:v>0.24</c:v>
                </c:pt>
                <c:pt idx="2">
                  <c:v>0.32</c:v>
                </c:pt>
                <c:pt idx="3">
                  <c:v>0.35</c:v>
                </c:pt>
                <c:pt idx="4">
                  <c:v>0.37</c:v>
                </c:pt>
              </c:numCache>
            </c:numRef>
          </c:cat>
          <c:val>
            <c:numRef>
              <c:f>Sheet1!$E$3:$E$7</c:f>
              <c:numCache>
                <c:formatCode>0.00%</c:formatCode>
                <c:ptCount val="5"/>
                <c:pt idx="0">
                  <c:v>5.128205128205128E-2</c:v>
                </c:pt>
                <c:pt idx="1">
                  <c:v>5.2631578947368418E-2</c:v>
                </c:pt>
                <c:pt idx="2">
                  <c:v>5.8823529411764712E-2</c:v>
                </c:pt>
                <c:pt idx="3">
                  <c:v>6.1538461538461535E-2</c:v>
                </c:pt>
                <c:pt idx="4">
                  <c:v>6.3492063492063489E-2</c:v>
                </c:pt>
              </c:numCache>
            </c:numRef>
          </c:val>
          <c:extLst>
            <c:ext xmlns:c16="http://schemas.microsoft.com/office/drawing/2014/chart" uri="{C3380CC4-5D6E-409C-BE32-E72D297353CC}">
              <c16:uniqueId val="{00000000-F315-46AA-8262-0FA95DF6274E}"/>
            </c:ext>
          </c:extLst>
        </c:ser>
        <c:dLbls>
          <c:showLegendKey val="0"/>
          <c:showVal val="0"/>
          <c:showCatName val="0"/>
          <c:showSerName val="0"/>
          <c:showPercent val="0"/>
          <c:showBubbleSize val="0"/>
        </c:dLbls>
        <c:gapWidth val="60"/>
        <c:axId val="337865728"/>
        <c:axId val="337892096"/>
      </c:barChart>
      <c:catAx>
        <c:axId val="337865728"/>
        <c:scaling>
          <c:orientation val="minMax"/>
        </c:scaling>
        <c:delete val="1"/>
        <c:axPos val="b"/>
        <c:numFmt formatCode="0%" sourceLinked="1"/>
        <c:majorTickMark val="out"/>
        <c:minorTickMark val="none"/>
        <c:tickLblPos val="nextTo"/>
        <c:crossAx val="337892096"/>
        <c:crosses val="autoZero"/>
        <c:auto val="1"/>
        <c:lblAlgn val="ctr"/>
        <c:lblOffset val="100"/>
        <c:noMultiLvlLbl val="0"/>
      </c:catAx>
      <c:valAx>
        <c:axId val="337892096"/>
        <c:scaling>
          <c:orientation val="minMax"/>
          <c:max val="8.0000000000000016E-2"/>
          <c:min val="0"/>
        </c:scaling>
        <c:delete val="1"/>
        <c:axPos val="l"/>
        <c:numFmt formatCode="0%" sourceLinked="0"/>
        <c:majorTickMark val="out"/>
        <c:minorTickMark val="none"/>
        <c:tickLblPos val="nextTo"/>
        <c:crossAx val="337865728"/>
        <c:crosses val="autoZero"/>
        <c:crossBetween val="between"/>
        <c:majorUnit val="2.0000000000000004E-2"/>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929938297415907E-2"/>
          <c:y val="7.2101906346769634E-2"/>
          <c:w val="0.93907006170258411"/>
          <c:h val="0.80845265304566949"/>
        </c:manualLayout>
      </c:layout>
      <c:barChart>
        <c:barDir val="col"/>
        <c:grouping val="clustered"/>
        <c:varyColors val="0"/>
        <c:ser>
          <c:idx val="1"/>
          <c:order val="1"/>
          <c:tx>
            <c:v>After-Tax Returns</c:v>
          </c:tx>
          <c:spPr>
            <a:solidFill>
              <a:srgbClr val="005598"/>
            </a:solidFill>
            <a:ln w="12700">
              <a:noFill/>
              <a:prstDash val="solid"/>
            </a:ln>
          </c:spPr>
          <c:invertIfNegative val="0"/>
          <c:dLbls>
            <c:dLbl>
              <c:idx val="0"/>
              <c:layout>
                <c:manualLayout>
                  <c:x val="-3.2560292754284323E-17"/>
                  <c:y val="0.1330857375295155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3E-4AFB-B83D-05D2D8FBD208}"/>
                </c:ext>
              </c:extLst>
            </c:dLbl>
            <c:dLbl>
              <c:idx val="1"/>
              <c:layout>
                <c:manualLayout>
                  <c:x val="-6.5120585508568646E-17"/>
                  <c:y val="0.121310389585440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3E-4AFB-B83D-05D2D8FBD208}"/>
                </c:ext>
              </c:extLst>
            </c:dLbl>
            <c:dLbl>
              <c:idx val="2"/>
              <c:layout>
                <c:manualLayout>
                  <c:x val="-1.3024117101713729E-16"/>
                  <c:y val="0.137222310851478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3E-4AFB-B83D-05D2D8FBD208}"/>
                </c:ext>
              </c:extLst>
            </c:dLbl>
            <c:dLbl>
              <c:idx val="3"/>
              <c:layout>
                <c:manualLayout>
                  <c:x val="1.7760364851035289E-3"/>
                  <c:y val="0.116006555038350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3E-4AFB-B83D-05D2D8FBD208}"/>
                </c:ext>
              </c:extLst>
            </c:dLbl>
            <c:spPr>
              <a:noFill/>
              <a:ln w="25400">
                <a:noFill/>
              </a:ln>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'RR Data'!$B$26:$B$29</c:f>
              <c:strCache>
                <c:ptCount val="4"/>
                <c:pt idx="0">
                  <c:v>Municipals</c:v>
                </c:pt>
                <c:pt idx="1">
                  <c:v>Corporates</c:v>
                </c:pt>
                <c:pt idx="2">
                  <c:v>U.S. Treasuries</c:v>
                </c:pt>
                <c:pt idx="3">
                  <c:v>Equities</c:v>
                </c:pt>
              </c:strCache>
            </c:strRef>
          </c:cat>
          <c:val>
            <c:numRef>
              <c:f>'RR Data'!$C$26:$C$29</c:f>
              <c:numCache>
                <c:formatCode>0.00%</c:formatCode>
                <c:ptCount val="4"/>
                <c:pt idx="0">
                  <c:v>5.6784619999999994E-2</c:v>
                </c:pt>
                <c:pt idx="1">
                  <c:v>6.0642810000000005E-2</c:v>
                </c:pt>
                <c:pt idx="2">
                  <c:v>6.1373030000000002E-2</c:v>
                </c:pt>
                <c:pt idx="3">
                  <c:v>5.2654039999999999E-2</c:v>
                </c:pt>
              </c:numCache>
            </c:numRef>
          </c:val>
          <c:extLst>
            <c:ext xmlns:c16="http://schemas.microsoft.com/office/drawing/2014/chart" uri="{C3380CC4-5D6E-409C-BE32-E72D297353CC}">
              <c16:uniqueId val="{00000004-7E3E-4AFB-B83D-05D2D8FBD208}"/>
            </c:ext>
          </c:extLst>
        </c:ser>
        <c:dLbls>
          <c:showLegendKey val="0"/>
          <c:showVal val="0"/>
          <c:showCatName val="0"/>
          <c:showSerName val="0"/>
          <c:showPercent val="0"/>
          <c:showBubbleSize val="0"/>
        </c:dLbls>
        <c:gapWidth val="150"/>
        <c:axId val="351514624"/>
        <c:axId val="351516160"/>
      </c:barChart>
      <c:barChart>
        <c:barDir val="col"/>
        <c:grouping val="clustered"/>
        <c:varyColors val="0"/>
        <c:ser>
          <c:idx val="2"/>
          <c:order val="0"/>
          <c:tx>
            <c:v>Before-Tax Returns</c:v>
          </c:tx>
          <c:spPr>
            <a:solidFill>
              <a:srgbClr val="005598"/>
            </a:solidFill>
            <a:ln w="28575">
              <a:noFill/>
            </a:ln>
          </c:spPr>
          <c:invertIfNegative val="0"/>
          <c:dLbls>
            <c:dLbl>
              <c:idx val="0"/>
              <c:layout>
                <c:manualLayout>
                  <c:x val="-1.7760364851035452E-3"/>
                  <c:y val="0.130116007807912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3E-4AFB-B83D-05D2D8FBD208}"/>
                </c:ext>
              </c:extLst>
            </c:dLbl>
            <c:dLbl>
              <c:idx val="1"/>
              <c:layout>
                <c:manualLayout>
                  <c:x val="-6.5120585508568646E-17"/>
                  <c:y val="0.128949164207552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E3E-4AFB-B83D-05D2D8FBD208}"/>
                </c:ext>
              </c:extLst>
            </c:dLbl>
            <c:dLbl>
              <c:idx val="2"/>
              <c:layout>
                <c:manualLayout>
                  <c:x val="-1.7760364851035289E-3"/>
                  <c:y val="0.124812173260822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3E-4AFB-B83D-05D2D8FBD208}"/>
                </c:ext>
              </c:extLst>
            </c:dLbl>
            <c:dLbl>
              <c:idx val="3"/>
              <c:layout>
                <c:manualLayout>
                  <c:x val="1.7760364851035289E-3"/>
                  <c:y val="0.128949164207552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E3E-4AFB-B83D-05D2D8FBD208}"/>
                </c:ext>
              </c:extLst>
            </c:dLbl>
            <c:spPr>
              <a:noFill/>
              <a:ln>
                <a:noFill/>
              </a:ln>
              <a:effectLst/>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'RR Data'!$G$26:$G$29</c:f>
              <c:numCache>
                <c:formatCode>0.00%</c:formatCode>
                <c:ptCount val="4"/>
                <c:pt idx="0">
                  <c:v>5.758071E-2</c:v>
                </c:pt>
                <c:pt idx="1">
                  <c:v>7.8901849999999996E-2</c:v>
                </c:pt>
                <c:pt idx="2">
                  <c:v>7.7218949999999995E-2</c:v>
                </c:pt>
                <c:pt idx="3">
                  <c:v>6.4198489999999997E-2</c:v>
                </c:pt>
              </c:numCache>
            </c:numRef>
          </c:val>
          <c:extLst>
            <c:ext xmlns:c16="http://schemas.microsoft.com/office/drawing/2014/chart" uri="{C3380CC4-5D6E-409C-BE32-E72D297353CC}">
              <c16:uniqueId val="{00000009-7E3E-4AFB-B83D-05D2D8FBD208}"/>
            </c:ext>
          </c:extLst>
        </c:ser>
        <c:dLbls>
          <c:showLegendKey val="0"/>
          <c:showVal val="0"/>
          <c:showCatName val="0"/>
          <c:showSerName val="0"/>
          <c:showPercent val="0"/>
          <c:showBubbleSize val="0"/>
        </c:dLbls>
        <c:gapWidth val="150"/>
        <c:axId val="351517696"/>
        <c:axId val="351535872"/>
      </c:barChart>
      <c:lineChart>
        <c:grouping val="standard"/>
        <c:varyColors val="0"/>
        <c:ser>
          <c:idx val="0"/>
          <c:order val="2"/>
          <c:tx>
            <c:strRef>
              <c:f>'RR Data'!$D$25</c:f>
              <c:strCache>
                <c:ptCount val="1"/>
                <c:pt idx="0">
                  <c:v>Risk</c:v>
                </c:pt>
              </c:strCache>
            </c:strRef>
          </c:tx>
          <c:spPr>
            <a:ln w="28575">
              <a:noFill/>
            </a:ln>
          </c:spPr>
          <c:marker>
            <c:symbol val="circle"/>
            <c:size val="10"/>
            <c:spPr>
              <a:solidFill>
                <a:srgbClr val="4E9D2D"/>
              </a:solidFill>
              <a:ln>
                <a:noFill/>
                <a:prstDash val="solid"/>
              </a:ln>
            </c:spPr>
          </c:marker>
          <c:dLbls>
            <c:dLbl>
              <c:idx val="0"/>
              <c:layout>
                <c:manualLayout>
                  <c:x val="-4.9871104501707092E-2"/>
                  <c:y val="-9.8752387769608152E-2"/>
                </c:manualLayout>
              </c:layout>
              <c:spPr>
                <a:solidFill>
                  <a:schemeClr val="bg1"/>
                </a:solidFill>
                <a:ln w="25400">
                  <a:noFill/>
                </a:ln>
              </c:spPr>
              <c:txPr>
                <a:bodyPr/>
                <a:lstStyle/>
                <a:p>
                  <a:pPr>
                    <a:defRPr b="1"/>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E3E-4AFB-B83D-05D2D8FBD208}"/>
                </c:ext>
              </c:extLst>
            </c:dLbl>
            <c:dLbl>
              <c:idx val="1"/>
              <c:layout>
                <c:manualLayout>
                  <c:x val="-5.1709372186485573E-2"/>
                  <c:y val="-0.10451644481046936"/>
                </c:manualLayout>
              </c:layout>
              <c:spPr>
                <a:solidFill>
                  <a:schemeClr val="bg1"/>
                </a:solidFill>
                <a:ln w="25400">
                  <a:noFill/>
                </a:ln>
              </c:spPr>
              <c:txPr>
                <a:bodyPr/>
                <a:lstStyle/>
                <a:p>
                  <a:pPr>
                    <a:defRPr b="1"/>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E3E-4AFB-B83D-05D2D8FBD208}"/>
                </c:ext>
              </c:extLst>
            </c:dLbl>
            <c:dLbl>
              <c:idx val="2"/>
              <c:layout>
                <c:manualLayout>
                  <c:x val="-5.6975250442121206E-2"/>
                  <c:y val="-0.10360476994304434"/>
                </c:manualLayout>
              </c:layout>
              <c:spPr>
                <a:solidFill>
                  <a:schemeClr val="bg1"/>
                </a:solidFill>
                <a:ln w="25400">
                  <a:noFill/>
                </a:ln>
              </c:spPr>
              <c:txPr>
                <a:bodyPr/>
                <a:lstStyle/>
                <a:p>
                  <a:pPr>
                    <a:defRPr b="1"/>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E3E-4AFB-B83D-05D2D8FBD208}"/>
                </c:ext>
              </c:extLst>
            </c:dLbl>
            <c:dLbl>
              <c:idx val="3"/>
              <c:layout>
                <c:manualLayout>
                  <c:x val="-5.52614451566927E-2"/>
                  <c:y val="-8.8697236242813726E-2"/>
                </c:manualLayout>
              </c:layout>
              <c:spPr>
                <a:solidFill>
                  <a:schemeClr val="bg1"/>
                </a:solidFill>
                <a:ln w="25400">
                  <a:noFill/>
                </a:ln>
              </c:spPr>
              <c:txPr>
                <a:bodyPr/>
                <a:lstStyle/>
                <a:p>
                  <a:pPr>
                    <a:defRPr b="1"/>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E3E-4AFB-B83D-05D2D8FBD208}"/>
                </c:ext>
              </c:extLst>
            </c:dLbl>
            <c:spPr>
              <a:noFill/>
              <a:ln w="25400">
                <a:noFill/>
              </a:ln>
            </c:spPr>
            <c:txPr>
              <a:bodyPr/>
              <a:lstStyle/>
              <a:p>
                <a:pPr>
                  <a:defRPr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'RR Data'!$B$26:$B$29</c:f>
              <c:strCache>
                <c:ptCount val="4"/>
                <c:pt idx="0">
                  <c:v>Municipals</c:v>
                </c:pt>
                <c:pt idx="1">
                  <c:v>Corporates</c:v>
                </c:pt>
                <c:pt idx="2">
                  <c:v>U.S. Treasuries</c:v>
                </c:pt>
                <c:pt idx="3">
                  <c:v>Equities</c:v>
                </c:pt>
              </c:strCache>
            </c:strRef>
          </c:cat>
          <c:val>
            <c:numRef>
              <c:f>'RR Data'!$D$26:$D$29</c:f>
              <c:numCache>
                <c:formatCode>0.00%</c:formatCode>
                <c:ptCount val="4"/>
                <c:pt idx="0">
                  <c:v>6.399022E-2</c:v>
                </c:pt>
                <c:pt idx="1">
                  <c:v>9.4825839999999995E-2</c:v>
                </c:pt>
                <c:pt idx="2">
                  <c:v>0.10970924999999999</c:v>
                </c:pt>
                <c:pt idx="3">
                  <c:v>0.14954487999999999</c:v>
                </c:pt>
              </c:numCache>
            </c:numRef>
          </c:val>
          <c:smooth val="0"/>
          <c:extLst>
            <c:ext xmlns:c16="http://schemas.microsoft.com/office/drawing/2014/chart" uri="{C3380CC4-5D6E-409C-BE32-E72D297353CC}">
              <c16:uniqueId val="{0000000E-7E3E-4AFB-B83D-05D2D8FBD208}"/>
            </c:ext>
          </c:extLst>
        </c:ser>
        <c:dLbls>
          <c:showLegendKey val="0"/>
          <c:showVal val="0"/>
          <c:showCatName val="0"/>
          <c:showSerName val="0"/>
          <c:showPercent val="0"/>
          <c:showBubbleSize val="0"/>
        </c:dLbls>
        <c:marker val="1"/>
        <c:smooth val="0"/>
        <c:axId val="351514624"/>
        <c:axId val="351516160"/>
      </c:lineChart>
      <c:catAx>
        <c:axId val="351514624"/>
        <c:scaling>
          <c:orientation val="minMax"/>
        </c:scaling>
        <c:delete val="0"/>
        <c:axPos val="b"/>
        <c:numFmt formatCode="General" sourceLinked="1"/>
        <c:majorTickMark val="none"/>
        <c:minorTickMark val="none"/>
        <c:tickLblPos val="nextTo"/>
        <c:spPr>
          <a:ln w="12700">
            <a:solidFill>
              <a:srgbClr val="000000"/>
            </a:solidFill>
            <a:prstDash val="solid"/>
          </a:ln>
        </c:spPr>
        <c:txPr>
          <a:bodyPr rot="0" vert="horz"/>
          <a:lstStyle/>
          <a:p>
            <a:pPr>
              <a:defRPr b="1"/>
            </a:pPr>
            <a:endParaRPr lang="en-US"/>
          </a:p>
        </c:txPr>
        <c:crossAx val="351516160"/>
        <c:crosses val="autoZero"/>
        <c:auto val="0"/>
        <c:lblAlgn val="ctr"/>
        <c:lblOffset val="100"/>
        <c:tickLblSkip val="1"/>
        <c:tickMarkSkip val="1"/>
        <c:noMultiLvlLbl val="0"/>
      </c:catAx>
      <c:valAx>
        <c:axId val="351516160"/>
        <c:scaling>
          <c:orientation val="minMax"/>
          <c:max val="0.16000000000000003"/>
        </c:scaling>
        <c:delete val="0"/>
        <c:axPos val="l"/>
        <c:majorGridlines>
          <c:spPr>
            <a:ln w="6350">
              <a:solidFill>
                <a:schemeClr val="bg1">
                  <a:lumMod val="75000"/>
                </a:schemeClr>
              </a:solidFill>
            </a:ln>
          </c:spPr>
        </c:majorGridlines>
        <c:numFmt formatCode="0%" sourceLinked="0"/>
        <c:majorTickMark val="cross"/>
        <c:minorTickMark val="none"/>
        <c:tickLblPos val="nextTo"/>
        <c:spPr>
          <a:ln w="3175">
            <a:noFill/>
            <a:prstDash val="solid"/>
          </a:ln>
        </c:spPr>
        <c:txPr>
          <a:bodyPr rot="0" vert="horz"/>
          <a:lstStyle/>
          <a:p>
            <a:pPr>
              <a:defRPr/>
            </a:pPr>
            <a:endParaRPr lang="en-US"/>
          </a:p>
        </c:txPr>
        <c:crossAx val="351514624"/>
        <c:crosses val="autoZero"/>
        <c:crossBetween val="between"/>
        <c:majorUnit val="0.04"/>
      </c:valAx>
      <c:catAx>
        <c:axId val="351517696"/>
        <c:scaling>
          <c:orientation val="minMax"/>
        </c:scaling>
        <c:delete val="1"/>
        <c:axPos val="b"/>
        <c:numFmt formatCode="General" sourceLinked="1"/>
        <c:majorTickMark val="out"/>
        <c:minorTickMark val="none"/>
        <c:tickLblPos val="nextTo"/>
        <c:crossAx val="351535872"/>
        <c:crosses val="autoZero"/>
        <c:auto val="0"/>
        <c:lblAlgn val="ctr"/>
        <c:lblOffset val="100"/>
        <c:noMultiLvlLbl val="0"/>
      </c:catAx>
      <c:valAx>
        <c:axId val="351535872"/>
        <c:scaling>
          <c:orientation val="minMax"/>
        </c:scaling>
        <c:delete val="1"/>
        <c:axPos val="l"/>
        <c:numFmt formatCode="0.00%" sourceLinked="1"/>
        <c:majorTickMark val="out"/>
        <c:minorTickMark val="none"/>
        <c:tickLblPos val="nextTo"/>
        <c:crossAx val="351517696"/>
        <c:crosses val="autoZero"/>
        <c:crossBetween val="between"/>
      </c:valAx>
      <c:spPr>
        <a:noFill/>
        <a:ln w="3175">
          <a:noFill/>
          <a:prstDash val="solid"/>
        </a:ln>
      </c:spPr>
    </c:plotArea>
    <c:plotVisOnly val="1"/>
    <c:dispBlanksAs val="gap"/>
    <c:showDLblsOverMax val="0"/>
  </c:chart>
  <c:spPr>
    <a:noFill/>
    <a:ln w="9525">
      <a:noFill/>
    </a:ln>
  </c:spPr>
  <c:txPr>
    <a:bodyPr/>
    <a:lstStyle/>
    <a:p>
      <a:pPr>
        <a:defRPr sz="1400" b="0" i="0" u="none" strike="noStrike" baseline="0">
          <a:solidFill>
            <a:srgbClr val="000000"/>
          </a:solidFill>
          <a:latin typeface="Arial Narrow" panose="020B0604020202020204" pitchFamily="34" charset="0"/>
          <a:ea typeface="Arial"/>
          <a:cs typeface="Arial Narrow"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284375332935399E-2"/>
          <c:y val="3.6195906058463102E-2"/>
          <c:w val="0.92771562466706459"/>
          <c:h val="0.77502352042760703"/>
        </c:manualLayout>
      </c:layout>
      <c:barChart>
        <c:barDir val="col"/>
        <c:grouping val="clustered"/>
        <c:varyColors val="0"/>
        <c:ser>
          <c:idx val="0"/>
          <c:order val="0"/>
          <c:tx>
            <c:strRef>
              <c:f>'A. Rolling Period Data'!$C$19</c:f>
              <c:strCache>
                <c:ptCount val="1"/>
                <c:pt idx="0">
                  <c:v>Best Return</c:v>
                </c:pt>
              </c:strCache>
            </c:strRef>
          </c:tx>
          <c:spPr>
            <a:ln w="6350" cap="rnd">
              <a:solidFill>
                <a:schemeClr val="bg1"/>
              </a:solidFill>
              <a:round/>
            </a:ln>
            <a:effectLst/>
          </c:spPr>
          <c:invertIfNegative val="0"/>
          <c:dPt>
            <c:idx val="11"/>
            <c:invertIfNegative val="0"/>
            <c:bubble3D val="0"/>
            <c:spPr>
              <a:solidFill>
                <a:srgbClr val="005598"/>
              </a:solidFill>
              <a:ln w="6350" cap="rnd">
                <a:solidFill>
                  <a:schemeClr val="bg1"/>
                </a:solidFill>
                <a:round/>
              </a:ln>
              <a:effectLst/>
            </c:spPr>
            <c:extLst>
              <c:ext xmlns:c16="http://schemas.microsoft.com/office/drawing/2014/chart" uri="{C3380CC4-5D6E-409C-BE32-E72D297353CC}">
                <c16:uniqueId val="{00000001-0384-441D-9CC1-A6BA2048B6CC}"/>
              </c:ext>
            </c:extLst>
          </c:dPt>
          <c:dLbls>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84-441D-9CC1-A6BA2048B6CC}"/>
                </c:ext>
              </c:extLst>
            </c:dLbl>
            <c:dLbl>
              <c:idx val="2"/>
              <c:layout>
                <c:manualLayout>
                  <c:x val="0"/>
                  <c:y val="8.20105632188435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84-441D-9CC1-A6BA2048B6CC}"/>
                </c:ext>
              </c:extLst>
            </c:dLbl>
            <c:spPr>
              <a:solidFill>
                <a:schemeClr val="bg2"/>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 Rolling Period Data'!$B$20:$B$22</c:f>
              <c:numCache>
                <c:formatCode>General</c:formatCode>
                <c:ptCount val="3"/>
              </c:numCache>
            </c:numRef>
          </c:cat>
          <c:val>
            <c:numRef>
              <c:f>'A. Rolling Period Data'!$C$20:$C$22</c:f>
              <c:numCache>
                <c:formatCode>0.00%</c:formatCode>
                <c:ptCount val="3"/>
                <c:pt idx="0">
                  <c:v>0.14849171999999999</c:v>
                </c:pt>
                <c:pt idx="1">
                  <c:v>0.10649114000000001</c:v>
                </c:pt>
                <c:pt idx="2">
                  <c:v>9.64E-2</c:v>
                </c:pt>
              </c:numCache>
            </c:numRef>
          </c:val>
          <c:extLst>
            <c:ext xmlns:c16="http://schemas.microsoft.com/office/drawing/2014/chart" uri="{C3380CC4-5D6E-409C-BE32-E72D297353CC}">
              <c16:uniqueId val="{00000004-0384-441D-9CC1-A6BA2048B6CC}"/>
            </c:ext>
          </c:extLst>
        </c:ser>
        <c:ser>
          <c:idx val="1"/>
          <c:order val="1"/>
          <c:tx>
            <c:strRef>
              <c:f>'A. Rolling Period Data'!$D$19</c:f>
              <c:strCache>
                <c:ptCount val="1"/>
                <c:pt idx="0">
                  <c:v>Worst Return</c:v>
                </c:pt>
              </c:strCache>
            </c:strRef>
          </c:tx>
          <c:spPr>
            <a:solidFill>
              <a:srgbClr val="4E9D2D"/>
            </a:solidFill>
            <a:ln w="6350" cap="rnd">
              <a:solidFill>
                <a:schemeClr val="bg1"/>
              </a:solidFill>
              <a:round/>
            </a:ln>
            <a:effectLst/>
          </c:spPr>
          <c:invertIfNegative val="0"/>
          <c:dPt>
            <c:idx val="2"/>
            <c:invertIfNegative val="0"/>
            <c:bubble3D val="0"/>
            <c:extLst>
              <c:ext xmlns:c16="http://schemas.microsoft.com/office/drawing/2014/chart" uri="{C3380CC4-5D6E-409C-BE32-E72D297353CC}">
                <c16:uniqueId val="{00000006-0384-441D-9CC1-A6BA2048B6CC}"/>
              </c:ext>
            </c:extLst>
          </c:dPt>
          <c:dPt>
            <c:idx val="11"/>
            <c:invertIfNegative val="0"/>
            <c:bubble3D val="0"/>
            <c:extLst>
              <c:ext xmlns:c16="http://schemas.microsoft.com/office/drawing/2014/chart" uri="{C3380CC4-5D6E-409C-BE32-E72D297353CC}">
                <c16:uniqueId val="{00000007-0384-441D-9CC1-A6BA2048B6CC}"/>
              </c:ext>
            </c:extLst>
          </c:dPt>
          <c:dPt>
            <c:idx val="25"/>
            <c:invertIfNegative val="0"/>
            <c:bubble3D val="0"/>
            <c:extLst>
              <c:ext xmlns:c16="http://schemas.microsoft.com/office/drawing/2014/chart" uri="{C3380CC4-5D6E-409C-BE32-E72D297353CC}">
                <c16:uniqueId val="{00000008-0384-441D-9CC1-A6BA2048B6CC}"/>
              </c:ext>
            </c:extLst>
          </c:dPt>
          <c:dPt>
            <c:idx val="26"/>
            <c:invertIfNegative val="0"/>
            <c:bubble3D val="0"/>
            <c:extLst>
              <c:ext xmlns:c16="http://schemas.microsoft.com/office/drawing/2014/chart" uri="{C3380CC4-5D6E-409C-BE32-E72D297353CC}">
                <c16:uniqueId val="{00000009-0384-441D-9CC1-A6BA2048B6CC}"/>
              </c:ext>
            </c:extLst>
          </c:dPt>
          <c:dPt>
            <c:idx val="27"/>
            <c:invertIfNegative val="0"/>
            <c:bubble3D val="0"/>
            <c:extLst>
              <c:ext xmlns:c16="http://schemas.microsoft.com/office/drawing/2014/chart" uri="{C3380CC4-5D6E-409C-BE32-E72D297353CC}">
                <c16:uniqueId val="{0000000A-0384-441D-9CC1-A6BA2048B6CC}"/>
              </c:ext>
            </c:extLst>
          </c:dPt>
          <c:dPt>
            <c:idx val="28"/>
            <c:invertIfNegative val="0"/>
            <c:bubble3D val="0"/>
            <c:extLst>
              <c:ext xmlns:c16="http://schemas.microsoft.com/office/drawing/2014/chart" uri="{C3380CC4-5D6E-409C-BE32-E72D297353CC}">
                <c16:uniqueId val="{0000000B-0384-441D-9CC1-A6BA2048B6CC}"/>
              </c:ext>
            </c:extLst>
          </c:dPt>
          <c:dPt>
            <c:idx val="29"/>
            <c:invertIfNegative val="0"/>
            <c:bubble3D val="0"/>
            <c:extLst>
              <c:ext xmlns:c16="http://schemas.microsoft.com/office/drawing/2014/chart" uri="{C3380CC4-5D6E-409C-BE32-E72D297353CC}">
                <c16:uniqueId val="{0000000C-0384-441D-9CC1-A6BA2048B6CC}"/>
              </c:ext>
            </c:extLst>
          </c:dPt>
          <c:dPt>
            <c:idx val="30"/>
            <c:invertIfNegative val="0"/>
            <c:bubble3D val="0"/>
            <c:extLst>
              <c:ext xmlns:c16="http://schemas.microsoft.com/office/drawing/2014/chart" uri="{C3380CC4-5D6E-409C-BE32-E72D297353CC}">
                <c16:uniqueId val="{0000000D-0384-441D-9CC1-A6BA2048B6CC}"/>
              </c:ext>
            </c:extLst>
          </c:dPt>
          <c:dPt>
            <c:idx val="31"/>
            <c:invertIfNegative val="0"/>
            <c:bubble3D val="0"/>
            <c:extLst>
              <c:ext xmlns:c16="http://schemas.microsoft.com/office/drawing/2014/chart" uri="{C3380CC4-5D6E-409C-BE32-E72D297353CC}">
                <c16:uniqueId val="{0000000E-0384-441D-9CC1-A6BA2048B6CC}"/>
              </c:ext>
            </c:extLst>
          </c:dPt>
          <c:dPt>
            <c:idx val="32"/>
            <c:invertIfNegative val="0"/>
            <c:bubble3D val="0"/>
            <c:extLst>
              <c:ext xmlns:c16="http://schemas.microsoft.com/office/drawing/2014/chart" uri="{C3380CC4-5D6E-409C-BE32-E72D297353CC}">
                <c16:uniqueId val="{0000000F-0384-441D-9CC1-A6BA2048B6CC}"/>
              </c:ext>
            </c:extLst>
          </c:dPt>
          <c:dPt>
            <c:idx val="33"/>
            <c:invertIfNegative val="0"/>
            <c:bubble3D val="0"/>
            <c:extLst>
              <c:ext xmlns:c16="http://schemas.microsoft.com/office/drawing/2014/chart" uri="{C3380CC4-5D6E-409C-BE32-E72D297353CC}">
                <c16:uniqueId val="{00000010-0384-441D-9CC1-A6BA2048B6CC}"/>
              </c:ext>
            </c:extLst>
          </c:dPt>
          <c:dPt>
            <c:idx val="34"/>
            <c:invertIfNegative val="0"/>
            <c:bubble3D val="0"/>
            <c:extLst>
              <c:ext xmlns:c16="http://schemas.microsoft.com/office/drawing/2014/chart" uri="{C3380CC4-5D6E-409C-BE32-E72D297353CC}">
                <c16:uniqueId val="{00000011-0384-441D-9CC1-A6BA2048B6CC}"/>
              </c:ext>
            </c:extLst>
          </c:dPt>
          <c:dPt>
            <c:idx val="35"/>
            <c:invertIfNegative val="0"/>
            <c:bubble3D val="0"/>
            <c:extLst>
              <c:ext xmlns:c16="http://schemas.microsoft.com/office/drawing/2014/chart" uri="{C3380CC4-5D6E-409C-BE32-E72D297353CC}">
                <c16:uniqueId val="{00000012-0384-441D-9CC1-A6BA2048B6CC}"/>
              </c:ext>
            </c:extLst>
          </c:dPt>
          <c:dLbls>
            <c:dLbl>
              <c:idx val="2"/>
              <c:delete val="1"/>
              <c:extLst>
                <c:ext xmlns:c15="http://schemas.microsoft.com/office/drawing/2012/chart" uri="{CE6537A1-D6FC-4f65-9D91-7224C49458BB}"/>
                <c:ext xmlns:c16="http://schemas.microsoft.com/office/drawing/2014/chart" uri="{C3380CC4-5D6E-409C-BE32-E72D297353CC}">
                  <c16:uniqueId val="{00000006-0384-441D-9CC1-A6BA2048B6CC}"/>
                </c:ext>
              </c:extLst>
            </c:dLbl>
            <c:spPr>
              <a:solidFill>
                <a:schemeClr val="bg1"/>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 Rolling Period Data'!$B$20:$B$22</c:f>
              <c:numCache>
                <c:formatCode>General</c:formatCode>
                <c:ptCount val="3"/>
              </c:numCache>
            </c:numRef>
          </c:cat>
          <c:val>
            <c:numRef>
              <c:f>'A. Rolling Period Data'!$D$20:$D$22</c:f>
              <c:numCache>
                <c:formatCode>0.00%</c:formatCode>
                <c:ptCount val="3"/>
                <c:pt idx="0">
                  <c:v>-3.696224E-2</c:v>
                </c:pt>
                <c:pt idx="1">
                  <c:v>-5.0009899999999994E-3</c:v>
                </c:pt>
                <c:pt idx="2">
                  <c:v>1.659509E-2</c:v>
                </c:pt>
              </c:numCache>
            </c:numRef>
          </c:val>
          <c:extLst>
            <c:ext xmlns:c16="http://schemas.microsoft.com/office/drawing/2014/chart" uri="{C3380CC4-5D6E-409C-BE32-E72D297353CC}">
              <c16:uniqueId val="{00000013-0384-441D-9CC1-A6BA2048B6CC}"/>
            </c:ext>
          </c:extLst>
        </c:ser>
        <c:dLbls>
          <c:showLegendKey val="0"/>
          <c:showVal val="0"/>
          <c:showCatName val="0"/>
          <c:showSerName val="0"/>
          <c:showPercent val="0"/>
          <c:showBubbleSize val="0"/>
        </c:dLbls>
        <c:gapWidth val="200"/>
        <c:overlap val="100"/>
        <c:axId val="353035008"/>
        <c:axId val="353036544"/>
      </c:barChart>
      <c:catAx>
        <c:axId val="353035008"/>
        <c:scaling>
          <c:orientation val="minMax"/>
        </c:scaling>
        <c:delete val="0"/>
        <c:axPos val="b"/>
        <c:numFmt formatCode="General" sourceLinked="0"/>
        <c:majorTickMark val="none"/>
        <c:minorTickMark val="none"/>
        <c:tickLblPos val="none"/>
        <c:spPr>
          <a:noFill/>
          <a:ln w="12700" cap="flat" cmpd="sng" algn="ctr">
            <a:solidFill>
              <a:schemeClr val="tx1"/>
            </a:solidFill>
            <a:round/>
          </a:ln>
          <a:effectLst/>
        </c:spPr>
        <c:txPr>
          <a:bodyPr rot="-60000000" vert="horz"/>
          <a:lstStyle/>
          <a:p>
            <a:pPr>
              <a:defRPr/>
            </a:pPr>
            <a:endParaRPr lang="en-US"/>
          </a:p>
        </c:txPr>
        <c:crossAx val="353036544"/>
        <c:crosses val="autoZero"/>
        <c:auto val="1"/>
        <c:lblAlgn val="ctr"/>
        <c:lblOffset val="0"/>
        <c:tickMarkSkip val="1"/>
        <c:noMultiLvlLbl val="0"/>
      </c:catAx>
      <c:valAx>
        <c:axId val="353036544"/>
        <c:scaling>
          <c:orientation val="minMax"/>
          <c:max val="0.16"/>
          <c:min val="-0.04"/>
        </c:scaling>
        <c:delete val="0"/>
        <c:axPos val="l"/>
        <c:majorGridlines>
          <c:spPr>
            <a:ln w="9525" cap="flat" cmpd="sng" algn="ctr">
              <a:solidFill>
                <a:srgbClr val="BCBCBC"/>
              </a:solidFill>
              <a:round/>
            </a:ln>
            <a:effectLst/>
          </c:spPr>
        </c:majorGridlines>
        <c:numFmt formatCode="0%" sourceLinked="0"/>
        <c:majorTickMark val="none"/>
        <c:minorTickMark val="none"/>
        <c:tickLblPos val="nextTo"/>
        <c:spPr>
          <a:noFill/>
          <a:ln>
            <a:noFill/>
          </a:ln>
          <a:effectLst/>
        </c:spPr>
        <c:txPr>
          <a:bodyPr rot="-60000000" vert="horz"/>
          <a:lstStyle/>
          <a:p>
            <a:pPr>
              <a:defRPr b="0"/>
            </a:pPr>
            <a:endParaRPr lang="en-US"/>
          </a:p>
        </c:txPr>
        <c:crossAx val="353035008"/>
        <c:crossesAt val="1"/>
        <c:crossBetween val="between"/>
        <c:majorUnit val="0.04"/>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400" b="1" i="0">
          <a:latin typeface="Arial Narrow" panose="020B0604020202020204" pitchFamily="34" charset="0"/>
          <a:cs typeface="Arial Narrow"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284375332935399E-2"/>
          <c:y val="3.6195906058463102E-2"/>
          <c:w val="0.92771562466706459"/>
          <c:h val="0.77502352042760703"/>
        </c:manualLayout>
      </c:layout>
      <c:barChart>
        <c:barDir val="col"/>
        <c:grouping val="clustered"/>
        <c:varyColors val="0"/>
        <c:ser>
          <c:idx val="0"/>
          <c:order val="0"/>
          <c:tx>
            <c:strRef>
              <c:f>'A. Rolling Period Data'!$C$19</c:f>
              <c:strCache>
                <c:ptCount val="1"/>
                <c:pt idx="0">
                  <c:v>Best Return</c:v>
                </c:pt>
              </c:strCache>
            </c:strRef>
          </c:tx>
          <c:spPr>
            <a:ln w="6350" cap="rnd">
              <a:solidFill>
                <a:schemeClr val="bg1"/>
              </a:solidFill>
              <a:round/>
            </a:ln>
            <a:effectLst/>
          </c:spPr>
          <c:invertIfNegative val="0"/>
          <c:dPt>
            <c:idx val="11"/>
            <c:invertIfNegative val="0"/>
            <c:bubble3D val="0"/>
            <c:spPr>
              <a:solidFill>
                <a:srgbClr val="005598"/>
              </a:solidFill>
              <a:ln w="6350" cap="rnd">
                <a:solidFill>
                  <a:schemeClr val="bg1"/>
                </a:solidFill>
                <a:round/>
              </a:ln>
              <a:effectLst/>
            </c:spPr>
            <c:extLst>
              <c:ext xmlns:c16="http://schemas.microsoft.com/office/drawing/2014/chart" uri="{C3380CC4-5D6E-409C-BE32-E72D297353CC}">
                <c16:uniqueId val="{00000001-0384-441D-9CC1-A6BA2048B6CC}"/>
              </c:ext>
            </c:extLst>
          </c:dPt>
          <c:dLbls>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84-441D-9CC1-A6BA2048B6CC}"/>
                </c:ext>
              </c:extLst>
            </c:dLbl>
            <c:dLbl>
              <c:idx val="2"/>
              <c:layout>
                <c:manualLayout>
                  <c:x val="0"/>
                  <c:y val="8.20105632188435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84-441D-9CC1-A6BA2048B6CC}"/>
                </c:ext>
              </c:extLst>
            </c:dLbl>
            <c:spPr>
              <a:solidFill>
                <a:schemeClr val="bg2"/>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 Rolling Period Data'!$B$20:$B$22</c:f>
              <c:numCache>
                <c:formatCode>General</c:formatCode>
                <c:ptCount val="3"/>
              </c:numCache>
            </c:numRef>
          </c:cat>
          <c:val>
            <c:numRef>
              <c:f>'A. Rolling Period Data'!$C$20:$C$22</c:f>
              <c:numCache>
                <c:formatCode>0.00%</c:formatCode>
                <c:ptCount val="3"/>
                <c:pt idx="0">
                  <c:v>0.14849171999999999</c:v>
                </c:pt>
                <c:pt idx="1">
                  <c:v>0.10649114000000001</c:v>
                </c:pt>
                <c:pt idx="2">
                  <c:v>8.5699999999999998E-2</c:v>
                </c:pt>
              </c:numCache>
            </c:numRef>
          </c:val>
          <c:extLst>
            <c:ext xmlns:c16="http://schemas.microsoft.com/office/drawing/2014/chart" uri="{C3380CC4-5D6E-409C-BE32-E72D297353CC}">
              <c16:uniqueId val="{00000004-0384-441D-9CC1-A6BA2048B6CC}"/>
            </c:ext>
          </c:extLst>
        </c:ser>
        <c:ser>
          <c:idx val="1"/>
          <c:order val="1"/>
          <c:tx>
            <c:strRef>
              <c:f>'A. Rolling Period Data'!$D$19</c:f>
              <c:strCache>
                <c:ptCount val="1"/>
                <c:pt idx="0">
                  <c:v>Worst Return</c:v>
                </c:pt>
              </c:strCache>
            </c:strRef>
          </c:tx>
          <c:spPr>
            <a:solidFill>
              <a:srgbClr val="4E9D2D"/>
            </a:solidFill>
            <a:ln w="6350" cap="rnd">
              <a:solidFill>
                <a:schemeClr val="bg1"/>
              </a:solidFill>
              <a:round/>
            </a:ln>
            <a:effectLst/>
          </c:spPr>
          <c:invertIfNegative val="0"/>
          <c:dPt>
            <c:idx val="2"/>
            <c:invertIfNegative val="0"/>
            <c:bubble3D val="0"/>
            <c:extLst>
              <c:ext xmlns:c16="http://schemas.microsoft.com/office/drawing/2014/chart" uri="{C3380CC4-5D6E-409C-BE32-E72D297353CC}">
                <c16:uniqueId val="{00000006-0384-441D-9CC1-A6BA2048B6CC}"/>
              </c:ext>
            </c:extLst>
          </c:dPt>
          <c:dPt>
            <c:idx val="11"/>
            <c:invertIfNegative val="0"/>
            <c:bubble3D val="0"/>
            <c:extLst>
              <c:ext xmlns:c16="http://schemas.microsoft.com/office/drawing/2014/chart" uri="{C3380CC4-5D6E-409C-BE32-E72D297353CC}">
                <c16:uniqueId val="{00000007-0384-441D-9CC1-A6BA2048B6CC}"/>
              </c:ext>
            </c:extLst>
          </c:dPt>
          <c:dPt>
            <c:idx val="25"/>
            <c:invertIfNegative val="0"/>
            <c:bubble3D val="0"/>
            <c:extLst>
              <c:ext xmlns:c16="http://schemas.microsoft.com/office/drawing/2014/chart" uri="{C3380CC4-5D6E-409C-BE32-E72D297353CC}">
                <c16:uniqueId val="{00000008-0384-441D-9CC1-A6BA2048B6CC}"/>
              </c:ext>
            </c:extLst>
          </c:dPt>
          <c:dPt>
            <c:idx val="26"/>
            <c:invertIfNegative val="0"/>
            <c:bubble3D val="0"/>
            <c:extLst>
              <c:ext xmlns:c16="http://schemas.microsoft.com/office/drawing/2014/chart" uri="{C3380CC4-5D6E-409C-BE32-E72D297353CC}">
                <c16:uniqueId val="{00000009-0384-441D-9CC1-A6BA2048B6CC}"/>
              </c:ext>
            </c:extLst>
          </c:dPt>
          <c:dPt>
            <c:idx val="27"/>
            <c:invertIfNegative val="0"/>
            <c:bubble3D val="0"/>
            <c:extLst>
              <c:ext xmlns:c16="http://schemas.microsoft.com/office/drawing/2014/chart" uri="{C3380CC4-5D6E-409C-BE32-E72D297353CC}">
                <c16:uniqueId val="{0000000A-0384-441D-9CC1-A6BA2048B6CC}"/>
              </c:ext>
            </c:extLst>
          </c:dPt>
          <c:dPt>
            <c:idx val="28"/>
            <c:invertIfNegative val="0"/>
            <c:bubble3D val="0"/>
            <c:extLst>
              <c:ext xmlns:c16="http://schemas.microsoft.com/office/drawing/2014/chart" uri="{C3380CC4-5D6E-409C-BE32-E72D297353CC}">
                <c16:uniqueId val="{0000000B-0384-441D-9CC1-A6BA2048B6CC}"/>
              </c:ext>
            </c:extLst>
          </c:dPt>
          <c:dPt>
            <c:idx val="29"/>
            <c:invertIfNegative val="0"/>
            <c:bubble3D val="0"/>
            <c:extLst>
              <c:ext xmlns:c16="http://schemas.microsoft.com/office/drawing/2014/chart" uri="{C3380CC4-5D6E-409C-BE32-E72D297353CC}">
                <c16:uniqueId val="{0000000C-0384-441D-9CC1-A6BA2048B6CC}"/>
              </c:ext>
            </c:extLst>
          </c:dPt>
          <c:dPt>
            <c:idx val="30"/>
            <c:invertIfNegative val="0"/>
            <c:bubble3D val="0"/>
            <c:extLst>
              <c:ext xmlns:c16="http://schemas.microsoft.com/office/drawing/2014/chart" uri="{C3380CC4-5D6E-409C-BE32-E72D297353CC}">
                <c16:uniqueId val="{0000000D-0384-441D-9CC1-A6BA2048B6CC}"/>
              </c:ext>
            </c:extLst>
          </c:dPt>
          <c:dPt>
            <c:idx val="31"/>
            <c:invertIfNegative val="0"/>
            <c:bubble3D val="0"/>
            <c:extLst>
              <c:ext xmlns:c16="http://schemas.microsoft.com/office/drawing/2014/chart" uri="{C3380CC4-5D6E-409C-BE32-E72D297353CC}">
                <c16:uniqueId val="{0000000E-0384-441D-9CC1-A6BA2048B6CC}"/>
              </c:ext>
            </c:extLst>
          </c:dPt>
          <c:dPt>
            <c:idx val="32"/>
            <c:invertIfNegative val="0"/>
            <c:bubble3D val="0"/>
            <c:extLst>
              <c:ext xmlns:c16="http://schemas.microsoft.com/office/drawing/2014/chart" uri="{C3380CC4-5D6E-409C-BE32-E72D297353CC}">
                <c16:uniqueId val="{0000000F-0384-441D-9CC1-A6BA2048B6CC}"/>
              </c:ext>
            </c:extLst>
          </c:dPt>
          <c:dPt>
            <c:idx val="33"/>
            <c:invertIfNegative val="0"/>
            <c:bubble3D val="0"/>
            <c:extLst>
              <c:ext xmlns:c16="http://schemas.microsoft.com/office/drawing/2014/chart" uri="{C3380CC4-5D6E-409C-BE32-E72D297353CC}">
                <c16:uniqueId val="{00000010-0384-441D-9CC1-A6BA2048B6CC}"/>
              </c:ext>
            </c:extLst>
          </c:dPt>
          <c:dPt>
            <c:idx val="34"/>
            <c:invertIfNegative val="0"/>
            <c:bubble3D val="0"/>
            <c:extLst>
              <c:ext xmlns:c16="http://schemas.microsoft.com/office/drawing/2014/chart" uri="{C3380CC4-5D6E-409C-BE32-E72D297353CC}">
                <c16:uniqueId val="{00000011-0384-441D-9CC1-A6BA2048B6CC}"/>
              </c:ext>
            </c:extLst>
          </c:dPt>
          <c:dPt>
            <c:idx val="35"/>
            <c:invertIfNegative val="0"/>
            <c:bubble3D val="0"/>
            <c:extLst>
              <c:ext xmlns:c16="http://schemas.microsoft.com/office/drawing/2014/chart" uri="{C3380CC4-5D6E-409C-BE32-E72D297353CC}">
                <c16:uniqueId val="{00000012-0384-441D-9CC1-A6BA2048B6CC}"/>
              </c:ext>
            </c:extLst>
          </c:dPt>
          <c:dLbls>
            <c:dLbl>
              <c:idx val="2"/>
              <c:delete val="1"/>
              <c:extLst>
                <c:ext xmlns:c15="http://schemas.microsoft.com/office/drawing/2012/chart" uri="{CE6537A1-D6FC-4f65-9D91-7224C49458BB}"/>
                <c:ext xmlns:c16="http://schemas.microsoft.com/office/drawing/2014/chart" uri="{C3380CC4-5D6E-409C-BE32-E72D297353CC}">
                  <c16:uniqueId val="{00000006-0384-441D-9CC1-A6BA2048B6CC}"/>
                </c:ext>
              </c:extLst>
            </c:dLbl>
            <c:spPr>
              <a:solidFill>
                <a:schemeClr val="bg1"/>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 Rolling Period Data'!$B$20:$B$22</c:f>
              <c:numCache>
                <c:formatCode>General</c:formatCode>
                <c:ptCount val="3"/>
              </c:numCache>
            </c:numRef>
          </c:cat>
          <c:val>
            <c:numRef>
              <c:f>'A. Rolling Period Data'!$D$20:$D$22</c:f>
              <c:numCache>
                <c:formatCode>0.00%</c:formatCode>
                <c:ptCount val="3"/>
                <c:pt idx="0">
                  <c:v>-3.696224E-2</c:v>
                </c:pt>
                <c:pt idx="1">
                  <c:v>-5.0009899999999994E-3</c:v>
                </c:pt>
                <c:pt idx="2">
                  <c:v>1.659509E-2</c:v>
                </c:pt>
              </c:numCache>
            </c:numRef>
          </c:val>
          <c:extLst>
            <c:ext xmlns:c16="http://schemas.microsoft.com/office/drawing/2014/chart" uri="{C3380CC4-5D6E-409C-BE32-E72D297353CC}">
              <c16:uniqueId val="{00000013-0384-441D-9CC1-A6BA2048B6CC}"/>
            </c:ext>
          </c:extLst>
        </c:ser>
        <c:dLbls>
          <c:showLegendKey val="0"/>
          <c:showVal val="0"/>
          <c:showCatName val="0"/>
          <c:showSerName val="0"/>
          <c:showPercent val="0"/>
          <c:showBubbleSize val="0"/>
        </c:dLbls>
        <c:gapWidth val="200"/>
        <c:overlap val="100"/>
        <c:axId val="353035008"/>
        <c:axId val="353036544"/>
      </c:barChart>
      <c:catAx>
        <c:axId val="353035008"/>
        <c:scaling>
          <c:orientation val="minMax"/>
        </c:scaling>
        <c:delete val="0"/>
        <c:axPos val="b"/>
        <c:numFmt formatCode="General" sourceLinked="0"/>
        <c:majorTickMark val="none"/>
        <c:minorTickMark val="none"/>
        <c:tickLblPos val="none"/>
        <c:spPr>
          <a:noFill/>
          <a:ln w="12700" cap="flat" cmpd="sng" algn="ctr">
            <a:solidFill>
              <a:schemeClr val="tx1"/>
            </a:solidFill>
            <a:round/>
          </a:ln>
          <a:effectLst/>
        </c:spPr>
        <c:txPr>
          <a:bodyPr rot="-60000000" vert="horz"/>
          <a:lstStyle/>
          <a:p>
            <a:pPr>
              <a:defRPr/>
            </a:pPr>
            <a:endParaRPr lang="en-US"/>
          </a:p>
        </c:txPr>
        <c:crossAx val="353036544"/>
        <c:crosses val="autoZero"/>
        <c:auto val="1"/>
        <c:lblAlgn val="ctr"/>
        <c:lblOffset val="0"/>
        <c:tickMarkSkip val="1"/>
        <c:noMultiLvlLbl val="0"/>
      </c:catAx>
      <c:valAx>
        <c:axId val="353036544"/>
        <c:scaling>
          <c:orientation val="minMax"/>
          <c:max val="0.16"/>
          <c:min val="-0.04"/>
        </c:scaling>
        <c:delete val="0"/>
        <c:axPos val="l"/>
        <c:majorGridlines>
          <c:spPr>
            <a:ln w="9525" cap="flat" cmpd="sng" algn="ctr">
              <a:solidFill>
                <a:srgbClr val="BCBCBC"/>
              </a:solidFill>
              <a:round/>
            </a:ln>
            <a:effectLst/>
          </c:spPr>
        </c:majorGridlines>
        <c:numFmt formatCode="0%" sourceLinked="0"/>
        <c:majorTickMark val="none"/>
        <c:minorTickMark val="none"/>
        <c:tickLblPos val="nextTo"/>
        <c:spPr>
          <a:noFill/>
          <a:ln>
            <a:noFill/>
          </a:ln>
          <a:effectLst/>
        </c:spPr>
        <c:txPr>
          <a:bodyPr rot="-60000000" vert="horz"/>
          <a:lstStyle/>
          <a:p>
            <a:pPr>
              <a:defRPr b="0"/>
            </a:pPr>
            <a:endParaRPr lang="en-US"/>
          </a:p>
        </c:txPr>
        <c:crossAx val="353035008"/>
        <c:crossesAt val="1"/>
        <c:crossBetween val="between"/>
        <c:majorUnit val="0.04"/>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400" b="1" i="0">
          <a:latin typeface="Arial Narrow" panose="020B0604020202020204" pitchFamily="34" charset="0"/>
          <a:cs typeface="Arial Narrow"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101905965377934E-2"/>
          <c:y val="3.0941177700267025E-2"/>
          <c:w val="0.86878311960580556"/>
          <c:h val="0.79615278132491463"/>
        </c:manualLayout>
      </c:layout>
      <c:scatterChart>
        <c:scatterStyle val="smoothMarker"/>
        <c:varyColors val="0"/>
        <c:ser>
          <c:idx val="1"/>
          <c:order val="0"/>
          <c:spPr>
            <a:ln>
              <a:noFill/>
            </a:ln>
          </c:spPr>
          <c:marker>
            <c:symbol val="square"/>
            <c:size val="9"/>
            <c:spPr>
              <a:solidFill>
                <a:schemeClr val="accent1"/>
              </a:solidFill>
              <a:ln>
                <a:noFill/>
              </a:ln>
            </c:spPr>
          </c:marker>
          <c:xVal>
            <c:numRef>
              <c:f>'Aftr-Tx RR Data'!$C$15:$C$20</c:f>
              <c:numCache>
                <c:formatCode>0.00%</c:formatCode>
                <c:ptCount val="6"/>
                <c:pt idx="0">
                  <c:v>6.399022E-2</c:v>
                </c:pt>
                <c:pt idx="1">
                  <c:v>5.9776369999999995E-2</c:v>
                </c:pt>
                <c:pt idx="2">
                  <c:v>7.1050909999999995E-2</c:v>
                </c:pt>
                <c:pt idx="3">
                  <c:v>9.2627279999999992E-2</c:v>
                </c:pt>
                <c:pt idx="4">
                  <c:v>0.1195238</c:v>
                </c:pt>
                <c:pt idx="5">
                  <c:v>0.14954487999999999</c:v>
                </c:pt>
              </c:numCache>
            </c:numRef>
          </c:xVal>
          <c:yVal>
            <c:numRef>
              <c:f>'Aftr-Tx RR Data'!$D$15:$D$20</c:f>
              <c:numCache>
                <c:formatCode>0.00%</c:formatCode>
                <c:ptCount val="6"/>
                <c:pt idx="0">
                  <c:v>5.6784619999999994E-2</c:v>
                </c:pt>
                <c:pt idx="1">
                  <c:v>5.8334169999999998E-2</c:v>
                </c:pt>
                <c:pt idx="2">
                  <c:v>5.8777460000000004E-2</c:v>
                </c:pt>
                <c:pt idx="3">
                  <c:v>5.8044529999999997E-2</c:v>
                </c:pt>
                <c:pt idx="4">
                  <c:v>5.6043599999999999E-2</c:v>
                </c:pt>
                <c:pt idx="5">
                  <c:v>5.2654039999999999E-2</c:v>
                </c:pt>
              </c:numCache>
            </c:numRef>
          </c:yVal>
          <c:smooth val="1"/>
          <c:extLst>
            <c:ext xmlns:c16="http://schemas.microsoft.com/office/drawing/2014/chart" uri="{C3380CC4-5D6E-409C-BE32-E72D297353CC}">
              <c16:uniqueId val="{00000000-EF99-423E-9FA0-08C52B2D7AA3}"/>
            </c:ext>
          </c:extLst>
        </c:ser>
        <c:dLbls>
          <c:showLegendKey val="0"/>
          <c:showVal val="0"/>
          <c:showCatName val="0"/>
          <c:showSerName val="0"/>
          <c:showPercent val="0"/>
          <c:showBubbleSize val="0"/>
        </c:dLbls>
        <c:axId val="351741056"/>
        <c:axId val="351742976"/>
      </c:scatterChart>
      <c:valAx>
        <c:axId val="351741056"/>
        <c:scaling>
          <c:orientation val="minMax"/>
          <c:max val="0.18000000000000002"/>
          <c:min val="0"/>
        </c:scaling>
        <c:delete val="0"/>
        <c:axPos val="b"/>
        <c:majorGridlines>
          <c:spPr>
            <a:ln w="6350">
              <a:solidFill>
                <a:schemeClr val="bg1">
                  <a:lumMod val="75000"/>
                </a:schemeClr>
              </a:solidFill>
            </a:ln>
          </c:spPr>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0000"/>
                    </a:solidFill>
                    <a:latin typeface="Arial Narrow" panose="020B0604020202020204" pitchFamily="34" charset="0"/>
                    <a:ea typeface="Times New Roman"/>
                    <a:cs typeface="Arial Narrow" panose="020B0604020202020204" pitchFamily="34" charset="0"/>
                  </a:defRPr>
                </a:pPr>
                <a:r>
                  <a:rPr lang="en-GB" dirty="0"/>
                  <a:t>Annualized Standard Deviation</a:t>
                </a:r>
              </a:p>
            </c:rich>
          </c:tx>
          <c:overlay val="0"/>
        </c:title>
        <c:numFmt formatCode="0%" sourceLinked="0"/>
        <c:majorTickMark val="none"/>
        <c:minorTickMark val="none"/>
        <c:tickLblPos val="nextTo"/>
        <c:spPr>
          <a:ln w="3175">
            <a:noFill/>
            <a:prstDash val="solid"/>
          </a:ln>
        </c:spPr>
        <c:txPr>
          <a:bodyPr rot="0" vert="horz"/>
          <a:lstStyle/>
          <a:p>
            <a:pPr>
              <a:defRPr b="0"/>
            </a:pPr>
            <a:endParaRPr lang="en-US"/>
          </a:p>
        </c:txPr>
        <c:crossAx val="351742976"/>
        <c:crosses val="autoZero"/>
        <c:crossBetween val="midCat"/>
        <c:majorUnit val="3.0000000000000006E-2"/>
      </c:valAx>
      <c:valAx>
        <c:axId val="351742976"/>
        <c:scaling>
          <c:orientation val="minMax"/>
          <c:max val="9.0000000000000024E-2"/>
          <c:min val="0"/>
        </c:scaling>
        <c:delete val="0"/>
        <c:axPos val="l"/>
        <c:majorGridlines>
          <c:spPr>
            <a:ln w="6350">
              <a:solidFill>
                <a:schemeClr val="bg1">
                  <a:lumMod val="75000"/>
                </a:schemeClr>
              </a:solidFill>
            </a:ln>
          </c:spPr>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0000"/>
                    </a:solidFill>
                    <a:latin typeface="Arial Narrow" panose="020B0604020202020204" pitchFamily="34" charset="0"/>
                    <a:ea typeface="Times New Roman"/>
                    <a:cs typeface="Arial Narrow" panose="020B0604020202020204" pitchFamily="34" charset="0"/>
                  </a:defRPr>
                </a:pPr>
                <a:r>
                  <a:rPr lang="en-GB" dirty="0"/>
                  <a:t>Average Annual Total Returns</a:t>
                </a:r>
              </a:p>
            </c:rich>
          </c:tx>
          <c:layout>
            <c:manualLayout>
              <c:xMode val="edge"/>
              <c:yMode val="edge"/>
              <c:x val="4.6170083647834362E-4"/>
              <c:y val="9.9587996121593095E-2"/>
            </c:manualLayout>
          </c:layout>
          <c:overlay val="0"/>
        </c:title>
        <c:numFmt formatCode="0%" sourceLinked="0"/>
        <c:majorTickMark val="none"/>
        <c:minorTickMark val="none"/>
        <c:tickLblPos val="nextTo"/>
        <c:spPr>
          <a:ln w="3175">
            <a:noFill/>
            <a:prstDash val="solid"/>
          </a:ln>
        </c:spPr>
        <c:txPr>
          <a:bodyPr rot="0" vert="horz"/>
          <a:lstStyle/>
          <a:p>
            <a:pPr>
              <a:defRPr b="0"/>
            </a:pPr>
            <a:endParaRPr lang="en-US"/>
          </a:p>
        </c:txPr>
        <c:crossAx val="351741056"/>
        <c:crosses val="autoZero"/>
        <c:crossBetween val="midCat"/>
        <c:majorUnit val="3.0000000000000006E-2"/>
      </c:valAx>
      <c:spPr>
        <a:solidFill>
          <a:srgbClr val="CCECF8"/>
        </a:solid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Narrow" panose="020B0604020202020204" pitchFamily="34" charset="0"/>
          <a:ea typeface="Times New Roman"/>
          <a:cs typeface="Arial Narrow" panose="020B060402020202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0.77957</cdr:x>
      <cdr:y>0.39952</cdr:y>
    </cdr:from>
    <cdr:to>
      <cdr:x>0.90704</cdr:x>
      <cdr:y>0.46589</cdr:y>
    </cdr:to>
    <cdr:sp macro="" textlink="">
      <cdr:nvSpPr>
        <cdr:cNvPr id="7" name="TextBox 6"/>
        <cdr:cNvSpPr txBox="1"/>
      </cdr:nvSpPr>
      <cdr:spPr>
        <a:xfrm xmlns:a="http://schemas.openxmlformats.org/drawingml/2006/main">
          <a:off x="5526344" y="1299599"/>
          <a:ext cx="903635" cy="215894"/>
        </a:xfrm>
        <a:prstGeom xmlns:a="http://schemas.openxmlformats.org/drawingml/2006/main" prst="rect">
          <a:avLst/>
        </a:prstGeom>
        <a:solidFill xmlns:a="http://schemas.openxmlformats.org/drawingml/2006/main">
          <a:srgbClr val="CCECF8"/>
        </a:solidFill>
      </cdr:spPr>
      <cdr:txBody>
        <a:bodyPr xmlns:a="http://schemas.openxmlformats.org/drawingml/2006/main" vertOverflow="clip" wrap="square" lIns="0" tIns="0" rIns="0" bIns="36000" rtlCol="0" anchor="ctr">
          <a:spAutoFit/>
        </a:bodyPr>
        <a:lstStyle xmlns:a="http://schemas.openxmlformats.org/drawingml/2006/main"/>
        <a:p xmlns:a="http://schemas.openxmlformats.org/drawingml/2006/main">
          <a:pPr algn="l" rtl="0">
            <a:lnSpc>
              <a:spcPts val="1400"/>
            </a:lnSpc>
            <a:defRPr sz="1000" b="0" i="0" u="none" strike="noStrike" kern="1200" baseline="0">
              <a:solidFill>
                <a:srgbClr val="000000"/>
              </a:solidFill>
              <a:latin typeface="Times New Roman"/>
              <a:ea typeface="Times New Roman"/>
              <a:cs typeface="Times New Roman"/>
            </a:defRPr>
          </a:pPr>
          <a:r>
            <a:rPr lang="pl-PL" sz="1400" b="1" u="none" strike="noStrike" kern="1200" baseline="0" dirty="0">
              <a:solidFill>
                <a:schemeClr val="tx1"/>
              </a:solidFill>
              <a:latin typeface="Arial Narrow" panose="020B0604020202020204" pitchFamily="34" charset="0"/>
              <a:ea typeface="Times New Roman"/>
              <a:cs typeface="Arial Narrow" panose="020B0604020202020204" pitchFamily="34" charset="0"/>
            </a:rPr>
            <a:t>100</a:t>
          </a:r>
          <a:r>
            <a:rPr lang="pl-PL" sz="1400" b="1" kern="1200" dirty="0">
              <a:solidFill>
                <a:schemeClr val="tx1"/>
              </a:solidFill>
              <a:latin typeface="Arial Narrow" panose="020B0604020202020204" pitchFamily="34" charset="0"/>
              <a:ea typeface="Times New Roman"/>
              <a:cs typeface="Arial Narrow" panose="020B0604020202020204" pitchFamily="34" charset="0"/>
            </a:rPr>
            <a:t>% </a:t>
          </a:r>
          <a:r>
            <a:rPr lang="pl-PL" sz="1400" b="1" u="none" strike="noStrike" kern="1200" baseline="0" dirty="0">
              <a:solidFill>
                <a:schemeClr val="tx1"/>
              </a:solidFill>
              <a:latin typeface="Arial Narrow" panose="020B0604020202020204" pitchFamily="34" charset="0"/>
              <a:ea typeface="Times New Roman"/>
              <a:cs typeface="Arial Narrow" panose="020B0604020202020204" pitchFamily="34" charset="0"/>
            </a:rPr>
            <a:t>Stocks</a:t>
          </a:r>
          <a:endParaRPr lang="en-US" sz="1400" b="1" u="none" strike="noStrike" kern="1200" baseline="0" dirty="0">
            <a:solidFill>
              <a:schemeClr val="tx1"/>
            </a:solidFill>
            <a:latin typeface="Arial Narrow" panose="020B0604020202020204" pitchFamily="34" charset="0"/>
            <a:ea typeface="Times New Roman"/>
            <a:cs typeface="Arial Narrow"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0.79296</cdr:y>
    </cdr:from>
    <cdr:to>
      <cdr:x>0.93031</cdr:x>
      <cdr:y>0.79296</cdr:y>
    </cdr:to>
    <cdr:cxnSp macro="">
      <cdr:nvCxnSpPr>
        <cdr:cNvPr id="3" name="Straight Connector 2">
          <a:extLst xmlns:a="http://schemas.openxmlformats.org/drawingml/2006/main">
            <a:ext uri="{FF2B5EF4-FFF2-40B4-BE49-F238E27FC236}">
              <a16:creationId xmlns:a16="http://schemas.microsoft.com/office/drawing/2014/main" id="{4BDAF813-CE8B-4A14-900E-E77BDDEFC68E}"/>
            </a:ext>
          </a:extLst>
        </cdr:cNvPr>
        <cdr:cNvCxnSpPr/>
      </cdr:nvCxnSpPr>
      <cdr:spPr>
        <a:xfrm xmlns:a="http://schemas.openxmlformats.org/drawingml/2006/main">
          <a:off x="-389394" y="3313447"/>
          <a:ext cx="4853370" cy="0"/>
        </a:xfrm>
        <a:prstGeom xmlns:a="http://schemas.openxmlformats.org/drawingml/2006/main" prst="line">
          <a:avLst/>
        </a:prstGeom>
        <a:ln xmlns:a="http://schemas.openxmlformats.org/drawingml/2006/main" w="1270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0033576-494D-0245-96DD-66F6B89FA6C7}" type="datetimeFigureOut">
              <a:rPr lang="en-US" smtClean="0"/>
              <a:t>11/04/2020</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4464C116-9689-8543-9845-B4F716498822}" type="slidenum">
              <a:rPr lang="en-US" smtClean="0"/>
              <a:t>‹#›</a:t>
            </a:fld>
            <a:endParaRPr lang="en-US" dirty="0"/>
          </a:p>
        </p:txBody>
      </p:sp>
    </p:spTree>
    <p:extLst>
      <p:ext uri="{BB962C8B-B14F-4D97-AF65-F5344CB8AC3E}">
        <p14:creationId xmlns:p14="http://schemas.microsoft.com/office/powerpoint/2010/main" val="3760825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292608" y="4560570"/>
            <a:ext cx="6729984" cy="4725837"/>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p:txBody>
      </p:sp>
      <p:sp>
        <p:nvSpPr>
          <p:cNvPr id="19" name="TextBox 18"/>
          <p:cNvSpPr txBox="1"/>
          <p:nvPr/>
        </p:nvSpPr>
        <p:spPr>
          <a:xfrm>
            <a:off x="238539" y="188877"/>
            <a:ext cx="5804452" cy="286081"/>
          </a:xfrm>
          <a:prstGeom prst="rect">
            <a:avLst/>
          </a:prstGeom>
          <a:noFill/>
        </p:spPr>
        <p:txBody>
          <a:bodyPr wrap="square" lIns="0" tIns="47425" rIns="0" bIns="47425" rtlCol="0">
            <a:spAutoFit/>
          </a:bodyPr>
          <a:lstStyle>
            <a:defPPr>
              <a:defRPr lang="en-US"/>
            </a:defPPr>
            <a:lvl1pPr>
              <a:defRPr sz="1200" b="0">
                <a:latin typeface="Arial" panose="020B0604020202020204" pitchFamily="34" charset="0"/>
                <a:cs typeface="Arial" panose="020B0604020202020204" pitchFamily="34" charset="0"/>
              </a:defRPr>
            </a:lvl1pPr>
          </a:lstStyle>
          <a:p>
            <a:pPr lvl="0"/>
            <a:r>
              <a:rPr lang="en-US" dirty="0"/>
              <a:t>Keeping More of What You Earn: An Introduction to Tax-Free Investing</a:t>
            </a:r>
          </a:p>
        </p:txBody>
      </p:sp>
      <p:sp>
        <p:nvSpPr>
          <p:cNvPr id="20" name="TextBox 19"/>
          <p:cNvSpPr txBox="1"/>
          <p:nvPr>
            <p:custDataLst>
              <p:tags r:id="rId2"/>
            </p:custDataLst>
          </p:nvPr>
        </p:nvSpPr>
        <p:spPr>
          <a:xfrm>
            <a:off x="5406887" y="188877"/>
            <a:ext cx="1510748" cy="286081"/>
          </a:xfrm>
          <a:prstGeom prst="rect">
            <a:avLst/>
          </a:prstGeom>
          <a:noFill/>
        </p:spPr>
        <p:txBody>
          <a:bodyPr wrap="square" lIns="94851" tIns="47425" rIns="94851" bIns="47425" rtlCol="0">
            <a:spAutoFit/>
          </a:bodyPr>
          <a:lstStyle/>
          <a:p>
            <a:r>
              <a:rPr lang="en-US" sz="1200" b="0" dirty="0">
                <a:latin typeface="Arial" panose="020B0604020202020204" pitchFamily="34" charset="0"/>
                <a:cs typeface="Arial" panose="020B0604020202020204" pitchFamily="34" charset="0"/>
              </a:rPr>
              <a:t>MUNIS PPT 1020</a:t>
            </a:r>
          </a:p>
        </p:txBody>
      </p:sp>
      <p:sp>
        <p:nvSpPr>
          <p:cNvPr id="21" name="TextBox 20"/>
          <p:cNvSpPr txBox="1"/>
          <p:nvPr/>
        </p:nvSpPr>
        <p:spPr>
          <a:xfrm>
            <a:off x="6599583" y="188877"/>
            <a:ext cx="636104" cy="286081"/>
          </a:xfrm>
          <a:prstGeom prst="rect">
            <a:avLst/>
          </a:prstGeom>
          <a:noFill/>
        </p:spPr>
        <p:txBody>
          <a:bodyPr wrap="square" lIns="94851" tIns="47425" rIns="94851" bIns="47425" rtlCol="0">
            <a:spAutoFit/>
          </a:bodyPr>
          <a:lstStyle/>
          <a:p>
            <a:pPr algn="r"/>
            <a:fld id="{3706AD5B-A49A-4064-A834-58FCA244846E}" type="slidenum">
              <a:rPr lang="en-US" sz="1200" b="0" smtClean="0">
                <a:latin typeface="Arial" panose="020B0604020202020204" pitchFamily="34" charset="0"/>
                <a:cs typeface="Arial" panose="020B0604020202020204" pitchFamily="34" charset="0"/>
              </a:rPr>
              <a:pPr algn="r"/>
              <a:t>‹#›</a:t>
            </a:fld>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notesStyle>
    <a:lvl1pPr marL="0" algn="l" defTabSz="914400" rtl="0" eaLnBrk="1" latinLnBrk="0" hangingPunct="1">
      <a:lnSpc>
        <a:spcPts val="1500"/>
      </a:lnSpc>
      <a:spcAft>
        <a:spcPts val="600"/>
      </a:spcAft>
      <a:defRPr sz="1200" kern="1200">
        <a:solidFill>
          <a:schemeClr val="tx1"/>
        </a:solidFill>
        <a:latin typeface="Arial" panose="020B0604020202020204" pitchFamily="34" charset="0"/>
        <a:ea typeface="+mn-ea"/>
        <a:cs typeface="Arial" panose="020B0604020202020204" pitchFamily="34" charset="0"/>
      </a:defRPr>
    </a:lvl1pPr>
    <a:lvl2pPr marL="136525" indent="-136525" algn="l" defTabSz="914400" rtl="0" eaLnBrk="1" latinLnBrk="0" hangingPunct="1">
      <a:lnSpc>
        <a:spcPct val="100000"/>
      </a:lnSpc>
      <a:spcBef>
        <a:spcPts val="600"/>
      </a:spcBef>
      <a:spcAft>
        <a:spcPts val="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00000"/>
      </a:lnSpc>
      <a:spcBef>
        <a:spcPts val="600"/>
      </a:spcBef>
      <a:spcAft>
        <a:spcPts val="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543050" indent="-171450" algn="l" defTabSz="914400" rtl="0" eaLnBrk="1" latinLnBrk="0" hangingPunct="1">
      <a:lnSpc>
        <a:spcPts val="1500"/>
      </a:lnSpc>
      <a:spcAft>
        <a:spcPts val="3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lnSpc>
        <a:spcPts val="1500"/>
      </a:lnSpc>
      <a:spcAft>
        <a:spcPts val="60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i="1" dirty="0"/>
              <a:t>[Presentation description: This presentation provides an overview on how investors can keep more of what they earn </a:t>
            </a:r>
            <a:r>
              <a:rPr lang="pl-PL" i="1" dirty="0"/>
              <a:t>by using</a:t>
            </a:r>
            <a:r>
              <a:rPr lang="en-US" i="1" dirty="0"/>
              <a:t> tax-free </a:t>
            </a:r>
            <a:r>
              <a:rPr lang="en-US" i="1" dirty="0" err="1"/>
              <a:t>investin</a:t>
            </a:r>
            <a:r>
              <a:rPr lang="pl-PL" i="1" dirty="0"/>
              <a:t>g in their portfolios</a:t>
            </a:r>
            <a:r>
              <a:rPr lang="en-US" i="1" dirty="0"/>
              <a:t>.]</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71413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In the early 1800s, as a fairly new country, much of the United States was building out its infrastructure as it expanded westward. Funding massive projects like roads, railroads and canals required a lot of money.</a:t>
            </a:r>
          </a:p>
          <a:p>
            <a:pPr lvl="1"/>
            <a:r>
              <a:rPr lang="en-US" dirty="0"/>
              <a:t>The first recorded municipal bond came from New York City as they sought funds to build a canal. </a:t>
            </a:r>
          </a:p>
          <a:p>
            <a:pPr lvl="1"/>
            <a:r>
              <a:rPr lang="en-US" dirty="0"/>
              <a:t>Soon, other cities, counties and states started issuing municipal bonds to fund these projects. </a:t>
            </a:r>
          </a:p>
          <a:p>
            <a:pPr lvl="1"/>
            <a:r>
              <a:rPr lang="en-US" dirty="0"/>
              <a:t>But these first generation municipal bonds didn’t have all the benefits of today’s tax-free municipal bonds. </a:t>
            </a:r>
          </a:p>
          <a:p>
            <a:pPr lvl="1"/>
            <a:r>
              <a:rPr lang="en-US" b="1" dirty="0"/>
              <a:t>[CLICK] </a:t>
            </a:r>
            <a:r>
              <a:rPr lang="en-US" dirty="0"/>
              <a:t>In fact, the first official state income tax wasn’t implemented until almost 100 years later in 1911 in the state of Wisconsin.</a:t>
            </a:r>
          </a:p>
          <a:p>
            <a:pPr lvl="1"/>
            <a:r>
              <a:rPr lang="en-US" b="1" dirty="0"/>
              <a:t>[CLICK] </a:t>
            </a:r>
            <a:r>
              <a:rPr lang="en-US" dirty="0"/>
              <a:t>Two years later in 1913, the 16th amendment to the constitution was passed which allowed for a permanent federal income tax. Soon after, the Revenue Act of 1913 provided for the exclusion of municipal bond interest from federal taxation.</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552717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Municipal bonds have funded projects such as the Erie Canal, Golden Gate Bridge and the US public school system. </a:t>
            </a:r>
          </a:p>
          <a:p>
            <a:pPr lvl="1"/>
            <a:r>
              <a:rPr lang="en-US" dirty="0"/>
              <a:t>Today, governments still finance a large portion of infrastructure and other projects through municipal bonds. As of </a:t>
            </a:r>
            <a:r>
              <a:rPr lang="pl-PL"/>
              <a:t>June 30</a:t>
            </a:r>
            <a:r>
              <a:rPr lang="en-US"/>
              <a:t>, </a:t>
            </a:r>
            <a:r>
              <a:rPr lang="en-US" dirty="0"/>
              <a:t>2020, there was over $</a:t>
            </a:r>
            <a:r>
              <a:rPr lang="pl-PL" dirty="0"/>
              <a:t>4</a:t>
            </a:r>
            <a:r>
              <a:rPr lang="en-US" dirty="0"/>
              <a:t>.</a:t>
            </a:r>
            <a:r>
              <a:rPr lang="pl-PL" dirty="0"/>
              <a:t>1</a:t>
            </a:r>
            <a:r>
              <a:rPr lang="en-US" dirty="0"/>
              <a:t> trillion in outstanding municipal debt securities (source: Federal Reserve).</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78121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This chart gives you an idea of the types of projects that funds from municipal bonds help to finance.</a:t>
            </a:r>
          </a:p>
          <a:p>
            <a:pPr lvl="1"/>
            <a:r>
              <a:rPr lang="en-US" dirty="0"/>
              <a:t>Schools, highways, sewer systems, hospitals, parks all depend on municipal bonds for their finances.</a:t>
            </a:r>
          </a:p>
          <a:p>
            <a:pPr lvl="1"/>
            <a:r>
              <a:rPr lang="en-US" dirty="0"/>
              <a:t>Since they fund projects that may benefit the entire community, it’s often said that investing in municipal bonds lets you “do well by doing good.”</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674478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There are two main types of municipal bonds that account for roughly 9</a:t>
            </a:r>
            <a:r>
              <a:rPr lang="pl-PL" dirty="0"/>
              <a:t>5</a:t>
            </a:r>
            <a:r>
              <a:rPr lang="en-US" dirty="0"/>
              <a:t>% of the municipal bond market.</a:t>
            </a:r>
          </a:p>
          <a:p>
            <a:pPr lvl="1"/>
            <a:r>
              <a:rPr lang="en-US" dirty="0"/>
              <a:t>Revenue bonds are the largest portion of the market and are issued to fund a specific project and are backed by the income generated by that project once it’s complete.</a:t>
            </a:r>
          </a:p>
          <a:p>
            <a:pPr lvl="2"/>
            <a:r>
              <a:rPr lang="en-US" dirty="0"/>
              <a:t>Public transportation, hospitals, water and power systems are some of the types of projects that are funded through revenue bonds.</a:t>
            </a:r>
          </a:p>
          <a:p>
            <a:pPr lvl="1"/>
            <a:r>
              <a:rPr lang="pl-PL" b="1" dirty="0"/>
              <a:t>[CLICK] </a:t>
            </a:r>
            <a:r>
              <a:rPr lang="en-US" dirty="0"/>
              <a:t>General obligation bonds (GO bonds) represent 2</a:t>
            </a:r>
            <a:r>
              <a:rPr lang="pl-PL" dirty="0"/>
              <a:t>8</a:t>
            </a:r>
            <a:r>
              <a:rPr lang="en-US" dirty="0"/>
              <a:t>% of the market and are backed by the taxing power of the issuer.</a:t>
            </a:r>
          </a:p>
          <a:p>
            <a:pPr lvl="2"/>
            <a:r>
              <a:rPr lang="en-US" dirty="0"/>
              <a:t>They are perceived as the safer of the two municipal bond types due to the fact that the issuer has the ability to guarantee repayment by taxing its citizens. </a:t>
            </a:r>
          </a:p>
          <a:p>
            <a:pPr lvl="2"/>
            <a:r>
              <a:rPr lang="en-US" dirty="0"/>
              <a:t>GO bonds are most commonly issued by states, cities and school districts.</a:t>
            </a:r>
          </a:p>
          <a:p>
            <a:pPr lvl="1"/>
            <a:r>
              <a:rPr lang="pl-PL" b="1" dirty="0"/>
              <a:t>[CLICK] </a:t>
            </a:r>
            <a:r>
              <a:rPr lang="pl-PL" dirty="0"/>
              <a:t>About five</a:t>
            </a:r>
            <a:r>
              <a:rPr lang="en-US" dirty="0"/>
              <a:t> percent of the market is made up of insured credits and pre-refunded issues. </a:t>
            </a:r>
          </a:p>
          <a:p>
            <a:pPr lvl="2"/>
            <a:r>
              <a:rPr lang="en-US" dirty="0"/>
              <a:t>Insured credits are municipal bonds where the interest and principal payments are backed by a third-party insurer. </a:t>
            </a:r>
          </a:p>
          <a:p>
            <a:pPr lvl="2"/>
            <a:r>
              <a:rPr lang="en-US" dirty="0"/>
              <a:t>Pre-refunded issues occur when a bond is issued to replace a callable bond before the maturity date.</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08030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Regardless of what type of municipal bond you invest in, one of the best features of municipal bonds is the tax advantages they offer. </a:t>
            </a:r>
          </a:p>
          <a:p>
            <a:pPr lvl="1"/>
            <a:r>
              <a:rPr lang="en-US" dirty="0"/>
              <a:t>The taxable equivalent yield shows how much more you would need to earn from a taxable investment to equal the tax-free yield of a municipal bond.</a:t>
            </a:r>
          </a:p>
          <a:p>
            <a:pPr lvl="1"/>
            <a:r>
              <a:rPr lang="en-US" dirty="0"/>
              <a:t>For example, to match a 3.5% tax-free municipal bond yield, you would have to earn 5.15% on </a:t>
            </a:r>
            <a:br>
              <a:rPr lang="en-US" dirty="0"/>
            </a:br>
            <a:r>
              <a:rPr lang="en-US" dirty="0"/>
              <a:t>a taxable investment at the 32% tax rate.</a:t>
            </a:r>
          </a:p>
          <a:p>
            <a:pPr lvl="1"/>
            <a:r>
              <a:rPr lang="en-US" b="1" dirty="0"/>
              <a:t>[Click each hypothetical municipal bond yield to view the associated taxable equivalent yields.]</a:t>
            </a:r>
          </a:p>
          <a:p>
            <a:pPr lvl="1"/>
            <a:r>
              <a:rPr lang="en-US" dirty="0"/>
              <a:t>Depending on your marginal federal income tax bracket, municipal bonds may offer taxable equivalent yields that are higher than many taxable investments. The higher the income tax bracket you fall in, the more advantageous investing in municipal bonds may become.</a:t>
            </a:r>
          </a:p>
          <a:p>
            <a:pPr lvl="1"/>
            <a:r>
              <a:rPr lang="en-US" dirty="0"/>
              <a:t>And, many states also offer state income tax exemption on income earned from municipal bonds. This may make municipal bonds look even more attractive. </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92446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7845" indent="-177845">
              <a:buFont typeface="Arial" pitchFamily="34" charset="0"/>
              <a:buChar char="•"/>
            </a:pPr>
            <a:r>
              <a:rPr lang="en-US" dirty="0"/>
              <a:t>Comparing long-term returns versus other investment options shows that municipal bonds offered competitive before-tax returns when compared to stocks, Treasuries and corporate bonds over the 20-year period ended </a:t>
            </a:r>
            <a:r>
              <a:rPr lang="pl-PL" dirty="0"/>
              <a:t>September 30, 2020.</a:t>
            </a:r>
          </a:p>
          <a:p>
            <a:pPr marL="177845" indent="-177845">
              <a:buFont typeface="Arial" pitchFamily="34" charset="0"/>
              <a:buChar char="•"/>
            </a:pPr>
            <a:r>
              <a:rPr lang="en-US" b="1" dirty="0"/>
              <a:t>[CLICK] </a:t>
            </a:r>
            <a:r>
              <a:rPr lang="en-US" dirty="0"/>
              <a:t>However, when comparing after-tax returns, municipal bonds look even stronger.</a:t>
            </a:r>
            <a:endParaRPr lang="pl-PL" dirty="0"/>
          </a:p>
          <a:p>
            <a:pPr marL="177845" indent="-177845">
              <a:buFont typeface="Arial" pitchFamily="34" charset="0"/>
              <a:buChar char="•"/>
            </a:pPr>
            <a:r>
              <a:rPr lang="en-US" b="1" dirty="0"/>
              <a:t>[CLICK] </a:t>
            </a:r>
            <a:r>
              <a:rPr lang="en-US" dirty="0"/>
              <a:t>In addition, municipal bonds offered the lowest risk while providing </a:t>
            </a:r>
            <a:r>
              <a:rPr lang="pl-PL" dirty="0"/>
              <a:t>competitive </a:t>
            </a:r>
            <a:r>
              <a:rPr lang="en-US" dirty="0"/>
              <a:t>after-tax returns when compared to these other asset classes.</a:t>
            </a:r>
            <a:endParaRPr lang="en-US" sz="1700" dirty="0"/>
          </a:p>
          <a:p>
            <a:pPr lvl="1"/>
            <a:endParaRPr lang="en-US" b="0"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19102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There’s an old investment saying that goes “its time, not timing that’s important.” With municipal bonds, increasing the amount of time invested (called a holding period), has historically increased the chances for a positive outcome.</a:t>
            </a:r>
          </a:p>
          <a:p>
            <a:pPr lvl="1"/>
            <a:r>
              <a:rPr lang="en-US" dirty="0"/>
              <a:t>The best one-year rolling return over the 20-year period ended </a:t>
            </a:r>
            <a:r>
              <a:rPr lang="pl-PL" dirty="0"/>
              <a:t>September</a:t>
            </a:r>
            <a:r>
              <a:rPr lang="en-US" dirty="0"/>
              <a:t> 3</a:t>
            </a:r>
            <a:r>
              <a:rPr lang="pl-PL" dirty="0"/>
              <a:t>1</a:t>
            </a:r>
            <a:r>
              <a:rPr lang="en-US" dirty="0"/>
              <a:t>, 20</a:t>
            </a:r>
            <a:r>
              <a:rPr lang="pl-PL" dirty="0"/>
              <a:t>19</a:t>
            </a:r>
            <a:r>
              <a:rPr lang="en-US" dirty="0"/>
              <a:t> was 14.85%, while the worst was -3.70%. </a:t>
            </a:r>
          </a:p>
          <a:p>
            <a:pPr lvl="1"/>
            <a:r>
              <a:rPr lang="en-US" altLang="ja-JP" dirty="0"/>
              <a:t>But by investing for three years, while the best rolling return was </a:t>
            </a:r>
            <a:r>
              <a:rPr lang="pl-PL" altLang="ja-JP" dirty="0"/>
              <a:t>9.64</a:t>
            </a:r>
            <a:r>
              <a:rPr lang="en-US" altLang="ja-JP" dirty="0"/>
              <a:t>%, the worst historical rolling return was a positive 1.66%. </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04824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There’s an old investment saying that goes “its time, not timing that’s important.” With municipal bonds, increasing the amount of time invested (called a holding period), has historically increased the chances for a positive outcome.</a:t>
            </a:r>
          </a:p>
          <a:p>
            <a:pPr lvl="1"/>
            <a:r>
              <a:rPr lang="en-US" dirty="0"/>
              <a:t>The best one-year rolling return over the 20-year period ended June 30, 2020 was 14.85%, while the worst was -3.70%. </a:t>
            </a:r>
          </a:p>
          <a:p>
            <a:pPr lvl="1"/>
            <a:r>
              <a:rPr lang="en-US" altLang="ja-JP" dirty="0"/>
              <a:t>But by investing for three years, while the best rolling return was 8.57%, the worst historical rolling return was a positive 1.66%. </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280492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Now that we’ve discussed how municipal bonds work and the benefits they offer, let’s look at how you can invest in these bonds. </a:t>
            </a:r>
            <a:endParaRPr lang="en-US" baseline="30000" dirty="0"/>
          </a:p>
          <a:p>
            <a:pPr lvl="1"/>
            <a:r>
              <a:rPr lang="en-US" dirty="0"/>
              <a:t>Why should you consider investing in a tax-free income fund?</a:t>
            </a:r>
          </a:p>
          <a:p>
            <a:pPr marL="0" lvl="1" indent="0">
              <a:buNone/>
            </a:pPr>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32379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Some investors might think investing in municipal bonds is as simple as just picking a bond and receiving income. However, picking the right bond investment can be complicated.</a:t>
            </a:r>
          </a:p>
          <a:p>
            <a:pPr lvl="2"/>
            <a:r>
              <a:rPr lang="en-US" dirty="0"/>
              <a:t>As of </a:t>
            </a:r>
            <a:r>
              <a:rPr lang="pl-PL" b="0" dirty="0"/>
              <a:t>December 31, 2019</a:t>
            </a:r>
            <a:r>
              <a:rPr lang="en-US" dirty="0"/>
              <a:t>, there were about </a:t>
            </a:r>
            <a:r>
              <a:rPr lang="pl-PL" dirty="0"/>
              <a:t>5,0</a:t>
            </a:r>
            <a:r>
              <a:rPr lang="en-US" dirty="0"/>
              <a:t>00 US stocks available in the stock market. </a:t>
            </a:r>
          </a:p>
          <a:p>
            <a:pPr lvl="2"/>
            <a:r>
              <a:rPr lang="en-US" b="1" dirty="0"/>
              <a:t>[CLICK] </a:t>
            </a:r>
            <a:r>
              <a:rPr lang="en-US" dirty="0"/>
              <a:t>At the same time there were over 1</a:t>
            </a:r>
            <a:r>
              <a:rPr lang="pl-PL" dirty="0"/>
              <a:t>19</a:t>
            </a:r>
            <a:r>
              <a:rPr lang="en-US" dirty="0"/>
              <a:t>,</a:t>
            </a:r>
            <a:r>
              <a:rPr lang="pl-PL" dirty="0"/>
              <a:t>350</a:t>
            </a:r>
            <a:r>
              <a:rPr lang="en-US" dirty="0"/>
              <a:t> municipal bond issuers and nearly one </a:t>
            </a:r>
            <a:r>
              <a:rPr lang="en-US" baseline="0" dirty="0"/>
              <a:t>million </a:t>
            </a:r>
            <a:r>
              <a:rPr lang="en-US" dirty="0"/>
              <a:t>different municipal bonds.</a:t>
            </a:r>
          </a:p>
          <a:p>
            <a:pPr lvl="3"/>
            <a:r>
              <a:rPr lang="en-US" dirty="0"/>
              <a:t>That’s </a:t>
            </a:r>
            <a:r>
              <a:rPr lang="pl-PL" dirty="0"/>
              <a:t>about</a:t>
            </a:r>
            <a:r>
              <a:rPr lang="en-US" dirty="0"/>
              <a:t> 200 times more municipal bonds compared to US stocks.</a:t>
            </a:r>
          </a:p>
          <a:p>
            <a:pPr lvl="1"/>
            <a:r>
              <a:rPr lang="en-US" dirty="0"/>
              <a:t>Additionally, not all municipal bonds may be available to individual investors. Some municipalities first offer their bonds to large institutional buyers at a discounted price. Doing so reduces the cost of marketing and selling their bond and shortens the time required to fund the municipal project.</a:t>
            </a:r>
          </a:p>
          <a:p>
            <a:pPr lvl="2"/>
            <a:r>
              <a:rPr lang="en-US" dirty="0"/>
              <a:t>While this practice benefits the municipalities, it makes it harder for individual investors to participate by purchasing individual bonds.</a:t>
            </a:r>
          </a:p>
          <a:p>
            <a:pPr lvl="2"/>
            <a:r>
              <a:rPr lang="en-US" b="1" dirty="0"/>
              <a:t>[CLICK] </a:t>
            </a:r>
            <a:r>
              <a:rPr lang="en-US" dirty="0"/>
              <a:t>As of </a:t>
            </a:r>
            <a:r>
              <a:rPr lang="pl-PL" dirty="0"/>
              <a:t>September 30</a:t>
            </a:r>
            <a:r>
              <a:rPr lang="en-US" dirty="0"/>
              <a:t>, 201</a:t>
            </a:r>
            <a:r>
              <a:rPr lang="pl-PL" dirty="0"/>
              <a:t>9</a:t>
            </a:r>
            <a:r>
              <a:rPr lang="en-US" dirty="0"/>
              <a:t>, </a:t>
            </a:r>
            <a:r>
              <a:rPr lang="pl-PL" dirty="0"/>
              <a:t>54</a:t>
            </a:r>
            <a:r>
              <a:rPr lang="en-US" dirty="0"/>
              <a:t>% of the municipal bond market was owned by institutional buyers.</a:t>
            </a:r>
            <a:r>
              <a:rPr lang="en-US" baseline="30000" dirty="0"/>
              <a:t>1</a:t>
            </a:r>
            <a:endParaRPr lang="pl-PL" baseline="30000" dirty="0"/>
          </a:p>
          <a:p>
            <a:pPr lvl="2"/>
            <a:endParaRPr lang="en-US" baseline="30000" dirty="0"/>
          </a:p>
          <a:p>
            <a:pPr marL="0" lvl="1" indent="174625">
              <a:buNone/>
            </a:pPr>
            <a:r>
              <a:rPr lang="en-US" sz="900" dirty="0"/>
              <a:t>1. Source: Securities Industry and Financial Markets Association (SIFMA).</a:t>
            </a:r>
          </a:p>
          <a:p>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4384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Good Morning/Afternoon/Evening. </a:t>
            </a:r>
          </a:p>
          <a:p>
            <a:pPr lvl="1"/>
            <a:r>
              <a:rPr lang="en-US" dirty="0"/>
              <a:t>To start off, I wanted to see if anyone here knows what makes September 16th special. </a:t>
            </a:r>
          </a:p>
          <a:p>
            <a:pPr lvl="1"/>
            <a:r>
              <a:rPr lang="en-US" dirty="0"/>
              <a:t>Any guesses?</a:t>
            </a:r>
          </a:p>
          <a:p>
            <a:pPr lvl="1"/>
            <a:r>
              <a:rPr lang="en-US" b="1" dirty="0"/>
              <a:t>[CLICK] </a:t>
            </a:r>
            <a:r>
              <a:rPr lang="en-US" dirty="0"/>
              <a:t>It’s the most popular birthday of the year.</a:t>
            </a:r>
          </a:p>
          <a:p>
            <a:endParaRPr lang="en-US" dirty="0"/>
          </a:p>
        </p:txBody>
      </p:sp>
    </p:spTree>
    <p:extLst>
      <p:ext uri="{BB962C8B-B14F-4D97-AF65-F5344CB8AC3E}">
        <p14:creationId xmlns:p14="http://schemas.microsoft.com/office/powerpoint/2010/main" val="7609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Let’s compare some of the features and benefits offered by individual municipal bonds and tax-free income funds (a mutual fund comprised of many municipal bonds).</a:t>
            </a:r>
          </a:p>
          <a:p>
            <a:pPr lvl="1"/>
            <a:r>
              <a:rPr lang="en-US" dirty="0"/>
              <a:t>To get started, most individual municipal bonds have minimum investment amounts of $5,000, whereas tax-free income funds typically allow you start with as little as $1,000.</a:t>
            </a:r>
          </a:p>
          <a:p>
            <a:pPr lvl="1"/>
            <a:r>
              <a:rPr lang="en-US" dirty="0"/>
              <a:t>Both individual municipal bonds and tax-free income funds provide investors with tax-free income. </a:t>
            </a:r>
          </a:p>
          <a:p>
            <a:pPr lvl="1"/>
            <a:r>
              <a:rPr lang="en-US" dirty="0"/>
              <a:t>While both investment options provide regular payments, individual bonds typically pay semiannual interest payments and tax-free income funds typically pay monthly income.</a:t>
            </a:r>
          </a:p>
          <a:p>
            <a:pPr lvl="1"/>
            <a:r>
              <a:rPr lang="en-US" dirty="0"/>
              <a:t>When it comes to reinvesting income earned from your investment, tax-free income funds provide the ability to reinvest your income and compound your earning power.</a:t>
            </a:r>
          </a:p>
          <a:p>
            <a:pPr lvl="1"/>
            <a:r>
              <a:rPr lang="en-US" dirty="0"/>
              <a:t>Individual bonds have limited liquidity. When you invest in an individual bond, the only way to get your money out is to wait until the maturity date of the bond, or sell the bond to someone else. In contrast, tax-free income funds typically offer daily access to your invested funds.</a:t>
            </a:r>
          </a:p>
          <a:p>
            <a:pPr lvl="1"/>
            <a:r>
              <a:rPr lang="en-US" dirty="0"/>
              <a:t>One of the big advantages of tax-free income funds is that by investing in a portfolio of bonds, your investment is more diversified than by investing in just one bond. While diversification does not guarantee a profit or protect against a loss, it can play an important role in reducing overall volatility.</a:t>
            </a:r>
          </a:p>
          <a:p>
            <a:pPr lvl="1"/>
            <a:r>
              <a:rPr lang="en-US" dirty="0"/>
              <a:t>Lastly, tax-free income funds are professionally managed to monitor changes in the market and seek new investment opportunities.</a:t>
            </a:r>
          </a:p>
          <a:p>
            <a:pPr lvl="1"/>
            <a:r>
              <a:rPr lang="en-US" dirty="0"/>
              <a:t>Of course, tax-free income funds include a management fee that should be considered when choosing your investments.</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979461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Despite the media focus on some well-publicized events, municipal defaults remain rare.</a:t>
            </a:r>
          </a:p>
          <a:p>
            <a:pPr lvl="1"/>
            <a:r>
              <a:rPr lang="en-US" dirty="0"/>
              <a:t>The average annual 10-year default rate from 1970–201</a:t>
            </a:r>
            <a:r>
              <a:rPr lang="pl-PL" dirty="0"/>
              <a:t>9</a:t>
            </a:r>
            <a:r>
              <a:rPr lang="en-US" dirty="0"/>
              <a:t> for rated municipal bonds was 0.1</a:t>
            </a:r>
            <a:r>
              <a:rPr lang="pl-PL" dirty="0"/>
              <a:t>6</a:t>
            </a:r>
            <a:r>
              <a:rPr lang="en-US" dirty="0"/>
              <a:t>%.</a:t>
            </a:r>
          </a:p>
          <a:p>
            <a:pPr lvl="1"/>
            <a:r>
              <a:rPr lang="en-US" dirty="0"/>
              <a:t>For contrast, the US corporate bond default rate was </a:t>
            </a:r>
            <a:r>
              <a:rPr lang="pl-PL" dirty="0"/>
              <a:t>10</a:t>
            </a:r>
            <a:r>
              <a:rPr lang="en-US" dirty="0"/>
              <a:t>.</a:t>
            </a:r>
            <a:r>
              <a:rPr lang="pl-PL" dirty="0"/>
              <a:t>17</a:t>
            </a:r>
            <a:r>
              <a:rPr lang="en-US" dirty="0"/>
              <a:t>%. This means that for every municipal bond default, there were </a:t>
            </a:r>
            <a:r>
              <a:rPr lang="pl-PL" dirty="0"/>
              <a:t>64</a:t>
            </a:r>
            <a:r>
              <a:rPr lang="en-US" dirty="0"/>
              <a:t> US corporate bond defaults.</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85832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Because stocks and bonds generally have a low correlation to one another, when stocks “</a:t>
            </a:r>
            <a:r>
              <a:rPr lang="en-US" dirty="0" err="1"/>
              <a:t>zig</a:t>
            </a:r>
            <a:r>
              <a:rPr lang="en-US" dirty="0"/>
              <a:t>,” bonds tend to “</a:t>
            </a:r>
            <a:r>
              <a:rPr lang="en-US" dirty="0" err="1"/>
              <a:t>zag</a:t>
            </a:r>
            <a:r>
              <a:rPr lang="en-US" dirty="0"/>
              <a:t>.” </a:t>
            </a:r>
          </a:p>
          <a:p>
            <a:pPr lvl="1"/>
            <a:r>
              <a:rPr lang="en-US" dirty="0"/>
              <a:t>By allocating between both assets you can help lower the overall risk of your portfolio, while maintaining some of the upside potential of stocks.</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491424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noProof="0" dirty="0"/>
              <a:t>Now let’s look at why Franklin tax-free income funds might be an attractive option for your portfolio.</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552480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Franklin Templeton currently offers 3</a:t>
            </a:r>
            <a:r>
              <a:rPr lang="pl-PL" dirty="0"/>
              <a:t>2</a:t>
            </a:r>
            <a:r>
              <a:rPr lang="en-US" dirty="0"/>
              <a:t> tax-free income funds, including national and state-specific, investment grade and high-yield, and long-, intermediate- and limited-term funds, as well as ETFs (as of </a:t>
            </a:r>
            <a:r>
              <a:rPr lang="pl-PL" dirty="0"/>
              <a:t>September</a:t>
            </a:r>
            <a:r>
              <a:rPr lang="en-US" dirty="0"/>
              <a:t> 3</a:t>
            </a:r>
            <a:r>
              <a:rPr lang="pl-PL" dirty="0"/>
              <a:t>0</a:t>
            </a:r>
            <a:r>
              <a:rPr lang="en-US" dirty="0"/>
              <a:t>, 20</a:t>
            </a:r>
            <a:r>
              <a:rPr lang="pl-PL" dirty="0"/>
              <a:t>20</a:t>
            </a:r>
            <a:r>
              <a:rPr lang="en-US" dirty="0"/>
              <a:t>).</a:t>
            </a:r>
          </a:p>
          <a:p>
            <a:pPr lvl="2"/>
            <a:r>
              <a:rPr lang="en-US" dirty="0"/>
              <a:t>ETFs trade like stocks, fluctuate in market value and may trade at prices above or below the ETF’s net asset value. Brokerage commissions and ETF expenses will reduce returns.</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11639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Franklin has been managing tax-free income funds since 1977. Today, we are one of the largest municipal bond fund managers in the nation, and have more than $6</a:t>
            </a:r>
            <a:r>
              <a:rPr lang="pl-PL" dirty="0"/>
              <a:t>7</a:t>
            </a:r>
            <a:r>
              <a:rPr lang="en-US" dirty="0"/>
              <a:t> billion in municipal bond fund assets under management.</a:t>
            </a:r>
          </a:p>
          <a:p>
            <a:pPr lvl="1"/>
            <a:r>
              <a:rPr lang="en-US" dirty="0"/>
              <a:t>The Franklin team has 3</a:t>
            </a:r>
            <a:r>
              <a:rPr lang="pl-PL" dirty="0"/>
              <a:t>1</a:t>
            </a:r>
            <a:r>
              <a:rPr lang="en-US" dirty="0"/>
              <a:t> municipal bond investment professionals with an average of 2</a:t>
            </a:r>
            <a:r>
              <a:rPr lang="pl-PL" dirty="0"/>
              <a:t>3</a:t>
            </a:r>
            <a:r>
              <a:rPr lang="en-US" dirty="0"/>
              <a:t> years of financial industry experience.</a:t>
            </a:r>
          </a:p>
          <a:p>
            <a:pPr lvl="1"/>
            <a:r>
              <a:rPr lang="en-US" dirty="0"/>
              <a:t>Every day they monitor the markets and funds for changing conditions that present opportunities or risks. However, the team’s investment process is dependent on the underlying philosophy of how they manage these municipal bond assets.</a:t>
            </a:r>
          </a:p>
          <a:p>
            <a:endParaRPr lang="en-US" dirty="0"/>
          </a:p>
          <a:p>
            <a:endParaRPr lang="en-US" dirty="0"/>
          </a:p>
          <a:p>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1470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First, they believe in conducting hands-on, in-depth research. They often make site visits to identify potential opportunities and problems that may not be readily visible on paper.</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289360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Second, Franklin tax-free income funds seek to maximize monthly tax-free income for shareholders. </a:t>
            </a:r>
          </a:p>
          <a:p>
            <a:pPr lvl="1"/>
            <a:r>
              <a:rPr lang="en-US" dirty="0"/>
              <a:t>Historically, income return from municipal bonds has contributed much more to municipal bond total returns than changes in municipal bond prices. </a:t>
            </a:r>
          </a:p>
          <a:p>
            <a:pPr lvl="1"/>
            <a:r>
              <a:rPr lang="en-US" dirty="0"/>
              <a:t>Our managers don’t actively trade bonds to try to capture capital gains. They typically sell holdings only if they see an opportunity to enhance a fund’s portfolio structure or its income-earning potential.</a:t>
            </a:r>
          </a:p>
          <a:p>
            <a:pPr lvl="1"/>
            <a:r>
              <a:rPr lang="en-US" dirty="0"/>
              <a:t>Additionally, managers generally work to minimize fund exposure to bonds with income that is subject to the alternative minimum tax. </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269512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Third, Franklin tax-free income fund managers stick with a conservative approach to generate </a:t>
            </a:r>
            <a:br>
              <a:rPr lang="en-US" dirty="0"/>
            </a:br>
            <a:r>
              <a:rPr lang="en-US" dirty="0"/>
              <a:t>tax-free income for shareholders. They call it a plain vanilla approach.</a:t>
            </a:r>
          </a:p>
          <a:p>
            <a:pPr lvl="1"/>
            <a:r>
              <a:rPr lang="en-US" dirty="0"/>
              <a:t>They do not use leverage or invest in derivatives, both of which can increase the volatility of </a:t>
            </a:r>
            <a:br>
              <a:rPr lang="en-US" dirty="0"/>
            </a:br>
            <a:r>
              <a:rPr lang="en-US" dirty="0"/>
              <a:t>a portfolio.</a:t>
            </a:r>
          </a:p>
          <a:p>
            <a:pPr lvl="1"/>
            <a:r>
              <a:rPr lang="en-US" dirty="0"/>
              <a:t>The managers combine this investment philosophy of in-depth research, focus on income and plain vanilla approach with their disciplined investment process to build each Franklin tax-free income fund.</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22544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I hope through our discussion today I was able to answer these three questions:</a:t>
            </a:r>
          </a:p>
          <a:p>
            <a:pPr lvl="1"/>
            <a:r>
              <a:rPr lang="en-US" dirty="0"/>
              <a:t>What is a Municipal Bond, or Muni Bond?</a:t>
            </a:r>
          </a:p>
          <a:p>
            <a:pPr lvl="2"/>
            <a:r>
              <a:rPr lang="en-US" dirty="0"/>
              <a:t>A municipal bond is a loan made by investors to the government. </a:t>
            </a:r>
          </a:p>
          <a:p>
            <a:pPr lvl="2"/>
            <a:r>
              <a:rPr lang="en-US" dirty="0"/>
              <a:t>The government uses these funds to finance projects like bridges, roads, hospitals and other programs that benefit the community. </a:t>
            </a:r>
          </a:p>
          <a:p>
            <a:pPr lvl="2"/>
            <a:r>
              <a:rPr lang="en-US" dirty="0"/>
              <a:t>The key feature is that interest earned by investors is generally exempt from federal and state taxes (for in-state residents). </a:t>
            </a:r>
          </a:p>
          <a:p>
            <a:pPr lvl="1"/>
            <a:r>
              <a:rPr lang="en-US" b="1" dirty="0"/>
              <a:t>[CLICK] </a:t>
            </a:r>
            <a:r>
              <a:rPr lang="en-US" dirty="0"/>
              <a:t>Why Invest In a Tax-Free Income Fund?</a:t>
            </a:r>
          </a:p>
          <a:p>
            <a:pPr lvl="2"/>
            <a:r>
              <a:rPr lang="en-US" dirty="0"/>
              <a:t>They are generally more accessible than buying individual bonds, and offer greater diversification than purchasing a single bond. </a:t>
            </a:r>
          </a:p>
          <a:p>
            <a:pPr lvl="2"/>
            <a:r>
              <a:rPr lang="en-US" dirty="0"/>
              <a:t>In addition, by investing in an actively managed tax-free fund you get the expertise of </a:t>
            </a:r>
            <a:br>
              <a:rPr lang="en-US" dirty="0"/>
            </a:br>
            <a:r>
              <a:rPr lang="en-US" dirty="0"/>
              <a:t>a portfolio manager to build the portfolio.</a:t>
            </a:r>
          </a:p>
          <a:p>
            <a:pPr lvl="2"/>
            <a:r>
              <a:rPr lang="en-US" dirty="0"/>
              <a:t>Of course, tax-free income funds include a management fee that should be considered when choosing your investments.</a:t>
            </a:r>
          </a:p>
          <a:p>
            <a:pPr lvl="1"/>
            <a:r>
              <a:rPr lang="en-US" b="1" dirty="0"/>
              <a:t>[CLICK] </a:t>
            </a:r>
            <a:r>
              <a:rPr lang="en-US" dirty="0"/>
              <a:t>Why you should consider Franklin Tax-Free Income Funds?</a:t>
            </a:r>
          </a:p>
          <a:p>
            <a:pPr lvl="2"/>
            <a:r>
              <a:rPr lang="en-US" dirty="0"/>
              <a:t>With over $6</a:t>
            </a:r>
            <a:r>
              <a:rPr lang="pl-PL" dirty="0"/>
              <a:t>7</a:t>
            </a:r>
            <a:r>
              <a:rPr lang="en-US" dirty="0"/>
              <a:t> billion in tax-free assets under management (as of </a:t>
            </a:r>
            <a:r>
              <a:rPr lang="pl-PL" dirty="0"/>
              <a:t>September</a:t>
            </a:r>
            <a:r>
              <a:rPr lang="en-US" dirty="0"/>
              <a:t> 3</a:t>
            </a:r>
            <a:r>
              <a:rPr lang="pl-PL" dirty="0"/>
              <a:t>0</a:t>
            </a:r>
            <a:r>
              <a:rPr lang="en-US" dirty="0"/>
              <a:t>, 20</a:t>
            </a:r>
            <a:r>
              <a:rPr lang="pl-PL" dirty="0"/>
              <a:t>20</a:t>
            </a:r>
            <a:r>
              <a:rPr lang="en-US" dirty="0"/>
              <a:t>), Franklin has a long history of being a leader in the tax-free income market.</a:t>
            </a:r>
          </a:p>
          <a:p>
            <a:pPr lvl="2"/>
            <a:r>
              <a:rPr lang="en-US" dirty="0"/>
              <a:t>The team’s experience provides a valuable perspective when choosing municipal bonds.</a:t>
            </a:r>
          </a:p>
          <a:p>
            <a:pPr lvl="2"/>
            <a:r>
              <a:rPr lang="en-US" dirty="0"/>
              <a:t>And their well-defined process of performing in-depth research, focusing on income and using a plain vanilla approach has served shareholders well for </a:t>
            </a:r>
            <a:r>
              <a:rPr lang="pl-PL" dirty="0"/>
              <a:t>more than </a:t>
            </a:r>
            <a:r>
              <a:rPr lang="en-US" dirty="0"/>
              <a:t>40 years.</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356393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What about August 26th? </a:t>
            </a:r>
          </a:p>
          <a:p>
            <a:pPr lvl="1"/>
            <a:r>
              <a:rPr lang="en-US" b="1" dirty="0"/>
              <a:t>[CLICK] </a:t>
            </a:r>
            <a:r>
              <a:rPr lang="en-US" dirty="0"/>
              <a:t>It’s a special day because it’s National Dog Day.</a:t>
            </a:r>
          </a:p>
          <a:p>
            <a:pPr lvl="1"/>
            <a:r>
              <a:rPr lang="en-US" dirty="0"/>
              <a:t>Of course lately it seems like just about every date is recognized as a national day for something. </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906905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Work with your financial </a:t>
            </a:r>
            <a:r>
              <a:rPr lang="pl-PL" sz="1200" kern="1200" dirty="0">
                <a:solidFill>
                  <a:schemeClr val="tx1"/>
                </a:solidFill>
                <a:effectLst/>
                <a:latin typeface="Arial" panose="020B0604020202020204" pitchFamily="34" charset="0"/>
                <a:ea typeface="+mn-ea"/>
                <a:cs typeface="Arial" panose="020B0604020202020204" pitchFamily="34" charset="0"/>
              </a:rPr>
              <a:t>professional</a:t>
            </a:r>
            <a:r>
              <a:rPr lang="en-US" dirty="0"/>
              <a:t> to determine how tax-free funds may align with your investment goals and determine if Franklin tax-free income funds are appropriate for your investment needs.</a:t>
            </a:r>
          </a:p>
          <a:p>
            <a:pPr lvl="1"/>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552562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pPr lvl="1"/>
            <a:r>
              <a:rPr lang="en-US" dirty="0"/>
              <a:t>[Refer to slide.]</a:t>
            </a:r>
          </a:p>
        </p:txBody>
      </p:sp>
    </p:spTree>
    <p:extLst>
      <p:ext uri="{BB962C8B-B14F-4D97-AF65-F5344CB8AC3E}">
        <p14:creationId xmlns:p14="http://schemas.microsoft.com/office/powerpoint/2010/main" val="2356393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pPr marL="141617" lvl="1" indent="-141617" defTabSz="948507">
              <a:spcBef>
                <a:spcPts val="622"/>
              </a:spcBef>
              <a:defRPr/>
            </a:pPr>
            <a:r>
              <a:rPr lang="en-US" dirty="0"/>
              <a:t>[Refer to slide.]</a:t>
            </a:r>
          </a:p>
        </p:txBody>
      </p:sp>
    </p:spTree>
    <p:extLst>
      <p:ext uri="{BB962C8B-B14F-4D97-AF65-F5344CB8AC3E}">
        <p14:creationId xmlns:p14="http://schemas.microsoft.com/office/powerpoint/2010/main" val="306356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Here’s one last date. What was special about April</a:t>
            </a:r>
            <a:r>
              <a:rPr lang="pl-PL" dirty="0"/>
              <a:t> 6th</a:t>
            </a:r>
            <a:r>
              <a:rPr lang="en-US" dirty="0"/>
              <a:t>, 201</a:t>
            </a:r>
            <a:r>
              <a:rPr lang="pl-PL" dirty="0"/>
              <a:t>9</a:t>
            </a:r>
            <a:r>
              <a:rPr lang="en-US" dirty="0"/>
              <a:t>?</a:t>
            </a:r>
          </a:p>
          <a:p>
            <a:pPr lvl="1"/>
            <a:r>
              <a:rPr lang="en-US" b="1" dirty="0"/>
              <a:t>[CLICK] </a:t>
            </a:r>
            <a:r>
              <a:rPr lang="en-US" dirty="0"/>
              <a:t>While not as fun as a birthday or celebrating your dog, April </a:t>
            </a:r>
            <a:r>
              <a:rPr lang="pl-PL" dirty="0"/>
              <a:t>6th</a:t>
            </a:r>
            <a:r>
              <a:rPr lang="en-US" dirty="0"/>
              <a:t>, 201</a:t>
            </a:r>
            <a:r>
              <a:rPr lang="pl-PL" dirty="0"/>
              <a:t>9</a:t>
            </a:r>
            <a:r>
              <a:rPr lang="en-US" dirty="0"/>
              <a:t> was National Tax Freedom Day—the day when the nation as a whole earned enough money to pay its total tax bill for the year.</a:t>
            </a:r>
          </a:p>
          <a:p>
            <a:pPr lvl="1"/>
            <a:r>
              <a:rPr lang="en-US" dirty="0"/>
              <a:t>In 201</a:t>
            </a:r>
            <a:r>
              <a:rPr lang="pl-PL" dirty="0"/>
              <a:t>9</a:t>
            </a:r>
            <a:r>
              <a:rPr lang="en-US" dirty="0"/>
              <a:t>, Americans</a:t>
            </a:r>
            <a:r>
              <a:rPr lang="pl-PL" dirty="0"/>
              <a:t> </a:t>
            </a:r>
            <a:r>
              <a:rPr lang="en-US" dirty="0"/>
              <a:t>pa</a:t>
            </a:r>
            <a:r>
              <a:rPr lang="pl-PL" dirty="0"/>
              <a:t>id</a:t>
            </a:r>
            <a:r>
              <a:rPr lang="en-US" dirty="0"/>
              <a:t> over $</a:t>
            </a:r>
            <a:r>
              <a:rPr lang="pl-PL" dirty="0"/>
              <a:t>5.2</a:t>
            </a:r>
            <a:r>
              <a:rPr lang="en-US" dirty="0"/>
              <a:t> trillion, or </a:t>
            </a:r>
            <a:r>
              <a:rPr lang="pl-PL" dirty="0"/>
              <a:t>29</a:t>
            </a:r>
            <a:r>
              <a:rPr lang="en-US" dirty="0"/>
              <a:t>% of our nation’s income, in taxes.</a:t>
            </a:r>
            <a:r>
              <a:rPr lang="en-US" baseline="30000" dirty="0"/>
              <a:t>1</a:t>
            </a:r>
          </a:p>
          <a:p>
            <a:pPr lvl="2"/>
            <a:r>
              <a:rPr lang="en-US" dirty="0"/>
              <a:t>That means the average worker must work 1</a:t>
            </a:r>
            <a:r>
              <a:rPr lang="pl-PL" dirty="0"/>
              <a:t>05</a:t>
            </a:r>
            <a:r>
              <a:rPr lang="en-US" dirty="0"/>
              <a:t> days, from January 1st to April </a:t>
            </a:r>
            <a:r>
              <a:rPr lang="pl-PL" dirty="0"/>
              <a:t>6th</a:t>
            </a:r>
            <a:r>
              <a:rPr lang="en-US" dirty="0"/>
              <a:t>, just to pay taxes.</a:t>
            </a:r>
          </a:p>
          <a:p>
            <a:pPr lvl="1"/>
            <a:r>
              <a:rPr lang="en-US" dirty="0"/>
              <a:t>And remember, that’s just the average worker. If your total tax liability is greater than the average, you have to work even longer into the year before you’ve paid off Uncle Sam.</a:t>
            </a:r>
            <a:endParaRPr lang="pl-PL" dirty="0"/>
          </a:p>
          <a:p>
            <a:pPr lvl="1"/>
            <a:endParaRPr lang="en-US" dirty="0"/>
          </a:p>
          <a:p>
            <a:pPr marL="114300" lvl="1" indent="0">
              <a:buNone/>
            </a:pPr>
            <a:r>
              <a:rPr lang="en-US" sz="900" dirty="0"/>
              <a:t>1. Source: Tax Foundation, 201</a:t>
            </a:r>
            <a:r>
              <a:rPr lang="pl-PL" sz="900" dirty="0"/>
              <a:t>9</a:t>
            </a:r>
            <a:r>
              <a:rPr lang="en-US" sz="900" dirty="0"/>
              <a:t>.</a:t>
            </a:r>
          </a:p>
          <a:p>
            <a:endParaRPr lang="en-US" dirty="0"/>
          </a:p>
        </p:txBody>
      </p:sp>
    </p:spTree>
    <p:extLst>
      <p:ext uri="{BB962C8B-B14F-4D97-AF65-F5344CB8AC3E}">
        <p14:creationId xmlns:p14="http://schemas.microsoft.com/office/powerpoint/2010/main" val="60631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It also depends on where you live. While federal income taxes affect people across the US, states may also add on additional income taxes. For example, here in [state where you are presenting], the highest personal income tax rate is [Use the list below to identify the appropriate tax rate]. Add both state and federal income taxes together and in 17 states, the highest total income tax rate is over half of what you earn. So as an investor, is there anything you can do?</a:t>
            </a:r>
            <a:br>
              <a:rPr lang="en-US" dirty="0"/>
            </a:br>
            <a:r>
              <a:rPr lang="en-US" dirty="0"/>
              <a:t>20</a:t>
            </a:r>
            <a:r>
              <a:rPr lang="pl-PL" dirty="0"/>
              <a:t>20</a:t>
            </a:r>
            <a:r>
              <a:rPr lang="en-US" dirty="0"/>
              <a:t> Top State Individual Income Tax Rates:	</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21642668"/>
              </p:ext>
            </p:extLst>
          </p:nvPr>
        </p:nvGraphicFramePr>
        <p:xfrm>
          <a:off x="485029" y="5820432"/>
          <a:ext cx="5915771" cy="3399768"/>
        </p:xfrm>
        <a:graphic>
          <a:graphicData uri="http://schemas.openxmlformats.org/drawingml/2006/table">
            <a:tbl>
              <a:tblPr firstRow="1" firstCol="1" bandRow="1">
                <a:tableStyleId>{3B4B98B0-60AC-42C2-AFA5-B58CD77FA1E5}</a:tableStyleId>
              </a:tblPr>
              <a:tblGrid>
                <a:gridCol w="1049572">
                  <a:extLst>
                    <a:ext uri="{9D8B030D-6E8A-4147-A177-3AD203B41FA5}">
                      <a16:colId xmlns:a16="http://schemas.microsoft.com/office/drawing/2014/main" val="20000"/>
                    </a:ext>
                  </a:extLst>
                </a:gridCol>
                <a:gridCol w="858741">
                  <a:extLst>
                    <a:ext uri="{9D8B030D-6E8A-4147-A177-3AD203B41FA5}">
                      <a16:colId xmlns:a16="http://schemas.microsoft.com/office/drawing/2014/main" val="20001"/>
                    </a:ext>
                  </a:extLst>
                </a:gridCol>
                <a:gridCol w="1144988">
                  <a:extLst>
                    <a:ext uri="{9D8B030D-6E8A-4147-A177-3AD203B41FA5}">
                      <a16:colId xmlns:a16="http://schemas.microsoft.com/office/drawing/2014/main" val="20002"/>
                    </a:ext>
                  </a:extLst>
                </a:gridCol>
                <a:gridCol w="858741">
                  <a:extLst>
                    <a:ext uri="{9D8B030D-6E8A-4147-A177-3AD203B41FA5}">
                      <a16:colId xmlns:a16="http://schemas.microsoft.com/office/drawing/2014/main" val="20003"/>
                    </a:ext>
                  </a:extLst>
                </a:gridCol>
                <a:gridCol w="1144988">
                  <a:extLst>
                    <a:ext uri="{9D8B030D-6E8A-4147-A177-3AD203B41FA5}">
                      <a16:colId xmlns:a16="http://schemas.microsoft.com/office/drawing/2014/main" val="20004"/>
                    </a:ext>
                  </a:extLst>
                </a:gridCol>
                <a:gridCol w="858741">
                  <a:extLst>
                    <a:ext uri="{9D8B030D-6E8A-4147-A177-3AD203B41FA5}">
                      <a16:colId xmlns:a16="http://schemas.microsoft.com/office/drawing/2014/main" val="20005"/>
                    </a:ext>
                  </a:extLst>
                </a:gridCol>
              </a:tblGrid>
              <a:tr h="188876">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STATE</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TAX RATE</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STATE</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TAX RATE</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STATE</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TAX RATE</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Alabama</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5.00%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kern="1200" dirty="0">
                          <a:solidFill>
                            <a:schemeClr val="tx1"/>
                          </a:solidFill>
                          <a:effectLst/>
                          <a:latin typeface="Arial" pitchFamily="34" charset="0"/>
                          <a:ea typeface="+mn-ea"/>
                          <a:cs typeface="Arial" pitchFamily="34" charset="0"/>
                        </a:rPr>
                        <a:t>Louisiana</a:t>
                      </a:r>
                    </a:p>
                  </a:txBody>
                  <a:tcPr marL="76333" marR="9542" marT="94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kern="1200" dirty="0">
                          <a:solidFill>
                            <a:schemeClr val="tx1"/>
                          </a:solidFill>
                          <a:effectLst/>
                          <a:latin typeface="Arial" pitchFamily="34" charset="0"/>
                          <a:ea typeface="+mn-ea"/>
                          <a:cs typeface="Arial" pitchFamily="34" charset="0"/>
                        </a:rPr>
                        <a:t>6.00%</a:t>
                      </a:r>
                    </a:p>
                  </a:txBody>
                  <a:tcPr marL="7951" marR="7951" marT="787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kern="1200" dirty="0">
                          <a:solidFill>
                            <a:schemeClr val="tx1"/>
                          </a:solidFill>
                          <a:effectLst/>
                          <a:latin typeface="Arial" pitchFamily="34" charset="0"/>
                          <a:ea typeface="+mn-ea"/>
                          <a:cs typeface="Arial" pitchFamily="34" charset="0"/>
                        </a:rPr>
                        <a:t>Ohio</a:t>
                      </a:r>
                    </a:p>
                  </a:txBody>
                  <a:tcPr marL="76333" marR="9542" marT="94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kern="1200" dirty="0">
                          <a:solidFill>
                            <a:schemeClr val="tx1"/>
                          </a:solidFill>
                          <a:effectLst/>
                          <a:latin typeface="Arial" pitchFamily="34" charset="0"/>
                          <a:ea typeface="+mn-ea"/>
                          <a:cs typeface="Arial" pitchFamily="34" charset="0"/>
                        </a:rPr>
                        <a:t>4.997%</a:t>
                      </a:r>
                    </a:p>
                  </a:txBody>
                  <a:tcPr marL="7951" marR="7951" marT="78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Alaska</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Maine</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7.15%</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Oklahoma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5.00%</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8876">
                <a:tc>
                  <a:txBody>
                    <a:bodyPr/>
                    <a:lstStyle/>
                    <a:p>
                      <a:pPr marL="0" marR="0">
                        <a:lnSpc>
                          <a:spcPct val="115000"/>
                        </a:lnSpc>
                        <a:spcBef>
                          <a:spcPts val="0"/>
                        </a:spcBef>
                        <a:spcAft>
                          <a:spcPts val="0"/>
                        </a:spcAft>
                      </a:pPr>
                      <a:r>
                        <a:rPr lang="en-US" sz="1000" b="0">
                          <a:effectLst/>
                          <a:latin typeface="Arial" pitchFamily="34" charset="0"/>
                          <a:cs typeface="Arial" pitchFamily="34" charset="0"/>
                        </a:rPr>
                        <a:t>Arizona</a:t>
                      </a:r>
                      <a:endParaRPr lang="en-US" sz="1100" b="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4.54%</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Maryland</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5.75%</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Oregon</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9.90%</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8876">
                <a:tc>
                  <a:txBody>
                    <a:bodyPr/>
                    <a:lstStyle/>
                    <a:p>
                      <a:pPr marL="0" marR="0">
                        <a:lnSpc>
                          <a:spcPct val="115000"/>
                        </a:lnSpc>
                        <a:spcBef>
                          <a:spcPts val="0"/>
                        </a:spcBef>
                        <a:spcAft>
                          <a:spcPts val="0"/>
                        </a:spcAft>
                      </a:pPr>
                      <a:r>
                        <a:rPr lang="en-US" sz="1000" b="0">
                          <a:effectLst/>
                          <a:latin typeface="Arial" pitchFamily="34" charset="0"/>
                          <a:cs typeface="Arial" pitchFamily="34" charset="0"/>
                        </a:rPr>
                        <a:t>Arkansas</a:t>
                      </a:r>
                      <a:endParaRPr lang="en-US" sz="1100" b="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6.90%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Massachusetts</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5.0</a:t>
                      </a:r>
                      <a:r>
                        <a:rPr lang="pl-PL" sz="1000" dirty="0">
                          <a:effectLst/>
                          <a:latin typeface="Arial" pitchFamily="34" charset="0"/>
                          <a:cs typeface="Arial" pitchFamily="34" charset="0"/>
                        </a:rPr>
                        <a:t>0</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Pennsylvania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3.07%</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8876">
                <a:tc>
                  <a:txBody>
                    <a:bodyPr/>
                    <a:lstStyle/>
                    <a:p>
                      <a:pPr marL="0" marR="0">
                        <a:lnSpc>
                          <a:spcPct val="115000"/>
                        </a:lnSpc>
                        <a:spcBef>
                          <a:spcPts val="0"/>
                        </a:spcBef>
                        <a:spcAft>
                          <a:spcPts val="0"/>
                        </a:spcAft>
                      </a:pPr>
                      <a:r>
                        <a:rPr lang="en-US" sz="1000" b="0">
                          <a:effectLst/>
                          <a:latin typeface="Arial" pitchFamily="34" charset="0"/>
                          <a:cs typeface="Arial" pitchFamily="34" charset="0"/>
                        </a:rPr>
                        <a:t>California</a:t>
                      </a:r>
                      <a:endParaRPr lang="en-US" sz="1100" b="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13.30%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Michigan</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4.25%</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Rhode Island</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5.99%</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Colorado</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4.63%</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Minnesota</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9.85%</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South Carolina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7.00%</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Connecticut</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6.99%</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Mississippi</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5.00%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South Dakota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8876">
                <a:tc>
                  <a:txBody>
                    <a:bodyPr/>
                    <a:lstStyle/>
                    <a:p>
                      <a:pPr marL="0" marR="0">
                        <a:lnSpc>
                          <a:spcPct val="115000"/>
                        </a:lnSpc>
                        <a:spcBef>
                          <a:spcPts val="0"/>
                        </a:spcBef>
                        <a:spcAft>
                          <a:spcPts val="0"/>
                        </a:spcAft>
                      </a:pPr>
                      <a:r>
                        <a:rPr lang="en-US" sz="1000" b="0">
                          <a:effectLst/>
                          <a:latin typeface="Arial" pitchFamily="34" charset="0"/>
                          <a:cs typeface="Arial" pitchFamily="34" charset="0"/>
                        </a:rPr>
                        <a:t>Delaware</a:t>
                      </a:r>
                      <a:endParaRPr lang="en-US" sz="1100" b="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6.60%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Missouri</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6.00%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Tennessee</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l-PL" sz="1000" dirty="0">
                          <a:effectLst/>
                          <a:latin typeface="Arial" pitchFamily="34" charset="0"/>
                          <a:cs typeface="Arial" pitchFamily="34" charset="0"/>
                        </a:rPr>
                        <a:t>2</a:t>
                      </a:r>
                      <a:r>
                        <a:rPr lang="en-US" sz="1000" dirty="0">
                          <a:effectLst/>
                          <a:latin typeface="Arial" pitchFamily="34" charset="0"/>
                          <a:cs typeface="Arial" pitchFamily="34" charset="0"/>
                        </a:rPr>
                        <a:t>.00%</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Florida</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Montana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6.90%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Texas</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Georgia</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l-PL" sz="1000" dirty="0">
                          <a:effectLst/>
                          <a:latin typeface="Arial" pitchFamily="34" charset="0"/>
                          <a:cs typeface="Arial" pitchFamily="34" charset="0"/>
                        </a:rPr>
                        <a:t>5</a:t>
                      </a:r>
                      <a:r>
                        <a:rPr lang="en-US" sz="1000" dirty="0">
                          <a:effectLst/>
                          <a:latin typeface="Arial" pitchFamily="34" charset="0"/>
                          <a:cs typeface="Arial" pitchFamily="34" charset="0"/>
                        </a:rPr>
                        <a:t>.</a:t>
                      </a:r>
                      <a:r>
                        <a:rPr lang="pl-PL" sz="1000" dirty="0">
                          <a:effectLst/>
                          <a:latin typeface="Arial" pitchFamily="34" charset="0"/>
                          <a:cs typeface="Arial" pitchFamily="34" charset="0"/>
                        </a:rPr>
                        <a:t>75</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Nebraska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6.84%</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Utah</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l-PL" sz="1000" dirty="0">
                          <a:effectLst/>
                          <a:latin typeface="Arial" pitchFamily="34" charset="0"/>
                          <a:cs typeface="Arial" pitchFamily="34" charset="0"/>
                        </a:rPr>
                        <a:t>4.95</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Hawaii</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11.00</a:t>
                      </a: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en-US" sz="1100" b="0" i="0" u="none" strike="noStrike" kern="1200" cap="none" spc="0" normalizeH="0" baseline="0" noProof="0" dirty="0">
                        <a:ln>
                          <a:noFill/>
                        </a:ln>
                        <a:solidFill>
                          <a:srgbClr val="000000"/>
                        </a:solidFill>
                        <a:effectLst/>
                        <a:uLnTx/>
                        <a:uFillTx/>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Nevada</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Vermont</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8.95%</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Idaho</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l-PL" sz="1000" dirty="0">
                          <a:effectLst/>
                          <a:latin typeface="Arial" pitchFamily="34" charset="0"/>
                          <a:cs typeface="Arial" pitchFamily="34" charset="0"/>
                        </a:rPr>
                        <a:t>6.93</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New Hampshire</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5.00%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Virginia</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5.75%</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Illinois</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4.</a:t>
                      </a:r>
                      <a:r>
                        <a:rPr lang="pl-PL" sz="1000" dirty="0">
                          <a:effectLst/>
                          <a:latin typeface="Arial" pitchFamily="34" charset="0"/>
                          <a:cs typeface="Arial" pitchFamily="34" charset="0"/>
                        </a:rPr>
                        <a:t>9</a:t>
                      </a:r>
                      <a:r>
                        <a:rPr lang="en-US" sz="1000" dirty="0">
                          <a:effectLst/>
                          <a:latin typeface="Arial" pitchFamily="34" charset="0"/>
                          <a:cs typeface="Arial" pitchFamily="34" charset="0"/>
                        </a:rPr>
                        <a:t>5%</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New Jersey</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8.97%</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Washington</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Indiana</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3.23%</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New Mexico</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4.90%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West Virginia</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6.50%</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Iowa</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8.</a:t>
                      </a:r>
                      <a:r>
                        <a:rPr lang="pl-PL" sz="1000" dirty="0">
                          <a:effectLst/>
                          <a:latin typeface="Arial" pitchFamily="34" charset="0"/>
                          <a:cs typeface="Arial" pitchFamily="34" charset="0"/>
                        </a:rPr>
                        <a:t>53</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a:effectLst/>
                          <a:latin typeface="Arial" pitchFamily="34" charset="0"/>
                          <a:cs typeface="Arial" pitchFamily="34" charset="0"/>
                        </a:rPr>
                        <a:t>New York</a:t>
                      </a:r>
                      <a:endParaRPr lang="en-US" sz="110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8.82%</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Wisconsin</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7.65%</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Kansas</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a:t>
                      </a:r>
                      <a:r>
                        <a:rPr lang="pl-PL" sz="1000" dirty="0">
                          <a:effectLst/>
                          <a:latin typeface="Arial" pitchFamily="34" charset="0"/>
                          <a:cs typeface="Arial" pitchFamily="34" charset="0"/>
                        </a:rPr>
                        <a:t>70</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North Carolina</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5</a:t>
                      </a:r>
                      <a:r>
                        <a:rPr lang="pl-PL" sz="1000" dirty="0">
                          <a:effectLst/>
                          <a:latin typeface="Arial" pitchFamily="34" charset="0"/>
                          <a:cs typeface="Arial" pitchFamily="34" charset="0"/>
                        </a:rPr>
                        <a:t>.00%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Wyoming</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None</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188876">
                <a:tc>
                  <a:txBody>
                    <a:bodyPr/>
                    <a:lstStyle/>
                    <a:p>
                      <a:pPr marL="0" marR="0">
                        <a:lnSpc>
                          <a:spcPct val="115000"/>
                        </a:lnSpc>
                        <a:spcBef>
                          <a:spcPts val="0"/>
                        </a:spcBef>
                        <a:spcAft>
                          <a:spcPts val="0"/>
                        </a:spcAft>
                      </a:pPr>
                      <a:r>
                        <a:rPr lang="en-US" sz="1000" b="0" dirty="0">
                          <a:effectLst/>
                          <a:latin typeface="Arial" pitchFamily="34" charset="0"/>
                          <a:cs typeface="Arial" pitchFamily="34" charset="0"/>
                        </a:rPr>
                        <a:t>Kentucky</a:t>
                      </a:r>
                      <a:endParaRPr lang="en-US" sz="1100" b="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pl-PL" sz="1000" dirty="0">
                          <a:effectLst/>
                          <a:latin typeface="Arial" pitchFamily="34" charset="0"/>
                          <a:cs typeface="Arial" pitchFamily="34" charset="0"/>
                        </a:rPr>
                        <a:t>5.00</a:t>
                      </a:r>
                      <a:r>
                        <a:rPr lang="en-US" sz="1000" dirty="0">
                          <a:effectLst/>
                          <a:latin typeface="Arial" pitchFamily="34" charset="0"/>
                          <a:cs typeface="Arial" pitchFamily="34" charset="0"/>
                        </a:rPr>
                        <a:t>%</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North Dakota</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2.90%</a:t>
                      </a:r>
                      <a:endParaRPr lang="en-US" sz="1100" dirty="0">
                        <a:effectLst/>
                        <a:latin typeface="Arial" pitchFamily="34" charset="0"/>
                        <a:ea typeface="Calibri"/>
                        <a:cs typeface="Arial" pitchFamily="34" charset="0"/>
                      </a:endParaRPr>
                    </a:p>
                  </a:txBody>
                  <a:tcPr marL="71562" marR="71562"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000" dirty="0">
                          <a:effectLst/>
                          <a:latin typeface="Arial" pitchFamily="34" charset="0"/>
                          <a:cs typeface="Arial" pitchFamily="34" charset="0"/>
                        </a:rPr>
                        <a:t>Washington D.C.</a:t>
                      </a:r>
                      <a:endParaRPr lang="en-US" sz="1100" dirty="0">
                        <a:effectLst/>
                        <a:latin typeface="Arial" pitchFamily="34" charset="0"/>
                        <a:ea typeface="Calibri"/>
                        <a:cs typeface="Arial" pitchFamily="34" charset="0"/>
                      </a:endParaRPr>
                    </a:p>
                  </a:txBody>
                  <a:tcPr marL="71562" marR="71562"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dirty="0">
                          <a:effectLst/>
                          <a:latin typeface="Arial" pitchFamily="34" charset="0"/>
                          <a:cs typeface="Arial" pitchFamily="34" charset="0"/>
                        </a:rPr>
                        <a:t>8.95%</a:t>
                      </a:r>
                      <a:endParaRPr lang="en-US" sz="1100" dirty="0">
                        <a:effectLst/>
                        <a:latin typeface="Arial" pitchFamily="34" charset="0"/>
                        <a:ea typeface="Calibri"/>
                        <a:cs typeface="Arial" pitchFamily="34" charset="0"/>
                      </a:endParaRPr>
                    </a:p>
                  </a:txBody>
                  <a:tcPr marL="71562" marR="71562"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3933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Today we’re going to discuss a strategy that may help you keep more of what you earn. </a:t>
            </a:r>
          </a:p>
          <a:p>
            <a:pPr lvl="1"/>
            <a:r>
              <a:rPr lang="en-US" dirty="0"/>
              <a:t>Specifically, we’ll go over an introduction to tax-free investing and show how these investments can be used to help you reach your investing goals.</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71380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My goal is to make sure you walk away from today’s discussion with an answer to these </a:t>
            </a:r>
            <a:br>
              <a:rPr lang="en-US" dirty="0"/>
            </a:br>
            <a:r>
              <a:rPr lang="en-US" dirty="0"/>
              <a:t>three questions:</a:t>
            </a:r>
          </a:p>
          <a:p>
            <a:pPr lvl="1"/>
            <a:r>
              <a:rPr lang="en-US" dirty="0"/>
              <a:t>What is a municipal, or muni, bond?</a:t>
            </a:r>
          </a:p>
          <a:p>
            <a:pPr lvl="1"/>
            <a:r>
              <a:rPr lang="en-US" dirty="0"/>
              <a:t>Why invest in a tax-free income fund?</a:t>
            </a:r>
          </a:p>
          <a:p>
            <a:pPr lvl="1"/>
            <a:r>
              <a:rPr lang="en-US" dirty="0"/>
              <a:t>Why should you consider Franklin tax-free income funds?</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35639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r>
              <a:rPr lang="en-US" dirty="0"/>
              <a:t>What is a municipal bond?</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237477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lvl="1"/>
            <a:r>
              <a:rPr lang="en-US" dirty="0"/>
              <a:t>Before diving in to explaining municipal bonds, let’s look at the components of a bond transaction. </a:t>
            </a:r>
          </a:p>
          <a:p>
            <a:pPr lvl="1"/>
            <a:r>
              <a:rPr lang="en-US" dirty="0"/>
              <a:t>A basic bond has two parties involved:</a:t>
            </a:r>
          </a:p>
          <a:p>
            <a:pPr lvl="2"/>
            <a:r>
              <a:rPr lang="en-US" dirty="0"/>
              <a:t>A lender (also called a creditor or bondholder) who has money, or capital, they can loan out. These are bond investors.</a:t>
            </a:r>
          </a:p>
          <a:p>
            <a:pPr lvl="2"/>
            <a:r>
              <a:rPr lang="en-US" b="1" dirty="0"/>
              <a:t>[CLICK] </a:t>
            </a:r>
            <a:r>
              <a:rPr lang="en-US" dirty="0"/>
              <a:t>A borrower (also called a debtor or issuer) who wants money to accomplish something.</a:t>
            </a:r>
          </a:p>
          <a:p>
            <a:pPr lvl="2">
              <a:lnSpc>
                <a:spcPct val="110000"/>
              </a:lnSpc>
            </a:pPr>
            <a:r>
              <a:rPr lang="en-US" b="1" dirty="0"/>
              <a:t>[CLICK] </a:t>
            </a:r>
            <a:r>
              <a:rPr lang="en-US" dirty="0"/>
              <a:t>In return for receiving money, a borrower promises to pay interest until the money is repaid and agrees to pay back the full amount (like an IOU) at the end of a specified time period.</a:t>
            </a:r>
          </a:p>
          <a:p>
            <a:pPr lvl="1"/>
            <a:r>
              <a:rPr lang="en-US" dirty="0"/>
              <a:t>So far we’ve talked about a bond between two people, but in reality most bonds today are created between investors and companies or governments. </a:t>
            </a:r>
          </a:p>
          <a:p>
            <a:pPr lvl="2"/>
            <a:r>
              <a:rPr lang="en-US" b="1" dirty="0"/>
              <a:t>[CLICK] </a:t>
            </a:r>
            <a:r>
              <a:rPr lang="en-US" dirty="0"/>
              <a:t>Companies offer bonds called corporate bonds when they need cash to do things like purchase equipment or goods, or expand their business.</a:t>
            </a:r>
          </a:p>
          <a:p>
            <a:pPr lvl="2"/>
            <a:r>
              <a:rPr lang="en-US" b="1" dirty="0"/>
              <a:t>[CLICK] </a:t>
            </a:r>
            <a:r>
              <a:rPr lang="en-US" dirty="0"/>
              <a:t>Another common type of bond is called a treasury bond. These bonds are issued by the US government and are perceived to be one of the safest investments because they’re backed by the full faith and credit of the government.</a:t>
            </a:r>
          </a:p>
          <a:p>
            <a:pPr lvl="2"/>
            <a:r>
              <a:rPr lang="en-US" b="1" dirty="0"/>
              <a:t>[CLICK] </a:t>
            </a:r>
            <a:r>
              <a:rPr lang="en-US" dirty="0"/>
              <a:t>But the federal government isn’t the only government that may want money to fund </a:t>
            </a:r>
            <a:br>
              <a:rPr lang="en-US" dirty="0"/>
            </a:br>
            <a:r>
              <a:rPr lang="en-US" dirty="0"/>
              <a:t>a project. States, counties, cities and other government entities can also issue bonds to fund more local projects. These are called municipal bonds.</a:t>
            </a:r>
          </a:p>
          <a:p>
            <a:pPr lvl="1"/>
            <a:r>
              <a:rPr lang="en-US" dirty="0"/>
              <a:t>Let’s briefly touch on the history of municipal bonds.</a:t>
            </a:r>
          </a:p>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89655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
        <p:nvSpPr>
          <p:cNvPr id="5" name="Text Placeholder 4"/>
          <p:cNvSpPr>
            <a:spLocks noGrp="1"/>
          </p:cNvSpPr>
          <p:nvPr>
            <p:ph type="body" sz="quarter" idx="14" hasCustomPrompt="1"/>
          </p:nvPr>
        </p:nvSpPr>
        <p:spPr>
          <a:xfrm>
            <a:off x="274320" y="1371600"/>
            <a:ext cx="7772400" cy="4206240"/>
          </a:xfrm>
          <a:prstGeom prst="rect">
            <a:avLst/>
          </a:prstGeom>
        </p:spPr>
        <p:txBody>
          <a:bodyPr lIns="0" tIns="0" rIns="0" bIns="0"/>
          <a:lstStyle>
            <a:lvl1pPr marL="320040" indent="-320040">
              <a:lnSpc>
                <a:spcPts val="2800"/>
              </a:lnSpc>
              <a:spcBef>
                <a:spcPts val="0"/>
              </a:spcBef>
              <a:spcAft>
                <a:spcPts val="1200"/>
              </a:spcAft>
              <a:buClr>
                <a:schemeClr val="accent5"/>
              </a:buClr>
              <a:buSzPct val="95000"/>
              <a:buFont typeface="+mj-lt"/>
              <a:buAutoNum type="arabicPeriod"/>
              <a:defRPr sz="2400" b="0">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2893203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3900305-4547-4748-88E6-F7F35A04D6A3}" type="datetimeFigureOut">
              <a:rPr lang="en-US" smtClean="0"/>
              <a:t>11/04/2020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400800"/>
            <a:ext cx="2133600" cy="365125"/>
          </a:xfrm>
          <a:prstGeom prst="rect">
            <a:avLst/>
          </a:prstGeom>
        </p:spPr>
        <p:txBody>
          <a:bodyPr/>
          <a:lstStyle/>
          <a:p>
            <a:fld id="{1C49F642-0B73-4348-8BC8-E642489AB58B}" type="slidenum">
              <a:rPr lang="en-US" smtClean="0"/>
              <a:t>‹#›</a:t>
            </a:fld>
            <a:endParaRPr lang="en-US" dirty="0"/>
          </a:p>
        </p:txBody>
      </p:sp>
    </p:spTree>
    <p:extLst>
      <p:ext uri="{BB962C8B-B14F-4D97-AF65-F5344CB8AC3E}">
        <p14:creationId xmlns:p14="http://schemas.microsoft.com/office/powerpoint/2010/main" val="409435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10"/>
          </p:nvPr>
        </p:nvSpPr>
        <p:spPr>
          <a:xfrm>
            <a:off x="8503920" y="6492240"/>
            <a:ext cx="365760" cy="182880"/>
          </a:xfrm>
          <a:prstGeom prst="rect">
            <a:avLst/>
          </a:prstGeom>
        </p:spPr>
        <p:txBody>
          <a:bodyPr/>
          <a:lstStyle/>
          <a:p>
            <a:fld id="{8DEE4CCE-E124-4EEF-808B-DF88997C2318}" type="slidenum">
              <a:rPr lang="en-US" smtClean="0"/>
              <a:t>‹#›</a:t>
            </a:fld>
            <a:endParaRPr lang="en-US" dirty="0"/>
          </a:p>
        </p:txBody>
      </p:sp>
      <p:sp>
        <p:nvSpPr>
          <p:cNvPr id="8"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9"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Tree>
    <p:extLst>
      <p:ext uri="{BB962C8B-B14F-4D97-AF65-F5344CB8AC3E}">
        <p14:creationId xmlns:p14="http://schemas.microsoft.com/office/powerpoint/2010/main" val="3707625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A1A25327-C7BB-6D41-814E-BDA8BE937E04}"/>
              </a:ext>
            </a:extLst>
          </p:cNvPr>
          <p:cNvSpPr txBox="1">
            <a:spLocks/>
          </p:cNvSpPr>
          <p:nvPr userDrawn="1"/>
        </p:nvSpPr>
        <p:spPr>
          <a:xfrm>
            <a:off x="2223895" y="5038253"/>
            <a:ext cx="4114800" cy="91440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000" kern="1200" baseline="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100" kern="1200">
                <a:solidFill>
                  <a:schemeClr val="accen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Franklin Templeton Distributors, Inc.</a:t>
            </a:r>
          </a:p>
          <a:p>
            <a:r>
              <a:rPr lang="en-US" dirty="0"/>
              <a:t>One Franklin Parkway</a:t>
            </a:r>
          </a:p>
          <a:p>
            <a:r>
              <a:rPr lang="en-US" dirty="0"/>
              <a:t>San Mateo, CA 94403-1906</a:t>
            </a:r>
          </a:p>
          <a:p>
            <a:pPr lvl="1"/>
            <a:r>
              <a:rPr lang="en-US" dirty="0" err="1"/>
              <a:t>franklintempleton.com</a:t>
            </a:r>
            <a:endParaRPr lang="en-US" dirty="0"/>
          </a:p>
        </p:txBody>
      </p:sp>
      <p:sp>
        <p:nvSpPr>
          <p:cNvPr id="6" name="Text Placeholder 9">
            <a:extLst>
              <a:ext uri="{FF2B5EF4-FFF2-40B4-BE49-F238E27FC236}">
                <a16:creationId xmlns:a16="http://schemas.microsoft.com/office/drawing/2014/main" id="{C1859AE8-DD73-6C40-97C7-C28F3DA5200F}"/>
              </a:ext>
            </a:extLst>
          </p:cNvPr>
          <p:cNvSpPr txBox="1">
            <a:spLocks/>
          </p:cNvSpPr>
          <p:nvPr userDrawn="1"/>
        </p:nvSpPr>
        <p:spPr>
          <a:xfrm>
            <a:off x="7040880" y="6537960"/>
            <a:ext cx="1828800" cy="164592"/>
          </a:xfrm>
          <a:prstGeom prst="rect">
            <a:avLst/>
          </a:prstGeom>
        </p:spPr>
        <p:txBody>
          <a:bodyPr lIns="0" tIns="0" rIns="0" bIns="0" anchor="b" anchorCtr="0"/>
          <a:lstStyle>
            <a:lvl1pPr marL="0" indent="0" algn="r" defTabSz="914400" rtl="0" eaLnBrk="1" latinLnBrk="0" hangingPunct="1">
              <a:spcBef>
                <a:spcPts val="0"/>
              </a:spcBef>
              <a:buFont typeface="Arial" panose="020B0604020202020204" pitchFamily="34" charset="0"/>
              <a:buNone/>
              <a:defRPr sz="8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MUNIS PPT </a:t>
            </a:r>
            <a:r>
              <a:rPr lang="pl-PL" dirty="0"/>
              <a:t>10</a:t>
            </a:r>
            <a:r>
              <a:rPr lang="en-US" dirty="0"/>
              <a:t>/20</a:t>
            </a:r>
          </a:p>
        </p:txBody>
      </p:sp>
      <p:sp>
        <p:nvSpPr>
          <p:cNvPr id="9" name="Rectangle 8">
            <a:extLst>
              <a:ext uri="{FF2B5EF4-FFF2-40B4-BE49-F238E27FC236}">
                <a16:creationId xmlns:a16="http://schemas.microsoft.com/office/drawing/2014/main" id="{F2BDF70B-70FF-E549-B5EF-041ADCC7F3A7}"/>
              </a:ext>
            </a:extLst>
          </p:cNvPr>
          <p:cNvSpPr/>
          <p:nvPr userDrawn="1"/>
        </p:nvSpPr>
        <p:spPr>
          <a:xfrm>
            <a:off x="2223895" y="6579441"/>
            <a:ext cx="2935099" cy="123111"/>
          </a:xfrm>
          <a:prstGeom prst="rect">
            <a:avLst/>
          </a:prstGeom>
        </p:spPr>
        <p:txBody>
          <a:bodyPr wrap="square" lIns="0" tIns="0" rIns="0" bIns="0">
            <a:noAutofit/>
          </a:bodyPr>
          <a:lstStyle/>
          <a:p>
            <a:r>
              <a:rPr lang="en-US" sz="800" b="1" dirty="0">
                <a:latin typeface="Arial" panose="020B0604020202020204" pitchFamily="34" charset="0"/>
                <a:cs typeface="Arial" panose="020B0604020202020204" pitchFamily="34" charset="0"/>
              </a:rPr>
              <a:t>© 2020 Franklin Templeton. All rights reserved.</a:t>
            </a:r>
          </a:p>
        </p:txBody>
      </p:sp>
    </p:spTree>
    <p:extLst>
      <p:ext uri="{BB962C8B-B14F-4D97-AF65-F5344CB8AC3E}">
        <p14:creationId xmlns:p14="http://schemas.microsoft.com/office/powerpoint/2010/main" val="60867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837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a:t>
            </a:fld>
            <a:endParaRPr lang="en-US" dirty="0">
              <a:solidFill>
                <a:srgbClr val="000000"/>
              </a:solidFill>
            </a:endParaRPr>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rgbClr val="005598"/>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
        <p:nvSpPr>
          <p:cNvPr id="5" name="Text Placeholder 4"/>
          <p:cNvSpPr>
            <a:spLocks noGrp="1"/>
          </p:cNvSpPr>
          <p:nvPr>
            <p:ph type="body" sz="quarter" idx="14" hasCustomPrompt="1"/>
          </p:nvPr>
        </p:nvSpPr>
        <p:spPr>
          <a:xfrm>
            <a:off x="274320" y="1371600"/>
            <a:ext cx="7772400" cy="4206240"/>
          </a:xfrm>
          <a:prstGeom prst="rect">
            <a:avLst/>
          </a:prstGeom>
        </p:spPr>
        <p:txBody>
          <a:bodyPr lIns="0" tIns="0" rIns="0" bIns="0"/>
          <a:lstStyle>
            <a:lvl1pPr marL="320040" indent="-320040">
              <a:lnSpc>
                <a:spcPts val="2800"/>
              </a:lnSpc>
              <a:spcBef>
                <a:spcPts val="0"/>
              </a:spcBef>
              <a:spcAft>
                <a:spcPts val="1200"/>
              </a:spcAft>
              <a:buClr>
                <a:schemeClr val="accent5"/>
              </a:buClr>
              <a:buSzPct val="95000"/>
              <a:buFont typeface="+mj-lt"/>
              <a:buAutoNum type="arabicPeriod"/>
              <a:defRPr sz="2400" b="0">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392422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17" name="Content Placeholder 16"/>
          <p:cNvSpPr>
            <a:spLocks noGrp="1"/>
          </p:cNvSpPr>
          <p:nvPr>
            <p:ph sz="quarter" idx="12" hasCustomPrompt="1"/>
          </p:nvPr>
        </p:nvSpPr>
        <p:spPr>
          <a:xfrm>
            <a:off x="274320" y="1371600"/>
            <a:ext cx="7772400" cy="4389120"/>
          </a:xfrm>
          <a:prstGeom prst="rect">
            <a:avLst/>
          </a:prstGeom>
        </p:spPr>
        <p:txBody>
          <a:bodyPr lIns="0" tIns="0" rIns="0" bIns="0"/>
          <a:lstStyle>
            <a:lvl1pPr marL="0" indent="0">
              <a:lnSpc>
                <a:spcPts val="2000"/>
              </a:lnSpc>
              <a:spcBef>
                <a:spcPts val="0"/>
              </a:spcBef>
              <a:spcAft>
                <a:spcPts val="600"/>
              </a:spcAft>
              <a:buNone/>
              <a:defRPr sz="1800">
                <a:solidFill>
                  <a:schemeClr val="accent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a:solidFill>
                  <a:schemeClr val="tx1"/>
                </a:solidFill>
                <a:latin typeface="Arial" panose="020B0604020202020204" pitchFamily="34" charset="0"/>
                <a:cs typeface="Arial" panose="020B0604020202020204" pitchFamily="34" charset="0"/>
              </a:defRPr>
            </a:lvl2pPr>
            <a:lvl3pPr marL="0" indent="-13716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3pPr>
            <a:lvl4pPr marL="36576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4pPr>
            <a:lvl5pPr marL="54864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5pPr>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Third level bullet</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Tree>
    <p:extLst>
      <p:ext uri="{BB962C8B-B14F-4D97-AF65-F5344CB8AC3E}">
        <p14:creationId xmlns:p14="http://schemas.microsoft.com/office/powerpoint/2010/main" val="357587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17" name="Content Placeholder 16"/>
          <p:cNvSpPr>
            <a:spLocks noGrp="1"/>
          </p:cNvSpPr>
          <p:nvPr>
            <p:ph sz="quarter" idx="12" hasCustomPrompt="1"/>
          </p:nvPr>
        </p:nvSpPr>
        <p:spPr>
          <a:xfrm>
            <a:off x="274320" y="1920240"/>
            <a:ext cx="7772400" cy="3840480"/>
          </a:xfrm>
          <a:prstGeom prst="rect">
            <a:avLst/>
          </a:prstGeom>
        </p:spPr>
        <p:txBody>
          <a:bodyPr lIns="0" tIns="0" rIns="0" bIns="0"/>
          <a:lstStyle>
            <a:lvl1pPr marL="0" indent="0">
              <a:lnSpc>
                <a:spcPts val="2000"/>
              </a:lnSpc>
              <a:spcBef>
                <a:spcPts val="0"/>
              </a:spcBef>
              <a:spcAft>
                <a:spcPts val="600"/>
              </a:spcAft>
              <a:buNone/>
              <a:defRPr sz="1800">
                <a:solidFill>
                  <a:schemeClr val="accent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a:solidFill>
                  <a:schemeClr val="tx1"/>
                </a:solidFill>
                <a:latin typeface="Arial" panose="020B0604020202020204" pitchFamily="34" charset="0"/>
                <a:cs typeface="Arial" panose="020B0604020202020204" pitchFamily="34" charset="0"/>
              </a:defRPr>
            </a:lvl2pPr>
            <a:lvl3pPr marL="0" indent="-13716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3pPr>
            <a:lvl4pPr marL="365760" indent="-182880">
              <a:lnSpc>
                <a:spcPts val="2000"/>
              </a:lnSpc>
              <a:spcBef>
                <a:spcPts val="0"/>
              </a:spcBef>
              <a:spcAft>
                <a:spcPts val="300"/>
              </a:spcAft>
              <a:buClr>
                <a:schemeClr val="accent5"/>
              </a:buClr>
              <a:buSzPct val="110000"/>
              <a:defRPr sz="1600">
                <a:solidFill>
                  <a:schemeClr val="tx1"/>
                </a:solidFill>
                <a:latin typeface="Arial" panose="020B0604020202020204" pitchFamily="34" charset="0"/>
                <a:cs typeface="Arial" panose="020B0604020202020204" pitchFamily="34" charset="0"/>
              </a:defRPr>
            </a:lvl4pPr>
            <a:lvl5pPr marL="54864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5pPr>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Third level bullet</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
        <p:nvSpPr>
          <p:cNvPr id="4" name="Text Placeholder 3"/>
          <p:cNvSpPr>
            <a:spLocks noGrp="1"/>
          </p:cNvSpPr>
          <p:nvPr>
            <p:ph type="body" sz="quarter" idx="14" hasCustomPrompt="1"/>
          </p:nvPr>
        </p:nvSpPr>
        <p:spPr>
          <a:xfrm>
            <a:off x="274320" y="1371600"/>
            <a:ext cx="7772400" cy="548640"/>
          </a:xfrm>
          <a:prstGeom prst="rect">
            <a:avLst/>
          </a:prstGeom>
        </p:spPr>
        <p:txBody>
          <a:bodyPr lIns="0" tIns="0" rIns="0" bIns="0"/>
          <a:lstStyle>
            <a:lvl1pPr marL="0" indent="0">
              <a:buNone/>
              <a:defRPr sz="1500" b="1">
                <a:latin typeface="Arial" panose="020B0604020202020204" pitchFamily="34" charset="0"/>
                <a:cs typeface="Arial" panose="020B0604020202020204" pitchFamily="34" charset="0"/>
              </a:defRPr>
            </a:lvl1pPr>
            <a:lvl2pPr marL="0" indent="0">
              <a:spcBef>
                <a:spcPts val="0"/>
              </a:spcBef>
              <a:buNone/>
              <a:defRPr sz="14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Tree>
    <p:extLst>
      <p:ext uri="{BB962C8B-B14F-4D97-AF65-F5344CB8AC3E}">
        <p14:creationId xmlns:p14="http://schemas.microsoft.com/office/powerpoint/2010/main" val="183408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H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17" name="Content Placeholder 16"/>
          <p:cNvSpPr>
            <a:spLocks noGrp="1"/>
          </p:cNvSpPr>
          <p:nvPr>
            <p:ph sz="quarter" idx="12" hasCustomPrompt="1"/>
          </p:nvPr>
        </p:nvSpPr>
        <p:spPr>
          <a:xfrm>
            <a:off x="274320" y="1371600"/>
            <a:ext cx="7772400" cy="1371600"/>
          </a:xfrm>
          <a:prstGeom prst="rect">
            <a:avLst/>
          </a:prstGeom>
        </p:spPr>
        <p:txBody>
          <a:bodyPr lIns="0" tIns="0" rIns="0" bIns="0"/>
          <a:lstStyle>
            <a:lvl1pPr marL="0" indent="0">
              <a:lnSpc>
                <a:spcPts val="2000"/>
              </a:lnSpc>
              <a:spcBef>
                <a:spcPts val="0"/>
              </a:spcBef>
              <a:spcAft>
                <a:spcPts val="600"/>
              </a:spcAft>
              <a:buNone/>
              <a:defRPr sz="1800">
                <a:solidFill>
                  <a:schemeClr val="accent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a:solidFill>
                  <a:schemeClr val="tx1"/>
                </a:solidFill>
                <a:latin typeface="Arial" panose="020B0604020202020204" pitchFamily="34" charset="0"/>
                <a:cs typeface="Arial" panose="020B0604020202020204" pitchFamily="34" charset="0"/>
              </a:defRPr>
            </a:lvl2pPr>
            <a:lvl3pPr marL="0" indent="-13716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3pPr>
            <a:lvl4pPr marL="36576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4pPr>
            <a:lvl5pPr marL="54864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5pPr>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Third level bullet</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
        <p:nvSpPr>
          <p:cNvPr id="6" name="Content Placeholder 16"/>
          <p:cNvSpPr>
            <a:spLocks noGrp="1"/>
          </p:cNvSpPr>
          <p:nvPr>
            <p:ph sz="quarter" idx="14" hasCustomPrompt="1"/>
          </p:nvPr>
        </p:nvSpPr>
        <p:spPr>
          <a:xfrm>
            <a:off x="274320" y="2926080"/>
            <a:ext cx="7772400" cy="1371600"/>
          </a:xfrm>
          <a:prstGeom prst="rect">
            <a:avLst/>
          </a:prstGeom>
        </p:spPr>
        <p:txBody>
          <a:bodyPr lIns="0" tIns="0" rIns="0" bIns="0"/>
          <a:lstStyle>
            <a:lvl1pPr marL="0" indent="0">
              <a:lnSpc>
                <a:spcPts val="2000"/>
              </a:lnSpc>
              <a:spcBef>
                <a:spcPts val="0"/>
              </a:spcBef>
              <a:spcAft>
                <a:spcPts val="600"/>
              </a:spcAft>
              <a:buNone/>
              <a:defRPr sz="1800">
                <a:solidFill>
                  <a:schemeClr val="accent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a:solidFill>
                  <a:schemeClr val="tx1"/>
                </a:solidFill>
                <a:latin typeface="Arial" panose="020B0604020202020204" pitchFamily="34" charset="0"/>
                <a:cs typeface="Arial" panose="020B0604020202020204" pitchFamily="34" charset="0"/>
              </a:defRPr>
            </a:lvl2pPr>
            <a:lvl3pPr marL="0" indent="-13716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3pPr>
            <a:lvl4pPr marL="36576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4pPr>
            <a:lvl5pPr marL="54864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5pPr>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Third level bullet</a:t>
            </a:r>
          </a:p>
        </p:txBody>
      </p:sp>
      <p:sp>
        <p:nvSpPr>
          <p:cNvPr id="7" name="Content Placeholder 16"/>
          <p:cNvSpPr>
            <a:spLocks noGrp="1"/>
          </p:cNvSpPr>
          <p:nvPr>
            <p:ph sz="quarter" idx="15" hasCustomPrompt="1"/>
          </p:nvPr>
        </p:nvSpPr>
        <p:spPr>
          <a:xfrm>
            <a:off x="274320" y="4480560"/>
            <a:ext cx="7772400" cy="1371600"/>
          </a:xfrm>
          <a:prstGeom prst="rect">
            <a:avLst/>
          </a:prstGeom>
        </p:spPr>
        <p:txBody>
          <a:bodyPr lIns="0" tIns="0" rIns="0" bIns="0"/>
          <a:lstStyle>
            <a:lvl1pPr marL="0" indent="0">
              <a:lnSpc>
                <a:spcPts val="2000"/>
              </a:lnSpc>
              <a:spcBef>
                <a:spcPts val="0"/>
              </a:spcBef>
              <a:spcAft>
                <a:spcPts val="600"/>
              </a:spcAft>
              <a:buNone/>
              <a:defRPr sz="1800">
                <a:solidFill>
                  <a:schemeClr val="accent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a:solidFill>
                  <a:schemeClr val="tx1"/>
                </a:solidFill>
                <a:latin typeface="Arial" panose="020B0604020202020204" pitchFamily="34" charset="0"/>
                <a:cs typeface="Arial" panose="020B0604020202020204" pitchFamily="34" charset="0"/>
              </a:defRPr>
            </a:lvl2pPr>
            <a:lvl3pPr marL="0" indent="-13716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3pPr>
            <a:lvl4pPr marL="36576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4pPr>
            <a:lvl5pPr marL="54864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5pPr>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Third level bullet</a:t>
            </a:r>
          </a:p>
        </p:txBody>
      </p:sp>
    </p:spTree>
    <p:extLst>
      <p:ext uri="{BB962C8B-B14F-4D97-AF65-F5344CB8AC3E}">
        <p14:creationId xmlns:p14="http://schemas.microsoft.com/office/powerpoint/2010/main" val="108585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EE4CCE-E124-4EEF-808B-DF88997C2318}" type="slidenum">
              <a:rPr lang="en-US" smtClean="0"/>
              <a:pPr/>
              <a:t>‹#›</a:t>
            </a:fld>
            <a:endParaRPr lang="en-US" dirty="0"/>
          </a:p>
        </p:txBody>
      </p:sp>
      <p:sp>
        <p:nvSpPr>
          <p:cNvPr id="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Tree>
    <p:extLst>
      <p:ext uri="{BB962C8B-B14F-4D97-AF65-F5344CB8AC3E}">
        <p14:creationId xmlns:p14="http://schemas.microsoft.com/office/powerpoint/2010/main" val="306898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3900305-4547-4748-88E6-F7F35A04D6A3}" type="datetimeFigureOut">
              <a:rPr lang="en-US" smtClean="0"/>
              <a:t>11/04/2020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400800"/>
            <a:ext cx="2133600" cy="365125"/>
          </a:xfrm>
          <a:prstGeom prst="rect">
            <a:avLst/>
          </a:prstGeom>
        </p:spPr>
        <p:txBody>
          <a:bodyPr/>
          <a:lstStyle/>
          <a:p>
            <a:fld id="{1C49F642-0B73-4348-8BC8-E642489AB58B}" type="slidenum">
              <a:rPr lang="en-US" smtClean="0"/>
              <a:t>‹#›</a:t>
            </a:fld>
            <a:endParaRPr lang="en-US" dirty="0"/>
          </a:p>
        </p:txBody>
      </p:sp>
    </p:spTree>
    <p:extLst>
      <p:ext uri="{BB962C8B-B14F-4D97-AF65-F5344CB8AC3E}">
        <p14:creationId xmlns:p14="http://schemas.microsoft.com/office/powerpoint/2010/main" val="297587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a:prstGeom prst="rect">
            <a:avLst/>
          </a:prstGeo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rgbClr val="005598"/>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
        <p:nvSpPr>
          <p:cNvPr id="5" name="Text Placeholder 4"/>
          <p:cNvSpPr>
            <a:spLocks noGrp="1"/>
          </p:cNvSpPr>
          <p:nvPr>
            <p:ph type="body" sz="quarter" idx="14" hasCustomPrompt="1"/>
          </p:nvPr>
        </p:nvSpPr>
        <p:spPr>
          <a:xfrm>
            <a:off x="274320" y="1371600"/>
            <a:ext cx="7772400" cy="4206240"/>
          </a:xfrm>
          <a:prstGeom prst="rect">
            <a:avLst/>
          </a:prstGeom>
        </p:spPr>
        <p:txBody>
          <a:bodyPr lIns="0" tIns="0" rIns="0" bIns="0"/>
          <a:lstStyle>
            <a:lvl1pPr marL="320040" indent="-320040">
              <a:lnSpc>
                <a:spcPts val="2800"/>
              </a:lnSpc>
              <a:spcBef>
                <a:spcPts val="0"/>
              </a:spcBef>
              <a:spcAft>
                <a:spcPts val="1200"/>
              </a:spcAft>
              <a:buClr>
                <a:schemeClr val="accent5"/>
              </a:buClr>
              <a:buSzPct val="95000"/>
              <a:buFont typeface="+mj-lt"/>
              <a:buAutoNum type="arabicPeriod"/>
              <a:defRPr sz="2400" b="0">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120285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a:prstGeom prst="rect">
            <a:avLst/>
          </a:prstGeo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17" name="Content Placeholder 16"/>
          <p:cNvSpPr>
            <a:spLocks noGrp="1"/>
          </p:cNvSpPr>
          <p:nvPr>
            <p:ph sz="quarter" idx="12" hasCustomPrompt="1"/>
          </p:nvPr>
        </p:nvSpPr>
        <p:spPr>
          <a:xfrm>
            <a:off x="274320" y="1371600"/>
            <a:ext cx="7772400" cy="4389120"/>
          </a:xfrm>
          <a:prstGeom prst="rect">
            <a:avLst/>
          </a:prstGeom>
        </p:spPr>
        <p:txBody>
          <a:bodyPr lIns="0" tIns="0" rIns="0" bIns="0"/>
          <a:lstStyle>
            <a:lvl1pPr marL="0" indent="0">
              <a:lnSpc>
                <a:spcPts val="2000"/>
              </a:lnSpc>
              <a:spcBef>
                <a:spcPts val="0"/>
              </a:spcBef>
              <a:spcAft>
                <a:spcPts val="600"/>
              </a:spcAft>
              <a:buNone/>
              <a:defRPr sz="1800">
                <a:solidFill>
                  <a:schemeClr val="accent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a:solidFill>
                  <a:schemeClr val="tx1"/>
                </a:solidFill>
                <a:latin typeface="Arial" panose="020B0604020202020204" pitchFamily="34" charset="0"/>
                <a:cs typeface="Arial" panose="020B0604020202020204" pitchFamily="34" charset="0"/>
              </a:defRPr>
            </a:lvl2pPr>
            <a:lvl3pPr marL="0" indent="-13716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3pPr>
            <a:lvl4pPr marL="36576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4pPr>
            <a:lvl5pPr marL="548640" indent="-182880">
              <a:lnSpc>
                <a:spcPts val="2000"/>
              </a:lnSpc>
              <a:spcBef>
                <a:spcPts val="0"/>
              </a:spcBef>
              <a:spcAft>
                <a:spcPts val="300"/>
              </a:spcAft>
              <a:buClr>
                <a:schemeClr val="accent5"/>
              </a:buClr>
              <a:buSzPct val="110000"/>
              <a:defRPr sz="1600" baseline="0">
                <a:solidFill>
                  <a:schemeClr val="tx1"/>
                </a:solidFill>
                <a:latin typeface="Arial" panose="020B0604020202020204" pitchFamily="34" charset="0"/>
                <a:cs typeface="Arial" panose="020B0604020202020204" pitchFamily="34" charset="0"/>
              </a:defRPr>
            </a:lvl5pPr>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Third level bullet</a:t>
            </a:r>
          </a:p>
        </p:txBody>
      </p:sp>
      <p:sp>
        <p:nvSpPr>
          <p:cNvPr id="3" name="Text Placeholder 2"/>
          <p:cNvSpPr>
            <a:spLocks noGrp="1"/>
          </p:cNvSpPr>
          <p:nvPr>
            <p:ph type="body" sz="quarter" idx="13" hasCustomPrompt="1"/>
          </p:nvPr>
        </p:nvSpPr>
        <p:spPr>
          <a:xfrm>
            <a:off x="274320" y="6035040"/>
            <a:ext cx="7772400" cy="457200"/>
          </a:xfrm>
          <a:prstGeom prst="rect">
            <a:avLst/>
          </a:prstGeom>
        </p:spPr>
        <p:txBody>
          <a:bodyPr lIns="0" tIns="0" rIns="0" bIns="0" anchor="b" anchorCtr="0"/>
          <a:lstStyle>
            <a:lvl1pPr marL="0" indent="0">
              <a:buNone/>
              <a:defRPr sz="1000">
                <a:latin typeface="Arial Narrow" panose="020B0606020202030204" pitchFamily="34" charset="0"/>
              </a:defRPr>
            </a:lvl1pPr>
          </a:lstStyle>
          <a:p>
            <a:pPr lvl="0"/>
            <a:r>
              <a:rPr lang="en-US" dirty="0"/>
              <a:t>Caveats</a:t>
            </a:r>
          </a:p>
        </p:txBody>
      </p:sp>
    </p:spTree>
    <p:extLst>
      <p:ext uri="{BB962C8B-B14F-4D97-AF65-F5344CB8AC3E}">
        <p14:creationId xmlns:p14="http://schemas.microsoft.com/office/powerpoint/2010/main" val="250468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03920" y="6537960"/>
            <a:ext cx="365760" cy="182880"/>
          </a:xfrm>
          <a:prstGeom prst="rect">
            <a:avLst/>
          </a:prstGeom>
        </p:spPr>
        <p:txBody>
          <a:bodyPr/>
          <a:lstStyle/>
          <a:p>
            <a:fld id="{8DEE4CCE-E124-4EEF-808B-DF88997C2318}" type="slidenum">
              <a:rPr lang="en-US" smtClean="0"/>
              <a:pPr/>
              <a:t>‹#›</a:t>
            </a:fld>
            <a:endParaRPr lang="en-US" dirty="0"/>
          </a:p>
        </p:txBody>
      </p:sp>
      <p:sp>
        <p:nvSpPr>
          <p:cNvPr id="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Tree>
    <p:extLst>
      <p:ext uri="{BB962C8B-B14F-4D97-AF65-F5344CB8AC3E}">
        <p14:creationId xmlns:p14="http://schemas.microsoft.com/office/powerpoint/2010/main" val="3163495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8503920" y="6537960"/>
            <a:ext cx="365760" cy="18288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pic>
        <p:nvPicPr>
          <p:cNvPr id="3" name="Picture 2">
            <a:extLst>
              <a:ext uri="{FF2B5EF4-FFF2-40B4-BE49-F238E27FC236}">
                <a16:creationId xmlns:a16="http://schemas.microsoft.com/office/drawing/2014/main" id="{C80C8389-4265-4305-8C08-0400052AE1C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39627" y="0"/>
            <a:ext cx="2104373" cy="775361"/>
          </a:xfrm>
          <a:prstGeom prst="rect">
            <a:avLst/>
          </a:prstGeom>
        </p:spPr>
      </p:pic>
    </p:spTree>
    <p:extLst>
      <p:ext uri="{BB962C8B-B14F-4D97-AF65-F5344CB8AC3E}">
        <p14:creationId xmlns:p14="http://schemas.microsoft.com/office/powerpoint/2010/main" val="1187067514"/>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55" r:id="rId3"/>
    <p:sldLayoutId id="2147483661" r:id="rId4"/>
    <p:sldLayoutId id="2147483654" r:id="rId5"/>
    <p:sldLayoutId id="2147483706"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8503920" y="6537960"/>
            <a:ext cx="365760" cy="18288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pic>
        <p:nvPicPr>
          <p:cNvPr id="4" name="Picture 3">
            <a:extLst>
              <a:ext uri="{FF2B5EF4-FFF2-40B4-BE49-F238E27FC236}">
                <a16:creationId xmlns:a16="http://schemas.microsoft.com/office/drawing/2014/main" id="{F7F7F256-8821-4626-B90B-C2E2E49A8C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39627" y="0"/>
            <a:ext cx="2104373" cy="775361"/>
          </a:xfrm>
          <a:prstGeom prst="rect">
            <a:avLst/>
          </a:prstGeom>
        </p:spPr>
      </p:pic>
    </p:spTree>
    <p:extLst>
      <p:ext uri="{BB962C8B-B14F-4D97-AF65-F5344CB8AC3E}">
        <p14:creationId xmlns:p14="http://schemas.microsoft.com/office/powerpoint/2010/main" val="2880259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78" r:id="rId3"/>
    <p:sldLayoutId id="2147483779" r:id="rId4"/>
    <p:sldLayoutId id="2147483780"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98C18E-AACE-F44C-89EE-CB638C9D4750}"/>
              </a:ext>
            </a:extLst>
          </p:cNvPr>
          <p:cNvPicPr>
            <a:picLocks noChangeAspect="1"/>
          </p:cNvPicPr>
          <p:nvPr userDrawn="1"/>
        </p:nvPicPr>
        <p:blipFill rotWithShape="1">
          <a:blip r:embed="rId3"/>
          <a:stretch/>
        </p:blipFill>
        <p:spPr>
          <a:xfrm>
            <a:off x="140094" y="4892194"/>
            <a:ext cx="1950494" cy="718664"/>
          </a:xfrm>
          <a:prstGeom prst="rect">
            <a:avLst/>
          </a:prstGeom>
        </p:spPr>
      </p:pic>
      <p:cxnSp>
        <p:nvCxnSpPr>
          <p:cNvPr id="10" name="Straight Connector 9">
            <a:extLst>
              <a:ext uri="{FF2B5EF4-FFF2-40B4-BE49-F238E27FC236}">
                <a16:creationId xmlns:a16="http://schemas.microsoft.com/office/drawing/2014/main" id="{B43DD82F-0932-6441-B98B-900F6DCE0E24}"/>
              </a:ext>
            </a:extLst>
          </p:cNvPr>
          <p:cNvCxnSpPr/>
          <p:nvPr userDrawn="1"/>
        </p:nvCxnSpPr>
        <p:spPr>
          <a:xfrm>
            <a:off x="274320" y="4754880"/>
            <a:ext cx="859536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029669"/>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975706"/>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8503920" y="6537960"/>
            <a:ext cx="365760" cy="18288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ea typeface="ＭＳ Ｐゴシック" charset="0"/>
              </a:rPr>
              <a:pPr/>
              <a:t>‹#›</a:t>
            </a:fld>
            <a:endParaRPr lang="en-US" dirty="0">
              <a:solidFill>
                <a:srgbClr val="000000"/>
              </a:solidFill>
              <a:ea typeface="ＭＳ Ｐゴシック" charset="0"/>
            </a:endParaRPr>
          </a:p>
        </p:txBody>
      </p:sp>
      <p:pic>
        <p:nvPicPr>
          <p:cNvPr id="4" name="Picture 3">
            <a:extLst>
              <a:ext uri="{FF2B5EF4-FFF2-40B4-BE49-F238E27FC236}">
                <a16:creationId xmlns:a16="http://schemas.microsoft.com/office/drawing/2014/main" id="{3D46BFB3-D2BE-4BC2-8545-59384EB176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39627" y="0"/>
            <a:ext cx="2104373" cy="775361"/>
          </a:xfrm>
          <a:prstGeom prst="rect">
            <a:avLst/>
          </a:prstGeom>
        </p:spPr>
      </p:pic>
    </p:spTree>
    <p:extLst>
      <p:ext uri="{BB962C8B-B14F-4D97-AF65-F5344CB8AC3E}">
        <p14:creationId xmlns:p14="http://schemas.microsoft.com/office/powerpoint/2010/main" val="1616079192"/>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mv"/><Relationship Id="rId7" Type="http://schemas.openxmlformats.org/officeDocument/2006/relationships/image" Target="../media/image8.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video" Target="../media/media3.wmv"/></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wmv"/><Relationship Id="rId7" Type="http://schemas.openxmlformats.org/officeDocument/2006/relationships/image" Target="../media/image10.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5.wm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01"/>
            <a:ext cx="9144000" cy="6867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a:endParaRPr lang="en-US" dirty="0">
              <a:solidFill>
                <a:prstClr val="white"/>
              </a:solidFill>
            </a:endParaRPr>
          </a:p>
        </p:txBody>
      </p:sp>
      <p:grpSp>
        <p:nvGrpSpPr>
          <p:cNvPr id="4" name="Group 5"/>
          <p:cNvGrpSpPr>
            <a:grpSpLocks/>
          </p:cNvGrpSpPr>
          <p:nvPr/>
        </p:nvGrpSpPr>
        <p:grpSpPr bwMode="auto">
          <a:xfrm>
            <a:off x="5821949" y="6458444"/>
            <a:ext cx="3138488" cy="217488"/>
            <a:chOff x="1892" y="3495"/>
            <a:chExt cx="1977" cy="137"/>
          </a:xfrm>
        </p:grpSpPr>
        <p:sp>
          <p:nvSpPr>
            <p:cNvPr id="5" name="Text Box 6"/>
            <p:cNvSpPr txBox="1">
              <a:spLocks noChangeArrowheads="1"/>
            </p:cNvSpPr>
            <p:nvPr/>
          </p:nvSpPr>
          <p:spPr bwMode="gray">
            <a:xfrm>
              <a:off x="1892" y="3513"/>
              <a:ext cx="1977" cy="109"/>
            </a:xfrm>
            <a:prstGeom prst="rect">
              <a:avLst/>
            </a:prstGeom>
            <a:noFill/>
            <a:ln w="6350">
              <a:noFill/>
              <a:miter lim="800000"/>
              <a:headEnd/>
              <a:tailEnd/>
            </a:ln>
            <a:effectLst/>
          </p:spPr>
          <p:txBody>
            <a:bodyPr lIns="109728" tIns="0" rIns="109728" bIns="18288">
              <a:spAutoFit/>
            </a:bodyPr>
            <a:lstStyle>
              <a:lvl1pPr marL="115888" indent="-115888" eaLnBrk="0" hangingPunct="0">
                <a:defRPr sz="1600" b="1">
                  <a:solidFill>
                    <a:schemeClr val="tx1"/>
                  </a:solidFill>
                  <a:latin typeface="Arial" charset="0"/>
                  <a:ea typeface="ＭＳ Ｐゴシック" charset="0"/>
                  <a:cs typeface="Geneva" charset="0"/>
                </a:defRPr>
              </a:lvl1pPr>
              <a:lvl2pPr marL="37931725" indent="-37474525" eaLnBrk="0" hangingPunct="0">
                <a:defRPr sz="1600" b="1">
                  <a:solidFill>
                    <a:schemeClr val="tx1"/>
                  </a:solidFill>
                  <a:latin typeface="Arial" charset="0"/>
                  <a:ea typeface="Geneva" charset="0"/>
                  <a:cs typeface="Geneva" charset="0"/>
                </a:defRPr>
              </a:lvl2pPr>
              <a:lvl3pPr eaLnBrk="0" hangingPunct="0">
                <a:defRPr sz="1600" b="1">
                  <a:solidFill>
                    <a:schemeClr val="tx1"/>
                  </a:solidFill>
                  <a:latin typeface="Arial" charset="0"/>
                  <a:ea typeface="Geneva" charset="0"/>
                  <a:cs typeface="Geneva" charset="0"/>
                </a:defRPr>
              </a:lvl3pPr>
              <a:lvl4pPr eaLnBrk="0" hangingPunct="0">
                <a:defRPr sz="1600" b="1">
                  <a:solidFill>
                    <a:schemeClr val="tx1"/>
                  </a:solidFill>
                  <a:latin typeface="Arial" charset="0"/>
                  <a:ea typeface="Geneva" charset="0"/>
                  <a:cs typeface="Geneva" charset="0"/>
                </a:defRPr>
              </a:lvl4pPr>
              <a:lvl5pPr eaLnBrk="0" hangingPunct="0">
                <a:defRPr sz="1600" b="1">
                  <a:solidFill>
                    <a:schemeClr val="tx1"/>
                  </a:solidFill>
                  <a:latin typeface="Arial" charset="0"/>
                  <a:ea typeface="Geneva" charset="0"/>
                  <a:cs typeface="Geneva" charset="0"/>
                </a:defRPr>
              </a:lvl5pPr>
              <a:lvl6pPr marL="457200" eaLnBrk="0" fontAlgn="base" hangingPunct="0">
                <a:spcBef>
                  <a:spcPct val="0"/>
                </a:spcBef>
                <a:spcAft>
                  <a:spcPct val="0"/>
                </a:spcAft>
                <a:defRPr sz="1600" b="1">
                  <a:solidFill>
                    <a:schemeClr val="tx1"/>
                  </a:solidFill>
                  <a:latin typeface="Arial" charset="0"/>
                  <a:ea typeface="Geneva" charset="0"/>
                  <a:cs typeface="Geneva" charset="0"/>
                </a:defRPr>
              </a:lvl6pPr>
              <a:lvl7pPr marL="914400" eaLnBrk="0" fontAlgn="base" hangingPunct="0">
                <a:spcBef>
                  <a:spcPct val="0"/>
                </a:spcBef>
                <a:spcAft>
                  <a:spcPct val="0"/>
                </a:spcAft>
                <a:defRPr sz="1600" b="1">
                  <a:solidFill>
                    <a:schemeClr val="tx1"/>
                  </a:solidFill>
                  <a:latin typeface="Arial" charset="0"/>
                  <a:ea typeface="Geneva" charset="0"/>
                  <a:cs typeface="Geneva" charset="0"/>
                </a:defRPr>
              </a:lvl7pPr>
              <a:lvl8pPr marL="1371600" eaLnBrk="0" fontAlgn="base" hangingPunct="0">
                <a:spcBef>
                  <a:spcPct val="0"/>
                </a:spcBef>
                <a:spcAft>
                  <a:spcPct val="0"/>
                </a:spcAft>
                <a:defRPr sz="1600" b="1">
                  <a:solidFill>
                    <a:schemeClr val="tx1"/>
                  </a:solidFill>
                  <a:latin typeface="Arial" charset="0"/>
                  <a:ea typeface="Geneva" charset="0"/>
                  <a:cs typeface="Geneva" charset="0"/>
                </a:defRPr>
              </a:lvl8pPr>
              <a:lvl9pPr marL="1828800" eaLnBrk="0" fontAlgn="base" hangingPunct="0">
                <a:spcBef>
                  <a:spcPct val="0"/>
                </a:spcBef>
                <a:spcAft>
                  <a:spcPct val="0"/>
                </a:spcAft>
                <a:defRPr sz="1600" b="1">
                  <a:solidFill>
                    <a:schemeClr val="tx1"/>
                  </a:solidFill>
                  <a:latin typeface="Arial" charset="0"/>
                  <a:ea typeface="Geneva" charset="0"/>
                  <a:cs typeface="Geneva" charset="0"/>
                </a:defRPr>
              </a:lvl9pPr>
            </a:lstStyle>
            <a:p>
              <a:pPr algn="ctr">
                <a:defRPr/>
              </a:pPr>
              <a:r>
                <a:rPr lang="en-US" sz="1000" dirty="0">
                  <a:solidFill>
                    <a:schemeClr val="bg1"/>
                  </a:solidFill>
                  <a:latin typeface="Arial Narrow" charset="0"/>
                </a:rPr>
                <a:t>Not FDIC Insured • May Lose Value •</a:t>
              </a:r>
              <a:r>
                <a:rPr lang="en-US" sz="1000" baseline="-6000" dirty="0">
                  <a:solidFill>
                    <a:schemeClr val="bg1"/>
                  </a:solidFill>
                  <a:latin typeface="Arial Narrow" charset="0"/>
                </a:rPr>
                <a:t> </a:t>
              </a:r>
              <a:r>
                <a:rPr lang="en-US" sz="1000" dirty="0">
                  <a:solidFill>
                    <a:schemeClr val="bg1"/>
                  </a:solidFill>
                  <a:latin typeface="Arial Narrow" charset="0"/>
                </a:rPr>
                <a:t>No Bank Guarantee</a:t>
              </a:r>
              <a:endParaRPr lang="en-US" sz="1000" baseline="-6000" dirty="0">
                <a:solidFill>
                  <a:schemeClr val="bg1"/>
                </a:solidFill>
                <a:latin typeface="Arial Narrow" charset="0"/>
              </a:endParaRPr>
            </a:p>
          </p:txBody>
        </p:sp>
        <p:sp>
          <p:nvSpPr>
            <p:cNvPr id="6" name="Rectangle 7"/>
            <p:cNvSpPr>
              <a:spLocks noChangeArrowheads="1"/>
            </p:cNvSpPr>
            <p:nvPr/>
          </p:nvSpPr>
          <p:spPr bwMode="gray">
            <a:xfrm>
              <a:off x="1917" y="3495"/>
              <a:ext cx="1904" cy="137"/>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dirty="0"/>
            </a:p>
          </p:txBody>
        </p:sp>
      </p:grpSp>
      <p:pic>
        <p:nvPicPr>
          <p:cNvPr id="9" name="Picture 8">
            <a:extLst>
              <a:ext uri="{FF2B5EF4-FFF2-40B4-BE49-F238E27FC236}">
                <a16:creationId xmlns:a16="http://schemas.microsoft.com/office/drawing/2014/main" id="{8BA465C1-FE64-49BF-9709-330F13B4F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0371"/>
            <a:ext cx="9144000" cy="3369128"/>
          </a:xfrm>
          <a:prstGeom prst="rect">
            <a:avLst/>
          </a:prstGeom>
        </p:spPr>
      </p:pic>
      <p:grpSp>
        <p:nvGrpSpPr>
          <p:cNvPr id="8" name="Group 7">
            <a:extLst>
              <a:ext uri="{FF2B5EF4-FFF2-40B4-BE49-F238E27FC236}">
                <a16:creationId xmlns:a16="http://schemas.microsoft.com/office/drawing/2014/main" id="{80109A47-7EFF-B341-86E3-F2122D18CF79}"/>
              </a:ext>
            </a:extLst>
          </p:cNvPr>
          <p:cNvGrpSpPr/>
          <p:nvPr/>
        </p:nvGrpSpPr>
        <p:grpSpPr>
          <a:xfrm>
            <a:off x="0" y="-9102"/>
            <a:ext cx="9144000" cy="6867102"/>
            <a:chOff x="0" y="-9102"/>
            <a:chExt cx="9144000" cy="6867102"/>
          </a:xfrm>
        </p:grpSpPr>
        <p:pic>
          <p:nvPicPr>
            <p:cNvPr id="10" name="Picture 9">
              <a:extLst>
                <a:ext uri="{FF2B5EF4-FFF2-40B4-BE49-F238E27FC236}">
                  <a16:creationId xmlns:a16="http://schemas.microsoft.com/office/drawing/2014/main" id="{B190D1C6-1DC9-7840-9EE5-C84AE00E05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21" t="1600" r="5041" b="5763"/>
            <a:stretch/>
          </p:blipFill>
          <p:spPr>
            <a:xfrm>
              <a:off x="0" y="-9102"/>
              <a:ext cx="9144000" cy="6867102"/>
            </a:xfrm>
            <a:prstGeom prst="rect">
              <a:avLst/>
            </a:prstGeom>
          </p:spPr>
        </p:pic>
        <p:sp>
          <p:nvSpPr>
            <p:cNvPr id="12" name="Text Placeholder 3">
              <a:extLst>
                <a:ext uri="{FF2B5EF4-FFF2-40B4-BE49-F238E27FC236}">
                  <a16:creationId xmlns:a16="http://schemas.microsoft.com/office/drawing/2014/main" id="{53F4C8F5-D8CB-0E45-AC66-4380F6476452}"/>
                </a:ext>
              </a:extLst>
            </p:cNvPr>
            <p:cNvSpPr txBox="1">
              <a:spLocks/>
            </p:cNvSpPr>
            <p:nvPr/>
          </p:nvSpPr>
          <p:spPr bwMode="blackGray">
            <a:xfrm>
              <a:off x="602591" y="1231746"/>
              <a:ext cx="4541520" cy="1968915"/>
            </a:xfrm>
            <a:prstGeom prst="rect">
              <a:avLst/>
            </a:prstGeom>
            <a:solidFill>
              <a:schemeClr val="accent1"/>
            </a:solidFill>
          </p:spPr>
          <p:txBody>
            <a:bodyPr wrap="square" lIns="301752" tIns="228600" rIns="228600" bIns="228600" anchor="b" anchorCtr="0">
              <a:spAutoFit/>
            </a:bodyPr>
            <a:lstStyle>
              <a:lvl1pPr marL="0" indent="0" algn="l" defTabSz="914400" rtl="0" eaLnBrk="1" latinLnBrk="0" hangingPunct="1">
                <a:lnSpc>
                  <a:spcPct val="100000"/>
                </a:lnSpc>
                <a:spcBef>
                  <a:spcPts val="0"/>
                </a:spcBef>
                <a:spcAft>
                  <a:spcPts val="0"/>
                </a:spcAft>
                <a:buFont typeface="Arial" pitchFamily="34" charset="0"/>
                <a:buNone/>
                <a:defRPr sz="3500" b="1" kern="1200">
                  <a:solidFill>
                    <a:schemeClr val="bg1"/>
                  </a:solidFill>
                  <a:latin typeface="Arial Narrow"/>
                  <a:ea typeface="+mn-ea"/>
                  <a:cs typeface="Arial Narrow"/>
                </a:defRPr>
              </a:lvl1pPr>
              <a:lvl2pPr marL="0" indent="0" algn="l" defTabSz="914400" rtl="0" eaLnBrk="1" latinLnBrk="0" hangingPunct="1">
                <a:lnSpc>
                  <a:spcPct val="100000"/>
                </a:lnSpc>
                <a:spcBef>
                  <a:spcPts val="300"/>
                </a:spcBef>
                <a:spcAft>
                  <a:spcPts val="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4200"/>
                </a:lnSpc>
                <a:spcAft>
                  <a:spcPts val="1200"/>
                </a:spcAft>
              </a:pPr>
              <a:r>
                <a:rPr lang="en-US" sz="3800" kern="800" cap="all" dirty="0">
                  <a:solidFill>
                    <a:srgbClr val="FFFFFF"/>
                  </a:solidFill>
                </a:rPr>
                <a:t>KEEPING MORE </a:t>
              </a:r>
              <a:br>
                <a:rPr lang="en-US" sz="3800" kern="800" cap="all" dirty="0">
                  <a:solidFill>
                    <a:srgbClr val="FFFFFF"/>
                  </a:solidFill>
                </a:rPr>
              </a:br>
              <a:r>
                <a:rPr lang="en-US" sz="3800" kern="800" cap="all" dirty="0">
                  <a:solidFill>
                    <a:srgbClr val="FFFFFF"/>
                  </a:solidFill>
                </a:rPr>
                <a:t>OF WHAT YOU EARN</a:t>
              </a:r>
            </a:p>
            <a:p>
              <a:pPr>
                <a:lnSpc>
                  <a:spcPts val="2200"/>
                </a:lnSpc>
                <a:spcAft>
                  <a:spcPts val="1200"/>
                </a:spcAft>
              </a:pPr>
              <a:r>
                <a:rPr lang="en-US" sz="1800" b="0" dirty="0">
                  <a:latin typeface="Arial" panose="020B0604020202020204" pitchFamily="34" charset="0"/>
                  <a:cs typeface="Arial" panose="020B0604020202020204" pitchFamily="34" charset="0"/>
                </a:rPr>
                <a:t>An Introduction to Tax-Free Investing</a:t>
              </a:r>
              <a:endParaRPr lang="pt-BR" sz="1800" b="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7530229-70CD-D847-BD4D-98B1B4588AB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gray">
            <a:xfrm>
              <a:off x="296436" y="282276"/>
              <a:ext cx="2576915" cy="949470"/>
            </a:xfrm>
            <a:prstGeom prst="rect">
              <a:avLst/>
            </a:prstGeom>
            <a:solidFill>
              <a:srgbClr val="005598"/>
            </a:solidFill>
          </p:spPr>
        </p:pic>
        <p:grpSp>
          <p:nvGrpSpPr>
            <p:cNvPr id="14" name="Group 13">
              <a:extLst>
                <a:ext uri="{FF2B5EF4-FFF2-40B4-BE49-F238E27FC236}">
                  <a16:creationId xmlns:a16="http://schemas.microsoft.com/office/drawing/2014/main" id="{B92684FA-6261-0241-B1A7-5927767EE962}"/>
                </a:ext>
              </a:extLst>
            </p:cNvPr>
            <p:cNvGrpSpPr/>
            <p:nvPr/>
          </p:nvGrpSpPr>
          <p:grpSpPr bwMode="blackGray">
            <a:xfrm>
              <a:off x="300839" y="3200661"/>
              <a:ext cx="301752" cy="301752"/>
              <a:chOff x="2132949" y="5450871"/>
              <a:chExt cx="301752" cy="301752"/>
            </a:xfrm>
            <a:solidFill>
              <a:srgbClr val="005598"/>
            </a:solidFill>
          </p:grpSpPr>
          <p:sp>
            <p:nvSpPr>
              <p:cNvPr id="16" name="Rectangle 15">
                <a:extLst>
                  <a:ext uri="{FF2B5EF4-FFF2-40B4-BE49-F238E27FC236}">
                    <a16:creationId xmlns:a16="http://schemas.microsoft.com/office/drawing/2014/main" id="{A4CA7FCB-EFB9-6441-B63E-7EF56FCD3FBF}"/>
                  </a:ext>
                </a:extLst>
              </p:cNvPr>
              <p:cNvSpPr/>
              <p:nvPr/>
            </p:nvSpPr>
            <p:spPr bwMode="blackGray">
              <a:xfrm>
                <a:off x="2334117" y="5450871"/>
                <a:ext cx="100584" cy="301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F792BCE8-8587-FE41-B5C6-F4D480152A3B}"/>
                  </a:ext>
                </a:extLst>
              </p:cNvPr>
              <p:cNvSpPr/>
              <p:nvPr/>
            </p:nvSpPr>
            <p:spPr bwMode="blackGray">
              <a:xfrm rot="16200000">
                <a:off x="2233533" y="5350288"/>
                <a:ext cx="100584" cy="301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spTree>
    <p:extLst>
      <p:ext uri="{BB962C8B-B14F-4D97-AF65-F5344CB8AC3E}">
        <p14:creationId xmlns:p14="http://schemas.microsoft.com/office/powerpoint/2010/main" val="35871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t>10</a:t>
            </a:fld>
            <a:endParaRPr lang="en-US" dirty="0"/>
          </a:p>
        </p:txBody>
      </p:sp>
      <p:sp>
        <p:nvSpPr>
          <p:cNvPr id="3" name="Text Placeholder 2"/>
          <p:cNvSpPr>
            <a:spLocks noGrp="1"/>
          </p:cNvSpPr>
          <p:nvPr>
            <p:ph type="body" sz="quarter" idx="11"/>
          </p:nvPr>
        </p:nvSpPr>
        <p:spPr>
          <a:xfrm>
            <a:off x="274320" y="309936"/>
            <a:ext cx="5915181" cy="695904"/>
          </a:xfrm>
        </p:spPr>
        <p:txBody>
          <a:bodyPr lIns="0" tIns="0" rIns="0" bIns="0"/>
          <a:lstStyle/>
          <a:p>
            <a:pPr>
              <a:lnSpc>
                <a:spcPct val="100000"/>
              </a:lnSpc>
            </a:pPr>
            <a:r>
              <a:rPr lang="en-US" dirty="0"/>
              <a:t>A Brief History of Municipal Bonds	</a:t>
            </a:r>
          </a:p>
          <a:p>
            <a:pPr>
              <a:lnSpc>
                <a:spcPct val="100000"/>
              </a:lnSpc>
            </a:pPr>
            <a:endParaRPr lang="en-US" dirty="0"/>
          </a:p>
        </p:txBody>
      </p:sp>
      <p:sp>
        <p:nvSpPr>
          <p:cNvPr id="7" name="Freeform 1"/>
          <p:cNvSpPr>
            <a:spLocks noChangeArrowheads="1"/>
          </p:cNvSpPr>
          <p:nvPr/>
        </p:nvSpPr>
        <p:spPr bwMode="auto">
          <a:xfrm rot="21163818">
            <a:off x="4599938" y="2583593"/>
            <a:ext cx="854315" cy="55609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8" name="Freeform 7"/>
          <p:cNvSpPr/>
          <p:nvPr/>
        </p:nvSpPr>
        <p:spPr>
          <a:xfrm>
            <a:off x="1928941" y="1505974"/>
            <a:ext cx="831265" cy="1323974"/>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9" name="Freeform 8"/>
          <p:cNvSpPr/>
          <p:nvPr/>
        </p:nvSpPr>
        <p:spPr>
          <a:xfrm>
            <a:off x="1235980" y="1351466"/>
            <a:ext cx="913383" cy="679995"/>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bg1"/>
          </a:solidFill>
          <a:ln w="1270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defRPr/>
            </a:pPr>
            <a:endParaRPr lang="en-GB" sz="800" b="0" dirty="0">
              <a:solidFill>
                <a:srgbClr val="000000"/>
              </a:solidFill>
            </a:endParaRPr>
          </a:p>
        </p:txBody>
      </p:sp>
      <p:sp>
        <p:nvSpPr>
          <p:cNvPr id="10" name="Freeform 9"/>
          <p:cNvSpPr/>
          <p:nvPr/>
        </p:nvSpPr>
        <p:spPr>
          <a:xfrm>
            <a:off x="1001152" y="1740803"/>
            <a:ext cx="1094907" cy="937874"/>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11" name="Freeform 10"/>
          <p:cNvSpPr/>
          <p:nvPr/>
        </p:nvSpPr>
        <p:spPr>
          <a:xfrm>
            <a:off x="1429029" y="2596560"/>
            <a:ext cx="888892" cy="1358549"/>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solidFill>
          <a:ln w="1270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buClr>
                <a:srgbClr val="000000"/>
              </a:buClr>
              <a:buSzPct val="100000"/>
              <a:buFont typeface="Times New Roman" pitchFamily="16" charset="0"/>
              <a:buNone/>
              <a:defRPr/>
            </a:pPr>
            <a:endParaRPr lang="en-GB" sz="800" b="0" dirty="0">
              <a:solidFill>
                <a:srgbClr val="000000"/>
              </a:solidFill>
              <a:ea typeface="ＭＳ Ｐゴシック" charset="-128"/>
            </a:endParaRPr>
          </a:p>
        </p:txBody>
      </p:sp>
      <p:sp>
        <p:nvSpPr>
          <p:cNvPr id="12" name="Freeform 11"/>
          <p:cNvSpPr/>
          <p:nvPr/>
        </p:nvSpPr>
        <p:spPr>
          <a:xfrm>
            <a:off x="2196905" y="2757914"/>
            <a:ext cx="759231" cy="976772"/>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13" name="Freeform 12"/>
          <p:cNvSpPr/>
          <p:nvPr/>
        </p:nvSpPr>
        <p:spPr>
          <a:xfrm>
            <a:off x="1995212" y="3628077"/>
            <a:ext cx="900417" cy="1090585"/>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14" name="Freeform 13"/>
          <p:cNvSpPr/>
          <p:nvPr/>
        </p:nvSpPr>
        <p:spPr>
          <a:xfrm>
            <a:off x="2813511" y="3727483"/>
            <a:ext cx="930671" cy="1004146"/>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15" name="Freeform 14"/>
          <p:cNvSpPr/>
          <p:nvPr/>
        </p:nvSpPr>
        <p:spPr>
          <a:xfrm>
            <a:off x="2891307" y="3014059"/>
            <a:ext cx="995501" cy="762113"/>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16" name="Freeform 15"/>
          <p:cNvSpPr/>
          <p:nvPr/>
        </p:nvSpPr>
        <p:spPr>
          <a:xfrm>
            <a:off x="2692495" y="2299782"/>
            <a:ext cx="950840" cy="772198"/>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solidFill>
          <a:ln w="1270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buClr>
                <a:srgbClr val="000000"/>
              </a:buClr>
              <a:buSzPct val="100000"/>
              <a:buFont typeface="Times New Roman" pitchFamily="16" charset="0"/>
              <a:buNone/>
              <a:defRPr/>
            </a:pPr>
            <a:endParaRPr lang="en-GB" sz="800" b="0" dirty="0">
              <a:solidFill>
                <a:srgbClr val="000000"/>
              </a:solidFill>
              <a:ea typeface="ＭＳ Ｐゴシック" charset="-128"/>
            </a:endParaRPr>
          </a:p>
        </p:txBody>
      </p:sp>
      <p:sp>
        <p:nvSpPr>
          <p:cNvPr id="17" name="Freeform 16"/>
          <p:cNvSpPr/>
          <p:nvPr/>
        </p:nvSpPr>
        <p:spPr>
          <a:xfrm>
            <a:off x="2250210" y="1527584"/>
            <a:ext cx="1429142" cy="8644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18" name="Freeform 17"/>
          <p:cNvSpPr/>
          <p:nvPr/>
        </p:nvSpPr>
        <p:spPr>
          <a:xfrm>
            <a:off x="3651979" y="1678854"/>
            <a:ext cx="909061" cy="54169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19" name="Freeform 18"/>
          <p:cNvSpPr/>
          <p:nvPr/>
        </p:nvSpPr>
        <p:spPr>
          <a:xfrm>
            <a:off x="3624606" y="2204698"/>
            <a:ext cx="996942" cy="590674"/>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solidFill>
          <a:ln w="1270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buClr>
                <a:srgbClr val="000000"/>
              </a:buClr>
              <a:buSzPct val="100000"/>
              <a:buFont typeface="Times New Roman" pitchFamily="16" charset="0"/>
              <a:buNone/>
              <a:defRPr/>
            </a:pPr>
            <a:endParaRPr lang="en-GB" sz="800" b="0" dirty="0">
              <a:solidFill>
                <a:srgbClr val="000000"/>
              </a:solidFill>
              <a:ea typeface="ＭＳ Ｐゴシック" charset="-128"/>
            </a:endParaRPr>
          </a:p>
        </p:txBody>
      </p:sp>
      <p:sp>
        <p:nvSpPr>
          <p:cNvPr id="20" name="Freeform 19"/>
          <p:cNvSpPr/>
          <p:nvPr/>
        </p:nvSpPr>
        <p:spPr>
          <a:xfrm>
            <a:off x="3613081" y="2717680"/>
            <a:ext cx="1178466" cy="5229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21" name="Freeform 20"/>
          <p:cNvSpPr/>
          <p:nvPr/>
        </p:nvSpPr>
        <p:spPr>
          <a:xfrm>
            <a:off x="3870961" y="3208843"/>
            <a:ext cx="1061771" cy="570504"/>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22" name="Freeform 21"/>
          <p:cNvSpPr/>
          <p:nvPr/>
        </p:nvSpPr>
        <p:spPr>
          <a:xfrm>
            <a:off x="3741301" y="3730364"/>
            <a:ext cx="1262024" cy="615165"/>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23" name="Freeform 22"/>
          <p:cNvSpPr/>
          <p:nvPr/>
        </p:nvSpPr>
        <p:spPr>
          <a:xfrm>
            <a:off x="4958664" y="3757737"/>
            <a:ext cx="681436" cy="672791"/>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24" name="Freeform 23"/>
          <p:cNvSpPr/>
          <p:nvPr/>
        </p:nvSpPr>
        <p:spPr>
          <a:xfrm>
            <a:off x="5464339" y="3953668"/>
            <a:ext cx="479742" cy="880247"/>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25" name="Freeform 24"/>
          <p:cNvSpPr/>
          <p:nvPr/>
        </p:nvSpPr>
        <p:spPr>
          <a:xfrm>
            <a:off x="4738242" y="3077742"/>
            <a:ext cx="989738" cy="753469"/>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26" name="Freeform 25"/>
          <p:cNvSpPr/>
          <p:nvPr/>
        </p:nvSpPr>
        <p:spPr>
          <a:xfrm>
            <a:off x="5013409" y="1979954"/>
            <a:ext cx="752028" cy="747706"/>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27" name="Freeform 26"/>
          <p:cNvSpPr/>
          <p:nvPr/>
        </p:nvSpPr>
        <p:spPr>
          <a:xfrm>
            <a:off x="5308747" y="2658508"/>
            <a:ext cx="558979" cy="959484"/>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28" name="Freeform 27"/>
          <p:cNvSpPr/>
          <p:nvPr/>
        </p:nvSpPr>
        <p:spPr>
          <a:xfrm>
            <a:off x="5874928" y="3885956"/>
            <a:ext cx="540251" cy="884570"/>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29" name="Freeform 28"/>
          <p:cNvSpPr/>
          <p:nvPr/>
        </p:nvSpPr>
        <p:spPr>
          <a:xfrm>
            <a:off x="6235985" y="3796727"/>
            <a:ext cx="750587" cy="790926"/>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30" name="Freeform 29"/>
          <p:cNvSpPr/>
          <p:nvPr/>
        </p:nvSpPr>
        <p:spPr>
          <a:xfrm>
            <a:off x="6579415" y="3700111"/>
            <a:ext cx="690079" cy="53016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31" name="Freeform 30"/>
          <p:cNvSpPr/>
          <p:nvPr/>
        </p:nvSpPr>
        <p:spPr>
          <a:xfrm>
            <a:off x="5703489" y="3141132"/>
            <a:ext cx="936434" cy="556098"/>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32" name="Freeform 31"/>
          <p:cNvSpPr/>
          <p:nvPr/>
        </p:nvSpPr>
        <p:spPr>
          <a:xfrm>
            <a:off x="5581032" y="3450875"/>
            <a:ext cx="1187110" cy="55609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GB" sz="700" b="0" dirty="0">
                <a:solidFill>
                  <a:srgbClr val="FFFFFF"/>
                </a:solidFill>
              </a:rPr>
              <a:t> </a:t>
            </a:r>
            <a:br>
              <a:rPr lang="en-GB" sz="700" b="0" dirty="0">
                <a:solidFill>
                  <a:srgbClr val="FFFFFF"/>
                </a:solidFill>
              </a:rPr>
            </a:br>
            <a:r>
              <a:rPr lang="en-GB" sz="700" b="0" dirty="0">
                <a:solidFill>
                  <a:srgbClr val="FFFFFF"/>
                </a:solidFill>
              </a:rPr>
              <a:t>         </a:t>
            </a:r>
          </a:p>
        </p:txBody>
      </p:sp>
      <p:sp>
        <p:nvSpPr>
          <p:cNvPr id="33" name="Freeform 32"/>
          <p:cNvSpPr/>
          <p:nvPr/>
        </p:nvSpPr>
        <p:spPr>
          <a:xfrm>
            <a:off x="5788488" y="2694525"/>
            <a:ext cx="450929" cy="756350"/>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34" name="Freeform 33"/>
          <p:cNvSpPr/>
          <p:nvPr/>
        </p:nvSpPr>
        <p:spPr>
          <a:xfrm>
            <a:off x="3190966" y="3854619"/>
            <a:ext cx="1976595" cy="185125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solidFill>
          <a:ln w="1270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buClr>
                <a:srgbClr val="000000"/>
              </a:buClr>
              <a:buSzPct val="100000"/>
              <a:buFont typeface="Times New Roman" pitchFamily="16" charset="0"/>
              <a:buNone/>
              <a:defRPr/>
            </a:pPr>
            <a:br>
              <a:rPr lang="en-GB" sz="800" b="0" dirty="0">
                <a:solidFill>
                  <a:srgbClr val="000000"/>
                </a:solidFill>
                <a:ea typeface="ＭＳ Ｐゴシック" charset="-128"/>
              </a:rPr>
            </a:br>
            <a:r>
              <a:rPr lang="en-GB" sz="800" b="0" dirty="0">
                <a:solidFill>
                  <a:srgbClr val="000000"/>
                </a:solidFill>
                <a:ea typeface="ＭＳ Ｐゴシック" charset="-128"/>
              </a:rPr>
              <a:t>    </a:t>
            </a:r>
          </a:p>
          <a:p>
            <a:pPr fontAlgn="auto">
              <a:spcBef>
                <a:spcPts val="0"/>
              </a:spcBef>
              <a:spcAft>
                <a:spcPts val="0"/>
              </a:spcAft>
              <a:buClr>
                <a:srgbClr val="000000"/>
              </a:buClr>
              <a:buSzPct val="100000"/>
              <a:buFont typeface="Times New Roman" pitchFamily="16" charset="0"/>
              <a:buNone/>
              <a:defRPr/>
            </a:pPr>
            <a:endParaRPr lang="en-GB" sz="800" dirty="0">
              <a:solidFill>
                <a:srgbClr val="000000"/>
              </a:solidFill>
              <a:ea typeface="ＭＳ Ｐゴシック" charset="-128"/>
            </a:endParaRPr>
          </a:p>
          <a:p>
            <a:pPr fontAlgn="auto">
              <a:spcBef>
                <a:spcPts val="0"/>
              </a:spcBef>
              <a:spcAft>
                <a:spcPts val="0"/>
              </a:spcAft>
              <a:buClr>
                <a:srgbClr val="000000"/>
              </a:buClr>
              <a:buSzPct val="100000"/>
              <a:buFont typeface="Times New Roman" pitchFamily="16" charset="0"/>
              <a:buNone/>
              <a:defRPr/>
            </a:pPr>
            <a:endParaRPr lang="en-GB" sz="800" dirty="0">
              <a:solidFill>
                <a:srgbClr val="000000"/>
              </a:solidFill>
              <a:ea typeface="ＭＳ Ｐゴシック" charset="-128"/>
            </a:endParaRPr>
          </a:p>
          <a:p>
            <a:pPr fontAlgn="auto">
              <a:spcBef>
                <a:spcPts val="0"/>
              </a:spcBef>
              <a:spcAft>
                <a:spcPts val="0"/>
              </a:spcAft>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35" name="Freeform 34"/>
          <p:cNvSpPr/>
          <p:nvPr/>
        </p:nvSpPr>
        <p:spPr>
          <a:xfrm>
            <a:off x="911830" y="2438086"/>
            <a:ext cx="1210160" cy="1927613"/>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36" name="Freeform 35"/>
          <p:cNvSpPr/>
          <p:nvPr/>
        </p:nvSpPr>
        <p:spPr>
          <a:xfrm>
            <a:off x="5068155" y="4371462"/>
            <a:ext cx="801011" cy="704486"/>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37" name="Freeform 36"/>
          <p:cNvSpPr/>
          <p:nvPr/>
        </p:nvSpPr>
        <p:spPr>
          <a:xfrm>
            <a:off x="6043708" y="4478427"/>
            <a:ext cx="1251939" cy="973891"/>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solidFill>
          <a:ln w="12700">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buClr>
                <a:srgbClr val="000000"/>
              </a:buClr>
              <a:buSzPct val="100000"/>
              <a:buFont typeface="Times New Roman" pitchFamily="16" charset="0"/>
              <a:buNone/>
              <a:defRPr/>
            </a:pPr>
            <a:endParaRPr lang="en-GB" sz="800" b="0" dirty="0">
              <a:solidFill>
                <a:srgbClr val="000000"/>
              </a:solidFill>
              <a:ea typeface="ＭＳ Ｐゴシック" charset="-128"/>
            </a:endParaRPr>
          </a:p>
        </p:txBody>
      </p:sp>
      <p:sp>
        <p:nvSpPr>
          <p:cNvPr id="38" name="Freeform 37"/>
          <p:cNvSpPr/>
          <p:nvPr/>
        </p:nvSpPr>
        <p:spPr>
          <a:xfrm>
            <a:off x="6400772" y="3210284"/>
            <a:ext cx="1200075" cy="6338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39" name="Freeform 38"/>
          <p:cNvSpPr/>
          <p:nvPr/>
        </p:nvSpPr>
        <p:spPr>
          <a:xfrm>
            <a:off x="7642952" y="1144367"/>
            <a:ext cx="499912" cy="776519"/>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40" name="Freeform 39"/>
          <p:cNvSpPr/>
          <p:nvPr/>
        </p:nvSpPr>
        <p:spPr>
          <a:xfrm>
            <a:off x="7580678" y="1605381"/>
            <a:ext cx="224744" cy="46533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41" name="Freeform 40"/>
          <p:cNvSpPr/>
          <p:nvPr/>
        </p:nvSpPr>
        <p:spPr>
          <a:xfrm>
            <a:off x="7384748" y="1644278"/>
            <a:ext cx="247795" cy="445167"/>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42" name="Freeform 41"/>
          <p:cNvSpPr/>
          <p:nvPr/>
        </p:nvSpPr>
        <p:spPr>
          <a:xfrm>
            <a:off x="7530255" y="1959785"/>
            <a:ext cx="473979" cy="26364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43" name="Freeform 42"/>
          <p:cNvSpPr/>
          <p:nvPr/>
        </p:nvSpPr>
        <p:spPr>
          <a:xfrm>
            <a:off x="7756440" y="2113936"/>
            <a:ext cx="73474" cy="119576"/>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44" name="Freeform 43"/>
          <p:cNvSpPr/>
          <p:nvPr/>
        </p:nvSpPr>
        <p:spPr>
          <a:xfrm>
            <a:off x="7551865" y="2138427"/>
            <a:ext cx="249236" cy="218981"/>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45" name="Freeform 44"/>
          <p:cNvSpPr/>
          <p:nvPr/>
        </p:nvSpPr>
        <p:spPr>
          <a:xfrm>
            <a:off x="7396273" y="2381900"/>
            <a:ext cx="198812" cy="414912"/>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46" name="Freeform 45"/>
          <p:cNvSpPr/>
          <p:nvPr/>
        </p:nvSpPr>
        <p:spPr>
          <a:xfrm>
            <a:off x="6549161" y="2734864"/>
            <a:ext cx="603640" cy="659826"/>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br>
              <a:rPr lang="en-GB" sz="600" b="0" dirty="0">
                <a:solidFill>
                  <a:srgbClr val="FFFFFF"/>
                </a:solidFill>
              </a:rPr>
            </a:br>
            <a:endParaRPr lang="en-GB" sz="600" b="0" dirty="0">
              <a:solidFill>
                <a:srgbClr val="FFFFFF"/>
              </a:solidFill>
            </a:endParaRPr>
          </a:p>
        </p:txBody>
      </p:sp>
      <p:sp>
        <p:nvSpPr>
          <p:cNvPr id="47" name="Freeform 46"/>
          <p:cNvSpPr/>
          <p:nvPr/>
        </p:nvSpPr>
        <p:spPr>
          <a:xfrm>
            <a:off x="6899243" y="2708932"/>
            <a:ext cx="626690" cy="301099"/>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48" name="Freeform 47"/>
          <p:cNvSpPr/>
          <p:nvPr/>
        </p:nvSpPr>
        <p:spPr>
          <a:xfrm>
            <a:off x="6662974" y="2311307"/>
            <a:ext cx="818299" cy="596436"/>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49" name="Freeform 48"/>
          <p:cNvSpPr/>
          <p:nvPr/>
        </p:nvSpPr>
        <p:spPr>
          <a:xfrm>
            <a:off x="4451166" y="1677616"/>
            <a:ext cx="905460" cy="959484"/>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50" name="Freeform 49"/>
          <p:cNvSpPr/>
          <p:nvPr/>
        </p:nvSpPr>
        <p:spPr>
          <a:xfrm>
            <a:off x="5324211" y="1826725"/>
            <a:ext cx="756351" cy="360887"/>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51" name="Freeform 50"/>
          <p:cNvSpPr/>
          <p:nvPr/>
        </p:nvSpPr>
        <p:spPr>
          <a:xfrm>
            <a:off x="5853657" y="2032020"/>
            <a:ext cx="538089" cy="713130"/>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52" name="Freeform 51"/>
          <p:cNvSpPr/>
          <p:nvPr/>
        </p:nvSpPr>
        <p:spPr>
          <a:xfrm>
            <a:off x="6720218" y="1727319"/>
            <a:ext cx="888171" cy="754190"/>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53" name="Freeform 52"/>
          <p:cNvSpPr/>
          <p:nvPr/>
        </p:nvSpPr>
        <p:spPr>
          <a:xfrm>
            <a:off x="7571653" y="2302146"/>
            <a:ext cx="231226" cy="17504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1800" b="0" dirty="0">
              <a:solidFill>
                <a:srgbClr val="FFFFFF"/>
              </a:solidFill>
            </a:endParaRPr>
          </a:p>
        </p:txBody>
      </p:sp>
      <p:sp>
        <p:nvSpPr>
          <p:cNvPr id="54" name="Freeform 53"/>
          <p:cNvSpPr/>
          <p:nvPr/>
        </p:nvSpPr>
        <p:spPr>
          <a:xfrm>
            <a:off x="6135690" y="2527408"/>
            <a:ext cx="593555" cy="667028"/>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79" name="Freeform 78"/>
          <p:cNvSpPr/>
          <p:nvPr/>
        </p:nvSpPr>
        <p:spPr>
          <a:xfrm>
            <a:off x="7386189" y="2694525"/>
            <a:ext cx="139744" cy="2276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600" b="0" dirty="0">
              <a:solidFill>
                <a:srgbClr val="FFFFFF"/>
              </a:solidFill>
            </a:endParaRPr>
          </a:p>
        </p:txBody>
      </p:sp>
      <p:sp>
        <p:nvSpPr>
          <p:cNvPr id="80" name="Freeform 79"/>
          <p:cNvSpPr/>
          <p:nvPr/>
        </p:nvSpPr>
        <p:spPr>
          <a:xfrm>
            <a:off x="6484669" y="2844557"/>
            <a:ext cx="1026475" cy="6936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GB" sz="700" b="0" dirty="0">
              <a:solidFill>
                <a:srgbClr val="FFFFFF"/>
              </a:solidFill>
            </a:endParaRPr>
          </a:p>
        </p:txBody>
      </p:sp>
      <p:sp>
        <p:nvSpPr>
          <p:cNvPr id="131" name="Rectangle 130">
            <a:extLst>
              <a:ext uri="{FF2B5EF4-FFF2-40B4-BE49-F238E27FC236}">
                <a16:creationId xmlns:a16="http://schemas.microsoft.com/office/drawing/2014/main" id="{CFFD465E-122E-3C4D-8310-2229514B649C}"/>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
        <p:nvSpPr>
          <p:cNvPr id="324" name="Freeform 323">
            <a:extLst>
              <a:ext uri="{FF2B5EF4-FFF2-40B4-BE49-F238E27FC236}">
                <a16:creationId xmlns:a16="http://schemas.microsoft.com/office/drawing/2014/main" id="{B435D706-74EC-D54B-9EC3-F76B0AF518AC}"/>
              </a:ext>
            </a:extLst>
          </p:cNvPr>
          <p:cNvSpPr/>
          <p:nvPr/>
        </p:nvSpPr>
        <p:spPr>
          <a:xfrm>
            <a:off x="274320" y="4777548"/>
            <a:ext cx="1441969" cy="1450136"/>
          </a:xfrm>
          <a:custGeom>
            <a:avLst/>
            <a:gdLst>
              <a:gd name="connsiteX0" fmla="*/ 73320 w 1022872"/>
              <a:gd name="connsiteY0" fmla="*/ 1028667 h 1028666"/>
              <a:gd name="connsiteX1" fmla="*/ 0 w 1022872"/>
              <a:gd name="connsiteY1" fmla="*/ 954909 h 1028666"/>
              <a:gd name="connsiteX2" fmla="*/ 0 w 1022872"/>
              <a:gd name="connsiteY2" fmla="*/ 139304 h 1028666"/>
              <a:gd name="connsiteX3" fmla="*/ 73477 w 1022872"/>
              <a:gd name="connsiteY3" fmla="*/ 65387 h 1028666"/>
              <a:gd name="connsiteX4" fmla="*/ 162341 w 1022872"/>
              <a:gd name="connsiteY4" fmla="*/ 65387 h 1028666"/>
              <a:gd name="connsiteX5" fmla="*/ 162341 w 1022872"/>
              <a:gd name="connsiteY5" fmla="*/ 24797 h 1028666"/>
              <a:gd name="connsiteX6" fmla="*/ 186990 w 1022872"/>
              <a:gd name="connsiteY6" fmla="*/ 0 h 1028666"/>
              <a:gd name="connsiteX7" fmla="*/ 211640 w 1022872"/>
              <a:gd name="connsiteY7" fmla="*/ 24797 h 1028666"/>
              <a:gd name="connsiteX8" fmla="*/ 211640 w 1022872"/>
              <a:gd name="connsiteY8" fmla="*/ 65387 h 1028666"/>
              <a:gd name="connsiteX9" fmla="*/ 811233 w 1022872"/>
              <a:gd name="connsiteY9" fmla="*/ 65387 h 1028666"/>
              <a:gd name="connsiteX10" fmla="*/ 811233 w 1022872"/>
              <a:gd name="connsiteY10" fmla="*/ 24797 h 1028666"/>
              <a:gd name="connsiteX11" fmla="*/ 835883 w 1022872"/>
              <a:gd name="connsiteY11" fmla="*/ 0 h 1028666"/>
              <a:gd name="connsiteX12" fmla="*/ 860532 w 1022872"/>
              <a:gd name="connsiteY12" fmla="*/ 24797 h 1028666"/>
              <a:gd name="connsiteX13" fmla="*/ 860532 w 1022872"/>
              <a:gd name="connsiteY13" fmla="*/ 65387 h 1028666"/>
              <a:gd name="connsiteX14" fmla="*/ 949396 w 1022872"/>
              <a:gd name="connsiteY14" fmla="*/ 65387 h 1028666"/>
              <a:gd name="connsiteX15" fmla="*/ 1022873 w 1022872"/>
              <a:gd name="connsiteY15" fmla="*/ 139304 h 1028666"/>
              <a:gd name="connsiteX16" fmla="*/ 1022873 w 1022872"/>
              <a:gd name="connsiteY16" fmla="*/ 954909 h 1028666"/>
              <a:gd name="connsiteX17" fmla="*/ 949553 w 1022872"/>
              <a:gd name="connsiteY17" fmla="*/ 1028667 h 1028666"/>
              <a:gd name="connsiteX18" fmla="*/ 73320 w 1022872"/>
              <a:gd name="connsiteY18" fmla="*/ 1028667 h 1028666"/>
              <a:gd name="connsiteX19" fmla="*/ 49142 w 1022872"/>
              <a:gd name="connsiteY19" fmla="*/ 954909 h 1028666"/>
              <a:gd name="connsiteX20" fmla="*/ 73320 w 1022872"/>
              <a:gd name="connsiteY20" fmla="*/ 979231 h 1028666"/>
              <a:gd name="connsiteX21" fmla="*/ 948925 w 1022872"/>
              <a:gd name="connsiteY21" fmla="*/ 979231 h 1028666"/>
              <a:gd name="connsiteX22" fmla="*/ 973103 w 1022872"/>
              <a:gd name="connsiteY22" fmla="*/ 954909 h 1028666"/>
              <a:gd name="connsiteX23" fmla="*/ 973103 w 1022872"/>
              <a:gd name="connsiteY23" fmla="*/ 310827 h 1028666"/>
              <a:gd name="connsiteX24" fmla="*/ 49142 w 1022872"/>
              <a:gd name="connsiteY24" fmla="*/ 310827 h 1028666"/>
              <a:gd name="connsiteX25" fmla="*/ 49142 w 1022872"/>
              <a:gd name="connsiteY25" fmla="*/ 954909 h 1028666"/>
              <a:gd name="connsiteX26" fmla="*/ 73320 w 1022872"/>
              <a:gd name="connsiteY26" fmla="*/ 114981 h 1028666"/>
              <a:gd name="connsiteX27" fmla="*/ 49142 w 1022872"/>
              <a:gd name="connsiteY27" fmla="*/ 139304 h 1028666"/>
              <a:gd name="connsiteX28" fmla="*/ 49142 w 1022872"/>
              <a:gd name="connsiteY28" fmla="*/ 261234 h 1028666"/>
              <a:gd name="connsiteX29" fmla="*/ 973103 w 1022872"/>
              <a:gd name="connsiteY29" fmla="*/ 261234 h 1028666"/>
              <a:gd name="connsiteX30" fmla="*/ 973103 w 1022872"/>
              <a:gd name="connsiteY30" fmla="*/ 139304 h 1028666"/>
              <a:gd name="connsiteX31" fmla="*/ 948925 w 1022872"/>
              <a:gd name="connsiteY31" fmla="*/ 114981 h 1028666"/>
              <a:gd name="connsiteX32" fmla="*/ 860061 w 1022872"/>
              <a:gd name="connsiteY32" fmla="*/ 114981 h 1028666"/>
              <a:gd name="connsiteX33" fmla="*/ 860061 w 1022872"/>
              <a:gd name="connsiteY33" fmla="*/ 155571 h 1028666"/>
              <a:gd name="connsiteX34" fmla="*/ 835412 w 1022872"/>
              <a:gd name="connsiteY34" fmla="*/ 180368 h 1028666"/>
              <a:gd name="connsiteX35" fmla="*/ 810762 w 1022872"/>
              <a:gd name="connsiteY35" fmla="*/ 155571 h 1028666"/>
              <a:gd name="connsiteX36" fmla="*/ 810762 w 1022872"/>
              <a:gd name="connsiteY36" fmla="*/ 114981 h 1028666"/>
              <a:gd name="connsiteX37" fmla="*/ 211326 w 1022872"/>
              <a:gd name="connsiteY37" fmla="*/ 114981 h 1028666"/>
              <a:gd name="connsiteX38" fmla="*/ 211326 w 1022872"/>
              <a:gd name="connsiteY38" fmla="*/ 155571 h 1028666"/>
              <a:gd name="connsiteX39" fmla="*/ 186676 w 1022872"/>
              <a:gd name="connsiteY39" fmla="*/ 180368 h 1028666"/>
              <a:gd name="connsiteX40" fmla="*/ 162027 w 1022872"/>
              <a:gd name="connsiteY40" fmla="*/ 155571 h 1028666"/>
              <a:gd name="connsiteX41" fmla="*/ 162027 w 1022872"/>
              <a:gd name="connsiteY41" fmla="*/ 114981 h 1028666"/>
              <a:gd name="connsiteX42" fmla="*/ 73320 w 1022872"/>
              <a:gd name="connsiteY42" fmla="*/ 114981 h 102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2872" h="1028666">
                <a:moveTo>
                  <a:pt x="73320" y="1028667"/>
                </a:moveTo>
                <a:cubicBezTo>
                  <a:pt x="32814" y="1028667"/>
                  <a:pt x="0" y="995499"/>
                  <a:pt x="0" y="954909"/>
                </a:cubicBezTo>
                <a:lnTo>
                  <a:pt x="0" y="139304"/>
                </a:lnTo>
                <a:cubicBezTo>
                  <a:pt x="0" y="98555"/>
                  <a:pt x="32971" y="65387"/>
                  <a:pt x="73477" y="65387"/>
                </a:cubicBezTo>
                <a:lnTo>
                  <a:pt x="162341" y="65387"/>
                </a:lnTo>
                <a:lnTo>
                  <a:pt x="162341" y="24797"/>
                </a:lnTo>
                <a:cubicBezTo>
                  <a:pt x="162341" y="11214"/>
                  <a:pt x="173331" y="0"/>
                  <a:pt x="186990" y="0"/>
                </a:cubicBezTo>
                <a:cubicBezTo>
                  <a:pt x="200650" y="0"/>
                  <a:pt x="211640" y="11056"/>
                  <a:pt x="211640" y="24797"/>
                </a:cubicBezTo>
                <a:lnTo>
                  <a:pt x="211640" y="65387"/>
                </a:lnTo>
                <a:lnTo>
                  <a:pt x="811233" y="65387"/>
                </a:lnTo>
                <a:lnTo>
                  <a:pt x="811233" y="24797"/>
                </a:lnTo>
                <a:cubicBezTo>
                  <a:pt x="811233" y="11214"/>
                  <a:pt x="822223" y="0"/>
                  <a:pt x="835883" y="0"/>
                </a:cubicBezTo>
                <a:cubicBezTo>
                  <a:pt x="849542" y="0"/>
                  <a:pt x="860532" y="11056"/>
                  <a:pt x="860532" y="24797"/>
                </a:cubicBezTo>
                <a:lnTo>
                  <a:pt x="860532" y="65387"/>
                </a:lnTo>
                <a:lnTo>
                  <a:pt x="949396" y="65387"/>
                </a:lnTo>
                <a:cubicBezTo>
                  <a:pt x="989902" y="65387"/>
                  <a:pt x="1022873" y="98555"/>
                  <a:pt x="1022873" y="139304"/>
                </a:cubicBezTo>
                <a:lnTo>
                  <a:pt x="1022873" y="954909"/>
                </a:lnTo>
                <a:cubicBezTo>
                  <a:pt x="1022873" y="995657"/>
                  <a:pt x="989902" y="1028667"/>
                  <a:pt x="949553" y="1028667"/>
                </a:cubicBezTo>
                <a:lnTo>
                  <a:pt x="73320" y="1028667"/>
                </a:lnTo>
                <a:close/>
                <a:moveTo>
                  <a:pt x="49142" y="954909"/>
                </a:moveTo>
                <a:cubicBezTo>
                  <a:pt x="49142" y="968334"/>
                  <a:pt x="59975" y="979231"/>
                  <a:pt x="73320" y="979231"/>
                </a:cubicBezTo>
                <a:lnTo>
                  <a:pt x="948925" y="979231"/>
                </a:lnTo>
                <a:cubicBezTo>
                  <a:pt x="962270" y="979231"/>
                  <a:pt x="973103" y="968334"/>
                  <a:pt x="973103" y="954909"/>
                </a:cubicBezTo>
                <a:lnTo>
                  <a:pt x="973103" y="310827"/>
                </a:lnTo>
                <a:lnTo>
                  <a:pt x="49142" y="310827"/>
                </a:lnTo>
                <a:lnTo>
                  <a:pt x="49142" y="954909"/>
                </a:lnTo>
                <a:close/>
                <a:moveTo>
                  <a:pt x="73320" y="114981"/>
                </a:moveTo>
                <a:cubicBezTo>
                  <a:pt x="59975" y="114981"/>
                  <a:pt x="49142" y="125879"/>
                  <a:pt x="49142" y="139304"/>
                </a:cubicBezTo>
                <a:lnTo>
                  <a:pt x="49142" y="261234"/>
                </a:lnTo>
                <a:lnTo>
                  <a:pt x="973103" y="261234"/>
                </a:lnTo>
                <a:lnTo>
                  <a:pt x="973103" y="139304"/>
                </a:lnTo>
                <a:cubicBezTo>
                  <a:pt x="973103" y="125879"/>
                  <a:pt x="962270" y="114981"/>
                  <a:pt x="948925" y="114981"/>
                </a:cubicBezTo>
                <a:lnTo>
                  <a:pt x="860061" y="114981"/>
                </a:lnTo>
                <a:lnTo>
                  <a:pt x="860061" y="155571"/>
                </a:lnTo>
                <a:cubicBezTo>
                  <a:pt x="860061" y="169154"/>
                  <a:pt x="849071" y="180368"/>
                  <a:pt x="835412" y="180368"/>
                </a:cubicBezTo>
                <a:cubicBezTo>
                  <a:pt x="821752" y="180368"/>
                  <a:pt x="810762" y="169312"/>
                  <a:pt x="810762" y="155571"/>
                </a:cubicBezTo>
                <a:lnTo>
                  <a:pt x="810762" y="114981"/>
                </a:lnTo>
                <a:lnTo>
                  <a:pt x="211326" y="114981"/>
                </a:lnTo>
                <a:lnTo>
                  <a:pt x="211326" y="155571"/>
                </a:lnTo>
                <a:cubicBezTo>
                  <a:pt x="211326" y="169154"/>
                  <a:pt x="200336" y="180368"/>
                  <a:pt x="186676" y="180368"/>
                </a:cubicBezTo>
                <a:cubicBezTo>
                  <a:pt x="173017" y="180368"/>
                  <a:pt x="162027" y="169312"/>
                  <a:pt x="162027" y="155571"/>
                </a:cubicBezTo>
                <a:lnTo>
                  <a:pt x="162027" y="114981"/>
                </a:lnTo>
                <a:lnTo>
                  <a:pt x="73320" y="114981"/>
                </a:lnTo>
                <a:close/>
              </a:path>
            </a:pathLst>
          </a:custGeom>
          <a:solidFill>
            <a:srgbClr val="18A7E0"/>
          </a:solidFill>
          <a:ln w="15631" cap="flat">
            <a:noFill/>
            <a:prstDash val="solid"/>
            <a:miter/>
          </a:ln>
        </p:spPr>
        <p:txBody>
          <a:bodyPr rtlCol="0" anchor="ctr"/>
          <a:lstStyle/>
          <a:p>
            <a:endParaRPr lang="en-PL"/>
          </a:p>
        </p:txBody>
      </p:sp>
      <p:sp>
        <p:nvSpPr>
          <p:cNvPr id="342" name="TextBox 341">
            <a:extLst>
              <a:ext uri="{FF2B5EF4-FFF2-40B4-BE49-F238E27FC236}">
                <a16:creationId xmlns:a16="http://schemas.microsoft.com/office/drawing/2014/main" id="{4AA211BE-0BD8-5643-8E4D-A04F29173690}"/>
              </a:ext>
            </a:extLst>
          </p:cNvPr>
          <p:cNvSpPr txBox="1"/>
          <p:nvPr/>
        </p:nvSpPr>
        <p:spPr>
          <a:xfrm>
            <a:off x="440141" y="5403608"/>
            <a:ext cx="208448" cy="553998"/>
          </a:xfrm>
          <a:prstGeom prst="rect">
            <a:avLst/>
          </a:prstGeom>
          <a:noFill/>
        </p:spPr>
        <p:txBody>
          <a:bodyPr wrap="square" lIns="0" tIns="0" rIns="0" bIns="0" rtlCol="0">
            <a:spAutoFit/>
          </a:bodyPr>
          <a:lstStyle/>
          <a:p>
            <a:pPr algn="ctr"/>
            <a:r>
              <a:rPr lang="en-PL" sz="3600" b="1" dirty="0">
                <a:solidFill>
                  <a:schemeClr val="accent5"/>
                </a:solidFill>
              </a:rPr>
              <a:t>1</a:t>
            </a:r>
          </a:p>
        </p:txBody>
      </p:sp>
      <p:sp>
        <p:nvSpPr>
          <p:cNvPr id="345" name="TextBox 344">
            <a:extLst>
              <a:ext uri="{FF2B5EF4-FFF2-40B4-BE49-F238E27FC236}">
                <a16:creationId xmlns:a16="http://schemas.microsoft.com/office/drawing/2014/main" id="{5F5EFD6C-1E2E-6344-9231-996978D43AE2}"/>
              </a:ext>
            </a:extLst>
          </p:cNvPr>
          <p:cNvSpPr txBox="1"/>
          <p:nvPr/>
        </p:nvSpPr>
        <p:spPr>
          <a:xfrm>
            <a:off x="723677" y="5403608"/>
            <a:ext cx="208448" cy="553998"/>
          </a:xfrm>
          <a:prstGeom prst="rect">
            <a:avLst/>
          </a:prstGeom>
          <a:noFill/>
        </p:spPr>
        <p:txBody>
          <a:bodyPr wrap="square" lIns="0" tIns="0" rIns="0" bIns="0" rtlCol="0">
            <a:spAutoFit/>
          </a:bodyPr>
          <a:lstStyle/>
          <a:p>
            <a:pPr algn="ctr"/>
            <a:r>
              <a:rPr lang="en-PL" sz="3600" b="1" dirty="0">
                <a:solidFill>
                  <a:schemeClr val="accent5"/>
                </a:solidFill>
              </a:rPr>
              <a:t>8</a:t>
            </a:r>
          </a:p>
        </p:txBody>
      </p:sp>
      <p:sp>
        <p:nvSpPr>
          <p:cNvPr id="346" name="TextBox 345">
            <a:extLst>
              <a:ext uri="{FF2B5EF4-FFF2-40B4-BE49-F238E27FC236}">
                <a16:creationId xmlns:a16="http://schemas.microsoft.com/office/drawing/2014/main" id="{46B6FF7B-028B-FD49-89CF-9B8FAFC64151}"/>
              </a:ext>
            </a:extLst>
          </p:cNvPr>
          <p:cNvSpPr txBox="1"/>
          <p:nvPr/>
        </p:nvSpPr>
        <p:spPr>
          <a:xfrm>
            <a:off x="1007213" y="5403608"/>
            <a:ext cx="208448" cy="553998"/>
          </a:xfrm>
          <a:prstGeom prst="rect">
            <a:avLst/>
          </a:prstGeom>
          <a:noFill/>
        </p:spPr>
        <p:txBody>
          <a:bodyPr wrap="square" lIns="0" tIns="0" rIns="0" bIns="0" rtlCol="0">
            <a:spAutoFit/>
          </a:bodyPr>
          <a:lstStyle/>
          <a:p>
            <a:pPr algn="ctr"/>
            <a:r>
              <a:rPr lang="en-PL" sz="3600" b="1" dirty="0">
                <a:solidFill>
                  <a:schemeClr val="accent5"/>
                </a:solidFill>
              </a:rPr>
              <a:t>0</a:t>
            </a:r>
          </a:p>
        </p:txBody>
      </p:sp>
      <p:sp>
        <p:nvSpPr>
          <p:cNvPr id="347" name="TextBox 346">
            <a:extLst>
              <a:ext uri="{FF2B5EF4-FFF2-40B4-BE49-F238E27FC236}">
                <a16:creationId xmlns:a16="http://schemas.microsoft.com/office/drawing/2014/main" id="{6C380A41-BF28-D745-964F-AFBD446E86E2}"/>
              </a:ext>
            </a:extLst>
          </p:cNvPr>
          <p:cNvSpPr txBox="1"/>
          <p:nvPr/>
        </p:nvSpPr>
        <p:spPr>
          <a:xfrm>
            <a:off x="1290748" y="5403608"/>
            <a:ext cx="208448" cy="553998"/>
          </a:xfrm>
          <a:prstGeom prst="rect">
            <a:avLst/>
          </a:prstGeom>
          <a:noFill/>
        </p:spPr>
        <p:txBody>
          <a:bodyPr wrap="square" lIns="0" tIns="0" rIns="0" bIns="0" rtlCol="0">
            <a:spAutoFit/>
          </a:bodyPr>
          <a:lstStyle/>
          <a:p>
            <a:pPr algn="ctr"/>
            <a:r>
              <a:rPr lang="en-PL" sz="3600" b="1" dirty="0">
                <a:solidFill>
                  <a:schemeClr val="accent5"/>
                </a:solidFill>
              </a:rPr>
              <a:t>0</a:t>
            </a:r>
          </a:p>
        </p:txBody>
      </p:sp>
      <p:sp>
        <p:nvSpPr>
          <p:cNvPr id="348" name="TextBox 347">
            <a:extLst>
              <a:ext uri="{FF2B5EF4-FFF2-40B4-BE49-F238E27FC236}">
                <a16:creationId xmlns:a16="http://schemas.microsoft.com/office/drawing/2014/main" id="{DA3C41F3-9E84-8947-ACA1-3D59304D3573}"/>
              </a:ext>
            </a:extLst>
          </p:cNvPr>
          <p:cNvSpPr txBox="1"/>
          <p:nvPr/>
        </p:nvSpPr>
        <p:spPr>
          <a:xfrm>
            <a:off x="941080" y="5403608"/>
            <a:ext cx="340714" cy="553998"/>
          </a:xfrm>
          <a:prstGeom prst="rect">
            <a:avLst/>
          </a:prstGeom>
          <a:solidFill>
            <a:schemeClr val="bg1"/>
          </a:solidFill>
        </p:spPr>
        <p:txBody>
          <a:bodyPr wrap="square" lIns="18000" tIns="0" rIns="18000" bIns="0" rtlCol="0">
            <a:spAutoFit/>
          </a:bodyPr>
          <a:lstStyle/>
          <a:p>
            <a:pPr algn="ctr"/>
            <a:r>
              <a:rPr lang="en-PL" sz="3600" b="1" dirty="0">
                <a:solidFill>
                  <a:schemeClr val="accent5"/>
                </a:solidFill>
              </a:rPr>
              <a:t>1</a:t>
            </a:r>
          </a:p>
        </p:txBody>
      </p:sp>
      <p:sp>
        <p:nvSpPr>
          <p:cNvPr id="349" name="TextBox 348">
            <a:extLst>
              <a:ext uri="{FF2B5EF4-FFF2-40B4-BE49-F238E27FC236}">
                <a16:creationId xmlns:a16="http://schemas.microsoft.com/office/drawing/2014/main" id="{10C11950-DBA2-AF40-A943-092A8C5FA7A8}"/>
              </a:ext>
            </a:extLst>
          </p:cNvPr>
          <p:cNvSpPr txBox="1"/>
          <p:nvPr/>
        </p:nvSpPr>
        <p:spPr>
          <a:xfrm>
            <a:off x="1224615" y="5403608"/>
            <a:ext cx="340714" cy="553998"/>
          </a:xfrm>
          <a:prstGeom prst="rect">
            <a:avLst/>
          </a:prstGeom>
          <a:solidFill>
            <a:schemeClr val="bg1"/>
          </a:solidFill>
        </p:spPr>
        <p:txBody>
          <a:bodyPr wrap="square" lIns="18000" tIns="0" rIns="18000" bIns="0" rtlCol="0">
            <a:spAutoFit/>
          </a:bodyPr>
          <a:lstStyle/>
          <a:p>
            <a:pPr algn="ctr"/>
            <a:r>
              <a:rPr lang="en-PL" sz="3600" b="1" dirty="0">
                <a:solidFill>
                  <a:schemeClr val="accent5"/>
                </a:solidFill>
              </a:rPr>
              <a:t>2</a:t>
            </a:r>
          </a:p>
        </p:txBody>
      </p:sp>
      <p:sp>
        <p:nvSpPr>
          <p:cNvPr id="350" name="TextBox 349">
            <a:extLst>
              <a:ext uri="{FF2B5EF4-FFF2-40B4-BE49-F238E27FC236}">
                <a16:creationId xmlns:a16="http://schemas.microsoft.com/office/drawing/2014/main" id="{38C531BB-CDDB-2B41-9EBA-4B203CA30E90}"/>
              </a:ext>
            </a:extLst>
          </p:cNvPr>
          <p:cNvSpPr txBox="1"/>
          <p:nvPr/>
        </p:nvSpPr>
        <p:spPr>
          <a:xfrm>
            <a:off x="671111" y="5403608"/>
            <a:ext cx="340714" cy="553998"/>
          </a:xfrm>
          <a:prstGeom prst="rect">
            <a:avLst/>
          </a:prstGeom>
          <a:solidFill>
            <a:schemeClr val="bg1"/>
          </a:solidFill>
        </p:spPr>
        <p:txBody>
          <a:bodyPr wrap="square" lIns="0" tIns="0" rIns="0" bIns="0" rtlCol="0">
            <a:spAutoFit/>
          </a:bodyPr>
          <a:lstStyle/>
          <a:p>
            <a:pPr algn="ctr"/>
            <a:r>
              <a:rPr lang="en-PL" sz="3600" b="1" dirty="0">
                <a:solidFill>
                  <a:schemeClr val="accent5"/>
                </a:solidFill>
              </a:rPr>
              <a:t>9</a:t>
            </a:r>
          </a:p>
        </p:txBody>
      </p:sp>
      <p:sp>
        <p:nvSpPr>
          <p:cNvPr id="351" name="TextBox 350">
            <a:extLst>
              <a:ext uri="{FF2B5EF4-FFF2-40B4-BE49-F238E27FC236}">
                <a16:creationId xmlns:a16="http://schemas.microsoft.com/office/drawing/2014/main" id="{7111D963-EF86-9145-A667-E9AAEC2CA319}"/>
              </a:ext>
            </a:extLst>
          </p:cNvPr>
          <p:cNvSpPr txBox="1"/>
          <p:nvPr/>
        </p:nvSpPr>
        <p:spPr>
          <a:xfrm>
            <a:off x="1224615" y="5403608"/>
            <a:ext cx="340714" cy="553998"/>
          </a:xfrm>
          <a:prstGeom prst="rect">
            <a:avLst/>
          </a:prstGeom>
          <a:solidFill>
            <a:schemeClr val="bg1"/>
          </a:solidFill>
        </p:spPr>
        <p:txBody>
          <a:bodyPr wrap="square" lIns="18000" tIns="0" rIns="18000" bIns="0" rtlCol="0">
            <a:spAutoFit/>
          </a:bodyPr>
          <a:lstStyle/>
          <a:p>
            <a:pPr algn="ctr"/>
            <a:r>
              <a:rPr lang="en-PL" sz="3600" b="1" dirty="0">
                <a:solidFill>
                  <a:schemeClr val="accent5"/>
                </a:solidFill>
              </a:rPr>
              <a:t>1</a:t>
            </a:r>
          </a:p>
        </p:txBody>
      </p:sp>
      <p:sp>
        <p:nvSpPr>
          <p:cNvPr id="352" name="TextBox 351">
            <a:extLst>
              <a:ext uri="{FF2B5EF4-FFF2-40B4-BE49-F238E27FC236}">
                <a16:creationId xmlns:a16="http://schemas.microsoft.com/office/drawing/2014/main" id="{B745E734-8FC6-B94C-9C42-6B2DB7F60165}"/>
              </a:ext>
            </a:extLst>
          </p:cNvPr>
          <p:cNvSpPr txBox="1"/>
          <p:nvPr/>
        </p:nvSpPr>
        <p:spPr>
          <a:xfrm>
            <a:off x="1224615" y="5403608"/>
            <a:ext cx="340714" cy="553998"/>
          </a:xfrm>
          <a:prstGeom prst="rect">
            <a:avLst/>
          </a:prstGeom>
          <a:solidFill>
            <a:schemeClr val="bg1"/>
          </a:solidFill>
        </p:spPr>
        <p:txBody>
          <a:bodyPr wrap="square" lIns="18000" tIns="0" rIns="18000" bIns="0" rtlCol="0">
            <a:spAutoFit/>
          </a:bodyPr>
          <a:lstStyle/>
          <a:p>
            <a:pPr algn="ctr"/>
            <a:r>
              <a:rPr lang="en-PL" sz="3600" b="1" dirty="0">
                <a:solidFill>
                  <a:schemeClr val="accent5"/>
                </a:solidFill>
              </a:rPr>
              <a:t>3</a:t>
            </a:r>
          </a:p>
        </p:txBody>
      </p:sp>
    </p:spTree>
    <p:extLst>
      <p:ext uri="{BB962C8B-B14F-4D97-AF65-F5344CB8AC3E}">
        <p14:creationId xmlns:p14="http://schemas.microsoft.com/office/powerpoint/2010/main" val="39306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500"/>
                                  </p:stCondLst>
                                  <p:childTnLst>
                                    <p:animClr clrSpc="rgb" dir="cw">
                                      <p:cBhvr override="childStyle">
                                        <p:cTn id="6" dur="100" fill="hold"/>
                                        <p:tgtEl>
                                          <p:spTgt spid="79"/>
                                        </p:tgtEl>
                                        <p:attrNameLst>
                                          <p:attrName>style.color</p:attrName>
                                        </p:attrNameLst>
                                      </p:cBhvr>
                                      <p:to>
                                        <a:schemeClr val="accent1"/>
                                      </p:to>
                                    </p:animClr>
                                    <p:animClr clrSpc="rgb" dir="cw">
                                      <p:cBhvr>
                                        <p:cTn id="7" dur="100" fill="hold"/>
                                        <p:tgtEl>
                                          <p:spTgt spid="79"/>
                                        </p:tgtEl>
                                        <p:attrNameLst>
                                          <p:attrName>fillcolor</p:attrName>
                                        </p:attrNameLst>
                                      </p:cBhvr>
                                      <p:to>
                                        <a:schemeClr val="accent1"/>
                                      </p:to>
                                    </p:animClr>
                                    <p:set>
                                      <p:cBhvr>
                                        <p:cTn id="8" dur="100" fill="hold"/>
                                        <p:tgtEl>
                                          <p:spTgt spid="79"/>
                                        </p:tgtEl>
                                        <p:attrNameLst>
                                          <p:attrName>fill.type</p:attrName>
                                        </p:attrNameLst>
                                      </p:cBhvr>
                                      <p:to>
                                        <p:strVal val="solid"/>
                                      </p:to>
                                    </p:set>
                                    <p:set>
                                      <p:cBhvr>
                                        <p:cTn id="9" dur="100" fill="hold"/>
                                        <p:tgtEl>
                                          <p:spTgt spid="79"/>
                                        </p:tgtEl>
                                        <p:attrNameLst>
                                          <p:attrName>fill.on</p:attrName>
                                        </p:attrNameLst>
                                      </p:cBhvr>
                                      <p:to>
                                        <p:strVal val="true"/>
                                      </p:to>
                                    </p:set>
                                  </p:childTnLst>
                                </p:cTn>
                              </p:par>
                            </p:childTnLst>
                          </p:cTn>
                        </p:par>
                        <p:par>
                          <p:cTn id="10" fill="hold">
                            <p:stCondLst>
                              <p:cond delay="600"/>
                            </p:stCondLst>
                            <p:childTnLst>
                              <p:par>
                                <p:cTn id="11" presetID="19" presetClass="emph" presetSubtype="0" fill="hold" grpId="0" nodeType="afterEffect">
                                  <p:stCondLst>
                                    <p:cond delay="0"/>
                                  </p:stCondLst>
                                  <p:childTnLst>
                                    <p:animClr clrSpc="rgb" dir="cw">
                                      <p:cBhvr override="childStyle">
                                        <p:cTn id="12" dur="100" fill="hold"/>
                                        <p:tgtEl>
                                          <p:spTgt spid="48"/>
                                        </p:tgtEl>
                                        <p:attrNameLst>
                                          <p:attrName>style.color</p:attrName>
                                        </p:attrNameLst>
                                      </p:cBhvr>
                                      <p:to>
                                        <a:schemeClr val="accent1"/>
                                      </p:to>
                                    </p:animClr>
                                    <p:animClr clrSpc="rgb" dir="cw">
                                      <p:cBhvr>
                                        <p:cTn id="13" dur="100" fill="hold"/>
                                        <p:tgtEl>
                                          <p:spTgt spid="48"/>
                                        </p:tgtEl>
                                        <p:attrNameLst>
                                          <p:attrName>fillcolor</p:attrName>
                                        </p:attrNameLst>
                                      </p:cBhvr>
                                      <p:to>
                                        <a:schemeClr val="accent1"/>
                                      </p:to>
                                    </p:animClr>
                                    <p:set>
                                      <p:cBhvr>
                                        <p:cTn id="14" dur="100" fill="hold"/>
                                        <p:tgtEl>
                                          <p:spTgt spid="48"/>
                                        </p:tgtEl>
                                        <p:attrNameLst>
                                          <p:attrName>fill.type</p:attrName>
                                        </p:attrNameLst>
                                      </p:cBhvr>
                                      <p:to>
                                        <p:strVal val="solid"/>
                                      </p:to>
                                    </p:set>
                                    <p:set>
                                      <p:cBhvr>
                                        <p:cTn id="15" dur="100" fill="hold"/>
                                        <p:tgtEl>
                                          <p:spTgt spid="48"/>
                                        </p:tgtEl>
                                        <p:attrNameLst>
                                          <p:attrName>fill.on</p:attrName>
                                        </p:attrNameLst>
                                      </p:cBhvr>
                                      <p:to>
                                        <p:strVal val="true"/>
                                      </p:to>
                                    </p:set>
                                  </p:childTnLst>
                                </p:cTn>
                              </p:par>
                              <p:par>
                                <p:cTn id="16" presetID="19" presetClass="emph" presetSubtype="0" fill="hold" grpId="0" nodeType="withEffect">
                                  <p:stCondLst>
                                    <p:cond delay="0"/>
                                  </p:stCondLst>
                                  <p:childTnLst>
                                    <p:animClr clrSpc="rgb" dir="cw">
                                      <p:cBhvr override="childStyle">
                                        <p:cTn id="17" dur="100" fill="hold"/>
                                        <p:tgtEl>
                                          <p:spTgt spid="45"/>
                                        </p:tgtEl>
                                        <p:attrNameLst>
                                          <p:attrName>style.color</p:attrName>
                                        </p:attrNameLst>
                                      </p:cBhvr>
                                      <p:to>
                                        <a:schemeClr val="accent1"/>
                                      </p:to>
                                    </p:animClr>
                                    <p:animClr clrSpc="rgb" dir="cw">
                                      <p:cBhvr>
                                        <p:cTn id="18" dur="100" fill="hold"/>
                                        <p:tgtEl>
                                          <p:spTgt spid="45"/>
                                        </p:tgtEl>
                                        <p:attrNameLst>
                                          <p:attrName>fillcolor</p:attrName>
                                        </p:attrNameLst>
                                      </p:cBhvr>
                                      <p:to>
                                        <a:schemeClr val="accent1"/>
                                      </p:to>
                                    </p:animClr>
                                    <p:set>
                                      <p:cBhvr>
                                        <p:cTn id="19" dur="100" fill="hold"/>
                                        <p:tgtEl>
                                          <p:spTgt spid="45"/>
                                        </p:tgtEl>
                                        <p:attrNameLst>
                                          <p:attrName>fill.type</p:attrName>
                                        </p:attrNameLst>
                                      </p:cBhvr>
                                      <p:to>
                                        <p:strVal val="solid"/>
                                      </p:to>
                                    </p:set>
                                    <p:set>
                                      <p:cBhvr>
                                        <p:cTn id="20" dur="100" fill="hold"/>
                                        <p:tgtEl>
                                          <p:spTgt spid="45"/>
                                        </p:tgtEl>
                                        <p:attrNameLst>
                                          <p:attrName>fill.on</p:attrName>
                                        </p:attrNameLst>
                                      </p:cBhvr>
                                      <p:to>
                                        <p:strVal val="true"/>
                                      </p:to>
                                    </p:set>
                                  </p:childTnLst>
                                </p:cTn>
                              </p:par>
                            </p:childTnLst>
                          </p:cTn>
                        </p:par>
                        <p:par>
                          <p:cTn id="21" fill="hold">
                            <p:stCondLst>
                              <p:cond delay="700"/>
                            </p:stCondLst>
                            <p:childTnLst>
                              <p:par>
                                <p:cTn id="22" presetID="19" presetClass="emph" presetSubtype="0" fill="hold" grpId="0" nodeType="afterEffect">
                                  <p:stCondLst>
                                    <p:cond delay="0"/>
                                  </p:stCondLst>
                                  <p:childTnLst>
                                    <p:animClr clrSpc="rgb" dir="cw">
                                      <p:cBhvr override="childStyle">
                                        <p:cTn id="23" dur="100" fill="hold"/>
                                        <p:tgtEl>
                                          <p:spTgt spid="29"/>
                                        </p:tgtEl>
                                        <p:attrNameLst>
                                          <p:attrName>style.color</p:attrName>
                                        </p:attrNameLst>
                                      </p:cBhvr>
                                      <p:to>
                                        <a:schemeClr val="accent1"/>
                                      </p:to>
                                    </p:animClr>
                                    <p:animClr clrSpc="rgb" dir="cw">
                                      <p:cBhvr>
                                        <p:cTn id="24" dur="100" fill="hold"/>
                                        <p:tgtEl>
                                          <p:spTgt spid="29"/>
                                        </p:tgtEl>
                                        <p:attrNameLst>
                                          <p:attrName>fillcolor</p:attrName>
                                        </p:attrNameLst>
                                      </p:cBhvr>
                                      <p:to>
                                        <a:schemeClr val="accent1"/>
                                      </p:to>
                                    </p:animClr>
                                    <p:set>
                                      <p:cBhvr>
                                        <p:cTn id="25" dur="100" fill="hold"/>
                                        <p:tgtEl>
                                          <p:spTgt spid="29"/>
                                        </p:tgtEl>
                                        <p:attrNameLst>
                                          <p:attrName>fill.type</p:attrName>
                                        </p:attrNameLst>
                                      </p:cBhvr>
                                      <p:to>
                                        <p:strVal val="solid"/>
                                      </p:to>
                                    </p:set>
                                    <p:set>
                                      <p:cBhvr>
                                        <p:cTn id="26" dur="100" fill="hold"/>
                                        <p:tgtEl>
                                          <p:spTgt spid="29"/>
                                        </p:tgtEl>
                                        <p:attrNameLst>
                                          <p:attrName>fill.on</p:attrName>
                                        </p:attrNameLst>
                                      </p:cBhvr>
                                      <p:to>
                                        <p:strVal val="true"/>
                                      </p:to>
                                    </p:set>
                                  </p:childTnLst>
                                </p:cTn>
                              </p:par>
                            </p:childTnLst>
                          </p:cTn>
                        </p:par>
                        <p:par>
                          <p:cTn id="27" fill="hold">
                            <p:stCondLst>
                              <p:cond delay="800"/>
                            </p:stCondLst>
                            <p:childTnLst>
                              <p:par>
                                <p:cTn id="28" presetID="19" presetClass="emph" presetSubtype="0" fill="hold" grpId="0" nodeType="afterEffect">
                                  <p:stCondLst>
                                    <p:cond delay="0"/>
                                  </p:stCondLst>
                                  <p:childTnLst>
                                    <p:animClr clrSpc="rgb" dir="cw">
                                      <p:cBhvr override="childStyle">
                                        <p:cTn id="29" dur="100" fill="hold"/>
                                        <p:tgtEl>
                                          <p:spTgt spid="44"/>
                                        </p:tgtEl>
                                        <p:attrNameLst>
                                          <p:attrName>style.color</p:attrName>
                                        </p:attrNameLst>
                                      </p:cBhvr>
                                      <p:to>
                                        <a:schemeClr val="accent1"/>
                                      </p:to>
                                    </p:animClr>
                                    <p:animClr clrSpc="rgb" dir="cw">
                                      <p:cBhvr>
                                        <p:cTn id="30" dur="100" fill="hold"/>
                                        <p:tgtEl>
                                          <p:spTgt spid="44"/>
                                        </p:tgtEl>
                                        <p:attrNameLst>
                                          <p:attrName>fillcolor</p:attrName>
                                        </p:attrNameLst>
                                      </p:cBhvr>
                                      <p:to>
                                        <a:schemeClr val="accent1"/>
                                      </p:to>
                                    </p:animClr>
                                    <p:set>
                                      <p:cBhvr>
                                        <p:cTn id="31" dur="100" fill="hold"/>
                                        <p:tgtEl>
                                          <p:spTgt spid="44"/>
                                        </p:tgtEl>
                                        <p:attrNameLst>
                                          <p:attrName>fill.type</p:attrName>
                                        </p:attrNameLst>
                                      </p:cBhvr>
                                      <p:to>
                                        <p:strVal val="solid"/>
                                      </p:to>
                                    </p:set>
                                    <p:set>
                                      <p:cBhvr>
                                        <p:cTn id="32" dur="100" fill="hold"/>
                                        <p:tgtEl>
                                          <p:spTgt spid="44"/>
                                        </p:tgtEl>
                                        <p:attrNameLst>
                                          <p:attrName>fill.on</p:attrName>
                                        </p:attrNameLst>
                                      </p:cBhvr>
                                      <p:to>
                                        <p:strVal val="true"/>
                                      </p:to>
                                    </p:set>
                                  </p:childTnLst>
                                </p:cTn>
                              </p:par>
                              <p:par>
                                <p:cTn id="33" presetID="19" presetClass="emph" presetSubtype="0" fill="hold" grpId="0" nodeType="withEffect">
                                  <p:stCondLst>
                                    <p:cond delay="0"/>
                                  </p:stCondLst>
                                  <p:childTnLst>
                                    <p:animClr clrSpc="rgb" dir="cw">
                                      <p:cBhvr override="childStyle">
                                        <p:cTn id="34" dur="100" fill="hold"/>
                                        <p:tgtEl>
                                          <p:spTgt spid="42"/>
                                        </p:tgtEl>
                                        <p:attrNameLst>
                                          <p:attrName>style.color</p:attrName>
                                        </p:attrNameLst>
                                      </p:cBhvr>
                                      <p:to>
                                        <a:schemeClr val="accent1"/>
                                      </p:to>
                                    </p:animClr>
                                    <p:animClr clrSpc="rgb" dir="cw">
                                      <p:cBhvr>
                                        <p:cTn id="35" dur="100" fill="hold"/>
                                        <p:tgtEl>
                                          <p:spTgt spid="42"/>
                                        </p:tgtEl>
                                        <p:attrNameLst>
                                          <p:attrName>fillcolor</p:attrName>
                                        </p:attrNameLst>
                                      </p:cBhvr>
                                      <p:to>
                                        <a:schemeClr val="accent1"/>
                                      </p:to>
                                    </p:animClr>
                                    <p:set>
                                      <p:cBhvr>
                                        <p:cTn id="36" dur="100" fill="hold"/>
                                        <p:tgtEl>
                                          <p:spTgt spid="42"/>
                                        </p:tgtEl>
                                        <p:attrNameLst>
                                          <p:attrName>fill.type</p:attrName>
                                        </p:attrNameLst>
                                      </p:cBhvr>
                                      <p:to>
                                        <p:strVal val="solid"/>
                                      </p:to>
                                    </p:set>
                                    <p:set>
                                      <p:cBhvr>
                                        <p:cTn id="37" dur="100" fill="hold"/>
                                        <p:tgtEl>
                                          <p:spTgt spid="42"/>
                                        </p:tgtEl>
                                        <p:attrNameLst>
                                          <p:attrName>fill.on</p:attrName>
                                        </p:attrNameLst>
                                      </p:cBhvr>
                                      <p:to>
                                        <p:strVal val="true"/>
                                      </p:to>
                                    </p:set>
                                  </p:childTnLst>
                                </p:cTn>
                              </p:par>
                            </p:childTnLst>
                          </p:cTn>
                        </p:par>
                        <p:par>
                          <p:cTn id="38" fill="hold">
                            <p:stCondLst>
                              <p:cond delay="900"/>
                            </p:stCondLst>
                            <p:childTnLst>
                              <p:par>
                                <p:cTn id="39" presetID="19" presetClass="emph" presetSubtype="0" fill="hold" grpId="0" nodeType="afterEffect">
                                  <p:stCondLst>
                                    <p:cond delay="0"/>
                                  </p:stCondLst>
                                  <p:childTnLst>
                                    <p:animClr clrSpc="rgb" dir="cw">
                                      <p:cBhvr override="childStyle">
                                        <p:cTn id="40" dur="100" fill="hold"/>
                                        <p:tgtEl>
                                          <p:spTgt spid="47"/>
                                        </p:tgtEl>
                                        <p:attrNameLst>
                                          <p:attrName>style.color</p:attrName>
                                        </p:attrNameLst>
                                      </p:cBhvr>
                                      <p:to>
                                        <a:schemeClr val="accent1"/>
                                      </p:to>
                                    </p:animClr>
                                    <p:animClr clrSpc="rgb" dir="cw">
                                      <p:cBhvr>
                                        <p:cTn id="41" dur="100" fill="hold"/>
                                        <p:tgtEl>
                                          <p:spTgt spid="47"/>
                                        </p:tgtEl>
                                        <p:attrNameLst>
                                          <p:attrName>fillcolor</p:attrName>
                                        </p:attrNameLst>
                                      </p:cBhvr>
                                      <p:to>
                                        <a:schemeClr val="accent1"/>
                                      </p:to>
                                    </p:animClr>
                                    <p:set>
                                      <p:cBhvr>
                                        <p:cTn id="42" dur="100" fill="hold"/>
                                        <p:tgtEl>
                                          <p:spTgt spid="47"/>
                                        </p:tgtEl>
                                        <p:attrNameLst>
                                          <p:attrName>fill.type</p:attrName>
                                        </p:attrNameLst>
                                      </p:cBhvr>
                                      <p:to>
                                        <p:strVal val="solid"/>
                                      </p:to>
                                    </p:set>
                                    <p:set>
                                      <p:cBhvr>
                                        <p:cTn id="43" dur="100" fill="hold"/>
                                        <p:tgtEl>
                                          <p:spTgt spid="47"/>
                                        </p:tgtEl>
                                        <p:attrNameLst>
                                          <p:attrName>fill.on</p:attrName>
                                        </p:attrNameLst>
                                      </p:cBhvr>
                                      <p:to>
                                        <p:strVal val="true"/>
                                      </p:to>
                                    </p:set>
                                  </p:childTnLst>
                                </p:cTn>
                              </p:par>
                            </p:childTnLst>
                          </p:cTn>
                        </p:par>
                        <p:par>
                          <p:cTn id="44" fill="hold">
                            <p:stCondLst>
                              <p:cond delay="1000"/>
                            </p:stCondLst>
                            <p:childTnLst>
                              <p:par>
                                <p:cTn id="45" presetID="19" presetClass="emph" presetSubtype="0" fill="hold" grpId="0" nodeType="afterEffect">
                                  <p:stCondLst>
                                    <p:cond delay="0"/>
                                  </p:stCondLst>
                                  <p:childTnLst>
                                    <p:animClr clrSpc="rgb" dir="cw">
                                      <p:cBhvr override="childStyle">
                                        <p:cTn id="46" dur="100" fill="hold"/>
                                        <p:tgtEl>
                                          <p:spTgt spid="30"/>
                                        </p:tgtEl>
                                        <p:attrNameLst>
                                          <p:attrName>style.color</p:attrName>
                                        </p:attrNameLst>
                                      </p:cBhvr>
                                      <p:to>
                                        <a:schemeClr val="accent1"/>
                                      </p:to>
                                    </p:animClr>
                                    <p:animClr clrSpc="rgb" dir="cw">
                                      <p:cBhvr>
                                        <p:cTn id="47" dur="100" fill="hold"/>
                                        <p:tgtEl>
                                          <p:spTgt spid="30"/>
                                        </p:tgtEl>
                                        <p:attrNameLst>
                                          <p:attrName>fillcolor</p:attrName>
                                        </p:attrNameLst>
                                      </p:cBhvr>
                                      <p:to>
                                        <a:schemeClr val="accent1"/>
                                      </p:to>
                                    </p:animClr>
                                    <p:set>
                                      <p:cBhvr>
                                        <p:cTn id="48" dur="100" fill="hold"/>
                                        <p:tgtEl>
                                          <p:spTgt spid="30"/>
                                        </p:tgtEl>
                                        <p:attrNameLst>
                                          <p:attrName>fill.type</p:attrName>
                                        </p:attrNameLst>
                                      </p:cBhvr>
                                      <p:to>
                                        <p:strVal val="solid"/>
                                      </p:to>
                                    </p:set>
                                    <p:set>
                                      <p:cBhvr>
                                        <p:cTn id="49" dur="100" fill="hold"/>
                                        <p:tgtEl>
                                          <p:spTgt spid="30"/>
                                        </p:tgtEl>
                                        <p:attrNameLst>
                                          <p:attrName>fill.on</p:attrName>
                                        </p:attrNameLst>
                                      </p:cBhvr>
                                      <p:to>
                                        <p:strVal val="true"/>
                                      </p:to>
                                    </p:set>
                                  </p:childTnLst>
                                </p:cTn>
                              </p:par>
                              <p:par>
                                <p:cTn id="50" presetID="19" presetClass="emph" presetSubtype="0" fill="hold" grpId="0" nodeType="withEffect">
                                  <p:stCondLst>
                                    <p:cond delay="0"/>
                                  </p:stCondLst>
                                  <p:childTnLst>
                                    <p:animClr clrSpc="rgb" dir="cw">
                                      <p:cBhvr override="childStyle">
                                        <p:cTn id="51" dur="100" fill="hold"/>
                                        <p:tgtEl>
                                          <p:spTgt spid="40"/>
                                        </p:tgtEl>
                                        <p:attrNameLst>
                                          <p:attrName>style.color</p:attrName>
                                        </p:attrNameLst>
                                      </p:cBhvr>
                                      <p:to>
                                        <a:schemeClr val="accent1"/>
                                      </p:to>
                                    </p:animClr>
                                    <p:animClr clrSpc="rgb" dir="cw">
                                      <p:cBhvr>
                                        <p:cTn id="52" dur="100" fill="hold"/>
                                        <p:tgtEl>
                                          <p:spTgt spid="40"/>
                                        </p:tgtEl>
                                        <p:attrNameLst>
                                          <p:attrName>fillcolor</p:attrName>
                                        </p:attrNameLst>
                                      </p:cBhvr>
                                      <p:to>
                                        <a:schemeClr val="accent1"/>
                                      </p:to>
                                    </p:animClr>
                                    <p:set>
                                      <p:cBhvr>
                                        <p:cTn id="53" dur="100" fill="hold"/>
                                        <p:tgtEl>
                                          <p:spTgt spid="40"/>
                                        </p:tgtEl>
                                        <p:attrNameLst>
                                          <p:attrName>fill.type</p:attrName>
                                        </p:attrNameLst>
                                      </p:cBhvr>
                                      <p:to>
                                        <p:strVal val="solid"/>
                                      </p:to>
                                    </p:set>
                                    <p:set>
                                      <p:cBhvr>
                                        <p:cTn id="54" dur="100" fill="hold"/>
                                        <p:tgtEl>
                                          <p:spTgt spid="40"/>
                                        </p:tgtEl>
                                        <p:attrNameLst>
                                          <p:attrName>fill.on</p:attrName>
                                        </p:attrNameLst>
                                      </p:cBhvr>
                                      <p:to>
                                        <p:strVal val="true"/>
                                      </p:to>
                                    </p:set>
                                  </p:childTnLst>
                                </p:cTn>
                              </p:par>
                            </p:childTnLst>
                          </p:cTn>
                        </p:par>
                        <p:par>
                          <p:cTn id="55" fill="hold">
                            <p:stCondLst>
                              <p:cond delay="1100"/>
                            </p:stCondLst>
                            <p:childTnLst>
                              <p:par>
                                <p:cTn id="56" presetID="19" presetClass="emph" presetSubtype="0" fill="hold" grpId="0" nodeType="afterEffect">
                                  <p:stCondLst>
                                    <p:cond delay="0"/>
                                  </p:stCondLst>
                                  <p:childTnLst>
                                    <p:animClr clrSpc="rgb" dir="cw">
                                      <p:cBhvr override="childStyle">
                                        <p:cTn id="57" dur="100" fill="hold"/>
                                        <p:tgtEl>
                                          <p:spTgt spid="80"/>
                                        </p:tgtEl>
                                        <p:attrNameLst>
                                          <p:attrName>style.color</p:attrName>
                                        </p:attrNameLst>
                                      </p:cBhvr>
                                      <p:to>
                                        <a:schemeClr val="accent1"/>
                                      </p:to>
                                    </p:animClr>
                                    <p:animClr clrSpc="rgb" dir="cw">
                                      <p:cBhvr>
                                        <p:cTn id="58" dur="100" fill="hold"/>
                                        <p:tgtEl>
                                          <p:spTgt spid="80"/>
                                        </p:tgtEl>
                                        <p:attrNameLst>
                                          <p:attrName>fillcolor</p:attrName>
                                        </p:attrNameLst>
                                      </p:cBhvr>
                                      <p:to>
                                        <a:schemeClr val="accent1"/>
                                      </p:to>
                                    </p:animClr>
                                    <p:set>
                                      <p:cBhvr>
                                        <p:cTn id="59" dur="100" fill="hold"/>
                                        <p:tgtEl>
                                          <p:spTgt spid="80"/>
                                        </p:tgtEl>
                                        <p:attrNameLst>
                                          <p:attrName>fill.type</p:attrName>
                                        </p:attrNameLst>
                                      </p:cBhvr>
                                      <p:to>
                                        <p:strVal val="solid"/>
                                      </p:to>
                                    </p:set>
                                    <p:set>
                                      <p:cBhvr>
                                        <p:cTn id="60" dur="100" fill="hold"/>
                                        <p:tgtEl>
                                          <p:spTgt spid="80"/>
                                        </p:tgtEl>
                                        <p:attrNameLst>
                                          <p:attrName>fill.on</p:attrName>
                                        </p:attrNameLst>
                                      </p:cBhvr>
                                      <p:to>
                                        <p:strVal val="true"/>
                                      </p:to>
                                    </p:set>
                                  </p:childTnLst>
                                </p:cTn>
                              </p:par>
                              <p:par>
                                <p:cTn id="61" presetID="19" presetClass="emph" presetSubtype="0" fill="hold" grpId="0" nodeType="withEffect">
                                  <p:stCondLst>
                                    <p:cond delay="0"/>
                                  </p:stCondLst>
                                  <p:childTnLst>
                                    <p:animClr clrSpc="rgb" dir="cw">
                                      <p:cBhvr override="childStyle">
                                        <p:cTn id="62" dur="100" fill="hold"/>
                                        <p:tgtEl>
                                          <p:spTgt spid="46"/>
                                        </p:tgtEl>
                                        <p:attrNameLst>
                                          <p:attrName>style.color</p:attrName>
                                        </p:attrNameLst>
                                      </p:cBhvr>
                                      <p:to>
                                        <a:schemeClr val="accent1"/>
                                      </p:to>
                                    </p:animClr>
                                    <p:animClr clrSpc="rgb" dir="cw">
                                      <p:cBhvr>
                                        <p:cTn id="63" dur="100" fill="hold"/>
                                        <p:tgtEl>
                                          <p:spTgt spid="46"/>
                                        </p:tgtEl>
                                        <p:attrNameLst>
                                          <p:attrName>fillcolor</p:attrName>
                                        </p:attrNameLst>
                                      </p:cBhvr>
                                      <p:to>
                                        <a:schemeClr val="accent1"/>
                                      </p:to>
                                    </p:animClr>
                                    <p:set>
                                      <p:cBhvr>
                                        <p:cTn id="64" dur="100" fill="hold"/>
                                        <p:tgtEl>
                                          <p:spTgt spid="46"/>
                                        </p:tgtEl>
                                        <p:attrNameLst>
                                          <p:attrName>fill.type</p:attrName>
                                        </p:attrNameLst>
                                      </p:cBhvr>
                                      <p:to>
                                        <p:strVal val="solid"/>
                                      </p:to>
                                    </p:set>
                                    <p:set>
                                      <p:cBhvr>
                                        <p:cTn id="65" dur="100" fill="hold"/>
                                        <p:tgtEl>
                                          <p:spTgt spid="46"/>
                                        </p:tgtEl>
                                        <p:attrNameLst>
                                          <p:attrName>fill.on</p:attrName>
                                        </p:attrNameLst>
                                      </p:cBhvr>
                                      <p:to>
                                        <p:strVal val="true"/>
                                      </p:to>
                                    </p:set>
                                  </p:childTnLst>
                                </p:cTn>
                              </p:par>
                              <p:par>
                                <p:cTn id="66" presetID="19" presetClass="emph" presetSubtype="0" fill="hold" grpId="0" nodeType="withEffect">
                                  <p:stCondLst>
                                    <p:cond delay="0"/>
                                  </p:stCondLst>
                                  <p:childTnLst>
                                    <p:animClr clrSpc="rgb" dir="cw">
                                      <p:cBhvr override="childStyle">
                                        <p:cTn id="67" dur="100" fill="hold"/>
                                        <p:tgtEl>
                                          <p:spTgt spid="52"/>
                                        </p:tgtEl>
                                        <p:attrNameLst>
                                          <p:attrName>style.color</p:attrName>
                                        </p:attrNameLst>
                                      </p:cBhvr>
                                      <p:to>
                                        <a:schemeClr val="accent1"/>
                                      </p:to>
                                    </p:animClr>
                                    <p:animClr clrSpc="rgb" dir="cw">
                                      <p:cBhvr>
                                        <p:cTn id="68" dur="100" fill="hold"/>
                                        <p:tgtEl>
                                          <p:spTgt spid="52"/>
                                        </p:tgtEl>
                                        <p:attrNameLst>
                                          <p:attrName>fillcolor</p:attrName>
                                        </p:attrNameLst>
                                      </p:cBhvr>
                                      <p:to>
                                        <a:schemeClr val="accent1"/>
                                      </p:to>
                                    </p:animClr>
                                    <p:set>
                                      <p:cBhvr>
                                        <p:cTn id="69" dur="100" fill="hold"/>
                                        <p:tgtEl>
                                          <p:spTgt spid="52"/>
                                        </p:tgtEl>
                                        <p:attrNameLst>
                                          <p:attrName>fill.type</p:attrName>
                                        </p:attrNameLst>
                                      </p:cBhvr>
                                      <p:to>
                                        <p:strVal val="solid"/>
                                      </p:to>
                                    </p:set>
                                    <p:set>
                                      <p:cBhvr>
                                        <p:cTn id="70" dur="100" fill="hold"/>
                                        <p:tgtEl>
                                          <p:spTgt spid="52"/>
                                        </p:tgtEl>
                                        <p:attrNameLst>
                                          <p:attrName>fill.on</p:attrName>
                                        </p:attrNameLst>
                                      </p:cBhvr>
                                      <p:to>
                                        <p:strVal val="true"/>
                                      </p:to>
                                    </p:set>
                                  </p:childTnLst>
                                </p:cTn>
                              </p:par>
                              <p:par>
                                <p:cTn id="71" presetID="19" presetClass="emph" presetSubtype="0" fill="hold" grpId="0" nodeType="withEffect">
                                  <p:stCondLst>
                                    <p:cond delay="0"/>
                                  </p:stCondLst>
                                  <p:childTnLst>
                                    <p:animClr clrSpc="rgb" dir="cw">
                                      <p:cBhvr override="childStyle">
                                        <p:cTn id="72" dur="100" fill="hold"/>
                                        <p:tgtEl>
                                          <p:spTgt spid="53"/>
                                        </p:tgtEl>
                                        <p:attrNameLst>
                                          <p:attrName>style.color</p:attrName>
                                        </p:attrNameLst>
                                      </p:cBhvr>
                                      <p:to>
                                        <a:schemeClr val="accent1"/>
                                      </p:to>
                                    </p:animClr>
                                    <p:animClr clrSpc="rgb" dir="cw">
                                      <p:cBhvr>
                                        <p:cTn id="73" dur="100" fill="hold"/>
                                        <p:tgtEl>
                                          <p:spTgt spid="53"/>
                                        </p:tgtEl>
                                        <p:attrNameLst>
                                          <p:attrName>fillcolor</p:attrName>
                                        </p:attrNameLst>
                                      </p:cBhvr>
                                      <p:to>
                                        <a:schemeClr val="accent1"/>
                                      </p:to>
                                    </p:animClr>
                                    <p:set>
                                      <p:cBhvr>
                                        <p:cTn id="74" dur="100" fill="hold"/>
                                        <p:tgtEl>
                                          <p:spTgt spid="53"/>
                                        </p:tgtEl>
                                        <p:attrNameLst>
                                          <p:attrName>fill.type</p:attrName>
                                        </p:attrNameLst>
                                      </p:cBhvr>
                                      <p:to>
                                        <p:strVal val="solid"/>
                                      </p:to>
                                    </p:set>
                                    <p:set>
                                      <p:cBhvr>
                                        <p:cTn id="75" dur="100" fill="hold"/>
                                        <p:tgtEl>
                                          <p:spTgt spid="53"/>
                                        </p:tgtEl>
                                        <p:attrNameLst>
                                          <p:attrName>fill.on</p:attrName>
                                        </p:attrNameLst>
                                      </p:cBhvr>
                                      <p:to>
                                        <p:strVal val="true"/>
                                      </p:to>
                                    </p:set>
                                  </p:childTnLst>
                                </p:cTn>
                              </p:par>
                            </p:childTnLst>
                          </p:cTn>
                        </p:par>
                        <p:par>
                          <p:cTn id="76" fill="hold">
                            <p:stCondLst>
                              <p:cond delay="1200"/>
                            </p:stCondLst>
                            <p:childTnLst>
                              <p:par>
                                <p:cTn id="77" presetID="19" presetClass="emph" presetSubtype="0" fill="hold" grpId="0" nodeType="afterEffect">
                                  <p:stCondLst>
                                    <p:cond delay="0"/>
                                  </p:stCondLst>
                                  <p:childTnLst>
                                    <p:animClr clrSpc="rgb" dir="cw">
                                      <p:cBhvr override="childStyle">
                                        <p:cTn id="78" dur="100" fill="hold"/>
                                        <p:tgtEl>
                                          <p:spTgt spid="38"/>
                                        </p:tgtEl>
                                        <p:attrNameLst>
                                          <p:attrName>style.color</p:attrName>
                                        </p:attrNameLst>
                                      </p:cBhvr>
                                      <p:to>
                                        <a:schemeClr val="accent1"/>
                                      </p:to>
                                    </p:animClr>
                                    <p:animClr clrSpc="rgb" dir="cw">
                                      <p:cBhvr>
                                        <p:cTn id="79" dur="100" fill="hold"/>
                                        <p:tgtEl>
                                          <p:spTgt spid="38"/>
                                        </p:tgtEl>
                                        <p:attrNameLst>
                                          <p:attrName>fillcolor</p:attrName>
                                        </p:attrNameLst>
                                      </p:cBhvr>
                                      <p:to>
                                        <a:schemeClr val="accent1"/>
                                      </p:to>
                                    </p:animClr>
                                    <p:set>
                                      <p:cBhvr>
                                        <p:cTn id="80" dur="100" fill="hold"/>
                                        <p:tgtEl>
                                          <p:spTgt spid="38"/>
                                        </p:tgtEl>
                                        <p:attrNameLst>
                                          <p:attrName>fill.type</p:attrName>
                                        </p:attrNameLst>
                                      </p:cBhvr>
                                      <p:to>
                                        <p:strVal val="solid"/>
                                      </p:to>
                                    </p:set>
                                    <p:set>
                                      <p:cBhvr>
                                        <p:cTn id="81" dur="100" fill="hold"/>
                                        <p:tgtEl>
                                          <p:spTgt spid="38"/>
                                        </p:tgtEl>
                                        <p:attrNameLst>
                                          <p:attrName>fill.on</p:attrName>
                                        </p:attrNameLst>
                                      </p:cBhvr>
                                      <p:to>
                                        <p:strVal val="true"/>
                                      </p:to>
                                    </p:set>
                                  </p:childTnLst>
                                </p:cTn>
                              </p:par>
                            </p:childTnLst>
                          </p:cTn>
                        </p:par>
                        <p:par>
                          <p:cTn id="82" fill="hold">
                            <p:stCondLst>
                              <p:cond delay="1300"/>
                            </p:stCondLst>
                            <p:childTnLst>
                              <p:par>
                                <p:cTn id="83" presetID="19" presetClass="emph" presetSubtype="0" fill="hold" grpId="0" nodeType="afterEffect">
                                  <p:stCondLst>
                                    <p:cond delay="0"/>
                                  </p:stCondLst>
                                  <p:childTnLst>
                                    <p:animClr clrSpc="rgb" dir="cw">
                                      <p:cBhvr override="childStyle">
                                        <p:cTn id="84" dur="100" fill="hold"/>
                                        <p:tgtEl>
                                          <p:spTgt spid="43"/>
                                        </p:tgtEl>
                                        <p:attrNameLst>
                                          <p:attrName>style.color</p:attrName>
                                        </p:attrNameLst>
                                      </p:cBhvr>
                                      <p:to>
                                        <a:schemeClr val="accent1"/>
                                      </p:to>
                                    </p:animClr>
                                    <p:animClr clrSpc="rgb" dir="cw">
                                      <p:cBhvr>
                                        <p:cTn id="85" dur="100" fill="hold"/>
                                        <p:tgtEl>
                                          <p:spTgt spid="43"/>
                                        </p:tgtEl>
                                        <p:attrNameLst>
                                          <p:attrName>fillcolor</p:attrName>
                                        </p:attrNameLst>
                                      </p:cBhvr>
                                      <p:to>
                                        <a:schemeClr val="accent1"/>
                                      </p:to>
                                    </p:animClr>
                                    <p:set>
                                      <p:cBhvr>
                                        <p:cTn id="86" dur="100" fill="hold"/>
                                        <p:tgtEl>
                                          <p:spTgt spid="43"/>
                                        </p:tgtEl>
                                        <p:attrNameLst>
                                          <p:attrName>fill.type</p:attrName>
                                        </p:attrNameLst>
                                      </p:cBhvr>
                                      <p:to>
                                        <p:strVal val="solid"/>
                                      </p:to>
                                    </p:set>
                                    <p:set>
                                      <p:cBhvr>
                                        <p:cTn id="87" dur="100" fill="hold"/>
                                        <p:tgtEl>
                                          <p:spTgt spid="43"/>
                                        </p:tgtEl>
                                        <p:attrNameLst>
                                          <p:attrName>fill.on</p:attrName>
                                        </p:attrNameLst>
                                      </p:cBhvr>
                                      <p:to>
                                        <p:strVal val="true"/>
                                      </p:to>
                                    </p:set>
                                  </p:childTnLst>
                                </p:cTn>
                              </p:par>
                            </p:childTnLst>
                          </p:cTn>
                        </p:par>
                        <p:par>
                          <p:cTn id="88" fill="hold">
                            <p:stCondLst>
                              <p:cond delay="1400"/>
                            </p:stCondLst>
                            <p:childTnLst>
                              <p:par>
                                <p:cTn id="89" presetID="19" presetClass="emph" presetSubtype="0" fill="hold" grpId="0" nodeType="afterEffect">
                                  <p:stCondLst>
                                    <p:cond delay="0"/>
                                  </p:stCondLst>
                                  <p:childTnLst>
                                    <p:animClr clrSpc="rgb" dir="cw">
                                      <p:cBhvr override="childStyle">
                                        <p:cTn id="90" dur="100" fill="hold"/>
                                        <p:tgtEl>
                                          <p:spTgt spid="41"/>
                                        </p:tgtEl>
                                        <p:attrNameLst>
                                          <p:attrName>style.color</p:attrName>
                                        </p:attrNameLst>
                                      </p:cBhvr>
                                      <p:to>
                                        <a:schemeClr val="accent1"/>
                                      </p:to>
                                    </p:animClr>
                                    <p:animClr clrSpc="rgb" dir="cw">
                                      <p:cBhvr>
                                        <p:cTn id="91" dur="100" fill="hold"/>
                                        <p:tgtEl>
                                          <p:spTgt spid="41"/>
                                        </p:tgtEl>
                                        <p:attrNameLst>
                                          <p:attrName>fillcolor</p:attrName>
                                        </p:attrNameLst>
                                      </p:cBhvr>
                                      <p:to>
                                        <a:schemeClr val="accent1"/>
                                      </p:to>
                                    </p:animClr>
                                    <p:set>
                                      <p:cBhvr>
                                        <p:cTn id="92" dur="100" fill="hold"/>
                                        <p:tgtEl>
                                          <p:spTgt spid="41"/>
                                        </p:tgtEl>
                                        <p:attrNameLst>
                                          <p:attrName>fill.type</p:attrName>
                                        </p:attrNameLst>
                                      </p:cBhvr>
                                      <p:to>
                                        <p:strVal val="solid"/>
                                      </p:to>
                                    </p:set>
                                    <p:set>
                                      <p:cBhvr>
                                        <p:cTn id="93" dur="100" fill="hold"/>
                                        <p:tgtEl>
                                          <p:spTgt spid="41"/>
                                        </p:tgtEl>
                                        <p:attrNameLst>
                                          <p:attrName>fill.on</p:attrName>
                                        </p:attrNameLst>
                                      </p:cBhvr>
                                      <p:to>
                                        <p:strVal val="true"/>
                                      </p:to>
                                    </p:set>
                                  </p:childTnLst>
                                </p:cTn>
                              </p:par>
                            </p:childTnLst>
                          </p:cTn>
                        </p:par>
                        <p:par>
                          <p:cTn id="94" fill="hold">
                            <p:stCondLst>
                              <p:cond delay="1500"/>
                            </p:stCondLst>
                            <p:childTnLst>
                              <p:par>
                                <p:cTn id="95" presetID="19" presetClass="emph" presetSubtype="0" fill="hold" grpId="0" nodeType="afterEffect">
                                  <p:stCondLst>
                                    <p:cond delay="0"/>
                                  </p:stCondLst>
                                  <p:childTnLst>
                                    <p:animClr clrSpc="rgb" dir="cw">
                                      <p:cBhvr override="childStyle">
                                        <p:cTn id="96" dur="100" fill="hold"/>
                                        <p:tgtEl>
                                          <p:spTgt spid="31"/>
                                        </p:tgtEl>
                                        <p:attrNameLst>
                                          <p:attrName>style.color</p:attrName>
                                        </p:attrNameLst>
                                      </p:cBhvr>
                                      <p:to>
                                        <a:schemeClr val="accent1"/>
                                      </p:to>
                                    </p:animClr>
                                    <p:animClr clrSpc="rgb" dir="cw">
                                      <p:cBhvr>
                                        <p:cTn id="97" dur="100" fill="hold"/>
                                        <p:tgtEl>
                                          <p:spTgt spid="31"/>
                                        </p:tgtEl>
                                        <p:attrNameLst>
                                          <p:attrName>fillcolor</p:attrName>
                                        </p:attrNameLst>
                                      </p:cBhvr>
                                      <p:to>
                                        <a:schemeClr val="accent1"/>
                                      </p:to>
                                    </p:animClr>
                                    <p:set>
                                      <p:cBhvr>
                                        <p:cTn id="98" dur="100" fill="hold"/>
                                        <p:tgtEl>
                                          <p:spTgt spid="31"/>
                                        </p:tgtEl>
                                        <p:attrNameLst>
                                          <p:attrName>fill.type</p:attrName>
                                        </p:attrNameLst>
                                      </p:cBhvr>
                                      <p:to>
                                        <p:strVal val="solid"/>
                                      </p:to>
                                    </p:set>
                                    <p:set>
                                      <p:cBhvr>
                                        <p:cTn id="99" dur="100" fill="hold"/>
                                        <p:tgtEl>
                                          <p:spTgt spid="31"/>
                                        </p:tgtEl>
                                        <p:attrNameLst>
                                          <p:attrName>fill.on</p:attrName>
                                        </p:attrNameLst>
                                      </p:cBhvr>
                                      <p:to>
                                        <p:strVal val="true"/>
                                      </p:to>
                                    </p:set>
                                  </p:childTnLst>
                                </p:cTn>
                              </p:par>
                            </p:childTnLst>
                          </p:cTn>
                        </p:par>
                        <p:par>
                          <p:cTn id="100" fill="hold">
                            <p:stCondLst>
                              <p:cond delay="1600"/>
                            </p:stCondLst>
                            <p:childTnLst>
                              <p:par>
                                <p:cTn id="101" presetID="19" presetClass="emph" presetSubtype="0" fill="hold" grpId="0" nodeType="afterEffect">
                                  <p:stCondLst>
                                    <p:cond delay="0"/>
                                  </p:stCondLst>
                                  <p:childTnLst>
                                    <p:animClr clrSpc="rgb" dir="cw">
                                      <p:cBhvr override="childStyle">
                                        <p:cTn id="102" dur="100" fill="hold"/>
                                        <p:tgtEl>
                                          <p:spTgt spid="32"/>
                                        </p:tgtEl>
                                        <p:attrNameLst>
                                          <p:attrName>style.color</p:attrName>
                                        </p:attrNameLst>
                                      </p:cBhvr>
                                      <p:to>
                                        <a:schemeClr val="accent1"/>
                                      </p:to>
                                    </p:animClr>
                                    <p:animClr clrSpc="rgb" dir="cw">
                                      <p:cBhvr>
                                        <p:cTn id="103" dur="100" fill="hold"/>
                                        <p:tgtEl>
                                          <p:spTgt spid="32"/>
                                        </p:tgtEl>
                                        <p:attrNameLst>
                                          <p:attrName>fillcolor</p:attrName>
                                        </p:attrNameLst>
                                      </p:cBhvr>
                                      <p:to>
                                        <a:schemeClr val="accent1"/>
                                      </p:to>
                                    </p:animClr>
                                    <p:set>
                                      <p:cBhvr>
                                        <p:cTn id="104" dur="100" fill="hold"/>
                                        <p:tgtEl>
                                          <p:spTgt spid="32"/>
                                        </p:tgtEl>
                                        <p:attrNameLst>
                                          <p:attrName>fill.type</p:attrName>
                                        </p:attrNameLst>
                                      </p:cBhvr>
                                      <p:to>
                                        <p:strVal val="solid"/>
                                      </p:to>
                                    </p:set>
                                    <p:set>
                                      <p:cBhvr>
                                        <p:cTn id="105" dur="100" fill="hold"/>
                                        <p:tgtEl>
                                          <p:spTgt spid="32"/>
                                        </p:tgtEl>
                                        <p:attrNameLst>
                                          <p:attrName>fill.on</p:attrName>
                                        </p:attrNameLst>
                                      </p:cBhvr>
                                      <p:to>
                                        <p:strVal val="true"/>
                                      </p:to>
                                    </p:set>
                                  </p:childTnLst>
                                </p:cTn>
                              </p:par>
                            </p:childTnLst>
                          </p:cTn>
                        </p:par>
                        <p:par>
                          <p:cTn id="106" fill="hold">
                            <p:stCondLst>
                              <p:cond delay="1700"/>
                            </p:stCondLst>
                            <p:childTnLst>
                              <p:par>
                                <p:cTn id="107" presetID="19" presetClass="emph" presetSubtype="0" fill="hold" grpId="0" nodeType="afterEffect">
                                  <p:stCondLst>
                                    <p:cond delay="0"/>
                                  </p:stCondLst>
                                  <p:childTnLst>
                                    <p:animClr clrSpc="rgb" dir="cw">
                                      <p:cBhvr override="childStyle">
                                        <p:cTn id="108" dur="100" fill="hold"/>
                                        <p:tgtEl>
                                          <p:spTgt spid="54"/>
                                        </p:tgtEl>
                                        <p:attrNameLst>
                                          <p:attrName>style.color</p:attrName>
                                        </p:attrNameLst>
                                      </p:cBhvr>
                                      <p:to>
                                        <a:schemeClr val="accent1"/>
                                      </p:to>
                                    </p:animClr>
                                    <p:animClr clrSpc="rgb" dir="cw">
                                      <p:cBhvr>
                                        <p:cTn id="109" dur="100" fill="hold"/>
                                        <p:tgtEl>
                                          <p:spTgt spid="54"/>
                                        </p:tgtEl>
                                        <p:attrNameLst>
                                          <p:attrName>fillcolor</p:attrName>
                                        </p:attrNameLst>
                                      </p:cBhvr>
                                      <p:to>
                                        <a:schemeClr val="accent1"/>
                                      </p:to>
                                    </p:animClr>
                                    <p:set>
                                      <p:cBhvr>
                                        <p:cTn id="110" dur="100" fill="hold"/>
                                        <p:tgtEl>
                                          <p:spTgt spid="54"/>
                                        </p:tgtEl>
                                        <p:attrNameLst>
                                          <p:attrName>fill.type</p:attrName>
                                        </p:attrNameLst>
                                      </p:cBhvr>
                                      <p:to>
                                        <p:strVal val="solid"/>
                                      </p:to>
                                    </p:set>
                                    <p:set>
                                      <p:cBhvr>
                                        <p:cTn id="111" dur="100" fill="hold"/>
                                        <p:tgtEl>
                                          <p:spTgt spid="54"/>
                                        </p:tgtEl>
                                        <p:attrNameLst>
                                          <p:attrName>fill.on</p:attrName>
                                        </p:attrNameLst>
                                      </p:cBhvr>
                                      <p:to>
                                        <p:strVal val="true"/>
                                      </p:to>
                                    </p:set>
                                  </p:childTnLst>
                                </p:cTn>
                              </p:par>
                            </p:childTnLst>
                          </p:cTn>
                        </p:par>
                        <p:par>
                          <p:cTn id="112" fill="hold">
                            <p:stCondLst>
                              <p:cond delay="1800"/>
                            </p:stCondLst>
                            <p:childTnLst>
                              <p:par>
                                <p:cTn id="113" presetID="19" presetClass="emph" presetSubtype="0" fill="hold" grpId="1" nodeType="afterEffect">
                                  <p:stCondLst>
                                    <p:cond delay="0"/>
                                  </p:stCondLst>
                                  <p:childTnLst>
                                    <p:animClr clrSpc="rgb" dir="cw">
                                      <p:cBhvr override="childStyle">
                                        <p:cTn id="114" dur="250" fill="hold"/>
                                        <p:tgtEl>
                                          <p:spTgt spid="52"/>
                                        </p:tgtEl>
                                        <p:attrNameLst>
                                          <p:attrName>style.color</p:attrName>
                                        </p:attrNameLst>
                                      </p:cBhvr>
                                      <p:to>
                                        <a:srgbClr val="4E9D2D"/>
                                      </p:to>
                                    </p:animClr>
                                    <p:animClr clrSpc="rgb" dir="cw">
                                      <p:cBhvr>
                                        <p:cTn id="115" dur="250" fill="hold"/>
                                        <p:tgtEl>
                                          <p:spTgt spid="52"/>
                                        </p:tgtEl>
                                        <p:attrNameLst>
                                          <p:attrName>fillcolor</p:attrName>
                                        </p:attrNameLst>
                                      </p:cBhvr>
                                      <p:to>
                                        <a:srgbClr val="4E9D2D"/>
                                      </p:to>
                                    </p:animClr>
                                    <p:set>
                                      <p:cBhvr>
                                        <p:cTn id="116" dur="250" fill="hold"/>
                                        <p:tgtEl>
                                          <p:spTgt spid="52"/>
                                        </p:tgtEl>
                                        <p:attrNameLst>
                                          <p:attrName>fill.type</p:attrName>
                                        </p:attrNameLst>
                                      </p:cBhvr>
                                      <p:to>
                                        <p:strVal val="solid"/>
                                      </p:to>
                                    </p:set>
                                    <p:set>
                                      <p:cBhvr>
                                        <p:cTn id="117" dur="250" fill="hold"/>
                                        <p:tgtEl>
                                          <p:spTgt spid="52"/>
                                        </p:tgtEl>
                                        <p:attrNameLst>
                                          <p:attrName>fill.on</p:attrName>
                                        </p:attrNameLst>
                                      </p:cBhvr>
                                      <p:to>
                                        <p:strVal val="true"/>
                                      </p:to>
                                    </p:set>
                                  </p:childTnLst>
                                </p:cTn>
                              </p:par>
                              <p:par>
                                <p:cTn id="118" presetID="19" presetClass="emph" presetSubtype="0" fill="hold" grpId="1" nodeType="withEffect">
                                  <p:stCondLst>
                                    <p:cond delay="0"/>
                                  </p:stCondLst>
                                  <p:childTnLst>
                                    <p:animClr clrSpc="rgb" dir="cw">
                                      <p:cBhvr override="childStyle">
                                        <p:cTn id="119" dur="250" fill="hold"/>
                                        <p:tgtEl>
                                          <p:spTgt spid="53"/>
                                        </p:tgtEl>
                                        <p:attrNameLst>
                                          <p:attrName>style.color</p:attrName>
                                        </p:attrNameLst>
                                      </p:cBhvr>
                                      <p:to>
                                        <a:srgbClr val="4E9D2D"/>
                                      </p:to>
                                    </p:animClr>
                                    <p:animClr clrSpc="rgb" dir="cw">
                                      <p:cBhvr>
                                        <p:cTn id="120" dur="250" fill="hold"/>
                                        <p:tgtEl>
                                          <p:spTgt spid="53"/>
                                        </p:tgtEl>
                                        <p:attrNameLst>
                                          <p:attrName>fillcolor</p:attrName>
                                        </p:attrNameLst>
                                      </p:cBhvr>
                                      <p:to>
                                        <a:srgbClr val="4E9D2D"/>
                                      </p:to>
                                    </p:animClr>
                                    <p:set>
                                      <p:cBhvr>
                                        <p:cTn id="121" dur="250" fill="hold"/>
                                        <p:tgtEl>
                                          <p:spTgt spid="53"/>
                                        </p:tgtEl>
                                        <p:attrNameLst>
                                          <p:attrName>fill.type</p:attrName>
                                        </p:attrNameLst>
                                      </p:cBhvr>
                                      <p:to>
                                        <p:strVal val="solid"/>
                                      </p:to>
                                    </p:set>
                                    <p:set>
                                      <p:cBhvr>
                                        <p:cTn id="122" dur="250" fill="hold"/>
                                        <p:tgtEl>
                                          <p:spTgt spid="53"/>
                                        </p:tgtEl>
                                        <p:attrNameLst>
                                          <p:attrName>fill.on</p:attrName>
                                        </p:attrNameLst>
                                      </p:cBhvr>
                                      <p:to>
                                        <p:strVal val="true"/>
                                      </p:to>
                                    </p:set>
                                  </p:childTnLst>
                                </p:cTn>
                              </p:par>
                              <p:par>
                                <p:cTn id="123" presetID="10" presetClass="entr" presetSubtype="0" fill="hold" grpId="0" nodeType="withEffect">
                                  <p:stCondLst>
                                    <p:cond delay="0"/>
                                  </p:stCondLst>
                                  <p:childTnLst>
                                    <p:set>
                                      <p:cBhvr>
                                        <p:cTn id="124" dur="1" fill="hold">
                                          <p:stCondLst>
                                            <p:cond delay="0"/>
                                          </p:stCondLst>
                                        </p:cTn>
                                        <p:tgtEl>
                                          <p:spTgt spid="348"/>
                                        </p:tgtEl>
                                        <p:attrNameLst>
                                          <p:attrName>style.visibility</p:attrName>
                                        </p:attrNameLst>
                                      </p:cBhvr>
                                      <p:to>
                                        <p:strVal val="visible"/>
                                      </p:to>
                                    </p:set>
                                    <p:animEffect transition="in" filter="fade">
                                      <p:cBhvr>
                                        <p:cTn id="125" dur="500"/>
                                        <p:tgtEl>
                                          <p:spTgt spid="34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49"/>
                                        </p:tgtEl>
                                        <p:attrNameLst>
                                          <p:attrName>style.visibility</p:attrName>
                                        </p:attrNameLst>
                                      </p:cBhvr>
                                      <p:to>
                                        <p:strVal val="visible"/>
                                      </p:to>
                                    </p:set>
                                    <p:animEffect transition="in" filter="fade">
                                      <p:cBhvr>
                                        <p:cTn id="128" dur="500"/>
                                        <p:tgtEl>
                                          <p:spTgt spid="349"/>
                                        </p:tgtEl>
                                      </p:cBhvr>
                                    </p:animEffect>
                                  </p:childTnLst>
                                </p:cTn>
                              </p:par>
                            </p:childTnLst>
                          </p:cTn>
                        </p:par>
                      </p:childTnLst>
                    </p:cTn>
                  </p:par>
                  <p:par>
                    <p:cTn id="129" fill="hold">
                      <p:stCondLst>
                        <p:cond delay="indefinite"/>
                      </p:stCondLst>
                      <p:childTnLst>
                        <p:par>
                          <p:cTn id="130" fill="hold">
                            <p:stCondLst>
                              <p:cond delay="0"/>
                            </p:stCondLst>
                            <p:childTnLst>
                              <p:par>
                                <p:cTn id="131" presetID="19" presetClass="emph" presetSubtype="0" fill="hold" grpId="2" nodeType="clickEffect">
                                  <p:stCondLst>
                                    <p:cond delay="0"/>
                                  </p:stCondLst>
                                  <p:childTnLst>
                                    <p:animClr clrSpc="rgb" dir="cw">
                                      <p:cBhvr override="childStyle">
                                        <p:cTn id="132" dur="100" fill="hold"/>
                                        <p:tgtEl>
                                          <p:spTgt spid="52"/>
                                        </p:tgtEl>
                                        <p:attrNameLst>
                                          <p:attrName>style.color</p:attrName>
                                        </p:attrNameLst>
                                      </p:cBhvr>
                                      <p:to>
                                        <a:schemeClr val="accent1"/>
                                      </p:to>
                                    </p:animClr>
                                    <p:animClr clrSpc="rgb" dir="cw">
                                      <p:cBhvr>
                                        <p:cTn id="133" dur="100" fill="hold"/>
                                        <p:tgtEl>
                                          <p:spTgt spid="52"/>
                                        </p:tgtEl>
                                        <p:attrNameLst>
                                          <p:attrName>fillcolor</p:attrName>
                                        </p:attrNameLst>
                                      </p:cBhvr>
                                      <p:to>
                                        <a:schemeClr val="accent1"/>
                                      </p:to>
                                    </p:animClr>
                                    <p:set>
                                      <p:cBhvr>
                                        <p:cTn id="134" dur="100" fill="hold"/>
                                        <p:tgtEl>
                                          <p:spTgt spid="52"/>
                                        </p:tgtEl>
                                        <p:attrNameLst>
                                          <p:attrName>fill.type</p:attrName>
                                        </p:attrNameLst>
                                      </p:cBhvr>
                                      <p:to>
                                        <p:strVal val="solid"/>
                                      </p:to>
                                    </p:set>
                                    <p:set>
                                      <p:cBhvr>
                                        <p:cTn id="135" dur="100" fill="hold"/>
                                        <p:tgtEl>
                                          <p:spTgt spid="52"/>
                                        </p:tgtEl>
                                        <p:attrNameLst>
                                          <p:attrName>fill.on</p:attrName>
                                        </p:attrNameLst>
                                      </p:cBhvr>
                                      <p:to>
                                        <p:strVal val="true"/>
                                      </p:to>
                                    </p:set>
                                  </p:childTnLst>
                                </p:cTn>
                              </p:par>
                              <p:par>
                                <p:cTn id="136" presetID="19" presetClass="emph" presetSubtype="0" fill="hold" grpId="2" nodeType="withEffect">
                                  <p:stCondLst>
                                    <p:cond delay="0"/>
                                  </p:stCondLst>
                                  <p:childTnLst>
                                    <p:animClr clrSpc="rgb" dir="cw">
                                      <p:cBhvr override="childStyle">
                                        <p:cTn id="137" dur="100" fill="hold"/>
                                        <p:tgtEl>
                                          <p:spTgt spid="53"/>
                                        </p:tgtEl>
                                        <p:attrNameLst>
                                          <p:attrName>style.color</p:attrName>
                                        </p:attrNameLst>
                                      </p:cBhvr>
                                      <p:to>
                                        <a:schemeClr val="accent1"/>
                                      </p:to>
                                    </p:animClr>
                                    <p:animClr clrSpc="rgb" dir="cw">
                                      <p:cBhvr>
                                        <p:cTn id="138" dur="100" fill="hold"/>
                                        <p:tgtEl>
                                          <p:spTgt spid="53"/>
                                        </p:tgtEl>
                                        <p:attrNameLst>
                                          <p:attrName>fillcolor</p:attrName>
                                        </p:attrNameLst>
                                      </p:cBhvr>
                                      <p:to>
                                        <a:schemeClr val="accent1"/>
                                      </p:to>
                                    </p:animClr>
                                    <p:set>
                                      <p:cBhvr>
                                        <p:cTn id="139" dur="100" fill="hold"/>
                                        <p:tgtEl>
                                          <p:spTgt spid="53"/>
                                        </p:tgtEl>
                                        <p:attrNameLst>
                                          <p:attrName>fill.type</p:attrName>
                                        </p:attrNameLst>
                                      </p:cBhvr>
                                      <p:to>
                                        <p:strVal val="solid"/>
                                      </p:to>
                                    </p:set>
                                    <p:set>
                                      <p:cBhvr>
                                        <p:cTn id="140" dur="100" fill="hold"/>
                                        <p:tgtEl>
                                          <p:spTgt spid="53"/>
                                        </p:tgtEl>
                                        <p:attrNameLst>
                                          <p:attrName>fill.on</p:attrName>
                                        </p:attrNameLst>
                                      </p:cBhvr>
                                      <p:to>
                                        <p:strVal val="true"/>
                                      </p:to>
                                    </p:set>
                                  </p:childTnLst>
                                </p:cTn>
                              </p:par>
                            </p:childTnLst>
                          </p:cTn>
                        </p:par>
                        <p:par>
                          <p:cTn id="141" fill="hold">
                            <p:stCondLst>
                              <p:cond delay="100"/>
                            </p:stCondLst>
                            <p:childTnLst>
                              <p:par>
                                <p:cTn id="142" presetID="19" presetClass="emph" presetSubtype="0" fill="hold" grpId="0" nodeType="afterEffect">
                                  <p:stCondLst>
                                    <p:cond delay="0"/>
                                  </p:stCondLst>
                                  <p:childTnLst>
                                    <p:animClr clrSpc="rgb" dir="cw">
                                      <p:cBhvr override="childStyle">
                                        <p:cTn id="143" dur="100" fill="hold"/>
                                        <p:tgtEl>
                                          <p:spTgt spid="39"/>
                                        </p:tgtEl>
                                        <p:attrNameLst>
                                          <p:attrName>style.color</p:attrName>
                                        </p:attrNameLst>
                                      </p:cBhvr>
                                      <p:to>
                                        <a:schemeClr val="accent1"/>
                                      </p:to>
                                    </p:animClr>
                                    <p:animClr clrSpc="rgb" dir="cw">
                                      <p:cBhvr>
                                        <p:cTn id="144" dur="100" fill="hold"/>
                                        <p:tgtEl>
                                          <p:spTgt spid="39"/>
                                        </p:tgtEl>
                                        <p:attrNameLst>
                                          <p:attrName>fillcolor</p:attrName>
                                        </p:attrNameLst>
                                      </p:cBhvr>
                                      <p:to>
                                        <a:schemeClr val="accent1"/>
                                      </p:to>
                                    </p:animClr>
                                    <p:set>
                                      <p:cBhvr>
                                        <p:cTn id="145" dur="100" fill="hold"/>
                                        <p:tgtEl>
                                          <p:spTgt spid="39"/>
                                        </p:tgtEl>
                                        <p:attrNameLst>
                                          <p:attrName>fill.type</p:attrName>
                                        </p:attrNameLst>
                                      </p:cBhvr>
                                      <p:to>
                                        <p:strVal val="solid"/>
                                      </p:to>
                                    </p:set>
                                    <p:set>
                                      <p:cBhvr>
                                        <p:cTn id="146" dur="100" fill="hold"/>
                                        <p:tgtEl>
                                          <p:spTgt spid="39"/>
                                        </p:tgtEl>
                                        <p:attrNameLst>
                                          <p:attrName>fill.on</p:attrName>
                                        </p:attrNameLst>
                                      </p:cBhvr>
                                      <p:to>
                                        <p:strVal val="true"/>
                                      </p:to>
                                    </p:set>
                                  </p:childTnLst>
                                </p:cTn>
                              </p:par>
                              <p:par>
                                <p:cTn id="147" presetID="19" presetClass="emph" presetSubtype="0" fill="hold" grpId="0" nodeType="withEffect">
                                  <p:stCondLst>
                                    <p:cond delay="0"/>
                                  </p:stCondLst>
                                  <p:childTnLst>
                                    <p:animClr clrSpc="rgb" dir="cw">
                                      <p:cBhvr override="childStyle">
                                        <p:cTn id="148" dur="100" fill="hold"/>
                                        <p:tgtEl>
                                          <p:spTgt spid="37"/>
                                        </p:tgtEl>
                                        <p:attrNameLst>
                                          <p:attrName>style.color</p:attrName>
                                        </p:attrNameLst>
                                      </p:cBhvr>
                                      <p:to>
                                        <a:schemeClr val="accent1"/>
                                      </p:to>
                                    </p:animClr>
                                    <p:animClr clrSpc="rgb" dir="cw">
                                      <p:cBhvr>
                                        <p:cTn id="149" dur="100" fill="hold"/>
                                        <p:tgtEl>
                                          <p:spTgt spid="37"/>
                                        </p:tgtEl>
                                        <p:attrNameLst>
                                          <p:attrName>fillcolor</p:attrName>
                                        </p:attrNameLst>
                                      </p:cBhvr>
                                      <p:to>
                                        <a:schemeClr val="accent1"/>
                                      </p:to>
                                    </p:animClr>
                                    <p:set>
                                      <p:cBhvr>
                                        <p:cTn id="150" dur="100" fill="hold"/>
                                        <p:tgtEl>
                                          <p:spTgt spid="37"/>
                                        </p:tgtEl>
                                        <p:attrNameLst>
                                          <p:attrName>fill.type</p:attrName>
                                        </p:attrNameLst>
                                      </p:cBhvr>
                                      <p:to>
                                        <p:strVal val="solid"/>
                                      </p:to>
                                    </p:set>
                                    <p:set>
                                      <p:cBhvr>
                                        <p:cTn id="151" dur="100" fill="hold"/>
                                        <p:tgtEl>
                                          <p:spTgt spid="37"/>
                                        </p:tgtEl>
                                        <p:attrNameLst>
                                          <p:attrName>fill.on</p:attrName>
                                        </p:attrNameLst>
                                      </p:cBhvr>
                                      <p:to>
                                        <p:strVal val="true"/>
                                      </p:to>
                                    </p:set>
                                  </p:childTnLst>
                                </p:cTn>
                              </p:par>
                            </p:childTnLst>
                          </p:cTn>
                        </p:par>
                        <p:par>
                          <p:cTn id="152" fill="hold">
                            <p:stCondLst>
                              <p:cond delay="200"/>
                            </p:stCondLst>
                            <p:childTnLst>
                              <p:par>
                                <p:cTn id="153" presetID="19" presetClass="emph" presetSubtype="0" fill="hold" grpId="0" nodeType="afterEffect">
                                  <p:stCondLst>
                                    <p:cond delay="0"/>
                                  </p:stCondLst>
                                  <p:childTnLst>
                                    <p:animClr clrSpc="rgb" dir="cw">
                                      <p:cBhvr override="childStyle">
                                        <p:cTn id="154" dur="100" fill="hold"/>
                                        <p:tgtEl>
                                          <p:spTgt spid="36"/>
                                        </p:tgtEl>
                                        <p:attrNameLst>
                                          <p:attrName>style.color</p:attrName>
                                        </p:attrNameLst>
                                      </p:cBhvr>
                                      <p:to>
                                        <a:schemeClr val="accent1"/>
                                      </p:to>
                                    </p:animClr>
                                    <p:animClr clrSpc="rgb" dir="cw">
                                      <p:cBhvr>
                                        <p:cTn id="155" dur="100" fill="hold"/>
                                        <p:tgtEl>
                                          <p:spTgt spid="36"/>
                                        </p:tgtEl>
                                        <p:attrNameLst>
                                          <p:attrName>fillcolor</p:attrName>
                                        </p:attrNameLst>
                                      </p:cBhvr>
                                      <p:to>
                                        <a:schemeClr val="accent1"/>
                                      </p:to>
                                    </p:animClr>
                                    <p:set>
                                      <p:cBhvr>
                                        <p:cTn id="156" dur="100" fill="hold"/>
                                        <p:tgtEl>
                                          <p:spTgt spid="36"/>
                                        </p:tgtEl>
                                        <p:attrNameLst>
                                          <p:attrName>fill.type</p:attrName>
                                        </p:attrNameLst>
                                      </p:cBhvr>
                                      <p:to>
                                        <p:strVal val="solid"/>
                                      </p:to>
                                    </p:set>
                                    <p:set>
                                      <p:cBhvr>
                                        <p:cTn id="157" dur="100" fill="hold"/>
                                        <p:tgtEl>
                                          <p:spTgt spid="36"/>
                                        </p:tgtEl>
                                        <p:attrNameLst>
                                          <p:attrName>fill.on</p:attrName>
                                        </p:attrNameLst>
                                      </p:cBhvr>
                                      <p:to>
                                        <p:strVal val="true"/>
                                      </p:to>
                                    </p:set>
                                  </p:childTnLst>
                                </p:cTn>
                              </p:par>
                              <p:par>
                                <p:cTn id="158" presetID="19" presetClass="emph" presetSubtype="0" fill="hold" grpId="0" nodeType="withEffect">
                                  <p:stCondLst>
                                    <p:cond delay="0"/>
                                  </p:stCondLst>
                                  <p:childTnLst>
                                    <p:animClr clrSpc="rgb" dir="cw">
                                      <p:cBhvr override="childStyle">
                                        <p:cTn id="159" dur="100" fill="hold"/>
                                        <p:tgtEl>
                                          <p:spTgt spid="24"/>
                                        </p:tgtEl>
                                        <p:attrNameLst>
                                          <p:attrName>style.color</p:attrName>
                                        </p:attrNameLst>
                                      </p:cBhvr>
                                      <p:to>
                                        <a:schemeClr val="accent1"/>
                                      </p:to>
                                    </p:animClr>
                                    <p:animClr clrSpc="rgb" dir="cw">
                                      <p:cBhvr>
                                        <p:cTn id="160" dur="100" fill="hold"/>
                                        <p:tgtEl>
                                          <p:spTgt spid="24"/>
                                        </p:tgtEl>
                                        <p:attrNameLst>
                                          <p:attrName>fillcolor</p:attrName>
                                        </p:attrNameLst>
                                      </p:cBhvr>
                                      <p:to>
                                        <a:schemeClr val="accent1"/>
                                      </p:to>
                                    </p:animClr>
                                    <p:set>
                                      <p:cBhvr>
                                        <p:cTn id="161" dur="100" fill="hold"/>
                                        <p:tgtEl>
                                          <p:spTgt spid="24"/>
                                        </p:tgtEl>
                                        <p:attrNameLst>
                                          <p:attrName>fill.type</p:attrName>
                                        </p:attrNameLst>
                                      </p:cBhvr>
                                      <p:to>
                                        <p:strVal val="solid"/>
                                      </p:to>
                                    </p:set>
                                    <p:set>
                                      <p:cBhvr>
                                        <p:cTn id="162" dur="100" fill="hold"/>
                                        <p:tgtEl>
                                          <p:spTgt spid="24"/>
                                        </p:tgtEl>
                                        <p:attrNameLst>
                                          <p:attrName>fill.on</p:attrName>
                                        </p:attrNameLst>
                                      </p:cBhvr>
                                      <p:to>
                                        <p:strVal val="true"/>
                                      </p:to>
                                    </p:set>
                                  </p:childTnLst>
                                </p:cTn>
                              </p:par>
                            </p:childTnLst>
                          </p:cTn>
                        </p:par>
                        <p:par>
                          <p:cTn id="163" fill="hold">
                            <p:stCondLst>
                              <p:cond delay="300"/>
                            </p:stCondLst>
                            <p:childTnLst>
                              <p:par>
                                <p:cTn id="164" presetID="19" presetClass="emph" presetSubtype="0" fill="hold" grpId="0" nodeType="afterEffect">
                                  <p:stCondLst>
                                    <p:cond delay="0"/>
                                  </p:stCondLst>
                                  <p:childTnLst>
                                    <p:animClr clrSpc="rgb" dir="cw">
                                      <p:cBhvr override="childStyle">
                                        <p:cTn id="165" dur="100" fill="hold"/>
                                        <p:tgtEl>
                                          <p:spTgt spid="28"/>
                                        </p:tgtEl>
                                        <p:attrNameLst>
                                          <p:attrName>style.color</p:attrName>
                                        </p:attrNameLst>
                                      </p:cBhvr>
                                      <p:to>
                                        <a:schemeClr val="accent1"/>
                                      </p:to>
                                    </p:animClr>
                                    <p:animClr clrSpc="rgb" dir="cw">
                                      <p:cBhvr>
                                        <p:cTn id="166" dur="100" fill="hold"/>
                                        <p:tgtEl>
                                          <p:spTgt spid="28"/>
                                        </p:tgtEl>
                                        <p:attrNameLst>
                                          <p:attrName>fillcolor</p:attrName>
                                        </p:attrNameLst>
                                      </p:cBhvr>
                                      <p:to>
                                        <a:schemeClr val="accent1"/>
                                      </p:to>
                                    </p:animClr>
                                    <p:set>
                                      <p:cBhvr>
                                        <p:cTn id="167" dur="100" fill="hold"/>
                                        <p:tgtEl>
                                          <p:spTgt spid="28"/>
                                        </p:tgtEl>
                                        <p:attrNameLst>
                                          <p:attrName>fill.type</p:attrName>
                                        </p:attrNameLst>
                                      </p:cBhvr>
                                      <p:to>
                                        <p:strVal val="solid"/>
                                      </p:to>
                                    </p:set>
                                    <p:set>
                                      <p:cBhvr>
                                        <p:cTn id="168" dur="100" fill="hold"/>
                                        <p:tgtEl>
                                          <p:spTgt spid="28"/>
                                        </p:tgtEl>
                                        <p:attrNameLst>
                                          <p:attrName>fill.on</p:attrName>
                                        </p:attrNameLst>
                                      </p:cBhvr>
                                      <p:to>
                                        <p:strVal val="true"/>
                                      </p:to>
                                    </p:set>
                                  </p:childTnLst>
                                </p:cTn>
                              </p:par>
                              <p:par>
                                <p:cTn id="169" presetID="19" presetClass="emph" presetSubtype="0" fill="hold" grpId="0" nodeType="withEffect">
                                  <p:stCondLst>
                                    <p:cond delay="0"/>
                                  </p:stCondLst>
                                  <p:childTnLst>
                                    <p:animClr clrSpc="rgb" dir="cw">
                                      <p:cBhvr override="childStyle">
                                        <p:cTn id="170" dur="100" fill="hold"/>
                                        <p:tgtEl>
                                          <p:spTgt spid="23"/>
                                        </p:tgtEl>
                                        <p:attrNameLst>
                                          <p:attrName>style.color</p:attrName>
                                        </p:attrNameLst>
                                      </p:cBhvr>
                                      <p:to>
                                        <a:schemeClr val="accent1"/>
                                      </p:to>
                                    </p:animClr>
                                    <p:animClr clrSpc="rgb" dir="cw">
                                      <p:cBhvr>
                                        <p:cTn id="171" dur="100" fill="hold"/>
                                        <p:tgtEl>
                                          <p:spTgt spid="23"/>
                                        </p:tgtEl>
                                        <p:attrNameLst>
                                          <p:attrName>fillcolor</p:attrName>
                                        </p:attrNameLst>
                                      </p:cBhvr>
                                      <p:to>
                                        <a:schemeClr val="accent1"/>
                                      </p:to>
                                    </p:animClr>
                                    <p:set>
                                      <p:cBhvr>
                                        <p:cTn id="172" dur="100" fill="hold"/>
                                        <p:tgtEl>
                                          <p:spTgt spid="23"/>
                                        </p:tgtEl>
                                        <p:attrNameLst>
                                          <p:attrName>fill.type</p:attrName>
                                        </p:attrNameLst>
                                      </p:cBhvr>
                                      <p:to>
                                        <p:strVal val="solid"/>
                                      </p:to>
                                    </p:set>
                                    <p:set>
                                      <p:cBhvr>
                                        <p:cTn id="173" dur="100" fill="hold"/>
                                        <p:tgtEl>
                                          <p:spTgt spid="23"/>
                                        </p:tgtEl>
                                        <p:attrNameLst>
                                          <p:attrName>fill.on</p:attrName>
                                        </p:attrNameLst>
                                      </p:cBhvr>
                                      <p:to>
                                        <p:strVal val="true"/>
                                      </p:to>
                                    </p:set>
                                  </p:childTnLst>
                                </p:cTn>
                              </p:par>
                            </p:childTnLst>
                          </p:cTn>
                        </p:par>
                        <p:par>
                          <p:cTn id="174" fill="hold">
                            <p:stCondLst>
                              <p:cond delay="400"/>
                            </p:stCondLst>
                            <p:childTnLst>
                              <p:par>
                                <p:cTn id="175" presetID="19" presetClass="emph" presetSubtype="0" fill="hold" grpId="0" nodeType="afterEffect">
                                  <p:stCondLst>
                                    <p:cond delay="0"/>
                                  </p:stCondLst>
                                  <p:childTnLst>
                                    <p:animClr clrSpc="rgb" dir="cw">
                                      <p:cBhvr override="childStyle">
                                        <p:cTn id="176" dur="100" fill="hold"/>
                                        <p:tgtEl>
                                          <p:spTgt spid="51"/>
                                        </p:tgtEl>
                                        <p:attrNameLst>
                                          <p:attrName>style.color</p:attrName>
                                        </p:attrNameLst>
                                      </p:cBhvr>
                                      <p:to>
                                        <a:schemeClr val="accent1"/>
                                      </p:to>
                                    </p:animClr>
                                    <p:animClr clrSpc="rgb" dir="cw">
                                      <p:cBhvr>
                                        <p:cTn id="177" dur="100" fill="hold"/>
                                        <p:tgtEl>
                                          <p:spTgt spid="51"/>
                                        </p:tgtEl>
                                        <p:attrNameLst>
                                          <p:attrName>fillcolor</p:attrName>
                                        </p:attrNameLst>
                                      </p:cBhvr>
                                      <p:to>
                                        <a:schemeClr val="accent1"/>
                                      </p:to>
                                    </p:animClr>
                                    <p:set>
                                      <p:cBhvr>
                                        <p:cTn id="178" dur="100" fill="hold"/>
                                        <p:tgtEl>
                                          <p:spTgt spid="51"/>
                                        </p:tgtEl>
                                        <p:attrNameLst>
                                          <p:attrName>fill.type</p:attrName>
                                        </p:attrNameLst>
                                      </p:cBhvr>
                                      <p:to>
                                        <p:strVal val="solid"/>
                                      </p:to>
                                    </p:set>
                                    <p:set>
                                      <p:cBhvr>
                                        <p:cTn id="179" dur="100" fill="hold"/>
                                        <p:tgtEl>
                                          <p:spTgt spid="51"/>
                                        </p:tgtEl>
                                        <p:attrNameLst>
                                          <p:attrName>fill.on</p:attrName>
                                        </p:attrNameLst>
                                      </p:cBhvr>
                                      <p:to>
                                        <p:strVal val="true"/>
                                      </p:to>
                                    </p:set>
                                  </p:childTnLst>
                                </p:cTn>
                              </p:par>
                              <p:par>
                                <p:cTn id="180" presetID="19" presetClass="emph" presetSubtype="0" fill="hold" grpId="0" nodeType="withEffect">
                                  <p:stCondLst>
                                    <p:cond delay="0"/>
                                  </p:stCondLst>
                                  <p:childTnLst>
                                    <p:animClr clrSpc="rgb" dir="cw">
                                      <p:cBhvr override="childStyle">
                                        <p:cTn id="181" dur="100" fill="hold"/>
                                        <p:tgtEl>
                                          <p:spTgt spid="50"/>
                                        </p:tgtEl>
                                        <p:attrNameLst>
                                          <p:attrName>style.color</p:attrName>
                                        </p:attrNameLst>
                                      </p:cBhvr>
                                      <p:to>
                                        <a:schemeClr val="accent1"/>
                                      </p:to>
                                    </p:animClr>
                                    <p:animClr clrSpc="rgb" dir="cw">
                                      <p:cBhvr>
                                        <p:cTn id="182" dur="100" fill="hold"/>
                                        <p:tgtEl>
                                          <p:spTgt spid="50"/>
                                        </p:tgtEl>
                                        <p:attrNameLst>
                                          <p:attrName>fillcolor</p:attrName>
                                        </p:attrNameLst>
                                      </p:cBhvr>
                                      <p:to>
                                        <a:schemeClr val="accent1"/>
                                      </p:to>
                                    </p:animClr>
                                    <p:set>
                                      <p:cBhvr>
                                        <p:cTn id="183" dur="100" fill="hold"/>
                                        <p:tgtEl>
                                          <p:spTgt spid="50"/>
                                        </p:tgtEl>
                                        <p:attrNameLst>
                                          <p:attrName>fill.type</p:attrName>
                                        </p:attrNameLst>
                                      </p:cBhvr>
                                      <p:to>
                                        <p:strVal val="solid"/>
                                      </p:to>
                                    </p:set>
                                    <p:set>
                                      <p:cBhvr>
                                        <p:cTn id="184" dur="100" fill="hold"/>
                                        <p:tgtEl>
                                          <p:spTgt spid="50"/>
                                        </p:tgtEl>
                                        <p:attrNameLst>
                                          <p:attrName>fill.on</p:attrName>
                                        </p:attrNameLst>
                                      </p:cBhvr>
                                      <p:to>
                                        <p:strVal val="true"/>
                                      </p:to>
                                    </p:set>
                                  </p:childTnLst>
                                </p:cTn>
                              </p:par>
                            </p:childTnLst>
                          </p:cTn>
                        </p:par>
                        <p:par>
                          <p:cTn id="185" fill="hold">
                            <p:stCondLst>
                              <p:cond delay="500"/>
                            </p:stCondLst>
                            <p:childTnLst>
                              <p:par>
                                <p:cTn id="186" presetID="19" presetClass="emph" presetSubtype="0" fill="hold" grpId="0" nodeType="afterEffect">
                                  <p:stCondLst>
                                    <p:cond delay="0"/>
                                  </p:stCondLst>
                                  <p:childTnLst>
                                    <p:animClr clrSpc="rgb" dir="cw">
                                      <p:cBhvr override="childStyle">
                                        <p:cTn id="187" dur="100" fill="hold"/>
                                        <p:tgtEl>
                                          <p:spTgt spid="25"/>
                                        </p:tgtEl>
                                        <p:attrNameLst>
                                          <p:attrName>style.color</p:attrName>
                                        </p:attrNameLst>
                                      </p:cBhvr>
                                      <p:to>
                                        <a:schemeClr val="accent1"/>
                                      </p:to>
                                    </p:animClr>
                                    <p:animClr clrSpc="rgb" dir="cw">
                                      <p:cBhvr>
                                        <p:cTn id="188" dur="100" fill="hold"/>
                                        <p:tgtEl>
                                          <p:spTgt spid="25"/>
                                        </p:tgtEl>
                                        <p:attrNameLst>
                                          <p:attrName>fillcolor</p:attrName>
                                        </p:attrNameLst>
                                      </p:cBhvr>
                                      <p:to>
                                        <a:schemeClr val="accent1"/>
                                      </p:to>
                                    </p:animClr>
                                    <p:set>
                                      <p:cBhvr>
                                        <p:cTn id="189" dur="100" fill="hold"/>
                                        <p:tgtEl>
                                          <p:spTgt spid="25"/>
                                        </p:tgtEl>
                                        <p:attrNameLst>
                                          <p:attrName>fill.type</p:attrName>
                                        </p:attrNameLst>
                                      </p:cBhvr>
                                      <p:to>
                                        <p:strVal val="solid"/>
                                      </p:to>
                                    </p:set>
                                    <p:set>
                                      <p:cBhvr>
                                        <p:cTn id="190" dur="100" fill="hold"/>
                                        <p:tgtEl>
                                          <p:spTgt spid="25"/>
                                        </p:tgtEl>
                                        <p:attrNameLst>
                                          <p:attrName>fill.on</p:attrName>
                                        </p:attrNameLst>
                                      </p:cBhvr>
                                      <p:to>
                                        <p:strVal val="true"/>
                                      </p:to>
                                    </p:set>
                                  </p:childTnLst>
                                </p:cTn>
                              </p:par>
                              <p:par>
                                <p:cTn id="191" presetID="19" presetClass="emph" presetSubtype="0" fill="hold" grpId="0" nodeType="withEffect">
                                  <p:stCondLst>
                                    <p:cond delay="0"/>
                                  </p:stCondLst>
                                  <p:childTnLst>
                                    <p:animClr clrSpc="rgb" dir="cw">
                                      <p:cBhvr override="childStyle">
                                        <p:cTn id="192" dur="100" fill="hold"/>
                                        <p:tgtEl>
                                          <p:spTgt spid="33"/>
                                        </p:tgtEl>
                                        <p:attrNameLst>
                                          <p:attrName>style.color</p:attrName>
                                        </p:attrNameLst>
                                      </p:cBhvr>
                                      <p:to>
                                        <a:schemeClr val="accent1"/>
                                      </p:to>
                                    </p:animClr>
                                    <p:animClr clrSpc="rgb" dir="cw">
                                      <p:cBhvr>
                                        <p:cTn id="193" dur="100" fill="hold"/>
                                        <p:tgtEl>
                                          <p:spTgt spid="33"/>
                                        </p:tgtEl>
                                        <p:attrNameLst>
                                          <p:attrName>fillcolor</p:attrName>
                                        </p:attrNameLst>
                                      </p:cBhvr>
                                      <p:to>
                                        <a:schemeClr val="accent1"/>
                                      </p:to>
                                    </p:animClr>
                                    <p:set>
                                      <p:cBhvr>
                                        <p:cTn id="194" dur="100" fill="hold"/>
                                        <p:tgtEl>
                                          <p:spTgt spid="33"/>
                                        </p:tgtEl>
                                        <p:attrNameLst>
                                          <p:attrName>fill.type</p:attrName>
                                        </p:attrNameLst>
                                      </p:cBhvr>
                                      <p:to>
                                        <p:strVal val="solid"/>
                                      </p:to>
                                    </p:set>
                                    <p:set>
                                      <p:cBhvr>
                                        <p:cTn id="195" dur="100" fill="hold"/>
                                        <p:tgtEl>
                                          <p:spTgt spid="33"/>
                                        </p:tgtEl>
                                        <p:attrNameLst>
                                          <p:attrName>fill.on</p:attrName>
                                        </p:attrNameLst>
                                      </p:cBhvr>
                                      <p:to>
                                        <p:strVal val="true"/>
                                      </p:to>
                                    </p:set>
                                  </p:childTnLst>
                                </p:cTn>
                              </p:par>
                            </p:childTnLst>
                          </p:cTn>
                        </p:par>
                        <p:par>
                          <p:cTn id="196" fill="hold">
                            <p:stCondLst>
                              <p:cond delay="600"/>
                            </p:stCondLst>
                            <p:childTnLst>
                              <p:par>
                                <p:cTn id="197" presetID="19" presetClass="emph" presetSubtype="0" fill="hold" grpId="0" nodeType="afterEffect">
                                  <p:stCondLst>
                                    <p:cond delay="0"/>
                                  </p:stCondLst>
                                  <p:childTnLst>
                                    <p:animClr clrSpc="rgb" dir="cw">
                                      <p:cBhvr override="childStyle">
                                        <p:cTn id="198" dur="100" fill="hold"/>
                                        <p:tgtEl>
                                          <p:spTgt spid="27"/>
                                        </p:tgtEl>
                                        <p:attrNameLst>
                                          <p:attrName>style.color</p:attrName>
                                        </p:attrNameLst>
                                      </p:cBhvr>
                                      <p:to>
                                        <a:schemeClr val="accent1"/>
                                      </p:to>
                                    </p:animClr>
                                    <p:animClr clrSpc="rgb" dir="cw">
                                      <p:cBhvr>
                                        <p:cTn id="199" dur="100" fill="hold"/>
                                        <p:tgtEl>
                                          <p:spTgt spid="27"/>
                                        </p:tgtEl>
                                        <p:attrNameLst>
                                          <p:attrName>fillcolor</p:attrName>
                                        </p:attrNameLst>
                                      </p:cBhvr>
                                      <p:to>
                                        <a:schemeClr val="accent1"/>
                                      </p:to>
                                    </p:animClr>
                                    <p:set>
                                      <p:cBhvr>
                                        <p:cTn id="200" dur="100" fill="hold"/>
                                        <p:tgtEl>
                                          <p:spTgt spid="27"/>
                                        </p:tgtEl>
                                        <p:attrNameLst>
                                          <p:attrName>fill.type</p:attrName>
                                        </p:attrNameLst>
                                      </p:cBhvr>
                                      <p:to>
                                        <p:strVal val="solid"/>
                                      </p:to>
                                    </p:set>
                                    <p:set>
                                      <p:cBhvr>
                                        <p:cTn id="201" dur="100" fill="hold"/>
                                        <p:tgtEl>
                                          <p:spTgt spid="27"/>
                                        </p:tgtEl>
                                        <p:attrNameLst>
                                          <p:attrName>fill.on</p:attrName>
                                        </p:attrNameLst>
                                      </p:cBhvr>
                                      <p:to>
                                        <p:strVal val="true"/>
                                      </p:to>
                                    </p:set>
                                  </p:childTnLst>
                                </p:cTn>
                              </p:par>
                              <p:par>
                                <p:cTn id="202" presetID="19" presetClass="emph" presetSubtype="0" fill="hold" grpId="0" nodeType="withEffect">
                                  <p:stCondLst>
                                    <p:cond delay="0"/>
                                  </p:stCondLst>
                                  <p:childTnLst>
                                    <p:animClr clrSpc="rgb" dir="cw">
                                      <p:cBhvr override="childStyle">
                                        <p:cTn id="203" dur="100" fill="hold"/>
                                        <p:tgtEl>
                                          <p:spTgt spid="26"/>
                                        </p:tgtEl>
                                        <p:attrNameLst>
                                          <p:attrName>style.color</p:attrName>
                                        </p:attrNameLst>
                                      </p:cBhvr>
                                      <p:to>
                                        <a:schemeClr val="accent1"/>
                                      </p:to>
                                    </p:animClr>
                                    <p:animClr clrSpc="rgb" dir="cw">
                                      <p:cBhvr>
                                        <p:cTn id="204" dur="100" fill="hold"/>
                                        <p:tgtEl>
                                          <p:spTgt spid="26"/>
                                        </p:tgtEl>
                                        <p:attrNameLst>
                                          <p:attrName>fillcolor</p:attrName>
                                        </p:attrNameLst>
                                      </p:cBhvr>
                                      <p:to>
                                        <a:schemeClr val="accent1"/>
                                      </p:to>
                                    </p:animClr>
                                    <p:set>
                                      <p:cBhvr>
                                        <p:cTn id="205" dur="100" fill="hold"/>
                                        <p:tgtEl>
                                          <p:spTgt spid="26"/>
                                        </p:tgtEl>
                                        <p:attrNameLst>
                                          <p:attrName>fill.type</p:attrName>
                                        </p:attrNameLst>
                                      </p:cBhvr>
                                      <p:to>
                                        <p:strVal val="solid"/>
                                      </p:to>
                                    </p:set>
                                    <p:set>
                                      <p:cBhvr>
                                        <p:cTn id="206" dur="100" fill="hold"/>
                                        <p:tgtEl>
                                          <p:spTgt spid="26"/>
                                        </p:tgtEl>
                                        <p:attrNameLst>
                                          <p:attrName>fill.on</p:attrName>
                                        </p:attrNameLst>
                                      </p:cBhvr>
                                      <p:to>
                                        <p:strVal val="true"/>
                                      </p:to>
                                    </p:set>
                                  </p:childTnLst>
                                </p:cTn>
                              </p:par>
                            </p:childTnLst>
                          </p:cTn>
                        </p:par>
                        <p:par>
                          <p:cTn id="207" fill="hold">
                            <p:stCondLst>
                              <p:cond delay="700"/>
                            </p:stCondLst>
                            <p:childTnLst>
                              <p:par>
                                <p:cTn id="208" presetID="19" presetClass="emph" presetSubtype="0" fill="hold" grpId="0" nodeType="afterEffect">
                                  <p:stCondLst>
                                    <p:cond delay="0"/>
                                  </p:stCondLst>
                                  <p:childTnLst>
                                    <p:animClr clrSpc="rgb" dir="cw">
                                      <p:cBhvr override="childStyle">
                                        <p:cTn id="209" dur="100" fill="hold"/>
                                        <p:tgtEl>
                                          <p:spTgt spid="7"/>
                                        </p:tgtEl>
                                        <p:attrNameLst>
                                          <p:attrName>style.color</p:attrName>
                                        </p:attrNameLst>
                                      </p:cBhvr>
                                      <p:to>
                                        <a:schemeClr val="accent1"/>
                                      </p:to>
                                    </p:animClr>
                                    <p:animClr clrSpc="rgb" dir="cw">
                                      <p:cBhvr>
                                        <p:cTn id="210" dur="100" fill="hold"/>
                                        <p:tgtEl>
                                          <p:spTgt spid="7"/>
                                        </p:tgtEl>
                                        <p:attrNameLst>
                                          <p:attrName>fillcolor</p:attrName>
                                        </p:attrNameLst>
                                      </p:cBhvr>
                                      <p:to>
                                        <a:schemeClr val="accent1"/>
                                      </p:to>
                                    </p:animClr>
                                    <p:set>
                                      <p:cBhvr>
                                        <p:cTn id="211" dur="100" fill="hold"/>
                                        <p:tgtEl>
                                          <p:spTgt spid="7"/>
                                        </p:tgtEl>
                                        <p:attrNameLst>
                                          <p:attrName>fill.type</p:attrName>
                                        </p:attrNameLst>
                                      </p:cBhvr>
                                      <p:to>
                                        <p:strVal val="solid"/>
                                      </p:to>
                                    </p:set>
                                    <p:set>
                                      <p:cBhvr>
                                        <p:cTn id="212" dur="100" fill="hold"/>
                                        <p:tgtEl>
                                          <p:spTgt spid="7"/>
                                        </p:tgtEl>
                                        <p:attrNameLst>
                                          <p:attrName>fill.on</p:attrName>
                                        </p:attrNameLst>
                                      </p:cBhvr>
                                      <p:to>
                                        <p:strVal val="true"/>
                                      </p:to>
                                    </p:set>
                                  </p:childTnLst>
                                </p:cTn>
                              </p:par>
                              <p:par>
                                <p:cTn id="213" presetID="19" presetClass="emph" presetSubtype="0" fill="hold" grpId="0" nodeType="withEffect">
                                  <p:stCondLst>
                                    <p:cond delay="0"/>
                                  </p:stCondLst>
                                  <p:childTnLst>
                                    <p:animClr clrSpc="rgb" dir="cw">
                                      <p:cBhvr override="childStyle">
                                        <p:cTn id="214" dur="100" fill="hold"/>
                                        <p:tgtEl>
                                          <p:spTgt spid="49"/>
                                        </p:tgtEl>
                                        <p:attrNameLst>
                                          <p:attrName>style.color</p:attrName>
                                        </p:attrNameLst>
                                      </p:cBhvr>
                                      <p:to>
                                        <a:schemeClr val="accent1"/>
                                      </p:to>
                                    </p:animClr>
                                    <p:animClr clrSpc="rgb" dir="cw">
                                      <p:cBhvr>
                                        <p:cTn id="215" dur="100" fill="hold"/>
                                        <p:tgtEl>
                                          <p:spTgt spid="49"/>
                                        </p:tgtEl>
                                        <p:attrNameLst>
                                          <p:attrName>fillcolor</p:attrName>
                                        </p:attrNameLst>
                                      </p:cBhvr>
                                      <p:to>
                                        <a:schemeClr val="accent1"/>
                                      </p:to>
                                    </p:animClr>
                                    <p:set>
                                      <p:cBhvr>
                                        <p:cTn id="216" dur="100" fill="hold"/>
                                        <p:tgtEl>
                                          <p:spTgt spid="49"/>
                                        </p:tgtEl>
                                        <p:attrNameLst>
                                          <p:attrName>fill.type</p:attrName>
                                        </p:attrNameLst>
                                      </p:cBhvr>
                                      <p:to>
                                        <p:strVal val="solid"/>
                                      </p:to>
                                    </p:set>
                                    <p:set>
                                      <p:cBhvr>
                                        <p:cTn id="217" dur="100" fill="hold"/>
                                        <p:tgtEl>
                                          <p:spTgt spid="49"/>
                                        </p:tgtEl>
                                        <p:attrNameLst>
                                          <p:attrName>fill.on</p:attrName>
                                        </p:attrNameLst>
                                      </p:cBhvr>
                                      <p:to>
                                        <p:strVal val="true"/>
                                      </p:to>
                                    </p:set>
                                  </p:childTnLst>
                                </p:cTn>
                              </p:par>
                            </p:childTnLst>
                          </p:cTn>
                        </p:par>
                        <p:par>
                          <p:cTn id="218" fill="hold">
                            <p:stCondLst>
                              <p:cond delay="800"/>
                            </p:stCondLst>
                            <p:childTnLst>
                              <p:par>
                                <p:cTn id="219" presetID="19" presetClass="emph" presetSubtype="0" fill="hold" grpId="0" nodeType="afterEffect">
                                  <p:stCondLst>
                                    <p:cond delay="0"/>
                                  </p:stCondLst>
                                  <p:childTnLst>
                                    <p:animClr clrSpc="rgb" dir="cw">
                                      <p:cBhvr override="childStyle">
                                        <p:cTn id="220" dur="100" fill="hold"/>
                                        <p:tgtEl>
                                          <p:spTgt spid="18"/>
                                        </p:tgtEl>
                                        <p:attrNameLst>
                                          <p:attrName>style.color</p:attrName>
                                        </p:attrNameLst>
                                      </p:cBhvr>
                                      <p:to>
                                        <a:schemeClr val="accent1"/>
                                      </p:to>
                                    </p:animClr>
                                    <p:animClr clrSpc="rgb" dir="cw">
                                      <p:cBhvr>
                                        <p:cTn id="221" dur="100" fill="hold"/>
                                        <p:tgtEl>
                                          <p:spTgt spid="18"/>
                                        </p:tgtEl>
                                        <p:attrNameLst>
                                          <p:attrName>fillcolor</p:attrName>
                                        </p:attrNameLst>
                                      </p:cBhvr>
                                      <p:to>
                                        <a:schemeClr val="accent1"/>
                                      </p:to>
                                    </p:animClr>
                                    <p:set>
                                      <p:cBhvr>
                                        <p:cTn id="222" dur="100" fill="hold"/>
                                        <p:tgtEl>
                                          <p:spTgt spid="18"/>
                                        </p:tgtEl>
                                        <p:attrNameLst>
                                          <p:attrName>fill.type</p:attrName>
                                        </p:attrNameLst>
                                      </p:cBhvr>
                                      <p:to>
                                        <p:strVal val="solid"/>
                                      </p:to>
                                    </p:set>
                                    <p:set>
                                      <p:cBhvr>
                                        <p:cTn id="223" dur="100" fill="hold"/>
                                        <p:tgtEl>
                                          <p:spTgt spid="18"/>
                                        </p:tgtEl>
                                        <p:attrNameLst>
                                          <p:attrName>fill.on</p:attrName>
                                        </p:attrNameLst>
                                      </p:cBhvr>
                                      <p:to>
                                        <p:strVal val="true"/>
                                      </p:to>
                                    </p:set>
                                  </p:childTnLst>
                                </p:cTn>
                              </p:par>
                              <p:par>
                                <p:cTn id="224" presetID="19" presetClass="emph" presetSubtype="0" fill="hold" grpId="0" nodeType="withEffect">
                                  <p:stCondLst>
                                    <p:cond delay="0"/>
                                  </p:stCondLst>
                                  <p:childTnLst>
                                    <p:animClr clrSpc="rgb" dir="cw">
                                      <p:cBhvr override="childStyle">
                                        <p:cTn id="225" dur="100" fill="hold"/>
                                        <p:tgtEl>
                                          <p:spTgt spid="21"/>
                                        </p:tgtEl>
                                        <p:attrNameLst>
                                          <p:attrName>style.color</p:attrName>
                                        </p:attrNameLst>
                                      </p:cBhvr>
                                      <p:to>
                                        <a:schemeClr val="accent1"/>
                                      </p:to>
                                    </p:animClr>
                                    <p:animClr clrSpc="rgb" dir="cw">
                                      <p:cBhvr>
                                        <p:cTn id="226" dur="100" fill="hold"/>
                                        <p:tgtEl>
                                          <p:spTgt spid="21"/>
                                        </p:tgtEl>
                                        <p:attrNameLst>
                                          <p:attrName>fillcolor</p:attrName>
                                        </p:attrNameLst>
                                      </p:cBhvr>
                                      <p:to>
                                        <a:schemeClr val="accent1"/>
                                      </p:to>
                                    </p:animClr>
                                    <p:set>
                                      <p:cBhvr>
                                        <p:cTn id="227" dur="100" fill="hold"/>
                                        <p:tgtEl>
                                          <p:spTgt spid="21"/>
                                        </p:tgtEl>
                                        <p:attrNameLst>
                                          <p:attrName>fill.type</p:attrName>
                                        </p:attrNameLst>
                                      </p:cBhvr>
                                      <p:to>
                                        <p:strVal val="solid"/>
                                      </p:to>
                                    </p:set>
                                    <p:set>
                                      <p:cBhvr>
                                        <p:cTn id="228" dur="100" fill="hold"/>
                                        <p:tgtEl>
                                          <p:spTgt spid="21"/>
                                        </p:tgtEl>
                                        <p:attrNameLst>
                                          <p:attrName>fill.on</p:attrName>
                                        </p:attrNameLst>
                                      </p:cBhvr>
                                      <p:to>
                                        <p:strVal val="true"/>
                                      </p:to>
                                    </p:set>
                                  </p:childTnLst>
                                </p:cTn>
                              </p:par>
                            </p:childTnLst>
                          </p:cTn>
                        </p:par>
                        <p:par>
                          <p:cTn id="229" fill="hold">
                            <p:stCondLst>
                              <p:cond delay="900"/>
                            </p:stCondLst>
                            <p:childTnLst>
                              <p:par>
                                <p:cTn id="230" presetID="19" presetClass="emph" presetSubtype="0" fill="hold" grpId="0" nodeType="afterEffect">
                                  <p:stCondLst>
                                    <p:cond delay="0"/>
                                  </p:stCondLst>
                                  <p:childTnLst>
                                    <p:animClr clrSpc="rgb" dir="cw">
                                      <p:cBhvr override="childStyle">
                                        <p:cTn id="231" dur="100" fill="hold"/>
                                        <p:tgtEl>
                                          <p:spTgt spid="20"/>
                                        </p:tgtEl>
                                        <p:attrNameLst>
                                          <p:attrName>style.color</p:attrName>
                                        </p:attrNameLst>
                                      </p:cBhvr>
                                      <p:to>
                                        <a:schemeClr val="accent1"/>
                                      </p:to>
                                    </p:animClr>
                                    <p:animClr clrSpc="rgb" dir="cw">
                                      <p:cBhvr>
                                        <p:cTn id="232" dur="100" fill="hold"/>
                                        <p:tgtEl>
                                          <p:spTgt spid="20"/>
                                        </p:tgtEl>
                                        <p:attrNameLst>
                                          <p:attrName>fillcolor</p:attrName>
                                        </p:attrNameLst>
                                      </p:cBhvr>
                                      <p:to>
                                        <a:schemeClr val="accent1"/>
                                      </p:to>
                                    </p:animClr>
                                    <p:set>
                                      <p:cBhvr>
                                        <p:cTn id="233" dur="100" fill="hold"/>
                                        <p:tgtEl>
                                          <p:spTgt spid="20"/>
                                        </p:tgtEl>
                                        <p:attrNameLst>
                                          <p:attrName>fill.type</p:attrName>
                                        </p:attrNameLst>
                                      </p:cBhvr>
                                      <p:to>
                                        <p:strVal val="solid"/>
                                      </p:to>
                                    </p:set>
                                    <p:set>
                                      <p:cBhvr>
                                        <p:cTn id="234" dur="100" fill="hold"/>
                                        <p:tgtEl>
                                          <p:spTgt spid="20"/>
                                        </p:tgtEl>
                                        <p:attrNameLst>
                                          <p:attrName>fill.on</p:attrName>
                                        </p:attrNameLst>
                                      </p:cBhvr>
                                      <p:to>
                                        <p:strVal val="true"/>
                                      </p:to>
                                    </p:set>
                                  </p:childTnLst>
                                </p:cTn>
                              </p:par>
                              <p:par>
                                <p:cTn id="235" presetID="19" presetClass="emph" presetSubtype="0" fill="hold" grpId="0" nodeType="withEffect">
                                  <p:stCondLst>
                                    <p:cond delay="0"/>
                                  </p:stCondLst>
                                  <p:childTnLst>
                                    <p:animClr clrSpc="rgb" dir="cw">
                                      <p:cBhvr override="childStyle">
                                        <p:cTn id="236" dur="100" fill="hold"/>
                                        <p:tgtEl>
                                          <p:spTgt spid="19"/>
                                        </p:tgtEl>
                                        <p:attrNameLst>
                                          <p:attrName>style.color</p:attrName>
                                        </p:attrNameLst>
                                      </p:cBhvr>
                                      <p:to>
                                        <a:schemeClr val="accent1"/>
                                      </p:to>
                                    </p:animClr>
                                    <p:animClr clrSpc="rgb" dir="cw">
                                      <p:cBhvr>
                                        <p:cTn id="237" dur="100" fill="hold"/>
                                        <p:tgtEl>
                                          <p:spTgt spid="19"/>
                                        </p:tgtEl>
                                        <p:attrNameLst>
                                          <p:attrName>fillcolor</p:attrName>
                                        </p:attrNameLst>
                                      </p:cBhvr>
                                      <p:to>
                                        <a:schemeClr val="accent1"/>
                                      </p:to>
                                    </p:animClr>
                                    <p:set>
                                      <p:cBhvr>
                                        <p:cTn id="238" dur="100" fill="hold"/>
                                        <p:tgtEl>
                                          <p:spTgt spid="19"/>
                                        </p:tgtEl>
                                        <p:attrNameLst>
                                          <p:attrName>fill.type</p:attrName>
                                        </p:attrNameLst>
                                      </p:cBhvr>
                                      <p:to>
                                        <p:strVal val="solid"/>
                                      </p:to>
                                    </p:set>
                                    <p:set>
                                      <p:cBhvr>
                                        <p:cTn id="239" dur="100" fill="hold"/>
                                        <p:tgtEl>
                                          <p:spTgt spid="19"/>
                                        </p:tgtEl>
                                        <p:attrNameLst>
                                          <p:attrName>fill.on</p:attrName>
                                        </p:attrNameLst>
                                      </p:cBhvr>
                                      <p:to>
                                        <p:strVal val="true"/>
                                      </p:to>
                                    </p:set>
                                  </p:childTnLst>
                                </p:cTn>
                              </p:par>
                            </p:childTnLst>
                          </p:cTn>
                        </p:par>
                        <p:par>
                          <p:cTn id="240" fill="hold">
                            <p:stCondLst>
                              <p:cond delay="1000"/>
                            </p:stCondLst>
                            <p:childTnLst>
                              <p:par>
                                <p:cTn id="241" presetID="19" presetClass="emph" presetSubtype="0" fill="hold" grpId="0" nodeType="afterEffect">
                                  <p:stCondLst>
                                    <p:cond delay="0"/>
                                  </p:stCondLst>
                                  <p:childTnLst>
                                    <p:animClr clrSpc="rgb" dir="cw">
                                      <p:cBhvr override="childStyle">
                                        <p:cTn id="242" dur="100" fill="hold"/>
                                        <p:tgtEl>
                                          <p:spTgt spid="34"/>
                                        </p:tgtEl>
                                        <p:attrNameLst>
                                          <p:attrName>style.color</p:attrName>
                                        </p:attrNameLst>
                                      </p:cBhvr>
                                      <p:to>
                                        <a:schemeClr val="accent1"/>
                                      </p:to>
                                    </p:animClr>
                                    <p:animClr clrSpc="rgb" dir="cw">
                                      <p:cBhvr>
                                        <p:cTn id="243" dur="100" fill="hold"/>
                                        <p:tgtEl>
                                          <p:spTgt spid="34"/>
                                        </p:tgtEl>
                                        <p:attrNameLst>
                                          <p:attrName>fillcolor</p:attrName>
                                        </p:attrNameLst>
                                      </p:cBhvr>
                                      <p:to>
                                        <a:schemeClr val="accent1"/>
                                      </p:to>
                                    </p:animClr>
                                    <p:set>
                                      <p:cBhvr>
                                        <p:cTn id="244" dur="100" fill="hold"/>
                                        <p:tgtEl>
                                          <p:spTgt spid="34"/>
                                        </p:tgtEl>
                                        <p:attrNameLst>
                                          <p:attrName>fill.type</p:attrName>
                                        </p:attrNameLst>
                                      </p:cBhvr>
                                      <p:to>
                                        <p:strVal val="solid"/>
                                      </p:to>
                                    </p:set>
                                    <p:set>
                                      <p:cBhvr>
                                        <p:cTn id="245" dur="100" fill="hold"/>
                                        <p:tgtEl>
                                          <p:spTgt spid="34"/>
                                        </p:tgtEl>
                                        <p:attrNameLst>
                                          <p:attrName>fill.on</p:attrName>
                                        </p:attrNameLst>
                                      </p:cBhvr>
                                      <p:to>
                                        <p:strVal val="true"/>
                                      </p:to>
                                    </p:set>
                                  </p:childTnLst>
                                </p:cTn>
                              </p:par>
                              <p:par>
                                <p:cTn id="246" presetID="19" presetClass="emph" presetSubtype="0" fill="hold" grpId="0" nodeType="withEffect">
                                  <p:stCondLst>
                                    <p:cond delay="0"/>
                                  </p:stCondLst>
                                  <p:childTnLst>
                                    <p:animClr clrSpc="rgb" dir="cw">
                                      <p:cBhvr override="childStyle">
                                        <p:cTn id="247" dur="100" fill="hold"/>
                                        <p:tgtEl>
                                          <p:spTgt spid="22"/>
                                        </p:tgtEl>
                                        <p:attrNameLst>
                                          <p:attrName>style.color</p:attrName>
                                        </p:attrNameLst>
                                      </p:cBhvr>
                                      <p:to>
                                        <a:schemeClr val="accent1"/>
                                      </p:to>
                                    </p:animClr>
                                    <p:animClr clrSpc="rgb" dir="cw">
                                      <p:cBhvr>
                                        <p:cTn id="248" dur="100" fill="hold"/>
                                        <p:tgtEl>
                                          <p:spTgt spid="22"/>
                                        </p:tgtEl>
                                        <p:attrNameLst>
                                          <p:attrName>fillcolor</p:attrName>
                                        </p:attrNameLst>
                                      </p:cBhvr>
                                      <p:to>
                                        <a:schemeClr val="accent1"/>
                                      </p:to>
                                    </p:animClr>
                                    <p:set>
                                      <p:cBhvr>
                                        <p:cTn id="249" dur="100" fill="hold"/>
                                        <p:tgtEl>
                                          <p:spTgt spid="22"/>
                                        </p:tgtEl>
                                        <p:attrNameLst>
                                          <p:attrName>fill.type</p:attrName>
                                        </p:attrNameLst>
                                      </p:cBhvr>
                                      <p:to>
                                        <p:strVal val="solid"/>
                                      </p:to>
                                    </p:set>
                                    <p:set>
                                      <p:cBhvr>
                                        <p:cTn id="250" dur="100" fill="hold"/>
                                        <p:tgtEl>
                                          <p:spTgt spid="22"/>
                                        </p:tgtEl>
                                        <p:attrNameLst>
                                          <p:attrName>fill.on</p:attrName>
                                        </p:attrNameLst>
                                      </p:cBhvr>
                                      <p:to>
                                        <p:strVal val="true"/>
                                      </p:to>
                                    </p:set>
                                  </p:childTnLst>
                                </p:cTn>
                              </p:par>
                            </p:childTnLst>
                          </p:cTn>
                        </p:par>
                        <p:par>
                          <p:cTn id="251" fill="hold">
                            <p:stCondLst>
                              <p:cond delay="1100"/>
                            </p:stCondLst>
                            <p:childTnLst>
                              <p:par>
                                <p:cTn id="252" presetID="19" presetClass="emph" presetSubtype="0" fill="hold" grpId="0" nodeType="afterEffect">
                                  <p:stCondLst>
                                    <p:cond delay="0"/>
                                  </p:stCondLst>
                                  <p:childTnLst>
                                    <p:animClr clrSpc="rgb" dir="cw">
                                      <p:cBhvr override="childStyle">
                                        <p:cTn id="253" dur="100" fill="hold"/>
                                        <p:tgtEl>
                                          <p:spTgt spid="15"/>
                                        </p:tgtEl>
                                        <p:attrNameLst>
                                          <p:attrName>style.color</p:attrName>
                                        </p:attrNameLst>
                                      </p:cBhvr>
                                      <p:to>
                                        <a:schemeClr val="accent1"/>
                                      </p:to>
                                    </p:animClr>
                                    <p:animClr clrSpc="rgb" dir="cw">
                                      <p:cBhvr>
                                        <p:cTn id="254" dur="100" fill="hold"/>
                                        <p:tgtEl>
                                          <p:spTgt spid="15"/>
                                        </p:tgtEl>
                                        <p:attrNameLst>
                                          <p:attrName>fillcolor</p:attrName>
                                        </p:attrNameLst>
                                      </p:cBhvr>
                                      <p:to>
                                        <a:schemeClr val="accent1"/>
                                      </p:to>
                                    </p:animClr>
                                    <p:set>
                                      <p:cBhvr>
                                        <p:cTn id="255" dur="100" fill="hold"/>
                                        <p:tgtEl>
                                          <p:spTgt spid="15"/>
                                        </p:tgtEl>
                                        <p:attrNameLst>
                                          <p:attrName>fill.type</p:attrName>
                                        </p:attrNameLst>
                                      </p:cBhvr>
                                      <p:to>
                                        <p:strVal val="solid"/>
                                      </p:to>
                                    </p:set>
                                    <p:set>
                                      <p:cBhvr>
                                        <p:cTn id="256" dur="100" fill="hold"/>
                                        <p:tgtEl>
                                          <p:spTgt spid="15"/>
                                        </p:tgtEl>
                                        <p:attrNameLst>
                                          <p:attrName>fill.on</p:attrName>
                                        </p:attrNameLst>
                                      </p:cBhvr>
                                      <p:to>
                                        <p:strVal val="true"/>
                                      </p:to>
                                    </p:set>
                                  </p:childTnLst>
                                </p:cTn>
                              </p:par>
                              <p:par>
                                <p:cTn id="257" presetID="19" presetClass="emph" presetSubtype="0" fill="hold" grpId="0" nodeType="withEffect">
                                  <p:stCondLst>
                                    <p:cond delay="0"/>
                                  </p:stCondLst>
                                  <p:childTnLst>
                                    <p:animClr clrSpc="rgb" dir="cw">
                                      <p:cBhvr override="childStyle">
                                        <p:cTn id="258" dur="100" fill="hold"/>
                                        <p:tgtEl>
                                          <p:spTgt spid="12"/>
                                        </p:tgtEl>
                                        <p:attrNameLst>
                                          <p:attrName>style.color</p:attrName>
                                        </p:attrNameLst>
                                      </p:cBhvr>
                                      <p:to>
                                        <a:schemeClr val="accent1"/>
                                      </p:to>
                                    </p:animClr>
                                    <p:animClr clrSpc="rgb" dir="cw">
                                      <p:cBhvr>
                                        <p:cTn id="259" dur="100" fill="hold"/>
                                        <p:tgtEl>
                                          <p:spTgt spid="12"/>
                                        </p:tgtEl>
                                        <p:attrNameLst>
                                          <p:attrName>fillcolor</p:attrName>
                                        </p:attrNameLst>
                                      </p:cBhvr>
                                      <p:to>
                                        <a:schemeClr val="accent1"/>
                                      </p:to>
                                    </p:animClr>
                                    <p:set>
                                      <p:cBhvr>
                                        <p:cTn id="260" dur="100" fill="hold"/>
                                        <p:tgtEl>
                                          <p:spTgt spid="12"/>
                                        </p:tgtEl>
                                        <p:attrNameLst>
                                          <p:attrName>fill.type</p:attrName>
                                        </p:attrNameLst>
                                      </p:cBhvr>
                                      <p:to>
                                        <p:strVal val="solid"/>
                                      </p:to>
                                    </p:set>
                                    <p:set>
                                      <p:cBhvr>
                                        <p:cTn id="261" dur="100" fill="hold"/>
                                        <p:tgtEl>
                                          <p:spTgt spid="12"/>
                                        </p:tgtEl>
                                        <p:attrNameLst>
                                          <p:attrName>fill.on</p:attrName>
                                        </p:attrNameLst>
                                      </p:cBhvr>
                                      <p:to>
                                        <p:strVal val="true"/>
                                      </p:to>
                                    </p:set>
                                  </p:childTnLst>
                                </p:cTn>
                              </p:par>
                            </p:childTnLst>
                          </p:cTn>
                        </p:par>
                        <p:par>
                          <p:cTn id="262" fill="hold">
                            <p:stCondLst>
                              <p:cond delay="1200"/>
                            </p:stCondLst>
                            <p:childTnLst>
                              <p:par>
                                <p:cTn id="263" presetID="19" presetClass="emph" presetSubtype="0" fill="hold" grpId="0" nodeType="afterEffect">
                                  <p:stCondLst>
                                    <p:cond delay="0"/>
                                  </p:stCondLst>
                                  <p:childTnLst>
                                    <p:animClr clrSpc="rgb" dir="cw">
                                      <p:cBhvr override="childStyle">
                                        <p:cTn id="264" dur="100" fill="hold"/>
                                        <p:tgtEl>
                                          <p:spTgt spid="35"/>
                                        </p:tgtEl>
                                        <p:attrNameLst>
                                          <p:attrName>style.color</p:attrName>
                                        </p:attrNameLst>
                                      </p:cBhvr>
                                      <p:to>
                                        <a:schemeClr val="accent1"/>
                                      </p:to>
                                    </p:animClr>
                                    <p:animClr clrSpc="rgb" dir="cw">
                                      <p:cBhvr>
                                        <p:cTn id="265" dur="100" fill="hold"/>
                                        <p:tgtEl>
                                          <p:spTgt spid="35"/>
                                        </p:tgtEl>
                                        <p:attrNameLst>
                                          <p:attrName>fillcolor</p:attrName>
                                        </p:attrNameLst>
                                      </p:cBhvr>
                                      <p:to>
                                        <a:schemeClr val="accent1"/>
                                      </p:to>
                                    </p:animClr>
                                    <p:set>
                                      <p:cBhvr>
                                        <p:cTn id="266" dur="100" fill="hold"/>
                                        <p:tgtEl>
                                          <p:spTgt spid="35"/>
                                        </p:tgtEl>
                                        <p:attrNameLst>
                                          <p:attrName>fill.type</p:attrName>
                                        </p:attrNameLst>
                                      </p:cBhvr>
                                      <p:to>
                                        <p:strVal val="solid"/>
                                      </p:to>
                                    </p:set>
                                    <p:set>
                                      <p:cBhvr>
                                        <p:cTn id="267" dur="100" fill="hold"/>
                                        <p:tgtEl>
                                          <p:spTgt spid="35"/>
                                        </p:tgtEl>
                                        <p:attrNameLst>
                                          <p:attrName>fill.on</p:attrName>
                                        </p:attrNameLst>
                                      </p:cBhvr>
                                      <p:to>
                                        <p:strVal val="true"/>
                                      </p:to>
                                    </p:set>
                                  </p:childTnLst>
                                </p:cTn>
                              </p:par>
                              <p:par>
                                <p:cTn id="268" presetID="19" presetClass="emph" presetSubtype="0" fill="hold" grpId="0" nodeType="withEffect">
                                  <p:stCondLst>
                                    <p:cond delay="0"/>
                                  </p:stCondLst>
                                  <p:childTnLst>
                                    <p:animClr clrSpc="rgb" dir="cw">
                                      <p:cBhvr override="childStyle">
                                        <p:cTn id="269" dur="100" fill="hold"/>
                                        <p:tgtEl>
                                          <p:spTgt spid="11"/>
                                        </p:tgtEl>
                                        <p:attrNameLst>
                                          <p:attrName>style.color</p:attrName>
                                        </p:attrNameLst>
                                      </p:cBhvr>
                                      <p:to>
                                        <a:schemeClr val="accent1"/>
                                      </p:to>
                                    </p:animClr>
                                    <p:animClr clrSpc="rgb" dir="cw">
                                      <p:cBhvr>
                                        <p:cTn id="270" dur="100" fill="hold"/>
                                        <p:tgtEl>
                                          <p:spTgt spid="11"/>
                                        </p:tgtEl>
                                        <p:attrNameLst>
                                          <p:attrName>fillcolor</p:attrName>
                                        </p:attrNameLst>
                                      </p:cBhvr>
                                      <p:to>
                                        <a:schemeClr val="accent1"/>
                                      </p:to>
                                    </p:animClr>
                                    <p:set>
                                      <p:cBhvr>
                                        <p:cTn id="271" dur="100" fill="hold"/>
                                        <p:tgtEl>
                                          <p:spTgt spid="11"/>
                                        </p:tgtEl>
                                        <p:attrNameLst>
                                          <p:attrName>fill.type</p:attrName>
                                        </p:attrNameLst>
                                      </p:cBhvr>
                                      <p:to>
                                        <p:strVal val="solid"/>
                                      </p:to>
                                    </p:set>
                                    <p:set>
                                      <p:cBhvr>
                                        <p:cTn id="272" dur="100" fill="hold"/>
                                        <p:tgtEl>
                                          <p:spTgt spid="11"/>
                                        </p:tgtEl>
                                        <p:attrNameLst>
                                          <p:attrName>fill.on</p:attrName>
                                        </p:attrNameLst>
                                      </p:cBhvr>
                                      <p:to>
                                        <p:strVal val="true"/>
                                      </p:to>
                                    </p:set>
                                  </p:childTnLst>
                                </p:cTn>
                              </p:par>
                            </p:childTnLst>
                          </p:cTn>
                        </p:par>
                        <p:par>
                          <p:cTn id="273" fill="hold">
                            <p:stCondLst>
                              <p:cond delay="1300"/>
                            </p:stCondLst>
                            <p:childTnLst>
                              <p:par>
                                <p:cTn id="274" presetID="19" presetClass="emph" presetSubtype="0" fill="hold" grpId="0" nodeType="afterEffect">
                                  <p:stCondLst>
                                    <p:cond delay="0"/>
                                  </p:stCondLst>
                                  <p:childTnLst>
                                    <p:animClr clrSpc="rgb" dir="cw">
                                      <p:cBhvr override="childStyle">
                                        <p:cTn id="275" dur="100" fill="hold"/>
                                        <p:tgtEl>
                                          <p:spTgt spid="10"/>
                                        </p:tgtEl>
                                        <p:attrNameLst>
                                          <p:attrName>style.color</p:attrName>
                                        </p:attrNameLst>
                                      </p:cBhvr>
                                      <p:to>
                                        <a:schemeClr val="accent1"/>
                                      </p:to>
                                    </p:animClr>
                                    <p:animClr clrSpc="rgb" dir="cw">
                                      <p:cBhvr>
                                        <p:cTn id="276" dur="100" fill="hold"/>
                                        <p:tgtEl>
                                          <p:spTgt spid="10"/>
                                        </p:tgtEl>
                                        <p:attrNameLst>
                                          <p:attrName>fillcolor</p:attrName>
                                        </p:attrNameLst>
                                      </p:cBhvr>
                                      <p:to>
                                        <a:schemeClr val="accent1"/>
                                      </p:to>
                                    </p:animClr>
                                    <p:set>
                                      <p:cBhvr>
                                        <p:cTn id="277" dur="100" fill="hold"/>
                                        <p:tgtEl>
                                          <p:spTgt spid="10"/>
                                        </p:tgtEl>
                                        <p:attrNameLst>
                                          <p:attrName>fill.type</p:attrName>
                                        </p:attrNameLst>
                                      </p:cBhvr>
                                      <p:to>
                                        <p:strVal val="solid"/>
                                      </p:to>
                                    </p:set>
                                    <p:set>
                                      <p:cBhvr>
                                        <p:cTn id="278" dur="100" fill="hold"/>
                                        <p:tgtEl>
                                          <p:spTgt spid="10"/>
                                        </p:tgtEl>
                                        <p:attrNameLst>
                                          <p:attrName>fill.on</p:attrName>
                                        </p:attrNameLst>
                                      </p:cBhvr>
                                      <p:to>
                                        <p:strVal val="true"/>
                                      </p:to>
                                    </p:set>
                                  </p:childTnLst>
                                </p:cTn>
                              </p:par>
                              <p:par>
                                <p:cTn id="279" presetID="19" presetClass="emph" presetSubtype="0" fill="hold" grpId="0" nodeType="withEffect">
                                  <p:stCondLst>
                                    <p:cond delay="0"/>
                                  </p:stCondLst>
                                  <p:childTnLst>
                                    <p:animClr clrSpc="rgb" dir="cw">
                                      <p:cBhvr override="childStyle">
                                        <p:cTn id="280" dur="100" fill="hold"/>
                                        <p:tgtEl>
                                          <p:spTgt spid="9"/>
                                        </p:tgtEl>
                                        <p:attrNameLst>
                                          <p:attrName>style.color</p:attrName>
                                        </p:attrNameLst>
                                      </p:cBhvr>
                                      <p:to>
                                        <a:schemeClr val="accent1"/>
                                      </p:to>
                                    </p:animClr>
                                    <p:animClr clrSpc="rgb" dir="cw">
                                      <p:cBhvr>
                                        <p:cTn id="281" dur="100" fill="hold"/>
                                        <p:tgtEl>
                                          <p:spTgt spid="9"/>
                                        </p:tgtEl>
                                        <p:attrNameLst>
                                          <p:attrName>fillcolor</p:attrName>
                                        </p:attrNameLst>
                                      </p:cBhvr>
                                      <p:to>
                                        <a:schemeClr val="accent1"/>
                                      </p:to>
                                    </p:animClr>
                                    <p:set>
                                      <p:cBhvr>
                                        <p:cTn id="282" dur="100" fill="hold"/>
                                        <p:tgtEl>
                                          <p:spTgt spid="9"/>
                                        </p:tgtEl>
                                        <p:attrNameLst>
                                          <p:attrName>fill.type</p:attrName>
                                        </p:attrNameLst>
                                      </p:cBhvr>
                                      <p:to>
                                        <p:strVal val="solid"/>
                                      </p:to>
                                    </p:set>
                                    <p:set>
                                      <p:cBhvr>
                                        <p:cTn id="283" dur="100" fill="hold"/>
                                        <p:tgtEl>
                                          <p:spTgt spid="9"/>
                                        </p:tgtEl>
                                        <p:attrNameLst>
                                          <p:attrName>fill.on</p:attrName>
                                        </p:attrNameLst>
                                      </p:cBhvr>
                                      <p:to>
                                        <p:strVal val="true"/>
                                      </p:to>
                                    </p:set>
                                  </p:childTnLst>
                                </p:cTn>
                              </p:par>
                            </p:childTnLst>
                          </p:cTn>
                        </p:par>
                        <p:par>
                          <p:cTn id="284" fill="hold">
                            <p:stCondLst>
                              <p:cond delay="1400"/>
                            </p:stCondLst>
                            <p:childTnLst>
                              <p:par>
                                <p:cTn id="285" presetID="19" presetClass="emph" presetSubtype="0" fill="hold" grpId="0" nodeType="afterEffect">
                                  <p:stCondLst>
                                    <p:cond delay="0"/>
                                  </p:stCondLst>
                                  <p:childTnLst>
                                    <p:animClr clrSpc="rgb" dir="cw">
                                      <p:cBhvr override="childStyle">
                                        <p:cTn id="286" dur="100" fill="hold"/>
                                        <p:tgtEl>
                                          <p:spTgt spid="8"/>
                                        </p:tgtEl>
                                        <p:attrNameLst>
                                          <p:attrName>style.color</p:attrName>
                                        </p:attrNameLst>
                                      </p:cBhvr>
                                      <p:to>
                                        <a:schemeClr val="accent1"/>
                                      </p:to>
                                    </p:animClr>
                                    <p:animClr clrSpc="rgb" dir="cw">
                                      <p:cBhvr>
                                        <p:cTn id="287" dur="100" fill="hold"/>
                                        <p:tgtEl>
                                          <p:spTgt spid="8"/>
                                        </p:tgtEl>
                                        <p:attrNameLst>
                                          <p:attrName>fillcolor</p:attrName>
                                        </p:attrNameLst>
                                      </p:cBhvr>
                                      <p:to>
                                        <a:schemeClr val="accent1"/>
                                      </p:to>
                                    </p:animClr>
                                    <p:set>
                                      <p:cBhvr>
                                        <p:cTn id="288" dur="100" fill="hold"/>
                                        <p:tgtEl>
                                          <p:spTgt spid="8"/>
                                        </p:tgtEl>
                                        <p:attrNameLst>
                                          <p:attrName>fill.type</p:attrName>
                                        </p:attrNameLst>
                                      </p:cBhvr>
                                      <p:to>
                                        <p:strVal val="solid"/>
                                      </p:to>
                                    </p:set>
                                    <p:set>
                                      <p:cBhvr>
                                        <p:cTn id="289" dur="100" fill="hold"/>
                                        <p:tgtEl>
                                          <p:spTgt spid="8"/>
                                        </p:tgtEl>
                                        <p:attrNameLst>
                                          <p:attrName>fill.on</p:attrName>
                                        </p:attrNameLst>
                                      </p:cBhvr>
                                      <p:to>
                                        <p:strVal val="true"/>
                                      </p:to>
                                    </p:set>
                                  </p:childTnLst>
                                </p:cTn>
                              </p:par>
                              <p:par>
                                <p:cTn id="290" presetID="19" presetClass="emph" presetSubtype="0" fill="hold" grpId="0" nodeType="withEffect">
                                  <p:stCondLst>
                                    <p:cond delay="0"/>
                                  </p:stCondLst>
                                  <p:childTnLst>
                                    <p:animClr clrSpc="rgb" dir="cw">
                                      <p:cBhvr override="childStyle">
                                        <p:cTn id="291" dur="100" fill="hold"/>
                                        <p:tgtEl>
                                          <p:spTgt spid="17"/>
                                        </p:tgtEl>
                                        <p:attrNameLst>
                                          <p:attrName>style.color</p:attrName>
                                        </p:attrNameLst>
                                      </p:cBhvr>
                                      <p:to>
                                        <a:schemeClr val="accent1"/>
                                      </p:to>
                                    </p:animClr>
                                    <p:animClr clrSpc="rgb" dir="cw">
                                      <p:cBhvr>
                                        <p:cTn id="292" dur="100" fill="hold"/>
                                        <p:tgtEl>
                                          <p:spTgt spid="17"/>
                                        </p:tgtEl>
                                        <p:attrNameLst>
                                          <p:attrName>fillcolor</p:attrName>
                                        </p:attrNameLst>
                                      </p:cBhvr>
                                      <p:to>
                                        <a:schemeClr val="accent1"/>
                                      </p:to>
                                    </p:animClr>
                                    <p:set>
                                      <p:cBhvr>
                                        <p:cTn id="293" dur="100" fill="hold"/>
                                        <p:tgtEl>
                                          <p:spTgt spid="17"/>
                                        </p:tgtEl>
                                        <p:attrNameLst>
                                          <p:attrName>fill.type</p:attrName>
                                        </p:attrNameLst>
                                      </p:cBhvr>
                                      <p:to>
                                        <p:strVal val="solid"/>
                                      </p:to>
                                    </p:set>
                                    <p:set>
                                      <p:cBhvr>
                                        <p:cTn id="294" dur="100" fill="hold"/>
                                        <p:tgtEl>
                                          <p:spTgt spid="17"/>
                                        </p:tgtEl>
                                        <p:attrNameLst>
                                          <p:attrName>fill.on</p:attrName>
                                        </p:attrNameLst>
                                      </p:cBhvr>
                                      <p:to>
                                        <p:strVal val="true"/>
                                      </p:to>
                                    </p:set>
                                  </p:childTnLst>
                                </p:cTn>
                              </p:par>
                            </p:childTnLst>
                          </p:cTn>
                        </p:par>
                        <p:par>
                          <p:cTn id="295" fill="hold">
                            <p:stCondLst>
                              <p:cond delay="1500"/>
                            </p:stCondLst>
                            <p:childTnLst>
                              <p:par>
                                <p:cTn id="296" presetID="19" presetClass="emph" presetSubtype="0" fill="hold" grpId="0" nodeType="afterEffect">
                                  <p:stCondLst>
                                    <p:cond delay="0"/>
                                  </p:stCondLst>
                                  <p:childTnLst>
                                    <p:animClr clrSpc="rgb" dir="cw">
                                      <p:cBhvr override="childStyle">
                                        <p:cTn id="297" dur="100" fill="hold"/>
                                        <p:tgtEl>
                                          <p:spTgt spid="16"/>
                                        </p:tgtEl>
                                        <p:attrNameLst>
                                          <p:attrName>style.color</p:attrName>
                                        </p:attrNameLst>
                                      </p:cBhvr>
                                      <p:to>
                                        <a:schemeClr val="accent1"/>
                                      </p:to>
                                    </p:animClr>
                                    <p:animClr clrSpc="rgb" dir="cw">
                                      <p:cBhvr>
                                        <p:cTn id="298" dur="100" fill="hold"/>
                                        <p:tgtEl>
                                          <p:spTgt spid="16"/>
                                        </p:tgtEl>
                                        <p:attrNameLst>
                                          <p:attrName>fillcolor</p:attrName>
                                        </p:attrNameLst>
                                      </p:cBhvr>
                                      <p:to>
                                        <a:schemeClr val="accent1"/>
                                      </p:to>
                                    </p:animClr>
                                    <p:set>
                                      <p:cBhvr>
                                        <p:cTn id="299" dur="100" fill="hold"/>
                                        <p:tgtEl>
                                          <p:spTgt spid="16"/>
                                        </p:tgtEl>
                                        <p:attrNameLst>
                                          <p:attrName>fill.type</p:attrName>
                                        </p:attrNameLst>
                                      </p:cBhvr>
                                      <p:to>
                                        <p:strVal val="solid"/>
                                      </p:to>
                                    </p:set>
                                    <p:set>
                                      <p:cBhvr>
                                        <p:cTn id="300" dur="100" fill="hold"/>
                                        <p:tgtEl>
                                          <p:spTgt spid="16"/>
                                        </p:tgtEl>
                                        <p:attrNameLst>
                                          <p:attrName>fill.on</p:attrName>
                                        </p:attrNameLst>
                                      </p:cBhvr>
                                      <p:to>
                                        <p:strVal val="true"/>
                                      </p:to>
                                    </p:set>
                                  </p:childTnLst>
                                </p:cTn>
                              </p:par>
                            </p:childTnLst>
                          </p:cTn>
                        </p:par>
                        <p:par>
                          <p:cTn id="301" fill="hold">
                            <p:stCondLst>
                              <p:cond delay="1600"/>
                            </p:stCondLst>
                            <p:childTnLst>
                              <p:par>
                                <p:cTn id="302" presetID="19" presetClass="emph" presetSubtype="0" fill="hold" grpId="1" nodeType="afterEffect">
                                  <p:stCondLst>
                                    <p:cond delay="0"/>
                                  </p:stCondLst>
                                  <p:childTnLst>
                                    <p:animClr clrSpc="rgb" dir="cw">
                                      <p:cBhvr override="childStyle">
                                        <p:cTn id="303" dur="250" fill="hold"/>
                                        <p:tgtEl>
                                          <p:spTgt spid="26"/>
                                        </p:tgtEl>
                                        <p:attrNameLst>
                                          <p:attrName>style.color</p:attrName>
                                        </p:attrNameLst>
                                      </p:cBhvr>
                                      <p:to>
                                        <a:srgbClr val="4E9D2D"/>
                                      </p:to>
                                    </p:animClr>
                                    <p:animClr clrSpc="rgb" dir="cw">
                                      <p:cBhvr>
                                        <p:cTn id="304" dur="250" fill="hold"/>
                                        <p:tgtEl>
                                          <p:spTgt spid="26"/>
                                        </p:tgtEl>
                                        <p:attrNameLst>
                                          <p:attrName>fillcolor</p:attrName>
                                        </p:attrNameLst>
                                      </p:cBhvr>
                                      <p:to>
                                        <a:srgbClr val="4E9D2D"/>
                                      </p:to>
                                    </p:animClr>
                                    <p:set>
                                      <p:cBhvr>
                                        <p:cTn id="305" dur="250" fill="hold"/>
                                        <p:tgtEl>
                                          <p:spTgt spid="26"/>
                                        </p:tgtEl>
                                        <p:attrNameLst>
                                          <p:attrName>fill.type</p:attrName>
                                        </p:attrNameLst>
                                      </p:cBhvr>
                                      <p:to>
                                        <p:strVal val="solid"/>
                                      </p:to>
                                    </p:set>
                                    <p:set>
                                      <p:cBhvr>
                                        <p:cTn id="306" dur="250" fill="hold"/>
                                        <p:tgtEl>
                                          <p:spTgt spid="26"/>
                                        </p:tgtEl>
                                        <p:attrNameLst>
                                          <p:attrName>fill.on</p:attrName>
                                        </p:attrNameLst>
                                      </p:cBhvr>
                                      <p:to>
                                        <p:strVal val="true"/>
                                      </p:to>
                                    </p:set>
                                  </p:childTnLst>
                                </p:cTn>
                              </p:par>
                              <p:par>
                                <p:cTn id="307" presetID="10" presetClass="entr" presetSubtype="0" fill="hold" grpId="0" nodeType="withEffect">
                                  <p:stCondLst>
                                    <p:cond delay="0"/>
                                  </p:stCondLst>
                                  <p:childTnLst>
                                    <p:set>
                                      <p:cBhvr>
                                        <p:cTn id="308" dur="1" fill="hold">
                                          <p:stCondLst>
                                            <p:cond delay="0"/>
                                          </p:stCondLst>
                                        </p:cTn>
                                        <p:tgtEl>
                                          <p:spTgt spid="350"/>
                                        </p:tgtEl>
                                        <p:attrNameLst>
                                          <p:attrName>style.visibility</p:attrName>
                                        </p:attrNameLst>
                                      </p:cBhvr>
                                      <p:to>
                                        <p:strVal val="visible"/>
                                      </p:to>
                                    </p:set>
                                    <p:animEffect transition="in" filter="fade">
                                      <p:cBhvr>
                                        <p:cTn id="309" dur="500"/>
                                        <p:tgtEl>
                                          <p:spTgt spid="350"/>
                                        </p:tgtEl>
                                      </p:cBhvr>
                                    </p:animEffect>
                                  </p:childTnLst>
                                </p:cTn>
                              </p:par>
                              <p:par>
                                <p:cTn id="310" presetID="10" presetClass="entr" presetSubtype="0" fill="hold" grpId="0" nodeType="withEffect">
                                  <p:stCondLst>
                                    <p:cond delay="0"/>
                                  </p:stCondLst>
                                  <p:childTnLst>
                                    <p:set>
                                      <p:cBhvr>
                                        <p:cTn id="311" dur="1" fill="hold">
                                          <p:stCondLst>
                                            <p:cond delay="0"/>
                                          </p:stCondLst>
                                        </p:cTn>
                                        <p:tgtEl>
                                          <p:spTgt spid="351"/>
                                        </p:tgtEl>
                                        <p:attrNameLst>
                                          <p:attrName>style.visibility</p:attrName>
                                        </p:attrNameLst>
                                      </p:cBhvr>
                                      <p:to>
                                        <p:strVal val="visible"/>
                                      </p:to>
                                    </p:set>
                                    <p:animEffect transition="in" filter="fade">
                                      <p:cBhvr>
                                        <p:cTn id="312" dur="500"/>
                                        <p:tgtEl>
                                          <p:spTgt spid="351"/>
                                        </p:tgtEl>
                                      </p:cBhvr>
                                    </p:animEffect>
                                  </p:childTnLst>
                                </p:cTn>
                              </p:par>
                            </p:childTnLst>
                          </p:cTn>
                        </p:par>
                      </p:childTnLst>
                    </p:cTn>
                  </p:par>
                  <p:par>
                    <p:cTn id="313" fill="hold">
                      <p:stCondLst>
                        <p:cond delay="indefinite"/>
                      </p:stCondLst>
                      <p:childTnLst>
                        <p:par>
                          <p:cTn id="314" fill="hold">
                            <p:stCondLst>
                              <p:cond delay="0"/>
                            </p:stCondLst>
                            <p:childTnLst>
                              <p:par>
                                <p:cTn id="315" presetID="19" presetClass="emph" presetSubtype="0" fill="hold" grpId="0" nodeType="clickEffect">
                                  <p:stCondLst>
                                    <p:cond delay="0"/>
                                  </p:stCondLst>
                                  <p:childTnLst>
                                    <p:animClr clrSpc="rgb" dir="cw">
                                      <p:cBhvr override="childStyle">
                                        <p:cTn id="316" dur="100" fill="hold"/>
                                        <p:tgtEl>
                                          <p:spTgt spid="13"/>
                                        </p:tgtEl>
                                        <p:attrNameLst>
                                          <p:attrName>style.color</p:attrName>
                                        </p:attrNameLst>
                                      </p:cBhvr>
                                      <p:to>
                                        <a:schemeClr val="accent1"/>
                                      </p:to>
                                    </p:animClr>
                                    <p:animClr clrSpc="rgb" dir="cw">
                                      <p:cBhvr>
                                        <p:cTn id="317" dur="100" fill="hold"/>
                                        <p:tgtEl>
                                          <p:spTgt spid="13"/>
                                        </p:tgtEl>
                                        <p:attrNameLst>
                                          <p:attrName>fillcolor</p:attrName>
                                        </p:attrNameLst>
                                      </p:cBhvr>
                                      <p:to>
                                        <a:schemeClr val="accent1"/>
                                      </p:to>
                                    </p:animClr>
                                    <p:set>
                                      <p:cBhvr>
                                        <p:cTn id="318" dur="100" fill="hold"/>
                                        <p:tgtEl>
                                          <p:spTgt spid="13"/>
                                        </p:tgtEl>
                                        <p:attrNameLst>
                                          <p:attrName>fill.type</p:attrName>
                                        </p:attrNameLst>
                                      </p:cBhvr>
                                      <p:to>
                                        <p:strVal val="solid"/>
                                      </p:to>
                                    </p:set>
                                    <p:set>
                                      <p:cBhvr>
                                        <p:cTn id="319" dur="100" fill="hold"/>
                                        <p:tgtEl>
                                          <p:spTgt spid="13"/>
                                        </p:tgtEl>
                                        <p:attrNameLst>
                                          <p:attrName>fill.on</p:attrName>
                                        </p:attrNameLst>
                                      </p:cBhvr>
                                      <p:to>
                                        <p:strVal val="true"/>
                                      </p:to>
                                    </p:set>
                                  </p:childTnLst>
                                </p:cTn>
                              </p:par>
                              <p:par>
                                <p:cTn id="320" presetID="19" presetClass="emph" presetSubtype="0" fill="hold" grpId="2" nodeType="withEffect">
                                  <p:stCondLst>
                                    <p:cond delay="0"/>
                                  </p:stCondLst>
                                  <p:childTnLst>
                                    <p:animClr clrSpc="rgb" dir="cw">
                                      <p:cBhvr override="childStyle">
                                        <p:cTn id="321" dur="250" fill="hold"/>
                                        <p:tgtEl>
                                          <p:spTgt spid="26"/>
                                        </p:tgtEl>
                                        <p:attrNameLst>
                                          <p:attrName>style.color</p:attrName>
                                        </p:attrNameLst>
                                      </p:cBhvr>
                                      <p:to>
                                        <a:schemeClr val="accent1"/>
                                      </p:to>
                                    </p:animClr>
                                    <p:animClr clrSpc="rgb" dir="cw">
                                      <p:cBhvr>
                                        <p:cTn id="322" dur="250" fill="hold"/>
                                        <p:tgtEl>
                                          <p:spTgt spid="26"/>
                                        </p:tgtEl>
                                        <p:attrNameLst>
                                          <p:attrName>fillcolor</p:attrName>
                                        </p:attrNameLst>
                                      </p:cBhvr>
                                      <p:to>
                                        <a:schemeClr val="accent1"/>
                                      </p:to>
                                    </p:animClr>
                                    <p:set>
                                      <p:cBhvr>
                                        <p:cTn id="323" dur="250" fill="hold"/>
                                        <p:tgtEl>
                                          <p:spTgt spid="26"/>
                                        </p:tgtEl>
                                        <p:attrNameLst>
                                          <p:attrName>fill.type</p:attrName>
                                        </p:attrNameLst>
                                      </p:cBhvr>
                                      <p:to>
                                        <p:strVal val="solid"/>
                                      </p:to>
                                    </p:set>
                                    <p:set>
                                      <p:cBhvr>
                                        <p:cTn id="324" dur="250" fill="hold"/>
                                        <p:tgtEl>
                                          <p:spTgt spid="26"/>
                                        </p:tgtEl>
                                        <p:attrNameLst>
                                          <p:attrName>fill.on</p:attrName>
                                        </p:attrNameLst>
                                      </p:cBhvr>
                                      <p:to>
                                        <p:strVal val="true"/>
                                      </p:to>
                                    </p:set>
                                  </p:childTnLst>
                                </p:cTn>
                              </p:par>
                            </p:childTnLst>
                          </p:cTn>
                        </p:par>
                        <p:par>
                          <p:cTn id="325" fill="hold">
                            <p:stCondLst>
                              <p:cond delay="250"/>
                            </p:stCondLst>
                            <p:childTnLst>
                              <p:par>
                                <p:cTn id="326" presetID="19" presetClass="emph" presetSubtype="0" fill="hold" grpId="0" nodeType="afterEffect">
                                  <p:stCondLst>
                                    <p:cond delay="0"/>
                                  </p:stCondLst>
                                  <p:childTnLst>
                                    <p:animClr clrSpc="rgb" dir="cw">
                                      <p:cBhvr override="childStyle">
                                        <p:cTn id="327" dur="100" fill="hold"/>
                                        <p:tgtEl>
                                          <p:spTgt spid="14"/>
                                        </p:tgtEl>
                                        <p:attrNameLst>
                                          <p:attrName>style.color</p:attrName>
                                        </p:attrNameLst>
                                      </p:cBhvr>
                                      <p:to>
                                        <a:schemeClr val="accent1"/>
                                      </p:to>
                                    </p:animClr>
                                    <p:animClr clrSpc="rgb" dir="cw">
                                      <p:cBhvr>
                                        <p:cTn id="328" dur="100" fill="hold"/>
                                        <p:tgtEl>
                                          <p:spTgt spid="14"/>
                                        </p:tgtEl>
                                        <p:attrNameLst>
                                          <p:attrName>fillcolor</p:attrName>
                                        </p:attrNameLst>
                                      </p:cBhvr>
                                      <p:to>
                                        <a:schemeClr val="accent1"/>
                                      </p:to>
                                    </p:animClr>
                                    <p:set>
                                      <p:cBhvr>
                                        <p:cTn id="329" dur="100" fill="hold"/>
                                        <p:tgtEl>
                                          <p:spTgt spid="14"/>
                                        </p:tgtEl>
                                        <p:attrNameLst>
                                          <p:attrName>fill.type</p:attrName>
                                        </p:attrNameLst>
                                      </p:cBhvr>
                                      <p:to>
                                        <p:strVal val="solid"/>
                                      </p:to>
                                    </p:set>
                                    <p:set>
                                      <p:cBhvr>
                                        <p:cTn id="330" dur="100" fill="hold"/>
                                        <p:tgtEl>
                                          <p:spTgt spid="14"/>
                                        </p:tgtEl>
                                        <p:attrNameLst>
                                          <p:attrName>fill.on</p:attrName>
                                        </p:attrNameLst>
                                      </p:cBhvr>
                                      <p:to>
                                        <p:strVal val="true"/>
                                      </p:to>
                                    </p:set>
                                  </p:childTnLst>
                                </p:cTn>
                              </p:par>
                              <p:par>
                                <p:cTn id="331" presetID="10" presetClass="entr" presetSubtype="0" fill="hold" grpId="0" nodeType="withEffect">
                                  <p:stCondLst>
                                    <p:cond delay="0"/>
                                  </p:stCondLst>
                                  <p:childTnLst>
                                    <p:set>
                                      <p:cBhvr>
                                        <p:cTn id="332" dur="1" fill="hold">
                                          <p:stCondLst>
                                            <p:cond delay="0"/>
                                          </p:stCondLst>
                                        </p:cTn>
                                        <p:tgtEl>
                                          <p:spTgt spid="352"/>
                                        </p:tgtEl>
                                        <p:attrNameLst>
                                          <p:attrName>style.visibility</p:attrName>
                                        </p:attrNameLst>
                                      </p:cBhvr>
                                      <p:to>
                                        <p:strVal val="visible"/>
                                      </p:to>
                                    </p:set>
                                    <p:animEffect transition="in" filter="fade">
                                      <p:cBhvr>
                                        <p:cTn id="333"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6" grpId="1" animBg="1"/>
      <p:bldP spid="26" grpId="2"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2" grpId="1" animBg="1"/>
      <p:bldP spid="52" grpId="2" animBg="1"/>
      <p:bldP spid="53" grpId="0" animBg="1"/>
      <p:bldP spid="53" grpId="1" animBg="1"/>
      <p:bldP spid="53" grpId="2" animBg="1"/>
      <p:bldP spid="54" grpId="0" animBg="1"/>
      <p:bldP spid="79" grpId="0" animBg="1"/>
      <p:bldP spid="80" grpId="0" animBg="1"/>
      <p:bldP spid="348" grpId="0" animBg="1"/>
      <p:bldP spid="349" grpId="0" animBg="1"/>
      <p:bldP spid="350" grpId="0" animBg="1"/>
      <p:bldP spid="351" grpId="0" animBg="1"/>
      <p:bldP spid="3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11</a:t>
            </a:fld>
            <a:endParaRPr lang="en-US" dirty="0">
              <a:solidFill>
                <a:srgbClr val="000000"/>
              </a:solidFill>
            </a:endParaRPr>
          </a:p>
        </p:txBody>
      </p:sp>
      <p:sp>
        <p:nvSpPr>
          <p:cNvPr id="3"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Well-Known Projects Funded </a:t>
            </a:r>
            <a:br>
              <a:rPr lang="en-US" dirty="0">
                <a:solidFill>
                  <a:schemeClr val="accent1"/>
                </a:solidFill>
              </a:rPr>
            </a:br>
            <a:r>
              <a:rPr lang="en-US" dirty="0">
                <a:solidFill>
                  <a:schemeClr val="accent1"/>
                </a:solidFill>
              </a:rPr>
              <a:t>by Municipal Bonds</a:t>
            </a:r>
          </a:p>
        </p:txBody>
      </p:sp>
      <p:sp>
        <p:nvSpPr>
          <p:cNvPr id="9" name="Text Placeholder 8"/>
          <p:cNvSpPr>
            <a:spLocks noGrp="1"/>
          </p:cNvSpPr>
          <p:nvPr>
            <p:ph type="body" sz="quarter" idx="13"/>
          </p:nvPr>
        </p:nvSpPr>
        <p:spPr>
          <a:xfrm>
            <a:off x="274320" y="6035040"/>
            <a:ext cx="7772400" cy="457200"/>
          </a:xfrm>
        </p:spPr>
        <p:txBody>
          <a:bodyPr/>
          <a:lstStyle/>
          <a:p>
            <a:r>
              <a:rPr lang="en-US" dirty="0"/>
              <a:t>Sources: Wikimedia Commons and Golden Gate Bridge, Highway and Transportation District. </a:t>
            </a:r>
          </a:p>
        </p:txBody>
      </p:sp>
      <p:sp>
        <p:nvSpPr>
          <p:cNvPr id="12" name="Rectangle 11">
            <a:extLst>
              <a:ext uri="{FF2B5EF4-FFF2-40B4-BE49-F238E27FC236}">
                <a16:creationId xmlns:a16="http://schemas.microsoft.com/office/drawing/2014/main" id="{2FA02ADA-BD5B-6645-B249-EA84339705C5}"/>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grpSp>
        <p:nvGrpSpPr>
          <p:cNvPr id="8" name="Group 7">
            <a:extLst>
              <a:ext uri="{FF2B5EF4-FFF2-40B4-BE49-F238E27FC236}">
                <a16:creationId xmlns:a16="http://schemas.microsoft.com/office/drawing/2014/main" id="{6072713E-5B3F-5144-9DD0-D149E3F52D8A}"/>
              </a:ext>
            </a:extLst>
          </p:cNvPr>
          <p:cNvGrpSpPr/>
          <p:nvPr/>
        </p:nvGrpSpPr>
        <p:grpSpPr>
          <a:xfrm>
            <a:off x="6250818" y="1933454"/>
            <a:ext cx="2247239" cy="3173972"/>
            <a:chOff x="6250818" y="1922817"/>
            <a:chExt cx="2247239" cy="3173972"/>
          </a:xfrm>
        </p:grpSpPr>
        <p:pic>
          <p:nvPicPr>
            <p:cNvPr id="4" name="Picture 3" descr="&quot;School_building_under_construction_by_the_Federal_Government,_Boulder_City, Nevada_View_from_southeast.&quot;_-_NARA_-_293723_SOURCE-U.S. National Archives and Records Administration.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304122" y="2956159"/>
              <a:ext cx="2140632" cy="2140630"/>
            </a:xfrm>
            <a:prstGeom prst="ellipse">
              <a:avLst/>
            </a:prstGeom>
            <a:ln>
              <a:noFill/>
            </a:ln>
          </p:spPr>
        </p:pic>
        <p:sp>
          <p:nvSpPr>
            <p:cNvPr id="29" name="TextBox 28"/>
            <p:cNvSpPr txBox="1"/>
            <p:nvPr/>
          </p:nvSpPr>
          <p:spPr>
            <a:xfrm>
              <a:off x="6250818" y="1922817"/>
              <a:ext cx="2247239" cy="553998"/>
            </a:xfrm>
            <a:prstGeom prst="rect">
              <a:avLst/>
            </a:prstGeom>
            <a:noFill/>
          </p:spPr>
          <p:txBody>
            <a:bodyPr wrap="square" lIns="0" tIns="0" rIns="0" bIns="0" rtlCol="0">
              <a:spAutoFit/>
            </a:bodyPr>
            <a:lstStyle/>
            <a:p>
              <a:pPr algn="ctr"/>
              <a:r>
                <a:rPr lang="en-US" b="1" dirty="0">
                  <a:solidFill>
                    <a:srgbClr val="EE7800"/>
                  </a:solidFill>
                  <a:latin typeface="Arial" panose="020B0604020202020204" pitchFamily="34" charset="0"/>
                  <a:cs typeface="Arial" panose="020B0604020202020204" pitchFamily="34" charset="0"/>
                </a:rPr>
                <a:t>US PUBLIC SCHOOLS</a:t>
              </a:r>
              <a:endParaRPr lang="en-US" b="1" baseline="30000" dirty="0">
                <a:solidFill>
                  <a:srgbClr val="EE7800"/>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0025E1DD-55EF-3045-B307-2785BD226F76}"/>
              </a:ext>
            </a:extLst>
          </p:cNvPr>
          <p:cNvGrpSpPr/>
          <p:nvPr/>
        </p:nvGrpSpPr>
        <p:grpSpPr>
          <a:xfrm>
            <a:off x="378102" y="1933454"/>
            <a:ext cx="2536143" cy="3173972"/>
            <a:chOff x="378102" y="1922817"/>
            <a:chExt cx="2536143" cy="3173972"/>
          </a:xfrm>
        </p:grpSpPr>
        <p:pic>
          <p:nvPicPr>
            <p:cNvPr id="30" name="Picture 2" descr="https://upload.wikimedia.org/wikipedia/commons/1/1d/NYmohawk-ErieCanalRexford.JPG"/>
            <p:cNvPicPr>
              <a:picLocks noChangeArrowheads="1"/>
            </p:cNvPicPr>
            <p:nvPr/>
          </p:nvPicPr>
          <p:blipFill rotWithShape="1">
            <a:blip r:embed="rId4" cstate="email">
              <a:extLst>
                <a:ext uri="{28A0092B-C50C-407E-A947-70E740481C1C}">
                  <a14:useLocalDpi xmlns:a14="http://schemas.microsoft.com/office/drawing/2010/main"/>
                </a:ext>
              </a:extLst>
            </a:blip>
            <a:srcRect l="30769" r="8898"/>
            <a:stretch/>
          </p:blipFill>
          <p:spPr bwMode="auto">
            <a:xfrm>
              <a:off x="378102" y="2954756"/>
              <a:ext cx="2112088" cy="2112088"/>
            </a:xfrm>
            <a:prstGeom prst="ellipse">
              <a:avLst/>
            </a:prstGeom>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68048" y="1922817"/>
              <a:ext cx="1932197" cy="276999"/>
            </a:xfrm>
            <a:prstGeom prst="rect">
              <a:avLst/>
            </a:prstGeom>
            <a:noFill/>
            <a:ln>
              <a:noFill/>
            </a:ln>
          </p:spPr>
          <p:txBody>
            <a:bodyPr wrap="square" lIns="0" tIns="0" rIns="0" bIns="0" rtlCol="0">
              <a:spAutoFit/>
            </a:bodyPr>
            <a:lstStyle/>
            <a:p>
              <a:pPr algn="ctr"/>
              <a:r>
                <a:rPr lang="en-US" b="1" dirty="0">
                  <a:solidFill>
                    <a:schemeClr val="accent1"/>
                  </a:solidFill>
                  <a:latin typeface="Arial" panose="020B0604020202020204" pitchFamily="34" charset="0"/>
                  <a:cs typeface="Arial" panose="020B0604020202020204" pitchFamily="34" charset="0"/>
                </a:rPr>
                <a:t>ERIE CANAL</a:t>
              </a:r>
              <a:endParaRPr lang="en-US" b="1" baseline="30000" dirty="0">
                <a:solidFill>
                  <a:schemeClr val="accent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2443838-C39C-414A-B3ED-180BF41F6424}"/>
                </a:ext>
              </a:extLst>
            </p:cNvPr>
            <p:cNvCxnSpPr>
              <a:cxnSpLocks/>
            </p:cNvCxnSpPr>
            <p:nvPr/>
          </p:nvCxnSpPr>
          <p:spPr>
            <a:xfrm>
              <a:off x="2914245" y="1922817"/>
              <a:ext cx="0" cy="31739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5C1B1F0-D9B6-AA48-A887-570132FA86A3}"/>
              </a:ext>
            </a:extLst>
          </p:cNvPr>
          <p:cNvGrpSpPr/>
          <p:nvPr/>
        </p:nvGrpSpPr>
        <p:grpSpPr>
          <a:xfrm>
            <a:off x="3294966" y="1933454"/>
            <a:ext cx="2610824" cy="3173972"/>
            <a:chOff x="3294966" y="1922817"/>
            <a:chExt cx="2610824" cy="3173972"/>
          </a:xfrm>
        </p:grpSpPr>
        <p:pic>
          <p:nvPicPr>
            <p:cNvPr id="2" name="Picture 1" descr="GoldenGate_Courtesy the Golden Gate Bridge, Highway and Transportation District.jpg"/>
            <p:cNvPicPr>
              <a:picLocks/>
            </p:cNvPicPr>
            <p:nvPr/>
          </p:nvPicPr>
          <p:blipFill rotWithShape="1">
            <a:blip r:embed="rId5" cstate="email">
              <a:extLst>
                <a:ext uri="{28A0092B-C50C-407E-A947-70E740481C1C}">
                  <a14:useLocalDpi xmlns:a14="http://schemas.microsoft.com/office/drawing/2010/main"/>
                </a:ext>
              </a:extLst>
            </a:blip>
            <a:srcRect t="1208"/>
            <a:stretch/>
          </p:blipFill>
          <p:spPr>
            <a:xfrm>
              <a:off x="3339701" y="2956159"/>
              <a:ext cx="2140632" cy="2140630"/>
            </a:xfrm>
            <a:prstGeom prst="ellipse">
              <a:avLst/>
            </a:prstGeom>
            <a:ln>
              <a:noFill/>
            </a:ln>
          </p:spPr>
        </p:pic>
        <p:sp>
          <p:nvSpPr>
            <p:cNvPr id="28" name="TextBox 27"/>
            <p:cNvSpPr txBox="1"/>
            <p:nvPr/>
          </p:nvSpPr>
          <p:spPr>
            <a:xfrm>
              <a:off x="3294966" y="1922817"/>
              <a:ext cx="2230102" cy="553998"/>
            </a:xfrm>
            <a:prstGeom prst="rect">
              <a:avLst/>
            </a:prstGeom>
            <a:noFill/>
          </p:spPr>
          <p:txBody>
            <a:bodyPr wrap="square" lIns="0" tIns="0" rIns="0" bIns="0" rtlCol="0">
              <a:spAutoFit/>
            </a:bodyPr>
            <a:lstStyle/>
            <a:p>
              <a:pPr algn="ctr"/>
              <a:r>
                <a:rPr lang="en-US" b="1" dirty="0">
                  <a:solidFill>
                    <a:srgbClr val="4E9D2D"/>
                  </a:solidFill>
                  <a:latin typeface="Arial" panose="020B0604020202020204" pitchFamily="34" charset="0"/>
                  <a:cs typeface="Arial" panose="020B0604020202020204" pitchFamily="34" charset="0"/>
                </a:rPr>
                <a:t>GOLDEN GATE BRIDGE</a:t>
              </a:r>
              <a:endParaRPr lang="en-US" b="1" baseline="30000" dirty="0">
                <a:solidFill>
                  <a:srgbClr val="4E9D2D"/>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EA16D714-2788-9646-A800-DF021D614539}"/>
                </a:ext>
              </a:extLst>
            </p:cNvPr>
            <p:cNvCxnSpPr>
              <a:cxnSpLocks/>
            </p:cNvCxnSpPr>
            <p:nvPr/>
          </p:nvCxnSpPr>
          <p:spPr>
            <a:xfrm>
              <a:off x="5905790" y="1922817"/>
              <a:ext cx="0" cy="31739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953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320" y="274320"/>
            <a:ext cx="6494780" cy="731520"/>
          </a:xfrm>
        </p:spPr>
        <p:txBody>
          <a:bodyPr/>
          <a:lstStyle/>
          <a:p>
            <a:pPr>
              <a:lnSpc>
                <a:spcPct val="100000"/>
              </a:lnSpc>
            </a:pPr>
            <a:r>
              <a:rPr lang="en-US" dirty="0"/>
              <a:t>Municipal Bonds Benefit the Community</a:t>
            </a:r>
          </a:p>
        </p:txBody>
      </p:sp>
      <p:sp>
        <p:nvSpPr>
          <p:cNvPr id="4" name="Text Placeholder 3"/>
          <p:cNvSpPr>
            <a:spLocks noGrp="1"/>
          </p:cNvSpPr>
          <p:nvPr>
            <p:ph type="body" sz="quarter" idx="13"/>
          </p:nvPr>
        </p:nvSpPr>
        <p:spPr/>
        <p:txBody>
          <a:bodyPr/>
          <a:lstStyle/>
          <a:p>
            <a:r>
              <a:rPr lang="en-US" dirty="0"/>
              <a:t>Source: Bond Buyer. As of 12/31/1</a:t>
            </a:r>
            <a:r>
              <a:rPr lang="pl-PL" dirty="0"/>
              <a:t>9</a:t>
            </a:r>
            <a:r>
              <a:rPr lang="en-US" dirty="0"/>
              <a:t>.</a:t>
            </a:r>
          </a:p>
        </p:txBody>
      </p:sp>
      <p:sp>
        <p:nvSpPr>
          <p:cNvPr id="45" name="Rectangle 44">
            <a:extLst>
              <a:ext uri="{FF2B5EF4-FFF2-40B4-BE49-F238E27FC236}">
                <a16:creationId xmlns:a16="http://schemas.microsoft.com/office/drawing/2014/main" id="{E3BD9E61-5859-E243-8374-FB918E59246E}"/>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grpSp>
        <p:nvGrpSpPr>
          <p:cNvPr id="30" name="Group 29">
            <a:extLst>
              <a:ext uri="{FF2B5EF4-FFF2-40B4-BE49-F238E27FC236}">
                <a16:creationId xmlns:a16="http://schemas.microsoft.com/office/drawing/2014/main" id="{E50815D2-518F-4748-8D26-8EAFFD955D27}"/>
              </a:ext>
            </a:extLst>
          </p:cNvPr>
          <p:cNvGrpSpPr/>
          <p:nvPr/>
        </p:nvGrpSpPr>
        <p:grpSpPr>
          <a:xfrm>
            <a:off x="4175760" y="1947184"/>
            <a:ext cx="3328734" cy="4010914"/>
            <a:chOff x="3539484" y="1947184"/>
            <a:chExt cx="3328734" cy="4010914"/>
          </a:xfrm>
        </p:grpSpPr>
        <p:cxnSp>
          <p:nvCxnSpPr>
            <p:cNvPr id="49" name="Straight Connector 48">
              <a:extLst>
                <a:ext uri="{FF2B5EF4-FFF2-40B4-BE49-F238E27FC236}">
                  <a16:creationId xmlns:a16="http://schemas.microsoft.com/office/drawing/2014/main" id="{C4D61257-F129-634B-B294-1B64D9877824}"/>
                </a:ext>
              </a:extLst>
            </p:cNvPr>
            <p:cNvCxnSpPr>
              <a:cxnSpLocks/>
            </p:cNvCxnSpPr>
            <p:nvPr/>
          </p:nvCxnSpPr>
          <p:spPr>
            <a:xfrm>
              <a:off x="3539484" y="2697743"/>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A34879-774C-9641-B607-4E58D8F70B95}"/>
                </a:ext>
              </a:extLst>
            </p:cNvPr>
            <p:cNvCxnSpPr>
              <a:cxnSpLocks/>
            </p:cNvCxnSpPr>
            <p:nvPr/>
          </p:nvCxnSpPr>
          <p:spPr>
            <a:xfrm>
              <a:off x="3539484" y="3116042"/>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19FDC08-1219-D741-81AC-526303144996}"/>
                </a:ext>
              </a:extLst>
            </p:cNvPr>
            <p:cNvCxnSpPr>
              <a:cxnSpLocks/>
            </p:cNvCxnSpPr>
            <p:nvPr/>
          </p:nvCxnSpPr>
          <p:spPr>
            <a:xfrm>
              <a:off x="3539484" y="3534341"/>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5A21A33-CEFD-FE40-95C3-FEB7321EB678}"/>
                </a:ext>
              </a:extLst>
            </p:cNvPr>
            <p:cNvCxnSpPr>
              <a:cxnSpLocks/>
            </p:cNvCxnSpPr>
            <p:nvPr/>
          </p:nvCxnSpPr>
          <p:spPr>
            <a:xfrm>
              <a:off x="3539484" y="3952640"/>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A8A3A5-FD8E-EF42-A7E5-BC7F5E8295D7}"/>
                </a:ext>
              </a:extLst>
            </p:cNvPr>
            <p:cNvCxnSpPr>
              <a:cxnSpLocks/>
            </p:cNvCxnSpPr>
            <p:nvPr/>
          </p:nvCxnSpPr>
          <p:spPr>
            <a:xfrm>
              <a:off x="3539484" y="4370939"/>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450597-0296-EE4C-B5D0-22BD38EADEEB}"/>
                </a:ext>
              </a:extLst>
            </p:cNvPr>
            <p:cNvCxnSpPr>
              <a:cxnSpLocks/>
            </p:cNvCxnSpPr>
            <p:nvPr/>
          </p:nvCxnSpPr>
          <p:spPr>
            <a:xfrm>
              <a:off x="3539484" y="4789238"/>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0B11CC0-D62B-9741-9EFC-B442743016CB}"/>
                </a:ext>
              </a:extLst>
            </p:cNvPr>
            <p:cNvCxnSpPr>
              <a:cxnSpLocks/>
            </p:cNvCxnSpPr>
            <p:nvPr/>
          </p:nvCxnSpPr>
          <p:spPr>
            <a:xfrm>
              <a:off x="3539484" y="5207537"/>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E1C8F6A-5A12-E648-B830-F18927F68FAD}"/>
                </a:ext>
              </a:extLst>
            </p:cNvPr>
            <p:cNvCxnSpPr>
              <a:cxnSpLocks/>
            </p:cNvCxnSpPr>
            <p:nvPr/>
          </p:nvCxnSpPr>
          <p:spPr>
            <a:xfrm>
              <a:off x="3539484" y="5625836"/>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4D00277-E607-4140-875E-DED07F5D6F90}"/>
                </a:ext>
              </a:extLst>
            </p:cNvPr>
            <p:cNvGrpSpPr/>
            <p:nvPr/>
          </p:nvGrpSpPr>
          <p:grpSpPr>
            <a:xfrm>
              <a:off x="3539484" y="1947184"/>
              <a:ext cx="3328734" cy="332260"/>
              <a:chOff x="3539484" y="1947184"/>
              <a:chExt cx="3328734" cy="332260"/>
            </a:xfrm>
          </p:grpSpPr>
          <p:cxnSp>
            <p:nvCxnSpPr>
              <p:cNvPr id="7" name="Straight Connector 6">
                <a:extLst>
                  <a:ext uri="{FF2B5EF4-FFF2-40B4-BE49-F238E27FC236}">
                    <a16:creationId xmlns:a16="http://schemas.microsoft.com/office/drawing/2014/main" id="{3A8F2798-A666-664C-88B8-142EC0C134CA}"/>
                  </a:ext>
                </a:extLst>
              </p:cNvPr>
              <p:cNvCxnSpPr>
                <a:cxnSpLocks/>
              </p:cNvCxnSpPr>
              <p:nvPr/>
            </p:nvCxnSpPr>
            <p:spPr>
              <a:xfrm>
                <a:off x="3539484" y="2279444"/>
                <a:ext cx="332873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3E03E9A-45E0-1549-9757-B82DE6301067}"/>
                  </a:ext>
                </a:extLst>
              </p:cNvPr>
              <p:cNvGrpSpPr/>
              <p:nvPr/>
            </p:nvGrpSpPr>
            <p:grpSpPr>
              <a:xfrm>
                <a:off x="3557166" y="1947184"/>
                <a:ext cx="3311052" cy="246221"/>
                <a:chOff x="3557166" y="1947184"/>
                <a:chExt cx="3311052" cy="246221"/>
              </a:xfrm>
            </p:grpSpPr>
            <p:sp>
              <p:nvSpPr>
                <p:cNvPr id="41" name="Rectangle 40">
                  <a:extLst>
                    <a:ext uri="{FF2B5EF4-FFF2-40B4-BE49-F238E27FC236}">
                      <a16:creationId xmlns:a16="http://schemas.microsoft.com/office/drawing/2014/main" id="{ADC2021C-6629-435F-9297-CE427C67FA85}"/>
                    </a:ext>
                  </a:extLst>
                </p:cNvPr>
                <p:cNvSpPr/>
                <p:nvPr/>
              </p:nvSpPr>
              <p:spPr>
                <a:xfrm>
                  <a:off x="3890590" y="1947184"/>
                  <a:ext cx="2475088" cy="246221"/>
                </a:xfrm>
                <a:prstGeom prst="rect">
                  <a:avLst/>
                </a:prstGeom>
              </p:spPr>
              <p:txBody>
                <a:bodyPr wrap="square" lIns="0" tIns="0" rIns="0" bIns="0" anchor="ctr" anchorCtr="0">
                  <a:spAutoFit/>
                </a:bodyPr>
                <a:lstStyle/>
                <a:p>
                  <a:r>
                    <a:rPr lang="en-US" sz="1600" dirty="0">
                      <a:cs typeface="Arial Narrow"/>
                    </a:rPr>
                    <a:t>Education</a:t>
                  </a:r>
                </a:p>
              </p:txBody>
            </p:sp>
            <p:sp>
              <p:nvSpPr>
                <p:cNvPr id="48" name="Rectangle 47">
                  <a:extLst>
                    <a:ext uri="{FF2B5EF4-FFF2-40B4-BE49-F238E27FC236}">
                      <a16:creationId xmlns:a16="http://schemas.microsoft.com/office/drawing/2014/main" id="{82036F40-5320-4C4C-8BA1-E0D08D9A9EA4}"/>
                    </a:ext>
                  </a:extLst>
                </p:cNvPr>
                <p:cNvSpPr/>
                <p:nvPr/>
              </p:nvSpPr>
              <p:spPr>
                <a:xfrm>
                  <a:off x="6355256" y="1947184"/>
                  <a:ext cx="512962" cy="246221"/>
                </a:xfrm>
                <a:prstGeom prst="rect">
                  <a:avLst/>
                </a:prstGeom>
              </p:spPr>
              <p:txBody>
                <a:bodyPr wrap="square" lIns="0" tIns="0" rIns="0" bIns="0" anchor="ctr" anchorCtr="0">
                  <a:spAutoFit/>
                </a:bodyPr>
                <a:lstStyle/>
                <a:p>
                  <a:pPr algn="r"/>
                  <a:r>
                    <a:rPr lang="pl-PL" sz="1600" b="1" dirty="0">
                      <a:cs typeface="Arial Narrow"/>
                    </a:rPr>
                    <a:t>26%</a:t>
                  </a:r>
                  <a:endParaRPr lang="en-US" sz="1600" b="1" dirty="0">
                    <a:cs typeface="Arial Narrow"/>
                  </a:endParaRPr>
                </a:p>
              </p:txBody>
            </p:sp>
            <p:sp>
              <p:nvSpPr>
                <p:cNvPr id="5" name="Rectangle 4">
                  <a:extLst>
                    <a:ext uri="{FF2B5EF4-FFF2-40B4-BE49-F238E27FC236}">
                      <a16:creationId xmlns:a16="http://schemas.microsoft.com/office/drawing/2014/main" id="{703C4D7C-04D9-9C43-924E-31AB5D898050}"/>
                    </a:ext>
                  </a:extLst>
                </p:cNvPr>
                <p:cNvSpPr>
                  <a:spLocks noChangeAspect="1"/>
                </p:cNvSpPr>
                <p:nvPr/>
              </p:nvSpPr>
              <p:spPr>
                <a:xfrm>
                  <a:off x="3557166" y="1998294"/>
                  <a:ext cx="144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grpSp>
          <p:nvGrpSpPr>
            <p:cNvPr id="10" name="Group 9">
              <a:extLst>
                <a:ext uri="{FF2B5EF4-FFF2-40B4-BE49-F238E27FC236}">
                  <a16:creationId xmlns:a16="http://schemas.microsoft.com/office/drawing/2014/main" id="{E19DB330-B68B-B848-9C12-87769C864E2F}"/>
                </a:ext>
              </a:extLst>
            </p:cNvPr>
            <p:cNvGrpSpPr/>
            <p:nvPr/>
          </p:nvGrpSpPr>
          <p:grpSpPr>
            <a:xfrm>
              <a:off x="3557166" y="2365483"/>
              <a:ext cx="3311052" cy="246221"/>
              <a:chOff x="3557166" y="2357200"/>
              <a:chExt cx="3311052" cy="246221"/>
            </a:xfrm>
          </p:grpSpPr>
          <p:sp>
            <p:nvSpPr>
              <p:cNvPr id="12" name="Rectangle 11"/>
              <p:cNvSpPr/>
              <p:nvPr/>
            </p:nvSpPr>
            <p:spPr>
              <a:xfrm>
                <a:off x="3890590" y="2357200"/>
                <a:ext cx="1661360" cy="246221"/>
              </a:xfrm>
              <a:prstGeom prst="rect">
                <a:avLst/>
              </a:prstGeom>
            </p:spPr>
            <p:txBody>
              <a:bodyPr wrap="square" lIns="0" tIns="0" rIns="0" bIns="0" anchor="ctr" anchorCtr="0">
                <a:spAutoFit/>
              </a:bodyPr>
              <a:lstStyle/>
              <a:p>
                <a:r>
                  <a:rPr lang="en-US" sz="1600" dirty="0">
                    <a:cs typeface="Arial Narrow"/>
                  </a:rPr>
                  <a:t>General Purpose</a:t>
                </a:r>
              </a:p>
            </p:txBody>
          </p:sp>
          <p:sp>
            <p:nvSpPr>
              <p:cNvPr id="67" name="Rectangle 66">
                <a:extLst>
                  <a:ext uri="{FF2B5EF4-FFF2-40B4-BE49-F238E27FC236}">
                    <a16:creationId xmlns:a16="http://schemas.microsoft.com/office/drawing/2014/main" id="{821E41E7-402D-0544-B99B-2D29F07FF8E2}"/>
                  </a:ext>
                </a:extLst>
              </p:cNvPr>
              <p:cNvSpPr/>
              <p:nvPr/>
            </p:nvSpPr>
            <p:spPr>
              <a:xfrm>
                <a:off x="6457849" y="2357200"/>
                <a:ext cx="410369" cy="246221"/>
              </a:xfrm>
              <a:prstGeom prst="rect">
                <a:avLst/>
              </a:prstGeom>
            </p:spPr>
            <p:txBody>
              <a:bodyPr wrap="none" lIns="0" tIns="0" rIns="0" bIns="0" anchor="ctr" anchorCtr="0">
                <a:spAutoFit/>
              </a:bodyPr>
              <a:lstStyle/>
              <a:p>
                <a:pPr algn="r"/>
                <a:r>
                  <a:rPr lang="pl-PL" sz="1600" b="1" dirty="0">
                    <a:cs typeface="Arial Narrow"/>
                  </a:rPr>
                  <a:t>24%</a:t>
                </a:r>
                <a:endParaRPr lang="en-US" sz="1600" b="1" dirty="0">
                  <a:cs typeface="Arial Narrow"/>
                </a:endParaRPr>
              </a:p>
            </p:txBody>
          </p:sp>
          <p:sp>
            <p:nvSpPr>
              <p:cNvPr id="75" name="Rectangle 74">
                <a:extLst>
                  <a:ext uri="{FF2B5EF4-FFF2-40B4-BE49-F238E27FC236}">
                    <a16:creationId xmlns:a16="http://schemas.microsoft.com/office/drawing/2014/main" id="{3344ECF9-BB41-7D47-8B5C-E9B96B146CA5}"/>
                  </a:ext>
                </a:extLst>
              </p:cNvPr>
              <p:cNvSpPr>
                <a:spLocks noChangeAspect="1"/>
              </p:cNvSpPr>
              <p:nvPr/>
            </p:nvSpPr>
            <p:spPr>
              <a:xfrm>
                <a:off x="3557166" y="2408310"/>
                <a:ext cx="144000" cy="144000"/>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16" name="Group 15">
              <a:extLst>
                <a:ext uri="{FF2B5EF4-FFF2-40B4-BE49-F238E27FC236}">
                  <a16:creationId xmlns:a16="http://schemas.microsoft.com/office/drawing/2014/main" id="{E7B19843-3D42-A843-B22A-F9AC12B57557}"/>
                </a:ext>
              </a:extLst>
            </p:cNvPr>
            <p:cNvGrpSpPr/>
            <p:nvPr/>
          </p:nvGrpSpPr>
          <p:grpSpPr>
            <a:xfrm>
              <a:off x="3557166" y="2783782"/>
              <a:ext cx="3311052" cy="246221"/>
              <a:chOff x="3557166" y="2779573"/>
              <a:chExt cx="3311052" cy="246221"/>
            </a:xfrm>
          </p:grpSpPr>
          <p:sp>
            <p:nvSpPr>
              <p:cNvPr id="36" name="Rectangle 35">
                <a:extLst>
                  <a:ext uri="{FF2B5EF4-FFF2-40B4-BE49-F238E27FC236}">
                    <a16:creationId xmlns:a16="http://schemas.microsoft.com/office/drawing/2014/main" id="{91AB2CF5-D746-49A7-98CB-C2814EE74D49}"/>
                  </a:ext>
                </a:extLst>
              </p:cNvPr>
              <p:cNvSpPr/>
              <p:nvPr/>
            </p:nvSpPr>
            <p:spPr>
              <a:xfrm>
                <a:off x="3890590" y="2779573"/>
                <a:ext cx="2376454" cy="246221"/>
              </a:xfrm>
              <a:prstGeom prst="rect">
                <a:avLst/>
              </a:prstGeom>
            </p:spPr>
            <p:txBody>
              <a:bodyPr wrap="square" lIns="0" tIns="0" rIns="0" bIns="0" anchor="ctr" anchorCtr="0">
                <a:spAutoFit/>
              </a:bodyPr>
              <a:lstStyle/>
              <a:p>
                <a:r>
                  <a:rPr lang="en-US" sz="1600" dirty="0">
                    <a:cs typeface="Arial Narrow"/>
                  </a:rPr>
                  <a:t>Transportation</a:t>
                </a:r>
              </a:p>
            </p:txBody>
          </p:sp>
          <p:sp>
            <p:nvSpPr>
              <p:cNvPr id="68" name="Rectangle 67">
                <a:extLst>
                  <a:ext uri="{FF2B5EF4-FFF2-40B4-BE49-F238E27FC236}">
                    <a16:creationId xmlns:a16="http://schemas.microsoft.com/office/drawing/2014/main" id="{74185D8C-AE41-3945-B00E-EC4A0B00405A}"/>
                  </a:ext>
                </a:extLst>
              </p:cNvPr>
              <p:cNvSpPr/>
              <p:nvPr/>
            </p:nvSpPr>
            <p:spPr>
              <a:xfrm>
                <a:off x="6457849" y="2779573"/>
                <a:ext cx="410369" cy="246221"/>
              </a:xfrm>
              <a:prstGeom prst="rect">
                <a:avLst/>
              </a:prstGeom>
            </p:spPr>
            <p:txBody>
              <a:bodyPr wrap="none" lIns="0" tIns="0" rIns="0" bIns="0" anchor="ctr" anchorCtr="0">
                <a:spAutoFit/>
              </a:bodyPr>
              <a:lstStyle/>
              <a:p>
                <a:pPr algn="r"/>
                <a:r>
                  <a:rPr lang="pl-PL" sz="1600" b="1" dirty="0">
                    <a:cs typeface="Arial Narrow"/>
                  </a:rPr>
                  <a:t>16%</a:t>
                </a:r>
                <a:endParaRPr lang="en-US" sz="1600" b="1" dirty="0">
                  <a:cs typeface="Arial Narrow"/>
                </a:endParaRPr>
              </a:p>
            </p:txBody>
          </p:sp>
          <p:sp>
            <p:nvSpPr>
              <p:cNvPr id="77" name="Rectangle 76">
                <a:extLst>
                  <a:ext uri="{FF2B5EF4-FFF2-40B4-BE49-F238E27FC236}">
                    <a16:creationId xmlns:a16="http://schemas.microsoft.com/office/drawing/2014/main" id="{E967A20F-8CE5-764D-8A10-E6ADBFF0C182}"/>
                  </a:ext>
                </a:extLst>
              </p:cNvPr>
              <p:cNvSpPr>
                <a:spLocks noChangeAspect="1"/>
              </p:cNvSpPr>
              <p:nvPr/>
            </p:nvSpPr>
            <p:spPr>
              <a:xfrm>
                <a:off x="3557166" y="2830683"/>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17" name="Group 16">
              <a:extLst>
                <a:ext uri="{FF2B5EF4-FFF2-40B4-BE49-F238E27FC236}">
                  <a16:creationId xmlns:a16="http://schemas.microsoft.com/office/drawing/2014/main" id="{5B601334-146D-2347-B56E-379248BF127A}"/>
                </a:ext>
              </a:extLst>
            </p:cNvPr>
            <p:cNvGrpSpPr/>
            <p:nvPr/>
          </p:nvGrpSpPr>
          <p:grpSpPr>
            <a:xfrm>
              <a:off x="3557166" y="3202081"/>
              <a:ext cx="3311052" cy="246221"/>
              <a:chOff x="3557166" y="3197827"/>
              <a:chExt cx="3311052" cy="246221"/>
            </a:xfrm>
          </p:grpSpPr>
          <p:sp>
            <p:nvSpPr>
              <p:cNvPr id="51" name="Rectangle 50">
                <a:extLst>
                  <a:ext uri="{FF2B5EF4-FFF2-40B4-BE49-F238E27FC236}">
                    <a16:creationId xmlns:a16="http://schemas.microsoft.com/office/drawing/2014/main" id="{16FD7499-087B-47B4-9FC7-5CFE838994F0}"/>
                  </a:ext>
                </a:extLst>
              </p:cNvPr>
              <p:cNvSpPr/>
              <p:nvPr/>
            </p:nvSpPr>
            <p:spPr>
              <a:xfrm>
                <a:off x="3890590" y="3197827"/>
                <a:ext cx="2487417" cy="246221"/>
              </a:xfrm>
              <a:prstGeom prst="rect">
                <a:avLst/>
              </a:prstGeom>
            </p:spPr>
            <p:txBody>
              <a:bodyPr wrap="square" lIns="0" tIns="0" rIns="0" bIns="0" anchor="ctr" anchorCtr="0">
                <a:spAutoFit/>
              </a:bodyPr>
              <a:lstStyle/>
              <a:p>
                <a:r>
                  <a:rPr lang="en-US" sz="1600" dirty="0">
                    <a:cs typeface="Arial Narrow"/>
                  </a:rPr>
                  <a:t>Utilities</a:t>
                </a:r>
              </a:p>
            </p:txBody>
          </p:sp>
          <p:sp>
            <p:nvSpPr>
              <p:cNvPr id="69" name="Rectangle 68">
                <a:extLst>
                  <a:ext uri="{FF2B5EF4-FFF2-40B4-BE49-F238E27FC236}">
                    <a16:creationId xmlns:a16="http://schemas.microsoft.com/office/drawing/2014/main" id="{684A9DE9-7275-104D-A9F1-8D39D47F3CF2}"/>
                  </a:ext>
                </a:extLst>
              </p:cNvPr>
              <p:cNvSpPr/>
              <p:nvPr/>
            </p:nvSpPr>
            <p:spPr>
              <a:xfrm>
                <a:off x="6469198" y="3197827"/>
                <a:ext cx="399020" cy="246221"/>
              </a:xfrm>
              <a:prstGeom prst="rect">
                <a:avLst/>
              </a:prstGeom>
            </p:spPr>
            <p:txBody>
              <a:bodyPr wrap="none" lIns="0" tIns="0" rIns="0" bIns="0" anchor="ctr" anchorCtr="0">
                <a:spAutoFit/>
              </a:bodyPr>
              <a:lstStyle/>
              <a:p>
                <a:pPr algn="r"/>
                <a:r>
                  <a:rPr lang="pl-PL" sz="1600" b="1" dirty="0">
                    <a:cs typeface="Arial Narrow"/>
                  </a:rPr>
                  <a:t>11%</a:t>
                </a:r>
                <a:endParaRPr lang="en-US" sz="1600" b="1" dirty="0">
                  <a:cs typeface="Arial Narrow"/>
                </a:endParaRPr>
              </a:p>
            </p:txBody>
          </p:sp>
          <p:sp>
            <p:nvSpPr>
              <p:cNvPr id="78" name="Rectangle 77">
                <a:extLst>
                  <a:ext uri="{FF2B5EF4-FFF2-40B4-BE49-F238E27FC236}">
                    <a16:creationId xmlns:a16="http://schemas.microsoft.com/office/drawing/2014/main" id="{22BD9B21-37FC-EE44-BC14-162B8C7F7A32}"/>
                  </a:ext>
                </a:extLst>
              </p:cNvPr>
              <p:cNvSpPr>
                <a:spLocks noChangeAspect="1"/>
              </p:cNvSpPr>
              <p:nvPr/>
            </p:nvSpPr>
            <p:spPr>
              <a:xfrm>
                <a:off x="3557166" y="3248937"/>
                <a:ext cx="144000" cy="1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18" name="Group 17">
              <a:extLst>
                <a:ext uri="{FF2B5EF4-FFF2-40B4-BE49-F238E27FC236}">
                  <a16:creationId xmlns:a16="http://schemas.microsoft.com/office/drawing/2014/main" id="{EA4574C2-81BC-CC45-AB23-9B54A34007E2}"/>
                </a:ext>
              </a:extLst>
            </p:cNvPr>
            <p:cNvGrpSpPr/>
            <p:nvPr/>
          </p:nvGrpSpPr>
          <p:grpSpPr>
            <a:xfrm>
              <a:off x="3557166" y="3620380"/>
              <a:ext cx="3311052" cy="246221"/>
              <a:chOff x="3557166" y="3611962"/>
              <a:chExt cx="3311052" cy="246221"/>
            </a:xfrm>
          </p:grpSpPr>
          <p:sp>
            <p:nvSpPr>
              <p:cNvPr id="11" name="Rectangle 10"/>
              <p:cNvSpPr/>
              <p:nvPr/>
            </p:nvSpPr>
            <p:spPr>
              <a:xfrm>
                <a:off x="3890590" y="3611962"/>
                <a:ext cx="1914108" cy="246221"/>
              </a:xfrm>
              <a:prstGeom prst="rect">
                <a:avLst/>
              </a:prstGeom>
            </p:spPr>
            <p:txBody>
              <a:bodyPr wrap="square" lIns="0" tIns="0" rIns="0" bIns="0" anchor="ctr" anchorCtr="0">
                <a:spAutoFit/>
              </a:bodyPr>
              <a:lstStyle/>
              <a:p>
                <a:r>
                  <a:rPr lang="en-US" sz="1600" dirty="0">
                    <a:cs typeface="Arial Narrow"/>
                  </a:rPr>
                  <a:t>Health Care</a:t>
                </a:r>
              </a:p>
            </p:txBody>
          </p:sp>
          <p:sp>
            <p:nvSpPr>
              <p:cNvPr id="70" name="Rectangle 69">
                <a:extLst>
                  <a:ext uri="{FF2B5EF4-FFF2-40B4-BE49-F238E27FC236}">
                    <a16:creationId xmlns:a16="http://schemas.microsoft.com/office/drawing/2014/main" id="{77E141C7-B0A1-2348-89CE-EF043D568C99}"/>
                  </a:ext>
                </a:extLst>
              </p:cNvPr>
              <p:cNvSpPr/>
              <p:nvPr/>
            </p:nvSpPr>
            <p:spPr>
              <a:xfrm>
                <a:off x="6571663" y="3611962"/>
                <a:ext cx="296555" cy="246221"/>
              </a:xfrm>
              <a:prstGeom prst="rect">
                <a:avLst/>
              </a:prstGeom>
            </p:spPr>
            <p:txBody>
              <a:bodyPr wrap="none" lIns="0" tIns="0" rIns="0" bIns="0" anchor="ctr" anchorCtr="0">
                <a:spAutoFit/>
              </a:bodyPr>
              <a:lstStyle/>
              <a:p>
                <a:pPr algn="r"/>
                <a:r>
                  <a:rPr lang="pl-PL" sz="1600" b="1" dirty="0">
                    <a:cs typeface="Arial Narrow"/>
                  </a:rPr>
                  <a:t>9%</a:t>
                </a:r>
                <a:endParaRPr lang="en-US" sz="1600" b="1" dirty="0">
                  <a:cs typeface="Arial Narrow"/>
                </a:endParaRPr>
              </a:p>
            </p:txBody>
          </p:sp>
          <p:sp>
            <p:nvSpPr>
              <p:cNvPr id="79" name="Rectangle 78">
                <a:extLst>
                  <a:ext uri="{FF2B5EF4-FFF2-40B4-BE49-F238E27FC236}">
                    <a16:creationId xmlns:a16="http://schemas.microsoft.com/office/drawing/2014/main" id="{42FA6E06-63ED-274F-A300-47B4C6B69EF6}"/>
                  </a:ext>
                </a:extLst>
              </p:cNvPr>
              <p:cNvSpPr>
                <a:spLocks noChangeAspect="1"/>
              </p:cNvSpPr>
              <p:nvPr/>
            </p:nvSpPr>
            <p:spPr>
              <a:xfrm>
                <a:off x="3557166" y="3663072"/>
                <a:ext cx="144000" cy="1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19" name="Group 18">
              <a:extLst>
                <a:ext uri="{FF2B5EF4-FFF2-40B4-BE49-F238E27FC236}">
                  <a16:creationId xmlns:a16="http://schemas.microsoft.com/office/drawing/2014/main" id="{B50891A3-DDBC-344A-B8DD-A39D6A52217F}"/>
                </a:ext>
              </a:extLst>
            </p:cNvPr>
            <p:cNvGrpSpPr/>
            <p:nvPr/>
          </p:nvGrpSpPr>
          <p:grpSpPr>
            <a:xfrm>
              <a:off x="3557166" y="4038679"/>
              <a:ext cx="3311052" cy="246221"/>
              <a:chOff x="3557166" y="4030216"/>
              <a:chExt cx="3311052" cy="246221"/>
            </a:xfrm>
          </p:grpSpPr>
          <p:sp>
            <p:nvSpPr>
              <p:cNvPr id="13" name="Rectangle 12"/>
              <p:cNvSpPr/>
              <p:nvPr/>
            </p:nvSpPr>
            <p:spPr>
              <a:xfrm>
                <a:off x="3890590" y="4030216"/>
                <a:ext cx="1374705" cy="246221"/>
              </a:xfrm>
              <a:prstGeom prst="rect">
                <a:avLst/>
              </a:prstGeom>
            </p:spPr>
            <p:txBody>
              <a:bodyPr wrap="square" lIns="0" tIns="0" rIns="0" bIns="0" anchor="ctr" anchorCtr="0">
                <a:spAutoFit/>
              </a:bodyPr>
              <a:lstStyle/>
              <a:p>
                <a:r>
                  <a:rPr lang="en-US" sz="1600" dirty="0">
                    <a:cs typeface="Arial Narrow"/>
                  </a:rPr>
                  <a:t>Housing</a:t>
                </a:r>
              </a:p>
            </p:txBody>
          </p:sp>
          <p:sp>
            <p:nvSpPr>
              <p:cNvPr id="71" name="Rectangle 70">
                <a:extLst>
                  <a:ext uri="{FF2B5EF4-FFF2-40B4-BE49-F238E27FC236}">
                    <a16:creationId xmlns:a16="http://schemas.microsoft.com/office/drawing/2014/main" id="{0487DD19-5C54-C241-8847-D3F437CBCD55}"/>
                  </a:ext>
                </a:extLst>
              </p:cNvPr>
              <p:cNvSpPr/>
              <p:nvPr/>
            </p:nvSpPr>
            <p:spPr>
              <a:xfrm>
                <a:off x="6571663" y="4030216"/>
                <a:ext cx="296555" cy="246221"/>
              </a:xfrm>
              <a:prstGeom prst="rect">
                <a:avLst/>
              </a:prstGeom>
            </p:spPr>
            <p:txBody>
              <a:bodyPr wrap="none" lIns="0" tIns="0" rIns="0" bIns="0" anchor="ctr" anchorCtr="0">
                <a:spAutoFit/>
              </a:bodyPr>
              <a:lstStyle/>
              <a:p>
                <a:pPr algn="r"/>
                <a:r>
                  <a:rPr lang="pl-PL" sz="1600" b="1" dirty="0">
                    <a:cs typeface="Arial Narrow"/>
                  </a:rPr>
                  <a:t>6%</a:t>
                </a:r>
                <a:endParaRPr lang="en-US" sz="1600" b="1" dirty="0">
                  <a:cs typeface="Arial Narrow"/>
                </a:endParaRPr>
              </a:p>
            </p:txBody>
          </p:sp>
          <p:sp>
            <p:nvSpPr>
              <p:cNvPr id="80" name="Rectangle 79">
                <a:extLst>
                  <a:ext uri="{FF2B5EF4-FFF2-40B4-BE49-F238E27FC236}">
                    <a16:creationId xmlns:a16="http://schemas.microsoft.com/office/drawing/2014/main" id="{A8665A39-FAEE-6445-A48F-C78D461EF37F}"/>
                  </a:ext>
                </a:extLst>
              </p:cNvPr>
              <p:cNvSpPr>
                <a:spLocks noChangeAspect="1"/>
              </p:cNvSpPr>
              <p:nvPr/>
            </p:nvSpPr>
            <p:spPr>
              <a:xfrm>
                <a:off x="3557166" y="4081326"/>
                <a:ext cx="144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20" name="Group 19">
              <a:extLst>
                <a:ext uri="{FF2B5EF4-FFF2-40B4-BE49-F238E27FC236}">
                  <a16:creationId xmlns:a16="http://schemas.microsoft.com/office/drawing/2014/main" id="{C06E35BB-204E-094A-9700-AA362260E45F}"/>
                </a:ext>
              </a:extLst>
            </p:cNvPr>
            <p:cNvGrpSpPr/>
            <p:nvPr/>
          </p:nvGrpSpPr>
          <p:grpSpPr>
            <a:xfrm>
              <a:off x="3557166" y="4456978"/>
              <a:ext cx="3311052" cy="246221"/>
              <a:chOff x="3557166" y="4444351"/>
              <a:chExt cx="3311052" cy="246221"/>
            </a:xfrm>
          </p:grpSpPr>
          <p:sp>
            <p:nvSpPr>
              <p:cNvPr id="47" name="Rectangle 46">
                <a:extLst>
                  <a:ext uri="{FF2B5EF4-FFF2-40B4-BE49-F238E27FC236}">
                    <a16:creationId xmlns:a16="http://schemas.microsoft.com/office/drawing/2014/main" id="{16338E91-2C51-481A-A783-FD7F551F3ACF}"/>
                  </a:ext>
                </a:extLst>
              </p:cNvPr>
              <p:cNvSpPr/>
              <p:nvPr/>
            </p:nvSpPr>
            <p:spPr>
              <a:xfrm>
                <a:off x="3890590" y="4444351"/>
                <a:ext cx="2598380" cy="246221"/>
              </a:xfrm>
              <a:prstGeom prst="rect">
                <a:avLst/>
              </a:prstGeom>
            </p:spPr>
            <p:txBody>
              <a:bodyPr wrap="square" lIns="0" tIns="0" rIns="0" bIns="0" anchor="ctr" anchorCtr="0">
                <a:spAutoFit/>
              </a:bodyPr>
              <a:lstStyle/>
              <a:p>
                <a:r>
                  <a:rPr lang="en-US" sz="1600" dirty="0">
                    <a:cs typeface="Arial Narrow"/>
                  </a:rPr>
                  <a:t>E</a:t>
                </a:r>
                <a:r>
                  <a:rPr lang="pl-PL" sz="1600" dirty="0">
                    <a:cs typeface="Arial Narrow"/>
                  </a:rPr>
                  <a:t>lectric Power</a:t>
                </a:r>
                <a:endParaRPr lang="en-US" sz="1600" dirty="0">
                  <a:cs typeface="Arial Narrow"/>
                </a:endParaRPr>
              </a:p>
            </p:txBody>
          </p:sp>
          <p:sp>
            <p:nvSpPr>
              <p:cNvPr id="72" name="Rectangle 71">
                <a:extLst>
                  <a:ext uri="{FF2B5EF4-FFF2-40B4-BE49-F238E27FC236}">
                    <a16:creationId xmlns:a16="http://schemas.microsoft.com/office/drawing/2014/main" id="{D3644FBA-CF17-564F-BC39-947E7FDA1F36}"/>
                  </a:ext>
                </a:extLst>
              </p:cNvPr>
              <p:cNvSpPr/>
              <p:nvPr/>
            </p:nvSpPr>
            <p:spPr>
              <a:xfrm>
                <a:off x="6571662" y="4444351"/>
                <a:ext cx="296556" cy="246221"/>
              </a:xfrm>
              <a:prstGeom prst="rect">
                <a:avLst/>
              </a:prstGeom>
            </p:spPr>
            <p:txBody>
              <a:bodyPr wrap="none" lIns="0" tIns="0" rIns="0" bIns="0" anchor="ctr" anchorCtr="0">
                <a:spAutoFit/>
              </a:bodyPr>
              <a:lstStyle/>
              <a:p>
                <a:pPr algn="r"/>
                <a:r>
                  <a:rPr lang="pl-PL" sz="1600" b="1" dirty="0">
                    <a:cs typeface="Arial Narrow"/>
                  </a:rPr>
                  <a:t>3%</a:t>
                </a:r>
                <a:endParaRPr lang="en-US" sz="1600" b="1" dirty="0">
                  <a:cs typeface="Arial Narrow"/>
                </a:endParaRPr>
              </a:p>
            </p:txBody>
          </p:sp>
          <p:sp>
            <p:nvSpPr>
              <p:cNvPr id="81" name="Rectangle 80">
                <a:extLst>
                  <a:ext uri="{FF2B5EF4-FFF2-40B4-BE49-F238E27FC236}">
                    <a16:creationId xmlns:a16="http://schemas.microsoft.com/office/drawing/2014/main" id="{C7248D3F-98A4-7E49-B2B3-1096799B2F3C}"/>
                  </a:ext>
                </a:extLst>
              </p:cNvPr>
              <p:cNvSpPr>
                <a:spLocks noChangeAspect="1"/>
              </p:cNvSpPr>
              <p:nvPr/>
            </p:nvSpPr>
            <p:spPr>
              <a:xfrm>
                <a:off x="3557166" y="4495461"/>
                <a:ext cx="144000" cy="144000"/>
              </a:xfrm>
              <a:prstGeom prst="rect">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21" name="Group 20">
              <a:extLst>
                <a:ext uri="{FF2B5EF4-FFF2-40B4-BE49-F238E27FC236}">
                  <a16:creationId xmlns:a16="http://schemas.microsoft.com/office/drawing/2014/main" id="{E9BEAE37-E154-AB4A-921F-FD837CF5809F}"/>
                </a:ext>
              </a:extLst>
            </p:cNvPr>
            <p:cNvGrpSpPr/>
            <p:nvPr/>
          </p:nvGrpSpPr>
          <p:grpSpPr>
            <a:xfrm>
              <a:off x="3557166" y="4875277"/>
              <a:ext cx="3311052" cy="246221"/>
              <a:chOff x="3557166" y="4850248"/>
              <a:chExt cx="3311052" cy="246221"/>
            </a:xfrm>
          </p:grpSpPr>
          <p:sp>
            <p:nvSpPr>
              <p:cNvPr id="28" name="Rectangle 27"/>
              <p:cNvSpPr/>
              <p:nvPr/>
            </p:nvSpPr>
            <p:spPr>
              <a:xfrm>
                <a:off x="3890590" y="4850248"/>
                <a:ext cx="2406783" cy="246221"/>
              </a:xfrm>
              <a:prstGeom prst="rect">
                <a:avLst/>
              </a:prstGeom>
            </p:spPr>
            <p:txBody>
              <a:bodyPr wrap="square" lIns="0" tIns="0" rIns="0" bIns="0" anchor="ctr" anchorCtr="0">
                <a:spAutoFit/>
              </a:bodyPr>
              <a:lstStyle/>
              <a:p>
                <a:r>
                  <a:rPr lang="pl-PL" sz="1600" dirty="0">
                    <a:cs typeface="Arial Narrow"/>
                  </a:rPr>
                  <a:t>Development</a:t>
                </a:r>
                <a:endParaRPr lang="en-US" sz="1600" dirty="0">
                  <a:cs typeface="Arial Narrow"/>
                </a:endParaRPr>
              </a:p>
            </p:txBody>
          </p:sp>
          <p:sp>
            <p:nvSpPr>
              <p:cNvPr id="73" name="Rectangle 72">
                <a:extLst>
                  <a:ext uri="{FF2B5EF4-FFF2-40B4-BE49-F238E27FC236}">
                    <a16:creationId xmlns:a16="http://schemas.microsoft.com/office/drawing/2014/main" id="{0813F67C-8194-8C40-B211-AAFF160A662C}"/>
                  </a:ext>
                </a:extLst>
              </p:cNvPr>
              <p:cNvSpPr/>
              <p:nvPr/>
            </p:nvSpPr>
            <p:spPr>
              <a:xfrm>
                <a:off x="6571662" y="4850248"/>
                <a:ext cx="296556" cy="246221"/>
              </a:xfrm>
              <a:prstGeom prst="rect">
                <a:avLst/>
              </a:prstGeom>
            </p:spPr>
            <p:txBody>
              <a:bodyPr wrap="none" lIns="0" tIns="0" rIns="0" bIns="0" anchor="ctr" anchorCtr="0">
                <a:spAutoFit/>
              </a:bodyPr>
              <a:lstStyle/>
              <a:p>
                <a:pPr algn="r"/>
                <a:r>
                  <a:rPr lang="pl-PL" sz="1600" b="1" dirty="0">
                    <a:cs typeface="Arial Narrow"/>
                  </a:rPr>
                  <a:t>2%</a:t>
                </a:r>
                <a:endParaRPr lang="en-US" sz="1600" b="1" dirty="0">
                  <a:cs typeface="Arial Narrow"/>
                </a:endParaRPr>
              </a:p>
            </p:txBody>
          </p:sp>
          <p:sp>
            <p:nvSpPr>
              <p:cNvPr id="82" name="Rectangle 81">
                <a:extLst>
                  <a:ext uri="{FF2B5EF4-FFF2-40B4-BE49-F238E27FC236}">
                    <a16:creationId xmlns:a16="http://schemas.microsoft.com/office/drawing/2014/main" id="{B4ED5171-B21F-7646-A3D8-97C92BEE1E26}"/>
                  </a:ext>
                </a:extLst>
              </p:cNvPr>
              <p:cNvSpPr>
                <a:spLocks noChangeAspect="1"/>
              </p:cNvSpPr>
              <p:nvPr/>
            </p:nvSpPr>
            <p:spPr>
              <a:xfrm>
                <a:off x="3557166" y="4901358"/>
                <a:ext cx="144000" cy="144000"/>
              </a:xfrm>
              <a:prstGeom prst="rect">
                <a:avLst/>
              </a:prstGeom>
              <a:solidFill>
                <a:srgbClr val="5F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23" name="Group 22">
              <a:extLst>
                <a:ext uri="{FF2B5EF4-FFF2-40B4-BE49-F238E27FC236}">
                  <a16:creationId xmlns:a16="http://schemas.microsoft.com/office/drawing/2014/main" id="{A529AF7A-34E5-7F46-A6DD-CF89C5090F8E}"/>
                </a:ext>
              </a:extLst>
            </p:cNvPr>
            <p:cNvGrpSpPr/>
            <p:nvPr/>
          </p:nvGrpSpPr>
          <p:grpSpPr>
            <a:xfrm>
              <a:off x="3557166" y="5293576"/>
              <a:ext cx="3311052" cy="246222"/>
              <a:chOff x="3557166" y="5280859"/>
              <a:chExt cx="3311052" cy="246222"/>
            </a:xfrm>
          </p:grpSpPr>
          <p:sp>
            <p:nvSpPr>
              <p:cNvPr id="14" name="Rectangle 13"/>
              <p:cNvSpPr/>
              <p:nvPr/>
            </p:nvSpPr>
            <p:spPr>
              <a:xfrm>
                <a:off x="3890589" y="5280860"/>
                <a:ext cx="2170919" cy="246221"/>
              </a:xfrm>
              <a:prstGeom prst="rect">
                <a:avLst/>
              </a:prstGeom>
            </p:spPr>
            <p:txBody>
              <a:bodyPr wrap="square" lIns="0" tIns="0" rIns="0" bIns="0" anchor="ctr" anchorCtr="0">
                <a:spAutoFit/>
              </a:bodyPr>
              <a:lstStyle/>
              <a:p>
                <a:r>
                  <a:rPr lang="pl-PL" sz="1600" dirty="0">
                    <a:cs typeface="Arial Narrow"/>
                  </a:rPr>
                  <a:t>Public Facilities</a:t>
                </a:r>
                <a:endParaRPr lang="en-US" sz="1600" dirty="0">
                  <a:cs typeface="Arial Narrow"/>
                </a:endParaRPr>
              </a:p>
            </p:txBody>
          </p:sp>
          <p:sp>
            <p:nvSpPr>
              <p:cNvPr id="74" name="Rectangle 73">
                <a:extLst>
                  <a:ext uri="{FF2B5EF4-FFF2-40B4-BE49-F238E27FC236}">
                    <a16:creationId xmlns:a16="http://schemas.microsoft.com/office/drawing/2014/main" id="{1B89A4B0-DFAB-A14B-AF85-FAE1100912F0}"/>
                  </a:ext>
                </a:extLst>
              </p:cNvPr>
              <p:cNvSpPr/>
              <p:nvPr/>
            </p:nvSpPr>
            <p:spPr>
              <a:xfrm>
                <a:off x="6571662" y="5280859"/>
                <a:ext cx="296556" cy="246221"/>
              </a:xfrm>
              <a:prstGeom prst="rect">
                <a:avLst/>
              </a:prstGeom>
            </p:spPr>
            <p:txBody>
              <a:bodyPr wrap="none" lIns="0" tIns="0" rIns="0" bIns="0" anchor="ctr" anchorCtr="0">
                <a:spAutoFit/>
              </a:bodyPr>
              <a:lstStyle/>
              <a:p>
                <a:pPr algn="r"/>
                <a:r>
                  <a:rPr lang="pl-PL" sz="1600" b="1" dirty="0">
                    <a:cs typeface="Arial Narrow"/>
                  </a:rPr>
                  <a:t>2%</a:t>
                </a:r>
                <a:endParaRPr lang="en-US" sz="1600" b="1" dirty="0">
                  <a:cs typeface="Arial Narrow"/>
                </a:endParaRPr>
              </a:p>
            </p:txBody>
          </p:sp>
          <p:sp>
            <p:nvSpPr>
              <p:cNvPr id="83" name="Rectangle 82">
                <a:extLst>
                  <a:ext uri="{FF2B5EF4-FFF2-40B4-BE49-F238E27FC236}">
                    <a16:creationId xmlns:a16="http://schemas.microsoft.com/office/drawing/2014/main" id="{E800AA9A-357D-7F42-B5A2-A39A931FDFF1}"/>
                  </a:ext>
                </a:extLst>
              </p:cNvPr>
              <p:cNvSpPr>
                <a:spLocks noChangeAspect="1"/>
              </p:cNvSpPr>
              <p:nvPr/>
            </p:nvSpPr>
            <p:spPr>
              <a:xfrm>
                <a:off x="3557166" y="5331969"/>
                <a:ext cx="144000" cy="144000"/>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nvGrpSpPr>
            <p:cNvPr id="24" name="Group 23">
              <a:extLst>
                <a:ext uri="{FF2B5EF4-FFF2-40B4-BE49-F238E27FC236}">
                  <a16:creationId xmlns:a16="http://schemas.microsoft.com/office/drawing/2014/main" id="{37E99423-BE6B-2E48-8FA3-C7BA04641C82}"/>
                </a:ext>
              </a:extLst>
            </p:cNvPr>
            <p:cNvGrpSpPr/>
            <p:nvPr/>
          </p:nvGrpSpPr>
          <p:grpSpPr>
            <a:xfrm>
              <a:off x="3557166" y="5711877"/>
              <a:ext cx="3311052" cy="246221"/>
              <a:chOff x="3557166" y="5711877"/>
              <a:chExt cx="3311052" cy="246221"/>
            </a:xfrm>
          </p:grpSpPr>
          <p:sp>
            <p:nvSpPr>
              <p:cNvPr id="15" name="Rectangle 14"/>
              <p:cNvSpPr/>
              <p:nvPr/>
            </p:nvSpPr>
            <p:spPr>
              <a:xfrm>
                <a:off x="3890590" y="5711877"/>
                <a:ext cx="2487417" cy="246221"/>
              </a:xfrm>
              <a:prstGeom prst="rect">
                <a:avLst/>
              </a:prstGeom>
            </p:spPr>
            <p:txBody>
              <a:bodyPr wrap="square" lIns="0" tIns="0" rIns="0" bIns="0" anchor="ctr" anchorCtr="0">
                <a:spAutoFit/>
              </a:bodyPr>
              <a:lstStyle/>
              <a:p>
                <a:r>
                  <a:rPr lang="en-US" sz="1600" dirty="0">
                    <a:cs typeface="Arial Narrow"/>
                  </a:rPr>
                  <a:t>Environmental Facilities</a:t>
                </a:r>
              </a:p>
            </p:txBody>
          </p:sp>
          <p:sp>
            <p:nvSpPr>
              <p:cNvPr id="76" name="Rectangle 75">
                <a:extLst>
                  <a:ext uri="{FF2B5EF4-FFF2-40B4-BE49-F238E27FC236}">
                    <a16:creationId xmlns:a16="http://schemas.microsoft.com/office/drawing/2014/main" id="{FE9C4EB5-2D8D-A843-976D-39B88779F0A0}"/>
                  </a:ext>
                </a:extLst>
              </p:cNvPr>
              <p:cNvSpPr/>
              <p:nvPr/>
            </p:nvSpPr>
            <p:spPr>
              <a:xfrm>
                <a:off x="6571662" y="5711877"/>
                <a:ext cx="296556" cy="246221"/>
              </a:xfrm>
              <a:prstGeom prst="rect">
                <a:avLst/>
              </a:prstGeom>
            </p:spPr>
            <p:txBody>
              <a:bodyPr wrap="none" lIns="0" tIns="0" rIns="0" bIns="0" anchor="ctr" anchorCtr="0">
                <a:spAutoFit/>
              </a:bodyPr>
              <a:lstStyle/>
              <a:p>
                <a:pPr algn="r"/>
                <a:r>
                  <a:rPr lang="pl-PL" sz="1600" b="1" dirty="0">
                    <a:cs typeface="Arial Narrow"/>
                  </a:rPr>
                  <a:t>1%</a:t>
                </a:r>
                <a:endParaRPr lang="en-US" sz="1600" b="1" dirty="0">
                  <a:cs typeface="Arial Narrow"/>
                </a:endParaRPr>
              </a:p>
            </p:txBody>
          </p:sp>
          <p:sp>
            <p:nvSpPr>
              <p:cNvPr id="84" name="Rectangle 83">
                <a:extLst>
                  <a:ext uri="{FF2B5EF4-FFF2-40B4-BE49-F238E27FC236}">
                    <a16:creationId xmlns:a16="http://schemas.microsoft.com/office/drawing/2014/main" id="{5862175F-A63C-D341-A453-BFD0F2FEE780}"/>
                  </a:ext>
                </a:extLst>
              </p:cNvPr>
              <p:cNvSpPr>
                <a:spLocks noChangeAspect="1"/>
              </p:cNvSpPr>
              <p:nvPr/>
            </p:nvSpPr>
            <p:spPr>
              <a:xfrm>
                <a:off x="3557166" y="5762987"/>
                <a:ext cx="144000" cy="1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grpSp>
      <p:sp>
        <p:nvSpPr>
          <p:cNvPr id="86" name="Text Placeholder 3">
            <a:extLst>
              <a:ext uri="{FF2B5EF4-FFF2-40B4-BE49-F238E27FC236}">
                <a16:creationId xmlns:a16="http://schemas.microsoft.com/office/drawing/2014/main" id="{2FFC5D2A-CB13-FB4D-9FAE-9D17739DB09B}"/>
              </a:ext>
            </a:extLst>
          </p:cNvPr>
          <p:cNvSpPr txBox="1">
            <a:spLocks/>
          </p:cNvSpPr>
          <p:nvPr/>
        </p:nvSpPr>
        <p:spPr>
          <a:xfrm>
            <a:off x="274320" y="1371600"/>
            <a:ext cx="7452360" cy="246221"/>
          </a:xfrm>
          <a:prstGeom prst="rect">
            <a:avLst/>
          </a:prstGeom>
        </p:spPr>
        <p:txBody>
          <a:bodyPr lIns="0" tIns="0" rIns="0" bIns="0" anchor="t" anchorCtr="0">
            <a:spAutoFit/>
          </a:bodyPr>
          <a:lstStyle>
            <a:defPPr>
              <a:defRPr lang="en-US"/>
            </a:defPPr>
            <a:lvl1pPr marR="0" indent="0" fontAlgn="auto">
              <a:lnSpc>
                <a:spcPct val="100000"/>
              </a:lnSpc>
              <a:spcBef>
                <a:spcPts val="0"/>
              </a:spcBef>
              <a:spcAft>
                <a:spcPts val="0"/>
              </a:spcAft>
              <a:buClrTx/>
              <a:buSzTx/>
              <a:buFont typeface="Arial" pitchFamily="34" charset="0"/>
              <a:buNone/>
              <a:tabLst/>
              <a:defRPr sz="1600" b="1" kern="800" spc="-30" baseline="0">
                <a:solidFill>
                  <a:srgbClr val="000000"/>
                </a:solidFill>
                <a:latin typeface="Arial"/>
              </a:defRPr>
            </a:lvl1pPr>
            <a:lvl2pPr marL="225425" marR="0" indent="-225425" fontAlgn="auto">
              <a:lnSpc>
                <a:spcPct val="100000"/>
              </a:lnSpc>
              <a:spcBef>
                <a:spcPts val="0"/>
              </a:spcBef>
              <a:spcAft>
                <a:spcPts val="200"/>
              </a:spcAft>
              <a:buClr>
                <a:schemeClr val="accent1"/>
              </a:buClr>
              <a:buSzPct val="115000"/>
              <a:buFont typeface="Arial" pitchFamily="34" charset="0"/>
              <a:buChar char="•"/>
              <a:tabLst/>
              <a:defRPr>
                <a:solidFill>
                  <a:srgbClr val="000000"/>
                </a:solidFill>
              </a:defRPr>
            </a:lvl2pPr>
            <a:lvl3pPr marL="463550" marR="0" indent="-238125" fontAlgn="auto">
              <a:lnSpc>
                <a:spcPct val="100000"/>
              </a:lnSpc>
              <a:spcBef>
                <a:spcPts val="0"/>
              </a:spcBef>
              <a:spcAft>
                <a:spcPts val="200"/>
              </a:spcAft>
              <a:buClrTx/>
              <a:buSzTx/>
              <a:buFont typeface="Arial" pitchFamily="34" charset="0"/>
              <a:buChar char="–"/>
              <a:tabLst/>
              <a:defRPr>
                <a:solidFill>
                  <a:srgbClr val="000000"/>
                </a:solidFill>
              </a:defRPr>
            </a:lvl3pPr>
            <a:lvl4pPr marL="688975" marR="0" indent="-225425" fontAlgn="base">
              <a:lnSpc>
                <a:spcPct val="100000"/>
              </a:lnSpc>
              <a:spcBef>
                <a:spcPts val="0"/>
              </a:spcBef>
              <a:spcAft>
                <a:spcPts val="200"/>
              </a:spcAft>
              <a:buClr>
                <a:schemeClr val="accent1"/>
              </a:buClr>
              <a:buSzPct val="115000"/>
              <a:buFont typeface="Arial" pitchFamily="34" charset="0"/>
              <a:buChar char="•"/>
              <a:tabLst/>
            </a:lvl4pPr>
            <a:lvl5pPr marL="914400" indent="-225425" fontAlgn="base">
              <a:lnSpc>
                <a:spcPct val="100000"/>
              </a:lnSpc>
              <a:spcBef>
                <a:spcPts val="0"/>
              </a:spcBef>
              <a:spcAft>
                <a:spcPts val="200"/>
              </a:spcAft>
              <a:buFont typeface="Arial" pitchFamily="34" charset="0"/>
              <a:buChar char="–"/>
            </a:lvl5pPr>
            <a:lvl6pPr marL="2514600" indent="-228600" fontAlgn="base">
              <a:spcBef>
                <a:spcPct val="20000"/>
              </a:spcBef>
              <a:spcAft>
                <a:spcPct val="0"/>
              </a:spcAft>
              <a:buChar char="»"/>
            </a:lvl6pPr>
            <a:lvl7pPr marL="2971800" indent="-228600" fontAlgn="base">
              <a:spcBef>
                <a:spcPct val="20000"/>
              </a:spcBef>
              <a:spcAft>
                <a:spcPct val="0"/>
              </a:spcAft>
              <a:buChar char="»"/>
            </a:lvl7pPr>
            <a:lvl8pPr marL="3429000" indent="-228600" fontAlgn="base">
              <a:spcBef>
                <a:spcPct val="20000"/>
              </a:spcBef>
              <a:spcAft>
                <a:spcPct val="0"/>
              </a:spcAft>
              <a:buChar char="»"/>
            </a:lvl8pPr>
            <a:lvl9pPr marL="3886200" indent="-228600" fontAlgn="base">
              <a:spcBef>
                <a:spcPct val="20000"/>
              </a:spcBef>
              <a:spcAft>
                <a:spcPct val="0"/>
              </a:spcAft>
              <a:buChar char="»"/>
            </a:lvl9pPr>
          </a:lstStyle>
          <a:p>
            <a:r>
              <a:rPr lang="en-US" dirty="0"/>
              <a:t>Breakdown of Where Money from Municipal Bonds Was Spent in 201</a:t>
            </a:r>
            <a:r>
              <a:rPr lang="pl-PL" dirty="0"/>
              <a:t>9</a:t>
            </a:r>
            <a:endParaRPr lang="en-US" dirty="0"/>
          </a:p>
        </p:txBody>
      </p:sp>
      <p:sp>
        <p:nvSpPr>
          <p:cNvPr id="60" name="Slide Number Placeholder 1">
            <a:extLst>
              <a:ext uri="{FF2B5EF4-FFF2-40B4-BE49-F238E27FC236}">
                <a16:creationId xmlns:a16="http://schemas.microsoft.com/office/drawing/2014/main" id="{C2A01E2B-6DAB-E546-8D6A-1C13EB050524}"/>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12</a:t>
            </a:fld>
            <a:endParaRPr lang="en-US" dirty="0">
              <a:solidFill>
                <a:srgbClr val="000000"/>
              </a:solidFill>
            </a:endParaRPr>
          </a:p>
        </p:txBody>
      </p:sp>
      <p:graphicFrame>
        <p:nvGraphicFramePr>
          <p:cNvPr id="61" name="Chart 60">
            <a:extLst>
              <a:ext uri="{FF2B5EF4-FFF2-40B4-BE49-F238E27FC236}">
                <a16:creationId xmlns:a16="http://schemas.microsoft.com/office/drawing/2014/main" id="{79B3364B-997E-4CF3-A0CF-71D668498D36}"/>
              </a:ext>
            </a:extLst>
          </p:cNvPr>
          <p:cNvGraphicFramePr>
            <a:graphicFrameLocks noGrp="1"/>
          </p:cNvGraphicFramePr>
          <p:nvPr>
            <p:extLst>
              <p:ext uri="{D42A27DB-BD31-4B8C-83A1-F6EECF244321}">
                <p14:modId xmlns:p14="http://schemas.microsoft.com/office/powerpoint/2010/main" val="2909816419"/>
              </p:ext>
            </p:extLst>
          </p:nvPr>
        </p:nvGraphicFramePr>
        <p:xfrm>
          <a:off x="320040" y="1992337"/>
          <a:ext cx="3144272" cy="32151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08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solidFill>
                  <a:srgbClr val="000000"/>
                </a:solidFill>
              </a:rPr>
              <a:pPr/>
              <a:t>13</a:t>
            </a:fld>
            <a:endParaRPr lang="en-US" dirty="0">
              <a:solidFill>
                <a:srgbClr val="000000"/>
              </a:solidFill>
            </a:endParaRPr>
          </a:p>
        </p:txBody>
      </p:sp>
      <p:sp>
        <p:nvSpPr>
          <p:cNvPr id="3" name="Text Placeholder 2"/>
          <p:cNvSpPr>
            <a:spLocks noGrp="1"/>
          </p:cNvSpPr>
          <p:nvPr>
            <p:ph type="body" sz="quarter" idx="11"/>
          </p:nvPr>
        </p:nvSpPr>
        <p:spPr>
          <a:xfrm>
            <a:off x="274319" y="274320"/>
            <a:ext cx="6602849" cy="731520"/>
          </a:xfrm>
        </p:spPr>
        <p:txBody>
          <a:bodyPr lIns="0" tIns="0" rIns="0" bIns="0"/>
          <a:lstStyle/>
          <a:p>
            <a:pPr>
              <a:lnSpc>
                <a:spcPct val="100000"/>
              </a:lnSpc>
            </a:pPr>
            <a:r>
              <a:rPr lang="en-US" dirty="0">
                <a:solidFill>
                  <a:schemeClr val="accent1"/>
                </a:solidFill>
              </a:rPr>
              <a:t>How Municipal Bonds Pay Bondholders</a:t>
            </a:r>
          </a:p>
        </p:txBody>
      </p:sp>
      <p:sp>
        <p:nvSpPr>
          <p:cNvPr id="7" name="Text Placeholder 6"/>
          <p:cNvSpPr>
            <a:spLocks noGrp="1"/>
          </p:cNvSpPr>
          <p:nvPr>
            <p:ph type="body" sz="quarter" idx="13"/>
          </p:nvPr>
        </p:nvSpPr>
        <p:spPr/>
        <p:txBody>
          <a:bodyPr/>
          <a:lstStyle/>
          <a:p>
            <a:r>
              <a:rPr lang="en-US" dirty="0"/>
              <a:t>Source: Bloomberg Barclays L.P. As of </a:t>
            </a:r>
            <a:r>
              <a:rPr lang="pl-PL" dirty="0"/>
              <a:t>0</a:t>
            </a:r>
            <a:r>
              <a:rPr lang="en-US" dirty="0"/>
              <a:t>6/30/</a:t>
            </a:r>
            <a:r>
              <a:rPr lang="pl-PL" dirty="0"/>
              <a:t>20</a:t>
            </a:r>
            <a:r>
              <a:rPr lang="en-US" dirty="0"/>
              <a:t>.</a:t>
            </a:r>
            <a:r>
              <a:rPr lang="pl-PL" dirty="0"/>
              <a:t> Most recent data avaliable. </a:t>
            </a:r>
          </a:p>
        </p:txBody>
      </p:sp>
      <p:sp>
        <p:nvSpPr>
          <p:cNvPr id="9" name="Rectangle 8"/>
          <p:cNvSpPr/>
          <p:nvPr/>
        </p:nvSpPr>
        <p:spPr>
          <a:xfrm>
            <a:off x="5531676" y="2023530"/>
            <a:ext cx="1070806" cy="276999"/>
          </a:xfrm>
          <a:prstGeom prst="rect">
            <a:avLst/>
          </a:prstGeom>
        </p:spPr>
        <p:txBody>
          <a:bodyPr wrap="none" lIns="0" tIns="0" rIns="0" bIns="0">
            <a:spAutoFit/>
          </a:bodyPr>
          <a:lstStyle/>
          <a:p>
            <a:pPr>
              <a:lnSpc>
                <a:spcPct val="90000"/>
              </a:lnSpc>
            </a:pPr>
            <a:r>
              <a:rPr lang="en-US" sz="2000" b="1" dirty="0">
                <a:solidFill>
                  <a:schemeClr val="accent1"/>
                </a:solidFill>
                <a:ea typeface="ＭＳ Ｐゴシック" charset="0"/>
              </a:rPr>
              <a:t>Revenue</a:t>
            </a:r>
          </a:p>
        </p:txBody>
      </p:sp>
      <p:sp>
        <p:nvSpPr>
          <p:cNvPr id="10" name="Rectangle 9"/>
          <p:cNvSpPr/>
          <p:nvPr/>
        </p:nvSpPr>
        <p:spPr>
          <a:xfrm>
            <a:off x="4687879" y="1908352"/>
            <a:ext cx="819135" cy="430887"/>
          </a:xfrm>
          <a:prstGeom prst="rect">
            <a:avLst/>
          </a:prstGeom>
        </p:spPr>
        <p:txBody>
          <a:bodyPr wrap="none" lIns="0" tIns="0" rIns="0" bIns="0">
            <a:spAutoFit/>
          </a:bodyPr>
          <a:lstStyle/>
          <a:p>
            <a:pPr algn="r"/>
            <a:r>
              <a:rPr lang="en-US" sz="2800" b="1" dirty="0">
                <a:solidFill>
                  <a:srgbClr val="005598"/>
                </a:solidFill>
                <a:ea typeface="ＭＳ Ｐゴシック" charset="0"/>
              </a:rPr>
              <a:t>6</a:t>
            </a:r>
            <a:r>
              <a:rPr lang="pl-PL" sz="2800" b="1" dirty="0">
                <a:solidFill>
                  <a:srgbClr val="005598"/>
                </a:solidFill>
                <a:ea typeface="ＭＳ Ｐゴシック" charset="0"/>
              </a:rPr>
              <a:t>7</a:t>
            </a:r>
            <a:r>
              <a:rPr lang="en-US" sz="2800" b="1" dirty="0">
                <a:solidFill>
                  <a:srgbClr val="005598"/>
                </a:solidFill>
                <a:ea typeface="ＭＳ Ｐゴシック" charset="0"/>
              </a:rPr>
              <a:t>% </a:t>
            </a:r>
            <a:endParaRPr lang="en-US" sz="1200" b="1" dirty="0">
              <a:solidFill>
                <a:srgbClr val="005598"/>
              </a:solidFill>
              <a:ea typeface="ＭＳ Ｐゴシック" charset="0"/>
            </a:endParaRPr>
          </a:p>
        </p:txBody>
      </p:sp>
      <p:sp>
        <p:nvSpPr>
          <p:cNvPr id="11" name="Rectangle 10"/>
          <p:cNvSpPr/>
          <p:nvPr/>
        </p:nvSpPr>
        <p:spPr>
          <a:xfrm>
            <a:off x="5531676" y="3492759"/>
            <a:ext cx="2580924" cy="276999"/>
          </a:xfrm>
          <a:prstGeom prst="rect">
            <a:avLst/>
          </a:prstGeom>
        </p:spPr>
        <p:txBody>
          <a:bodyPr wrap="square" lIns="0" tIns="0" rIns="0" bIns="0">
            <a:spAutoFit/>
          </a:bodyPr>
          <a:lstStyle/>
          <a:p>
            <a:pPr>
              <a:lnSpc>
                <a:spcPct val="90000"/>
              </a:lnSpc>
            </a:pPr>
            <a:r>
              <a:rPr lang="en-US" sz="2000" b="1" dirty="0">
                <a:solidFill>
                  <a:srgbClr val="4E9D2D"/>
                </a:solidFill>
                <a:ea typeface="ＭＳ Ｐゴシック" charset="0"/>
              </a:rPr>
              <a:t>General Obligation</a:t>
            </a:r>
          </a:p>
        </p:txBody>
      </p:sp>
      <p:sp>
        <p:nvSpPr>
          <p:cNvPr id="12" name="Rectangle 11"/>
          <p:cNvSpPr/>
          <p:nvPr/>
        </p:nvSpPr>
        <p:spPr>
          <a:xfrm>
            <a:off x="4687880" y="3365366"/>
            <a:ext cx="819135" cy="430887"/>
          </a:xfrm>
          <a:prstGeom prst="rect">
            <a:avLst/>
          </a:prstGeom>
        </p:spPr>
        <p:txBody>
          <a:bodyPr wrap="none" lIns="0" tIns="0" rIns="0" bIns="0">
            <a:spAutoFit/>
          </a:bodyPr>
          <a:lstStyle/>
          <a:p>
            <a:r>
              <a:rPr lang="en-US" sz="2800" b="1" dirty="0">
                <a:solidFill>
                  <a:srgbClr val="4E9D2D"/>
                </a:solidFill>
                <a:ea typeface="ＭＳ Ｐゴシック" charset="0"/>
              </a:rPr>
              <a:t>2</a:t>
            </a:r>
            <a:r>
              <a:rPr lang="pl-PL" sz="2800" b="1" dirty="0">
                <a:solidFill>
                  <a:srgbClr val="4E9D2D"/>
                </a:solidFill>
                <a:ea typeface="ＭＳ Ｐゴシック" charset="0"/>
              </a:rPr>
              <a:t>8</a:t>
            </a:r>
            <a:r>
              <a:rPr lang="en-US" sz="2800" b="1" dirty="0">
                <a:solidFill>
                  <a:srgbClr val="4E9D2D"/>
                </a:solidFill>
                <a:ea typeface="ＭＳ Ｐゴシック" charset="0"/>
              </a:rPr>
              <a:t>% </a:t>
            </a:r>
            <a:endParaRPr lang="en-US" sz="1200" b="1" dirty="0">
              <a:solidFill>
                <a:srgbClr val="4E9D2D"/>
              </a:solidFill>
              <a:ea typeface="ＭＳ Ｐゴシック" charset="0"/>
            </a:endParaRPr>
          </a:p>
        </p:txBody>
      </p:sp>
      <p:sp>
        <p:nvSpPr>
          <p:cNvPr id="13" name="Rectangle 12"/>
          <p:cNvSpPr/>
          <p:nvPr/>
        </p:nvSpPr>
        <p:spPr>
          <a:xfrm>
            <a:off x="5306639" y="5031778"/>
            <a:ext cx="682879" cy="276999"/>
          </a:xfrm>
          <a:prstGeom prst="rect">
            <a:avLst/>
          </a:prstGeom>
        </p:spPr>
        <p:txBody>
          <a:bodyPr wrap="none" lIns="0" tIns="0" rIns="0" bIns="0">
            <a:spAutoFit/>
          </a:bodyPr>
          <a:lstStyle/>
          <a:p>
            <a:pPr>
              <a:lnSpc>
                <a:spcPct val="90000"/>
              </a:lnSpc>
            </a:pPr>
            <a:r>
              <a:rPr lang="en-US" sz="2000" b="1" dirty="0">
                <a:solidFill>
                  <a:srgbClr val="EE7800"/>
                </a:solidFill>
                <a:ea typeface="ＭＳ Ｐゴシック" charset="0"/>
              </a:rPr>
              <a:t>Other</a:t>
            </a:r>
          </a:p>
        </p:txBody>
      </p:sp>
      <p:sp>
        <p:nvSpPr>
          <p:cNvPr id="14" name="Rectangle 13"/>
          <p:cNvSpPr/>
          <p:nvPr/>
        </p:nvSpPr>
        <p:spPr>
          <a:xfrm>
            <a:off x="4687880" y="4906505"/>
            <a:ext cx="618759" cy="430887"/>
          </a:xfrm>
          <a:prstGeom prst="rect">
            <a:avLst/>
          </a:prstGeom>
        </p:spPr>
        <p:txBody>
          <a:bodyPr wrap="none" lIns="0" tIns="0" rIns="0" bIns="0">
            <a:spAutoFit/>
          </a:bodyPr>
          <a:lstStyle/>
          <a:p>
            <a:r>
              <a:rPr lang="pl-PL" sz="2800" b="1" dirty="0">
                <a:solidFill>
                  <a:srgbClr val="EE7800"/>
                </a:solidFill>
                <a:ea typeface="ＭＳ Ｐゴシック" charset="0"/>
              </a:rPr>
              <a:t>5</a:t>
            </a:r>
            <a:r>
              <a:rPr lang="en-US" sz="2800" b="1" dirty="0">
                <a:solidFill>
                  <a:srgbClr val="EE7800"/>
                </a:solidFill>
                <a:ea typeface="ＭＳ Ｐゴシック" charset="0"/>
              </a:rPr>
              <a:t>% </a:t>
            </a:r>
            <a:endParaRPr lang="en-US" sz="1200" b="1" dirty="0">
              <a:solidFill>
                <a:srgbClr val="EE7800"/>
              </a:solidFill>
              <a:ea typeface="ＭＳ Ｐゴシック" charset="0"/>
            </a:endParaRPr>
          </a:p>
        </p:txBody>
      </p:sp>
      <p:cxnSp>
        <p:nvCxnSpPr>
          <p:cNvPr id="18" name="Straight Connector 17"/>
          <p:cNvCxnSpPr>
            <a:cxnSpLocks/>
          </p:cNvCxnSpPr>
          <p:nvPr/>
        </p:nvCxnSpPr>
        <p:spPr>
          <a:xfrm>
            <a:off x="4687880" y="3169483"/>
            <a:ext cx="3627065"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4687880" y="4773970"/>
            <a:ext cx="3627065"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6" name="Text Placeholder 3"/>
          <p:cNvSpPr txBox="1">
            <a:spLocks/>
          </p:cNvSpPr>
          <p:nvPr/>
        </p:nvSpPr>
        <p:spPr>
          <a:xfrm>
            <a:off x="320040" y="1371600"/>
            <a:ext cx="7452360" cy="492443"/>
          </a:xfrm>
          <a:prstGeom prst="rect">
            <a:avLst/>
          </a:prstGeom>
        </p:spPr>
        <p:txBody>
          <a:bodyPr lIns="0" tIns="0" rIns="0" bIns="0" anchor="t" anchorCtr="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000" b="0" kern="800" spc="-30" baseline="0">
                <a:solidFill>
                  <a:srgbClr val="000000"/>
                </a:solidFill>
                <a:latin typeface="Arial Narrow" panose="020B0606020202030204" pitchFamily="34" charset="0"/>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Aft>
                <a:spcPts val="0"/>
              </a:spcAft>
            </a:pPr>
            <a:r>
              <a:rPr lang="en-US" sz="1600" b="1" dirty="0">
                <a:latin typeface="Arial"/>
              </a:rPr>
              <a:t>Municipal Bonds by Type</a:t>
            </a:r>
          </a:p>
          <a:p>
            <a:pPr>
              <a:spcAft>
                <a:spcPts val="0"/>
              </a:spcAft>
            </a:pPr>
            <a:r>
              <a:rPr lang="en-US" sz="1600" dirty="0">
                <a:latin typeface="Arial"/>
                <a:cs typeface="Arial" panose="020B0604020202020204" pitchFamily="34" charset="0"/>
              </a:rPr>
              <a:t>As of </a:t>
            </a:r>
            <a:r>
              <a:rPr lang="pl-PL" sz="1600" dirty="0">
                <a:latin typeface="Arial"/>
                <a:cs typeface="Arial" panose="020B0604020202020204" pitchFamily="34" charset="0"/>
              </a:rPr>
              <a:t>June 30, 2020</a:t>
            </a:r>
            <a:endParaRPr lang="en-US" sz="1600" dirty="0">
              <a:latin typeface="Arial"/>
              <a:cs typeface="Arial" panose="020B0604020202020204" pitchFamily="34" charset="0"/>
            </a:endParaRPr>
          </a:p>
        </p:txBody>
      </p:sp>
      <p:sp>
        <p:nvSpPr>
          <p:cNvPr id="4" name="Rectangle 3"/>
          <p:cNvSpPr/>
          <p:nvPr/>
        </p:nvSpPr>
        <p:spPr>
          <a:xfrm>
            <a:off x="4687881" y="2326104"/>
            <a:ext cx="3627064" cy="684803"/>
          </a:xfrm>
          <a:prstGeom prst="rect">
            <a:avLst/>
          </a:prstGeom>
        </p:spPr>
        <p:txBody>
          <a:bodyPr wrap="square" lIns="0" tIns="0" rIns="0" bIns="0">
            <a:spAutoFit/>
          </a:bodyPr>
          <a:lstStyle/>
          <a:p>
            <a:pPr marL="182563" indent="-182563">
              <a:spcAft>
                <a:spcPts val="300"/>
              </a:spcAft>
              <a:buClr>
                <a:srgbClr val="005598"/>
              </a:buClr>
              <a:buSzPct val="115000"/>
              <a:buFont typeface="Arial"/>
              <a:buChar char="•"/>
            </a:pPr>
            <a:r>
              <a:rPr lang="en-US" sz="1400" dirty="0">
                <a:solidFill>
                  <a:srgbClr val="000000"/>
                </a:solidFill>
                <a:ea typeface="ＭＳ Ｐゴシック" charset="0"/>
              </a:rPr>
              <a:t>Tied to a specific income-generating project </a:t>
            </a:r>
          </a:p>
          <a:p>
            <a:pPr marL="182563" indent="-182563">
              <a:spcAft>
                <a:spcPts val="300"/>
              </a:spcAft>
              <a:buClr>
                <a:srgbClr val="005598"/>
              </a:buClr>
              <a:buSzPct val="115000"/>
              <a:buFont typeface="Arial"/>
              <a:buChar char="•"/>
            </a:pPr>
            <a:r>
              <a:rPr lang="en-US" sz="1400" dirty="0">
                <a:solidFill>
                  <a:srgbClr val="000000"/>
                </a:solidFill>
                <a:ea typeface="ＭＳ Ｐゴシック" charset="0"/>
              </a:rPr>
              <a:t>Public transportation, hospitals, water and power systems</a:t>
            </a:r>
          </a:p>
        </p:txBody>
      </p:sp>
      <p:sp>
        <p:nvSpPr>
          <p:cNvPr id="17" name="Rectangle 16"/>
          <p:cNvSpPr/>
          <p:nvPr/>
        </p:nvSpPr>
        <p:spPr>
          <a:xfrm>
            <a:off x="4687880" y="3790826"/>
            <a:ext cx="3627065" cy="723275"/>
          </a:xfrm>
          <a:prstGeom prst="rect">
            <a:avLst/>
          </a:prstGeom>
        </p:spPr>
        <p:txBody>
          <a:bodyPr wrap="square" lIns="0" tIns="0" rIns="0" bIns="0">
            <a:spAutoFit/>
          </a:bodyPr>
          <a:lstStyle/>
          <a:p>
            <a:pPr marL="182563" indent="-182563">
              <a:spcAft>
                <a:spcPts val="300"/>
              </a:spcAft>
              <a:buClr>
                <a:srgbClr val="4E9D2D"/>
              </a:buClr>
              <a:buSzPct val="115000"/>
              <a:buFont typeface="Arial"/>
              <a:buChar char="•"/>
            </a:pPr>
            <a:r>
              <a:rPr lang="en-US" sz="1400" dirty="0">
                <a:solidFill>
                  <a:srgbClr val="000000"/>
                </a:solidFill>
                <a:ea typeface="ＭＳ Ｐゴシック" charset="0"/>
              </a:rPr>
              <a:t>Backed by taxing power</a:t>
            </a:r>
          </a:p>
          <a:p>
            <a:pPr marL="182563" indent="-182563">
              <a:spcAft>
                <a:spcPts val="300"/>
              </a:spcAft>
              <a:buClr>
                <a:srgbClr val="4E9D2D"/>
              </a:buClr>
              <a:buSzPct val="115000"/>
              <a:buFont typeface="Arial"/>
              <a:buChar char="•"/>
            </a:pPr>
            <a:r>
              <a:rPr lang="en-US" sz="1400" dirty="0">
                <a:solidFill>
                  <a:srgbClr val="000000"/>
                </a:solidFill>
                <a:ea typeface="ＭＳ Ｐゴシック" charset="0"/>
              </a:rPr>
              <a:t>Perceived as generally safer</a:t>
            </a:r>
          </a:p>
          <a:p>
            <a:pPr marL="182563" indent="-182563">
              <a:spcAft>
                <a:spcPts val="300"/>
              </a:spcAft>
              <a:buClr>
                <a:srgbClr val="4E9D2D"/>
              </a:buClr>
              <a:buSzPct val="115000"/>
              <a:buFont typeface="Arial"/>
              <a:buChar char="•"/>
            </a:pPr>
            <a:r>
              <a:rPr lang="en-US" sz="1400" dirty="0">
                <a:solidFill>
                  <a:srgbClr val="000000"/>
                </a:solidFill>
                <a:ea typeface="ＭＳ Ｐゴシック" charset="0"/>
              </a:rPr>
              <a:t>Issued by states, cities and school districts</a:t>
            </a:r>
          </a:p>
        </p:txBody>
      </p:sp>
      <p:sp>
        <p:nvSpPr>
          <p:cNvPr id="21" name="Rectangle 20"/>
          <p:cNvSpPr/>
          <p:nvPr/>
        </p:nvSpPr>
        <p:spPr>
          <a:xfrm>
            <a:off x="4687880" y="5324738"/>
            <a:ext cx="3827034" cy="469359"/>
          </a:xfrm>
          <a:prstGeom prst="rect">
            <a:avLst/>
          </a:prstGeom>
        </p:spPr>
        <p:txBody>
          <a:bodyPr wrap="square" lIns="0" tIns="0" rIns="0" bIns="0">
            <a:spAutoFit/>
          </a:bodyPr>
          <a:lstStyle/>
          <a:p>
            <a:pPr marL="182563" indent="-182563">
              <a:spcAft>
                <a:spcPts val="300"/>
              </a:spcAft>
              <a:buClr>
                <a:srgbClr val="EE7800"/>
              </a:buClr>
              <a:buSzPct val="115000"/>
              <a:buFont typeface="Arial"/>
              <a:buChar char="•"/>
            </a:pPr>
            <a:r>
              <a:rPr lang="en-US" sz="1400" dirty="0">
                <a:solidFill>
                  <a:srgbClr val="000000"/>
                </a:solidFill>
                <a:ea typeface="ＭＳ Ｐゴシック" charset="0"/>
              </a:rPr>
              <a:t>Insured credits</a:t>
            </a:r>
          </a:p>
          <a:p>
            <a:pPr marL="182563" indent="-182563">
              <a:spcAft>
                <a:spcPts val="300"/>
              </a:spcAft>
              <a:buClr>
                <a:srgbClr val="EE7800"/>
              </a:buClr>
              <a:buSzPct val="115000"/>
              <a:buFont typeface="Arial"/>
              <a:buChar char="•"/>
            </a:pPr>
            <a:r>
              <a:rPr lang="en-US" sz="1400" dirty="0">
                <a:solidFill>
                  <a:srgbClr val="000000"/>
                </a:solidFill>
                <a:ea typeface="ＭＳ Ｐゴシック" charset="0"/>
              </a:rPr>
              <a:t>Pre-refunded issues</a:t>
            </a:r>
          </a:p>
        </p:txBody>
      </p:sp>
      <p:sp>
        <p:nvSpPr>
          <p:cNvPr id="8" name="Rectangle 7"/>
          <p:cNvSpPr/>
          <p:nvPr/>
        </p:nvSpPr>
        <p:spPr>
          <a:xfrm>
            <a:off x="286832"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95958"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114137"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520124"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926111"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344290"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2738085"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147211"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556337"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3965462" y="20135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86832"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286832"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286832"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286832"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p:cNvSpPr/>
          <p:nvPr/>
        </p:nvSpPr>
        <p:spPr>
          <a:xfrm>
            <a:off x="286832" y="401491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86832" y="441194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286832" y="480986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a:off x="286832" y="5209865"/>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286832" y="56119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695958"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1114137"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p:cNvSpPr/>
          <p:nvPr/>
        </p:nvSpPr>
        <p:spPr>
          <a:xfrm>
            <a:off x="1520124"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1926111"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344290"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p:cNvSpPr/>
          <p:nvPr/>
        </p:nvSpPr>
        <p:spPr>
          <a:xfrm>
            <a:off x="2738085"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3147211"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3556337"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p:cNvSpPr/>
          <p:nvPr/>
        </p:nvSpPr>
        <p:spPr>
          <a:xfrm>
            <a:off x="3965462" y="241144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695958"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p:nvPr/>
        </p:nvSpPr>
        <p:spPr>
          <a:xfrm>
            <a:off x="1114137"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1520124"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p:cNvSpPr/>
          <p:nvPr/>
        </p:nvSpPr>
        <p:spPr>
          <a:xfrm>
            <a:off x="1926111"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p:cNvSpPr/>
          <p:nvPr/>
        </p:nvSpPr>
        <p:spPr>
          <a:xfrm>
            <a:off x="2344290"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2738085"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p:cNvSpPr/>
          <p:nvPr/>
        </p:nvSpPr>
        <p:spPr>
          <a:xfrm>
            <a:off x="3147211"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p:nvPr/>
        </p:nvSpPr>
        <p:spPr>
          <a:xfrm>
            <a:off x="3556337"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p:cNvSpPr/>
          <p:nvPr/>
        </p:nvSpPr>
        <p:spPr>
          <a:xfrm>
            <a:off x="3965462" y="280746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p:cNvSpPr/>
          <p:nvPr/>
        </p:nvSpPr>
        <p:spPr>
          <a:xfrm>
            <a:off x="695958"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p:cNvSpPr/>
          <p:nvPr/>
        </p:nvSpPr>
        <p:spPr>
          <a:xfrm>
            <a:off x="1114137"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p:cNvSpPr/>
          <p:nvPr/>
        </p:nvSpPr>
        <p:spPr>
          <a:xfrm>
            <a:off x="1520124"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1926111"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p:cNvSpPr/>
          <p:nvPr/>
        </p:nvSpPr>
        <p:spPr>
          <a:xfrm>
            <a:off x="2344290"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p:cNvSpPr/>
          <p:nvPr/>
        </p:nvSpPr>
        <p:spPr>
          <a:xfrm>
            <a:off x="2738085" y="3205382"/>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p:nvPr/>
        </p:nvSpPr>
        <p:spPr>
          <a:xfrm>
            <a:off x="3147211" y="3205382"/>
            <a:ext cx="326122" cy="326122"/>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p:cNvSpPr/>
          <p:nvPr/>
        </p:nvSpPr>
        <p:spPr>
          <a:xfrm>
            <a:off x="3556337" y="3205382"/>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p:cNvSpPr/>
          <p:nvPr/>
        </p:nvSpPr>
        <p:spPr>
          <a:xfrm>
            <a:off x="3965462" y="3205382"/>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p:cNvSpPr/>
          <p:nvPr/>
        </p:nvSpPr>
        <p:spPr>
          <a:xfrm>
            <a:off x="695958"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114137"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1520124"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p:cNvSpPr/>
          <p:nvPr/>
        </p:nvSpPr>
        <p:spPr>
          <a:xfrm>
            <a:off x="1926111"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p:cNvSpPr/>
          <p:nvPr/>
        </p:nvSpPr>
        <p:spPr>
          <a:xfrm>
            <a:off x="2344290"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p:cNvSpPr/>
          <p:nvPr/>
        </p:nvSpPr>
        <p:spPr>
          <a:xfrm>
            <a:off x="2738085" y="3607946"/>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p:cNvSpPr/>
          <p:nvPr/>
        </p:nvSpPr>
        <p:spPr>
          <a:xfrm>
            <a:off x="3147211" y="3607946"/>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p:cNvSpPr/>
          <p:nvPr/>
        </p:nvSpPr>
        <p:spPr>
          <a:xfrm>
            <a:off x="3556337" y="3607946"/>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p:cNvSpPr/>
          <p:nvPr/>
        </p:nvSpPr>
        <p:spPr>
          <a:xfrm>
            <a:off x="3965462" y="3607946"/>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p:cNvSpPr/>
          <p:nvPr/>
        </p:nvSpPr>
        <p:spPr>
          <a:xfrm>
            <a:off x="695958" y="401491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p:cNvSpPr/>
          <p:nvPr/>
        </p:nvSpPr>
        <p:spPr>
          <a:xfrm>
            <a:off x="1114137" y="401491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p:cNvSpPr/>
          <p:nvPr/>
        </p:nvSpPr>
        <p:spPr>
          <a:xfrm>
            <a:off x="1520124" y="401491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p:cNvSpPr/>
          <p:nvPr/>
        </p:nvSpPr>
        <p:spPr>
          <a:xfrm>
            <a:off x="1926111" y="401491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p:cNvSpPr/>
          <p:nvPr/>
        </p:nvSpPr>
        <p:spPr>
          <a:xfrm>
            <a:off x="2344290" y="401491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2738085" y="401491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p:cNvSpPr/>
          <p:nvPr/>
        </p:nvSpPr>
        <p:spPr>
          <a:xfrm>
            <a:off x="3147211" y="401491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p:cNvSpPr/>
          <p:nvPr/>
        </p:nvSpPr>
        <p:spPr>
          <a:xfrm>
            <a:off x="3556337" y="401491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p:cNvSpPr/>
          <p:nvPr/>
        </p:nvSpPr>
        <p:spPr>
          <a:xfrm>
            <a:off x="3965462" y="401491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696097" y="441194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1114276" y="441194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p:cNvSpPr/>
          <p:nvPr/>
        </p:nvSpPr>
        <p:spPr>
          <a:xfrm>
            <a:off x="1520263" y="441194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p:cNvSpPr/>
          <p:nvPr/>
        </p:nvSpPr>
        <p:spPr>
          <a:xfrm>
            <a:off x="1926250" y="441194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p:cNvSpPr/>
          <p:nvPr/>
        </p:nvSpPr>
        <p:spPr>
          <a:xfrm>
            <a:off x="2344429" y="441194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p:nvSpPr>
        <p:spPr>
          <a:xfrm>
            <a:off x="2738224" y="441194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p:cNvSpPr/>
          <p:nvPr/>
        </p:nvSpPr>
        <p:spPr>
          <a:xfrm>
            <a:off x="3147350" y="441194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p:cNvSpPr/>
          <p:nvPr/>
        </p:nvSpPr>
        <p:spPr>
          <a:xfrm>
            <a:off x="3556476" y="441194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p:cNvSpPr/>
          <p:nvPr/>
        </p:nvSpPr>
        <p:spPr>
          <a:xfrm>
            <a:off x="3965462" y="441194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p:cNvSpPr/>
          <p:nvPr/>
        </p:nvSpPr>
        <p:spPr>
          <a:xfrm>
            <a:off x="696097" y="480986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p:cNvSpPr/>
          <p:nvPr/>
        </p:nvSpPr>
        <p:spPr>
          <a:xfrm>
            <a:off x="1114276" y="4809869"/>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p:cNvSpPr/>
          <p:nvPr/>
        </p:nvSpPr>
        <p:spPr>
          <a:xfrm>
            <a:off x="1520263" y="4809869"/>
            <a:ext cx="326122" cy="3261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p:cNvSpPr/>
          <p:nvPr/>
        </p:nvSpPr>
        <p:spPr>
          <a:xfrm>
            <a:off x="1926250" y="480986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p:cNvSpPr/>
          <p:nvPr/>
        </p:nvSpPr>
        <p:spPr>
          <a:xfrm>
            <a:off x="2344429" y="480986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p:cNvSpPr/>
          <p:nvPr/>
        </p:nvSpPr>
        <p:spPr>
          <a:xfrm>
            <a:off x="2738224" y="480986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p:cNvSpPr/>
          <p:nvPr/>
        </p:nvSpPr>
        <p:spPr>
          <a:xfrm>
            <a:off x="3147350" y="480986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ectangle 165"/>
          <p:cNvSpPr/>
          <p:nvPr/>
        </p:nvSpPr>
        <p:spPr>
          <a:xfrm>
            <a:off x="3556476" y="4809869"/>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p:cNvSpPr/>
          <p:nvPr/>
        </p:nvSpPr>
        <p:spPr>
          <a:xfrm>
            <a:off x="3965462" y="4809869"/>
            <a:ext cx="326122" cy="3261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p:cNvSpPr/>
          <p:nvPr/>
        </p:nvSpPr>
        <p:spPr>
          <a:xfrm>
            <a:off x="695958" y="5209865"/>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68"/>
          <p:cNvSpPr/>
          <p:nvPr/>
        </p:nvSpPr>
        <p:spPr>
          <a:xfrm>
            <a:off x="1114137" y="5209865"/>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p:cNvSpPr/>
          <p:nvPr/>
        </p:nvSpPr>
        <p:spPr>
          <a:xfrm>
            <a:off x="1520124" y="5209865"/>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170"/>
          <p:cNvSpPr/>
          <p:nvPr/>
        </p:nvSpPr>
        <p:spPr>
          <a:xfrm>
            <a:off x="1926111" y="5209865"/>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171"/>
          <p:cNvSpPr/>
          <p:nvPr/>
        </p:nvSpPr>
        <p:spPr>
          <a:xfrm>
            <a:off x="2344290" y="5209865"/>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72"/>
          <p:cNvSpPr/>
          <p:nvPr/>
        </p:nvSpPr>
        <p:spPr>
          <a:xfrm>
            <a:off x="2738085" y="5209865"/>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ctangle 173"/>
          <p:cNvSpPr/>
          <p:nvPr/>
        </p:nvSpPr>
        <p:spPr>
          <a:xfrm>
            <a:off x="3147211" y="5209865"/>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174"/>
          <p:cNvSpPr/>
          <p:nvPr/>
        </p:nvSpPr>
        <p:spPr>
          <a:xfrm>
            <a:off x="3556337" y="5209865"/>
            <a:ext cx="326122" cy="3261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ctangle 175"/>
          <p:cNvSpPr/>
          <p:nvPr/>
        </p:nvSpPr>
        <p:spPr>
          <a:xfrm>
            <a:off x="3965462" y="5209865"/>
            <a:ext cx="326122" cy="3261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p:cNvSpPr/>
          <p:nvPr/>
        </p:nvSpPr>
        <p:spPr>
          <a:xfrm>
            <a:off x="695958" y="56119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Rectangle 177"/>
          <p:cNvSpPr/>
          <p:nvPr/>
        </p:nvSpPr>
        <p:spPr>
          <a:xfrm>
            <a:off x="1114137" y="5611928"/>
            <a:ext cx="326122" cy="32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p:cNvSpPr/>
          <p:nvPr/>
        </p:nvSpPr>
        <p:spPr>
          <a:xfrm>
            <a:off x="1520124" y="5611928"/>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Rectangle 179"/>
          <p:cNvSpPr/>
          <p:nvPr/>
        </p:nvSpPr>
        <p:spPr>
          <a:xfrm>
            <a:off x="1926111" y="5611928"/>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ectangle 180"/>
          <p:cNvSpPr/>
          <p:nvPr/>
        </p:nvSpPr>
        <p:spPr>
          <a:xfrm>
            <a:off x="2344290" y="5611928"/>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ctangle 181"/>
          <p:cNvSpPr/>
          <p:nvPr/>
        </p:nvSpPr>
        <p:spPr>
          <a:xfrm>
            <a:off x="2738085" y="5611928"/>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82"/>
          <p:cNvSpPr/>
          <p:nvPr/>
        </p:nvSpPr>
        <p:spPr>
          <a:xfrm>
            <a:off x="3147211" y="5611928"/>
            <a:ext cx="326122" cy="326122"/>
          </a:xfrm>
          <a:prstGeom prst="rect">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p:cNvSpPr/>
          <p:nvPr/>
        </p:nvSpPr>
        <p:spPr>
          <a:xfrm>
            <a:off x="3556337" y="5611928"/>
            <a:ext cx="326122" cy="3261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p:cNvSpPr/>
          <p:nvPr/>
        </p:nvSpPr>
        <p:spPr>
          <a:xfrm>
            <a:off x="3965462" y="5611928"/>
            <a:ext cx="326122" cy="3261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FEDB9AB5-D7C6-B54C-BB01-B389CD16E61C}"/>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Tree>
    <p:extLst>
      <p:ext uri="{BB962C8B-B14F-4D97-AF65-F5344CB8AC3E}">
        <p14:creationId xmlns:p14="http://schemas.microsoft.com/office/powerpoint/2010/main" val="40946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5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50"/>
                                        <p:tgtEl>
                                          <p:spTgt spid="33"/>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250"/>
                                        <p:tgtEl>
                                          <p:spTgt spid="43"/>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50"/>
                                        <p:tgtEl>
                                          <p:spTgt spid="53"/>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250"/>
                                        <p:tgtEl>
                                          <p:spTgt spid="63"/>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250"/>
                                        <p:tgtEl>
                                          <p:spTgt spid="73"/>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250"/>
                                        <p:tgtEl>
                                          <p:spTgt spid="83"/>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250"/>
                                        <p:tgtEl>
                                          <p:spTgt spid="9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250"/>
                                        <p:tgtEl>
                                          <p:spTgt spid="103"/>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250"/>
                                        <p:tgtEl>
                                          <p:spTgt spid="10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250"/>
                                        <p:tgtEl>
                                          <p:spTgt spid="105"/>
                                        </p:tgtEl>
                                      </p:cBhvr>
                                    </p:animEffect>
                                  </p:childTnLst>
                                </p:cTn>
                              </p:par>
                              <p:par>
                                <p:cTn id="44" presetID="10" presetClass="entr" presetSubtype="0" fill="hold" grpId="0" nodeType="withEffect">
                                  <p:stCondLst>
                                    <p:cond delay="100"/>
                                  </p:stCondLst>
                                  <p:childTnLst>
                                    <p:set>
                                      <p:cBhvr>
                                        <p:cTn id="45" dur="1" fill="hold">
                                          <p:stCondLst>
                                            <p:cond delay="0"/>
                                          </p:stCondLst>
                                        </p:cTn>
                                        <p:tgtEl>
                                          <p:spTgt spid="106"/>
                                        </p:tgtEl>
                                        <p:attrNameLst>
                                          <p:attrName>style.visibility</p:attrName>
                                        </p:attrNameLst>
                                      </p:cBhvr>
                                      <p:to>
                                        <p:strVal val="visible"/>
                                      </p:to>
                                    </p:set>
                                    <p:animEffect transition="in" filter="fade">
                                      <p:cBhvr>
                                        <p:cTn id="46" dur="250"/>
                                        <p:tgtEl>
                                          <p:spTgt spid="106"/>
                                        </p:tgtEl>
                                      </p:cBhvr>
                                    </p:animEffect>
                                  </p:childTnLst>
                                </p:cTn>
                              </p:par>
                              <p:par>
                                <p:cTn id="47" presetID="10" presetClass="entr" presetSubtype="0" fill="hold" grpId="0" nodeType="withEffect">
                                  <p:stCondLst>
                                    <p:cond delay="10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250"/>
                                        <p:tgtEl>
                                          <p:spTgt spid="114"/>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115"/>
                                        </p:tgtEl>
                                        <p:attrNameLst>
                                          <p:attrName>style.visibility</p:attrName>
                                        </p:attrNameLst>
                                      </p:cBhvr>
                                      <p:to>
                                        <p:strVal val="visible"/>
                                      </p:to>
                                    </p:set>
                                    <p:animEffect transition="in" filter="fade">
                                      <p:cBhvr>
                                        <p:cTn id="52" dur="250"/>
                                        <p:tgtEl>
                                          <p:spTgt spid="115"/>
                                        </p:tgtEl>
                                      </p:cBhvr>
                                    </p:animEffect>
                                  </p:childTnLst>
                                </p:cTn>
                              </p:par>
                              <p:par>
                                <p:cTn id="53" presetID="10" presetClass="entr" presetSubtype="0" fill="hold" grpId="0" nodeType="withEffect">
                                  <p:stCondLst>
                                    <p:cond delay="100"/>
                                  </p:stCondLst>
                                  <p:childTnLst>
                                    <p:set>
                                      <p:cBhvr>
                                        <p:cTn id="54" dur="1" fill="hold">
                                          <p:stCondLst>
                                            <p:cond delay="0"/>
                                          </p:stCondLst>
                                        </p:cTn>
                                        <p:tgtEl>
                                          <p:spTgt spid="123"/>
                                        </p:tgtEl>
                                        <p:attrNameLst>
                                          <p:attrName>style.visibility</p:attrName>
                                        </p:attrNameLst>
                                      </p:cBhvr>
                                      <p:to>
                                        <p:strVal val="visible"/>
                                      </p:to>
                                    </p:set>
                                    <p:animEffect transition="in" filter="fade">
                                      <p:cBhvr>
                                        <p:cTn id="55" dur="250"/>
                                        <p:tgtEl>
                                          <p:spTgt spid="123"/>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24"/>
                                        </p:tgtEl>
                                        <p:attrNameLst>
                                          <p:attrName>style.visibility</p:attrName>
                                        </p:attrNameLst>
                                      </p:cBhvr>
                                      <p:to>
                                        <p:strVal val="visible"/>
                                      </p:to>
                                    </p:set>
                                    <p:animEffect transition="in" filter="fade">
                                      <p:cBhvr>
                                        <p:cTn id="58" dur="250"/>
                                        <p:tgtEl>
                                          <p:spTgt spid="124"/>
                                        </p:tgtEl>
                                      </p:cBhvr>
                                    </p:animEffect>
                                  </p:childTnLst>
                                </p:cTn>
                              </p:par>
                              <p:par>
                                <p:cTn id="59" presetID="10" presetClass="entr" presetSubtype="0" fill="hold" grpId="0" nodeType="withEffect">
                                  <p:stCondLst>
                                    <p:cond delay="20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par>
                                <p:cTn id="62" presetID="10" presetClass="entr" presetSubtype="0" fill="hold" grpId="0" nodeType="withEffect">
                                  <p:stCondLst>
                                    <p:cond delay="200"/>
                                  </p:stCondLst>
                                  <p:childTnLst>
                                    <p:set>
                                      <p:cBhvr>
                                        <p:cTn id="63" dur="1" fill="hold">
                                          <p:stCondLst>
                                            <p:cond delay="0"/>
                                          </p:stCondLst>
                                        </p:cTn>
                                        <p:tgtEl>
                                          <p:spTgt spid="133"/>
                                        </p:tgtEl>
                                        <p:attrNameLst>
                                          <p:attrName>style.visibility</p:attrName>
                                        </p:attrNameLst>
                                      </p:cBhvr>
                                      <p:to>
                                        <p:strVal val="visible"/>
                                      </p:to>
                                    </p:set>
                                    <p:animEffect transition="in" filter="fade">
                                      <p:cBhvr>
                                        <p:cTn id="64" dur="250"/>
                                        <p:tgtEl>
                                          <p:spTgt spid="133"/>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141"/>
                                        </p:tgtEl>
                                        <p:attrNameLst>
                                          <p:attrName>style.visibility</p:attrName>
                                        </p:attrNameLst>
                                      </p:cBhvr>
                                      <p:to>
                                        <p:strVal val="visible"/>
                                      </p:to>
                                    </p:set>
                                    <p:animEffect transition="in" filter="fade">
                                      <p:cBhvr>
                                        <p:cTn id="67" dur="250"/>
                                        <p:tgtEl>
                                          <p:spTgt spid="141"/>
                                        </p:tgtEl>
                                      </p:cBhvr>
                                    </p:animEffect>
                                  </p:childTnLst>
                                </p:cTn>
                              </p:par>
                              <p:par>
                                <p:cTn id="68" presetID="10" presetClass="entr" presetSubtype="0" fill="hold" grpId="0" nodeType="withEffect">
                                  <p:stCondLst>
                                    <p:cond delay="200"/>
                                  </p:stCondLst>
                                  <p:childTnLst>
                                    <p:set>
                                      <p:cBhvr>
                                        <p:cTn id="69" dur="1" fill="hold">
                                          <p:stCondLst>
                                            <p:cond delay="0"/>
                                          </p:stCondLst>
                                        </p:cTn>
                                        <p:tgtEl>
                                          <p:spTgt spid="142"/>
                                        </p:tgtEl>
                                        <p:attrNameLst>
                                          <p:attrName>style.visibility</p:attrName>
                                        </p:attrNameLst>
                                      </p:cBhvr>
                                      <p:to>
                                        <p:strVal val="visible"/>
                                      </p:to>
                                    </p:set>
                                    <p:animEffect transition="in" filter="fade">
                                      <p:cBhvr>
                                        <p:cTn id="70" dur="250"/>
                                        <p:tgtEl>
                                          <p:spTgt spid="142"/>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150"/>
                                        </p:tgtEl>
                                        <p:attrNameLst>
                                          <p:attrName>style.visibility</p:attrName>
                                        </p:attrNameLst>
                                      </p:cBhvr>
                                      <p:to>
                                        <p:strVal val="visible"/>
                                      </p:to>
                                    </p:set>
                                    <p:animEffect transition="in" filter="fade">
                                      <p:cBhvr>
                                        <p:cTn id="73" dur="250"/>
                                        <p:tgtEl>
                                          <p:spTgt spid="150"/>
                                        </p:tgtEl>
                                      </p:cBhvr>
                                    </p:animEffect>
                                  </p:childTnLst>
                                </p:cTn>
                              </p:par>
                              <p:par>
                                <p:cTn id="74" presetID="10" presetClass="entr" presetSubtype="0" fill="hold" grpId="0" nodeType="withEffect">
                                  <p:stCondLst>
                                    <p:cond delay="400"/>
                                  </p:stCondLst>
                                  <p:childTnLst>
                                    <p:set>
                                      <p:cBhvr>
                                        <p:cTn id="75" dur="1" fill="hold">
                                          <p:stCondLst>
                                            <p:cond delay="0"/>
                                          </p:stCondLst>
                                        </p:cTn>
                                        <p:tgtEl>
                                          <p:spTgt spid="151"/>
                                        </p:tgtEl>
                                        <p:attrNameLst>
                                          <p:attrName>style.visibility</p:attrName>
                                        </p:attrNameLst>
                                      </p:cBhvr>
                                      <p:to>
                                        <p:strVal val="visible"/>
                                      </p:to>
                                    </p:set>
                                    <p:animEffect transition="in" filter="fade">
                                      <p:cBhvr>
                                        <p:cTn id="76" dur="250"/>
                                        <p:tgtEl>
                                          <p:spTgt spid="151"/>
                                        </p:tgtEl>
                                      </p:cBhvr>
                                    </p:animEffect>
                                  </p:childTnLst>
                                </p:cTn>
                              </p:par>
                              <p:par>
                                <p:cTn id="77" presetID="10" presetClass="entr" presetSubtype="0" fill="hold" grpId="0" nodeType="withEffect">
                                  <p:stCondLst>
                                    <p:cond delay="400"/>
                                  </p:stCondLst>
                                  <p:childTnLst>
                                    <p:set>
                                      <p:cBhvr>
                                        <p:cTn id="78" dur="1" fill="hold">
                                          <p:stCondLst>
                                            <p:cond delay="0"/>
                                          </p:stCondLst>
                                        </p:cTn>
                                        <p:tgtEl>
                                          <p:spTgt spid="159"/>
                                        </p:tgtEl>
                                        <p:attrNameLst>
                                          <p:attrName>style.visibility</p:attrName>
                                        </p:attrNameLst>
                                      </p:cBhvr>
                                      <p:to>
                                        <p:strVal val="visible"/>
                                      </p:to>
                                    </p:set>
                                    <p:animEffect transition="in" filter="fade">
                                      <p:cBhvr>
                                        <p:cTn id="79" dur="250"/>
                                        <p:tgtEl>
                                          <p:spTgt spid="159"/>
                                        </p:tgtEl>
                                      </p:cBhvr>
                                    </p:animEffect>
                                  </p:childTnLst>
                                </p:cTn>
                              </p:par>
                              <p:par>
                                <p:cTn id="80" presetID="10" presetClass="entr" presetSubtype="0" fill="hold" grpId="0" nodeType="withEffect">
                                  <p:stCondLst>
                                    <p:cond delay="400"/>
                                  </p:stCondLst>
                                  <p:childTnLst>
                                    <p:set>
                                      <p:cBhvr>
                                        <p:cTn id="81" dur="1" fill="hold">
                                          <p:stCondLst>
                                            <p:cond delay="0"/>
                                          </p:stCondLst>
                                        </p:cTn>
                                        <p:tgtEl>
                                          <p:spTgt spid="160"/>
                                        </p:tgtEl>
                                        <p:attrNameLst>
                                          <p:attrName>style.visibility</p:attrName>
                                        </p:attrNameLst>
                                      </p:cBhvr>
                                      <p:to>
                                        <p:strVal val="visible"/>
                                      </p:to>
                                    </p:set>
                                    <p:animEffect transition="in" filter="fade">
                                      <p:cBhvr>
                                        <p:cTn id="82" dur="250"/>
                                        <p:tgtEl>
                                          <p:spTgt spid="160"/>
                                        </p:tgtEl>
                                      </p:cBhvr>
                                    </p:animEffect>
                                  </p:childTnLst>
                                </p:cTn>
                              </p:par>
                              <p:par>
                                <p:cTn id="83" presetID="10" presetClass="entr" presetSubtype="0" fill="hold" grpId="0" nodeType="withEffect">
                                  <p:stCondLst>
                                    <p:cond delay="400"/>
                                  </p:stCondLst>
                                  <p:childTnLst>
                                    <p:set>
                                      <p:cBhvr>
                                        <p:cTn id="84" dur="1" fill="hold">
                                          <p:stCondLst>
                                            <p:cond delay="0"/>
                                          </p:stCondLst>
                                        </p:cTn>
                                        <p:tgtEl>
                                          <p:spTgt spid="161"/>
                                        </p:tgtEl>
                                        <p:attrNameLst>
                                          <p:attrName>style.visibility</p:attrName>
                                        </p:attrNameLst>
                                      </p:cBhvr>
                                      <p:to>
                                        <p:strVal val="visible"/>
                                      </p:to>
                                    </p:set>
                                    <p:animEffect transition="in" filter="fade">
                                      <p:cBhvr>
                                        <p:cTn id="85" dur="250"/>
                                        <p:tgtEl>
                                          <p:spTgt spid="161"/>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168"/>
                                        </p:tgtEl>
                                        <p:attrNameLst>
                                          <p:attrName>style.visibility</p:attrName>
                                        </p:attrNameLst>
                                      </p:cBhvr>
                                      <p:to>
                                        <p:strVal val="visible"/>
                                      </p:to>
                                    </p:set>
                                    <p:animEffect transition="in" filter="fade">
                                      <p:cBhvr>
                                        <p:cTn id="88" dur="250"/>
                                        <p:tgtEl>
                                          <p:spTgt spid="168"/>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169"/>
                                        </p:tgtEl>
                                        <p:attrNameLst>
                                          <p:attrName>style.visibility</p:attrName>
                                        </p:attrNameLst>
                                      </p:cBhvr>
                                      <p:to>
                                        <p:strVal val="visible"/>
                                      </p:to>
                                    </p:set>
                                    <p:animEffect transition="in" filter="fade">
                                      <p:cBhvr>
                                        <p:cTn id="91" dur="250"/>
                                        <p:tgtEl>
                                          <p:spTgt spid="169"/>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177"/>
                                        </p:tgtEl>
                                        <p:attrNameLst>
                                          <p:attrName>style.visibility</p:attrName>
                                        </p:attrNameLst>
                                      </p:cBhvr>
                                      <p:to>
                                        <p:strVal val="visible"/>
                                      </p:to>
                                    </p:set>
                                    <p:animEffect transition="in" filter="fade">
                                      <p:cBhvr>
                                        <p:cTn id="94" dur="250"/>
                                        <p:tgtEl>
                                          <p:spTgt spid="177"/>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178"/>
                                        </p:tgtEl>
                                        <p:attrNameLst>
                                          <p:attrName>style.visibility</p:attrName>
                                        </p:attrNameLst>
                                      </p:cBhvr>
                                      <p:to>
                                        <p:strVal val="visible"/>
                                      </p:to>
                                    </p:set>
                                    <p:animEffect transition="in" filter="fade">
                                      <p:cBhvr>
                                        <p:cTn id="97" dur="250"/>
                                        <p:tgtEl>
                                          <p:spTgt spid="178"/>
                                        </p:tgtEl>
                                      </p:cBhvr>
                                    </p:animEffect>
                                  </p:childTnLst>
                                </p:cTn>
                              </p:par>
                              <p:par>
                                <p:cTn id="98" presetID="10" presetClass="entr" presetSubtype="0" fill="hold" grpId="0" nodeType="withEffect">
                                  <p:stCondLst>
                                    <p:cond delay="10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250"/>
                                        <p:tgtEl>
                                          <p:spTgt spid="25"/>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250"/>
                                        <p:tgtEl>
                                          <p:spTgt spid="27"/>
                                        </p:tgtEl>
                                      </p:cBhvr>
                                    </p:animEffect>
                                  </p:childTnLst>
                                </p:cTn>
                              </p:par>
                              <p:par>
                                <p:cTn id="104" presetID="10" presetClass="entr" presetSubtype="0" fill="hold" grpId="0" nodeType="withEffect">
                                  <p:stCondLst>
                                    <p:cond delay="20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250"/>
                                        <p:tgtEl>
                                          <p:spTgt spid="28"/>
                                        </p:tgtEl>
                                      </p:cBhvr>
                                    </p:animEffect>
                                  </p:childTnLst>
                                </p:cTn>
                              </p:par>
                              <p:par>
                                <p:cTn id="107" presetID="10" presetClass="entr" presetSubtype="0" fill="hold" grpId="0" nodeType="withEffect">
                                  <p:stCondLst>
                                    <p:cond delay="40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250"/>
                                        <p:tgtEl>
                                          <p:spTgt spid="29"/>
                                        </p:tgtEl>
                                      </p:cBhvr>
                                    </p:animEffect>
                                  </p:childTnLst>
                                </p:cTn>
                              </p:par>
                              <p:par>
                                <p:cTn id="110" presetID="10" presetClass="entr" presetSubtype="0" fill="hold" grpId="0" nodeType="withEffect">
                                  <p:stCondLst>
                                    <p:cond delay="100"/>
                                  </p:stCondLst>
                                  <p:childTnLst>
                                    <p:set>
                                      <p:cBhvr>
                                        <p:cTn id="111" dur="1" fill="hold">
                                          <p:stCondLst>
                                            <p:cond delay="0"/>
                                          </p:stCondLst>
                                        </p:cTn>
                                        <p:tgtEl>
                                          <p:spTgt spid="107"/>
                                        </p:tgtEl>
                                        <p:attrNameLst>
                                          <p:attrName>style.visibility</p:attrName>
                                        </p:attrNameLst>
                                      </p:cBhvr>
                                      <p:to>
                                        <p:strVal val="visible"/>
                                      </p:to>
                                    </p:set>
                                    <p:animEffect transition="in" filter="fade">
                                      <p:cBhvr>
                                        <p:cTn id="112" dur="250"/>
                                        <p:tgtEl>
                                          <p:spTgt spid="107"/>
                                        </p:tgtEl>
                                      </p:cBhvr>
                                    </p:animEffect>
                                  </p:childTnLst>
                                </p:cTn>
                              </p:par>
                              <p:par>
                                <p:cTn id="113" presetID="10" presetClass="entr" presetSubtype="0" fill="hold" grpId="0" nodeType="withEffect">
                                  <p:stCondLst>
                                    <p:cond delay="200"/>
                                  </p:stCondLst>
                                  <p:childTnLst>
                                    <p:set>
                                      <p:cBhvr>
                                        <p:cTn id="114" dur="1" fill="hold">
                                          <p:stCondLst>
                                            <p:cond delay="0"/>
                                          </p:stCondLst>
                                        </p:cTn>
                                        <p:tgtEl>
                                          <p:spTgt spid="108"/>
                                        </p:tgtEl>
                                        <p:attrNameLst>
                                          <p:attrName>style.visibility</p:attrName>
                                        </p:attrNameLst>
                                      </p:cBhvr>
                                      <p:to>
                                        <p:strVal val="visible"/>
                                      </p:to>
                                    </p:set>
                                    <p:animEffect transition="in" filter="fade">
                                      <p:cBhvr>
                                        <p:cTn id="115" dur="250"/>
                                        <p:tgtEl>
                                          <p:spTgt spid="108"/>
                                        </p:tgtEl>
                                      </p:cBhvr>
                                    </p:animEffect>
                                  </p:childTnLst>
                                </p:cTn>
                              </p:par>
                              <p:par>
                                <p:cTn id="116" presetID="10" presetClass="entr" presetSubtype="0" fill="hold" grpId="0" nodeType="withEffect">
                                  <p:stCondLst>
                                    <p:cond delay="200"/>
                                  </p:stCondLst>
                                  <p:childTnLst>
                                    <p:set>
                                      <p:cBhvr>
                                        <p:cTn id="117" dur="1" fill="hold">
                                          <p:stCondLst>
                                            <p:cond delay="0"/>
                                          </p:stCondLst>
                                        </p:cTn>
                                        <p:tgtEl>
                                          <p:spTgt spid="109"/>
                                        </p:tgtEl>
                                        <p:attrNameLst>
                                          <p:attrName>style.visibility</p:attrName>
                                        </p:attrNameLst>
                                      </p:cBhvr>
                                      <p:to>
                                        <p:strVal val="visible"/>
                                      </p:to>
                                    </p:set>
                                    <p:animEffect transition="in" filter="fade">
                                      <p:cBhvr>
                                        <p:cTn id="118" dur="250"/>
                                        <p:tgtEl>
                                          <p:spTgt spid="109"/>
                                        </p:tgtEl>
                                      </p:cBhvr>
                                    </p:animEffect>
                                  </p:childTnLst>
                                </p:cTn>
                              </p:par>
                              <p:par>
                                <p:cTn id="119" presetID="10" presetClass="entr" presetSubtype="0" fill="hold" grpId="0" nodeType="withEffect">
                                  <p:stCondLst>
                                    <p:cond delay="400"/>
                                  </p:stCondLst>
                                  <p:childTnLst>
                                    <p:set>
                                      <p:cBhvr>
                                        <p:cTn id="120" dur="1" fill="hold">
                                          <p:stCondLst>
                                            <p:cond delay="0"/>
                                          </p:stCondLst>
                                        </p:cTn>
                                        <p:tgtEl>
                                          <p:spTgt spid="110"/>
                                        </p:tgtEl>
                                        <p:attrNameLst>
                                          <p:attrName>style.visibility</p:attrName>
                                        </p:attrNameLst>
                                      </p:cBhvr>
                                      <p:to>
                                        <p:strVal val="visible"/>
                                      </p:to>
                                    </p:set>
                                    <p:animEffect transition="in" filter="fade">
                                      <p:cBhvr>
                                        <p:cTn id="121" dur="250"/>
                                        <p:tgtEl>
                                          <p:spTgt spid="110"/>
                                        </p:tgtEl>
                                      </p:cBhvr>
                                    </p:animEffect>
                                  </p:childTnLst>
                                </p:cTn>
                              </p:par>
                              <p:par>
                                <p:cTn id="122" presetID="10" presetClass="entr" presetSubtype="0" fill="hold" grpId="0" nodeType="withEffect">
                                  <p:stCondLst>
                                    <p:cond delay="100"/>
                                  </p:stCondLst>
                                  <p:childTnLst>
                                    <p:set>
                                      <p:cBhvr>
                                        <p:cTn id="123" dur="1" fill="hold">
                                          <p:stCondLst>
                                            <p:cond delay="0"/>
                                          </p:stCondLst>
                                        </p:cTn>
                                        <p:tgtEl>
                                          <p:spTgt spid="116"/>
                                        </p:tgtEl>
                                        <p:attrNameLst>
                                          <p:attrName>style.visibility</p:attrName>
                                        </p:attrNameLst>
                                      </p:cBhvr>
                                      <p:to>
                                        <p:strVal val="visible"/>
                                      </p:to>
                                    </p:set>
                                    <p:animEffect transition="in" filter="fade">
                                      <p:cBhvr>
                                        <p:cTn id="124" dur="250"/>
                                        <p:tgtEl>
                                          <p:spTgt spid="116"/>
                                        </p:tgtEl>
                                      </p:cBhvr>
                                    </p:animEffect>
                                  </p:childTnLst>
                                </p:cTn>
                              </p:par>
                              <p:par>
                                <p:cTn id="125" presetID="10" presetClass="entr" presetSubtype="0" fill="hold" grpId="0" nodeType="withEffect">
                                  <p:stCondLst>
                                    <p:cond delay="200"/>
                                  </p:stCondLst>
                                  <p:childTnLst>
                                    <p:set>
                                      <p:cBhvr>
                                        <p:cTn id="126" dur="1" fill="hold">
                                          <p:stCondLst>
                                            <p:cond delay="0"/>
                                          </p:stCondLst>
                                        </p:cTn>
                                        <p:tgtEl>
                                          <p:spTgt spid="117"/>
                                        </p:tgtEl>
                                        <p:attrNameLst>
                                          <p:attrName>style.visibility</p:attrName>
                                        </p:attrNameLst>
                                      </p:cBhvr>
                                      <p:to>
                                        <p:strVal val="visible"/>
                                      </p:to>
                                    </p:set>
                                    <p:animEffect transition="in" filter="fade">
                                      <p:cBhvr>
                                        <p:cTn id="127" dur="250"/>
                                        <p:tgtEl>
                                          <p:spTgt spid="117"/>
                                        </p:tgtEl>
                                      </p:cBhvr>
                                    </p:animEffect>
                                  </p:childTnLst>
                                </p:cTn>
                              </p:par>
                              <p:par>
                                <p:cTn id="128" presetID="10" presetClass="entr" presetSubtype="0" fill="hold" grpId="0" nodeType="withEffect">
                                  <p:stCondLst>
                                    <p:cond delay="200"/>
                                  </p:stCondLst>
                                  <p:childTnLst>
                                    <p:set>
                                      <p:cBhvr>
                                        <p:cTn id="129" dur="1" fill="hold">
                                          <p:stCondLst>
                                            <p:cond delay="0"/>
                                          </p:stCondLst>
                                        </p:cTn>
                                        <p:tgtEl>
                                          <p:spTgt spid="118"/>
                                        </p:tgtEl>
                                        <p:attrNameLst>
                                          <p:attrName>style.visibility</p:attrName>
                                        </p:attrNameLst>
                                      </p:cBhvr>
                                      <p:to>
                                        <p:strVal val="visible"/>
                                      </p:to>
                                    </p:set>
                                    <p:animEffect transition="in" filter="fade">
                                      <p:cBhvr>
                                        <p:cTn id="130" dur="250"/>
                                        <p:tgtEl>
                                          <p:spTgt spid="118"/>
                                        </p:tgtEl>
                                      </p:cBhvr>
                                    </p:animEffect>
                                  </p:childTnLst>
                                </p:cTn>
                              </p:par>
                              <p:par>
                                <p:cTn id="131" presetID="10" presetClass="entr" presetSubtype="0" fill="hold" grpId="0" nodeType="withEffect">
                                  <p:stCondLst>
                                    <p:cond delay="400"/>
                                  </p:stCondLst>
                                  <p:childTnLst>
                                    <p:set>
                                      <p:cBhvr>
                                        <p:cTn id="132" dur="1" fill="hold">
                                          <p:stCondLst>
                                            <p:cond delay="0"/>
                                          </p:stCondLst>
                                        </p:cTn>
                                        <p:tgtEl>
                                          <p:spTgt spid="119"/>
                                        </p:tgtEl>
                                        <p:attrNameLst>
                                          <p:attrName>style.visibility</p:attrName>
                                        </p:attrNameLst>
                                      </p:cBhvr>
                                      <p:to>
                                        <p:strVal val="visible"/>
                                      </p:to>
                                    </p:set>
                                    <p:animEffect transition="in" filter="fade">
                                      <p:cBhvr>
                                        <p:cTn id="133" dur="250"/>
                                        <p:tgtEl>
                                          <p:spTgt spid="119"/>
                                        </p:tgtEl>
                                      </p:cBhvr>
                                    </p:animEffect>
                                  </p:childTnLst>
                                </p:cTn>
                              </p:par>
                              <p:par>
                                <p:cTn id="134" presetID="10" presetClass="entr" presetSubtype="0" fill="hold" grpId="0" nodeType="withEffect">
                                  <p:stCondLst>
                                    <p:cond delay="100"/>
                                  </p:stCondLst>
                                  <p:childTnLst>
                                    <p:set>
                                      <p:cBhvr>
                                        <p:cTn id="135" dur="1" fill="hold">
                                          <p:stCondLst>
                                            <p:cond delay="0"/>
                                          </p:stCondLst>
                                        </p:cTn>
                                        <p:tgtEl>
                                          <p:spTgt spid="125"/>
                                        </p:tgtEl>
                                        <p:attrNameLst>
                                          <p:attrName>style.visibility</p:attrName>
                                        </p:attrNameLst>
                                      </p:cBhvr>
                                      <p:to>
                                        <p:strVal val="visible"/>
                                      </p:to>
                                    </p:set>
                                    <p:animEffect transition="in" filter="fade">
                                      <p:cBhvr>
                                        <p:cTn id="136" dur="250"/>
                                        <p:tgtEl>
                                          <p:spTgt spid="125"/>
                                        </p:tgtEl>
                                      </p:cBhvr>
                                    </p:animEffect>
                                  </p:childTnLst>
                                </p:cTn>
                              </p:par>
                              <p:par>
                                <p:cTn id="137" presetID="10" presetClass="entr" presetSubtype="0" fill="hold" grpId="0" nodeType="withEffect">
                                  <p:stCondLst>
                                    <p:cond delay="200"/>
                                  </p:stCondLst>
                                  <p:childTnLst>
                                    <p:set>
                                      <p:cBhvr>
                                        <p:cTn id="138" dur="1" fill="hold">
                                          <p:stCondLst>
                                            <p:cond delay="0"/>
                                          </p:stCondLst>
                                        </p:cTn>
                                        <p:tgtEl>
                                          <p:spTgt spid="126"/>
                                        </p:tgtEl>
                                        <p:attrNameLst>
                                          <p:attrName>style.visibility</p:attrName>
                                        </p:attrNameLst>
                                      </p:cBhvr>
                                      <p:to>
                                        <p:strVal val="visible"/>
                                      </p:to>
                                    </p:set>
                                    <p:animEffect transition="in" filter="fade">
                                      <p:cBhvr>
                                        <p:cTn id="139" dur="250"/>
                                        <p:tgtEl>
                                          <p:spTgt spid="126"/>
                                        </p:tgtEl>
                                      </p:cBhvr>
                                    </p:animEffect>
                                  </p:childTnLst>
                                </p:cTn>
                              </p:par>
                              <p:par>
                                <p:cTn id="140" presetID="10" presetClass="entr" presetSubtype="0" fill="hold" grpId="0" nodeType="withEffect">
                                  <p:stCondLst>
                                    <p:cond delay="200"/>
                                  </p:stCondLst>
                                  <p:childTnLst>
                                    <p:set>
                                      <p:cBhvr>
                                        <p:cTn id="141" dur="1" fill="hold">
                                          <p:stCondLst>
                                            <p:cond delay="0"/>
                                          </p:stCondLst>
                                        </p:cTn>
                                        <p:tgtEl>
                                          <p:spTgt spid="127"/>
                                        </p:tgtEl>
                                        <p:attrNameLst>
                                          <p:attrName>style.visibility</p:attrName>
                                        </p:attrNameLst>
                                      </p:cBhvr>
                                      <p:to>
                                        <p:strVal val="visible"/>
                                      </p:to>
                                    </p:set>
                                    <p:animEffect transition="in" filter="fade">
                                      <p:cBhvr>
                                        <p:cTn id="142" dur="250"/>
                                        <p:tgtEl>
                                          <p:spTgt spid="127"/>
                                        </p:tgtEl>
                                      </p:cBhvr>
                                    </p:animEffect>
                                  </p:childTnLst>
                                </p:cTn>
                              </p:par>
                              <p:par>
                                <p:cTn id="143" presetID="10" presetClass="entr" presetSubtype="0" fill="hold" grpId="0" nodeType="withEffect">
                                  <p:stCondLst>
                                    <p:cond delay="400"/>
                                  </p:stCondLst>
                                  <p:childTnLst>
                                    <p:set>
                                      <p:cBhvr>
                                        <p:cTn id="144" dur="1" fill="hold">
                                          <p:stCondLst>
                                            <p:cond delay="0"/>
                                          </p:stCondLst>
                                        </p:cTn>
                                        <p:tgtEl>
                                          <p:spTgt spid="128"/>
                                        </p:tgtEl>
                                        <p:attrNameLst>
                                          <p:attrName>style.visibility</p:attrName>
                                        </p:attrNameLst>
                                      </p:cBhvr>
                                      <p:to>
                                        <p:strVal val="visible"/>
                                      </p:to>
                                    </p:set>
                                    <p:animEffect transition="in" filter="fade">
                                      <p:cBhvr>
                                        <p:cTn id="145" dur="250"/>
                                        <p:tgtEl>
                                          <p:spTgt spid="128"/>
                                        </p:tgtEl>
                                      </p:cBhvr>
                                    </p:animEffect>
                                  </p:childTnLst>
                                </p:cTn>
                              </p:par>
                              <p:par>
                                <p:cTn id="146" presetID="10" presetClass="entr" presetSubtype="0" fill="hold" grpId="0" nodeType="withEffect">
                                  <p:stCondLst>
                                    <p:cond delay="200"/>
                                  </p:stCondLst>
                                  <p:childTnLst>
                                    <p:set>
                                      <p:cBhvr>
                                        <p:cTn id="147" dur="1" fill="hold">
                                          <p:stCondLst>
                                            <p:cond delay="0"/>
                                          </p:stCondLst>
                                        </p:cTn>
                                        <p:tgtEl>
                                          <p:spTgt spid="134"/>
                                        </p:tgtEl>
                                        <p:attrNameLst>
                                          <p:attrName>style.visibility</p:attrName>
                                        </p:attrNameLst>
                                      </p:cBhvr>
                                      <p:to>
                                        <p:strVal val="visible"/>
                                      </p:to>
                                    </p:set>
                                    <p:animEffect transition="in" filter="fade">
                                      <p:cBhvr>
                                        <p:cTn id="148" dur="250"/>
                                        <p:tgtEl>
                                          <p:spTgt spid="134"/>
                                        </p:tgtEl>
                                      </p:cBhvr>
                                    </p:animEffect>
                                  </p:childTnLst>
                                </p:cTn>
                              </p:par>
                              <p:par>
                                <p:cTn id="149" presetID="10" presetClass="entr" presetSubtype="0" fill="hold" grpId="0" nodeType="withEffect">
                                  <p:stCondLst>
                                    <p:cond delay="200"/>
                                  </p:stCondLst>
                                  <p:childTnLst>
                                    <p:set>
                                      <p:cBhvr>
                                        <p:cTn id="150" dur="1" fill="hold">
                                          <p:stCondLst>
                                            <p:cond delay="0"/>
                                          </p:stCondLst>
                                        </p:cTn>
                                        <p:tgtEl>
                                          <p:spTgt spid="135"/>
                                        </p:tgtEl>
                                        <p:attrNameLst>
                                          <p:attrName>style.visibility</p:attrName>
                                        </p:attrNameLst>
                                      </p:cBhvr>
                                      <p:to>
                                        <p:strVal val="visible"/>
                                      </p:to>
                                    </p:set>
                                    <p:animEffect transition="in" filter="fade">
                                      <p:cBhvr>
                                        <p:cTn id="151" dur="250"/>
                                        <p:tgtEl>
                                          <p:spTgt spid="135"/>
                                        </p:tgtEl>
                                      </p:cBhvr>
                                    </p:animEffect>
                                  </p:childTnLst>
                                </p:cTn>
                              </p:par>
                              <p:par>
                                <p:cTn id="152" presetID="10" presetClass="entr" presetSubtype="0" fill="hold" grpId="0" nodeType="withEffect">
                                  <p:stCondLst>
                                    <p:cond delay="200"/>
                                  </p:stCondLst>
                                  <p:childTnLst>
                                    <p:set>
                                      <p:cBhvr>
                                        <p:cTn id="153" dur="1" fill="hold">
                                          <p:stCondLst>
                                            <p:cond delay="0"/>
                                          </p:stCondLst>
                                        </p:cTn>
                                        <p:tgtEl>
                                          <p:spTgt spid="136"/>
                                        </p:tgtEl>
                                        <p:attrNameLst>
                                          <p:attrName>style.visibility</p:attrName>
                                        </p:attrNameLst>
                                      </p:cBhvr>
                                      <p:to>
                                        <p:strVal val="visible"/>
                                      </p:to>
                                    </p:set>
                                    <p:animEffect transition="in" filter="fade">
                                      <p:cBhvr>
                                        <p:cTn id="154" dur="250"/>
                                        <p:tgtEl>
                                          <p:spTgt spid="136"/>
                                        </p:tgtEl>
                                      </p:cBhvr>
                                    </p:animEffect>
                                  </p:childTnLst>
                                </p:cTn>
                              </p:par>
                              <p:par>
                                <p:cTn id="155" presetID="10" presetClass="entr" presetSubtype="0" fill="hold" grpId="0" nodeType="withEffect">
                                  <p:stCondLst>
                                    <p:cond delay="400"/>
                                  </p:stCondLst>
                                  <p:childTnLst>
                                    <p:set>
                                      <p:cBhvr>
                                        <p:cTn id="156" dur="1" fill="hold">
                                          <p:stCondLst>
                                            <p:cond delay="0"/>
                                          </p:stCondLst>
                                        </p:cTn>
                                        <p:tgtEl>
                                          <p:spTgt spid="137"/>
                                        </p:tgtEl>
                                        <p:attrNameLst>
                                          <p:attrName>style.visibility</p:attrName>
                                        </p:attrNameLst>
                                      </p:cBhvr>
                                      <p:to>
                                        <p:strVal val="visible"/>
                                      </p:to>
                                    </p:set>
                                    <p:animEffect transition="in" filter="fade">
                                      <p:cBhvr>
                                        <p:cTn id="157" dur="250"/>
                                        <p:tgtEl>
                                          <p:spTgt spid="137"/>
                                        </p:tgtEl>
                                      </p:cBhvr>
                                    </p:animEffect>
                                  </p:childTnLst>
                                </p:cTn>
                              </p:par>
                              <p:par>
                                <p:cTn id="158" presetID="10" presetClass="entr" presetSubtype="0" fill="hold" grpId="0" nodeType="withEffect">
                                  <p:stCondLst>
                                    <p:cond delay="400"/>
                                  </p:stCondLst>
                                  <p:childTnLst>
                                    <p:set>
                                      <p:cBhvr>
                                        <p:cTn id="159" dur="1" fill="hold">
                                          <p:stCondLst>
                                            <p:cond delay="0"/>
                                          </p:stCondLst>
                                        </p:cTn>
                                        <p:tgtEl>
                                          <p:spTgt spid="129"/>
                                        </p:tgtEl>
                                        <p:attrNameLst>
                                          <p:attrName>style.visibility</p:attrName>
                                        </p:attrNameLst>
                                      </p:cBhvr>
                                      <p:to>
                                        <p:strVal val="visible"/>
                                      </p:to>
                                    </p:set>
                                    <p:animEffect transition="in" filter="fade">
                                      <p:cBhvr>
                                        <p:cTn id="160" dur="250"/>
                                        <p:tgtEl>
                                          <p:spTgt spid="129"/>
                                        </p:tgtEl>
                                      </p:cBhvr>
                                    </p:animEffect>
                                  </p:childTnLst>
                                </p:cTn>
                              </p:par>
                              <p:par>
                                <p:cTn id="161" presetID="10" presetClass="entr" presetSubtype="0" fill="hold" grpId="0" nodeType="withEffect">
                                  <p:stCondLst>
                                    <p:cond delay="200"/>
                                  </p:stCondLst>
                                  <p:childTnLst>
                                    <p:set>
                                      <p:cBhvr>
                                        <p:cTn id="162" dur="1" fill="hold">
                                          <p:stCondLst>
                                            <p:cond delay="0"/>
                                          </p:stCondLst>
                                        </p:cTn>
                                        <p:tgtEl>
                                          <p:spTgt spid="143"/>
                                        </p:tgtEl>
                                        <p:attrNameLst>
                                          <p:attrName>style.visibility</p:attrName>
                                        </p:attrNameLst>
                                      </p:cBhvr>
                                      <p:to>
                                        <p:strVal val="visible"/>
                                      </p:to>
                                    </p:set>
                                    <p:animEffect transition="in" filter="fade">
                                      <p:cBhvr>
                                        <p:cTn id="163" dur="250"/>
                                        <p:tgtEl>
                                          <p:spTgt spid="143"/>
                                        </p:tgtEl>
                                      </p:cBhvr>
                                    </p:animEffect>
                                  </p:childTnLst>
                                </p:cTn>
                              </p:par>
                              <p:par>
                                <p:cTn id="164" presetID="10" presetClass="entr" presetSubtype="0" fill="hold" grpId="0" nodeType="withEffect">
                                  <p:stCondLst>
                                    <p:cond delay="200"/>
                                  </p:stCondLst>
                                  <p:childTnLst>
                                    <p:set>
                                      <p:cBhvr>
                                        <p:cTn id="165" dur="1" fill="hold">
                                          <p:stCondLst>
                                            <p:cond delay="0"/>
                                          </p:stCondLst>
                                        </p:cTn>
                                        <p:tgtEl>
                                          <p:spTgt spid="144"/>
                                        </p:tgtEl>
                                        <p:attrNameLst>
                                          <p:attrName>style.visibility</p:attrName>
                                        </p:attrNameLst>
                                      </p:cBhvr>
                                      <p:to>
                                        <p:strVal val="visible"/>
                                      </p:to>
                                    </p:set>
                                    <p:animEffect transition="in" filter="fade">
                                      <p:cBhvr>
                                        <p:cTn id="166" dur="250"/>
                                        <p:tgtEl>
                                          <p:spTgt spid="144"/>
                                        </p:tgtEl>
                                      </p:cBhvr>
                                    </p:animEffect>
                                  </p:childTnLst>
                                </p:cTn>
                              </p:par>
                              <p:par>
                                <p:cTn id="167" presetID="10" presetClass="entr" presetSubtype="0" fill="hold" grpId="0" nodeType="withEffect">
                                  <p:stCondLst>
                                    <p:cond delay="200"/>
                                  </p:stCondLst>
                                  <p:childTnLst>
                                    <p:set>
                                      <p:cBhvr>
                                        <p:cTn id="168" dur="1" fill="hold">
                                          <p:stCondLst>
                                            <p:cond delay="0"/>
                                          </p:stCondLst>
                                        </p:cTn>
                                        <p:tgtEl>
                                          <p:spTgt spid="145"/>
                                        </p:tgtEl>
                                        <p:attrNameLst>
                                          <p:attrName>style.visibility</p:attrName>
                                        </p:attrNameLst>
                                      </p:cBhvr>
                                      <p:to>
                                        <p:strVal val="visible"/>
                                      </p:to>
                                    </p:set>
                                    <p:animEffect transition="in" filter="fade">
                                      <p:cBhvr>
                                        <p:cTn id="169" dur="250"/>
                                        <p:tgtEl>
                                          <p:spTgt spid="145"/>
                                        </p:tgtEl>
                                      </p:cBhvr>
                                    </p:animEffect>
                                  </p:childTnLst>
                                </p:cTn>
                              </p:par>
                              <p:par>
                                <p:cTn id="170" presetID="10" presetClass="entr" presetSubtype="0" fill="hold" grpId="0" nodeType="withEffect">
                                  <p:stCondLst>
                                    <p:cond delay="400"/>
                                  </p:stCondLst>
                                  <p:childTnLst>
                                    <p:set>
                                      <p:cBhvr>
                                        <p:cTn id="171" dur="1" fill="hold">
                                          <p:stCondLst>
                                            <p:cond delay="0"/>
                                          </p:stCondLst>
                                        </p:cTn>
                                        <p:tgtEl>
                                          <p:spTgt spid="152"/>
                                        </p:tgtEl>
                                        <p:attrNameLst>
                                          <p:attrName>style.visibility</p:attrName>
                                        </p:attrNameLst>
                                      </p:cBhvr>
                                      <p:to>
                                        <p:strVal val="visible"/>
                                      </p:to>
                                    </p:set>
                                    <p:animEffect transition="in" filter="fade">
                                      <p:cBhvr>
                                        <p:cTn id="172" dur="250"/>
                                        <p:tgtEl>
                                          <p:spTgt spid="152"/>
                                        </p:tgtEl>
                                      </p:cBhvr>
                                    </p:animEffect>
                                  </p:childTnLst>
                                </p:cTn>
                              </p:par>
                              <p:par>
                                <p:cTn id="173" presetID="10" presetClass="entr" presetSubtype="0" fill="hold" grpId="0" nodeType="withEffect">
                                  <p:stCondLst>
                                    <p:cond delay="400"/>
                                  </p:stCondLst>
                                  <p:childTnLst>
                                    <p:set>
                                      <p:cBhvr>
                                        <p:cTn id="174" dur="1" fill="hold">
                                          <p:stCondLst>
                                            <p:cond delay="0"/>
                                          </p:stCondLst>
                                        </p:cTn>
                                        <p:tgtEl>
                                          <p:spTgt spid="153"/>
                                        </p:tgtEl>
                                        <p:attrNameLst>
                                          <p:attrName>style.visibility</p:attrName>
                                        </p:attrNameLst>
                                      </p:cBhvr>
                                      <p:to>
                                        <p:strVal val="visible"/>
                                      </p:to>
                                    </p:set>
                                    <p:animEffect transition="in" filter="fade">
                                      <p:cBhvr>
                                        <p:cTn id="175" dur="250"/>
                                        <p:tgtEl>
                                          <p:spTgt spid="153"/>
                                        </p:tgtEl>
                                      </p:cBhvr>
                                    </p:animEffect>
                                  </p:childTnLst>
                                </p:cTn>
                              </p:par>
                              <p:par>
                                <p:cTn id="176" presetID="10" presetClass="entr" presetSubtype="0" fill="hold" grpId="0" nodeType="withEffect">
                                  <p:stCondLst>
                                    <p:cond delay="400"/>
                                  </p:stCondLst>
                                  <p:childTnLst>
                                    <p:set>
                                      <p:cBhvr>
                                        <p:cTn id="177" dur="1" fill="hold">
                                          <p:stCondLst>
                                            <p:cond delay="0"/>
                                          </p:stCondLst>
                                        </p:cTn>
                                        <p:tgtEl>
                                          <p:spTgt spid="154"/>
                                        </p:tgtEl>
                                        <p:attrNameLst>
                                          <p:attrName>style.visibility</p:attrName>
                                        </p:attrNameLst>
                                      </p:cBhvr>
                                      <p:to>
                                        <p:strVal val="visible"/>
                                      </p:to>
                                    </p:set>
                                    <p:animEffect transition="in" filter="fade">
                                      <p:cBhvr>
                                        <p:cTn id="178" dur="250"/>
                                        <p:tgtEl>
                                          <p:spTgt spid="154"/>
                                        </p:tgtEl>
                                      </p:cBhvr>
                                    </p:animEffect>
                                  </p:childTnLst>
                                </p:cTn>
                              </p:par>
                              <p:par>
                                <p:cTn id="179" presetID="10" presetClass="entr" presetSubtype="0" fill="hold" grpId="0" nodeType="withEffect">
                                  <p:stCondLst>
                                    <p:cond delay="400"/>
                                  </p:stCondLst>
                                  <p:childTnLst>
                                    <p:set>
                                      <p:cBhvr>
                                        <p:cTn id="180" dur="1" fill="hold">
                                          <p:stCondLst>
                                            <p:cond delay="0"/>
                                          </p:stCondLst>
                                        </p:cTn>
                                        <p:tgtEl>
                                          <p:spTgt spid="30"/>
                                        </p:tgtEl>
                                        <p:attrNameLst>
                                          <p:attrName>style.visibility</p:attrName>
                                        </p:attrNameLst>
                                      </p:cBhvr>
                                      <p:to>
                                        <p:strVal val="visible"/>
                                      </p:to>
                                    </p:set>
                                    <p:animEffect transition="in" filter="fade">
                                      <p:cBhvr>
                                        <p:cTn id="181" dur="250"/>
                                        <p:tgtEl>
                                          <p:spTgt spid="30"/>
                                        </p:tgtEl>
                                      </p:cBhvr>
                                    </p:animEffect>
                                  </p:childTnLst>
                                </p:cTn>
                              </p:par>
                              <p:par>
                                <p:cTn id="182" presetID="10" presetClass="entr" presetSubtype="0" fill="hold" grpId="0" nodeType="withEffect">
                                  <p:stCondLst>
                                    <p:cond delay="500"/>
                                  </p:stCondLst>
                                  <p:childTnLst>
                                    <p:set>
                                      <p:cBhvr>
                                        <p:cTn id="183" dur="1" fill="hold">
                                          <p:stCondLst>
                                            <p:cond delay="0"/>
                                          </p:stCondLst>
                                        </p:cTn>
                                        <p:tgtEl>
                                          <p:spTgt spid="31"/>
                                        </p:tgtEl>
                                        <p:attrNameLst>
                                          <p:attrName>style.visibility</p:attrName>
                                        </p:attrNameLst>
                                      </p:cBhvr>
                                      <p:to>
                                        <p:strVal val="visible"/>
                                      </p:to>
                                    </p:set>
                                    <p:animEffect transition="in" filter="fade">
                                      <p:cBhvr>
                                        <p:cTn id="184" dur="250"/>
                                        <p:tgtEl>
                                          <p:spTgt spid="31"/>
                                        </p:tgtEl>
                                      </p:cBhvr>
                                    </p:animEffect>
                                  </p:childTnLst>
                                </p:cTn>
                              </p:par>
                              <p:par>
                                <p:cTn id="185" presetID="10" presetClass="entr" presetSubtype="0" fill="hold" grpId="0" nodeType="withEffect">
                                  <p:stCondLst>
                                    <p:cond delay="500"/>
                                  </p:stCondLst>
                                  <p:childTnLst>
                                    <p:set>
                                      <p:cBhvr>
                                        <p:cTn id="186" dur="1" fill="hold">
                                          <p:stCondLst>
                                            <p:cond delay="0"/>
                                          </p:stCondLst>
                                        </p:cTn>
                                        <p:tgtEl>
                                          <p:spTgt spid="32"/>
                                        </p:tgtEl>
                                        <p:attrNameLst>
                                          <p:attrName>style.visibility</p:attrName>
                                        </p:attrNameLst>
                                      </p:cBhvr>
                                      <p:to>
                                        <p:strVal val="visible"/>
                                      </p:to>
                                    </p:set>
                                    <p:animEffect transition="in" filter="fade">
                                      <p:cBhvr>
                                        <p:cTn id="187" dur="250"/>
                                        <p:tgtEl>
                                          <p:spTgt spid="32"/>
                                        </p:tgtEl>
                                      </p:cBhvr>
                                    </p:animEffect>
                                  </p:childTnLst>
                                </p:cTn>
                              </p:par>
                              <p:par>
                                <p:cTn id="188" presetID="10" presetClass="entr" presetSubtype="0" fill="hold" grpId="0" nodeType="withEffect">
                                  <p:stCondLst>
                                    <p:cond delay="500"/>
                                  </p:stCondLst>
                                  <p:childTnLst>
                                    <p:set>
                                      <p:cBhvr>
                                        <p:cTn id="189" dur="1" fill="hold">
                                          <p:stCondLst>
                                            <p:cond delay="0"/>
                                          </p:stCondLst>
                                        </p:cTn>
                                        <p:tgtEl>
                                          <p:spTgt spid="113"/>
                                        </p:tgtEl>
                                        <p:attrNameLst>
                                          <p:attrName>style.visibility</p:attrName>
                                        </p:attrNameLst>
                                      </p:cBhvr>
                                      <p:to>
                                        <p:strVal val="visible"/>
                                      </p:to>
                                    </p:set>
                                    <p:animEffect transition="in" filter="fade">
                                      <p:cBhvr>
                                        <p:cTn id="190" dur="250"/>
                                        <p:tgtEl>
                                          <p:spTgt spid="113"/>
                                        </p:tgtEl>
                                      </p:cBhvr>
                                    </p:animEffect>
                                  </p:childTnLst>
                                </p:cTn>
                              </p:par>
                              <p:par>
                                <p:cTn id="191" presetID="10" presetClass="entr" presetSubtype="0" fill="hold" grpId="0" nodeType="withEffect">
                                  <p:stCondLst>
                                    <p:cond delay="500"/>
                                  </p:stCondLst>
                                  <p:childTnLst>
                                    <p:set>
                                      <p:cBhvr>
                                        <p:cTn id="192" dur="1" fill="hold">
                                          <p:stCondLst>
                                            <p:cond delay="0"/>
                                          </p:stCondLst>
                                        </p:cTn>
                                        <p:tgtEl>
                                          <p:spTgt spid="112"/>
                                        </p:tgtEl>
                                        <p:attrNameLst>
                                          <p:attrName>style.visibility</p:attrName>
                                        </p:attrNameLst>
                                      </p:cBhvr>
                                      <p:to>
                                        <p:strVal val="visible"/>
                                      </p:to>
                                    </p:set>
                                    <p:animEffect transition="in" filter="fade">
                                      <p:cBhvr>
                                        <p:cTn id="193" dur="250"/>
                                        <p:tgtEl>
                                          <p:spTgt spid="112"/>
                                        </p:tgtEl>
                                      </p:cBhvr>
                                    </p:animEffect>
                                  </p:childTnLst>
                                </p:cTn>
                              </p:par>
                              <p:par>
                                <p:cTn id="194" presetID="10" presetClass="entr" presetSubtype="0" fill="hold" grpId="0" nodeType="withEffect">
                                  <p:stCondLst>
                                    <p:cond delay="400"/>
                                  </p:stCondLst>
                                  <p:childTnLst>
                                    <p:set>
                                      <p:cBhvr>
                                        <p:cTn id="195" dur="1" fill="hold">
                                          <p:stCondLst>
                                            <p:cond delay="0"/>
                                          </p:stCondLst>
                                        </p:cTn>
                                        <p:tgtEl>
                                          <p:spTgt spid="111"/>
                                        </p:tgtEl>
                                        <p:attrNameLst>
                                          <p:attrName>style.visibility</p:attrName>
                                        </p:attrNameLst>
                                      </p:cBhvr>
                                      <p:to>
                                        <p:strVal val="visible"/>
                                      </p:to>
                                    </p:set>
                                    <p:animEffect transition="in" filter="fade">
                                      <p:cBhvr>
                                        <p:cTn id="196" dur="250"/>
                                        <p:tgtEl>
                                          <p:spTgt spid="111"/>
                                        </p:tgtEl>
                                      </p:cBhvr>
                                    </p:animEffect>
                                  </p:childTnLst>
                                </p:cTn>
                              </p:par>
                              <p:par>
                                <p:cTn id="197" presetID="10" presetClass="entr" presetSubtype="0" fill="hold" grpId="0" nodeType="withEffect">
                                  <p:stCondLst>
                                    <p:cond delay="400"/>
                                  </p:stCondLst>
                                  <p:childTnLst>
                                    <p:set>
                                      <p:cBhvr>
                                        <p:cTn id="198" dur="1" fill="hold">
                                          <p:stCondLst>
                                            <p:cond delay="0"/>
                                          </p:stCondLst>
                                        </p:cTn>
                                        <p:tgtEl>
                                          <p:spTgt spid="120"/>
                                        </p:tgtEl>
                                        <p:attrNameLst>
                                          <p:attrName>style.visibility</p:attrName>
                                        </p:attrNameLst>
                                      </p:cBhvr>
                                      <p:to>
                                        <p:strVal val="visible"/>
                                      </p:to>
                                    </p:set>
                                    <p:animEffect transition="in" filter="fade">
                                      <p:cBhvr>
                                        <p:cTn id="199" dur="250"/>
                                        <p:tgtEl>
                                          <p:spTgt spid="120"/>
                                        </p:tgtEl>
                                      </p:cBhvr>
                                    </p:animEffect>
                                  </p:childTnLst>
                                </p:cTn>
                              </p:par>
                              <p:par>
                                <p:cTn id="200" presetID="10" presetClass="entr" presetSubtype="0" fill="hold" grpId="0" nodeType="withEffect">
                                  <p:stCondLst>
                                    <p:cond delay="500"/>
                                  </p:stCondLst>
                                  <p:childTnLst>
                                    <p:set>
                                      <p:cBhvr>
                                        <p:cTn id="201" dur="1" fill="hold">
                                          <p:stCondLst>
                                            <p:cond delay="0"/>
                                          </p:stCondLst>
                                        </p:cTn>
                                        <p:tgtEl>
                                          <p:spTgt spid="121"/>
                                        </p:tgtEl>
                                        <p:attrNameLst>
                                          <p:attrName>style.visibility</p:attrName>
                                        </p:attrNameLst>
                                      </p:cBhvr>
                                      <p:to>
                                        <p:strVal val="visible"/>
                                      </p:to>
                                    </p:set>
                                    <p:animEffect transition="in" filter="fade">
                                      <p:cBhvr>
                                        <p:cTn id="202" dur="250"/>
                                        <p:tgtEl>
                                          <p:spTgt spid="121"/>
                                        </p:tgtEl>
                                      </p:cBhvr>
                                    </p:animEffect>
                                  </p:childTnLst>
                                </p:cTn>
                              </p:par>
                              <p:par>
                                <p:cTn id="203" presetID="10" presetClass="entr" presetSubtype="0" fill="hold" grpId="0" nodeType="withEffect">
                                  <p:stCondLst>
                                    <p:cond delay="500"/>
                                  </p:stCondLst>
                                  <p:childTnLst>
                                    <p:set>
                                      <p:cBhvr>
                                        <p:cTn id="204" dur="1" fill="hold">
                                          <p:stCondLst>
                                            <p:cond delay="0"/>
                                          </p:stCondLst>
                                        </p:cTn>
                                        <p:tgtEl>
                                          <p:spTgt spid="122"/>
                                        </p:tgtEl>
                                        <p:attrNameLst>
                                          <p:attrName>style.visibility</p:attrName>
                                        </p:attrNameLst>
                                      </p:cBhvr>
                                      <p:to>
                                        <p:strVal val="visible"/>
                                      </p:to>
                                    </p:set>
                                    <p:animEffect transition="in" filter="fade">
                                      <p:cBhvr>
                                        <p:cTn id="205" dur="250"/>
                                        <p:tgtEl>
                                          <p:spTgt spid="122"/>
                                        </p:tgtEl>
                                      </p:cBhvr>
                                    </p:animEffect>
                                  </p:childTnLst>
                                </p:cTn>
                              </p:par>
                            </p:childTnLst>
                          </p:cTn>
                        </p:par>
                        <p:par>
                          <p:cTn id="206" fill="hold">
                            <p:stCondLst>
                              <p:cond delay="750"/>
                            </p:stCondLst>
                            <p:childTnLst>
                              <p:par>
                                <p:cTn id="207" presetID="10" presetClass="entr" presetSubtype="0" fill="hold" grpId="0" nodeType="afterEffect">
                                  <p:stCondLst>
                                    <p:cond delay="0"/>
                                  </p:stCondLst>
                                  <p:childTnLst>
                                    <p:set>
                                      <p:cBhvr>
                                        <p:cTn id="208" dur="1" fill="hold">
                                          <p:stCondLst>
                                            <p:cond delay="0"/>
                                          </p:stCondLst>
                                        </p:cTn>
                                        <p:tgtEl>
                                          <p:spTgt spid="4"/>
                                        </p:tgtEl>
                                        <p:attrNameLst>
                                          <p:attrName>style.visibility</p:attrName>
                                        </p:attrNameLst>
                                      </p:cBhvr>
                                      <p:to>
                                        <p:strVal val="visible"/>
                                      </p:to>
                                    </p:set>
                                    <p:animEffect transition="in" filter="fade">
                                      <p:cBhvr>
                                        <p:cTn id="209" dur="500"/>
                                        <p:tgtEl>
                                          <p:spTgt spid="4"/>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9"/>
                                        </p:tgtEl>
                                        <p:attrNameLst>
                                          <p:attrName>style.visibility</p:attrName>
                                        </p:attrNameLst>
                                      </p:cBhvr>
                                      <p:to>
                                        <p:strVal val="visible"/>
                                      </p:to>
                                    </p:set>
                                    <p:animEffect transition="in" filter="fade">
                                      <p:cBhvr>
                                        <p:cTn id="212" dur="500"/>
                                        <p:tgtEl>
                                          <p:spTgt spid="9"/>
                                        </p:tgtEl>
                                      </p:cBhvr>
                                    </p:animEffect>
                                  </p:childTnLst>
                                </p:cTn>
                              </p:par>
                              <p:par>
                                <p:cTn id="213" presetID="10" presetClass="entr" presetSubtype="0" fill="hold" nodeType="withEffect">
                                  <p:stCondLst>
                                    <p:cond delay="0"/>
                                  </p:stCondLst>
                                  <p:childTnLst>
                                    <p:set>
                                      <p:cBhvr>
                                        <p:cTn id="214" dur="1" fill="hold">
                                          <p:stCondLst>
                                            <p:cond delay="0"/>
                                          </p:stCondLst>
                                        </p:cTn>
                                        <p:tgtEl>
                                          <p:spTgt spid="18"/>
                                        </p:tgtEl>
                                        <p:attrNameLst>
                                          <p:attrName>style.visibility</p:attrName>
                                        </p:attrNameLst>
                                      </p:cBhvr>
                                      <p:to>
                                        <p:strVal val="visible"/>
                                      </p:to>
                                    </p:set>
                                    <p:animEffect transition="in" filter="fade">
                                      <p:cBhvr>
                                        <p:cTn id="215" dur="500"/>
                                        <p:tgtEl>
                                          <p:spTgt spid="18"/>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0"/>
                                        </p:tgtEl>
                                        <p:attrNameLst>
                                          <p:attrName>style.visibility</p:attrName>
                                        </p:attrNameLst>
                                      </p:cBhvr>
                                      <p:to>
                                        <p:strVal val="visible"/>
                                      </p:to>
                                    </p:set>
                                    <p:animEffect transition="in" filter="fade">
                                      <p:cBhvr>
                                        <p:cTn id="218" dur="500"/>
                                        <p:tgtEl>
                                          <p:spTgt spid="10"/>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146"/>
                                        </p:tgtEl>
                                        <p:attrNameLst>
                                          <p:attrName>style.visibility</p:attrName>
                                        </p:attrNameLst>
                                      </p:cBhvr>
                                      <p:to>
                                        <p:strVal val="visible"/>
                                      </p:to>
                                    </p:set>
                                    <p:animEffect transition="in" filter="fade">
                                      <p:cBhvr>
                                        <p:cTn id="223" dur="250"/>
                                        <p:tgtEl>
                                          <p:spTgt spid="146"/>
                                        </p:tgtEl>
                                      </p:cBhvr>
                                    </p:animEffect>
                                  </p:childTnLst>
                                </p:cTn>
                              </p:par>
                              <p:par>
                                <p:cTn id="224" presetID="10" presetClass="entr" presetSubtype="0" fill="hold" grpId="0" nodeType="withEffect">
                                  <p:stCondLst>
                                    <p:cond delay="100"/>
                                  </p:stCondLst>
                                  <p:childTnLst>
                                    <p:set>
                                      <p:cBhvr>
                                        <p:cTn id="225" dur="1" fill="hold">
                                          <p:stCondLst>
                                            <p:cond delay="0"/>
                                          </p:stCondLst>
                                        </p:cTn>
                                        <p:tgtEl>
                                          <p:spTgt spid="138"/>
                                        </p:tgtEl>
                                        <p:attrNameLst>
                                          <p:attrName>style.visibility</p:attrName>
                                        </p:attrNameLst>
                                      </p:cBhvr>
                                      <p:to>
                                        <p:strVal val="visible"/>
                                      </p:to>
                                    </p:set>
                                    <p:animEffect transition="in" filter="fade">
                                      <p:cBhvr>
                                        <p:cTn id="226" dur="250"/>
                                        <p:tgtEl>
                                          <p:spTgt spid="138"/>
                                        </p:tgtEl>
                                      </p:cBhvr>
                                    </p:animEffect>
                                  </p:childTnLst>
                                </p:cTn>
                              </p:par>
                              <p:par>
                                <p:cTn id="227" presetID="10" presetClass="entr" presetSubtype="0" fill="hold" grpId="0" nodeType="withEffect">
                                  <p:stCondLst>
                                    <p:cond delay="100"/>
                                  </p:stCondLst>
                                  <p:childTnLst>
                                    <p:set>
                                      <p:cBhvr>
                                        <p:cTn id="228" dur="1" fill="hold">
                                          <p:stCondLst>
                                            <p:cond delay="0"/>
                                          </p:stCondLst>
                                        </p:cTn>
                                        <p:tgtEl>
                                          <p:spTgt spid="147"/>
                                        </p:tgtEl>
                                        <p:attrNameLst>
                                          <p:attrName>style.visibility</p:attrName>
                                        </p:attrNameLst>
                                      </p:cBhvr>
                                      <p:to>
                                        <p:strVal val="visible"/>
                                      </p:to>
                                    </p:set>
                                    <p:animEffect transition="in" filter="fade">
                                      <p:cBhvr>
                                        <p:cTn id="229" dur="250"/>
                                        <p:tgtEl>
                                          <p:spTgt spid="147"/>
                                        </p:tgtEl>
                                      </p:cBhvr>
                                    </p:animEffect>
                                  </p:childTnLst>
                                </p:cTn>
                              </p:par>
                              <p:par>
                                <p:cTn id="230" presetID="10" presetClass="entr" presetSubtype="0" fill="hold" grpId="0" nodeType="withEffect">
                                  <p:stCondLst>
                                    <p:cond delay="100"/>
                                  </p:stCondLst>
                                  <p:childTnLst>
                                    <p:set>
                                      <p:cBhvr>
                                        <p:cTn id="231" dur="1" fill="hold">
                                          <p:stCondLst>
                                            <p:cond delay="0"/>
                                          </p:stCondLst>
                                        </p:cTn>
                                        <p:tgtEl>
                                          <p:spTgt spid="156"/>
                                        </p:tgtEl>
                                        <p:attrNameLst>
                                          <p:attrName>style.visibility</p:attrName>
                                        </p:attrNameLst>
                                      </p:cBhvr>
                                      <p:to>
                                        <p:strVal val="visible"/>
                                      </p:to>
                                    </p:set>
                                    <p:animEffect transition="in" filter="fade">
                                      <p:cBhvr>
                                        <p:cTn id="232" dur="250"/>
                                        <p:tgtEl>
                                          <p:spTgt spid="156"/>
                                        </p:tgtEl>
                                      </p:cBhvr>
                                    </p:animEffect>
                                  </p:childTnLst>
                                </p:cTn>
                              </p:par>
                              <p:par>
                                <p:cTn id="233" presetID="10" presetClass="entr" presetSubtype="0" fill="hold" grpId="0" nodeType="withEffect">
                                  <p:stCondLst>
                                    <p:cond delay="100"/>
                                  </p:stCondLst>
                                  <p:childTnLst>
                                    <p:set>
                                      <p:cBhvr>
                                        <p:cTn id="234" dur="1" fill="hold">
                                          <p:stCondLst>
                                            <p:cond delay="0"/>
                                          </p:stCondLst>
                                        </p:cTn>
                                        <p:tgtEl>
                                          <p:spTgt spid="155"/>
                                        </p:tgtEl>
                                        <p:attrNameLst>
                                          <p:attrName>style.visibility</p:attrName>
                                        </p:attrNameLst>
                                      </p:cBhvr>
                                      <p:to>
                                        <p:strVal val="visible"/>
                                      </p:to>
                                    </p:set>
                                    <p:animEffect transition="in" filter="fade">
                                      <p:cBhvr>
                                        <p:cTn id="235" dur="250"/>
                                        <p:tgtEl>
                                          <p:spTgt spid="155"/>
                                        </p:tgtEl>
                                      </p:cBhvr>
                                    </p:animEffect>
                                  </p:childTnLst>
                                </p:cTn>
                              </p:par>
                              <p:par>
                                <p:cTn id="236" presetID="10" presetClass="entr" presetSubtype="0" fill="hold" grpId="0" nodeType="withEffect">
                                  <p:stCondLst>
                                    <p:cond delay="100"/>
                                  </p:stCondLst>
                                  <p:childTnLst>
                                    <p:set>
                                      <p:cBhvr>
                                        <p:cTn id="237" dur="1" fill="hold">
                                          <p:stCondLst>
                                            <p:cond delay="0"/>
                                          </p:stCondLst>
                                        </p:cTn>
                                        <p:tgtEl>
                                          <p:spTgt spid="165"/>
                                        </p:tgtEl>
                                        <p:attrNameLst>
                                          <p:attrName>style.visibility</p:attrName>
                                        </p:attrNameLst>
                                      </p:cBhvr>
                                      <p:to>
                                        <p:strVal val="visible"/>
                                      </p:to>
                                    </p:set>
                                    <p:animEffect transition="in" filter="fade">
                                      <p:cBhvr>
                                        <p:cTn id="238" dur="250"/>
                                        <p:tgtEl>
                                          <p:spTgt spid="165"/>
                                        </p:tgtEl>
                                      </p:cBhvr>
                                    </p:animEffect>
                                  </p:childTnLst>
                                </p:cTn>
                              </p:par>
                              <p:par>
                                <p:cTn id="239" presetID="10" presetClass="entr" presetSubtype="0" fill="hold" grpId="0" nodeType="withEffect">
                                  <p:stCondLst>
                                    <p:cond delay="100"/>
                                  </p:stCondLst>
                                  <p:childTnLst>
                                    <p:set>
                                      <p:cBhvr>
                                        <p:cTn id="240" dur="1" fill="hold">
                                          <p:stCondLst>
                                            <p:cond delay="0"/>
                                          </p:stCondLst>
                                        </p:cTn>
                                        <p:tgtEl>
                                          <p:spTgt spid="164"/>
                                        </p:tgtEl>
                                        <p:attrNameLst>
                                          <p:attrName>style.visibility</p:attrName>
                                        </p:attrNameLst>
                                      </p:cBhvr>
                                      <p:to>
                                        <p:strVal val="visible"/>
                                      </p:to>
                                    </p:set>
                                    <p:animEffect transition="in" filter="fade">
                                      <p:cBhvr>
                                        <p:cTn id="241" dur="250"/>
                                        <p:tgtEl>
                                          <p:spTgt spid="164"/>
                                        </p:tgtEl>
                                      </p:cBhvr>
                                    </p:animEffect>
                                  </p:childTnLst>
                                </p:cTn>
                              </p:par>
                              <p:par>
                                <p:cTn id="242" presetID="10" presetClass="entr" presetSubtype="0" fill="hold" grpId="0" nodeType="withEffect">
                                  <p:stCondLst>
                                    <p:cond delay="100"/>
                                  </p:stCondLst>
                                  <p:childTnLst>
                                    <p:set>
                                      <p:cBhvr>
                                        <p:cTn id="243" dur="1" fill="hold">
                                          <p:stCondLst>
                                            <p:cond delay="0"/>
                                          </p:stCondLst>
                                        </p:cTn>
                                        <p:tgtEl>
                                          <p:spTgt spid="163"/>
                                        </p:tgtEl>
                                        <p:attrNameLst>
                                          <p:attrName>style.visibility</p:attrName>
                                        </p:attrNameLst>
                                      </p:cBhvr>
                                      <p:to>
                                        <p:strVal val="visible"/>
                                      </p:to>
                                    </p:set>
                                    <p:animEffect transition="in" filter="fade">
                                      <p:cBhvr>
                                        <p:cTn id="244" dur="250"/>
                                        <p:tgtEl>
                                          <p:spTgt spid="163"/>
                                        </p:tgtEl>
                                      </p:cBhvr>
                                    </p:animEffect>
                                  </p:childTnLst>
                                </p:cTn>
                              </p:par>
                              <p:par>
                                <p:cTn id="245" presetID="10" presetClass="entr" presetSubtype="0" fill="hold" grpId="0" nodeType="withEffect">
                                  <p:stCondLst>
                                    <p:cond delay="100"/>
                                  </p:stCondLst>
                                  <p:childTnLst>
                                    <p:set>
                                      <p:cBhvr>
                                        <p:cTn id="246" dur="1" fill="hold">
                                          <p:stCondLst>
                                            <p:cond delay="0"/>
                                          </p:stCondLst>
                                        </p:cTn>
                                        <p:tgtEl>
                                          <p:spTgt spid="162"/>
                                        </p:tgtEl>
                                        <p:attrNameLst>
                                          <p:attrName>style.visibility</p:attrName>
                                        </p:attrNameLst>
                                      </p:cBhvr>
                                      <p:to>
                                        <p:strVal val="visible"/>
                                      </p:to>
                                    </p:set>
                                    <p:animEffect transition="in" filter="fade">
                                      <p:cBhvr>
                                        <p:cTn id="247" dur="250"/>
                                        <p:tgtEl>
                                          <p:spTgt spid="162"/>
                                        </p:tgtEl>
                                      </p:cBhvr>
                                    </p:animEffect>
                                  </p:childTnLst>
                                </p:cTn>
                              </p:par>
                              <p:par>
                                <p:cTn id="248" presetID="10" presetClass="entr" presetSubtype="0" fill="hold" grpId="0" nodeType="withEffect">
                                  <p:stCondLst>
                                    <p:cond delay="200"/>
                                  </p:stCondLst>
                                  <p:childTnLst>
                                    <p:set>
                                      <p:cBhvr>
                                        <p:cTn id="249" dur="1" fill="hold">
                                          <p:stCondLst>
                                            <p:cond delay="0"/>
                                          </p:stCondLst>
                                        </p:cTn>
                                        <p:tgtEl>
                                          <p:spTgt spid="130"/>
                                        </p:tgtEl>
                                        <p:attrNameLst>
                                          <p:attrName>style.visibility</p:attrName>
                                        </p:attrNameLst>
                                      </p:cBhvr>
                                      <p:to>
                                        <p:strVal val="visible"/>
                                      </p:to>
                                    </p:set>
                                    <p:animEffect transition="in" filter="fade">
                                      <p:cBhvr>
                                        <p:cTn id="250" dur="250"/>
                                        <p:tgtEl>
                                          <p:spTgt spid="130"/>
                                        </p:tgtEl>
                                      </p:cBhvr>
                                    </p:animEffect>
                                  </p:childTnLst>
                                </p:cTn>
                              </p:par>
                              <p:par>
                                <p:cTn id="251" presetID="10" presetClass="entr" presetSubtype="0" fill="hold" grpId="0" nodeType="withEffect">
                                  <p:stCondLst>
                                    <p:cond delay="200"/>
                                  </p:stCondLst>
                                  <p:childTnLst>
                                    <p:set>
                                      <p:cBhvr>
                                        <p:cTn id="252" dur="1" fill="hold">
                                          <p:stCondLst>
                                            <p:cond delay="0"/>
                                          </p:stCondLst>
                                        </p:cTn>
                                        <p:tgtEl>
                                          <p:spTgt spid="139"/>
                                        </p:tgtEl>
                                        <p:attrNameLst>
                                          <p:attrName>style.visibility</p:attrName>
                                        </p:attrNameLst>
                                      </p:cBhvr>
                                      <p:to>
                                        <p:strVal val="visible"/>
                                      </p:to>
                                    </p:set>
                                    <p:animEffect transition="in" filter="fade">
                                      <p:cBhvr>
                                        <p:cTn id="253" dur="250"/>
                                        <p:tgtEl>
                                          <p:spTgt spid="139"/>
                                        </p:tgtEl>
                                      </p:cBhvr>
                                    </p:animEffect>
                                  </p:childTnLst>
                                </p:cTn>
                              </p:par>
                              <p:par>
                                <p:cTn id="254" presetID="10" presetClass="entr" presetSubtype="0" fill="hold" grpId="0" nodeType="withEffect">
                                  <p:stCondLst>
                                    <p:cond delay="200"/>
                                  </p:stCondLst>
                                  <p:childTnLst>
                                    <p:set>
                                      <p:cBhvr>
                                        <p:cTn id="255" dur="1" fill="hold">
                                          <p:stCondLst>
                                            <p:cond delay="0"/>
                                          </p:stCondLst>
                                        </p:cTn>
                                        <p:tgtEl>
                                          <p:spTgt spid="148"/>
                                        </p:tgtEl>
                                        <p:attrNameLst>
                                          <p:attrName>style.visibility</p:attrName>
                                        </p:attrNameLst>
                                      </p:cBhvr>
                                      <p:to>
                                        <p:strVal val="visible"/>
                                      </p:to>
                                    </p:set>
                                    <p:animEffect transition="in" filter="fade">
                                      <p:cBhvr>
                                        <p:cTn id="256" dur="250"/>
                                        <p:tgtEl>
                                          <p:spTgt spid="148"/>
                                        </p:tgtEl>
                                      </p:cBhvr>
                                    </p:animEffect>
                                  </p:childTnLst>
                                </p:cTn>
                              </p:par>
                              <p:par>
                                <p:cTn id="257" presetID="10" presetClass="entr" presetSubtype="0" fill="hold" grpId="0" nodeType="withEffect">
                                  <p:stCondLst>
                                    <p:cond delay="200"/>
                                  </p:stCondLst>
                                  <p:childTnLst>
                                    <p:set>
                                      <p:cBhvr>
                                        <p:cTn id="258" dur="1" fill="hold">
                                          <p:stCondLst>
                                            <p:cond delay="0"/>
                                          </p:stCondLst>
                                        </p:cTn>
                                        <p:tgtEl>
                                          <p:spTgt spid="157"/>
                                        </p:tgtEl>
                                        <p:attrNameLst>
                                          <p:attrName>style.visibility</p:attrName>
                                        </p:attrNameLst>
                                      </p:cBhvr>
                                      <p:to>
                                        <p:strVal val="visible"/>
                                      </p:to>
                                    </p:set>
                                    <p:animEffect transition="in" filter="fade">
                                      <p:cBhvr>
                                        <p:cTn id="259" dur="250"/>
                                        <p:tgtEl>
                                          <p:spTgt spid="157"/>
                                        </p:tgtEl>
                                      </p:cBhvr>
                                    </p:animEffect>
                                  </p:childTnLst>
                                </p:cTn>
                              </p:par>
                              <p:par>
                                <p:cTn id="260" presetID="10" presetClass="entr" presetSubtype="0" fill="hold" grpId="0" nodeType="withEffect">
                                  <p:stCondLst>
                                    <p:cond delay="200"/>
                                  </p:stCondLst>
                                  <p:childTnLst>
                                    <p:set>
                                      <p:cBhvr>
                                        <p:cTn id="261" dur="1" fill="hold">
                                          <p:stCondLst>
                                            <p:cond delay="0"/>
                                          </p:stCondLst>
                                        </p:cTn>
                                        <p:tgtEl>
                                          <p:spTgt spid="173"/>
                                        </p:tgtEl>
                                        <p:attrNameLst>
                                          <p:attrName>style.visibility</p:attrName>
                                        </p:attrNameLst>
                                      </p:cBhvr>
                                      <p:to>
                                        <p:strVal val="visible"/>
                                      </p:to>
                                    </p:set>
                                    <p:animEffect transition="in" filter="fade">
                                      <p:cBhvr>
                                        <p:cTn id="262" dur="250"/>
                                        <p:tgtEl>
                                          <p:spTgt spid="173"/>
                                        </p:tgtEl>
                                      </p:cBhvr>
                                    </p:animEffect>
                                  </p:childTnLst>
                                </p:cTn>
                              </p:par>
                              <p:par>
                                <p:cTn id="263" presetID="10" presetClass="entr" presetSubtype="0" fill="hold" grpId="0" nodeType="withEffect">
                                  <p:stCondLst>
                                    <p:cond delay="200"/>
                                  </p:stCondLst>
                                  <p:childTnLst>
                                    <p:set>
                                      <p:cBhvr>
                                        <p:cTn id="264" dur="1" fill="hold">
                                          <p:stCondLst>
                                            <p:cond delay="0"/>
                                          </p:stCondLst>
                                        </p:cTn>
                                        <p:tgtEl>
                                          <p:spTgt spid="172"/>
                                        </p:tgtEl>
                                        <p:attrNameLst>
                                          <p:attrName>style.visibility</p:attrName>
                                        </p:attrNameLst>
                                      </p:cBhvr>
                                      <p:to>
                                        <p:strVal val="visible"/>
                                      </p:to>
                                    </p:set>
                                    <p:animEffect transition="in" filter="fade">
                                      <p:cBhvr>
                                        <p:cTn id="265" dur="250"/>
                                        <p:tgtEl>
                                          <p:spTgt spid="172"/>
                                        </p:tgtEl>
                                      </p:cBhvr>
                                    </p:animEffect>
                                  </p:childTnLst>
                                </p:cTn>
                              </p:par>
                              <p:par>
                                <p:cTn id="266" presetID="10" presetClass="entr" presetSubtype="0" fill="hold" grpId="0" nodeType="withEffect">
                                  <p:stCondLst>
                                    <p:cond delay="200"/>
                                  </p:stCondLst>
                                  <p:childTnLst>
                                    <p:set>
                                      <p:cBhvr>
                                        <p:cTn id="267" dur="1" fill="hold">
                                          <p:stCondLst>
                                            <p:cond delay="0"/>
                                          </p:stCondLst>
                                        </p:cTn>
                                        <p:tgtEl>
                                          <p:spTgt spid="171"/>
                                        </p:tgtEl>
                                        <p:attrNameLst>
                                          <p:attrName>style.visibility</p:attrName>
                                        </p:attrNameLst>
                                      </p:cBhvr>
                                      <p:to>
                                        <p:strVal val="visible"/>
                                      </p:to>
                                    </p:set>
                                    <p:animEffect transition="in" filter="fade">
                                      <p:cBhvr>
                                        <p:cTn id="268" dur="250"/>
                                        <p:tgtEl>
                                          <p:spTgt spid="171"/>
                                        </p:tgtEl>
                                      </p:cBhvr>
                                    </p:animEffect>
                                  </p:childTnLst>
                                </p:cTn>
                              </p:par>
                              <p:par>
                                <p:cTn id="269" presetID="10" presetClass="entr" presetSubtype="0" fill="hold" grpId="0" nodeType="withEffect">
                                  <p:stCondLst>
                                    <p:cond delay="200"/>
                                  </p:stCondLst>
                                  <p:childTnLst>
                                    <p:set>
                                      <p:cBhvr>
                                        <p:cTn id="270" dur="1" fill="hold">
                                          <p:stCondLst>
                                            <p:cond delay="0"/>
                                          </p:stCondLst>
                                        </p:cTn>
                                        <p:tgtEl>
                                          <p:spTgt spid="170"/>
                                        </p:tgtEl>
                                        <p:attrNameLst>
                                          <p:attrName>style.visibility</p:attrName>
                                        </p:attrNameLst>
                                      </p:cBhvr>
                                      <p:to>
                                        <p:strVal val="visible"/>
                                      </p:to>
                                    </p:set>
                                    <p:animEffect transition="in" filter="fade">
                                      <p:cBhvr>
                                        <p:cTn id="271" dur="250"/>
                                        <p:tgtEl>
                                          <p:spTgt spid="170"/>
                                        </p:tgtEl>
                                      </p:cBhvr>
                                    </p:animEffect>
                                  </p:childTnLst>
                                </p:cTn>
                              </p:par>
                              <p:par>
                                <p:cTn id="272" presetID="10" presetClass="entr" presetSubtype="0" fill="hold" grpId="0" nodeType="withEffect">
                                  <p:stCondLst>
                                    <p:cond delay="300"/>
                                  </p:stCondLst>
                                  <p:childTnLst>
                                    <p:set>
                                      <p:cBhvr>
                                        <p:cTn id="273" dur="1" fill="hold">
                                          <p:stCondLst>
                                            <p:cond delay="0"/>
                                          </p:stCondLst>
                                        </p:cTn>
                                        <p:tgtEl>
                                          <p:spTgt spid="131"/>
                                        </p:tgtEl>
                                        <p:attrNameLst>
                                          <p:attrName>style.visibility</p:attrName>
                                        </p:attrNameLst>
                                      </p:cBhvr>
                                      <p:to>
                                        <p:strVal val="visible"/>
                                      </p:to>
                                    </p:set>
                                    <p:animEffect transition="in" filter="fade">
                                      <p:cBhvr>
                                        <p:cTn id="274" dur="250"/>
                                        <p:tgtEl>
                                          <p:spTgt spid="131"/>
                                        </p:tgtEl>
                                      </p:cBhvr>
                                    </p:animEffect>
                                  </p:childTnLst>
                                </p:cTn>
                              </p:par>
                              <p:par>
                                <p:cTn id="275" presetID="10" presetClass="entr" presetSubtype="0" fill="hold" grpId="0" nodeType="withEffect">
                                  <p:stCondLst>
                                    <p:cond delay="300"/>
                                  </p:stCondLst>
                                  <p:childTnLst>
                                    <p:set>
                                      <p:cBhvr>
                                        <p:cTn id="276" dur="1" fill="hold">
                                          <p:stCondLst>
                                            <p:cond delay="0"/>
                                          </p:stCondLst>
                                        </p:cTn>
                                        <p:tgtEl>
                                          <p:spTgt spid="140"/>
                                        </p:tgtEl>
                                        <p:attrNameLst>
                                          <p:attrName>style.visibility</p:attrName>
                                        </p:attrNameLst>
                                      </p:cBhvr>
                                      <p:to>
                                        <p:strVal val="visible"/>
                                      </p:to>
                                    </p:set>
                                    <p:animEffect transition="in" filter="fade">
                                      <p:cBhvr>
                                        <p:cTn id="277" dur="250"/>
                                        <p:tgtEl>
                                          <p:spTgt spid="140"/>
                                        </p:tgtEl>
                                      </p:cBhvr>
                                    </p:animEffect>
                                  </p:childTnLst>
                                </p:cTn>
                              </p:par>
                              <p:par>
                                <p:cTn id="278" presetID="10" presetClass="entr" presetSubtype="0" fill="hold" grpId="0" nodeType="withEffect">
                                  <p:stCondLst>
                                    <p:cond delay="300"/>
                                  </p:stCondLst>
                                  <p:childTnLst>
                                    <p:set>
                                      <p:cBhvr>
                                        <p:cTn id="279" dur="1" fill="hold">
                                          <p:stCondLst>
                                            <p:cond delay="0"/>
                                          </p:stCondLst>
                                        </p:cTn>
                                        <p:tgtEl>
                                          <p:spTgt spid="149"/>
                                        </p:tgtEl>
                                        <p:attrNameLst>
                                          <p:attrName>style.visibility</p:attrName>
                                        </p:attrNameLst>
                                      </p:cBhvr>
                                      <p:to>
                                        <p:strVal val="visible"/>
                                      </p:to>
                                    </p:set>
                                    <p:animEffect transition="in" filter="fade">
                                      <p:cBhvr>
                                        <p:cTn id="280" dur="250"/>
                                        <p:tgtEl>
                                          <p:spTgt spid="149"/>
                                        </p:tgtEl>
                                      </p:cBhvr>
                                    </p:animEffect>
                                  </p:childTnLst>
                                </p:cTn>
                              </p:par>
                              <p:par>
                                <p:cTn id="281" presetID="10" presetClass="entr" presetSubtype="0" fill="hold" grpId="0" nodeType="withEffect">
                                  <p:stCondLst>
                                    <p:cond delay="300"/>
                                  </p:stCondLst>
                                  <p:childTnLst>
                                    <p:set>
                                      <p:cBhvr>
                                        <p:cTn id="282" dur="1" fill="hold">
                                          <p:stCondLst>
                                            <p:cond delay="0"/>
                                          </p:stCondLst>
                                        </p:cTn>
                                        <p:tgtEl>
                                          <p:spTgt spid="158"/>
                                        </p:tgtEl>
                                        <p:attrNameLst>
                                          <p:attrName>style.visibility</p:attrName>
                                        </p:attrNameLst>
                                      </p:cBhvr>
                                      <p:to>
                                        <p:strVal val="visible"/>
                                      </p:to>
                                    </p:set>
                                    <p:animEffect transition="in" filter="fade">
                                      <p:cBhvr>
                                        <p:cTn id="283" dur="250"/>
                                        <p:tgtEl>
                                          <p:spTgt spid="158"/>
                                        </p:tgtEl>
                                      </p:cBhvr>
                                    </p:animEffect>
                                  </p:childTnLst>
                                </p:cTn>
                              </p:par>
                              <p:par>
                                <p:cTn id="284" presetID="10" presetClass="entr" presetSubtype="0" fill="hold" grpId="0" nodeType="withEffect">
                                  <p:stCondLst>
                                    <p:cond delay="300"/>
                                  </p:stCondLst>
                                  <p:childTnLst>
                                    <p:set>
                                      <p:cBhvr>
                                        <p:cTn id="285" dur="1" fill="hold">
                                          <p:stCondLst>
                                            <p:cond delay="0"/>
                                          </p:stCondLst>
                                        </p:cTn>
                                        <p:tgtEl>
                                          <p:spTgt spid="182"/>
                                        </p:tgtEl>
                                        <p:attrNameLst>
                                          <p:attrName>style.visibility</p:attrName>
                                        </p:attrNameLst>
                                      </p:cBhvr>
                                      <p:to>
                                        <p:strVal val="visible"/>
                                      </p:to>
                                    </p:set>
                                    <p:animEffect transition="in" filter="fade">
                                      <p:cBhvr>
                                        <p:cTn id="286" dur="250"/>
                                        <p:tgtEl>
                                          <p:spTgt spid="182"/>
                                        </p:tgtEl>
                                      </p:cBhvr>
                                    </p:animEffect>
                                  </p:childTnLst>
                                </p:cTn>
                              </p:par>
                              <p:par>
                                <p:cTn id="287" presetID="10" presetClass="entr" presetSubtype="0" fill="hold" grpId="0" nodeType="withEffect">
                                  <p:stCondLst>
                                    <p:cond delay="300"/>
                                  </p:stCondLst>
                                  <p:childTnLst>
                                    <p:set>
                                      <p:cBhvr>
                                        <p:cTn id="288" dur="1" fill="hold">
                                          <p:stCondLst>
                                            <p:cond delay="0"/>
                                          </p:stCondLst>
                                        </p:cTn>
                                        <p:tgtEl>
                                          <p:spTgt spid="181"/>
                                        </p:tgtEl>
                                        <p:attrNameLst>
                                          <p:attrName>style.visibility</p:attrName>
                                        </p:attrNameLst>
                                      </p:cBhvr>
                                      <p:to>
                                        <p:strVal val="visible"/>
                                      </p:to>
                                    </p:set>
                                    <p:animEffect transition="in" filter="fade">
                                      <p:cBhvr>
                                        <p:cTn id="289" dur="250"/>
                                        <p:tgtEl>
                                          <p:spTgt spid="181"/>
                                        </p:tgtEl>
                                      </p:cBhvr>
                                    </p:animEffect>
                                  </p:childTnLst>
                                </p:cTn>
                              </p:par>
                              <p:par>
                                <p:cTn id="290" presetID="10" presetClass="entr" presetSubtype="0" fill="hold" grpId="0" nodeType="withEffect">
                                  <p:stCondLst>
                                    <p:cond delay="300"/>
                                  </p:stCondLst>
                                  <p:childTnLst>
                                    <p:set>
                                      <p:cBhvr>
                                        <p:cTn id="291" dur="1" fill="hold">
                                          <p:stCondLst>
                                            <p:cond delay="0"/>
                                          </p:stCondLst>
                                        </p:cTn>
                                        <p:tgtEl>
                                          <p:spTgt spid="180"/>
                                        </p:tgtEl>
                                        <p:attrNameLst>
                                          <p:attrName>style.visibility</p:attrName>
                                        </p:attrNameLst>
                                      </p:cBhvr>
                                      <p:to>
                                        <p:strVal val="visible"/>
                                      </p:to>
                                    </p:set>
                                    <p:animEffect transition="in" filter="fade">
                                      <p:cBhvr>
                                        <p:cTn id="292" dur="250"/>
                                        <p:tgtEl>
                                          <p:spTgt spid="180"/>
                                        </p:tgtEl>
                                      </p:cBhvr>
                                    </p:animEffect>
                                  </p:childTnLst>
                                </p:cTn>
                              </p:par>
                              <p:par>
                                <p:cTn id="293" presetID="10" presetClass="entr" presetSubtype="0" fill="hold" grpId="0" nodeType="withEffect">
                                  <p:stCondLst>
                                    <p:cond delay="300"/>
                                  </p:stCondLst>
                                  <p:childTnLst>
                                    <p:set>
                                      <p:cBhvr>
                                        <p:cTn id="294" dur="1" fill="hold">
                                          <p:stCondLst>
                                            <p:cond delay="0"/>
                                          </p:stCondLst>
                                        </p:cTn>
                                        <p:tgtEl>
                                          <p:spTgt spid="179"/>
                                        </p:tgtEl>
                                        <p:attrNameLst>
                                          <p:attrName>style.visibility</p:attrName>
                                        </p:attrNameLst>
                                      </p:cBhvr>
                                      <p:to>
                                        <p:strVal val="visible"/>
                                      </p:to>
                                    </p:set>
                                    <p:animEffect transition="in" filter="fade">
                                      <p:cBhvr>
                                        <p:cTn id="295" dur="250"/>
                                        <p:tgtEl>
                                          <p:spTgt spid="179"/>
                                        </p:tgtEl>
                                      </p:cBhvr>
                                    </p:animEffect>
                                  </p:childTnLst>
                                </p:cTn>
                              </p:par>
                              <p:par>
                                <p:cTn id="296" presetID="10" presetClass="entr" presetSubtype="0" fill="hold" grpId="0" nodeType="withEffect">
                                  <p:stCondLst>
                                    <p:cond delay="300"/>
                                  </p:stCondLst>
                                  <p:childTnLst>
                                    <p:set>
                                      <p:cBhvr>
                                        <p:cTn id="297" dur="1" fill="hold">
                                          <p:stCondLst>
                                            <p:cond delay="0"/>
                                          </p:stCondLst>
                                        </p:cTn>
                                        <p:tgtEl>
                                          <p:spTgt spid="174"/>
                                        </p:tgtEl>
                                        <p:attrNameLst>
                                          <p:attrName>style.visibility</p:attrName>
                                        </p:attrNameLst>
                                      </p:cBhvr>
                                      <p:to>
                                        <p:strVal val="visible"/>
                                      </p:to>
                                    </p:set>
                                    <p:animEffect transition="in" filter="fade">
                                      <p:cBhvr>
                                        <p:cTn id="298" dur="250"/>
                                        <p:tgtEl>
                                          <p:spTgt spid="174"/>
                                        </p:tgtEl>
                                      </p:cBhvr>
                                    </p:animEffect>
                                  </p:childTnLst>
                                </p:cTn>
                              </p:par>
                              <p:par>
                                <p:cTn id="299" presetID="10" presetClass="entr" presetSubtype="0" fill="hold" grpId="0" nodeType="withEffect">
                                  <p:stCondLst>
                                    <p:cond delay="300"/>
                                  </p:stCondLst>
                                  <p:childTnLst>
                                    <p:set>
                                      <p:cBhvr>
                                        <p:cTn id="300" dur="1" fill="hold">
                                          <p:stCondLst>
                                            <p:cond delay="0"/>
                                          </p:stCondLst>
                                        </p:cTn>
                                        <p:tgtEl>
                                          <p:spTgt spid="183"/>
                                        </p:tgtEl>
                                        <p:attrNameLst>
                                          <p:attrName>style.visibility</p:attrName>
                                        </p:attrNameLst>
                                      </p:cBhvr>
                                      <p:to>
                                        <p:strVal val="visible"/>
                                      </p:to>
                                    </p:set>
                                    <p:animEffect transition="in" filter="fade">
                                      <p:cBhvr>
                                        <p:cTn id="301" dur="250"/>
                                        <p:tgtEl>
                                          <p:spTgt spid="183"/>
                                        </p:tgtEl>
                                      </p:cBhvr>
                                    </p:animEffect>
                                  </p:childTnLst>
                                </p:cTn>
                              </p:par>
                              <p:par>
                                <p:cTn id="302" presetID="10" presetClass="entr" presetSubtype="0" fill="hold" grpId="0" nodeType="withEffect">
                                  <p:stCondLst>
                                    <p:cond delay="300"/>
                                  </p:stCondLst>
                                  <p:childTnLst>
                                    <p:set>
                                      <p:cBhvr>
                                        <p:cTn id="303" dur="1" fill="hold">
                                          <p:stCondLst>
                                            <p:cond delay="0"/>
                                          </p:stCondLst>
                                        </p:cTn>
                                        <p:tgtEl>
                                          <p:spTgt spid="166"/>
                                        </p:tgtEl>
                                        <p:attrNameLst>
                                          <p:attrName>style.visibility</p:attrName>
                                        </p:attrNameLst>
                                      </p:cBhvr>
                                      <p:to>
                                        <p:strVal val="visible"/>
                                      </p:to>
                                    </p:set>
                                    <p:animEffect transition="in" filter="fade">
                                      <p:cBhvr>
                                        <p:cTn id="304" dur="250"/>
                                        <p:tgtEl>
                                          <p:spTgt spid="166"/>
                                        </p:tgtEl>
                                      </p:cBhvr>
                                    </p:animEffect>
                                  </p:childTnLst>
                                </p:cTn>
                              </p:par>
                            </p:childTnLst>
                          </p:cTn>
                        </p:par>
                        <p:par>
                          <p:cTn id="305" fill="hold">
                            <p:stCondLst>
                              <p:cond delay="550"/>
                            </p:stCondLst>
                            <p:childTnLst>
                              <p:par>
                                <p:cTn id="306" presetID="10" presetClass="entr" presetSubtype="0" fill="hold" grpId="0" nodeType="afterEffect">
                                  <p:stCondLst>
                                    <p:cond delay="0"/>
                                  </p:stCondLst>
                                  <p:childTnLst>
                                    <p:set>
                                      <p:cBhvr>
                                        <p:cTn id="307" dur="1" fill="hold">
                                          <p:stCondLst>
                                            <p:cond delay="0"/>
                                          </p:stCondLst>
                                        </p:cTn>
                                        <p:tgtEl>
                                          <p:spTgt spid="17"/>
                                        </p:tgtEl>
                                        <p:attrNameLst>
                                          <p:attrName>style.visibility</p:attrName>
                                        </p:attrNameLst>
                                      </p:cBhvr>
                                      <p:to>
                                        <p:strVal val="visible"/>
                                      </p:to>
                                    </p:set>
                                    <p:animEffect transition="in" filter="fade">
                                      <p:cBhvr>
                                        <p:cTn id="308" dur="500"/>
                                        <p:tgtEl>
                                          <p:spTgt spid="17"/>
                                        </p:tgtEl>
                                      </p:cBhvr>
                                    </p:animEffect>
                                  </p:childTnLst>
                                </p:cTn>
                              </p:par>
                              <p:par>
                                <p:cTn id="309" presetID="10" presetClass="entr" presetSubtype="0" fill="hold" nodeType="withEffect">
                                  <p:stCondLst>
                                    <p:cond delay="0"/>
                                  </p:stCondLst>
                                  <p:childTnLst>
                                    <p:set>
                                      <p:cBhvr>
                                        <p:cTn id="310" dur="1" fill="hold">
                                          <p:stCondLst>
                                            <p:cond delay="0"/>
                                          </p:stCondLst>
                                        </p:cTn>
                                        <p:tgtEl>
                                          <p:spTgt spid="19"/>
                                        </p:tgtEl>
                                        <p:attrNameLst>
                                          <p:attrName>style.visibility</p:attrName>
                                        </p:attrNameLst>
                                      </p:cBhvr>
                                      <p:to>
                                        <p:strVal val="visible"/>
                                      </p:to>
                                    </p:set>
                                    <p:animEffect transition="in" filter="fade">
                                      <p:cBhvr>
                                        <p:cTn id="311" dur="500"/>
                                        <p:tgtEl>
                                          <p:spTgt spid="19"/>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11"/>
                                        </p:tgtEl>
                                        <p:attrNameLst>
                                          <p:attrName>style.visibility</p:attrName>
                                        </p:attrNameLst>
                                      </p:cBhvr>
                                      <p:to>
                                        <p:strVal val="visible"/>
                                      </p:to>
                                    </p:set>
                                    <p:animEffect transition="in" filter="fade">
                                      <p:cBhvr>
                                        <p:cTn id="314" dur="500"/>
                                        <p:tgtEl>
                                          <p:spTgt spid="11"/>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12"/>
                                        </p:tgtEl>
                                        <p:attrNameLst>
                                          <p:attrName>style.visibility</p:attrName>
                                        </p:attrNameLst>
                                      </p:cBhvr>
                                      <p:to>
                                        <p:strVal val="visible"/>
                                      </p:to>
                                    </p:set>
                                    <p:animEffect transition="in" filter="fade">
                                      <p:cBhvr>
                                        <p:cTn id="317" dur="500"/>
                                        <p:tgtEl>
                                          <p:spTgt spid="12"/>
                                        </p:tgtEl>
                                      </p:cBhvr>
                                    </p:animEffect>
                                  </p:childTnLst>
                                </p:cTn>
                              </p:par>
                            </p:childTnLst>
                          </p:cTn>
                        </p:par>
                      </p:childTnLst>
                    </p:cTn>
                  </p:par>
                  <p:par>
                    <p:cTn id="318" fill="hold">
                      <p:stCondLst>
                        <p:cond delay="indefinite"/>
                      </p:stCondLst>
                      <p:childTnLst>
                        <p:par>
                          <p:cTn id="319" fill="hold">
                            <p:stCondLst>
                              <p:cond delay="0"/>
                            </p:stCondLst>
                            <p:childTnLst>
                              <p:par>
                                <p:cTn id="320" presetID="10" presetClass="entr" presetSubtype="0" fill="hold" grpId="0" nodeType="clickEffect">
                                  <p:stCondLst>
                                    <p:cond delay="0"/>
                                  </p:stCondLst>
                                  <p:childTnLst>
                                    <p:set>
                                      <p:cBhvr>
                                        <p:cTn id="321" dur="1" fill="hold">
                                          <p:stCondLst>
                                            <p:cond delay="0"/>
                                          </p:stCondLst>
                                        </p:cTn>
                                        <p:tgtEl>
                                          <p:spTgt spid="175"/>
                                        </p:tgtEl>
                                        <p:attrNameLst>
                                          <p:attrName>style.visibility</p:attrName>
                                        </p:attrNameLst>
                                      </p:cBhvr>
                                      <p:to>
                                        <p:strVal val="visible"/>
                                      </p:to>
                                    </p:set>
                                    <p:animEffect transition="in" filter="fade">
                                      <p:cBhvr>
                                        <p:cTn id="322" dur="250"/>
                                        <p:tgtEl>
                                          <p:spTgt spid="175"/>
                                        </p:tgtEl>
                                      </p:cBhvr>
                                    </p:animEffect>
                                  </p:childTnLst>
                                </p:cTn>
                              </p:par>
                              <p:par>
                                <p:cTn id="323" presetID="10" presetClass="entr" presetSubtype="0" fill="hold" grpId="0" nodeType="withEffect">
                                  <p:stCondLst>
                                    <p:cond delay="200"/>
                                  </p:stCondLst>
                                  <p:childTnLst>
                                    <p:set>
                                      <p:cBhvr>
                                        <p:cTn id="324" dur="1" fill="hold">
                                          <p:stCondLst>
                                            <p:cond delay="0"/>
                                          </p:stCondLst>
                                        </p:cTn>
                                        <p:tgtEl>
                                          <p:spTgt spid="167"/>
                                        </p:tgtEl>
                                        <p:attrNameLst>
                                          <p:attrName>style.visibility</p:attrName>
                                        </p:attrNameLst>
                                      </p:cBhvr>
                                      <p:to>
                                        <p:strVal val="visible"/>
                                      </p:to>
                                    </p:set>
                                    <p:animEffect transition="in" filter="fade">
                                      <p:cBhvr>
                                        <p:cTn id="325" dur="250"/>
                                        <p:tgtEl>
                                          <p:spTgt spid="167"/>
                                        </p:tgtEl>
                                      </p:cBhvr>
                                    </p:animEffect>
                                  </p:childTnLst>
                                </p:cTn>
                              </p:par>
                              <p:par>
                                <p:cTn id="326" presetID="10" presetClass="entr" presetSubtype="0" fill="hold" grpId="0" nodeType="withEffect">
                                  <p:stCondLst>
                                    <p:cond delay="200"/>
                                  </p:stCondLst>
                                  <p:childTnLst>
                                    <p:set>
                                      <p:cBhvr>
                                        <p:cTn id="327" dur="1" fill="hold">
                                          <p:stCondLst>
                                            <p:cond delay="0"/>
                                          </p:stCondLst>
                                        </p:cTn>
                                        <p:tgtEl>
                                          <p:spTgt spid="176"/>
                                        </p:tgtEl>
                                        <p:attrNameLst>
                                          <p:attrName>style.visibility</p:attrName>
                                        </p:attrNameLst>
                                      </p:cBhvr>
                                      <p:to>
                                        <p:strVal val="visible"/>
                                      </p:to>
                                    </p:set>
                                    <p:animEffect transition="in" filter="fade">
                                      <p:cBhvr>
                                        <p:cTn id="328" dur="250"/>
                                        <p:tgtEl>
                                          <p:spTgt spid="176"/>
                                        </p:tgtEl>
                                      </p:cBhvr>
                                    </p:animEffect>
                                  </p:childTnLst>
                                </p:cTn>
                              </p:par>
                              <p:par>
                                <p:cTn id="329" presetID="10" presetClass="entr" presetSubtype="0" fill="hold" grpId="0" nodeType="withEffect">
                                  <p:stCondLst>
                                    <p:cond delay="200"/>
                                  </p:stCondLst>
                                  <p:childTnLst>
                                    <p:set>
                                      <p:cBhvr>
                                        <p:cTn id="330" dur="1" fill="hold">
                                          <p:stCondLst>
                                            <p:cond delay="0"/>
                                          </p:stCondLst>
                                        </p:cTn>
                                        <p:tgtEl>
                                          <p:spTgt spid="185"/>
                                        </p:tgtEl>
                                        <p:attrNameLst>
                                          <p:attrName>style.visibility</p:attrName>
                                        </p:attrNameLst>
                                      </p:cBhvr>
                                      <p:to>
                                        <p:strVal val="visible"/>
                                      </p:to>
                                    </p:set>
                                    <p:animEffect transition="in" filter="fade">
                                      <p:cBhvr>
                                        <p:cTn id="331" dur="250"/>
                                        <p:tgtEl>
                                          <p:spTgt spid="185"/>
                                        </p:tgtEl>
                                      </p:cBhvr>
                                    </p:animEffect>
                                  </p:childTnLst>
                                </p:cTn>
                              </p:par>
                              <p:par>
                                <p:cTn id="332" presetID="10" presetClass="entr" presetSubtype="0" fill="hold" grpId="0" nodeType="withEffect">
                                  <p:stCondLst>
                                    <p:cond delay="200"/>
                                  </p:stCondLst>
                                  <p:childTnLst>
                                    <p:set>
                                      <p:cBhvr>
                                        <p:cTn id="333" dur="1" fill="hold">
                                          <p:stCondLst>
                                            <p:cond delay="0"/>
                                          </p:stCondLst>
                                        </p:cTn>
                                        <p:tgtEl>
                                          <p:spTgt spid="184"/>
                                        </p:tgtEl>
                                        <p:attrNameLst>
                                          <p:attrName>style.visibility</p:attrName>
                                        </p:attrNameLst>
                                      </p:cBhvr>
                                      <p:to>
                                        <p:strVal val="visible"/>
                                      </p:to>
                                    </p:set>
                                    <p:animEffect transition="in" filter="fade">
                                      <p:cBhvr>
                                        <p:cTn id="334" dur="250"/>
                                        <p:tgtEl>
                                          <p:spTgt spid="184"/>
                                        </p:tgtEl>
                                      </p:cBhvr>
                                    </p:animEffect>
                                  </p:childTnLst>
                                </p:cTn>
                              </p:par>
                            </p:childTnLst>
                          </p:cTn>
                        </p:par>
                        <p:par>
                          <p:cTn id="335" fill="hold">
                            <p:stCondLst>
                              <p:cond delay="450"/>
                            </p:stCondLst>
                            <p:childTnLst>
                              <p:par>
                                <p:cTn id="336" presetID="10" presetClass="entr" presetSubtype="0" fill="hold" grpId="0" nodeType="afterEffect">
                                  <p:stCondLst>
                                    <p:cond delay="0"/>
                                  </p:stCondLst>
                                  <p:childTnLst>
                                    <p:set>
                                      <p:cBhvr>
                                        <p:cTn id="337" dur="1" fill="hold">
                                          <p:stCondLst>
                                            <p:cond delay="0"/>
                                          </p:stCondLst>
                                        </p:cTn>
                                        <p:tgtEl>
                                          <p:spTgt spid="21"/>
                                        </p:tgtEl>
                                        <p:attrNameLst>
                                          <p:attrName>style.visibility</p:attrName>
                                        </p:attrNameLst>
                                      </p:cBhvr>
                                      <p:to>
                                        <p:strVal val="visible"/>
                                      </p:to>
                                    </p:set>
                                    <p:animEffect transition="in" filter="fade">
                                      <p:cBhvr>
                                        <p:cTn id="338" dur="500"/>
                                        <p:tgtEl>
                                          <p:spTgt spid="21"/>
                                        </p:tgtEl>
                                      </p:cBhvr>
                                    </p:animEffect>
                                  </p:childTnLst>
                                </p:cTn>
                              </p:par>
                              <p:par>
                                <p:cTn id="339" presetID="10" presetClass="entr" presetSubtype="0" fill="hold" grpId="0" nodeType="withEffect">
                                  <p:stCondLst>
                                    <p:cond delay="0"/>
                                  </p:stCondLst>
                                  <p:childTnLst>
                                    <p:set>
                                      <p:cBhvr>
                                        <p:cTn id="340" dur="1" fill="hold">
                                          <p:stCondLst>
                                            <p:cond delay="0"/>
                                          </p:stCondLst>
                                        </p:cTn>
                                        <p:tgtEl>
                                          <p:spTgt spid="13"/>
                                        </p:tgtEl>
                                        <p:attrNameLst>
                                          <p:attrName>style.visibility</p:attrName>
                                        </p:attrNameLst>
                                      </p:cBhvr>
                                      <p:to>
                                        <p:strVal val="visible"/>
                                      </p:to>
                                    </p:set>
                                    <p:animEffect transition="in" filter="fade">
                                      <p:cBhvr>
                                        <p:cTn id="341" dur="500"/>
                                        <p:tgtEl>
                                          <p:spTgt spid="13"/>
                                        </p:tgtEl>
                                      </p:cBhvr>
                                    </p:animEffect>
                                  </p:childTnLst>
                                </p:cTn>
                              </p:par>
                              <p:par>
                                <p:cTn id="342" presetID="10" presetClass="entr" presetSubtype="0" fill="hold" grpId="0" nodeType="withEffect">
                                  <p:stCondLst>
                                    <p:cond delay="0"/>
                                  </p:stCondLst>
                                  <p:childTnLst>
                                    <p:set>
                                      <p:cBhvr>
                                        <p:cTn id="343" dur="1" fill="hold">
                                          <p:stCondLst>
                                            <p:cond delay="0"/>
                                          </p:stCondLst>
                                        </p:cTn>
                                        <p:tgtEl>
                                          <p:spTgt spid="14"/>
                                        </p:tgtEl>
                                        <p:attrNameLst>
                                          <p:attrName>style.visibility</p:attrName>
                                        </p:attrNameLst>
                                      </p:cBhvr>
                                      <p:to>
                                        <p:strVal val="visible"/>
                                      </p:to>
                                    </p:set>
                                    <p:animEffect transition="in" filter="fade">
                                      <p:cBhvr>
                                        <p:cTn id="3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4" grpId="0"/>
      <p:bldP spid="17" grpId="0"/>
      <p:bldP spid="21" grpId="0"/>
      <p:bldP spid="8"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43" grpId="0" animBg="1"/>
      <p:bldP spid="53" grpId="0" animBg="1"/>
      <p:bldP spid="63" grpId="0" animBg="1"/>
      <p:bldP spid="73" grpId="0" animBg="1"/>
      <p:bldP spid="83" grpId="0" animBg="1"/>
      <p:bldP spid="93"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1"/>
          </p:nvPr>
        </p:nvSpPr>
        <p:spPr>
          <a:xfrm>
            <a:off x="274319" y="274320"/>
            <a:ext cx="6507813" cy="731520"/>
          </a:xfrm>
        </p:spPr>
        <p:txBody>
          <a:bodyPr lIns="0" tIns="0" rIns="0" bIns="0"/>
          <a:lstStyle/>
          <a:p>
            <a:pPr>
              <a:lnSpc>
                <a:spcPct val="100000"/>
              </a:lnSpc>
            </a:pPr>
            <a:r>
              <a:rPr lang="en-US" dirty="0">
                <a:solidFill>
                  <a:schemeClr val="accent1"/>
                </a:solidFill>
              </a:rPr>
              <a:t>Understanding Taxable Equivalent Yields</a:t>
            </a:r>
          </a:p>
        </p:txBody>
      </p:sp>
      <p:sp>
        <p:nvSpPr>
          <p:cNvPr id="11" name="Text Placeholder 3"/>
          <p:cNvSpPr>
            <a:spLocks noGrp="1"/>
          </p:cNvSpPr>
          <p:nvPr>
            <p:ph type="body" sz="quarter" idx="13"/>
          </p:nvPr>
        </p:nvSpPr>
        <p:spPr>
          <a:xfrm>
            <a:off x="274319" y="6035040"/>
            <a:ext cx="8228331" cy="457200"/>
          </a:xfrm>
        </p:spPr>
        <p:txBody>
          <a:bodyPr/>
          <a:lstStyle/>
          <a:p>
            <a:r>
              <a:rPr lang="en-US" dirty="0"/>
              <a:t>Source: © 20</a:t>
            </a:r>
            <a:r>
              <a:rPr lang="pl-PL" dirty="0"/>
              <a:t>20</a:t>
            </a:r>
            <a:r>
              <a:rPr lang="en-US" dirty="0"/>
              <a:t> </a:t>
            </a:r>
            <a:r>
              <a:rPr lang="pl-PL" dirty="0"/>
              <a:t>Internal Revenue Service. </a:t>
            </a:r>
            <a:r>
              <a:rPr lang="en-US" dirty="0">
                <a:latin typeface="Arial Narrow" charset="0"/>
              </a:rPr>
              <a:t>Assumes a fixed rate of return and the stated federal income tax rates in effect on January 1, 20</a:t>
            </a:r>
            <a:r>
              <a:rPr lang="pl-PL" dirty="0">
                <a:latin typeface="Arial Narrow" charset="0"/>
              </a:rPr>
              <a:t>20</a:t>
            </a:r>
            <a:r>
              <a:rPr lang="en-US" dirty="0">
                <a:latin typeface="Arial Narrow" charset="0"/>
              </a:rPr>
              <a:t>. State and local taxes, and the effect of the alternative minimum tax are not reflected.</a:t>
            </a:r>
          </a:p>
        </p:txBody>
      </p:sp>
      <p:sp>
        <p:nvSpPr>
          <p:cNvPr id="12" name="Text Box 6"/>
          <p:cNvSpPr txBox="1">
            <a:spLocks noChangeArrowheads="1"/>
          </p:cNvSpPr>
          <p:nvPr/>
        </p:nvSpPr>
        <p:spPr bwMode="gray">
          <a:xfrm>
            <a:off x="274319" y="5488312"/>
            <a:ext cx="854964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nchorCtr="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1400" i="1" dirty="0">
                <a:latin typeface="Arial Narrow" pitchFamily="34" charset="0"/>
                <a:cs typeface="Times New Roman" pitchFamily="18" charset="0"/>
              </a:rPr>
              <a:t>This chart is for illustrative purposes only and does not reflect the performance of any Franklin Templeton fund.</a:t>
            </a:r>
            <a:endParaRPr lang="en-US" sz="1400" dirty="0">
              <a:latin typeface="Arial Narrow" pitchFamily="34" charset="0"/>
              <a:cs typeface="Times New Roman" pitchFamily="18" charset="0"/>
            </a:endParaRPr>
          </a:p>
          <a:p>
            <a:pPr eaLnBrk="1" hangingPunct="1">
              <a:defRPr/>
            </a:pPr>
            <a:r>
              <a:rPr lang="en-US" sz="1400" dirty="0">
                <a:latin typeface="Arial Narrow" pitchFamily="34" charset="0"/>
                <a:cs typeface="Times New Roman" pitchFamily="18" charset="0"/>
              </a:rPr>
              <a:t>There is no guarantee that after-tax returns of municipal bonds will be greater than those of taxable investments.</a:t>
            </a:r>
          </a:p>
        </p:txBody>
      </p:sp>
      <p:sp>
        <p:nvSpPr>
          <p:cNvPr id="15" name="Rounded Rectangle 14"/>
          <p:cNvSpPr/>
          <p:nvPr/>
        </p:nvSpPr>
        <p:spPr>
          <a:xfrm>
            <a:off x="7394254" y="2181035"/>
            <a:ext cx="1491720" cy="2821584"/>
          </a:xfrm>
          <a:prstGeom prst="roundRect">
            <a:avLst>
              <a:gd name="adj" fmla="val 0"/>
            </a:avLst>
          </a:prstGeom>
          <a:noFill/>
          <a:ln w="12700">
            <a:solidFill>
              <a:srgbClr val="A5D7F5"/>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TextBox 15"/>
          <p:cNvSpPr txBox="1"/>
          <p:nvPr/>
        </p:nvSpPr>
        <p:spPr>
          <a:xfrm>
            <a:off x="7497767" y="2281867"/>
            <a:ext cx="1284695" cy="738664"/>
          </a:xfrm>
          <a:prstGeom prst="rect">
            <a:avLst/>
          </a:prstGeom>
          <a:noFill/>
        </p:spPr>
        <p:txBody>
          <a:bodyPr wrap="square" rtlCol="0">
            <a:spAutoFit/>
          </a:bodyPr>
          <a:lstStyle/>
          <a:p>
            <a:pPr algn="ctr"/>
            <a:r>
              <a:rPr lang="en-US" sz="1400" b="1" dirty="0">
                <a:solidFill>
                  <a:schemeClr val="accent5"/>
                </a:solidFill>
                <a:latin typeface="Arial" panose="020B0604020202020204" pitchFamily="34" charset="0"/>
                <a:cs typeface="Arial" panose="020B0604020202020204" pitchFamily="34" charset="0"/>
              </a:rPr>
              <a:t>Hypothetical Municipal </a:t>
            </a:r>
            <a:br>
              <a:rPr lang="en-US" sz="1400" b="1" dirty="0">
                <a:solidFill>
                  <a:schemeClr val="accent5"/>
                </a:solidFill>
                <a:latin typeface="Arial" panose="020B0604020202020204" pitchFamily="34" charset="0"/>
                <a:cs typeface="Arial" panose="020B0604020202020204" pitchFamily="34" charset="0"/>
              </a:rPr>
            </a:br>
            <a:r>
              <a:rPr lang="en-US" sz="1400" b="1" dirty="0">
                <a:solidFill>
                  <a:schemeClr val="accent5"/>
                </a:solidFill>
                <a:latin typeface="Arial" panose="020B0604020202020204" pitchFamily="34" charset="0"/>
                <a:cs typeface="Arial" panose="020B0604020202020204" pitchFamily="34" charset="0"/>
              </a:rPr>
              <a:t>Bond Yield</a:t>
            </a:r>
          </a:p>
        </p:txBody>
      </p:sp>
      <p:sp>
        <p:nvSpPr>
          <p:cNvPr id="19" name="4.0%"/>
          <p:cNvSpPr>
            <a:spLocks noChangeArrowheads="1"/>
          </p:cNvSpPr>
          <p:nvPr/>
        </p:nvSpPr>
        <p:spPr bwMode="auto">
          <a:xfrm>
            <a:off x="7676564" y="4318673"/>
            <a:ext cx="927100" cy="398463"/>
          </a:xfrm>
          <a:prstGeom prst="roundRect">
            <a:avLst>
              <a:gd name="adj" fmla="val 50000"/>
            </a:avLst>
          </a:prstGeom>
          <a:noFill/>
          <a:ln>
            <a:no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accent5"/>
                </a:solidFill>
              </a:rPr>
              <a:t>4.0%</a:t>
            </a:r>
          </a:p>
        </p:txBody>
      </p:sp>
      <p:sp>
        <p:nvSpPr>
          <p:cNvPr id="17" name="3.5%"/>
          <p:cNvSpPr>
            <a:spLocks noChangeArrowheads="1"/>
          </p:cNvSpPr>
          <p:nvPr/>
        </p:nvSpPr>
        <p:spPr bwMode="auto">
          <a:xfrm>
            <a:off x="7676564" y="3799561"/>
            <a:ext cx="927100" cy="398462"/>
          </a:xfrm>
          <a:prstGeom prst="roundRect">
            <a:avLst>
              <a:gd name="adj" fmla="val 50000"/>
            </a:avLst>
          </a:prstGeom>
          <a:noFill/>
          <a:ln>
            <a:no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accent5"/>
                </a:solidFill>
              </a:rPr>
              <a:t>3.5%</a:t>
            </a:r>
          </a:p>
        </p:txBody>
      </p:sp>
      <p:sp>
        <p:nvSpPr>
          <p:cNvPr id="20" name="3.0%"/>
          <p:cNvSpPr>
            <a:spLocks noChangeArrowheads="1"/>
          </p:cNvSpPr>
          <p:nvPr/>
        </p:nvSpPr>
        <p:spPr bwMode="auto">
          <a:xfrm>
            <a:off x="7676564" y="3291561"/>
            <a:ext cx="927100" cy="398462"/>
          </a:xfrm>
          <a:prstGeom prst="roundRect">
            <a:avLst>
              <a:gd name="adj" fmla="val 50000"/>
            </a:avLst>
          </a:prstGeom>
          <a:noFill/>
          <a:ln>
            <a:no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accent5"/>
                </a:solidFill>
              </a:rPr>
              <a:t>3.0%</a:t>
            </a:r>
          </a:p>
        </p:txBody>
      </p:sp>
      <p:sp>
        <p:nvSpPr>
          <p:cNvPr id="48" name="3.0% HL"/>
          <p:cNvSpPr>
            <a:spLocks noChangeArrowheads="1"/>
          </p:cNvSpPr>
          <p:nvPr/>
        </p:nvSpPr>
        <p:spPr bwMode="auto">
          <a:xfrm>
            <a:off x="7676564" y="3298416"/>
            <a:ext cx="927100" cy="398462"/>
          </a:xfrm>
          <a:prstGeom prst="roundRect">
            <a:avLst>
              <a:gd name="adj" fmla="val 50000"/>
            </a:avLst>
          </a:prstGeom>
          <a:solidFill>
            <a:schemeClr val="accent5"/>
          </a:solidFill>
          <a:ln w="38100">
            <a:no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bg1"/>
                </a:solidFill>
              </a:rPr>
              <a:t>3.0%</a:t>
            </a:r>
          </a:p>
        </p:txBody>
      </p:sp>
      <p:sp>
        <p:nvSpPr>
          <p:cNvPr id="49" name="3.5% HL"/>
          <p:cNvSpPr>
            <a:spLocks noChangeArrowheads="1"/>
          </p:cNvSpPr>
          <p:nvPr/>
        </p:nvSpPr>
        <p:spPr bwMode="auto">
          <a:xfrm>
            <a:off x="7676564" y="3795328"/>
            <a:ext cx="927100" cy="398462"/>
          </a:xfrm>
          <a:prstGeom prst="roundRect">
            <a:avLst>
              <a:gd name="adj" fmla="val 50000"/>
            </a:avLst>
          </a:prstGeom>
          <a:solidFill>
            <a:schemeClr val="accent5"/>
          </a:solidFill>
          <a:ln w="38100">
            <a:no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bg1"/>
                </a:solidFill>
              </a:rPr>
              <a:t>3.5%</a:t>
            </a:r>
          </a:p>
        </p:txBody>
      </p:sp>
      <p:sp>
        <p:nvSpPr>
          <p:cNvPr id="51" name="4.0% HL"/>
          <p:cNvSpPr>
            <a:spLocks noChangeArrowheads="1"/>
          </p:cNvSpPr>
          <p:nvPr/>
        </p:nvSpPr>
        <p:spPr bwMode="auto">
          <a:xfrm>
            <a:off x="7676564" y="4318673"/>
            <a:ext cx="927100" cy="398462"/>
          </a:xfrm>
          <a:prstGeom prst="roundRect">
            <a:avLst>
              <a:gd name="adj" fmla="val 50000"/>
            </a:avLst>
          </a:prstGeom>
          <a:solidFill>
            <a:schemeClr val="accent5"/>
          </a:solidFill>
          <a:ln w="38100">
            <a:solidFill>
              <a:srgbClr val="00A0DC"/>
            </a:solid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bg1"/>
                </a:solidFill>
              </a:rPr>
              <a:t>4.0%</a:t>
            </a:r>
          </a:p>
        </p:txBody>
      </p:sp>
      <p:graphicFrame>
        <p:nvGraphicFramePr>
          <p:cNvPr id="59" name="Chart BG"/>
          <p:cNvGraphicFramePr>
            <a:graphicFrameLocks noGrp="1"/>
          </p:cNvGraphicFramePr>
          <p:nvPr>
            <p:extLst>
              <p:ext uri="{D42A27DB-BD31-4B8C-83A1-F6EECF244321}">
                <p14:modId xmlns:p14="http://schemas.microsoft.com/office/powerpoint/2010/main" val="2420298446"/>
              </p:ext>
            </p:extLst>
          </p:nvPr>
        </p:nvGraphicFramePr>
        <p:xfrm>
          <a:off x="217167" y="2025929"/>
          <a:ext cx="7103642" cy="3365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0" name="Chart 3.0%"/>
          <p:cNvGraphicFramePr>
            <a:graphicFrameLocks noGrp="1"/>
          </p:cNvGraphicFramePr>
          <p:nvPr>
            <p:extLst>
              <p:ext uri="{D42A27DB-BD31-4B8C-83A1-F6EECF244321}">
                <p14:modId xmlns:p14="http://schemas.microsoft.com/office/powerpoint/2010/main" val="2252139623"/>
              </p:ext>
            </p:extLst>
          </p:nvPr>
        </p:nvGraphicFramePr>
        <p:xfrm>
          <a:off x="460243" y="1778699"/>
          <a:ext cx="6848994" cy="33657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Chart 3.5%"/>
          <p:cNvGraphicFramePr>
            <a:graphicFrameLocks noGrp="1"/>
          </p:cNvGraphicFramePr>
          <p:nvPr>
            <p:extLst>
              <p:ext uri="{D42A27DB-BD31-4B8C-83A1-F6EECF244321}">
                <p14:modId xmlns:p14="http://schemas.microsoft.com/office/powerpoint/2010/main" val="1782883646"/>
              </p:ext>
            </p:extLst>
          </p:nvPr>
        </p:nvGraphicFramePr>
        <p:xfrm>
          <a:off x="460243" y="1778699"/>
          <a:ext cx="6848994" cy="33657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Chart 4.0%"/>
          <p:cNvGraphicFramePr>
            <a:graphicFrameLocks noGrp="1"/>
          </p:cNvGraphicFramePr>
          <p:nvPr>
            <p:extLst>
              <p:ext uri="{D42A27DB-BD31-4B8C-83A1-F6EECF244321}">
                <p14:modId xmlns:p14="http://schemas.microsoft.com/office/powerpoint/2010/main" val="2490649224"/>
              </p:ext>
            </p:extLst>
          </p:nvPr>
        </p:nvGraphicFramePr>
        <p:xfrm>
          <a:off x="460243" y="1778699"/>
          <a:ext cx="6848994" cy="3365772"/>
        </p:xfrm>
        <a:graphic>
          <a:graphicData uri="http://schemas.openxmlformats.org/drawingml/2006/chart">
            <c:chart xmlns:c="http://schemas.openxmlformats.org/drawingml/2006/chart" xmlns:r="http://schemas.openxmlformats.org/officeDocument/2006/relationships" r:id="rId6"/>
          </a:graphicData>
        </a:graphic>
      </p:graphicFrame>
      <p:grpSp>
        <p:nvGrpSpPr>
          <p:cNvPr id="5" name="Group 4"/>
          <p:cNvGrpSpPr/>
          <p:nvPr/>
        </p:nvGrpSpPr>
        <p:grpSpPr>
          <a:xfrm>
            <a:off x="1050458" y="2818175"/>
            <a:ext cx="5669366" cy="749120"/>
            <a:chOff x="2505108" y="2584000"/>
            <a:chExt cx="5419629" cy="811663"/>
          </a:xfrm>
        </p:grpSpPr>
        <p:sp>
          <p:nvSpPr>
            <p:cNvPr id="72" name="Rectangle 20"/>
            <p:cNvSpPr>
              <a:spLocks noChangeArrowheads="1"/>
            </p:cNvSpPr>
            <p:nvPr/>
          </p:nvSpPr>
          <p:spPr bwMode="auto">
            <a:xfrm>
              <a:off x="2505108" y="3180219"/>
              <a:ext cx="399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4.49%</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3" name="Rectangle 21"/>
            <p:cNvSpPr>
              <a:spLocks noChangeArrowheads="1"/>
            </p:cNvSpPr>
            <p:nvPr/>
          </p:nvSpPr>
          <p:spPr bwMode="auto">
            <a:xfrm>
              <a:off x="3760820" y="3099256"/>
              <a:ext cx="399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4.61%</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4" name="Rectangle 22"/>
            <p:cNvSpPr>
              <a:spLocks noChangeArrowheads="1"/>
            </p:cNvSpPr>
            <p:nvPr/>
          </p:nvSpPr>
          <p:spPr bwMode="auto">
            <a:xfrm>
              <a:off x="5014945" y="2810331"/>
              <a:ext cx="399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5.15%</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5" name="Rectangle 23"/>
            <p:cNvSpPr>
              <a:spLocks noChangeArrowheads="1"/>
            </p:cNvSpPr>
            <p:nvPr/>
          </p:nvSpPr>
          <p:spPr bwMode="auto">
            <a:xfrm>
              <a:off x="6270658" y="2699406"/>
              <a:ext cx="399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5.38%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6" name="Rectangle 24"/>
            <p:cNvSpPr>
              <a:spLocks noChangeArrowheads="1"/>
            </p:cNvSpPr>
            <p:nvPr/>
          </p:nvSpPr>
          <p:spPr bwMode="auto">
            <a:xfrm>
              <a:off x="7524783" y="2584000"/>
              <a:ext cx="399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6.15%</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84" name="Group 83"/>
          <p:cNvGrpSpPr/>
          <p:nvPr/>
        </p:nvGrpSpPr>
        <p:grpSpPr>
          <a:xfrm>
            <a:off x="1052383" y="3242283"/>
            <a:ext cx="5669366" cy="546880"/>
            <a:chOff x="2505108" y="2803126"/>
            <a:chExt cx="5419629" cy="592537"/>
          </a:xfrm>
        </p:grpSpPr>
        <p:sp>
          <p:nvSpPr>
            <p:cNvPr id="85" name="Rectangle 20"/>
            <p:cNvSpPr>
              <a:spLocks noChangeArrowheads="1"/>
            </p:cNvSpPr>
            <p:nvPr/>
          </p:nvSpPr>
          <p:spPr bwMode="auto">
            <a:xfrm>
              <a:off x="2505108" y="3180219"/>
              <a:ext cx="399954" cy="215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3.85%</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6" name="Rectangle 21"/>
            <p:cNvSpPr>
              <a:spLocks noChangeArrowheads="1"/>
            </p:cNvSpPr>
            <p:nvPr/>
          </p:nvSpPr>
          <p:spPr bwMode="auto">
            <a:xfrm>
              <a:off x="3760820" y="3125675"/>
              <a:ext cx="399954" cy="215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3.95%</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7" name="Rectangle 22"/>
            <p:cNvSpPr>
              <a:spLocks noChangeArrowheads="1"/>
            </p:cNvSpPr>
            <p:nvPr/>
          </p:nvSpPr>
          <p:spPr bwMode="auto">
            <a:xfrm>
              <a:off x="5014945" y="2942429"/>
              <a:ext cx="399954" cy="215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4.41%</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8" name="Rectangle 23"/>
            <p:cNvSpPr>
              <a:spLocks noChangeArrowheads="1"/>
            </p:cNvSpPr>
            <p:nvPr/>
          </p:nvSpPr>
          <p:spPr bwMode="auto">
            <a:xfrm>
              <a:off x="6270658" y="2846930"/>
              <a:ext cx="399954" cy="215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itchFamily="34" charset="0"/>
                  <a:cs typeface="Arial" pitchFamily="34" charset="0"/>
                </a:rPr>
                <a:t>4.62%</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9" name="Rectangle 24"/>
            <p:cNvSpPr>
              <a:spLocks noChangeArrowheads="1"/>
            </p:cNvSpPr>
            <p:nvPr/>
          </p:nvSpPr>
          <p:spPr bwMode="auto">
            <a:xfrm>
              <a:off x="7524783" y="2803126"/>
              <a:ext cx="399954" cy="215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400" b="1" dirty="0">
                  <a:solidFill>
                    <a:srgbClr val="FFFFFF"/>
                  </a:solidFill>
                  <a:latin typeface="Arial Narrow" pitchFamily="34" charset="0"/>
                </a:rPr>
                <a:t>4.76</a:t>
              </a:r>
              <a:r>
                <a:rPr kumimoji="0" lang="en-US" altLang="en-US" sz="1400" b="1" i="0" u="none" strike="noStrike" cap="none" normalizeH="0" baseline="0" dirty="0">
                  <a:ln>
                    <a:noFill/>
                  </a:ln>
                  <a:solidFill>
                    <a:srgbClr val="FFFFFF"/>
                  </a:solidFill>
                  <a:effectLst/>
                  <a:latin typeface="Arial Narrow" pitchFamily="34" charset="0"/>
                  <a:cs typeface="Arial" pitchFamily="34" charset="0"/>
                </a:rPr>
                <a: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grpSp>
      <p:sp>
        <p:nvSpPr>
          <p:cNvPr id="32" name="Rectangle 31">
            <a:extLst>
              <a:ext uri="{FF2B5EF4-FFF2-40B4-BE49-F238E27FC236}">
                <a16:creationId xmlns:a16="http://schemas.microsoft.com/office/drawing/2014/main" id="{B814377D-9EF7-2E4F-B6CE-7953010F9387}"/>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
        <p:nvSpPr>
          <p:cNvPr id="33" name="Text Placeholder 3">
            <a:extLst>
              <a:ext uri="{FF2B5EF4-FFF2-40B4-BE49-F238E27FC236}">
                <a16:creationId xmlns:a16="http://schemas.microsoft.com/office/drawing/2014/main" id="{9F457B3A-B6B9-894F-9CC0-B03173FE00B1}"/>
              </a:ext>
            </a:extLst>
          </p:cNvPr>
          <p:cNvSpPr txBox="1">
            <a:spLocks/>
          </p:cNvSpPr>
          <p:nvPr/>
        </p:nvSpPr>
        <p:spPr>
          <a:xfrm>
            <a:off x="274319" y="1371600"/>
            <a:ext cx="8397240" cy="492443"/>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000" b="0" kern="800" spc="-30" baseline="0">
                <a:solidFill>
                  <a:srgbClr val="000000"/>
                </a:solidFill>
                <a:latin typeface="Arial Narrow" panose="020B0606020202030204" pitchFamily="34" charset="0"/>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Aft>
                <a:spcPts val="0"/>
              </a:spcAft>
            </a:pPr>
            <a:r>
              <a:rPr lang="en-US" sz="1600" b="1" dirty="0">
                <a:latin typeface="Arial"/>
              </a:rPr>
              <a:t>Comparison of Hypothetical Municipal Bond Yields and Taxable </a:t>
            </a:r>
            <a:br>
              <a:rPr lang="en-US" sz="1600" b="1" dirty="0">
                <a:latin typeface="Arial"/>
              </a:rPr>
            </a:br>
            <a:r>
              <a:rPr lang="en-US" sz="1600" b="1" dirty="0">
                <a:latin typeface="Arial"/>
              </a:rPr>
              <a:t>Equivalent Yields Using 2020 Tax Rates</a:t>
            </a:r>
          </a:p>
        </p:txBody>
      </p:sp>
      <p:sp>
        <p:nvSpPr>
          <p:cNvPr id="34" name="Slide Number Placeholder 1">
            <a:extLst>
              <a:ext uri="{FF2B5EF4-FFF2-40B4-BE49-F238E27FC236}">
                <a16:creationId xmlns:a16="http://schemas.microsoft.com/office/drawing/2014/main" id="{4DBDF9F5-9D27-194B-AC44-FED0E35C1CC3}"/>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28123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5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 presetClass="emph" presetSubtype="2" autoRev="1" fill="hold" nodeType="withEffect">
                                  <p:stCondLst>
                                    <p:cond delay="0"/>
                                  </p:stCondLst>
                                  <p:childTnLst>
                                    <p:animClr clrSpc="rgb" dir="cw">
                                      <p:cBhvr>
                                        <p:cTn id="19" dur="500" fill="hold"/>
                                        <p:tgtEl>
                                          <p:spTgt spid="20"/>
                                        </p:tgtEl>
                                        <p:attrNameLst>
                                          <p:attrName>fillcolor</p:attrName>
                                        </p:attrNameLst>
                                      </p:cBhvr>
                                      <p:to>
                                        <a:srgbClr val="005598"/>
                                      </p:to>
                                    </p:animClr>
                                    <p:set>
                                      <p:cBhvr>
                                        <p:cTn id="20" dur="500" fill="hold"/>
                                        <p:tgtEl>
                                          <p:spTgt spid="20"/>
                                        </p:tgtEl>
                                        <p:attrNameLst>
                                          <p:attrName>fill.type</p:attrName>
                                        </p:attrNameLst>
                                      </p:cBhvr>
                                      <p:to>
                                        <p:strVal val="solid"/>
                                      </p:to>
                                    </p:set>
                                    <p:set>
                                      <p:cBhvr>
                                        <p:cTn id="21" dur="500" fill="hold"/>
                                        <p:tgtEl>
                                          <p:spTgt spid="20"/>
                                        </p:tgtEl>
                                        <p:attrNameLst>
                                          <p:attrName>fill.on</p:attrName>
                                        </p:attrNameLst>
                                      </p:cBhvr>
                                      <p:to>
                                        <p:strVal val="true"/>
                                      </p:to>
                                    </p:set>
                                  </p:childTnLst>
                                </p:cTn>
                              </p:par>
                              <p:par>
                                <p:cTn id="22" presetID="10" presetClass="entr" presetSubtype="0" fill="hold" grpId="3"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3"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xit" presetSubtype="0" fill="hold" grpId="1" nodeType="withEffect">
                                  <p:stCondLst>
                                    <p:cond delay="0"/>
                                  </p:stCondLst>
                                  <p:childTnLst>
                                    <p:animEffect transition="out" filter="fade">
                                      <p:cBhvr>
                                        <p:cTn id="32" dur="500"/>
                                        <p:tgtEl>
                                          <p:spTgt spid="64"/>
                                        </p:tgtEl>
                                      </p:cBhvr>
                                    </p:animEffect>
                                    <p:set>
                                      <p:cBhvr>
                                        <p:cTn id="33" dur="1" fill="hold">
                                          <p:stCondLst>
                                            <p:cond delay="499"/>
                                          </p:stCondLst>
                                        </p:cTn>
                                        <p:tgtEl>
                                          <p:spTgt spid="6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63"/>
                                        </p:tgtEl>
                                      </p:cBhvr>
                                    </p:animEffect>
                                    <p:set>
                                      <p:cBhvr>
                                        <p:cTn id="36" dur="1" fill="hold">
                                          <p:stCondLst>
                                            <p:cond delay="499"/>
                                          </p:stCondLst>
                                        </p:cTn>
                                        <p:tgtEl>
                                          <p:spTgt spid="6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autoRev="1" fill="hold" nodeType="withEffect">
                                  <p:stCondLst>
                                    <p:cond delay="0"/>
                                  </p:stCondLst>
                                  <p:childTnLst>
                                    <p:animClr clrSpc="rgb" dir="cw">
                                      <p:cBhvr>
                                        <p:cTn id="45" dur="500" fill="hold"/>
                                        <p:tgtEl>
                                          <p:spTgt spid="17"/>
                                        </p:tgtEl>
                                        <p:attrNameLst>
                                          <p:attrName>fillcolor</p:attrName>
                                        </p:attrNameLst>
                                      </p:cBhvr>
                                      <p:to>
                                        <a:srgbClr val="005598"/>
                                      </p:to>
                                    </p:animClr>
                                    <p:set>
                                      <p:cBhvr>
                                        <p:cTn id="46" dur="500" fill="hold"/>
                                        <p:tgtEl>
                                          <p:spTgt spid="17"/>
                                        </p:tgtEl>
                                        <p:attrNameLst>
                                          <p:attrName>fill.type</p:attrName>
                                        </p:attrNameLst>
                                      </p:cBhvr>
                                      <p:to>
                                        <p:strVal val="solid"/>
                                      </p:to>
                                    </p:set>
                                    <p:set>
                                      <p:cBhvr>
                                        <p:cTn id="47" dur="500" fill="hold"/>
                                        <p:tgtEl>
                                          <p:spTgt spid="17"/>
                                        </p:tgtEl>
                                        <p:attrNameLst>
                                          <p:attrName>fill.on</p:attrName>
                                        </p:attrNameLst>
                                      </p:cBhvr>
                                      <p:to>
                                        <p:strVal val="true"/>
                                      </p:to>
                                    </p:set>
                                  </p:childTnLst>
                                </p:cTn>
                              </p:par>
                              <p:par>
                                <p:cTn id="48" presetID="10" presetClass="entr" presetSubtype="0" fill="hold" grpId="1"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xit" presetSubtype="0" fill="hold" grpId="2" nodeType="withEffect">
                                  <p:stCondLst>
                                    <p:cond delay="0"/>
                                  </p:stCondLst>
                                  <p:childTnLst>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0"/>
                                        </p:tgtEl>
                                      </p:cBhvr>
                                    </p:animEffect>
                                    <p:set>
                                      <p:cBhvr>
                                        <p:cTn id="56" dur="1" fill="hold">
                                          <p:stCondLst>
                                            <p:cond delay="499"/>
                                          </p:stCondLst>
                                        </p:cTn>
                                        <p:tgtEl>
                                          <p:spTgt spid="6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 presetClass="exit" presetSubtype="0" fill="hold" grpId="1" nodeType="withEffect">
                                  <p:stCondLst>
                                    <p:cond delay="0"/>
                                  </p:stCondLst>
                                  <p:childTnLst>
                                    <p:set>
                                      <p:cBhvr>
                                        <p:cTn id="61" dur="1" fill="hold">
                                          <p:stCondLst>
                                            <p:cond delay="0"/>
                                          </p:stCondLst>
                                        </p:cTn>
                                        <p:tgtEl>
                                          <p:spTgt spid="4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autoRev="1" fill="hold" nodeType="withEffect">
                                  <p:stCondLst>
                                    <p:cond delay="0"/>
                                  </p:stCondLst>
                                  <p:childTnLst>
                                    <p:animClr clrSpc="rgb" dir="cw">
                                      <p:cBhvr>
                                        <p:cTn id="68" dur="500" fill="hold"/>
                                        <p:tgtEl>
                                          <p:spTgt spid="19"/>
                                        </p:tgtEl>
                                        <p:attrNameLst>
                                          <p:attrName>fillcolor</p:attrName>
                                        </p:attrNameLst>
                                      </p:cBhvr>
                                      <p:to>
                                        <a:srgbClr val="005598"/>
                                      </p:to>
                                    </p:animClr>
                                    <p:set>
                                      <p:cBhvr>
                                        <p:cTn id="69" dur="500" fill="hold"/>
                                        <p:tgtEl>
                                          <p:spTgt spid="19"/>
                                        </p:tgtEl>
                                        <p:attrNameLst>
                                          <p:attrName>fill.type</p:attrName>
                                        </p:attrNameLst>
                                      </p:cBhvr>
                                      <p:to>
                                        <p:strVal val="solid"/>
                                      </p:to>
                                    </p:set>
                                    <p:set>
                                      <p:cBhvr>
                                        <p:cTn id="70" dur="500" fill="hold"/>
                                        <p:tgtEl>
                                          <p:spTgt spid="19"/>
                                        </p:tgtEl>
                                        <p:attrNameLst>
                                          <p:attrName>fill.on</p:attrName>
                                        </p:attrNameLst>
                                      </p:cBhvr>
                                      <p:to>
                                        <p:strVal val="true"/>
                                      </p:to>
                                    </p:set>
                                  </p:childTnLst>
                                </p:cTn>
                              </p:par>
                              <p:par>
                                <p:cTn id="71" presetID="10" presetClass="entr" presetSubtype="0" fill="hold" grpId="3"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par>
                                <p:cTn id="74" presetID="10" presetClass="exit" presetSubtype="0" fill="hold" grpId="2" nodeType="withEffect">
                                  <p:stCondLst>
                                    <p:cond delay="0"/>
                                  </p:stCondLst>
                                  <p:childTnLst>
                                    <p:animEffect transition="out" filter="fade">
                                      <p:cBhvr>
                                        <p:cTn id="75" dur="500"/>
                                        <p:tgtEl>
                                          <p:spTgt spid="60"/>
                                        </p:tgtEl>
                                      </p:cBhvr>
                                    </p:animEffect>
                                    <p:set>
                                      <p:cBhvr>
                                        <p:cTn id="76" dur="1" fill="hold">
                                          <p:stCondLst>
                                            <p:cond delay="499"/>
                                          </p:stCondLst>
                                        </p:cTn>
                                        <p:tgtEl>
                                          <p:spTgt spid="6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49"/>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48"/>
                                        </p:tgtEl>
                                        <p:attrNameLst>
                                          <p:attrName>style.visibility</p:attrName>
                                        </p:attrNameLst>
                                      </p:cBhvr>
                                      <p:to>
                                        <p:strVal val="hidden"/>
                                      </p:to>
                                    </p:set>
                                  </p:childTnLst>
                                </p:cTn>
                              </p:par>
                              <p:par>
                                <p:cTn id="84" presetID="1" presetClass="entr" presetSubtype="0" fill="hold" grpId="2" nodeType="with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48" grpId="0" animBg="1"/>
      <p:bldP spid="48" grpId="1" animBg="1"/>
      <p:bldP spid="48" grpId="2" animBg="1"/>
      <p:bldP spid="48" grpId="3" animBg="1"/>
      <p:bldP spid="49" grpId="0" animBg="1"/>
      <p:bldP spid="49" grpId="1" animBg="1"/>
      <p:bldP spid="49" grpId="2" animBg="1"/>
      <p:bldP spid="51" grpId="0" animBg="1"/>
      <p:bldP spid="51" grpId="1" animBg="1"/>
      <p:bldP spid="51" grpId="2" animBg="1"/>
      <p:bldP spid="51" grpId="3" animBg="1"/>
      <p:bldGraphic spid="60" grpId="0">
        <p:bldAsOne/>
      </p:bldGraphic>
      <p:bldGraphic spid="60" grpId="1">
        <p:bldAsOne/>
      </p:bldGraphic>
      <p:bldGraphic spid="60" grpId="2">
        <p:bldAsOne/>
      </p:bldGraphic>
      <p:bldGraphic spid="60" grpId="3">
        <p:bldAsOne/>
      </p:bldGraphic>
      <p:bldGraphic spid="63" grpId="0">
        <p:bldAsOne/>
      </p:bldGraphic>
      <p:bldGraphic spid="63" grpId="1">
        <p:bldAsOne/>
      </p:bldGraphic>
      <p:bldGraphic spid="63" grpId="2">
        <p:bldAsOne/>
      </p:bldGraphic>
      <p:bldGraphic spid="64" grpId="0">
        <p:bldAsOne/>
      </p:bldGraphic>
      <p:bldGraphic spid="64" grpId="1">
        <p:bldAsOne/>
      </p:bldGraphic>
      <p:bldGraphic spid="64" grpId="2">
        <p:bldAsOne/>
      </p:bldGraphic>
      <p:bldGraphic spid="64" grpId="3">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solidFill>
                  <a:srgbClr val="000000"/>
                </a:solidFill>
              </a:rPr>
              <a:pPr/>
              <a:t>15</a:t>
            </a:fld>
            <a:endParaRPr lang="en-US" dirty="0">
              <a:solidFill>
                <a:srgbClr val="000000"/>
              </a:solidFill>
            </a:endParaRPr>
          </a:p>
        </p:txBody>
      </p:sp>
      <p:sp>
        <p:nvSpPr>
          <p:cNvPr id="13" name="Text Placeholder 3"/>
          <p:cNvSpPr txBox="1">
            <a:spLocks/>
          </p:cNvSpPr>
          <p:nvPr/>
        </p:nvSpPr>
        <p:spPr>
          <a:xfrm>
            <a:off x="274320" y="5132592"/>
            <a:ext cx="8656320" cy="1359647"/>
          </a:xfrm>
          <a:prstGeom prst="rect">
            <a:avLst/>
          </a:prstGeom>
        </p:spPr>
        <p:txBody>
          <a:bodyPr lIns="0" tIns="0" rIns="0" bIns="0" anchor="b" anchorCtr="0"/>
          <a:lstStyle>
            <a:lvl1pPr marL="0" indent="0" algn="l" defTabSz="914400" rtl="0" eaLnBrk="1" latinLnBrk="0" hangingPunct="1">
              <a:spcBef>
                <a:spcPct val="20000"/>
              </a:spcBef>
              <a:buFont typeface="Arial" panose="020B0604020202020204" pitchFamily="34" charset="0"/>
              <a:buNone/>
              <a:defRPr sz="10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pc="-20" dirty="0"/>
              <a:t>Source: Morningstar. Equities are represented by the S&amp;P 500 Index; Municipal Bonds are represented by the Bloomberg Barclays Long-Term Municipal Bond Index; US Treasuries are represented by the Bloomberg Barclays Long-Term Treasury Bond Index and Corporate Bonds are represented by the Bloomberg Barclays Long-Term Corporate Index. Indexes are unmanaged and one cannot invest directly in an index. Index returns do not reflect any fees, expenses or sales charges. Please see index for descriptions at the end of this presentation</a:t>
            </a:r>
            <a:r>
              <a:rPr lang="pl-PL" spc="-20" dirty="0"/>
              <a:t>.</a:t>
            </a:r>
            <a:r>
              <a:rPr lang="en-US" spc="-20" dirty="0"/>
              <a:t> Risk is measured by standard deviation.</a:t>
            </a:r>
          </a:p>
          <a:p>
            <a:r>
              <a:rPr lang="en-US" kern="0" spc="-20" dirty="0">
                <a:solidFill>
                  <a:srgbClr val="000000"/>
                </a:solidFill>
                <a:latin typeface="Arial Narrow"/>
                <a:cs typeface="Arial Narrow"/>
              </a:rPr>
              <a:t>After-tax returns assume a 20% annual turnover rate, transacted monthly. Investment income and capital gains are taxed at marginal historical federal tax rates consistent with those experienced by individuals earning $100,000 annually. Capital losses are carried forward to offset capital gains in future months. For investors subject to federal or state alternative minimum tax, all or a portion of the tax-free income may be subject to such tax, depending on the investment. Distributions of capital gains if any, are generally taxable. Long-term capital gains tax effective rates are as follows: </a:t>
            </a:r>
            <a:br>
              <a:rPr lang="en-US" kern="0" spc="-20" dirty="0">
                <a:solidFill>
                  <a:srgbClr val="000000"/>
                </a:solidFill>
                <a:latin typeface="Arial Narrow"/>
                <a:cs typeface="Arial Narrow"/>
              </a:rPr>
            </a:br>
            <a:r>
              <a:rPr lang="en-US" kern="0" spc="-20" dirty="0">
                <a:solidFill>
                  <a:srgbClr val="000000"/>
                </a:solidFill>
                <a:latin typeface="Arial Narrow"/>
                <a:cs typeface="Arial Narrow"/>
              </a:rPr>
              <a:t>1987 - April 1997 = 28%; May 1997 - May 2003 = 20%; June 2003 - Present = 15%.</a:t>
            </a:r>
          </a:p>
        </p:txBody>
      </p:sp>
      <p:sp>
        <p:nvSpPr>
          <p:cNvPr id="14" name="Text Placeholder 2"/>
          <p:cNvSpPr>
            <a:spLocks noGrp="1"/>
          </p:cNvSpPr>
          <p:nvPr>
            <p:ph type="body" sz="quarter" idx="11"/>
          </p:nvPr>
        </p:nvSpPr>
        <p:spPr>
          <a:xfrm>
            <a:off x="274320" y="274320"/>
            <a:ext cx="7540752" cy="731520"/>
          </a:xfrm>
        </p:spPr>
        <p:txBody>
          <a:bodyPr lIns="0" tIns="0" rIns="0" bIns="0"/>
          <a:lstStyle/>
          <a:p>
            <a:pPr>
              <a:lnSpc>
                <a:spcPct val="100000"/>
              </a:lnSpc>
            </a:pPr>
            <a:r>
              <a:rPr lang="en-US" dirty="0"/>
              <a:t>Compelling Total Returns </a:t>
            </a:r>
            <a:br>
              <a:rPr lang="en-US" dirty="0"/>
            </a:br>
            <a:r>
              <a:rPr lang="en-US" dirty="0"/>
              <a:t>with Less Risk</a:t>
            </a:r>
          </a:p>
        </p:txBody>
      </p:sp>
      <p:sp>
        <p:nvSpPr>
          <p:cNvPr id="20" name="After Tax Subtitle"/>
          <p:cNvSpPr>
            <a:spLocks noGrp="1"/>
          </p:cNvSpPr>
          <p:nvPr>
            <p:ph type="body" sz="quarter" idx="4294967295"/>
          </p:nvPr>
        </p:nvSpPr>
        <p:spPr>
          <a:xfrm>
            <a:off x="274320" y="1371600"/>
            <a:ext cx="7772400" cy="573008"/>
          </a:xfrm>
          <a:prstGeom prst="rect">
            <a:avLst/>
          </a:prstGeom>
          <a:solidFill>
            <a:schemeClr val="bg1"/>
          </a:solidFill>
        </p:spPr>
        <p:txBody>
          <a:bodyPr lIns="0" tIns="0" rIns="0" bIns="0"/>
          <a:lstStyle/>
          <a:p>
            <a:pPr marL="0" indent="0">
              <a:lnSpc>
                <a:spcPct val="100000"/>
              </a:lnSpc>
              <a:buNone/>
            </a:pPr>
            <a:r>
              <a:rPr lang="en-US" sz="1600" b="1" dirty="0"/>
              <a:t>After</a:t>
            </a:r>
            <a:r>
              <a:rPr lang="en-US" sz="1600" b="1" dirty="0">
                <a:latin typeface="+mn-lt"/>
              </a:rPr>
              <a:t>-Tax Average Annual Total Returns </a:t>
            </a:r>
            <a:r>
              <a:rPr lang="en-US" sz="1600" b="1" dirty="0"/>
              <a:t>and Risk</a:t>
            </a:r>
            <a:r>
              <a:rPr lang="en-US" sz="1600" b="1" dirty="0">
                <a:latin typeface="+mn-lt"/>
              </a:rPr>
              <a:t> </a:t>
            </a:r>
            <a:br>
              <a:rPr lang="en-US" sz="1600" b="1" dirty="0">
                <a:latin typeface="+mn-lt"/>
              </a:rPr>
            </a:br>
            <a:r>
              <a:rPr lang="en-US" sz="1500" dirty="0">
                <a:latin typeface="+mn-lt"/>
              </a:rPr>
              <a:t>20-Year Period Ended </a:t>
            </a:r>
            <a:r>
              <a:rPr lang="pl-PL" sz="1500" dirty="0"/>
              <a:t>June 30</a:t>
            </a:r>
            <a:r>
              <a:rPr lang="en-US" sz="1500" dirty="0"/>
              <a:t>, 20</a:t>
            </a:r>
            <a:r>
              <a:rPr lang="pl-PL" sz="1500" dirty="0"/>
              <a:t>20</a:t>
            </a:r>
            <a:endParaRPr lang="en-US" sz="1600" dirty="0">
              <a:latin typeface="+mn-lt"/>
            </a:endParaRPr>
          </a:p>
        </p:txBody>
      </p:sp>
      <p:sp>
        <p:nvSpPr>
          <p:cNvPr id="15" name="Before Tax Subtitle"/>
          <p:cNvSpPr>
            <a:spLocks noGrp="1"/>
          </p:cNvSpPr>
          <p:nvPr>
            <p:ph type="body" sz="quarter" idx="4294967295"/>
          </p:nvPr>
        </p:nvSpPr>
        <p:spPr>
          <a:xfrm>
            <a:off x="274320" y="1371600"/>
            <a:ext cx="7772400" cy="571190"/>
          </a:xfrm>
          <a:prstGeom prst="rect">
            <a:avLst/>
          </a:prstGeom>
          <a:solidFill>
            <a:schemeClr val="bg1"/>
          </a:solidFill>
        </p:spPr>
        <p:txBody>
          <a:bodyPr lIns="0" tIns="0" rIns="0" bIns="0"/>
          <a:lstStyle/>
          <a:p>
            <a:pPr marL="0" indent="0">
              <a:lnSpc>
                <a:spcPct val="100000"/>
              </a:lnSpc>
              <a:buNone/>
            </a:pPr>
            <a:r>
              <a:rPr lang="en-US" sz="1600" b="1" dirty="0">
                <a:latin typeface="+mn-lt"/>
              </a:rPr>
              <a:t>Before-Tax Average Annual Total Returns </a:t>
            </a:r>
            <a:r>
              <a:rPr lang="en-US" sz="1600" b="1" dirty="0"/>
              <a:t>and Risk</a:t>
            </a:r>
            <a:r>
              <a:rPr lang="en-US" sz="1600" b="1" dirty="0">
                <a:latin typeface="+mn-lt"/>
              </a:rPr>
              <a:t> </a:t>
            </a:r>
            <a:br>
              <a:rPr lang="en-US" sz="1600" b="1" dirty="0">
                <a:latin typeface="+mn-lt"/>
              </a:rPr>
            </a:br>
            <a:r>
              <a:rPr lang="en-US" sz="1500" dirty="0">
                <a:latin typeface="+mn-lt"/>
              </a:rPr>
              <a:t>20-Year Period Ended </a:t>
            </a:r>
            <a:r>
              <a:rPr lang="pl-PL" sz="1500" dirty="0"/>
              <a:t>September 30</a:t>
            </a:r>
            <a:r>
              <a:rPr lang="en-US" sz="1500" dirty="0">
                <a:latin typeface="+mn-lt"/>
              </a:rPr>
              <a:t>, 20</a:t>
            </a:r>
            <a:r>
              <a:rPr lang="pl-PL" sz="1500" dirty="0">
                <a:latin typeface="+mn-lt"/>
              </a:rPr>
              <a:t>20</a:t>
            </a:r>
            <a:endParaRPr lang="en-US" sz="1600" dirty="0">
              <a:latin typeface="+mn-lt"/>
            </a:endParaRPr>
          </a:p>
        </p:txBody>
      </p:sp>
      <p:grpSp>
        <p:nvGrpSpPr>
          <p:cNvPr id="17" name="Group 16"/>
          <p:cNvGrpSpPr/>
          <p:nvPr/>
        </p:nvGrpSpPr>
        <p:grpSpPr>
          <a:xfrm>
            <a:off x="732464" y="4340586"/>
            <a:ext cx="1050580" cy="184666"/>
            <a:chOff x="738382" y="4465638"/>
            <a:chExt cx="1050580" cy="184666"/>
          </a:xfrm>
        </p:grpSpPr>
        <p:sp>
          <p:nvSpPr>
            <p:cNvPr id="21" name="Rectangle 65"/>
            <p:cNvSpPr>
              <a:spLocks noChangeArrowheads="1"/>
            </p:cNvSpPr>
            <p:nvPr/>
          </p:nvSpPr>
          <p:spPr bwMode="auto">
            <a:xfrm>
              <a:off x="738382" y="4492309"/>
              <a:ext cx="141786" cy="144462"/>
            </a:xfrm>
            <a:prstGeom prst="rect">
              <a:avLst/>
            </a:prstGeom>
            <a:solidFill>
              <a:srgbClr val="005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srgbClr val="000000"/>
                </a:solidFill>
              </a:endParaRPr>
            </a:p>
          </p:txBody>
        </p:sp>
        <p:sp>
          <p:nvSpPr>
            <p:cNvPr id="22" name="Rectangle 66"/>
            <p:cNvSpPr>
              <a:spLocks noChangeArrowheads="1"/>
            </p:cNvSpPr>
            <p:nvPr/>
          </p:nvSpPr>
          <p:spPr bwMode="auto">
            <a:xfrm>
              <a:off x="961235" y="4465638"/>
              <a:ext cx="8277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dirty="0">
                  <a:solidFill>
                    <a:srgbClr val="000000"/>
                  </a:solidFill>
                  <a:latin typeface="+mn-lt"/>
                </a:rPr>
                <a:t>Total Return</a:t>
              </a:r>
            </a:p>
          </p:txBody>
        </p:sp>
      </p:grpSp>
      <p:grpSp>
        <p:nvGrpSpPr>
          <p:cNvPr id="23" name="Group 22"/>
          <p:cNvGrpSpPr/>
          <p:nvPr/>
        </p:nvGrpSpPr>
        <p:grpSpPr>
          <a:xfrm>
            <a:off x="2016682" y="4340586"/>
            <a:ext cx="518096" cy="184666"/>
            <a:chOff x="1955104" y="4465638"/>
            <a:chExt cx="518096" cy="184666"/>
          </a:xfrm>
        </p:grpSpPr>
        <p:sp>
          <p:nvSpPr>
            <p:cNvPr id="24" name="Oval 67"/>
            <p:cNvSpPr>
              <a:spLocks noChangeArrowheads="1"/>
            </p:cNvSpPr>
            <p:nvPr/>
          </p:nvSpPr>
          <p:spPr bwMode="auto">
            <a:xfrm>
              <a:off x="1955104" y="4498459"/>
              <a:ext cx="118690" cy="120849"/>
            </a:xfrm>
            <a:prstGeom prst="ellipse">
              <a:avLst/>
            </a:prstGeom>
            <a:solidFill>
              <a:srgbClr val="4E9D2D"/>
            </a:solidFill>
            <a:ln w="0">
              <a:solidFill>
                <a:srgbClr val="82BC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rgbClr val="000000"/>
                </a:solidFill>
              </a:endParaRPr>
            </a:p>
          </p:txBody>
        </p:sp>
        <p:sp>
          <p:nvSpPr>
            <p:cNvPr id="25" name="Rectangle 68"/>
            <p:cNvSpPr>
              <a:spLocks noChangeArrowheads="1"/>
            </p:cNvSpPr>
            <p:nvPr/>
          </p:nvSpPr>
          <p:spPr bwMode="auto">
            <a:xfrm>
              <a:off x="2175041" y="4465638"/>
              <a:ext cx="2981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dirty="0">
                  <a:solidFill>
                    <a:srgbClr val="000000"/>
                  </a:solidFill>
                  <a:latin typeface="+mn-lt"/>
                </a:rPr>
                <a:t>Risk</a:t>
              </a:r>
            </a:p>
          </p:txBody>
        </p:sp>
      </p:grpSp>
      <p:graphicFrame>
        <p:nvGraphicFramePr>
          <p:cNvPr id="26" name="Chart 25"/>
          <p:cNvGraphicFramePr>
            <a:graphicFrameLocks noGrp="1"/>
          </p:cNvGraphicFramePr>
          <p:nvPr>
            <p:extLst>
              <p:ext uri="{D42A27DB-BD31-4B8C-83A1-F6EECF244321}">
                <p14:modId xmlns:p14="http://schemas.microsoft.com/office/powerpoint/2010/main" val="2457058808"/>
              </p:ext>
            </p:extLst>
          </p:nvPr>
        </p:nvGraphicFramePr>
        <p:xfrm>
          <a:off x="274320" y="1878802"/>
          <a:ext cx="7150754" cy="2394494"/>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74412D95-C4CC-2644-BFA2-F1123C548144}"/>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
        <p:nvSpPr>
          <p:cNvPr id="19" name="Text Box 6">
            <a:extLst>
              <a:ext uri="{FF2B5EF4-FFF2-40B4-BE49-F238E27FC236}">
                <a16:creationId xmlns:a16="http://schemas.microsoft.com/office/drawing/2014/main" id="{06636527-94F9-E348-8F9F-4916BB52652F}"/>
              </a:ext>
            </a:extLst>
          </p:cNvPr>
          <p:cNvSpPr txBox="1">
            <a:spLocks noChangeArrowheads="1"/>
          </p:cNvSpPr>
          <p:nvPr/>
        </p:nvSpPr>
        <p:spPr bwMode="gray">
          <a:xfrm>
            <a:off x="274320" y="4621435"/>
            <a:ext cx="8549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nchorCtr="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1400" i="1" dirty="0">
                <a:latin typeface="Arial Narrow" pitchFamily="34" charset="0"/>
                <a:cs typeface="Times New Roman" pitchFamily="18" charset="0"/>
              </a:rPr>
              <a:t>This chart is for illustrative purposes only and does not reflect the performance of any Franklin Templeton fund. Past performance does not guarantee future results. </a:t>
            </a:r>
            <a:r>
              <a:rPr lang="en-US" sz="1400" dirty="0">
                <a:latin typeface="Arial Narrow" pitchFamily="34" charset="0"/>
                <a:cs typeface="Times New Roman" pitchFamily="18" charset="0"/>
              </a:rPr>
              <a:t>Treasuries if held to maturity, offer a fixed rate of return and fixed principal value; their interest payments and principal are guaranteed. </a:t>
            </a:r>
          </a:p>
        </p:txBody>
      </p:sp>
    </p:spTree>
    <p:extLst>
      <p:ext uri="{BB962C8B-B14F-4D97-AF65-F5344CB8AC3E}">
        <p14:creationId xmlns:p14="http://schemas.microsoft.com/office/powerpoint/2010/main" val="28072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26">
                                            <p:graphicEl>
                                              <a:chart seriesIdx="1" categoryIdx="-4" bldStep="series"/>
                                            </p:graphicEl>
                                          </p:spTgt>
                                        </p:tgtEl>
                                      </p:cBhvr>
                                    </p:animEffect>
                                    <p:set>
                                      <p:cBhvr>
                                        <p:cTn id="7" dur="1" fill="hold">
                                          <p:stCondLst>
                                            <p:cond delay="499"/>
                                          </p:stCondLst>
                                        </p:cTn>
                                        <p:tgtEl>
                                          <p:spTgt spid="26">
                                            <p:graphicEl>
                                              <a:chart seriesIdx="1" categoryIdx="-4" bldStep="series"/>
                                            </p:graphic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bg/>
                                          </p:spTgt>
                                        </p:tgtEl>
                                        <p:attrNameLst>
                                          <p:attrName>style.visibility</p:attrName>
                                        </p:attrNameLst>
                                      </p:cBhvr>
                                      <p:to>
                                        <p:strVal val="visible"/>
                                      </p:to>
                                    </p:set>
                                    <p:animEffect transition="in" filter="fade">
                                      <p:cBhvr>
                                        <p:cTn id="10" dur="500"/>
                                        <p:tgtEl>
                                          <p:spTgt spid="20">
                                            <p:bg/>
                                          </p:spTgt>
                                        </p:tgtEl>
                                      </p:cBhvr>
                                    </p:animEffect>
                                  </p:childTnLst>
                                </p:cTn>
                              </p:par>
                              <p:par>
                                <p:cTn id="11" presetID="10" presetClass="exit" presetSubtype="0" fill="hold" grpId="0" nodeType="withEffect">
                                  <p:stCondLst>
                                    <p:cond delay="0"/>
                                  </p:stCondLst>
                                  <p:childTnLst>
                                    <p:animEffect transition="out" filter="fade">
                                      <p:cBhvr>
                                        <p:cTn id="12" dur="500"/>
                                        <p:tgtEl>
                                          <p:spTgt spid="15">
                                            <p:txEl>
                                              <p:pRg st="0" end="0"/>
                                            </p:txEl>
                                          </p:spTgt>
                                        </p:tgtEl>
                                      </p:cBhvr>
                                    </p:animEffect>
                                    <p:set>
                                      <p:cBhvr>
                                        <p:cTn id="13" dur="1" fill="hold">
                                          <p:stCondLst>
                                            <p:cond delay="499"/>
                                          </p:stCondLst>
                                        </p:cTn>
                                        <p:tgtEl>
                                          <p:spTgt spid="15">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bg/>
                                          </p:spTgt>
                                        </p:tgtEl>
                                      </p:cBhvr>
                                    </p:animEffect>
                                    <p:set>
                                      <p:cBhvr>
                                        <p:cTn id="16" dur="1" fill="hold">
                                          <p:stCondLst>
                                            <p:cond delay="499"/>
                                          </p:stCondLst>
                                        </p:cTn>
                                        <p:tgtEl>
                                          <p:spTgt spid="15">
                                            <p:bg/>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graphicEl>
                                              <a:chart seriesIdx="2" categoryIdx="-4" bldStep="series"/>
                                            </p:graphicEl>
                                          </p:spTgt>
                                        </p:tgtEl>
                                        <p:attrNameLst>
                                          <p:attrName>style.visibility</p:attrName>
                                        </p:attrNameLst>
                                      </p:cBhvr>
                                      <p:to>
                                        <p:strVal val="visible"/>
                                      </p:to>
                                    </p:set>
                                    <p:animEffect transition="in" filter="fade">
                                      <p:cBhvr>
                                        <p:cTn id="21" dur="500"/>
                                        <p:tgtEl>
                                          <p:spTgt spid="26">
                                            <p:graphicEl>
                                              <a:chart seriesIdx="2" categoryIdx="-4" bldStep="series"/>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P spid="1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t>16</a:t>
            </a:fld>
            <a:endParaRPr lang="en-US" dirty="0"/>
          </a:p>
        </p:txBody>
      </p:sp>
      <p:sp>
        <p:nvSpPr>
          <p:cNvPr id="3" name="Text Placeholder 2"/>
          <p:cNvSpPr>
            <a:spLocks noGrp="1"/>
          </p:cNvSpPr>
          <p:nvPr>
            <p:ph type="body" sz="quarter" idx="11"/>
          </p:nvPr>
        </p:nvSpPr>
        <p:spPr/>
        <p:txBody>
          <a:bodyPr lIns="0" tIns="0" rIns="0" bIns="0"/>
          <a:lstStyle/>
          <a:p>
            <a:pPr>
              <a:lnSpc>
                <a:spcPct val="100000"/>
              </a:lnSpc>
            </a:pPr>
            <a:r>
              <a:rPr lang="en-US" dirty="0"/>
              <a:t>Why Longer Holding Periods </a:t>
            </a:r>
          </a:p>
          <a:p>
            <a:pPr>
              <a:lnSpc>
                <a:spcPct val="100000"/>
              </a:lnSpc>
            </a:pPr>
            <a:r>
              <a:rPr lang="en-US" dirty="0"/>
              <a:t>Can Make a Difference</a:t>
            </a:r>
          </a:p>
        </p:txBody>
      </p:sp>
      <p:sp>
        <p:nvSpPr>
          <p:cNvPr id="9" name="Text Placeholder 3"/>
          <p:cNvSpPr txBox="1">
            <a:spLocks/>
          </p:cNvSpPr>
          <p:nvPr/>
        </p:nvSpPr>
        <p:spPr>
          <a:xfrm>
            <a:off x="274320" y="6035040"/>
            <a:ext cx="7772400" cy="457200"/>
          </a:xfrm>
          <a:prstGeom prst="rect">
            <a:avLst/>
          </a:prstGeom>
        </p:spPr>
        <p:txBody>
          <a:bodyPr lIns="0" tIns="0" rIns="0" bIns="0" anchor="b" anchorCtr="0"/>
          <a:lstStyle>
            <a:lvl1pPr marL="0" indent="0" algn="l" defTabSz="914400" rtl="0" eaLnBrk="1" latinLnBrk="0" hangingPunct="1">
              <a:spcBef>
                <a:spcPct val="20000"/>
              </a:spcBef>
              <a:buFont typeface="Arial" panose="020B0604020202020204" pitchFamily="34" charset="0"/>
              <a:buNone/>
              <a:defRPr sz="10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pc="-20" dirty="0"/>
              <a:t>Source: Morningstar. Municipal Bonds are represented by the Bloomberg Barclays Municipal Bond Index. Indexes are unmanaged and one cannot invest directly in an index. </a:t>
            </a:r>
            <a:br>
              <a:rPr lang="en-US" spc="-20" dirty="0"/>
            </a:br>
            <a:r>
              <a:rPr lang="en-US" spc="-20" dirty="0"/>
              <a:t>Index returns do not reflect any fees, expenses or sales charges. Please see index descriptions at the end of this presentation.</a:t>
            </a:r>
          </a:p>
        </p:txBody>
      </p:sp>
      <p:graphicFrame>
        <p:nvGraphicFramePr>
          <p:cNvPr id="20" name="Chart 19"/>
          <p:cNvGraphicFramePr>
            <a:graphicFrameLocks noGrp="1"/>
          </p:cNvGraphicFramePr>
          <p:nvPr>
            <p:extLst>
              <p:ext uri="{D42A27DB-BD31-4B8C-83A1-F6EECF244321}">
                <p14:modId xmlns:p14="http://schemas.microsoft.com/office/powerpoint/2010/main" val="2745799318"/>
              </p:ext>
            </p:extLst>
          </p:nvPr>
        </p:nvGraphicFramePr>
        <p:xfrm>
          <a:off x="274320" y="2090737"/>
          <a:ext cx="6448323" cy="3097162"/>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1142903" y="4985344"/>
            <a:ext cx="1144569" cy="292388"/>
          </a:xfrm>
          <a:prstGeom prst="rect">
            <a:avLst/>
          </a:prstGeom>
          <a:noFill/>
        </p:spPr>
        <p:txBody>
          <a:bodyPr wrap="square" rtlCol="0">
            <a:spAutoFit/>
          </a:bodyPr>
          <a:lstStyle/>
          <a:p>
            <a:pPr algn="ctr"/>
            <a:r>
              <a:rPr lang="en-US" sz="1300" b="1" dirty="0">
                <a:latin typeface="Arial Narrow Bold"/>
                <a:cs typeface="Arial Narrow Bold"/>
              </a:rPr>
              <a:t>1-Year Periods</a:t>
            </a:r>
          </a:p>
        </p:txBody>
      </p:sp>
      <p:sp>
        <p:nvSpPr>
          <p:cNvPr id="22" name="TextBox 21"/>
          <p:cNvSpPr txBox="1"/>
          <p:nvPr/>
        </p:nvSpPr>
        <p:spPr>
          <a:xfrm>
            <a:off x="3087765" y="4985344"/>
            <a:ext cx="1144569" cy="292388"/>
          </a:xfrm>
          <a:prstGeom prst="rect">
            <a:avLst/>
          </a:prstGeom>
          <a:noFill/>
        </p:spPr>
        <p:txBody>
          <a:bodyPr wrap="square" rtlCol="0">
            <a:spAutoFit/>
          </a:bodyPr>
          <a:lstStyle/>
          <a:p>
            <a:pPr algn="ctr"/>
            <a:r>
              <a:rPr lang="en-US" sz="1300" b="1" dirty="0">
                <a:latin typeface="Arial Narrow Bold"/>
                <a:cs typeface="Arial Narrow Bold"/>
              </a:rPr>
              <a:t>2-Year Periods</a:t>
            </a:r>
          </a:p>
        </p:txBody>
      </p:sp>
      <p:sp>
        <p:nvSpPr>
          <p:cNvPr id="23" name="TextBox 22"/>
          <p:cNvSpPr txBox="1"/>
          <p:nvPr/>
        </p:nvSpPr>
        <p:spPr>
          <a:xfrm>
            <a:off x="5032628" y="4985344"/>
            <a:ext cx="1144569" cy="292388"/>
          </a:xfrm>
          <a:prstGeom prst="rect">
            <a:avLst/>
          </a:prstGeom>
          <a:noFill/>
        </p:spPr>
        <p:txBody>
          <a:bodyPr wrap="square" rtlCol="0">
            <a:spAutoFit/>
          </a:bodyPr>
          <a:lstStyle/>
          <a:p>
            <a:pPr algn="ctr"/>
            <a:r>
              <a:rPr lang="en-US" sz="1300" b="1" dirty="0">
                <a:latin typeface="Arial Narrow Bold"/>
                <a:cs typeface="Arial Narrow Bold"/>
              </a:rPr>
              <a:t>3-Year Periods</a:t>
            </a:r>
          </a:p>
        </p:txBody>
      </p:sp>
      <p:sp>
        <p:nvSpPr>
          <p:cNvPr id="15" name="Rectangle 14"/>
          <p:cNvSpPr/>
          <p:nvPr/>
        </p:nvSpPr>
        <p:spPr>
          <a:xfrm>
            <a:off x="6375064" y="3664005"/>
            <a:ext cx="695158" cy="31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8477" y="3664005"/>
            <a:ext cx="768985" cy="215444"/>
          </a:xfrm>
          <a:prstGeom prst="rect">
            <a:avLst/>
          </a:prstGeom>
          <a:noFill/>
        </p:spPr>
        <p:txBody>
          <a:bodyPr wrap="square" lIns="0" tIns="0" rIns="0" bIns="0" rtlCol="0">
            <a:spAutoFit/>
          </a:bodyPr>
          <a:lstStyle/>
          <a:p>
            <a:pPr algn="ctr">
              <a:defRPr sz="1400" b="1" i="0" u="none" strike="noStrike" kern="1200" baseline="0">
                <a:solidFill>
                  <a:srgbClr val="000000"/>
                </a:solidFill>
                <a:latin typeface="Arial Narrow Bold"/>
                <a:ea typeface="+mn-ea"/>
                <a:cs typeface="Arial Narrow Bold"/>
              </a:defRPr>
            </a:pPr>
            <a:r>
              <a:rPr lang="en-US" sz="1400" b="1" dirty="0">
                <a:solidFill>
                  <a:schemeClr val="bg1"/>
                </a:solidFill>
                <a:latin typeface="Arial Narrow Bold"/>
                <a:cs typeface="Arial Narrow Bold"/>
              </a:rPr>
              <a:t>1.66%</a:t>
            </a:r>
          </a:p>
        </p:txBody>
      </p:sp>
      <p:sp>
        <p:nvSpPr>
          <p:cNvPr id="16" name="Rectangle 15">
            <a:extLst>
              <a:ext uri="{FF2B5EF4-FFF2-40B4-BE49-F238E27FC236}">
                <a16:creationId xmlns:a16="http://schemas.microsoft.com/office/drawing/2014/main" id="{5F85AC78-36DC-3441-AFC0-C173E7040D08}"/>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
        <p:nvSpPr>
          <p:cNvPr id="18" name="Text Box 6">
            <a:extLst>
              <a:ext uri="{FF2B5EF4-FFF2-40B4-BE49-F238E27FC236}">
                <a16:creationId xmlns:a16="http://schemas.microsoft.com/office/drawing/2014/main" id="{A0CAEE5D-8D94-BB42-9796-D09A31BF6905}"/>
              </a:ext>
            </a:extLst>
          </p:cNvPr>
          <p:cNvSpPr txBox="1">
            <a:spLocks noChangeArrowheads="1"/>
          </p:cNvSpPr>
          <p:nvPr/>
        </p:nvSpPr>
        <p:spPr bwMode="gray">
          <a:xfrm>
            <a:off x="274320" y="5410325"/>
            <a:ext cx="854964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nchorCtr="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1400" i="1" dirty="0">
                <a:latin typeface="Arial Narrow" pitchFamily="34" charset="0"/>
                <a:cs typeface="Times New Roman" pitchFamily="18" charset="0"/>
              </a:rPr>
              <a:t>This chart is for illustrative purposes only and does not reflect the performance of any Franklin Templeton fund.</a:t>
            </a:r>
            <a:endParaRPr lang="en-US" sz="1400" dirty="0">
              <a:latin typeface="Arial Narrow" pitchFamily="34" charset="0"/>
              <a:cs typeface="Times New Roman" pitchFamily="18" charset="0"/>
            </a:endParaRPr>
          </a:p>
          <a:p>
            <a:pPr eaLnBrk="1" hangingPunct="1">
              <a:defRPr/>
            </a:pPr>
            <a:r>
              <a:rPr lang="en-US" sz="1400" i="1" dirty="0">
                <a:latin typeface="Arial Narrow" pitchFamily="34" charset="0"/>
                <a:cs typeface="Times New Roman" pitchFamily="18" charset="0"/>
              </a:rPr>
              <a:t>Past performance does not guarantee future results.</a:t>
            </a:r>
          </a:p>
        </p:txBody>
      </p:sp>
      <p:sp>
        <p:nvSpPr>
          <p:cNvPr id="26" name="Before Tax Subtitle">
            <a:extLst>
              <a:ext uri="{FF2B5EF4-FFF2-40B4-BE49-F238E27FC236}">
                <a16:creationId xmlns:a16="http://schemas.microsoft.com/office/drawing/2014/main" id="{078D0640-3E01-6F48-894D-64180D54F89D}"/>
              </a:ext>
            </a:extLst>
          </p:cNvPr>
          <p:cNvSpPr txBox="1">
            <a:spLocks/>
          </p:cNvSpPr>
          <p:nvPr/>
        </p:nvSpPr>
        <p:spPr>
          <a:xfrm>
            <a:off x="274320" y="1371600"/>
            <a:ext cx="7772400" cy="571190"/>
          </a:xfrm>
          <a:prstGeom prst="rect">
            <a:avLst/>
          </a:prstGeom>
          <a:solidFill>
            <a:schemeClr val="bg1"/>
          </a:solidFill>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Municipal Bond Best and Worst Monthly Rolling Returns</a:t>
            </a:r>
            <a:br>
              <a:rPr lang="en-US" sz="1600" b="1" dirty="0"/>
            </a:br>
            <a:r>
              <a:rPr lang="en-US" sz="1500" dirty="0"/>
              <a:t>20-Year Period Ended </a:t>
            </a:r>
            <a:r>
              <a:rPr lang="pl-PL" sz="1500" dirty="0"/>
              <a:t>December 31</a:t>
            </a:r>
            <a:r>
              <a:rPr lang="en-US" sz="1500" dirty="0"/>
              <a:t>, 20</a:t>
            </a:r>
            <a:r>
              <a:rPr lang="pl-PL" sz="1500" dirty="0"/>
              <a:t>19</a:t>
            </a:r>
            <a:endParaRPr lang="en-US" sz="1600" dirty="0"/>
          </a:p>
        </p:txBody>
      </p:sp>
      <p:cxnSp>
        <p:nvCxnSpPr>
          <p:cNvPr id="7" name="Straight Connector 6">
            <a:extLst>
              <a:ext uri="{FF2B5EF4-FFF2-40B4-BE49-F238E27FC236}">
                <a16:creationId xmlns:a16="http://schemas.microsoft.com/office/drawing/2014/main" id="{9A7E07CB-BA54-464E-8AC9-B173C39B3180}"/>
              </a:ext>
            </a:extLst>
          </p:cNvPr>
          <p:cNvCxnSpPr>
            <a:cxnSpLocks/>
          </p:cNvCxnSpPr>
          <p:nvPr/>
        </p:nvCxnSpPr>
        <p:spPr>
          <a:xfrm>
            <a:off x="737901" y="4122550"/>
            <a:ext cx="59561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02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graphicEl>
                                              <a:chart seriesIdx="0" categoryIdx="0" bldStep="ptInCategory"/>
                                            </p:graphicEl>
                                          </p:spTgt>
                                        </p:tgtEl>
                                        <p:attrNameLst>
                                          <p:attrName>style.visibility</p:attrName>
                                        </p:attrNameLst>
                                      </p:cBhvr>
                                      <p:to>
                                        <p:strVal val="visible"/>
                                      </p:to>
                                    </p:set>
                                    <p:animEffect transition="in" filter="wipe(down)">
                                      <p:cBhvr>
                                        <p:cTn id="7" dur="500"/>
                                        <p:tgtEl>
                                          <p:spTgt spid="20">
                                            <p:graphicEl>
                                              <a:chart seriesIdx="0" categoryIdx="0" bldStep="ptInCategory"/>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graphicEl>
                                              <a:chart seriesIdx="1" categoryIdx="0" bldStep="ptInCategory"/>
                                            </p:graphicEl>
                                          </p:spTgt>
                                        </p:tgtEl>
                                        <p:attrNameLst>
                                          <p:attrName>style.visibility</p:attrName>
                                        </p:attrNameLst>
                                      </p:cBhvr>
                                      <p:to>
                                        <p:strVal val="visible"/>
                                      </p:to>
                                    </p:set>
                                    <p:animEffect transition="in" filter="wipe(up)">
                                      <p:cBhvr>
                                        <p:cTn id="10" dur="500"/>
                                        <p:tgtEl>
                                          <p:spTgt spid="20">
                                            <p:graphicEl>
                                              <a:chart seriesIdx="1" categoryIdx="0" bldStep="ptInCategory"/>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graphicEl>
                                              <a:chart seriesIdx="0" categoryIdx="1" bldStep="ptInCategory"/>
                                            </p:graphicEl>
                                          </p:spTgt>
                                        </p:tgtEl>
                                        <p:attrNameLst>
                                          <p:attrName>style.visibility</p:attrName>
                                        </p:attrNameLst>
                                      </p:cBhvr>
                                      <p:to>
                                        <p:strVal val="visible"/>
                                      </p:to>
                                    </p:set>
                                    <p:animEffect transition="in" filter="wipe(down)">
                                      <p:cBhvr>
                                        <p:cTn id="13" dur="500"/>
                                        <p:tgtEl>
                                          <p:spTgt spid="20">
                                            <p:graphicEl>
                                              <a:chart seriesIdx="0" categoryIdx="1" bldStep="ptInCategory"/>
                                            </p:graphic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0">
                                            <p:graphicEl>
                                              <a:chart seriesIdx="1" categoryIdx="1" bldStep="ptInCategory"/>
                                            </p:graphicEl>
                                          </p:spTgt>
                                        </p:tgtEl>
                                        <p:attrNameLst>
                                          <p:attrName>style.visibility</p:attrName>
                                        </p:attrNameLst>
                                      </p:cBhvr>
                                      <p:to>
                                        <p:strVal val="visible"/>
                                      </p:to>
                                    </p:set>
                                    <p:animEffect transition="in" filter="wipe(up)">
                                      <p:cBhvr>
                                        <p:cTn id="16" dur="500"/>
                                        <p:tgtEl>
                                          <p:spTgt spid="20">
                                            <p:graphicEl>
                                              <a:chart seriesIdx="1" categoryIdx="1" bldStep="ptInCategory"/>
                                            </p:graphic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graphicEl>
                                              <a:chart seriesIdx="0" categoryIdx="2" bldStep="ptInCategory"/>
                                            </p:graphicEl>
                                          </p:spTgt>
                                        </p:tgtEl>
                                        <p:attrNameLst>
                                          <p:attrName>style.visibility</p:attrName>
                                        </p:attrNameLst>
                                      </p:cBhvr>
                                      <p:to>
                                        <p:strVal val="visible"/>
                                      </p:to>
                                    </p:set>
                                    <p:animEffect transition="in" filter="wipe(down)">
                                      <p:cBhvr>
                                        <p:cTn id="19" dur="500"/>
                                        <p:tgtEl>
                                          <p:spTgt spid="20">
                                            <p:graphicEl>
                                              <a:chart seriesIdx="0" categoryIdx="2" bldStep="ptInCategory"/>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
                                            <p:graphicEl>
                                              <a:chart seriesIdx="1" categoryIdx="2" bldStep="ptInCategory"/>
                                            </p:graphicEl>
                                          </p:spTgt>
                                        </p:tgtEl>
                                        <p:attrNameLst>
                                          <p:attrName>style.visibility</p:attrName>
                                        </p:attrNameLst>
                                      </p:cBhvr>
                                      <p:to>
                                        <p:strVal val="visible"/>
                                      </p:to>
                                    </p:set>
                                    <p:animEffect transition="in" filter="wipe(down)">
                                      <p:cBhvr>
                                        <p:cTn id="22" dur="500"/>
                                        <p:tgtEl>
                                          <p:spTgt spid="20">
                                            <p:graphicEl>
                                              <a:chart seriesIdx="1" categoryIdx="2" bldStep="ptInCategory"/>
                                            </p:graphic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categoryEl" animBg="0"/>
        </p:bldSub>
      </p:bldGraphic>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t>17</a:t>
            </a:fld>
            <a:endParaRPr lang="en-US" dirty="0"/>
          </a:p>
        </p:txBody>
      </p:sp>
      <p:sp>
        <p:nvSpPr>
          <p:cNvPr id="3" name="Text Placeholder 2"/>
          <p:cNvSpPr>
            <a:spLocks noGrp="1"/>
          </p:cNvSpPr>
          <p:nvPr>
            <p:ph type="body" sz="quarter" idx="11"/>
          </p:nvPr>
        </p:nvSpPr>
        <p:spPr/>
        <p:txBody>
          <a:bodyPr lIns="0" tIns="0" rIns="0" bIns="0"/>
          <a:lstStyle/>
          <a:p>
            <a:pPr>
              <a:lnSpc>
                <a:spcPct val="100000"/>
              </a:lnSpc>
            </a:pPr>
            <a:r>
              <a:rPr lang="en-US" dirty="0"/>
              <a:t>Why Longer Holding Periods </a:t>
            </a:r>
          </a:p>
          <a:p>
            <a:pPr>
              <a:lnSpc>
                <a:spcPct val="100000"/>
              </a:lnSpc>
            </a:pPr>
            <a:r>
              <a:rPr lang="en-US" dirty="0"/>
              <a:t>Can Make a Difference</a:t>
            </a:r>
          </a:p>
        </p:txBody>
      </p:sp>
      <p:sp>
        <p:nvSpPr>
          <p:cNvPr id="9" name="Text Placeholder 3"/>
          <p:cNvSpPr txBox="1">
            <a:spLocks/>
          </p:cNvSpPr>
          <p:nvPr/>
        </p:nvSpPr>
        <p:spPr>
          <a:xfrm>
            <a:off x="274320" y="6035040"/>
            <a:ext cx="7772400" cy="457200"/>
          </a:xfrm>
          <a:prstGeom prst="rect">
            <a:avLst/>
          </a:prstGeom>
        </p:spPr>
        <p:txBody>
          <a:bodyPr lIns="0" tIns="0" rIns="0" bIns="0" anchor="b" anchorCtr="0"/>
          <a:lstStyle>
            <a:lvl1pPr marL="0" indent="0" algn="l" defTabSz="914400" rtl="0" eaLnBrk="1" latinLnBrk="0" hangingPunct="1">
              <a:spcBef>
                <a:spcPct val="20000"/>
              </a:spcBef>
              <a:buFont typeface="Arial" panose="020B0604020202020204" pitchFamily="34" charset="0"/>
              <a:buNone/>
              <a:defRPr sz="10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pc="-20" dirty="0"/>
              <a:t>Source: Morningstar. Municipal Bonds are represented by the Bloomberg Barclays Municipal Bond Index. Indexes are unmanaged and one cannot invest directly in an index. </a:t>
            </a:r>
            <a:br>
              <a:rPr lang="en-US" spc="-20" dirty="0"/>
            </a:br>
            <a:r>
              <a:rPr lang="en-US" spc="-20" dirty="0"/>
              <a:t>Index returns do not reflect any fees, expenses or sales charges. Please see index descriptions at the end of this presentation.</a:t>
            </a:r>
          </a:p>
        </p:txBody>
      </p:sp>
      <p:graphicFrame>
        <p:nvGraphicFramePr>
          <p:cNvPr id="20" name="Chart 19"/>
          <p:cNvGraphicFramePr>
            <a:graphicFrameLocks noGrp="1"/>
          </p:cNvGraphicFramePr>
          <p:nvPr/>
        </p:nvGraphicFramePr>
        <p:xfrm>
          <a:off x="274320" y="2090737"/>
          <a:ext cx="6448323" cy="3097162"/>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1142903" y="4985344"/>
            <a:ext cx="1144569" cy="292388"/>
          </a:xfrm>
          <a:prstGeom prst="rect">
            <a:avLst/>
          </a:prstGeom>
          <a:noFill/>
        </p:spPr>
        <p:txBody>
          <a:bodyPr wrap="square" rtlCol="0">
            <a:spAutoFit/>
          </a:bodyPr>
          <a:lstStyle/>
          <a:p>
            <a:pPr algn="ctr"/>
            <a:r>
              <a:rPr lang="en-US" sz="1300" b="1" dirty="0">
                <a:latin typeface="Arial Narrow Bold"/>
                <a:cs typeface="Arial Narrow Bold"/>
              </a:rPr>
              <a:t>1-Year Periods</a:t>
            </a:r>
          </a:p>
        </p:txBody>
      </p:sp>
      <p:sp>
        <p:nvSpPr>
          <p:cNvPr id="22" name="TextBox 21"/>
          <p:cNvSpPr txBox="1"/>
          <p:nvPr/>
        </p:nvSpPr>
        <p:spPr>
          <a:xfrm>
            <a:off x="3087765" y="4985344"/>
            <a:ext cx="1144569" cy="292388"/>
          </a:xfrm>
          <a:prstGeom prst="rect">
            <a:avLst/>
          </a:prstGeom>
          <a:noFill/>
        </p:spPr>
        <p:txBody>
          <a:bodyPr wrap="square" rtlCol="0">
            <a:spAutoFit/>
          </a:bodyPr>
          <a:lstStyle/>
          <a:p>
            <a:pPr algn="ctr"/>
            <a:r>
              <a:rPr lang="en-US" sz="1300" b="1" dirty="0">
                <a:latin typeface="Arial Narrow Bold"/>
                <a:cs typeface="Arial Narrow Bold"/>
              </a:rPr>
              <a:t>2-Year Periods</a:t>
            </a:r>
          </a:p>
        </p:txBody>
      </p:sp>
      <p:sp>
        <p:nvSpPr>
          <p:cNvPr id="23" name="TextBox 22"/>
          <p:cNvSpPr txBox="1"/>
          <p:nvPr/>
        </p:nvSpPr>
        <p:spPr>
          <a:xfrm>
            <a:off x="5032628" y="4985344"/>
            <a:ext cx="1144569" cy="292388"/>
          </a:xfrm>
          <a:prstGeom prst="rect">
            <a:avLst/>
          </a:prstGeom>
          <a:noFill/>
        </p:spPr>
        <p:txBody>
          <a:bodyPr wrap="square" rtlCol="0">
            <a:spAutoFit/>
          </a:bodyPr>
          <a:lstStyle/>
          <a:p>
            <a:pPr algn="ctr"/>
            <a:r>
              <a:rPr lang="en-US" sz="1300" b="1" dirty="0">
                <a:latin typeface="Arial Narrow Bold"/>
                <a:cs typeface="Arial Narrow Bold"/>
              </a:rPr>
              <a:t>3-Year Periods</a:t>
            </a:r>
          </a:p>
        </p:txBody>
      </p:sp>
      <p:sp>
        <p:nvSpPr>
          <p:cNvPr id="15" name="Rectangle 14"/>
          <p:cNvSpPr/>
          <p:nvPr/>
        </p:nvSpPr>
        <p:spPr>
          <a:xfrm>
            <a:off x="6375064" y="3664005"/>
            <a:ext cx="695158" cy="31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8477" y="3664005"/>
            <a:ext cx="768985" cy="215444"/>
          </a:xfrm>
          <a:prstGeom prst="rect">
            <a:avLst/>
          </a:prstGeom>
          <a:noFill/>
        </p:spPr>
        <p:txBody>
          <a:bodyPr wrap="square" lIns="0" tIns="0" rIns="0" bIns="0" rtlCol="0">
            <a:spAutoFit/>
          </a:bodyPr>
          <a:lstStyle/>
          <a:p>
            <a:pPr algn="ctr">
              <a:defRPr sz="1400" b="1" i="0" u="none" strike="noStrike" kern="1200" baseline="0">
                <a:solidFill>
                  <a:srgbClr val="000000"/>
                </a:solidFill>
                <a:latin typeface="Arial Narrow Bold"/>
                <a:ea typeface="+mn-ea"/>
                <a:cs typeface="Arial Narrow Bold"/>
              </a:defRPr>
            </a:pPr>
            <a:r>
              <a:rPr lang="en-US" sz="1400" b="1" dirty="0">
                <a:solidFill>
                  <a:schemeClr val="bg1"/>
                </a:solidFill>
                <a:latin typeface="Arial Narrow Bold"/>
                <a:cs typeface="Arial Narrow Bold"/>
              </a:rPr>
              <a:t>1.66%</a:t>
            </a:r>
          </a:p>
        </p:txBody>
      </p:sp>
      <p:sp>
        <p:nvSpPr>
          <p:cNvPr id="16" name="Rectangle 15">
            <a:extLst>
              <a:ext uri="{FF2B5EF4-FFF2-40B4-BE49-F238E27FC236}">
                <a16:creationId xmlns:a16="http://schemas.microsoft.com/office/drawing/2014/main" id="{5F85AC78-36DC-3441-AFC0-C173E7040D08}"/>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
        <p:nvSpPr>
          <p:cNvPr id="18" name="Text Box 6">
            <a:extLst>
              <a:ext uri="{FF2B5EF4-FFF2-40B4-BE49-F238E27FC236}">
                <a16:creationId xmlns:a16="http://schemas.microsoft.com/office/drawing/2014/main" id="{A0CAEE5D-8D94-BB42-9796-D09A31BF6905}"/>
              </a:ext>
            </a:extLst>
          </p:cNvPr>
          <p:cNvSpPr txBox="1">
            <a:spLocks noChangeArrowheads="1"/>
          </p:cNvSpPr>
          <p:nvPr/>
        </p:nvSpPr>
        <p:spPr bwMode="gray">
          <a:xfrm>
            <a:off x="274320" y="5410325"/>
            <a:ext cx="854964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nchorCtr="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1400" i="1" dirty="0">
                <a:latin typeface="Arial Narrow" pitchFamily="34" charset="0"/>
                <a:cs typeface="Times New Roman" pitchFamily="18" charset="0"/>
              </a:rPr>
              <a:t>This chart is for illustrative purposes only and does not reflect the performance of any Franklin Templeton fund.</a:t>
            </a:r>
            <a:endParaRPr lang="en-US" sz="1400" dirty="0">
              <a:latin typeface="Arial Narrow" pitchFamily="34" charset="0"/>
              <a:cs typeface="Times New Roman" pitchFamily="18" charset="0"/>
            </a:endParaRPr>
          </a:p>
          <a:p>
            <a:pPr eaLnBrk="1" hangingPunct="1">
              <a:defRPr/>
            </a:pPr>
            <a:r>
              <a:rPr lang="en-US" sz="1400" i="1" dirty="0">
                <a:latin typeface="Arial Narrow" pitchFamily="34" charset="0"/>
                <a:cs typeface="Times New Roman" pitchFamily="18" charset="0"/>
              </a:rPr>
              <a:t>Past performance does not guarantee future results.</a:t>
            </a:r>
          </a:p>
        </p:txBody>
      </p:sp>
      <p:sp>
        <p:nvSpPr>
          <p:cNvPr id="26" name="Before Tax Subtitle">
            <a:extLst>
              <a:ext uri="{FF2B5EF4-FFF2-40B4-BE49-F238E27FC236}">
                <a16:creationId xmlns:a16="http://schemas.microsoft.com/office/drawing/2014/main" id="{078D0640-3E01-6F48-894D-64180D54F89D}"/>
              </a:ext>
            </a:extLst>
          </p:cNvPr>
          <p:cNvSpPr txBox="1">
            <a:spLocks/>
          </p:cNvSpPr>
          <p:nvPr/>
        </p:nvSpPr>
        <p:spPr>
          <a:xfrm>
            <a:off x="274320" y="1371600"/>
            <a:ext cx="7772400" cy="571190"/>
          </a:xfrm>
          <a:prstGeom prst="rect">
            <a:avLst/>
          </a:prstGeom>
          <a:solidFill>
            <a:schemeClr val="bg1"/>
          </a:solidFill>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Municipal Bond Best and Worst Monthly Rolling Returns</a:t>
            </a:r>
            <a:br>
              <a:rPr lang="en-US" sz="1600" b="1" dirty="0"/>
            </a:br>
            <a:r>
              <a:rPr lang="en-US" sz="1500" dirty="0"/>
              <a:t>20-Year Period Ended June</a:t>
            </a:r>
            <a:r>
              <a:rPr lang="pl-PL" sz="1500" dirty="0"/>
              <a:t> 3</a:t>
            </a:r>
            <a:r>
              <a:rPr lang="en-US" sz="1500" dirty="0"/>
              <a:t>0, 2020</a:t>
            </a:r>
            <a:endParaRPr lang="en-US" sz="1600" dirty="0"/>
          </a:p>
        </p:txBody>
      </p:sp>
      <p:cxnSp>
        <p:nvCxnSpPr>
          <p:cNvPr id="7" name="Straight Connector 6">
            <a:extLst>
              <a:ext uri="{FF2B5EF4-FFF2-40B4-BE49-F238E27FC236}">
                <a16:creationId xmlns:a16="http://schemas.microsoft.com/office/drawing/2014/main" id="{9A7E07CB-BA54-464E-8AC9-B173C39B3180}"/>
              </a:ext>
            </a:extLst>
          </p:cNvPr>
          <p:cNvCxnSpPr>
            <a:cxnSpLocks/>
          </p:cNvCxnSpPr>
          <p:nvPr/>
        </p:nvCxnSpPr>
        <p:spPr>
          <a:xfrm>
            <a:off x="737901" y="4122550"/>
            <a:ext cx="59561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39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graphicEl>
                                              <a:chart seriesIdx="0" categoryIdx="0" bldStep="ptInCategory"/>
                                            </p:graphicEl>
                                          </p:spTgt>
                                        </p:tgtEl>
                                        <p:attrNameLst>
                                          <p:attrName>style.visibility</p:attrName>
                                        </p:attrNameLst>
                                      </p:cBhvr>
                                      <p:to>
                                        <p:strVal val="visible"/>
                                      </p:to>
                                    </p:set>
                                    <p:animEffect transition="in" filter="wipe(down)">
                                      <p:cBhvr>
                                        <p:cTn id="7" dur="500"/>
                                        <p:tgtEl>
                                          <p:spTgt spid="20">
                                            <p:graphicEl>
                                              <a:chart seriesIdx="0" categoryIdx="0" bldStep="ptInCategory"/>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graphicEl>
                                              <a:chart seriesIdx="1" categoryIdx="0" bldStep="ptInCategory"/>
                                            </p:graphicEl>
                                          </p:spTgt>
                                        </p:tgtEl>
                                        <p:attrNameLst>
                                          <p:attrName>style.visibility</p:attrName>
                                        </p:attrNameLst>
                                      </p:cBhvr>
                                      <p:to>
                                        <p:strVal val="visible"/>
                                      </p:to>
                                    </p:set>
                                    <p:animEffect transition="in" filter="wipe(up)">
                                      <p:cBhvr>
                                        <p:cTn id="10" dur="500"/>
                                        <p:tgtEl>
                                          <p:spTgt spid="20">
                                            <p:graphicEl>
                                              <a:chart seriesIdx="1" categoryIdx="0" bldStep="ptInCategory"/>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graphicEl>
                                              <a:chart seriesIdx="0" categoryIdx="1" bldStep="ptInCategory"/>
                                            </p:graphicEl>
                                          </p:spTgt>
                                        </p:tgtEl>
                                        <p:attrNameLst>
                                          <p:attrName>style.visibility</p:attrName>
                                        </p:attrNameLst>
                                      </p:cBhvr>
                                      <p:to>
                                        <p:strVal val="visible"/>
                                      </p:to>
                                    </p:set>
                                    <p:animEffect transition="in" filter="wipe(down)">
                                      <p:cBhvr>
                                        <p:cTn id="13" dur="500"/>
                                        <p:tgtEl>
                                          <p:spTgt spid="20">
                                            <p:graphicEl>
                                              <a:chart seriesIdx="0" categoryIdx="1" bldStep="ptInCategory"/>
                                            </p:graphic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0">
                                            <p:graphicEl>
                                              <a:chart seriesIdx="1" categoryIdx="1" bldStep="ptInCategory"/>
                                            </p:graphicEl>
                                          </p:spTgt>
                                        </p:tgtEl>
                                        <p:attrNameLst>
                                          <p:attrName>style.visibility</p:attrName>
                                        </p:attrNameLst>
                                      </p:cBhvr>
                                      <p:to>
                                        <p:strVal val="visible"/>
                                      </p:to>
                                    </p:set>
                                    <p:animEffect transition="in" filter="wipe(up)">
                                      <p:cBhvr>
                                        <p:cTn id="16" dur="500"/>
                                        <p:tgtEl>
                                          <p:spTgt spid="20">
                                            <p:graphicEl>
                                              <a:chart seriesIdx="1" categoryIdx="1" bldStep="ptInCategory"/>
                                            </p:graphic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graphicEl>
                                              <a:chart seriesIdx="0" categoryIdx="2" bldStep="ptInCategory"/>
                                            </p:graphicEl>
                                          </p:spTgt>
                                        </p:tgtEl>
                                        <p:attrNameLst>
                                          <p:attrName>style.visibility</p:attrName>
                                        </p:attrNameLst>
                                      </p:cBhvr>
                                      <p:to>
                                        <p:strVal val="visible"/>
                                      </p:to>
                                    </p:set>
                                    <p:animEffect transition="in" filter="wipe(down)">
                                      <p:cBhvr>
                                        <p:cTn id="19" dur="500"/>
                                        <p:tgtEl>
                                          <p:spTgt spid="20">
                                            <p:graphicEl>
                                              <a:chart seriesIdx="0" categoryIdx="2" bldStep="ptInCategory"/>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
                                            <p:graphicEl>
                                              <a:chart seriesIdx="1" categoryIdx="2" bldStep="ptInCategory"/>
                                            </p:graphicEl>
                                          </p:spTgt>
                                        </p:tgtEl>
                                        <p:attrNameLst>
                                          <p:attrName>style.visibility</p:attrName>
                                        </p:attrNameLst>
                                      </p:cBhvr>
                                      <p:to>
                                        <p:strVal val="visible"/>
                                      </p:to>
                                    </p:set>
                                    <p:animEffect transition="in" filter="wipe(down)">
                                      <p:cBhvr>
                                        <p:cTn id="22" dur="500"/>
                                        <p:tgtEl>
                                          <p:spTgt spid="20">
                                            <p:graphicEl>
                                              <a:chart seriesIdx="1" categoryIdx="2" bldStep="ptInCategory"/>
                                            </p:graphic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categoryEl" animBg="0"/>
        </p:bldSub>
      </p:bldGraphic>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182507516.jpg"/>
          <p:cNvPicPr>
            <a:picLocks noChangeAspect="1"/>
          </p:cNvPicPr>
          <p:nvPr/>
        </p:nvPicPr>
        <p:blipFill rotWithShape="1">
          <a:blip r:embed="rId3" cstate="email">
            <a:alphaModFix amt="1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1736"/>
          <a:stretch/>
        </p:blipFill>
        <p:spPr>
          <a:xfrm>
            <a:off x="0" y="0"/>
            <a:ext cx="9144000" cy="6858000"/>
          </a:xfrm>
          <a:prstGeom prst="rect">
            <a:avLst/>
          </a:prstGeom>
          <a:solidFill>
            <a:srgbClr val="005598"/>
          </a:solidFill>
        </p:spPr>
      </p:pic>
      <p:grpSp>
        <p:nvGrpSpPr>
          <p:cNvPr id="8" name="Group 7"/>
          <p:cNvGrpSpPr/>
          <p:nvPr/>
        </p:nvGrpSpPr>
        <p:grpSpPr>
          <a:xfrm>
            <a:off x="1626489" y="2357218"/>
            <a:ext cx="5891022" cy="2143564"/>
            <a:chOff x="338328" y="1573481"/>
            <a:chExt cx="5891022" cy="2143564"/>
          </a:xfrm>
        </p:grpSpPr>
        <p:sp>
          <p:nvSpPr>
            <p:cNvPr id="9" name="TextBox 8"/>
            <p:cNvSpPr txBox="1"/>
            <p:nvPr/>
          </p:nvSpPr>
          <p:spPr>
            <a:xfrm>
              <a:off x="640079" y="1573481"/>
              <a:ext cx="5589271" cy="1841813"/>
            </a:xfrm>
            <a:prstGeom prst="rect">
              <a:avLst/>
            </a:prstGeom>
            <a:noFill/>
            <a:ln w="15875">
              <a:solidFill>
                <a:schemeClr val="bg1"/>
              </a:solidFill>
            </a:ln>
          </p:spPr>
          <p:txBody>
            <a:bodyPr wrap="square" lIns="302400" tIns="302400" rIns="302400" bIns="302400" rtlCol="0" anchor="b" anchorCtr="0">
              <a:spAutoFit/>
            </a:bodyPr>
            <a:lstStyle/>
            <a:p>
              <a:r>
                <a:rPr lang="en-US" sz="4000" b="1" dirty="0">
                  <a:solidFill>
                    <a:srgbClr val="FFFFFF"/>
                  </a:solidFill>
                </a:rPr>
                <a:t>Why Invest in a Tax-Free Income Fund?</a:t>
              </a:r>
            </a:p>
          </p:txBody>
        </p:sp>
        <p:grpSp>
          <p:nvGrpSpPr>
            <p:cNvPr id="10" name="Group 9"/>
            <p:cNvGrpSpPr/>
            <p:nvPr/>
          </p:nvGrpSpPr>
          <p:grpSpPr>
            <a:xfrm>
              <a:off x="338328" y="3415293"/>
              <a:ext cx="301752" cy="301752"/>
              <a:chOff x="2124263" y="5888493"/>
              <a:chExt cx="301752" cy="301752"/>
            </a:xfrm>
            <a:solidFill>
              <a:schemeClr val="accent1"/>
            </a:solidFill>
          </p:grpSpPr>
          <p:sp>
            <p:nvSpPr>
              <p:cNvPr id="11" name="Rectangle 10"/>
              <p:cNvSpPr/>
              <p:nvPr/>
            </p:nvSpPr>
            <p:spPr>
              <a:xfrm>
                <a:off x="2325431" y="5888493"/>
                <a:ext cx="100584"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p:nvSpPr>
            <p:spPr>
              <a:xfrm rot="16200000">
                <a:off x="2224847" y="5787910"/>
                <a:ext cx="100584"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spTree>
    <p:extLst>
      <p:ext uri="{BB962C8B-B14F-4D97-AF65-F5344CB8AC3E}">
        <p14:creationId xmlns:p14="http://schemas.microsoft.com/office/powerpoint/2010/main" val="807740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solidFill>
                  <a:srgbClr val="000000"/>
                </a:solidFill>
              </a:rPr>
              <a:pPr/>
              <a:t>19</a:t>
            </a:fld>
            <a:endParaRPr lang="en-US" dirty="0">
              <a:solidFill>
                <a:srgbClr val="000000"/>
              </a:solidFill>
            </a:endParaRPr>
          </a:p>
        </p:txBody>
      </p:sp>
      <p:sp>
        <p:nvSpPr>
          <p:cNvPr id="3"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t>The Municipal Bond Market </a:t>
            </a:r>
            <a:br>
              <a:rPr lang="en-US" dirty="0"/>
            </a:br>
            <a:r>
              <a:rPr lang="en-US" dirty="0"/>
              <a:t>Can Be Complicated</a:t>
            </a:r>
          </a:p>
          <a:p>
            <a:pPr>
              <a:lnSpc>
                <a:spcPct val="100000"/>
              </a:lnSpc>
            </a:pPr>
            <a:endParaRPr lang="en-US" dirty="0"/>
          </a:p>
        </p:txBody>
      </p:sp>
      <p:sp>
        <p:nvSpPr>
          <p:cNvPr id="16" name="Text Placeholder 2"/>
          <p:cNvSpPr>
            <a:spLocks noGrp="1"/>
          </p:cNvSpPr>
          <p:nvPr>
            <p:ph type="body" sz="quarter" idx="13"/>
          </p:nvPr>
        </p:nvSpPr>
        <p:spPr>
          <a:xfrm>
            <a:off x="274320" y="6035040"/>
            <a:ext cx="8399898" cy="457200"/>
          </a:xfrm>
        </p:spPr>
        <p:txBody>
          <a:bodyPr/>
          <a:lstStyle/>
          <a:p>
            <a:r>
              <a:rPr lang="pl-PL" dirty="0"/>
              <a:t>1. As of 9/30/19. Most recent data avaliable. </a:t>
            </a:r>
          </a:p>
          <a:p>
            <a:r>
              <a:rPr lang="en-US" dirty="0"/>
              <a:t>Sources: Bloomberg, FactSet. Municipal bonds are represented by the number of outstanding issues. Stocks are represented by exchange-listed companies. As of </a:t>
            </a:r>
            <a:r>
              <a:rPr lang="pl-PL" dirty="0"/>
              <a:t>12</a:t>
            </a:r>
            <a:r>
              <a:rPr lang="en-US" dirty="0"/>
              <a:t>/</a:t>
            </a:r>
            <a:r>
              <a:rPr lang="pl-PL" dirty="0"/>
              <a:t>31</a:t>
            </a:r>
            <a:r>
              <a:rPr lang="en-US" dirty="0"/>
              <a:t>/1</a:t>
            </a:r>
            <a:r>
              <a:rPr lang="pl-PL" dirty="0"/>
              <a:t>9</a:t>
            </a:r>
            <a:r>
              <a:rPr lang="en-US" dirty="0"/>
              <a:t>.</a:t>
            </a:r>
            <a:r>
              <a:rPr lang="pl-PL" dirty="0"/>
              <a:t> </a:t>
            </a:r>
            <a:br>
              <a:rPr lang="pl-PL" dirty="0"/>
            </a:br>
            <a:r>
              <a:rPr lang="en-US" dirty="0"/>
              <a:t>Securities Industry and Financial Markets Association (SIFMA).</a:t>
            </a:r>
            <a:endParaRPr lang="pl-PL" dirty="0"/>
          </a:p>
        </p:txBody>
      </p:sp>
      <p:sp>
        <p:nvSpPr>
          <p:cNvPr id="28" name="TextBox 27"/>
          <p:cNvSpPr txBox="1"/>
          <p:nvPr/>
        </p:nvSpPr>
        <p:spPr>
          <a:xfrm>
            <a:off x="6382794" y="2069386"/>
            <a:ext cx="2042841" cy="646331"/>
          </a:xfrm>
          <a:prstGeom prst="rect">
            <a:avLst/>
          </a:prstGeom>
          <a:noFill/>
        </p:spPr>
        <p:txBody>
          <a:bodyPr wrap="square" lIns="0" tIns="0" rIns="0" bIns="0" rtlCol="0">
            <a:spAutoFit/>
          </a:bodyPr>
          <a:lstStyle/>
          <a:p>
            <a:r>
              <a:rPr lang="pl-PL" sz="2600" b="1" dirty="0">
                <a:solidFill>
                  <a:schemeClr val="accent1"/>
                </a:solidFill>
                <a:ea typeface="ＭＳ Ｐゴシック" charset="0"/>
                <a:cs typeface="Arial" panose="020B0604020202020204" pitchFamily="34" charset="0"/>
              </a:rPr>
              <a:t>940,783</a:t>
            </a:r>
            <a:endParaRPr lang="en-US" sz="1600" b="1" dirty="0">
              <a:solidFill>
                <a:schemeClr val="accent1"/>
              </a:solidFill>
              <a:ea typeface="ＭＳ Ｐゴシック" charset="0"/>
            </a:endParaRPr>
          </a:p>
          <a:p>
            <a:r>
              <a:rPr lang="en-US" sz="1600" b="1" dirty="0">
                <a:solidFill>
                  <a:schemeClr val="accent1"/>
                </a:solidFill>
                <a:ea typeface="ＭＳ Ｐゴシック" charset="0"/>
              </a:rPr>
              <a:t>Municipal Bonds</a:t>
            </a:r>
          </a:p>
        </p:txBody>
      </p:sp>
      <p:sp>
        <p:nvSpPr>
          <p:cNvPr id="29" name="TextBox 28"/>
          <p:cNvSpPr txBox="1"/>
          <p:nvPr/>
        </p:nvSpPr>
        <p:spPr>
          <a:xfrm>
            <a:off x="6381505" y="2104302"/>
            <a:ext cx="1280160" cy="757130"/>
          </a:xfrm>
          <a:prstGeom prst="rect">
            <a:avLst/>
          </a:prstGeom>
          <a:noFill/>
        </p:spPr>
        <p:txBody>
          <a:bodyPr wrap="square" lIns="0" tIns="0" rIns="0" bIns="91440" rtlCol="0">
            <a:spAutoFit/>
          </a:bodyPr>
          <a:lstStyle/>
          <a:p>
            <a:pPr algn="r">
              <a:lnSpc>
                <a:spcPct val="90000"/>
              </a:lnSpc>
            </a:pPr>
            <a:r>
              <a:rPr lang="pl-PL" sz="2800" b="1" dirty="0">
                <a:solidFill>
                  <a:srgbClr val="4E9D2D"/>
                </a:solidFill>
                <a:ea typeface="ＭＳ Ｐゴシック" charset="0"/>
              </a:rPr>
              <a:t>4,879</a:t>
            </a:r>
            <a:br>
              <a:rPr lang="en-US" sz="2000" b="1" dirty="0">
                <a:solidFill>
                  <a:srgbClr val="4E9D2D"/>
                </a:solidFill>
                <a:ea typeface="ＭＳ Ｐゴシック" charset="0"/>
              </a:rPr>
            </a:br>
            <a:r>
              <a:rPr lang="en-US" sz="2000" b="1" dirty="0">
                <a:solidFill>
                  <a:srgbClr val="4E9D2D"/>
                </a:solidFill>
                <a:ea typeface="ＭＳ Ｐゴシック" charset="0"/>
              </a:rPr>
              <a:t>US Stocks</a:t>
            </a:r>
          </a:p>
        </p:txBody>
      </p:sp>
      <p:sp>
        <p:nvSpPr>
          <p:cNvPr id="31" name="TextBox 30"/>
          <p:cNvSpPr txBox="1"/>
          <p:nvPr/>
        </p:nvSpPr>
        <p:spPr>
          <a:xfrm>
            <a:off x="1095248" y="5291925"/>
            <a:ext cx="1097280" cy="498598"/>
          </a:xfrm>
          <a:prstGeom prst="rect">
            <a:avLst/>
          </a:prstGeom>
          <a:noFill/>
        </p:spPr>
        <p:txBody>
          <a:bodyPr wrap="square" lIns="0" tIns="0" rIns="0" bIns="0" rtlCol="0">
            <a:spAutoFit/>
          </a:bodyPr>
          <a:lstStyle/>
          <a:p>
            <a:pPr algn="r">
              <a:lnSpc>
                <a:spcPct val="90000"/>
              </a:lnSpc>
            </a:pPr>
            <a:r>
              <a:rPr lang="pl-PL" sz="2000" b="1" dirty="0">
                <a:solidFill>
                  <a:srgbClr val="4E9D2D"/>
                </a:solidFill>
                <a:ea typeface="ＭＳ Ｐゴシック" charset="0"/>
              </a:rPr>
              <a:t>4,879</a:t>
            </a:r>
            <a:br>
              <a:rPr lang="en-US" sz="1600" b="1" dirty="0">
                <a:solidFill>
                  <a:srgbClr val="4E9D2D"/>
                </a:solidFill>
                <a:ea typeface="ＭＳ Ｐゴシック" charset="0"/>
              </a:rPr>
            </a:br>
            <a:r>
              <a:rPr lang="en-US" sz="1600" b="1" dirty="0">
                <a:solidFill>
                  <a:srgbClr val="4E9D2D"/>
                </a:solidFill>
                <a:ea typeface="ＭＳ Ｐゴシック" charset="0"/>
              </a:rPr>
              <a:t>US Stocks</a:t>
            </a:r>
          </a:p>
        </p:txBody>
      </p:sp>
      <p:sp>
        <p:nvSpPr>
          <p:cNvPr id="32" name="Rectangular Callout 13"/>
          <p:cNvSpPr>
            <a:spLocks/>
          </p:cNvSpPr>
          <p:nvPr/>
        </p:nvSpPr>
        <p:spPr>
          <a:xfrm>
            <a:off x="6382794" y="2892346"/>
            <a:ext cx="1605280" cy="1271039"/>
          </a:xfrm>
          <a:custGeom>
            <a:avLst/>
            <a:gdLst>
              <a:gd name="connsiteX0" fmla="*/ 0 w 1605280"/>
              <a:gd name="connsiteY0" fmla="*/ 0 h 1148080"/>
              <a:gd name="connsiteX1" fmla="*/ 936413 w 1605280"/>
              <a:gd name="connsiteY1" fmla="*/ 0 h 1148080"/>
              <a:gd name="connsiteX2" fmla="*/ 936413 w 1605280"/>
              <a:gd name="connsiteY2" fmla="*/ 0 h 1148080"/>
              <a:gd name="connsiteX3" fmla="*/ 1337733 w 1605280"/>
              <a:gd name="connsiteY3" fmla="*/ 0 h 1148080"/>
              <a:gd name="connsiteX4" fmla="*/ 1605280 w 1605280"/>
              <a:gd name="connsiteY4" fmla="*/ 0 h 1148080"/>
              <a:gd name="connsiteX5" fmla="*/ 1605280 w 1605280"/>
              <a:gd name="connsiteY5" fmla="*/ 669713 h 1148080"/>
              <a:gd name="connsiteX6" fmla="*/ 1605280 w 1605280"/>
              <a:gd name="connsiteY6" fmla="*/ 669713 h 1148080"/>
              <a:gd name="connsiteX7" fmla="*/ 1605280 w 1605280"/>
              <a:gd name="connsiteY7" fmla="*/ 956733 h 1148080"/>
              <a:gd name="connsiteX8" fmla="*/ 1605280 w 1605280"/>
              <a:gd name="connsiteY8" fmla="*/ 1148080 h 1148080"/>
              <a:gd name="connsiteX9" fmla="*/ 1337733 w 1605280"/>
              <a:gd name="connsiteY9" fmla="*/ 1148080 h 1148080"/>
              <a:gd name="connsiteX10" fmla="*/ 945959 w 1605280"/>
              <a:gd name="connsiteY10" fmla="*/ 1296791 h 1148080"/>
              <a:gd name="connsiteX11" fmla="*/ 936413 w 1605280"/>
              <a:gd name="connsiteY11" fmla="*/ 1148080 h 1148080"/>
              <a:gd name="connsiteX12" fmla="*/ 0 w 1605280"/>
              <a:gd name="connsiteY12" fmla="*/ 1148080 h 1148080"/>
              <a:gd name="connsiteX13" fmla="*/ 0 w 1605280"/>
              <a:gd name="connsiteY13" fmla="*/ 956733 h 1148080"/>
              <a:gd name="connsiteX14" fmla="*/ 0 w 1605280"/>
              <a:gd name="connsiteY14" fmla="*/ 669713 h 1148080"/>
              <a:gd name="connsiteX15" fmla="*/ 0 w 1605280"/>
              <a:gd name="connsiteY15" fmla="*/ 669713 h 1148080"/>
              <a:gd name="connsiteX16" fmla="*/ 0 w 1605280"/>
              <a:gd name="connsiteY16" fmla="*/ 0 h 1148080"/>
              <a:gd name="connsiteX0" fmla="*/ 0 w 1605280"/>
              <a:gd name="connsiteY0" fmla="*/ 0 h 1296791"/>
              <a:gd name="connsiteX1" fmla="*/ 936413 w 1605280"/>
              <a:gd name="connsiteY1" fmla="*/ 0 h 1296791"/>
              <a:gd name="connsiteX2" fmla="*/ 936413 w 1605280"/>
              <a:gd name="connsiteY2" fmla="*/ 0 h 1296791"/>
              <a:gd name="connsiteX3" fmla="*/ 1337733 w 1605280"/>
              <a:gd name="connsiteY3" fmla="*/ 0 h 1296791"/>
              <a:gd name="connsiteX4" fmla="*/ 1605280 w 1605280"/>
              <a:gd name="connsiteY4" fmla="*/ 0 h 1296791"/>
              <a:gd name="connsiteX5" fmla="*/ 1605280 w 1605280"/>
              <a:gd name="connsiteY5" fmla="*/ 669713 h 1296791"/>
              <a:gd name="connsiteX6" fmla="*/ 1605280 w 1605280"/>
              <a:gd name="connsiteY6" fmla="*/ 669713 h 1296791"/>
              <a:gd name="connsiteX7" fmla="*/ 1605280 w 1605280"/>
              <a:gd name="connsiteY7" fmla="*/ 956733 h 1296791"/>
              <a:gd name="connsiteX8" fmla="*/ 1605280 w 1605280"/>
              <a:gd name="connsiteY8" fmla="*/ 1148080 h 1296791"/>
              <a:gd name="connsiteX9" fmla="*/ 1596923 w 1605280"/>
              <a:gd name="connsiteY9" fmla="*/ 1139440 h 1296791"/>
              <a:gd name="connsiteX10" fmla="*/ 945959 w 1605280"/>
              <a:gd name="connsiteY10" fmla="*/ 1296791 h 1296791"/>
              <a:gd name="connsiteX11" fmla="*/ 936413 w 1605280"/>
              <a:gd name="connsiteY11" fmla="*/ 1148080 h 1296791"/>
              <a:gd name="connsiteX12" fmla="*/ 0 w 1605280"/>
              <a:gd name="connsiteY12" fmla="*/ 1148080 h 1296791"/>
              <a:gd name="connsiteX13" fmla="*/ 0 w 1605280"/>
              <a:gd name="connsiteY13" fmla="*/ 956733 h 1296791"/>
              <a:gd name="connsiteX14" fmla="*/ 0 w 1605280"/>
              <a:gd name="connsiteY14" fmla="*/ 669713 h 1296791"/>
              <a:gd name="connsiteX15" fmla="*/ 0 w 1605280"/>
              <a:gd name="connsiteY15" fmla="*/ 669713 h 1296791"/>
              <a:gd name="connsiteX16" fmla="*/ 0 w 1605280"/>
              <a:gd name="connsiteY16" fmla="*/ 0 h 1296791"/>
              <a:gd name="connsiteX0" fmla="*/ 0 w 1605280"/>
              <a:gd name="connsiteY0" fmla="*/ 0 h 1296791"/>
              <a:gd name="connsiteX1" fmla="*/ 936413 w 1605280"/>
              <a:gd name="connsiteY1" fmla="*/ 0 h 1296791"/>
              <a:gd name="connsiteX2" fmla="*/ 936413 w 1605280"/>
              <a:gd name="connsiteY2" fmla="*/ 0 h 1296791"/>
              <a:gd name="connsiteX3" fmla="*/ 1337733 w 1605280"/>
              <a:gd name="connsiteY3" fmla="*/ 0 h 1296791"/>
              <a:gd name="connsiteX4" fmla="*/ 1605280 w 1605280"/>
              <a:gd name="connsiteY4" fmla="*/ 0 h 1296791"/>
              <a:gd name="connsiteX5" fmla="*/ 1605280 w 1605280"/>
              <a:gd name="connsiteY5" fmla="*/ 669713 h 1296791"/>
              <a:gd name="connsiteX6" fmla="*/ 1605280 w 1605280"/>
              <a:gd name="connsiteY6" fmla="*/ 669713 h 1296791"/>
              <a:gd name="connsiteX7" fmla="*/ 1605280 w 1605280"/>
              <a:gd name="connsiteY7" fmla="*/ 956733 h 1296791"/>
              <a:gd name="connsiteX8" fmla="*/ 1605280 w 1605280"/>
              <a:gd name="connsiteY8" fmla="*/ 1148080 h 1296791"/>
              <a:gd name="connsiteX9" fmla="*/ 1596923 w 1605280"/>
              <a:gd name="connsiteY9" fmla="*/ 1139440 h 1296791"/>
              <a:gd name="connsiteX10" fmla="*/ 945959 w 1605280"/>
              <a:gd name="connsiteY10" fmla="*/ 1296791 h 1296791"/>
              <a:gd name="connsiteX11" fmla="*/ 1264720 w 1605280"/>
              <a:gd name="connsiteY11" fmla="*/ 1139440 h 1296791"/>
              <a:gd name="connsiteX12" fmla="*/ 0 w 1605280"/>
              <a:gd name="connsiteY12" fmla="*/ 1148080 h 1296791"/>
              <a:gd name="connsiteX13" fmla="*/ 0 w 1605280"/>
              <a:gd name="connsiteY13" fmla="*/ 956733 h 1296791"/>
              <a:gd name="connsiteX14" fmla="*/ 0 w 1605280"/>
              <a:gd name="connsiteY14" fmla="*/ 669713 h 1296791"/>
              <a:gd name="connsiteX15" fmla="*/ 0 w 1605280"/>
              <a:gd name="connsiteY15" fmla="*/ 669713 h 1296791"/>
              <a:gd name="connsiteX16" fmla="*/ 0 w 1605280"/>
              <a:gd name="connsiteY16" fmla="*/ 0 h 1296791"/>
              <a:gd name="connsiteX0" fmla="*/ 0 w 1605280"/>
              <a:gd name="connsiteY0" fmla="*/ 0 h 1296791"/>
              <a:gd name="connsiteX1" fmla="*/ 936413 w 1605280"/>
              <a:gd name="connsiteY1" fmla="*/ 0 h 1296791"/>
              <a:gd name="connsiteX2" fmla="*/ 936413 w 1605280"/>
              <a:gd name="connsiteY2" fmla="*/ 0 h 1296791"/>
              <a:gd name="connsiteX3" fmla="*/ 1337733 w 1605280"/>
              <a:gd name="connsiteY3" fmla="*/ 0 h 1296791"/>
              <a:gd name="connsiteX4" fmla="*/ 1605280 w 1605280"/>
              <a:gd name="connsiteY4" fmla="*/ 0 h 1296791"/>
              <a:gd name="connsiteX5" fmla="*/ 1605280 w 1605280"/>
              <a:gd name="connsiteY5" fmla="*/ 669713 h 1296791"/>
              <a:gd name="connsiteX6" fmla="*/ 1605280 w 1605280"/>
              <a:gd name="connsiteY6" fmla="*/ 669713 h 1296791"/>
              <a:gd name="connsiteX7" fmla="*/ 1605280 w 1605280"/>
              <a:gd name="connsiteY7" fmla="*/ 956733 h 1296791"/>
              <a:gd name="connsiteX8" fmla="*/ 1605280 w 1605280"/>
              <a:gd name="connsiteY8" fmla="*/ 1148080 h 1296791"/>
              <a:gd name="connsiteX9" fmla="*/ 1596923 w 1605280"/>
              <a:gd name="connsiteY9" fmla="*/ 1139440 h 1296791"/>
              <a:gd name="connsiteX10" fmla="*/ 1265984 w 1605280"/>
              <a:gd name="connsiteY10" fmla="*/ 1271039 h 1296791"/>
              <a:gd name="connsiteX11" fmla="*/ 945959 w 1605280"/>
              <a:gd name="connsiteY11" fmla="*/ 1296791 h 1296791"/>
              <a:gd name="connsiteX12" fmla="*/ 1264720 w 1605280"/>
              <a:gd name="connsiteY12" fmla="*/ 1139440 h 1296791"/>
              <a:gd name="connsiteX13" fmla="*/ 0 w 1605280"/>
              <a:gd name="connsiteY13" fmla="*/ 1148080 h 1296791"/>
              <a:gd name="connsiteX14" fmla="*/ 0 w 1605280"/>
              <a:gd name="connsiteY14" fmla="*/ 956733 h 1296791"/>
              <a:gd name="connsiteX15" fmla="*/ 0 w 1605280"/>
              <a:gd name="connsiteY15" fmla="*/ 669713 h 1296791"/>
              <a:gd name="connsiteX16" fmla="*/ 0 w 1605280"/>
              <a:gd name="connsiteY16" fmla="*/ 669713 h 1296791"/>
              <a:gd name="connsiteX17" fmla="*/ 0 w 1605280"/>
              <a:gd name="connsiteY17" fmla="*/ 0 h 1296791"/>
              <a:gd name="connsiteX0" fmla="*/ 0 w 1605280"/>
              <a:gd name="connsiteY0" fmla="*/ 0 h 1296791"/>
              <a:gd name="connsiteX1" fmla="*/ 936413 w 1605280"/>
              <a:gd name="connsiteY1" fmla="*/ 0 h 1296791"/>
              <a:gd name="connsiteX2" fmla="*/ 936413 w 1605280"/>
              <a:gd name="connsiteY2" fmla="*/ 0 h 1296791"/>
              <a:gd name="connsiteX3" fmla="*/ 1337733 w 1605280"/>
              <a:gd name="connsiteY3" fmla="*/ 0 h 1296791"/>
              <a:gd name="connsiteX4" fmla="*/ 1605280 w 1605280"/>
              <a:gd name="connsiteY4" fmla="*/ 0 h 1296791"/>
              <a:gd name="connsiteX5" fmla="*/ 1605280 w 1605280"/>
              <a:gd name="connsiteY5" fmla="*/ 669713 h 1296791"/>
              <a:gd name="connsiteX6" fmla="*/ 1605280 w 1605280"/>
              <a:gd name="connsiteY6" fmla="*/ 669713 h 1296791"/>
              <a:gd name="connsiteX7" fmla="*/ 1605280 w 1605280"/>
              <a:gd name="connsiteY7" fmla="*/ 956733 h 1296791"/>
              <a:gd name="connsiteX8" fmla="*/ 1605280 w 1605280"/>
              <a:gd name="connsiteY8" fmla="*/ 1148080 h 1296791"/>
              <a:gd name="connsiteX9" fmla="*/ 1596923 w 1605280"/>
              <a:gd name="connsiteY9" fmla="*/ 1139440 h 1296791"/>
              <a:gd name="connsiteX10" fmla="*/ 1265984 w 1605280"/>
              <a:gd name="connsiteY10" fmla="*/ 1271039 h 1296791"/>
              <a:gd name="connsiteX11" fmla="*/ 1256987 w 1605280"/>
              <a:gd name="connsiteY11" fmla="*/ 1296791 h 1296791"/>
              <a:gd name="connsiteX12" fmla="*/ 1264720 w 1605280"/>
              <a:gd name="connsiteY12" fmla="*/ 1139440 h 1296791"/>
              <a:gd name="connsiteX13" fmla="*/ 0 w 1605280"/>
              <a:gd name="connsiteY13" fmla="*/ 1148080 h 1296791"/>
              <a:gd name="connsiteX14" fmla="*/ 0 w 1605280"/>
              <a:gd name="connsiteY14" fmla="*/ 956733 h 1296791"/>
              <a:gd name="connsiteX15" fmla="*/ 0 w 1605280"/>
              <a:gd name="connsiteY15" fmla="*/ 669713 h 1296791"/>
              <a:gd name="connsiteX16" fmla="*/ 0 w 1605280"/>
              <a:gd name="connsiteY16" fmla="*/ 669713 h 1296791"/>
              <a:gd name="connsiteX17" fmla="*/ 0 w 1605280"/>
              <a:gd name="connsiteY17" fmla="*/ 0 h 1296791"/>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596923 w 1605280"/>
              <a:gd name="connsiteY9" fmla="*/ 1139440 h 1271039"/>
              <a:gd name="connsiteX10" fmla="*/ 1265984 w 1605280"/>
              <a:gd name="connsiteY10" fmla="*/ 1271039 h 1271039"/>
              <a:gd name="connsiteX11" fmla="*/ 1264720 w 1605280"/>
              <a:gd name="connsiteY11" fmla="*/ 1139440 h 1271039"/>
              <a:gd name="connsiteX12" fmla="*/ 0 w 1605280"/>
              <a:gd name="connsiteY12" fmla="*/ 1148080 h 1271039"/>
              <a:gd name="connsiteX13" fmla="*/ 0 w 1605280"/>
              <a:gd name="connsiteY13" fmla="*/ 956733 h 1271039"/>
              <a:gd name="connsiteX14" fmla="*/ 0 w 1605280"/>
              <a:gd name="connsiteY14" fmla="*/ 669713 h 1271039"/>
              <a:gd name="connsiteX15" fmla="*/ 0 w 1605280"/>
              <a:gd name="connsiteY15" fmla="*/ 669713 h 1271039"/>
              <a:gd name="connsiteX16" fmla="*/ 0 w 1605280"/>
              <a:gd name="connsiteY16"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596923 w 1605280"/>
              <a:gd name="connsiteY9" fmla="*/ 1139440 h 1271039"/>
              <a:gd name="connsiteX10" fmla="*/ 1265984 w 1605280"/>
              <a:gd name="connsiteY10" fmla="*/ 1271039 h 1271039"/>
              <a:gd name="connsiteX11" fmla="*/ 1264720 w 1605280"/>
              <a:gd name="connsiteY11" fmla="*/ 1139440 h 1271039"/>
              <a:gd name="connsiteX12" fmla="*/ 0 w 1605280"/>
              <a:gd name="connsiteY12" fmla="*/ 1148080 h 1271039"/>
              <a:gd name="connsiteX13" fmla="*/ 0 w 1605280"/>
              <a:gd name="connsiteY13" fmla="*/ 956733 h 1271039"/>
              <a:gd name="connsiteX14" fmla="*/ 0 w 1605280"/>
              <a:gd name="connsiteY14" fmla="*/ 669713 h 1271039"/>
              <a:gd name="connsiteX15" fmla="*/ 0 w 1605280"/>
              <a:gd name="connsiteY15" fmla="*/ 669713 h 1271039"/>
              <a:gd name="connsiteX16" fmla="*/ 0 w 1605280"/>
              <a:gd name="connsiteY16"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596923 w 1605280"/>
              <a:gd name="connsiteY9" fmla="*/ 1139440 h 1271039"/>
              <a:gd name="connsiteX10" fmla="*/ 1265984 w 1605280"/>
              <a:gd name="connsiteY10" fmla="*/ 1271039 h 1271039"/>
              <a:gd name="connsiteX11" fmla="*/ 1264720 w 1605280"/>
              <a:gd name="connsiteY11" fmla="*/ 1139440 h 1271039"/>
              <a:gd name="connsiteX12" fmla="*/ 0 w 1605280"/>
              <a:gd name="connsiteY12" fmla="*/ 1130800 h 1271039"/>
              <a:gd name="connsiteX13" fmla="*/ 0 w 1605280"/>
              <a:gd name="connsiteY13" fmla="*/ 956733 h 1271039"/>
              <a:gd name="connsiteX14" fmla="*/ 0 w 1605280"/>
              <a:gd name="connsiteY14" fmla="*/ 669713 h 1271039"/>
              <a:gd name="connsiteX15" fmla="*/ 0 w 1605280"/>
              <a:gd name="connsiteY15" fmla="*/ 669713 h 1271039"/>
              <a:gd name="connsiteX16" fmla="*/ 0 w 1605280"/>
              <a:gd name="connsiteY16"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596923 w 1605280"/>
              <a:gd name="connsiteY9" fmla="*/ 1139440 h 1271039"/>
              <a:gd name="connsiteX10" fmla="*/ 1265984 w 1605280"/>
              <a:gd name="connsiteY10" fmla="*/ 1271039 h 1271039"/>
              <a:gd name="connsiteX11" fmla="*/ 1264720 w 1605280"/>
              <a:gd name="connsiteY11" fmla="*/ 1078960 h 1271039"/>
              <a:gd name="connsiteX12" fmla="*/ 0 w 1605280"/>
              <a:gd name="connsiteY12" fmla="*/ 1130800 h 1271039"/>
              <a:gd name="connsiteX13" fmla="*/ 0 w 1605280"/>
              <a:gd name="connsiteY13" fmla="*/ 956733 h 1271039"/>
              <a:gd name="connsiteX14" fmla="*/ 0 w 1605280"/>
              <a:gd name="connsiteY14" fmla="*/ 669713 h 1271039"/>
              <a:gd name="connsiteX15" fmla="*/ 0 w 1605280"/>
              <a:gd name="connsiteY15" fmla="*/ 669713 h 1271039"/>
              <a:gd name="connsiteX16" fmla="*/ 0 w 1605280"/>
              <a:gd name="connsiteY16"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596923 w 1605280"/>
              <a:gd name="connsiteY9" fmla="*/ 1139440 h 1271039"/>
              <a:gd name="connsiteX10" fmla="*/ 1265984 w 1605280"/>
              <a:gd name="connsiteY10" fmla="*/ 1271039 h 1271039"/>
              <a:gd name="connsiteX11" fmla="*/ 1264720 w 1605280"/>
              <a:gd name="connsiteY11" fmla="*/ 1078960 h 1271039"/>
              <a:gd name="connsiteX12" fmla="*/ 0 w 1605280"/>
              <a:gd name="connsiteY12" fmla="*/ 1078960 h 1271039"/>
              <a:gd name="connsiteX13" fmla="*/ 0 w 1605280"/>
              <a:gd name="connsiteY13" fmla="*/ 956733 h 1271039"/>
              <a:gd name="connsiteX14" fmla="*/ 0 w 1605280"/>
              <a:gd name="connsiteY14" fmla="*/ 669713 h 1271039"/>
              <a:gd name="connsiteX15" fmla="*/ 0 w 1605280"/>
              <a:gd name="connsiteY15" fmla="*/ 669713 h 1271039"/>
              <a:gd name="connsiteX16" fmla="*/ 0 w 1605280"/>
              <a:gd name="connsiteY16"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596923 w 1605280"/>
              <a:gd name="connsiteY9" fmla="*/ 1053040 h 1271039"/>
              <a:gd name="connsiteX10" fmla="*/ 1265984 w 1605280"/>
              <a:gd name="connsiteY10" fmla="*/ 1271039 h 1271039"/>
              <a:gd name="connsiteX11" fmla="*/ 1264720 w 1605280"/>
              <a:gd name="connsiteY11" fmla="*/ 1078960 h 1271039"/>
              <a:gd name="connsiteX12" fmla="*/ 0 w 1605280"/>
              <a:gd name="connsiteY12" fmla="*/ 1078960 h 1271039"/>
              <a:gd name="connsiteX13" fmla="*/ 0 w 1605280"/>
              <a:gd name="connsiteY13" fmla="*/ 956733 h 1271039"/>
              <a:gd name="connsiteX14" fmla="*/ 0 w 1605280"/>
              <a:gd name="connsiteY14" fmla="*/ 669713 h 1271039"/>
              <a:gd name="connsiteX15" fmla="*/ 0 w 1605280"/>
              <a:gd name="connsiteY15" fmla="*/ 669713 h 1271039"/>
              <a:gd name="connsiteX16" fmla="*/ 0 w 1605280"/>
              <a:gd name="connsiteY16"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605280 w 1605280"/>
              <a:gd name="connsiteY8" fmla="*/ 1148080 h 1271039"/>
              <a:gd name="connsiteX9" fmla="*/ 1265984 w 1605280"/>
              <a:gd name="connsiteY9" fmla="*/ 1271039 h 1271039"/>
              <a:gd name="connsiteX10" fmla="*/ 1264720 w 1605280"/>
              <a:gd name="connsiteY10" fmla="*/ 1078960 h 1271039"/>
              <a:gd name="connsiteX11" fmla="*/ 0 w 1605280"/>
              <a:gd name="connsiteY11" fmla="*/ 1078960 h 1271039"/>
              <a:gd name="connsiteX12" fmla="*/ 0 w 1605280"/>
              <a:gd name="connsiteY12" fmla="*/ 956733 h 1271039"/>
              <a:gd name="connsiteX13" fmla="*/ 0 w 1605280"/>
              <a:gd name="connsiteY13" fmla="*/ 669713 h 1271039"/>
              <a:gd name="connsiteX14" fmla="*/ 0 w 1605280"/>
              <a:gd name="connsiteY14" fmla="*/ 669713 h 1271039"/>
              <a:gd name="connsiteX15" fmla="*/ 0 w 1605280"/>
              <a:gd name="connsiteY15" fmla="*/ 0 h 1271039"/>
              <a:gd name="connsiteX0" fmla="*/ 0 w 1605280"/>
              <a:gd name="connsiteY0" fmla="*/ 0 h 1271039"/>
              <a:gd name="connsiteX1" fmla="*/ 936413 w 1605280"/>
              <a:gd name="connsiteY1" fmla="*/ 0 h 1271039"/>
              <a:gd name="connsiteX2" fmla="*/ 936413 w 1605280"/>
              <a:gd name="connsiteY2" fmla="*/ 0 h 1271039"/>
              <a:gd name="connsiteX3" fmla="*/ 1337733 w 1605280"/>
              <a:gd name="connsiteY3" fmla="*/ 0 h 1271039"/>
              <a:gd name="connsiteX4" fmla="*/ 1605280 w 1605280"/>
              <a:gd name="connsiteY4" fmla="*/ 0 h 1271039"/>
              <a:gd name="connsiteX5" fmla="*/ 1605280 w 1605280"/>
              <a:gd name="connsiteY5" fmla="*/ 669713 h 1271039"/>
              <a:gd name="connsiteX6" fmla="*/ 1605280 w 1605280"/>
              <a:gd name="connsiteY6" fmla="*/ 669713 h 1271039"/>
              <a:gd name="connsiteX7" fmla="*/ 1605280 w 1605280"/>
              <a:gd name="connsiteY7" fmla="*/ 956733 h 1271039"/>
              <a:gd name="connsiteX8" fmla="*/ 1265984 w 1605280"/>
              <a:gd name="connsiteY8" fmla="*/ 1271039 h 1271039"/>
              <a:gd name="connsiteX9" fmla="*/ 1264720 w 1605280"/>
              <a:gd name="connsiteY9" fmla="*/ 1078960 h 1271039"/>
              <a:gd name="connsiteX10" fmla="*/ 0 w 1605280"/>
              <a:gd name="connsiteY10" fmla="*/ 1078960 h 1271039"/>
              <a:gd name="connsiteX11" fmla="*/ 0 w 1605280"/>
              <a:gd name="connsiteY11" fmla="*/ 956733 h 1271039"/>
              <a:gd name="connsiteX12" fmla="*/ 0 w 1605280"/>
              <a:gd name="connsiteY12" fmla="*/ 669713 h 1271039"/>
              <a:gd name="connsiteX13" fmla="*/ 0 w 1605280"/>
              <a:gd name="connsiteY13" fmla="*/ 669713 h 1271039"/>
              <a:gd name="connsiteX14" fmla="*/ 0 w 1605280"/>
              <a:gd name="connsiteY14" fmla="*/ 0 h 127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5280" h="1271039">
                <a:moveTo>
                  <a:pt x="0" y="0"/>
                </a:moveTo>
                <a:lnTo>
                  <a:pt x="936413" y="0"/>
                </a:lnTo>
                <a:lnTo>
                  <a:pt x="936413" y="0"/>
                </a:lnTo>
                <a:lnTo>
                  <a:pt x="1337733" y="0"/>
                </a:lnTo>
                <a:lnTo>
                  <a:pt x="1605280" y="0"/>
                </a:lnTo>
                <a:lnTo>
                  <a:pt x="1605280" y="669713"/>
                </a:lnTo>
                <a:lnTo>
                  <a:pt x="1605280" y="669713"/>
                </a:lnTo>
                <a:lnTo>
                  <a:pt x="1605280" y="956733"/>
                </a:lnTo>
                <a:lnTo>
                  <a:pt x="1265984" y="1271039"/>
                </a:lnTo>
                <a:cubicBezTo>
                  <a:pt x="1265563" y="1227173"/>
                  <a:pt x="1265141" y="1122826"/>
                  <a:pt x="1264720" y="1078960"/>
                </a:cubicBezTo>
                <a:lnTo>
                  <a:pt x="0" y="1078960"/>
                </a:lnTo>
                <a:lnTo>
                  <a:pt x="0" y="956733"/>
                </a:lnTo>
                <a:lnTo>
                  <a:pt x="0" y="669713"/>
                </a:lnTo>
                <a:lnTo>
                  <a:pt x="0" y="669713"/>
                </a:lnTo>
                <a:lnTo>
                  <a:pt x="0" y="0"/>
                </a:lnTo>
                <a:close/>
              </a:path>
            </a:pathLst>
          </a:custGeom>
          <a:solidFill>
            <a:schemeClr val="accent5"/>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pl-PL" sz="3600" b="1" dirty="0">
                <a:solidFill>
                  <a:schemeClr val="bg1"/>
                </a:solidFill>
              </a:rPr>
              <a:t>54</a:t>
            </a:r>
            <a:r>
              <a:rPr lang="en-US" sz="3600" b="1" dirty="0">
                <a:solidFill>
                  <a:schemeClr val="bg1"/>
                </a:solidFill>
              </a:rPr>
              <a:t>%</a:t>
            </a:r>
            <a:r>
              <a:rPr lang="pl-PL" sz="2200" b="1" baseline="80000" dirty="0">
                <a:solidFill>
                  <a:schemeClr val="bg1"/>
                </a:solidFill>
              </a:rPr>
              <a:t>1</a:t>
            </a:r>
            <a:endParaRPr lang="en-US" sz="2200" baseline="80000" dirty="0">
              <a:solidFill>
                <a:schemeClr val="bg1"/>
              </a:solidFill>
            </a:endParaRPr>
          </a:p>
          <a:p>
            <a:r>
              <a:rPr lang="en-US" sz="1200" dirty="0">
                <a:solidFill>
                  <a:schemeClr val="bg1"/>
                </a:solidFill>
              </a:rPr>
              <a:t>of market owned by institutions</a:t>
            </a:r>
          </a:p>
        </p:txBody>
      </p:sp>
      <p:sp>
        <p:nvSpPr>
          <p:cNvPr id="224" name="Rectangle 223"/>
          <p:cNvSpPr>
            <a:spLocks noChangeAspect="1"/>
          </p:cNvSpPr>
          <p:nvPr/>
        </p:nvSpPr>
        <p:spPr>
          <a:xfrm>
            <a:off x="2338089"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5" name="Rectangle 224"/>
          <p:cNvSpPr>
            <a:spLocks noChangeAspect="1"/>
          </p:cNvSpPr>
          <p:nvPr/>
        </p:nvSpPr>
        <p:spPr>
          <a:xfrm>
            <a:off x="2625169"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6" name="Rectangle 225"/>
          <p:cNvSpPr>
            <a:spLocks noChangeAspect="1"/>
          </p:cNvSpPr>
          <p:nvPr/>
        </p:nvSpPr>
        <p:spPr>
          <a:xfrm>
            <a:off x="2912249"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7" name="Rectangle 226"/>
          <p:cNvSpPr>
            <a:spLocks noChangeAspect="1"/>
          </p:cNvSpPr>
          <p:nvPr/>
        </p:nvSpPr>
        <p:spPr>
          <a:xfrm>
            <a:off x="3199329"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8" name="Rectangle 227"/>
          <p:cNvSpPr>
            <a:spLocks noChangeAspect="1"/>
          </p:cNvSpPr>
          <p:nvPr/>
        </p:nvSpPr>
        <p:spPr>
          <a:xfrm>
            <a:off x="3486409"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9" name="Rectangle 228"/>
          <p:cNvSpPr>
            <a:spLocks noChangeAspect="1"/>
          </p:cNvSpPr>
          <p:nvPr/>
        </p:nvSpPr>
        <p:spPr>
          <a:xfrm>
            <a:off x="376129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0" name="Rectangle 229"/>
          <p:cNvSpPr>
            <a:spLocks noChangeAspect="1"/>
          </p:cNvSpPr>
          <p:nvPr/>
        </p:nvSpPr>
        <p:spPr>
          <a:xfrm>
            <a:off x="404837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1" name="Rectangle 230"/>
          <p:cNvSpPr>
            <a:spLocks noChangeAspect="1"/>
          </p:cNvSpPr>
          <p:nvPr/>
        </p:nvSpPr>
        <p:spPr>
          <a:xfrm>
            <a:off x="433545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2" name="Rectangle 231"/>
          <p:cNvSpPr>
            <a:spLocks noChangeAspect="1"/>
          </p:cNvSpPr>
          <p:nvPr/>
        </p:nvSpPr>
        <p:spPr>
          <a:xfrm>
            <a:off x="462253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3" name="Rectangle 232"/>
          <p:cNvSpPr>
            <a:spLocks noChangeAspect="1"/>
          </p:cNvSpPr>
          <p:nvPr/>
        </p:nvSpPr>
        <p:spPr>
          <a:xfrm>
            <a:off x="490961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4" name="Rectangle 233"/>
          <p:cNvSpPr>
            <a:spLocks noChangeAspect="1"/>
          </p:cNvSpPr>
          <p:nvPr/>
        </p:nvSpPr>
        <p:spPr>
          <a:xfrm>
            <a:off x="519669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5" name="Rectangle 234"/>
          <p:cNvSpPr>
            <a:spLocks noChangeAspect="1"/>
          </p:cNvSpPr>
          <p:nvPr/>
        </p:nvSpPr>
        <p:spPr>
          <a:xfrm>
            <a:off x="548377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6" name="Rectangle 235"/>
          <p:cNvSpPr>
            <a:spLocks noChangeAspect="1"/>
          </p:cNvSpPr>
          <p:nvPr/>
        </p:nvSpPr>
        <p:spPr>
          <a:xfrm>
            <a:off x="5770857"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7" name="Rectangle 236"/>
          <p:cNvSpPr>
            <a:spLocks noChangeAspect="1"/>
          </p:cNvSpPr>
          <p:nvPr/>
        </p:nvSpPr>
        <p:spPr>
          <a:xfrm>
            <a:off x="6045746" y="215394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0" name="Rectangle 209"/>
          <p:cNvSpPr>
            <a:spLocks noChangeAspect="1"/>
          </p:cNvSpPr>
          <p:nvPr/>
        </p:nvSpPr>
        <p:spPr>
          <a:xfrm>
            <a:off x="2338089"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1" name="Rectangle 210"/>
          <p:cNvSpPr>
            <a:spLocks noChangeAspect="1"/>
          </p:cNvSpPr>
          <p:nvPr/>
        </p:nvSpPr>
        <p:spPr>
          <a:xfrm>
            <a:off x="2625169"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2" name="Rectangle 211"/>
          <p:cNvSpPr>
            <a:spLocks noChangeAspect="1"/>
          </p:cNvSpPr>
          <p:nvPr/>
        </p:nvSpPr>
        <p:spPr>
          <a:xfrm>
            <a:off x="2912249"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3" name="Rectangle 212"/>
          <p:cNvSpPr>
            <a:spLocks noChangeAspect="1"/>
          </p:cNvSpPr>
          <p:nvPr/>
        </p:nvSpPr>
        <p:spPr>
          <a:xfrm>
            <a:off x="3199329"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4" name="Rectangle 213"/>
          <p:cNvSpPr>
            <a:spLocks noChangeAspect="1"/>
          </p:cNvSpPr>
          <p:nvPr/>
        </p:nvSpPr>
        <p:spPr>
          <a:xfrm>
            <a:off x="3486409"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5" name="Rectangle 214"/>
          <p:cNvSpPr>
            <a:spLocks noChangeAspect="1"/>
          </p:cNvSpPr>
          <p:nvPr/>
        </p:nvSpPr>
        <p:spPr>
          <a:xfrm>
            <a:off x="376129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6" name="Rectangle 215"/>
          <p:cNvSpPr>
            <a:spLocks noChangeAspect="1"/>
          </p:cNvSpPr>
          <p:nvPr/>
        </p:nvSpPr>
        <p:spPr>
          <a:xfrm>
            <a:off x="404837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7" name="Rectangle 216"/>
          <p:cNvSpPr>
            <a:spLocks noChangeAspect="1"/>
          </p:cNvSpPr>
          <p:nvPr/>
        </p:nvSpPr>
        <p:spPr>
          <a:xfrm>
            <a:off x="433545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8" name="Rectangle 217"/>
          <p:cNvSpPr>
            <a:spLocks noChangeAspect="1"/>
          </p:cNvSpPr>
          <p:nvPr/>
        </p:nvSpPr>
        <p:spPr>
          <a:xfrm>
            <a:off x="462253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9" name="Rectangle 218"/>
          <p:cNvSpPr>
            <a:spLocks noChangeAspect="1"/>
          </p:cNvSpPr>
          <p:nvPr/>
        </p:nvSpPr>
        <p:spPr>
          <a:xfrm>
            <a:off x="490961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0" name="Rectangle 219"/>
          <p:cNvSpPr>
            <a:spLocks noChangeAspect="1"/>
          </p:cNvSpPr>
          <p:nvPr/>
        </p:nvSpPr>
        <p:spPr>
          <a:xfrm>
            <a:off x="519669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1" name="Rectangle 220"/>
          <p:cNvSpPr>
            <a:spLocks noChangeAspect="1"/>
          </p:cNvSpPr>
          <p:nvPr/>
        </p:nvSpPr>
        <p:spPr>
          <a:xfrm>
            <a:off x="548377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2" name="Rectangle 221"/>
          <p:cNvSpPr>
            <a:spLocks noChangeAspect="1"/>
          </p:cNvSpPr>
          <p:nvPr/>
        </p:nvSpPr>
        <p:spPr>
          <a:xfrm>
            <a:off x="5770857"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3" name="Rectangle 222"/>
          <p:cNvSpPr>
            <a:spLocks noChangeAspect="1"/>
          </p:cNvSpPr>
          <p:nvPr/>
        </p:nvSpPr>
        <p:spPr>
          <a:xfrm>
            <a:off x="6045746" y="241654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6" name="Rectangle 195"/>
          <p:cNvSpPr>
            <a:spLocks noChangeAspect="1"/>
          </p:cNvSpPr>
          <p:nvPr/>
        </p:nvSpPr>
        <p:spPr>
          <a:xfrm>
            <a:off x="2338089"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7" name="Rectangle 196"/>
          <p:cNvSpPr>
            <a:spLocks noChangeAspect="1"/>
          </p:cNvSpPr>
          <p:nvPr/>
        </p:nvSpPr>
        <p:spPr>
          <a:xfrm>
            <a:off x="2625169"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8" name="Rectangle 197"/>
          <p:cNvSpPr>
            <a:spLocks noChangeAspect="1"/>
          </p:cNvSpPr>
          <p:nvPr/>
        </p:nvSpPr>
        <p:spPr>
          <a:xfrm>
            <a:off x="2912249"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9" name="Rectangle 198"/>
          <p:cNvSpPr>
            <a:spLocks noChangeAspect="1"/>
          </p:cNvSpPr>
          <p:nvPr/>
        </p:nvSpPr>
        <p:spPr>
          <a:xfrm>
            <a:off x="3199329"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0" name="Rectangle 199"/>
          <p:cNvSpPr>
            <a:spLocks noChangeAspect="1"/>
          </p:cNvSpPr>
          <p:nvPr/>
        </p:nvSpPr>
        <p:spPr>
          <a:xfrm>
            <a:off x="3486409"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1" name="Rectangle 200"/>
          <p:cNvSpPr>
            <a:spLocks noChangeAspect="1"/>
          </p:cNvSpPr>
          <p:nvPr/>
        </p:nvSpPr>
        <p:spPr>
          <a:xfrm>
            <a:off x="376129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2" name="Rectangle 201"/>
          <p:cNvSpPr>
            <a:spLocks noChangeAspect="1"/>
          </p:cNvSpPr>
          <p:nvPr/>
        </p:nvSpPr>
        <p:spPr>
          <a:xfrm>
            <a:off x="404837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3" name="Rectangle 202"/>
          <p:cNvSpPr>
            <a:spLocks noChangeAspect="1"/>
          </p:cNvSpPr>
          <p:nvPr/>
        </p:nvSpPr>
        <p:spPr>
          <a:xfrm>
            <a:off x="433545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4" name="Rectangle 203"/>
          <p:cNvSpPr>
            <a:spLocks noChangeAspect="1"/>
          </p:cNvSpPr>
          <p:nvPr/>
        </p:nvSpPr>
        <p:spPr>
          <a:xfrm>
            <a:off x="462253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5" name="Rectangle 204"/>
          <p:cNvSpPr>
            <a:spLocks noChangeAspect="1"/>
          </p:cNvSpPr>
          <p:nvPr/>
        </p:nvSpPr>
        <p:spPr>
          <a:xfrm>
            <a:off x="490961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6" name="Rectangle 205"/>
          <p:cNvSpPr>
            <a:spLocks noChangeAspect="1"/>
          </p:cNvSpPr>
          <p:nvPr/>
        </p:nvSpPr>
        <p:spPr>
          <a:xfrm>
            <a:off x="519669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7" name="Rectangle 206"/>
          <p:cNvSpPr>
            <a:spLocks noChangeAspect="1"/>
          </p:cNvSpPr>
          <p:nvPr/>
        </p:nvSpPr>
        <p:spPr>
          <a:xfrm>
            <a:off x="548377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8" name="Rectangle 207"/>
          <p:cNvSpPr>
            <a:spLocks noChangeAspect="1"/>
          </p:cNvSpPr>
          <p:nvPr/>
        </p:nvSpPr>
        <p:spPr>
          <a:xfrm>
            <a:off x="5770857"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9" name="Rectangle 208"/>
          <p:cNvSpPr>
            <a:spLocks noChangeAspect="1"/>
          </p:cNvSpPr>
          <p:nvPr/>
        </p:nvSpPr>
        <p:spPr>
          <a:xfrm>
            <a:off x="6045746" y="26791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2" name="Rectangle 181"/>
          <p:cNvSpPr>
            <a:spLocks noChangeAspect="1"/>
          </p:cNvSpPr>
          <p:nvPr/>
        </p:nvSpPr>
        <p:spPr>
          <a:xfrm>
            <a:off x="2338089"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3" name="Rectangle 182"/>
          <p:cNvSpPr>
            <a:spLocks noChangeAspect="1"/>
          </p:cNvSpPr>
          <p:nvPr/>
        </p:nvSpPr>
        <p:spPr>
          <a:xfrm>
            <a:off x="2625169"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4" name="Rectangle 183"/>
          <p:cNvSpPr>
            <a:spLocks noChangeAspect="1"/>
          </p:cNvSpPr>
          <p:nvPr/>
        </p:nvSpPr>
        <p:spPr>
          <a:xfrm>
            <a:off x="2912249"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5" name="Rectangle 184"/>
          <p:cNvSpPr>
            <a:spLocks noChangeAspect="1"/>
          </p:cNvSpPr>
          <p:nvPr/>
        </p:nvSpPr>
        <p:spPr>
          <a:xfrm>
            <a:off x="3199329"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6" name="Rectangle 185"/>
          <p:cNvSpPr>
            <a:spLocks noChangeAspect="1"/>
          </p:cNvSpPr>
          <p:nvPr/>
        </p:nvSpPr>
        <p:spPr>
          <a:xfrm>
            <a:off x="3486409"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7" name="Rectangle 186"/>
          <p:cNvSpPr>
            <a:spLocks noChangeAspect="1"/>
          </p:cNvSpPr>
          <p:nvPr/>
        </p:nvSpPr>
        <p:spPr>
          <a:xfrm>
            <a:off x="376129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8" name="Rectangle 187"/>
          <p:cNvSpPr>
            <a:spLocks noChangeAspect="1"/>
          </p:cNvSpPr>
          <p:nvPr/>
        </p:nvSpPr>
        <p:spPr>
          <a:xfrm>
            <a:off x="404837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9" name="Rectangle 188"/>
          <p:cNvSpPr>
            <a:spLocks noChangeAspect="1"/>
          </p:cNvSpPr>
          <p:nvPr/>
        </p:nvSpPr>
        <p:spPr>
          <a:xfrm>
            <a:off x="433545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0" name="Rectangle 189"/>
          <p:cNvSpPr>
            <a:spLocks noChangeAspect="1"/>
          </p:cNvSpPr>
          <p:nvPr/>
        </p:nvSpPr>
        <p:spPr>
          <a:xfrm>
            <a:off x="462253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1" name="Rectangle 190"/>
          <p:cNvSpPr>
            <a:spLocks noChangeAspect="1"/>
          </p:cNvSpPr>
          <p:nvPr/>
        </p:nvSpPr>
        <p:spPr>
          <a:xfrm>
            <a:off x="490961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2" name="Rectangle 191"/>
          <p:cNvSpPr>
            <a:spLocks noChangeAspect="1"/>
          </p:cNvSpPr>
          <p:nvPr/>
        </p:nvSpPr>
        <p:spPr>
          <a:xfrm>
            <a:off x="519669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3" name="Rectangle 192"/>
          <p:cNvSpPr>
            <a:spLocks noChangeAspect="1"/>
          </p:cNvSpPr>
          <p:nvPr/>
        </p:nvSpPr>
        <p:spPr>
          <a:xfrm>
            <a:off x="548377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4" name="Rectangle 193"/>
          <p:cNvSpPr>
            <a:spLocks noChangeAspect="1"/>
          </p:cNvSpPr>
          <p:nvPr/>
        </p:nvSpPr>
        <p:spPr>
          <a:xfrm>
            <a:off x="5770857"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5" name="Rectangle 194"/>
          <p:cNvSpPr>
            <a:spLocks noChangeAspect="1"/>
          </p:cNvSpPr>
          <p:nvPr/>
        </p:nvSpPr>
        <p:spPr>
          <a:xfrm>
            <a:off x="6045746" y="2941738"/>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8" name="Rectangle 167"/>
          <p:cNvSpPr>
            <a:spLocks noChangeAspect="1"/>
          </p:cNvSpPr>
          <p:nvPr/>
        </p:nvSpPr>
        <p:spPr>
          <a:xfrm>
            <a:off x="2338089"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9" name="Rectangle 168"/>
          <p:cNvSpPr>
            <a:spLocks noChangeAspect="1"/>
          </p:cNvSpPr>
          <p:nvPr/>
        </p:nvSpPr>
        <p:spPr>
          <a:xfrm>
            <a:off x="2625169"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0" name="Rectangle 169"/>
          <p:cNvSpPr>
            <a:spLocks noChangeAspect="1"/>
          </p:cNvSpPr>
          <p:nvPr/>
        </p:nvSpPr>
        <p:spPr>
          <a:xfrm>
            <a:off x="2912249"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1" name="Rectangle 170"/>
          <p:cNvSpPr>
            <a:spLocks noChangeAspect="1"/>
          </p:cNvSpPr>
          <p:nvPr/>
        </p:nvSpPr>
        <p:spPr>
          <a:xfrm>
            <a:off x="3199329"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2" name="Rectangle 171"/>
          <p:cNvSpPr>
            <a:spLocks noChangeAspect="1"/>
          </p:cNvSpPr>
          <p:nvPr/>
        </p:nvSpPr>
        <p:spPr>
          <a:xfrm>
            <a:off x="3486409"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3" name="Rectangle 172"/>
          <p:cNvSpPr>
            <a:spLocks noChangeAspect="1"/>
          </p:cNvSpPr>
          <p:nvPr/>
        </p:nvSpPr>
        <p:spPr>
          <a:xfrm>
            <a:off x="376129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4" name="Rectangle 173"/>
          <p:cNvSpPr>
            <a:spLocks noChangeAspect="1"/>
          </p:cNvSpPr>
          <p:nvPr/>
        </p:nvSpPr>
        <p:spPr>
          <a:xfrm>
            <a:off x="404837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5" name="Rectangle 174"/>
          <p:cNvSpPr>
            <a:spLocks noChangeAspect="1"/>
          </p:cNvSpPr>
          <p:nvPr/>
        </p:nvSpPr>
        <p:spPr>
          <a:xfrm>
            <a:off x="433545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6" name="Rectangle 175"/>
          <p:cNvSpPr>
            <a:spLocks noChangeAspect="1"/>
          </p:cNvSpPr>
          <p:nvPr/>
        </p:nvSpPr>
        <p:spPr>
          <a:xfrm>
            <a:off x="462253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7" name="Rectangle 176"/>
          <p:cNvSpPr>
            <a:spLocks noChangeAspect="1"/>
          </p:cNvSpPr>
          <p:nvPr/>
        </p:nvSpPr>
        <p:spPr>
          <a:xfrm>
            <a:off x="490961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8" name="Rectangle 177"/>
          <p:cNvSpPr>
            <a:spLocks noChangeAspect="1"/>
          </p:cNvSpPr>
          <p:nvPr/>
        </p:nvSpPr>
        <p:spPr>
          <a:xfrm>
            <a:off x="519669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9" name="Rectangle 178"/>
          <p:cNvSpPr>
            <a:spLocks noChangeAspect="1"/>
          </p:cNvSpPr>
          <p:nvPr/>
        </p:nvSpPr>
        <p:spPr>
          <a:xfrm>
            <a:off x="548377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0" name="Rectangle 179"/>
          <p:cNvSpPr>
            <a:spLocks noChangeAspect="1"/>
          </p:cNvSpPr>
          <p:nvPr/>
        </p:nvSpPr>
        <p:spPr>
          <a:xfrm>
            <a:off x="5770857"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1" name="Rectangle 180"/>
          <p:cNvSpPr>
            <a:spLocks noChangeAspect="1"/>
          </p:cNvSpPr>
          <p:nvPr/>
        </p:nvSpPr>
        <p:spPr>
          <a:xfrm>
            <a:off x="6045746" y="3204335"/>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4" name="Rectangle 153"/>
          <p:cNvSpPr>
            <a:spLocks noChangeAspect="1"/>
          </p:cNvSpPr>
          <p:nvPr/>
        </p:nvSpPr>
        <p:spPr>
          <a:xfrm>
            <a:off x="2338089"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5" name="Rectangle 154"/>
          <p:cNvSpPr>
            <a:spLocks noChangeAspect="1"/>
          </p:cNvSpPr>
          <p:nvPr/>
        </p:nvSpPr>
        <p:spPr>
          <a:xfrm>
            <a:off x="2625169"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6" name="Rectangle 155"/>
          <p:cNvSpPr>
            <a:spLocks noChangeAspect="1"/>
          </p:cNvSpPr>
          <p:nvPr/>
        </p:nvSpPr>
        <p:spPr>
          <a:xfrm>
            <a:off x="2912249"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7" name="Rectangle 156"/>
          <p:cNvSpPr>
            <a:spLocks noChangeAspect="1"/>
          </p:cNvSpPr>
          <p:nvPr/>
        </p:nvSpPr>
        <p:spPr>
          <a:xfrm>
            <a:off x="3199329"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8" name="Rectangle 157"/>
          <p:cNvSpPr>
            <a:spLocks noChangeAspect="1"/>
          </p:cNvSpPr>
          <p:nvPr/>
        </p:nvSpPr>
        <p:spPr>
          <a:xfrm>
            <a:off x="3486409"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9" name="Rectangle 158"/>
          <p:cNvSpPr>
            <a:spLocks noChangeAspect="1"/>
          </p:cNvSpPr>
          <p:nvPr/>
        </p:nvSpPr>
        <p:spPr>
          <a:xfrm>
            <a:off x="376129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0" name="Rectangle 159"/>
          <p:cNvSpPr>
            <a:spLocks noChangeAspect="1"/>
          </p:cNvSpPr>
          <p:nvPr/>
        </p:nvSpPr>
        <p:spPr>
          <a:xfrm>
            <a:off x="404837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1" name="Rectangle 160"/>
          <p:cNvSpPr>
            <a:spLocks noChangeAspect="1"/>
          </p:cNvSpPr>
          <p:nvPr/>
        </p:nvSpPr>
        <p:spPr>
          <a:xfrm>
            <a:off x="433545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2" name="Rectangle 161"/>
          <p:cNvSpPr>
            <a:spLocks noChangeAspect="1"/>
          </p:cNvSpPr>
          <p:nvPr/>
        </p:nvSpPr>
        <p:spPr>
          <a:xfrm>
            <a:off x="462253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3" name="Rectangle 162"/>
          <p:cNvSpPr>
            <a:spLocks noChangeAspect="1"/>
          </p:cNvSpPr>
          <p:nvPr/>
        </p:nvSpPr>
        <p:spPr>
          <a:xfrm>
            <a:off x="490961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4" name="Rectangle 163"/>
          <p:cNvSpPr>
            <a:spLocks noChangeAspect="1"/>
          </p:cNvSpPr>
          <p:nvPr/>
        </p:nvSpPr>
        <p:spPr>
          <a:xfrm>
            <a:off x="519669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5" name="Rectangle 164"/>
          <p:cNvSpPr>
            <a:spLocks noChangeAspect="1"/>
          </p:cNvSpPr>
          <p:nvPr/>
        </p:nvSpPr>
        <p:spPr>
          <a:xfrm>
            <a:off x="548377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6" name="Rectangle 165"/>
          <p:cNvSpPr>
            <a:spLocks noChangeAspect="1"/>
          </p:cNvSpPr>
          <p:nvPr/>
        </p:nvSpPr>
        <p:spPr>
          <a:xfrm>
            <a:off x="5770857"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7" name="Rectangle 166"/>
          <p:cNvSpPr>
            <a:spLocks noChangeAspect="1"/>
          </p:cNvSpPr>
          <p:nvPr/>
        </p:nvSpPr>
        <p:spPr>
          <a:xfrm>
            <a:off x="6045746" y="3466932"/>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0" name="Rectangle 139"/>
          <p:cNvSpPr>
            <a:spLocks noChangeAspect="1"/>
          </p:cNvSpPr>
          <p:nvPr/>
        </p:nvSpPr>
        <p:spPr>
          <a:xfrm>
            <a:off x="2338089"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1" name="Rectangle 140"/>
          <p:cNvSpPr>
            <a:spLocks noChangeAspect="1"/>
          </p:cNvSpPr>
          <p:nvPr/>
        </p:nvSpPr>
        <p:spPr>
          <a:xfrm>
            <a:off x="2625169"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2" name="Rectangle 141"/>
          <p:cNvSpPr>
            <a:spLocks noChangeAspect="1"/>
          </p:cNvSpPr>
          <p:nvPr/>
        </p:nvSpPr>
        <p:spPr>
          <a:xfrm>
            <a:off x="2912249"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3" name="Rectangle 142"/>
          <p:cNvSpPr>
            <a:spLocks noChangeAspect="1"/>
          </p:cNvSpPr>
          <p:nvPr/>
        </p:nvSpPr>
        <p:spPr>
          <a:xfrm>
            <a:off x="3199329"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4" name="Rectangle 143"/>
          <p:cNvSpPr>
            <a:spLocks noChangeAspect="1"/>
          </p:cNvSpPr>
          <p:nvPr/>
        </p:nvSpPr>
        <p:spPr>
          <a:xfrm>
            <a:off x="3486409"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5" name="Rectangle 144"/>
          <p:cNvSpPr>
            <a:spLocks noChangeAspect="1"/>
          </p:cNvSpPr>
          <p:nvPr/>
        </p:nvSpPr>
        <p:spPr>
          <a:xfrm>
            <a:off x="376129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6" name="Rectangle 145"/>
          <p:cNvSpPr>
            <a:spLocks noChangeAspect="1"/>
          </p:cNvSpPr>
          <p:nvPr/>
        </p:nvSpPr>
        <p:spPr>
          <a:xfrm>
            <a:off x="404837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7" name="Rectangle 146"/>
          <p:cNvSpPr>
            <a:spLocks noChangeAspect="1"/>
          </p:cNvSpPr>
          <p:nvPr/>
        </p:nvSpPr>
        <p:spPr>
          <a:xfrm>
            <a:off x="433545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8" name="Rectangle 147"/>
          <p:cNvSpPr>
            <a:spLocks noChangeAspect="1"/>
          </p:cNvSpPr>
          <p:nvPr/>
        </p:nvSpPr>
        <p:spPr>
          <a:xfrm>
            <a:off x="462253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9" name="Rectangle 148"/>
          <p:cNvSpPr>
            <a:spLocks noChangeAspect="1"/>
          </p:cNvSpPr>
          <p:nvPr/>
        </p:nvSpPr>
        <p:spPr>
          <a:xfrm>
            <a:off x="490961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0" name="Rectangle 149"/>
          <p:cNvSpPr>
            <a:spLocks noChangeAspect="1"/>
          </p:cNvSpPr>
          <p:nvPr/>
        </p:nvSpPr>
        <p:spPr>
          <a:xfrm>
            <a:off x="519669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1" name="Rectangle 150"/>
          <p:cNvSpPr>
            <a:spLocks noChangeAspect="1"/>
          </p:cNvSpPr>
          <p:nvPr/>
        </p:nvSpPr>
        <p:spPr>
          <a:xfrm>
            <a:off x="548377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2" name="Rectangle 151"/>
          <p:cNvSpPr>
            <a:spLocks noChangeAspect="1"/>
          </p:cNvSpPr>
          <p:nvPr/>
        </p:nvSpPr>
        <p:spPr>
          <a:xfrm>
            <a:off x="5770857"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3" name="Rectangle 152"/>
          <p:cNvSpPr>
            <a:spLocks noChangeAspect="1"/>
          </p:cNvSpPr>
          <p:nvPr/>
        </p:nvSpPr>
        <p:spPr>
          <a:xfrm>
            <a:off x="6045746" y="3729529"/>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6" name="Rectangle 125"/>
          <p:cNvSpPr>
            <a:spLocks noChangeAspect="1"/>
          </p:cNvSpPr>
          <p:nvPr/>
        </p:nvSpPr>
        <p:spPr>
          <a:xfrm>
            <a:off x="2338089"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7" name="Rectangle 126"/>
          <p:cNvSpPr>
            <a:spLocks noChangeAspect="1"/>
          </p:cNvSpPr>
          <p:nvPr/>
        </p:nvSpPr>
        <p:spPr>
          <a:xfrm>
            <a:off x="2625169"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8" name="Rectangle 127"/>
          <p:cNvSpPr>
            <a:spLocks noChangeAspect="1"/>
          </p:cNvSpPr>
          <p:nvPr/>
        </p:nvSpPr>
        <p:spPr>
          <a:xfrm>
            <a:off x="2912249"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9" name="Rectangle 128"/>
          <p:cNvSpPr>
            <a:spLocks noChangeAspect="1"/>
          </p:cNvSpPr>
          <p:nvPr/>
        </p:nvSpPr>
        <p:spPr>
          <a:xfrm>
            <a:off x="3199329"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0" name="Rectangle 129"/>
          <p:cNvSpPr>
            <a:spLocks noChangeAspect="1"/>
          </p:cNvSpPr>
          <p:nvPr/>
        </p:nvSpPr>
        <p:spPr>
          <a:xfrm>
            <a:off x="3486409"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1" name="Rectangle 130"/>
          <p:cNvSpPr>
            <a:spLocks noChangeAspect="1"/>
          </p:cNvSpPr>
          <p:nvPr/>
        </p:nvSpPr>
        <p:spPr>
          <a:xfrm>
            <a:off x="376129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2" name="Rectangle 131"/>
          <p:cNvSpPr>
            <a:spLocks noChangeAspect="1"/>
          </p:cNvSpPr>
          <p:nvPr/>
        </p:nvSpPr>
        <p:spPr>
          <a:xfrm>
            <a:off x="404837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3" name="Rectangle 132"/>
          <p:cNvSpPr>
            <a:spLocks noChangeAspect="1"/>
          </p:cNvSpPr>
          <p:nvPr/>
        </p:nvSpPr>
        <p:spPr>
          <a:xfrm>
            <a:off x="433545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4" name="Rectangle 133"/>
          <p:cNvSpPr>
            <a:spLocks noChangeAspect="1"/>
          </p:cNvSpPr>
          <p:nvPr/>
        </p:nvSpPr>
        <p:spPr>
          <a:xfrm>
            <a:off x="462253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5" name="Rectangle 134"/>
          <p:cNvSpPr>
            <a:spLocks noChangeAspect="1"/>
          </p:cNvSpPr>
          <p:nvPr/>
        </p:nvSpPr>
        <p:spPr>
          <a:xfrm>
            <a:off x="490961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 name="Rectangle 135"/>
          <p:cNvSpPr>
            <a:spLocks noChangeAspect="1"/>
          </p:cNvSpPr>
          <p:nvPr/>
        </p:nvSpPr>
        <p:spPr>
          <a:xfrm>
            <a:off x="519669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7" name="Rectangle 136"/>
          <p:cNvSpPr>
            <a:spLocks noChangeAspect="1"/>
          </p:cNvSpPr>
          <p:nvPr/>
        </p:nvSpPr>
        <p:spPr>
          <a:xfrm>
            <a:off x="548377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8" name="Rectangle 137"/>
          <p:cNvSpPr>
            <a:spLocks noChangeAspect="1"/>
          </p:cNvSpPr>
          <p:nvPr/>
        </p:nvSpPr>
        <p:spPr>
          <a:xfrm>
            <a:off x="5770857"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9" name="Rectangle 138"/>
          <p:cNvSpPr>
            <a:spLocks noChangeAspect="1"/>
          </p:cNvSpPr>
          <p:nvPr/>
        </p:nvSpPr>
        <p:spPr>
          <a:xfrm>
            <a:off x="6045746" y="3992126"/>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a:spLocks noChangeAspect="1"/>
          </p:cNvSpPr>
          <p:nvPr/>
        </p:nvSpPr>
        <p:spPr>
          <a:xfrm>
            <a:off x="2338089"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3" name="Rectangle 112"/>
          <p:cNvSpPr>
            <a:spLocks noChangeAspect="1"/>
          </p:cNvSpPr>
          <p:nvPr/>
        </p:nvSpPr>
        <p:spPr>
          <a:xfrm>
            <a:off x="2625169"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a:spLocks noChangeAspect="1"/>
          </p:cNvSpPr>
          <p:nvPr/>
        </p:nvSpPr>
        <p:spPr>
          <a:xfrm>
            <a:off x="2912249"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114"/>
          <p:cNvSpPr>
            <a:spLocks noChangeAspect="1"/>
          </p:cNvSpPr>
          <p:nvPr/>
        </p:nvSpPr>
        <p:spPr>
          <a:xfrm>
            <a:off x="3199329"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115"/>
          <p:cNvSpPr>
            <a:spLocks noChangeAspect="1"/>
          </p:cNvSpPr>
          <p:nvPr/>
        </p:nvSpPr>
        <p:spPr>
          <a:xfrm>
            <a:off x="3486409"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116"/>
          <p:cNvSpPr>
            <a:spLocks noChangeAspect="1"/>
          </p:cNvSpPr>
          <p:nvPr/>
        </p:nvSpPr>
        <p:spPr>
          <a:xfrm>
            <a:off x="376129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8" name="Rectangle 117"/>
          <p:cNvSpPr>
            <a:spLocks noChangeAspect="1"/>
          </p:cNvSpPr>
          <p:nvPr/>
        </p:nvSpPr>
        <p:spPr>
          <a:xfrm>
            <a:off x="404837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9" name="Rectangle 118"/>
          <p:cNvSpPr>
            <a:spLocks noChangeAspect="1"/>
          </p:cNvSpPr>
          <p:nvPr/>
        </p:nvSpPr>
        <p:spPr>
          <a:xfrm>
            <a:off x="433545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0" name="Rectangle 119"/>
          <p:cNvSpPr>
            <a:spLocks noChangeAspect="1"/>
          </p:cNvSpPr>
          <p:nvPr/>
        </p:nvSpPr>
        <p:spPr>
          <a:xfrm>
            <a:off x="462253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1" name="Rectangle 120"/>
          <p:cNvSpPr>
            <a:spLocks noChangeAspect="1"/>
          </p:cNvSpPr>
          <p:nvPr/>
        </p:nvSpPr>
        <p:spPr>
          <a:xfrm>
            <a:off x="490961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2" name="Rectangle 121"/>
          <p:cNvSpPr>
            <a:spLocks noChangeAspect="1"/>
          </p:cNvSpPr>
          <p:nvPr/>
        </p:nvSpPr>
        <p:spPr>
          <a:xfrm>
            <a:off x="519669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3" name="Rectangle 122"/>
          <p:cNvSpPr>
            <a:spLocks noChangeAspect="1"/>
          </p:cNvSpPr>
          <p:nvPr/>
        </p:nvSpPr>
        <p:spPr>
          <a:xfrm>
            <a:off x="548377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Rectangle 123"/>
          <p:cNvSpPr>
            <a:spLocks noChangeAspect="1"/>
          </p:cNvSpPr>
          <p:nvPr/>
        </p:nvSpPr>
        <p:spPr>
          <a:xfrm>
            <a:off x="5770857"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5" name="Rectangle 124"/>
          <p:cNvSpPr>
            <a:spLocks noChangeAspect="1"/>
          </p:cNvSpPr>
          <p:nvPr/>
        </p:nvSpPr>
        <p:spPr>
          <a:xfrm>
            <a:off x="6045746" y="4254723"/>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Rectangle 97"/>
          <p:cNvSpPr>
            <a:spLocks noChangeAspect="1"/>
          </p:cNvSpPr>
          <p:nvPr/>
        </p:nvSpPr>
        <p:spPr>
          <a:xfrm>
            <a:off x="2338089"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Rectangle 98"/>
          <p:cNvSpPr>
            <a:spLocks noChangeAspect="1"/>
          </p:cNvSpPr>
          <p:nvPr/>
        </p:nvSpPr>
        <p:spPr>
          <a:xfrm>
            <a:off x="2625169"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Rectangle 99"/>
          <p:cNvSpPr>
            <a:spLocks noChangeAspect="1"/>
          </p:cNvSpPr>
          <p:nvPr/>
        </p:nvSpPr>
        <p:spPr>
          <a:xfrm>
            <a:off x="2912249"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a:spLocks noChangeAspect="1"/>
          </p:cNvSpPr>
          <p:nvPr/>
        </p:nvSpPr>
        <p:spPr>
          <a:xfrm>
            <a:off x="3199329"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a:spLocks noChangeAspect="1"/>
          </p:cNvSpPr>
          <p:nvPr/>
        </p:nvSpPr>
        <p:spPr>
          <a:xfrm>
            <a:off x="3486409"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3" name="Rectangle 102"/>
          <p:cNvSpPr>
            <a:spLocks noChangeAspect="1"/>
          </p:cNvSpPr>
          <p:nvPr/>
        </p:nvSpPr>
        <p:spPr>
          <a:xfrm>
            <a:off x="376129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4" name="Rectangle 103"/>
          <p:cNvSpPr>
            <a:spLocks noChangeAspect="1"/>
          </p:cNvSpPr>
          <p:nvPr/>
        </p:nvSpPr>
        <p:spPr>
          <a:xfrm>
            <a:off x="404837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a:spLocks noChangeAspect="1"/>
          </p:cNvSpPr>
          <p:nvPr/>
        </p:nvSpPr>
        <p:spPr>
          <a:xfrm>
            <a:off x="433545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a:spLocks noChangeAspect="1"/>
          </p:cNvSpPr>
          <p:nvPr/>
        </p:nvSpPr>
        <p:spPr>
          <a:xfrm>
            <a:off x="462253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Rectangle 106"/>
          <p:cNvSpPr>
            <a:spLocks noChangeAspect="1"/>
          </p:cNvSpPr>
          <p:nvPr/>
        </p:nvSpPr>
        <p:spPr>
          <a:xfrm>
            <a:off x="490961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a:spLocks noChangeAspect="1"/>
          </p:cNvSpPr>
          <p:nvPr/>
        </p:nvSpPr>
        <p:spPr>
          <a:xfrm>
            <a:off x="519669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a:spLocks noChangeAspect="1"/>
          </p:cNvSpPr>
          <p:nvPr/>
        </p:nvSpPr>
        <p:spPr>
          <a:xfrm>
            <a:off x="548377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0" name="Rectangle 109"/>
          <p:cNvSpPr>
            <a:spLocks noChangeAspect="1"/>
          </p:cNvSpPr>
          <p:nvPr/>
        </p:nvSpPr>
        <p:spPr>
          <a:xfrm>
            <a:off x="5770857"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a:spLocks noChangeAspect="1"/>
          </p:cNvSpPr>
          <p:nvPr/>
        </p:nvSpPr>
        <p:spPr>
          <a:xfrm>
            <a:off x="6045746" y="4517320"/>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4" name="Rectangle 83"/>
          <p:cNvSpPr>
            <a:spLocks noChangeAspect="1"/>
          </p:cNvSpPr>
          <p:nvPr/>
        </p:nvSpPr>
        <p:spPr>
          <a:xfrm>
            <a:off x="2338089"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a:spLocks noChangeAspect="1"/>
          </p:cNvSpPr>
          <p:nvPr/>
        </p:nvSpPr>
        <p:spPr>
          <a:xfrm>
            <a:off x="2625169"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a:spLocks noChangeAspect="1"/>
          </p:cNvSpPr>
          <p:nvPr/>
        </p:nvSpPr>
        <p:spPr>
          <a:xfrm>
            <a:off x="2912249"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Rectangle 86"/>
          <p:cNvSpPr>
            <a:spLocks noChangeAspect="1"/>
          </p:cNvSpPr>
          <p:nvPr/>
        </p:nvSpPr>
        <p:spPr>
          <a:xfrm>
            <a:off x="3199329"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87"/>
          <p:cNvSpPr>
            <a:spLocks noChangeAspect="1"/>
          </p:cNvSpPr>
          <p:nvPr/>
        </p:nvSpPr>
        <p:spPr>
          <a:xfrm>
            <a:off x="3486409"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88"/>
          <p:cNvSpPr>
            <a:spLocks noChangeAspect="1"/>
          </p:cNvSpPr>
          <p:nvPr/>
        </p:nvSpPr>
        <p:spPr>
          <a:xfrm>
            <a:off x="376129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0" name="Rectangle 89"/>
          <p:cNvSpPr>
            <a:spLocks noChangeAspect="1"/>
          </p:cNvSpPr>
          <p:nvPr/>
        </p:nvSpPr>
        <p:spPr>
          <a:xfrm>
            <a:off x="404837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1" name="Rectangle 90"/>
          <p:cNvSpPr>
            <a:spLocks noChangeAspect="1"/>
          </p:cNvSpPr>
          <p:nvPr/>
        </p:nvSpPr>
        <p:spPr>
          <a:xfrm>
            <a:off x="433545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2" name="Rectangle 91"/>
          <p:cNvSpPr>
            <a:spLocks noChangeAspect="1"/>
          </p:cNvSpPr>
          <p:nvPr/>
        </p:nvSpPr>
        <p:spPr>
          <a:xfrm>
            <a:off x="462253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Rectangle 92"/>
          <p:cNvSpPr>
            <a:spLocks noChangeAspect="1"/>
          </p:cNvSpPr>
          <p:nvPr/>
        </p:nvSpPr>
        <p:spPr>
          <a:xfrm>
            <a:off x="490961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4" name="Rectangle 93"/>
          <p:cNvSpPr>
            <a:spLocks noChangeAspect="1"/>
          </p:cNvSpPr>
          <p:nvPr/>
        </p:nvSpPr>
        <p:spPr>
          <a:xfrm>
            <a:off x="519669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Rectangle 94"/>
          <p:cNvSpPr>
            <a:spLocks noChangeAspect="1"/>
          </p:cNvSpPr>
          <p:nvPr/>
        </p:nvSpPr>
        <p:spPr>
          <a:xfrm>
            <a:off x="548377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Rectangle 95"/>
          <p:cNvSpPr>
            <a:spLocks noChangeAspect="1"/>
          </p:cNvSpPr>
          <p:nvPr/>
        </p:nvSpPr>
        <p:spPr>
          <a:xfrm>
            <a:off x="5770857"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Rectangle 96"/>
          <p:cNvSpPr>
            <a:spLocks noChangeAspect="1"/>
          </p:cNvSpPr>
          <p:nvPr/>
        </p:nvSpPr>
        <p:spPr>
          <a:xfrm>
            <a:off x="6045746" y="477991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a:spLocks noChangeAspect="1"/>
          </p:cNvSpPr>
          <p:nvPr/>
        </p:nvSpPr>
        <p:spPr>
          <a:xfrm>
            <a:off x="2338089"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a:spLocks noChangeAspect="1"/>
          </p:cNvSpPr>
          <p:nvPr/>
        </p:nvSpPr>
        <p:spPr>
          <a:xfrm>
            <a:off x="2625169"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Rectangle 71"/>
          <p:cNvSpPr>
            <a:spLocks noChangeAspect="1"/>
          </p:cNvSpPr>
          <p:nvPr/>
        </p:nvSpPr>
        <p:spPr>
          <a:xfrm>
            <a:off x="2912249"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Rectangle 72"/>
          <p:cNvSpPr>
            <a:spLocks noChangeAspect="1"/>
          </p:cNvSpPr>
          <p:nvPr/>
        </p:nvSpPr>
        <p:spPr>
          <a:xfrm>
            <a:off x="3199329"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Rectangle 73"/>
          <p:cNvSpPr>
            <a:spLocks noChangeAspect="1"/>
          </p:cNvSpPr>
          <p:nvPr/>
        </p:nvSpPr>
        <p:spPr>
          <a:xfrm>
            <a:off x="3486409"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Rectangle 74"/>
          <p:cNvSpPr>
            <a:spLocks noChangeAspect="1"/>
          </p:cNvSpPr>
          <p:nvPr/>
        </p:nvSpPr>
        <p:spPr>
          <a:xfrm>
            <a:off x="376129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a:spLocks noChangeAspect="1"/>
          </p:cNvSpPr>
          <p:nvPr/>
        </p:nvSpPr>
        <p:spPr>
          <a:xfrm>
            <a:off x="404837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a:spLocks noChangeAspect="1"/>
          </p:cNvSpPr>
          <p:nvPr/>
        </p:nvSpPr>
        <p:spPr>
          <a:xfrm>
            <a:off x="433545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8" name="Rectangle 77"/>
          <p:cNvSpPr>
            <a:spLocks noChangeAspect="1"/>
          </p:cNvSpPr>
          <p:nvPr/>
        </p:nvSpPr>
        <p:spPr>
          <a:xfrm>
            <a:off x="462253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a:spLocks noChangeAspect="1"/>
          </p:cNvSpPr>
          <p:nvPr/>
        </p:nvSpPr>
        <p:spPr>
          <a:xfrm>
            <a:off x="490961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a:spLocks noChangeAspect="1"/>
          </p:cNvSpPr>
          <p:nvPr/>
        </p:nvSpPr>
        <p:spPr>
          <a:xfrm>
            <a:off x="519669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a:spLocks noChangeAspect="1"/>
          </p:cNvSpPr>
          <p:nvPr/>
        </p:nvSpPr>
        <p:spPr>
          <a:xfrm>
            <a:off x="548377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a:spLocks noChangeAspect="1"/>
          </p:cNvSpPr>
          <p:nvPr/>
        </p:nvSpPr>
        <p:spPr>
          <a:xfrm>
            <a:off x="5770857"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a:spLocks noChangeAspect="1"/>
          </p:cNvSpPr>
          <p:nvPr/>
        </p:nvSpPr>
        <p:spPr>
          <a:xfrm>
            <a:off x="6045746" y="5042514"/>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Rectangle 55"/>
          <p:cNvSpPr>
            <a:spLocks noChangeAspect="1"/>
          </p:cNvSpPr>
          <p:nvPr/>
        </p:nvSpPr>
        <p:spPr>
          <a:xfrm>
            <a:off x="2338089"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a:spLocks noChangeAspect="1"/>
          </p:cNvSpPr>
          <p:nvPr/>
        </p:nvSpPr>
        <p:spPr>
          <a:xfrm>
            <a:off x="2625169"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Rectangle 57"/>
          <p:cNvSpPr>
            <a:spLocks noChangeAspect="1"/>
          </p:cNvSpPr>
          <p:nvPr/>
        </p:nvSpPr>
        <p:spPr>
          <a:xfrm>
            <a:off x="2912249"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Rectangle 58"/>
          <p:cNvSpPr>
            <a:spLocks noChangeAspect="1"/>
          </p:cNvSpPr>
          <p:nvPr/>
        </p:nvSpPr>
        <p:spPr>
          <a:xfrm>
            <a:off x="3199329"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Rectangle 59"/>
          <p:cNvSpPr>
            <a:spLocks noChangeAspect="1"/>
          </p:cNvSpPr>
          <p:nvPr/>
        </p:nvSpPr>
        <p:spPr>
          <a:xfrm>
            <a:off x="3486409"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Rectangle 60"/>
          <p:cNvSpPr>
            <a:spLocks noChangeAspect="1"/>
          </p:cNvSpPr>
          <p:nvPr/>
        </p:nvSpPr>
        <p:spPr>
          <a:xfrm>
            <a:off x="376129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Rectangle 61"/>
          <p:cNvSpPr>
            <a:spLocks noChangeAspect="1"/>
          </p:cNvSpPr>
          <p:nvPr/>
        </p:nvSpPr>
        <p:spPr>
          <a:xfrm>
            <a:off x="404837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Rectangle 62"/>
          <p:cNvSpPr>
            <a:spLocks noChangeAspect="1"/>
          </p:cNvSpPr>
          <p:nvPr/>
        </p:nvSpPr>
        <p:spPr>
          <a:xfrm>
            <a:off x="433545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Rectangle 63"/>
          <p:cNvSpPr>
            <a:spLocks noChangeAspect="1"/>
          </p:cNvSpPr>
          <p:nvPr/>
        </p:nvSpPr>
        <p:spPr>
          <a:xfrm>
            <a:off x="462253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Rectangle 64"/>
          <p:cNvSpPr>
            <a:spLocks noChangeAspect="1"/>
          </p:cNvSpPr>
          <p:nvPr/>
        </p:nvSpPr>
        <p:spPr>
          <a:xfrm>
            <a:off x="490961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Rectangle 65"/>
          <p:cNvSpPr>
            <a:spLocks noChangeAspect="1"/>
          </p:cNvSpPr>
          <p:nvPr/>
        </p:nvSpPr>
        <p:spPr>
          <a:xfrm>
            <a:off x="519669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Rectangle 66"/>
          <p:cNvSpPr>
            <a:spLocks noChangeAspect="1"/>
          </p:cNvSpPr>
          <p:nvPr/>
        </p:nvSpPr>
        <p:spPr>
          <a:xfrm>
            <a:off x="548377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Rectangle 67"/>
          <p:cNvSpPr>
            <a:spLocks noChangeAspect="1"/>
          </p:cNvSpPr>
          <p:nvPr/>
        </p:nvSpPr>
        <p:spPr>
          <a:xfrm>
            <a:off x="5770857"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Rectangle 68"/>
          <p:cNvSpPr>
            <a:spLocks noChangeAspect="1"/>
          </p:cNvSpPr>
          <p:nvPr/>
        </p:nvSpPr>
        <p:spPr>
          <a:xfrm>
            <a:off x="6045746" y="530511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p:cNvSpPr>
            <a:spLocks noChangeAspect="1"/>
          </p:cNvSpPr>
          <p:nvPr/>
        </p:nvSpPr>
        <p:spPr>
          <a:xfrm>
            <a:off x="2338089"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p:cNvSpPr>
            <a:spLocks noChangeAspect="1"/>
          </p:cNvSpPr>
          <p:nvPr/>
        </p:nvSpPr>
        <p:spPr>
          <a:xfrm>
            <a:off x="2625169"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Rectangle 43"/>
          <p:cNvSpPr>
            <a:spLocks noChangeAspect="1"/>
          </p:cNvSpPr>
          <p:nvPr/>
        </p:nvSpPr>
        <p:spPr>
          <a:xfrm>
            <a:off x="2912249"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p:cNvSpPr>
            <a:spLocks noChangeAspect="1"/>
          </p:cNvSpPr>
          <p:nvPr/>
        </p:nvSpPr>
        <p:spPr>
          <a:xfrm>
            <a:off x="3199329"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p:cNvSpPr>
            <a:spLocks noChangeAspect="1"/>
          </p:cNvSpPr>
          <p:nvPr/>
        </p:nvSpPr>
        <p:spPr>
          <a:xfrm>
            <a:off x="3486409"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a:spLocks noChangeAspect="1"/>
          </p:cNvSpPr>
          <p:nvPr/>
        </p:nvSpPr>
        <p:spPr>
          <a:xfrm>
            <a:off x="376129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p:cNvSpPr>
            <a:spLocks noChangeAspect="1"/>
          </p:cNvSpPr>
          <p:nvPr/>
        </p:nvSpPr>
        <p:spPr>
          <a:xfrm>
            <a:off x="404837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48"/>
          <p:cNvSpPr>
            <a:spLocks noChangeAspect="1"/>
          </p:cNvSpPr>
          <p:nvPr/>
        </p:nvSpPr>
        <p:spPr>
          <a:xfrm>
            <a:off x="433545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49"/>
          <p:cNvSpPr>
            <a:spLocks noChangeAspect="1"/>
          </p:cNvSpPr>
          <p:nvPr/>
        </p:nvSpPr>
        <p:spPr>
          <a:xfrm>
            <a:off x="462253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ectangle 50"/>
          <p:cNvSpPr>
            <a:spLocks noChangeAspect="1"/>
          </p:cNvSpPr>
          <p:nvPr/>
        </p:nvSpPr>
        <p:spPr>
          <a:xfrm>
            <a:off x="490961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p:cNvSpPr>
            <a:spLocks noChangeAspect="1"/>
          </p:cNvSpPr>
          <p:nvPr/>
        </p:nvSpPr>
        <p:spPr>
          <a:xfrm>
            <a:off x="519669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Rectangle 52"/>
          <p:cNvSpPr>
            <a:spLocks noChangeAspect="1"/>
          </p:cNvSpPr>
          <p:nvPr/>
        </p:nvSpPr>
        <p:spPr>
          <a:xfrm>
            <a:off x="548377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Rectangle 53"/>
          <p:cNvSpPr>
            <a:spLocks noChangeAspect="1"/>
          </p:cNvSpPr>
          <p:nvPr/>
        </p:nvSpPr>
        <p:spPr>
          <a:xfrm>
            <a:off x="5770857"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Rectangle 54"/>
          <p:cNvSpPr>
            <a:spLocks noChangeAspect="1"/>
          </p:cNvSpPr>
          <p:nvPr/>
        </p:nvSpPr>
        <p:spPr>
          <a:xfrm>
            <a:off x="6045746" y="5567707"/>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8"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47" b="1"/>
          <a:stretch/>
        </p:blipFill>
        <p:spPr bwMode="auto">
          <a:xfrm>
            <a:off x="2318838" y="2131580"/>
            <a:ext cx="3906907" cy="362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0" name="Before Tax Subtitle">
            <a:extLst>
              <a:ext uri="{FF2B5EF4-FFF2-40B4-BE49-F238E27FC236}">
                <a16:creationId xmlns:a16="http://schemas.microsoft.com/office/drawing/2014/main" id="{6CCCB703-5DE6-3F45-BD0A-99DAAC70D187}"/>
              </a:ext>
            </a:extLst>
          </p:cNvPr>
          <p:cNvSpPr txBox="1">
            <a:spLocks/>
          </p:cNvSpPr>
          <p:nvPr/>
        </p:nvSpPr>
        <p:spPr>
          <a:xfrm>
            <a:off x="274320" y="1371600"/>
            <a:ext cx="7772400" cy="571190"/>
          </a:xfrm>
          <a:prstGeom prst="rect">
            <a:avLst/>
          </a:prstGeom>
          <a:noFill/>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Number of US Stocks and Municipal Bonds</a:t>
            </a:r>
            <a:br>
              <a:rPr lang="en-US" sz="1600" b="1" dirty="0"/>
            </a:br>
            <a:r>
              <a:rPr lang="en-US" sz="1500" dirty="0"/>
              <a:t>As of December 31, 2019</a:t>
            </a:r>
          </a:p>
        </p:txBody>
      </p:sp>
      <p:sp>
        <p:nvSpPr>
          <p:cNvPr id="241" name="Rectangle 240">
            <a:extLst>
              <a:ext uri="{FF2B5EF4-FFF2-40B4-BE49-F238E27FC236}">
                <a16:creationId xmlns:a16="http://schemas.microsoft.com/office/drawing/2014/main" id="{23C859E7-D0D0-D048-A835-F44749F3D869}"/>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INVEST IN A TAX-FREE INCOME FUND? </a:t>
            </a:r>
          </a:p>
        </p:txBody>
      </p:sp>
    </p:spTree>
    <p:extLst>
      <p:ext uri="{BB962C8B-B14F-4D97-AF65-F5344CB8AC3E}">
        <p14:creationId xmlns:p14="http://schemas.microsoft.com/office/powerpoint/2010/main" val="33326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38"/>
                                        </p:tgtEl>
                                      </p:cBhvr>
                                      <p:by x="5000" y="5000"/>
                                    </p:animScale>
                                  </p:childTnLst>
                                </p:cTn>
                              </p:par>
                              <p:par>
                                <p:cTn id="7" presetID="42" presetClass="path" presetSubtype="0" fill="hold" nodeType="withEffect">
                                  <p:stCondLst>
                                    <p:cond delay="0"/>
                                  </p:stCondLst>
                                  <p:childTnLst>
                                    <p:animMotion origin="layout" path="M 0.00104 0.00717 L -0.20712 0.25555 " pathEditMode="fixed" rAng="0" ptsTypes="AA">
                                      <p:cBhvr>
                                        <p:cTn id="8" dur="1000" fill="hold"/>
                                        <p:tgtEl>
                                          <p:spTgt spid="238"/>
                                        </p:tgtEl>
                                        <p:attrNameLst>
                                          <p:attrName>ppt_x</p:attrName>
                                          <p:attrName>ppt_y</p:attrName>
                                        </p:attrNameLst>
                                      </p:cBhvr>
                                      <p:rCtr x="-10417" y="12407"/>
                                    </p:animMotion>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238"/>
                                        </p:tgtEl>
                                        <p:attrNameLst>
                                          <p:attrName>style.visibility</p:attrName>
                                        </p:attrNameLst>
                                      </p:cBhvr>
                                      <p:to>
                                        <p:strVal val="hidden"/>
                                      </p:to>
                                    </p:set>
                                  </p:childTnLst>
                                </p:cTn>
                              </p:par>
                              <p:par>
                                <p:cTn id="12" presetID="19" presetClass="emph" presetSubtype="0" fill="hold" grpId="0" nodeType="withEffect">
                                  <p:stCondLst>
                                    <p:cond delay="0"/>
                                  </p:stCondLst>
                                  <p:childTnLst>
                                    <p:animClr clrSpc="rgb" dir="cw">
                                      <p:cBhvr override="childStyle">
                                        <p:cTn id="13" dur="10" fill="hold"/>
                                        <p:tgtEl>
                                          <p:spTgt spid="42"/>
                                        </p:tgtEl>
                                        <p:attrNameLst>
                                          <p:attrName>style.color</p:attrName>
                                        </p:attrNameLst>
                                      </p:cBhvr>
                                      <p:to>
                                        <a:srgbClr val="4E9D2D"/>
                                      </p:to>
                                    </p:animClr>
                                    <p:animClr clrSpc="rgb" dir="cw">
                                      <p:cBhvr>
                                        <p:cTn id="14" dur="10" fill="hold"/>
                                        <p:tgtEl>
                                          <p:spTgt spid="42"/>
                                        </p:tgtEl>
                                        <p:attrNameLst>
                                          <p:attrName>fillcolor</p:attrName>
                                        </p:attrNameLst>
                                      </p:cBhvr>
                                      <p:to>
                                        <a:srgbClr val="4E9D2D"/>
                                      </p:to>
                                    </p:animClr>
                                    <p:set>
                                      <p:cBhvr>
                                        <p:cTn id="15" dur="10" fill="hold"/>
                                        <p:tgtEl>
                                          <p:spTgt spid="42"/>
                                        </p:tgtEl>
                                        <p:attrNameLst>
                                          <p:attrName>fill.type</p:attrName>
                                        </p:attrNameLst>
                                      </p:cBhvr>
                                      <p:to>
                                        <p:strVal val="solid"/>
                                      </p:to>
                                    </p:set>
                                    <p:set>
                                      <p:cBhvr>
                                        <p:cTn id="16" dur="10" fill="hold"/>
                                        <p:tgtEl>
                                          <p:spTgt spid="42"/>
                                        </p:tgtEl>
                                        <p:attrNameLst>
                                          <p:attrName>fill.on</p:attrName>
                                        </p:attrNameLst>
                                      </p:cBhvr>
                                      <p:to>
                                        <p:strVal val="true"/>
                                      </p:to>
                                    </p:set>
                                  </p:childTnLst>
                                </p:cTn>
                              </p:par>
                              <p:par>
                                <p:cTn id="17" presetID="10" presetClass="exit" presetSubtype="0" fill="hold" grpId="0" nodeType="withEffect">
                                  <p:stCondLst>
                                    <p:cond delay="0"/>
                                  </p:stCondLst>
                                  <p:childTnLst>
                                    <p:animEffect transition="out" filter="fade">
                                      <p:cBhvr>
                                        <p:cTn id="18" dur="250"/>
                                        <p:tgtEl>
                                          <p:spTgt spid="29"/>
                                        </p:tgtEl>
                                      </p:cBhvr>
                                    </p:animEffect>
                                    <p:set>
                                      <p:cBhvr>
                                        <p:cTn id="19" dur="1" fill="hold">
                                          <p:stCondLst>
                                            <p:cond delay="249"/>
                                          </p:stCondLst>
                                        </p:cTn>
                                        <p:tgtEl>
                                          <p:spTgt spid="29"/>
                                        </p:tgtEl>
                                        <p:attrNameLst>
                                          <p:attrName>style.visibility</p:attrName>
                                        </p:attrNameLst>
                                      </p:cBhvr>
                                      <p:to>
                                        <p:strVal val="hidden"/>
                                      </p:to>
                                    </p:se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50"/>
                                        <p:tgtEl>
                                          <p:spTgt spid="31"/>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25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250"/>
                                        <p:tgtEl>
                                          <p:spTgt spid="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250"/>
                                        <p:tgtEl>
                                          <p:spTgt spid="5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250"/>
                                        <p:tgtEl>
                                          <p:spTgt spid="86"/>
                                        </p:tgtEl>
                                      </p:cBhvr>
                                    </p:animEffect>
                                  </p:childTnLst>
                                </p:cTn>
                              </p:par>
                              <p:par>
                                <p:cTn id="37" presetID="10" presetClass="entr" presetSubtype="0" fill="hold" grpId="0" nodeType="withEffect">
                                  <p:stCondLst>
                                    <p:cond delay="10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250"/>
                                        <p:tgtEl>
                                          <p:spTgt spid="87"/>
                                        </p:tgtEl>
                                      </p:cBhvr>
                                    </p:animEffect>
                                  </p:childTnLst>
                                </p:cTn>
                              </p:par>
                              <p:par>
                                <p:cTn id="40" presetID="10" presetClass="entr" presetSubtype="0" fill="hold" grpId="0" nodeType="withEffect">
                                  <p:stCondLst>
                                    <p:cond delay="10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250"/>
                                        <p:tgtEl>
                                          <p:spTgt spid="72"/>
                                        </p:tgtEl>
                                      </p:cBhvr>
                                    </p:animEffect>
                                  </p:childTnLst>
                                </p:cTn>
                              </p:par>
                              <p:par>
                                <p:cTn id="43" presetID="10" presetClass="entr" presetSubtype="0" fill="hold" grpId="0" nodeType="withEffect">
                                  <p:stCondLst>
                                    <p:cond delay="10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250"/>
                                        <p:tgtEl>
                                          <p:spTgt spid="73"/>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250"/>
                                        <p:tgtEl>
                                          <p:spTgt spid="58"/>
                                        </p:tgtEl>
                                      </p:cBhvr>
                                    </p:animEffect>
                                  </p:childTnLst>
                                </p:cTn>
                              </p:par>
                              <p:par>
                                <p:cTn id="49" presetID="10" presetClass="entr" presetSubtype="0" fill="hold" grpId="0" nodeType="withEffect">
                                  <p:stCondLst>
                                    <p:cond delay="10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250"/>
                                        <p:tgtEl>
                                          <p:spTgt spid="59"/>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250"/>
                                        <p:tgtEl>
                                          <p:spTgt spid="44"/>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50"/>
                                        <p:tgtEl>
                                          <p:spTgt spid="4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250"/>
                                        <p:tgtEl>
                                          <p:spTgt spid="85"/>
                                        </p:tgtEl>
                                      </p:cBhvr>
                                    </p:animEffect>
                                  </p:childTnLst>
                                </p:cTn>
                              </p:par>
                              <p:par>
                                <p:cTn id="61" presetID="10" presetClass="entr" presetSubtype="0" fill="hold" grpId="0" nodeType="withEffect">
                                  <p:stCondLst>
                                    <p:cond delay="10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250"/>
                                        <p:tgtEl>
                                          <p:spTgt spid="84"/>
                                        </p:tgtEl>
                                      </p:cBhvr>
                                    </p:animEffect>
                                  </p:childTnLst>
                                </p:cTn>
                              </p:par>
                              <p:par>
                                <p:cTn id="64" presetID="10" presetClass="entr" presetSubtype="0" fill="hold" grpId="0" nodeType="withEffect">
                                  <p:stCondLst>
                                    <p:cond delay="10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250"/>
                                        <p:tgtEl>
                                          <p:spTgt spid="70"/>
                                        </p:tgtEl>
                                      </p:cBhvr>
                                    </p:animEffect>
                                  </p:childTnLst>
                                </p:cTn>
                              </p:par>
                              <p:par>
                                <p:cTn id="67" presetID="10" presetClass="entr" presetSubtype="0" fill="hold" grpId="0" nodeType="withEffect">
                                  <p:stCondLst>
                                    <p:cond delay="10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250"/>
                                        <p:tgtEl>
                                          <p:spTgt spid="71"/>
                                        </p:tgtEl>
                                      </p:cBhvr>
                                    </p:animEffect>
                                  </p:childTnLst>
                                </p:cTn>
                              </p:par>
                              <p:par>
                                <p:cTn id="70" presetID="10" presetClass="entr" presetSubtype="0" fill="hold" grpId="0" nodeType="withEffect">
                                  <p:stCondLst>
                                    <p:cond delay="20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250"/>
                                        <p:tgtEl>
                                          <p:spTgt spid="112"/>
                                        </p:tgtEl>
                                      </p:cBhvr>
                                    </p:animEffect>
                                  </p:childTnLst>
                                </p:cTn>
                              </p:par>
                              <p:par>
                                <p:cTn id="73" presetID="10" presetClass="entr" presetSubtype="0" fill="hold" grpId="0" nodeType="withEffect">
                                  <p:stCondLst>
                                    <p:cond delay="200"/>
                                  </p:stCondLst>
                                  <p:childTnLst>
                                    <p:set>
                                      <p:cBhvr>
                                        <p:cTn id="74" dur="1" fill="hold">
                                          <p:stCondLst>
                                            <p:cond delay="0"/>
                                          </p:stCondLst>
                                        </p:cTn>
                                        <p:tgtEl>
                                          <p:spTgt spid="113"/>
                                        </p:tgtEl>
                                        <p:attrNameLst>
                                          <p:attrName>style.visibility</p:attrName>
                                        </p:attrNameLst>
                                      </p:cBhvr>
                                      <p:to>
                                        <p:strVal val="visible"/>
                                      </p:to>
                                    </p:set>
                                    <p:animEffect transition="in" filter="fade">
                                      <p:cBhvr>
                                        <p:cTn id="75" dur="250"/>
                                        <p:tgtEl>
                                          <p:spTgt spid="113"/>
                                        </p:tgtEl>
                                      </p:cBhvr>
                                    </p:animEffect>
                                  </p:childTnLst>
                                </p:cTn>
                              </p:par>
                              <p:par>
                                <p:cTn id="76" presetID="10" presetClass="entr" presetSubtype="0" fill="hold" grpId="0" nodeType="withEffect">
                                  <p:stCondLst>
                                    <p:cond delay="200"/>
                                  </p:stCondLst>
                                  <p:childTnLst>
                                    <p:set>
                                      <p:cBhvr>
                                        <p:cTn id="77" dur="1" fill="hold">
                                          <p:stCondLst>
                                            <p:cond delay="0"/>
                                          </p:stCondLst>
                                        </p:cTn>
                                        <p:tgtEl>
                                          <p:spTgt spid="114"/>
                                        </p:tgtEl>
                                        <p:attrNameLst>
                                          <p:attrName>style.visibility</p:attrName>
                                        </p:attrNameLst>
                                      </p:cBhvr>
                                      <p:to>
                                        <p:strVal val="visible"/>
                                      </p:to>
                                    </p:set>
                                    <p:animEffect transition="in" filter="fade">
                                      <p:cBhvr>
                                        <p:cTn id="78" dur="250"/>
                                        <p:tgtEl>
                                          <p:spTgt spid="114"/>
                                        </p:tgtEl>
                                      </p:cBhvr>
                                    </p:animEffect>
                                  </p:childTnLst>
                                </p:cTn>
                              </p:par>
                              <p:par>
                                <p:cTn id="79" presetID="10" presetClass="entr" presetSubtype="0" fill="hold" grpId="0" nodeType="withEffect">
                                  <p:stCondLst>
                                    <p:cond delay="20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250"/>
                                        <p:tgtEl>
                                          <p:spTgt spid="115"/>
                                        </p:tgtEl>
                                      </p:cBhvr>
                                    </p:animEffect>
                                  </p:childTnLst>
                                </p:cTn>
                              </p:par>
                              <p:par>
                                <p:cTn id="82" presetID="10" presetClass="entr" presetSubtype="0" fill="hold" grpId="0" nodeType="withEffect">
                                  <p:stCondLst>
                                    <p:cond delay="200"/>
                                  </p:stCondLst>
                                  <p:childTnLst>
                                    <p:set>
                                      <p:cBhvr>
                                        <p:cTn id="83" dur="1" fill="hold">
                                          <p:stCondLst>
                                            <p:cond delay="0"/>
                                          </p:stCondLst>
                                        </p:cTn>
                                        <p:tgtEl>
                                          <p:spTgt spid="116"/>
                                        </p:tgtEl>
                                        <p:attrNameLst>
                                          <p:attrName>style.visibility</p:attrName>
                                        </p:attrNameLst>
                                      </p:cBhvr>
                                      <p:to>
                                        <p:strVal val="visible"/>
                                      </p:to>
                                    </p:set>
                                    <p:animEffect transition="in" filter="fade">
                                      <p:cBhvr>
                                        <p:cTn id="84" dur="250"/>
                                        <p:tgtEl>
                                          <p:spTgt spid="116"/>
                                        </p:tgtEl>
                                      </p:cBhvr>
                                    </p:animEffect>
                                  </p:childTnLst>
                                </p:cTn>
                              </p:par>
                              <p:par>
                                <p:cTn id="85" presetID="10" presetClass="entr" presetSubtype="0" fill="hold" grpId="0" nodeType="withEffect">
                                  <p:stCondLst>
                                    <p:cond delay="200"/>
                                  </p:stCondLst>
                                  <p:childTnLst>
                                    <p:set>
                                      <p:cBhvr>
                                        <p:cTn id="86" dur="1" fill="hold">
                                          <p:stCondLst>
                                            <p:cond delay="0"/>
                                          </p:stCondLst>
                                        </p:cTn>
                                        <p:tgtEl>
                                          <p:spTgt spid="117"/>
                                        </p:tgtEl>
                                        <p:attrNameLst>
                                          <p:attrName>style.visibility</p:attrName>
                                        </p:attrNameLst>
                                      </p:cBhvr>
                                      <p:to>
                                        <p:strVal val="visible"/>
                                      </p:to>
                                    </p:set>
                                    <p:animEffect transition="in" filter="fade">
                                      <p:cBhvr>
                                        <p:cTn id="87" dur="250"/>
                                        <p:tgtEl>
                                          <p:spTgt spid="117"/>
                                        </p:tgtEl>
                                      </p:cBhvr>
                                    </p:animEffect>
                                  </p:childTnLst>
                                </p:cTn>
                              </p:par>
                              <p:par>
                                <p:cTn id="88" presetID="10" presetClass="entr" presetSubtype="0" fill="hold" grpId="0" nodeType="withEffect">
                                  <p:stCondLst>
                                    <p:cond delay="20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250"/>
                                        <p:tgtEl>
                                          <p:spTgt spid="98"/>
                                        </p:tgtEl>
                                      </p:cBhvr>
                                    </p:animEffect>
                                  </p:childTnLst>
                                </p:cTn>
                              </p:par>
                              <p:par>
                                <p:cTn id="91" presetID="10" presetClass="entr" presetSubtype="0" fill="hold" grpId="0" nodeType="withEffect">
                                  <p:stCondLst>
                                    <p:cond delay="20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250"/>
                                        <p:tgtEl>
                                          <p:spTgt spid="99"/>
                                        </p:tgtEl>
                                      </p:cBhvr>
                                    </p:animEffect>
                                  </p:childTnLst>
                                </p:cTn>
                              </p:par>
                              <p:par>
                                <p:cTn id="94" presetID="10" presetClass="entr" presetSubtype="0" fill="hold" grpId="0" nodeType="withEffect">
                                  <p:stCondLst>
                                    <p:cond delay="20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250"/>
                                        <p:tgtEl>
                                          <p:spTgt spid="100"/>
                                        </p:tgtEl>
                                      </p:cBhvr>
                                    </p:animEffect>
                                  </p:childTnLst>
                                </p:cTn>
                              </p:par>
                              <p:par>
                                <p:cTn id="97" presetID="10" presetClass="entr" presetSubtype="0" fill="hold" grpId="0" nodeType="withEffect">
                                  <p:stCondLst>
                                    <p:cond delay="200"/>
                                  </p:stCondLst>
                                  <p:childTnLst>
                                    <p:set>
                                      <p:cBhvr>
                                        <p:cTn id="98" dur="1" fill="hold">
                                          <p:stCondLst>
                                            <p:cond delay="0"/>
                                          </p:stCondLst>
                                        </p:cTn>
                                        <p:tgtEl>
                                          <p:spTgt spid="101"/>
                                        </p:tgtEl>
                                        <p:attrNameLst>
                                          <p:attrName>style.visibility</p:attrName>
                                        </p:attrNameLst>
                                      </p:cBhvr>
                                      <p:to>
                                        <p:strVal val="visible"/>
                                      </p:to>
                                    </p:set>
                                    <p:animEffect transition="in" filter="fade">
                                      <p:cBhvr>
                                        <p:cTn id="99" dur="250"/>
                                        <p:tgtEl>
                                          <p:spTgt spid="101"/>
                                        </p:tgtEl>
                                      </p:cBhvr>
                                    </p:animEffect>
                                  </p:childTnLst>
                                </p:cTn>
                              </p:par>
                              <p:par>
                                <p:cTn id="100" presetID="10" presetClass="entr" presetSubtype="0" fill="hold" grpId="0" nodeType="withEffect">
                                  <p:stCondLst>
                                    <p:cond delay="200"/>
                                  </p:stCondLst>
                                  <p:childTnLst>
                                    <p:set>
                                      <p:cBhvr>
                                        <p:cTn id="101" dur="1" fill="hold">
                                          <p:stCondLst>
                                            <p:cond delay="0"/>
                                          </p:stCondLst>
                                        </p:cTn>
                                        <p:tgtEl>
                                          <p:spTgt spid="102"/>
                                        </p:tgtEl>
                                        <p:attrNameLst>
                                          <p:attrName>style.visibility</p:attrName>
                                        </p:attrNameLst>
                                      </p:cBhvr>
                                      <p:to>
                                        <p:strVal val="visible"/>
                                      </p:to>
                                    </p:set>
                                    <p:animEffect transition="in" filter="fade">
                                      <p:cBhvr>
                                        <p:cTn id="102" dur="250"/>
                                        <p:tgtEl>
                                          <p:spTgt spid="102"/>
                                        </p:tgtEl>
                                      </p:cBhvr>
                                    </p:animEffect>
                                  </p:childTnLst>
                                </p:cTn>
                              </p:par>
                              <p:par>
                                <p:cTn id="103" presetID="10" presetClass="entr" presetSubtype="0" fill="hold" grpId="0" nodeType="withEffect">
                                  <p:stCondLst>
                                    <p:cond delay="200"/>
                                  </p:stCondLst>
                                  <p:childTnLst>
                                    <p:set>
                                      <p:cBhvr>
                                        <p:cTn id="104" dur="1" fill="hold">
                                          <p:stCondLst>
                                            <p:cond delay="0"/>
                                          </p:stCondLst>
                                        </p:cTn>
                                        <p:tgtEl>
                                          <p:spTgt spid="103"/>
                                        </p:tgtEl>
                                        <p:attrNameLst>
                                          <p:attrName>style.visibility</p:attrName>
                                        </p:attrNameLst>
                                      </p:cBhvr>
                                      <p:to>
                                        <p:strVal val="visible"/>
                                      </p:to>
                                    </p:set>
                                    <p:animEffect transition="in" filter="fade">
                                      <p:cBhvr>
                                        <p:cTn id="105" dur="250"/>
                                        <p:tgtEl>
                                          <p:spTgt spid="103"/>
                                        </p:tgtEl>
                                      </p:cBhvr>
                                    </p:animEffect>
                                  </p:childTnLst>
                                </p:cTn>
                              </p:par>
                              <p:par>
                                <p:cTn id="106" presetID="10" presetClass="entr" presetSubtype="0" fill="hold" grpId="0" nodeType="withEffect">
                                  <p:stCondLst>
                                    <p:cond delay="200"/>
                                  </p:stCondLst>
                                  <p:childTnLst>
                                    <p:set>
                                      <p:cBhvr>
                                        <p:cTn id="107" dur="1" fill="hold">
                                          <p:stCondLst>
                                            <p:cond delay="0"/>
                                          </p:stCondLst>
                                        </p:cTn>
                                        <p:tgtEl>
                                          <p:spTgt spid="88"/>
                                        </p:tgtEl>
                                        <p:attrNameLst>
                                          <p:attrName>style.visibility</p:attrName>
                                        </p:attrNameLst>
                                      </p:cBhvr>
                                      <p:to>
                                        <p:strVal val="visible"/>
                                      </p:to>
                                    </p:set>
                                    <p:animEffect transition="in" filter="fade">
                                      <p:cBhvr>
                                        <p:cTn id="108" dur="250"/>
                                        <p:tgtEl>
                                          <p:spTgt spid="88"/>
                                        </p:tgtEl>
                                      </p:cBhvr>
                                    </p:animEffect>
                                  </p:childTnLst>
                                </p:cTn>
                              </p:par>
                              <p:par>
                                <p:cTn id="109" presetID="10" presetClass="entr" presetSubtype="0" fill="hold" grpId="0" nodeType="withEffect">
                                  <p:stCondLst>
                                    <p:cond delay="200"/>
                                  </p:stCondLst>
                                  <p:childTnLst>
                                    <p:set>
                                      <p:cBhvr>
                                        <p:cTn id="110" dur="1" fill="hold">
                                          <p:stCondLst>
                                            <p:cond delay="0"/>
                                          </p:stCondLst>
                                        </p:cTn>
                                        <p:tgtEl>
                                          <p:spTgt spid="89"/>
                                        </p:tgtEl>
                                        <p:attrNameLst>
                                          <p:attrName>style.visibility</p:attrName>
                                        </p:attrNameLst>
                                      </p:cBhvr>
                                      <p:to>
                                        <p:strVal val="visible"/>
                                      </p:to>
                                    </p:set>
                                    <p:animEffect transition="in" filter="fade">
                                      <p:cBhvr>
                                        <p:cTn id="111" dur="250"/>
                                        <p:tgtEl>
                                          <p:spTgt spid="89"/>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74"/>
                                        </p:tgtEl>
                                        <p:attrNameLst>
                                          <p:attrName>style.visibility</p:attrName>
                                        </p:attrNameLst>
                                      </p:cBhvr>
                                      <p:to>
                                        <p:strVal val="visible"/>
                                      </p:to>
                                    </p:set>
                                    <p:animEffect transition="in" filter="fade">
                                      <p:cBhvr>
                                        <p:cTn id="114" dur="250"/>
                                        <p:tgtEl>
                                          <p:spTgt spid="74"/>
                                        </p:tgtEl>
                                      </p:cBhvr>
                                    </p:animEffect>
                                  </p:childTnLst>
                                </p:cTn>
                              </p:par>
                              <p:par>
                                <p:cTn id="115" presetID="10" presetClass="entr" presetSubtype="0" fill="hold" grpId="0" nodeType="withEffect">
                                  <p:stCondLst>
                                    <p:cond delay="20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250"/>
                                        <p:tgtEl>
                                          <p:spTgt spid="75"/>
                                        </p:tgtEl>
                                      </p:cBhvr>
                                    </p:animEffect>
                                  </p:childTnLst>
                                </p:cTn>
                              </p:par>
                              <p:par>
                                <p:cTn id="118" presetID="10" presetClass="entr" presetSubtype="0" fill="hold" grpId="0" nodeType="withEffect">
                                  <p:stCondLst>
                                    <p:cond delay="20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250"/>
                                        <p:tgtEl>
                                          <p:spTgt spid="60"/>
                                        </p:tgtEl>
                                      </p:cBhvr>
                                    </p:animEffect>
                                  </p:childTnLst>
                                </p:cTn>
                              </p:par>
                              <p:par>
                                <p:cTn id="121" presetID="10" presetClass="entr" presetSubtype="0" fill="hold" grpId="0" nodeType="withEffect">
                                  <p:stCondLst>
                                    <p:cond delay="20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250"/>
                                        <p:tgtEl>
                                          <p:spTgt spid="61"/>
                                        </p:tgtEl>
                                      </p:cBhvr>
                                    </p:animEffect>
                                  </p:childTnLst>
                                </p:cTn>
                              </p:par>
                              <p:par>
                                <p:cTn id="124" presetID="10" presetClass="entr" presetSubtype="0" fill="hold" grpId="0" nodeType="withEffect">
                                  <p:stCondLst>
                                    <p:cond delay="20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250"/>
                                        <p:tgtEl>
                                          <p:spTgt spid="46"/>
                                        </p:tgtEl>
                                      </p:cBhvr>
                                    </p:animEffect>
                                  </p:childTnLst>
                                </p:cTn>
                              </p:par>
                              <p:par>
                                <p:cTn id="127" presetID="10" presetClass="entr" presetSubtype="0" fill="hold" grpId="0" nodeType="withEffect">
                                  <p:stCondLst>
                                    <p:cond delay="20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250"/>
                                        <p:tgtEl>
                                          <p:spTgt spid="47"/>
                                        </p:tgtEl>
                                      </p:cBhvr>
                                    </p:animEffect>
                                  </p:childTnLst>
                                </p:cTn>
                              </p:par>
                              <p:par>
                                <p:cTn id="130" presetID="10" presetClass="entr" presetSubtype="0" fill="hold" grpId="0" nodeType="withEffect">
                                  <p:stCondLst>
                                    <p:cond delay="300"/>
                                  </p:stCondLst>
                                  <p:childTnLst>
                                    <p:set>
                                      <p:cBhvr>
                                        <p:cTn id="131" dur="1" fill="hold">
                                          <p:stCondLst>
                                            <p:cond delay="0"/>
                                          </p:stCondLst>
                                        </p:cTn>
                                        <p:tgtEl>
                                          <p:spTgt spid="168"/>
                                        </p:tgtEl>
                                        <p:attrNameLst>
                                          <p:attrName>style.visibility</p:attrName>
                                        </p:attrNameLst>
                                      </p:cBhvr>
                                      <p:to>
                                        <p:strVal val="visible"/>
                                      </p:to>
                                    </p:set>
                                    <p:animEffect transition="in" filter="fade">
                                      <p:cBhvr>
                                        <p:cTn id="132" dur="250"/>
                                        <p:tgtEl>
                                          <p:spTgt spid="168"/>
                                        </p:tgtEl>
                                      </p:cBhvr>
                                    </p:animEffect>
                                  </p:childTnLst>
                                </p:cTn>
                              </p:par>
                              <p:par>
                                <p:cTn id="133" presetID="10" presetClass="entr" presetSubtype="0" fill="hold" grpId="0" nodeType="withEffect">
                                  <p:stCondLst>
                                    <p:cond delay="300"/>
                                  </p:stCondLst>
                                  <p:childTnLst>
                                    <p:set>
                                      <p:cBhvr>
                                        <p:cTn id="134" dur="1" fill="hold">
                                          <p:stCondLst>
                                            <p:cond delay="0"/>
                                          </p:stCondLst>
                                        </p:cTn>
                                        <p:tgtEl>
                                          <p:spTgt spid="169"/>
                                        </p:tgtEl>
                                        <p:attrNameLst>
                                          <p:attrName>style.visibility</p:attrName>
                                        </p:attrNameLst>
                                      </p:cBhvr>
                                      <p:to>
                                        <p:strVal val="visible"/>
                                      </p:to>
                                    </p:set>
                                    <p:animEffect transition="in" filter="fade">
                                      <p:cBhvr>
                                        <p:cTn id="135" dur="250"/>
                                        <p:tgtEl>
                                          <p:spTgt spid="169"/>
                                        </p:tgtEl>
                                      </p:cBhvr>
                                    </p:animEffect>
                                  </p:childTnLst>
                                </p:cTn>
                              </p:par>
                              <p:par>
                                <p:cTn id="136" presetID="10" presetClass="entr" presetSubtype="0" fill="hold" grpId="0" nodeType="withEffect">
                                  <p:stCondLst>
                                    <p:cond delay="300"/>
                                  </p:stCondLst>
                                  <p:childTnLst>
                                    <p:set>
                                      <p:cBhvr>
                                        <p:cTn id="137" dur="1" fill="hold">
                                          <p:stCondLst>
                                            <p:cond delay="0"/>
                                          </p:stCondLst>
                                        </p:cTn>
                                        <p:tgtEl>
                                          <p:spTgt spid="170"/>
                                        </p:tgtEl>
                                        <p:attrNameLst>
                                          <p:attrName>style.visibility</p:attrName>
                                        </p:attrNameLst>
                                      </p:cBhvr>
                                      <p:to>
                                        <p:strVal val="visible"/>
                                      </p:to>
                                    </p:set>
                                    <p:animEffect transition="in" filter="fade">
                                      <p:cBhvr>
                                        <p:cTn id="138" dur="250"/>
                                        <p:tgtEl>
                                          <p:spTgt spid="170"/>
                                        </p:tgtEl>
                                      </p:cBhvr>
                                    </p:animEffect>
                                  </p:childTnLst>
                                </p:cTn>
                              </p:par>
                              <p:par>
                                <p:cTn id="139" presetID="10" presetClass="entr" presetSubtype="0" fill="hold" grpId="0" nodeType="withEffect">
                                  <p:stCondLst>
                                    <p:cond delay="300"/>
                                  </p:stCondLst>
                                  <p:childTnLst>
                                    <p:set>
                                      <p:cBhvr>
                                        <p:cTn id="140" dur="1" fill="hold">
                                          <p:stCondLst>
                                            <p:cond delay="0"/>
                                          </p:stCondLst>
                                        </p:cTn>
                                        <p:tgtEl>
                                          <p:spTgt spid="171"/>
                                        </p:tgtEl>
                                        <p:attrNameLst>
                                          <p:attrName>style.visibility</p:attrName>
                                        </p:attrNameLst>
                                      </p:cBhvr>
                                      <p:to>
                                        <p:strVal val="visible"/>
                                      </p:to>
                                    </p:set>
                                    <p:animEffect transition="in" filter="fade">
                                      <p:cBhvr>
                                        <p:cTn id="141" dur="250"/>
                                        <p:tgtEl>
                                          <p:spTgt spid="171"/>
                                        </p:tgtEl>
                                      </p:cBhvr>
                                    </p:animEffect>
                                  </p:childTnLst>
                                </p:cTn>
                              </p:par>
                              <p:par>
                                <p:cTn id="142" presetID="10" presetClass="entr" presetSubtype="0" fill="hold" grpId="0" nodeType="withEffect">
                                  <p:stCondLst>
                                    <p:cond delay="300"/>
                                  </p:stCondLst>
                                  <p:childTnLst>
                                    <p:set>
                                      <p:cBhvr>
                                        <p:cTn id="143" dur="1" fill="hold">
                                          <p:stCondLst>
                                            <p:cond delay="0"/>
                                          </p:stCondLst>
                                        </p:cTn>
                                        <p:tgtEl>
                                          <p:spTgt spid="172"/>
                                        </p:tgtEl>
                                        <p:attrNameLst>
                                          <p:attrName>style.visibility</p:attrName>
                                        </p:attrNameLst>
                                      </p:cBhvr>
                                      <p:to>
                                        <p:strVal val="visible"/>
                                      </p:to>
                                    </p:set>
                                    <p:animEffect transition="in" filter="fade">
                                      <p:cBhvr>
                                        <p:cTn id="144" dur="250"/>
                                        <p:tgtEl>
                                          <p:spTgt spid="172"/>
                                        </p:tgtEl>
                                      </p:cBhvr>
                                    </p:animEffect>
                                  </p:childTnLst>
                                </p:cTn>
                              </p:par>
                              <p:par>
                                <p:cTn id="145" presetID="10" presetClass="entr" presetSubtype="0" fill="hold" grpId="0" nodeType="withEffect">
                                  <p:stCondLst>
                                    <p:cond delay="300"/>
                                  </p:stCondLst>
                                  <p:childTnLst>
                                    <p:set>
                                      <p:cBhvr>
                                        <p:cTn id="146" dur="1" fill="hold">
                                          <p:stCondLst>
                                            <p:cond delay="0"/>
                                          </p:stCondLst>
                                        </p:cTn>
                                        <p:tgtEl>
                                          <p:spTgt spid="173"/>
                                        </p:tgtEl>
                                        <p:attrNameLst>
                                          <p:attrName>style.visibility</p:attrName>
                                        </p:attrNameLst>
                                      </p:cBhvr>
                                      <p:to>
                                        <p:strVal val="visible"/>
                                      </p:to>
                                    </p:set>
                                    <p:animEffect transition="in" filter="fade">
                                      <p:cBhvr>
                                        <p:cTn id="147" dur="250"/>
                                        <p:tgtEl>
                                          <p:spTgt spid="173"/>
                                        </p:tgtEl>
                                      </p:cBhvr>
                                    </p:animEffect>
                                  </p:childTnLst>
                                </p:cTn>
                              </p:par>
                              <p:par>
                                <p:cTn id="148" presetID="10" presetClass="entr" presetSubtype="0" fill="hold" grpId="0" nodeType="withEffect">
                                  <p:stCondLst>
                                    <p:cond delay="300"/>
                                  </p:stCondLst>
                                  <p:childTnLst>
                                    <p:set>
                                      <p:cBhvr>
                                        <p:cTn id="149" dur="1" fill="hold">
                                          <p:stCondLst>
                                            <p:cond delay="0"/>
                                          </p:stCondLst>
                                        </p:cTn>
                                        <p:tgtEl>
                                          <p:spTgt spid="174"/>
                                        </p:tgtEl>
                                        <p:attrNameLst>
                                          <p:attrName>style.visibility</p:attrName>
                                        </p:attrNameLst>
                                      </p:cBhvr>
                                      <p:to>
                                        <p:strVal val="visible"/>
                                      </p:to>
                                    </p:set>
                                    <p:animEffect transition="in" filter="fade">
                                      <p:cBhvr>
                                        <p:cTn id="150" dur="250"/>
                                        <p:tgtEl>
                                          <p:spTgt spid="174"/>
                                        </p:tgtEl>
                                      </p:cBhvr>
                                    </p:animEffect>
                                  </p:childTnLst>
                                </p:cTn>
                              </p:par>
                              <p:par>
                                <p:cTn id="151" presetID="10" presetClass="entr" presetSubtype="0" fill="hold" grpId="0" nodeType="withEffect">
                                  <p:stCondLst>
                                    <p:cond delay="300"/>
                                  </p:stCondLst>
                                  <p:childTnLst>
                                    <p:set>
                                      <p:cBhvr>
                                        <p:cTn id="152" dur="1" fill="hold">
                                          <p:stCondLst>
                                            <p:cond delay="0"/>
                                          </p:stCondLst>
                                        </p:cTn>
                                        <p:tgtEl>
                                          <p:spTgt spid="175"/>
                                        </p:tgtEl>
                                        <p:attrNameLst>
                                          <p:attrName>style.visibility</p:attrName>
                                        </p:attrNameLst>
                                      </p:cBhvr>
                                      <p:to>
                                        <p:strVal val="visible"/>
                                      </p:to>
                                    </p:set>
                                    <p:animEffect transition="in" filter="fade">
                                      <p:cBhvr>
                                        <p:cTn id="153" dur="250"/>
                                        <p:tgtEl>
                                          <p:spTgt spid="175"/>
                                        </p:tgtEl>
                                      </p:cBhvr>
                                    </p:animEffect>
                                  </p:childTnLst>
                                </p:cTn>
                              </p:par>
                              <p:par>
                                <p:cTn id="154" presetID="10" presetClass="entr" presetSubtype="0" fill="hold" grpId="0" nodeType="withEffect">
                                  <p:stCondLst>
                                    <p:cond delay="300"/>
                                  </p:stCondLst>
                                  <p:childTnLst>
                                    <p:set>
                                      <p:cBhvr>
                                        <p:cTn id="155" dur="1" fill="hold">
                                          <p:stCondLst>
                                            <p:cond delay="0"/>
                                          </p:stCondLst>
                                        </p:cTn>
                                        <p:tgtEl>
                                          <p:spTgt spid="176"/>
                                        </p:tgtEl>
                                        <p:attrNameLst>
                                          <p:attrName>style.visibility</p:attrName>
                                        </p:attrNameLst>
                                      </p:cBhvr>
                                      <p:to>
                                        <p:strVal val="visible"/>
                                      </p:to>
                                    </p:set>
                                    <p:animEffect transition="in" filter="fade">
                                      <p:cBhvr>
                                        <p:cTn id="156" dur="250"/>
                                        <p:tgtEl>
                                          <p:spTgt spid="176"/>
                                        </p:tgtEl>
                                      </p:cBhvr>
                                    </p:animEffect>
                                  </p:childTnLst>
                                </p:cTn>
                              </p:par>
                              <p:par>
                                <p:cTn id="157" presetID="10" presetClass="entr" presetSubtype="0" fill="hold" grpId="0" nodeType="withEffect">
                                  <p:stCondLst>
                                    <p:cond delay="300"/>
                                  </p:stCondLst>
                                  <p:childTnLst>
                                    <p:set>
                                      <p:cBhvr>
                                        <p:cTn id="158" dur="1" fill="hold">
                                          <p:stCondLst>
                                            <p:cond delay="0"/>
                                          </p:stCondLst>
                                        </p:cTn>
                                        <p:tgtEl>
                                          <p:spTgt spid="177"/>
                                        </p:tgtEl>
                                        <p:attrNameLst>
                                          <p:attrName>style.visibility</p:attrName>
                                        </p:attrNameLst>
                                      </p:cBhvr>
                                      <p:to>
                                        <p:strVal val="visible"/>
                                      </p:to>
                                    </p:set>
                                    <p:animEffect transition="in" filter="fade">
                                      <p:cBhvr>
                                        <p:cTn id="159" dur="250"/>
                                        <p:tgtEl>
                                          <p:spTgt spid="177"/>
                                        </p:tgtEl>
                                      </p:cBhvr>
                                    </p:animEffect>
                                  </p:childTnLst>
                                </p:cTn>
                              </p:par>
                              <p:par>
                                <p:cTn id="160" presetID="10" presetClass="entr" presetSubtype="0" fill="hold" grpId="0" nodeType="withEffect">
                                  <p:stCondLst>
                                    <p:cond delay="300"/>
                                  </p:stCondLst>
                                  <p:childTnLst>
                                    <p:set>
                                      <p:cBhvr>
                                        <p:cTn id="161" dur="1" fill="hold">
                                          <p:stCondLst>
                                            <p:cond delay="0"/>
                                          </p:stCondLst>
                                        </p:cTn>
                                        <p:tgtEl>
                                          <p:spTgt spid="154"/>
                                        </p:tgtEl>
                                        <p:attrNameLst>
                                          <p:attrName>style.visibility</p:attrName>
                                        </p:attrNameLst>
                                      </p:cBhvr>
                                      <p:to>
                                        <p:strVal val="visible"/>
                                      </p:to>
                                    </p:set>
                                    <p:animEffect transition="in" filter="fade">
                                      <p:cBhvr>
                                        <p:cTn id="162" dur="250"/>
                                        <p:tgtEl>
                                          <p:spTgt spid="154"/>
                                        </p:tgtEl>
                                      </p:cBhvr>
                                    </p:animEffect>
                                  </p:childTnLst>
                                </p:cTn>
                              </p:par>
                              <p:par>
                                <p:cTn id="163" presetID="10" presetClass="entr" presetSubtype="0" fill="hold" grpId="0" nodeType="withEffect">
                                  <p:stCondLst>
                                    <p:cond delay="300"/>
                                  </p:stCondLst>
                                  <p:childTnLst>
                                    <p:set>
                                      <p:cBhvr>
                                        <p:cTn id="164" dur="1" fill="hold">
                                          <p:stCondLst>
                                            <p:cond delay="0"/>
                                          </p:stCondLst>
                                        </p:cTn>
                                        <p:tgtEl>
                                          <p:spTgt spid="155"/>
                                        </p:tgtEl>
                                        <p:attrNameLst>
                                          <p:attrName>style.visibility</p:attrName>
                                        </p:attrNameLst>
                                      </p:cBhvr>
                                      <p:to>
                                        <p:strVal val="visible"/>
                                      </p:to>
                                    </p:set>
                                    <p:animEffect transition="in" filter="fade">
                                      <p:cBhvr>
                                        <p:cTn id="165" dur="250"/>
                                        <p:tgtEl>
                                          <p:spTgt spid="155"/>
                                        </p:tgtEl>
                                      </p:cBhvr>
                                    </p:animEffect>
                                  </p:childTnLst>
                                </p:cTn>
                              </p:par>
                              <p:par>
                                <p:cTn id="166" presetID="10" presetClass="entr" presetSubtype="0" fill="hold" grpId="0" nodeType="withEffect">
                                  <p:stCondLst>
                                    <p:cond delay="300"/>
                                  </p:stCondLst>
                                  <p:childTnLst>
                                    <p:set>
                                      <p:cBhvr>
                                        <p:cTn id="167" dur="1" fill="hold">
                                          <p:stCondLst>
                                            <p:cond delay="0"/>
                                          </p:stCondLst>
                                        </p:cTn>
                                        <p:tgtEl>
                                          <p:spTgt spid="156"/>
                                        </p:tgtEl>
                                        <p:attrNameLst>
                                          <p:attrName>style.visibility</p:attrName>
                                        </p:attrNameLst>
                                      </p:cBhvr>
                                      <p:to>
                                        <p:strVal val="visible"/>
                                      </p:to>
                                    </p:set>
                                    <p:animEffect transition="in" filter="fade">
                                      <p:cBhvr>
                                        <p:cTn id="168" dur="250"/>
                                        <p:tgtEl>
                                          <p:spTgt spid="156"/>
                                        </p:tgtEl>
                                      </p:cBhvr>
                                    </p:animEffect>
                                  </p:childTnLst>
                                </p:cTn>
                              </p:par>
                              <p:par>
                                <p:cTn id="169" presetID="10" presetClass="entr" presetSubtype="0" fill="hold" grpId="0" nodeType="withEffect">
                                  <p:stCondLst>
                                    <p:cond delay="300"/>
                                  </p:stCondLst>
                                  <p:childTnLst>
                                    <p:set>
                                      <p:cBhvr>
                                        <p:cTn id="170" dur="1" fill="hold">
                                          <p:stCondLst>
                                            <p:cond delay="0"/>
                                          </p:stCondLst>
                                        </p:cTn>
                                        <p:tgtEl>
                                          <p:spTgt spid="157"/>
                                        </p:tgtEl>
                                        <p:attrNameLst>
                                          <p:attrName>style.visibility</p:attrName>
                                        </p:attrNameLst>
                                      </p:cBhvr>
                                      <p:to>
                                        <p:strVal val="visible"/>
                                      </p:to>
                                    </p:set>
                                    <p:animEffect transition="in" filter="fade">
                                      <p:cBhvr>
                                        <p:cTn id="171" dur="250"/>
                                        <p:tgtEl>
                                          <p:spTgt spid="157"/>
                                        </p:tgtEl>
                                      </p:cBhvr>
                                    </p:animEffect>
                                  </p:childTnLst>
                                </p:cTn>
                              </p:par>
                              <p:par>
                                <p:cTn id="172" presetID="10" presetClass="entr" presetSubtype="0" fill="hold" grpId="0" nodeType="withEffect">
                                  <p:stCondLst>
                                    <p:cond delay="300"/>
                                  </p:stCondLst>
                                  <p:childTnLst>
                                    <p:set>
                                      <p:cBhvr>
                                        <p:cTn id="173" dur="1" fill="hold">
                                          <p:stCondLst>
                                            <p:cond delay="0"/>
                                          </p:stCondLst>
                                        </p:cTn>
                                        <p:tgtEl>
                                          <p:spTgt spid="158"/>
                                        </p:tgtEl>
                                        <p:attrNameLst>
                                          <p:attrName>style.visibility</p:attrName>
                                        </p:attrNameLst>
                                      </p:cBhvr>
                                      <p:to>
                                        <p:strVal val="visible"/>
                                      </p:to>
                                    </p:set>
                                    <p:animEffect transition="in" filter="fade">
                                      <p:cBhvr>
                                        <p:cTn id="174" dur="250"/>
                                        <p:tgtEl>
                                          <p:spTgt spid="158"/>
                                        </p:tgtEl>
                                      </p:cBhvr>
                                    </p:animEffect>
                                  </p:childTnLst>
                                </p:cTn>
                              </p:par>
                              <p:par>
                                <p:cTn id="175" presetID="10" presetClass="entr" presetSubtype="0" fill="hold" grpId="0" nodeType="withEffect">
                                  <p:stCondLst>
                                    <p:cond delay="300"/>
                                  </p:stCondLst>
                                  <p:childTnLst>
                                    <p:set>
                                      <p:cBhvr>
                                        <p:cTn id="176" dur="1" fill="hold">
                                          <p:stCondLst>
                                            <p:cond delay="0"/>
                                          </p:stCondLst>
                                        </p:cTn>
                                        <p:tgtEl>
                                          <p:spTgt spid="159"/>
                                        </p:tgtEl>
                                        <p:attrNameLst>
                                          <p:attrName>style.visibility</p:attrName>
                                        </p:attrNameLst>
                                      </p:cBhvr>
                                      <p:to>
                                        <p:strVal val="visible"/>
                                      </p:to>
                                    </p:set>
                                    <p:animEffect transition="in" filter="fade">
                                      <p:cBhvr>
                                        <p:cTn id="177" dur="250"/>
                                        <p:tgtEl>
                                          <p:spTgt spid="159"/>
                                        </p:tgtEl>
                                      </p:cBhvr>
                                    </p:animEffect>
                                  </p:childTnLst>
                                </p:cTn>
                              </p:par>
                              <p:par>
                                <p:cTn id="178" presetID="10" presetClass="entr" presetSubtype="0" fill="hold" grpId="0" nodeType="withEffect">
                                  <p:stCondLst>
                                    <p:cond delay="300"/>
                                  </p:stCondLst>
                                  <p:childTnLst>
                                    <p:set>
                                      <p:cBhvr>
                                        <p:cTn id="179" dur="1" fill="hold">
                                          <p:stCondLst>
                                            <p:cond delay="0"/>
                                          </p:stCondLst>
                                        </p:cTn>
                                        <p:tgtEl>
                                          <p:spTgt spid="160"/>
                                        </p:tgtEl>
                                        <p:attrNameLst>
                                          <p:attrName>style.visibility</p:attrName>
                                        </p:attrNameLst>
                                      </p:cBhvr>
                                      <p:to>
                                        <p:strVal val="visible"/>
                                      </p:to>
                                    </p:set>
                                    <p:animEffect transition="in" filter="fade">
                                      <p:cBhvr>
                                        <p:cTn id="180" dur="250"/>
                                        <p:tgtEl>
                                          <p:spTgt spid="160"/>
                                        </p:tgtEl>
                                      </p:cBhvr>
                                    </p:animEffect>
                                  </p:childTnLst>
                                </p:cTn>
                              </p:par>
                              <p:par>
                                <p:cTn id="181" presetID="10" presetClass="entr" presetSubtype="0" fill="hold" grpId="0" nodeType="withEffect">
                                  <p:stCondLst>
                                    <p:cond delay="300"/>
                                  </p:stCondLst>
                                  <p:childTnLst>
                                    <p:set>
                                      <p:cBhvr>
                                        <p:cTn id="182" dur="1" fill="hold">
                                          <p:stCondLst>
                                            <p:cond delay="0"/>
                                          </p:stCondLst>
                                        </p:cTn>
                                        <p:tgtEl>
                                          <p:spTgt spid="161"/>
                                        </p:tgtEl>
                                        <p:attrNameLst>
                                          <p:attrName>style.visibility</p:attrName>
                                        </p:attrNameLst>
                                      </p:cBhvr>
                                      <p:to>
                                        <p:strVal val="visible"/>
                                      </p:to>
                                    </p:set>
                                    <p:animEffect transition="in" filter="fade">
                                      <p:cBhvr>
                                        <p:cTn id="183" dur="250"/>
                                        <p:tgtEl>
                                          <p:spTgt spid="161"/>
                                        </p:tgtEl>
                                      </p:cBhvr>
                                    </p:animEffect>
                                  </p:childTnLst>
                                </p:cTn>
                              </p:par>
                              <p:par>
                                <p:cTn id="184" presetID="10" presetClass="entr" presetSubtype="0" fill="hold" grpId="0" nodeType="withEffect">
                                  <p:stCondLst>
                                    <p:cond delay="300"/>
                                  </p:stCondLst>
                                  <p:childTnLst>
                                    <p:set>
                                      <p:cBhvr>
                                        <p:cTn id="185" dur="1" fill="hold">
                                          <p:stCondLst>
                                            <p:cond delay="0"/>
                                          </p:stCondLst>
                                        </p:cTn>
                                        <p:tgtEl>
                                          <p:spTgt spid="162"/>
                                        </p:tgtEl>
                                        <p:attrNameLst>
                                          <p:attrName>style.visibility</p:attrName>
                                        </p:attrNameLst>
                                      </p:cBhvr>
                                      <p:to>
                                        <p:strVal val="visible"/>
                                      </p:to>
                                    </p:set>
                                    <p:animEffect transition="in" filter="fade">
                                      <p:cBhvr>
                                        <p:cTn id="186" dur="250"/>
                                        <p:tgtEl>
                                          <p:spTgt spid="162"/>
                                        </p:tgtEl>
                                      </p:cBhvr>
                                    </p:animEffect>
                                  </p:childTnLst>
                                </p:cTn>
                              </p:par>
                              <p:par>
                                <p:cTn id="187" presetID="10" presetClass="entr" presetSubtype="0" fill="hold" grpId="0" nodeType="withEffect">
                                  <p:stCondLst>
                                    <p:cond delay="300"/>
                                  </p:stCondLst>
                                  <p:childTnLst>
                                    <p:set>
                                      <p:cBhvr>
                                        <p:cTn id="188" dur="1" fill="hold">
                                          <p:stCondLst>
                                            <p:cond delay="0"/>
                                          </p:stCondLst>
                                        </p:cTn>
                                        <p:tgtEl>
                                          <p:spTgt spid="163"/>
                                        </p:tgtEl>
                                        <p:attrNameLst>
                                          <p:attrName>style.visibility</p:attrName>
                                        </p:attrNameLst>
                                      </p:cBhvr>
                                      <p:to>
                                        <p:strVal val="visible"/>
                                      </p:to>
                                    </p:set>
                                    <p:animEffect transition="in" filter="fade">
                                      <p:cBhvr>
                                        <p:cTn id="189" dur="250"/>
                                        <p:tgtEl>
                                          <p:spTgt spid="163"/>
                                        </p:tgtEl>
                                      </p:cBhvr>
                                    </p:animEffect>
                                  </p:childTnLst>
                                </p:cTn>
                              </p:par>
                              <p:par>
                                <p:cTn id="190" presetID="10" presetClass="entr" presetSubtype="0" fill="hold" grpId="0" nodeType="withEffect">
                                  <p:stCondLst>
                                    <p:cond delay="300"/>
                                  </p:stCondLst>
                                  <p:childTnLst>
                                    <p:set>
                                      <p:cBhvr>
                                        <p:cTn id="191" dur="1" fill="hold">
                                          <p:stCondLst>
                                            <p:cond delay="0"/>
                                          </p:stCondLst>
                                        </p:cTn>
                                        <p:tgtEl>
                                          <p:spTgt spid="140"/>
                                        </p:tgtEl>
                                        <p:attrNameLst>
                                          <p:attrName>style.visibility</p:attrName>
                                        </p:attrNameLst>
                                      </p:cBhvr>
                                      <p:to>
                                        <p:strVal val="visible"/>
                                      </p:to>
                                    </p:set>
                                    <p:animEffect transition="in" filter="fade">
                                      <p:cBhvr>
                                        <p:cTn id="192" dur="250"/>
                                        <p:tgtEl>
                                          <p:spTgt spid="140"/>
                                        </p:tgtEl>
                                      </p:cBhvr>
                                    </p:animEffect>
                                  </p:childTnLst>
                                </p:cTn>
                              </p:par>
                              <p:par>
                                <p:cTn id="193" presetID="10" presetClass="entr" presetSubtype="0" fill="hold" grpId="0" nodeType="withEffect">
                                  <p:stCondLst>
                                    <p:cond delay="300"/>
                                  </p:stCondLst>
                                  <p:childTnLst>
                                    <p:set>
                                      <p:cBhvr>
                                        <p:cTn id="194" dur="1" fill="hold">
                                          <p:stCondLst>
                                            <p:cond delay="0"/>
                                          </p:stCondLst>
                                        </p:cTn>
                                        <p:tgtEl>
                                          <p:spTgt spid="141"/>
                                        </p:tgtEl>
                                        <p:attrNameLst>
                                          <p:attrName>style.visibility</p:attrName>
                                        </p:attrNameLst>
                                      </p:cBhvr>
                                      <p:to>
                                        <p:strVal val="visible"/>
                                      </p:to>
                                    </p:set>
                                    <p:animEffect transition="in" filter="fade">
                                      <p:cBhvr>
                                        <p:cTn id="195" dur="250"/>
                                        <p:tgtEl>
                                          <p:spTgt spid="141"/>
                                        </p:tgtEl>
                                      </p:cBhvr>
                                    </p:animEffect>
                                  </p:childTnLst>
                                </p:cTn>
                              </p:par>
                              <p:par>
                                <p:cTn id="196" presetID="10" presetClass="entr" presetSubtype="0" fill="hold" grpId="0" nodeType="withEffect">
                                  <p:stCondLst>
                                    <p:cond delay="300"/>
                                  </p:stCondLst>
                                  <p:childTnLst>
                                    <p:set>
                                      <p:cBhvr>
                                        <p:cTn id="197" dur="1" fill="hold">
                                          <p:stCondLst>
                                            <p:cond delay="0"/>
                                          </p:stCondLst>
                                        </p:cTn>
                                        <p:tgtEl>
                                          <p:spTgt spid="142"/>
                                        </p:tgtEl>
                                        <p:attrNameLst>
                                          <p:attrName>style.visibility</p:attrName>
                                        </p:attrNameLst>
                                      </p:cBhvr>
                                      <p:to>
                                        <p:strVal val="visible"/>
                                      </p:to>
                                    </p:set>
                                    <p:animEffect transition="in" filter="fade">
                                      <p:cBhvr>
                                        <p:cTn id="198" dur="250"/>
                                        <p:tgtEl>
                                          <p:spTgt spid="142"/>
                                        </p:tgtEl>
                                      </p:cBhvr>
                                    </p:animEffect>
                                  </p:childTnLst>
                                </p:cTn>
                              </p:par>
                              <p:par>
                                <p:cTn id="199" presetID="10" presetClass="entr" presetSubtype="0" fill="hold" grpId="0" nodeType="withEffect">
                                  <p:stCondLst>
                                    <p:cond delay="300"/>
                                  </p:stCondLst>
                                  <p:childTnLst>
                                    <p:set>
                                      <p:cBhvr>
                                        <p:cTn id="200" dur="1" fill="hold">
                                          <p:stCondLst>
                                            <p:cond delay="0"/>
                                          </p:stCondLst>
                                        </p:cTn>
                                        <p:tgtEl>
                                          <p:spTgt spid="143"/>
                                        </p:tgtEl>
                                        <p:attrNameLst>
                                          <p:attrName>style.visibility</p:attrName>
                                        </p:attrNameLst>
                                      </p:cBhvr>
                                      <p:to>
                                        <p:strVal val="visible"/>
                                      </p:to>
                                    </p:set>
                                    <p:animEffect transition="in" filter="fade">
                                      <p:cBhvr>
                                        <p:cTn id="201" dur="250"/>
                                        <p:tgtEl>
                                          <p:spTgt spid="143"/>
                                        </p:tgtEl>
                                      </p:cBhvr>
                                    </p:animEffect>
                                  </p:childTnLst>
                                </p:cTn>
                              </p:par>
                              <p:par>
                                <p:cTn id="202" presetID="10" presetClass="entr" presetSubtype="0" fill="hold" grpId="0" nodeType="withEffect">
                                  <p:stCondLst>
                                    <p:cond delay="300"/>
                                  </p:stCondLst>
                                  <p:childTnLst>
                                    <p:set>
                                      <p:cBhvr>
                                        <p:cTn id="203" dur="1" fill="hold">
                                          <p:stCondLst>
                                            <p:cond delay="0"/>
                                          </p:stCondLst>
                                        </p:cTn>
                                        <p:tgtEl>
                                          <p:spTgt spid="144"/>
                                        </p:tgtEl>
                                        <p:attrNameLst>
                                          <p:attrName>style.visibility</p:attrName>
                                        </p:attrNameLst>
                                      </p:cBhvr>
                                      <p:to>
                                        <p:strVal val="visible"/>
                                      </p:to>
                                    </p:set>
                                    <p:animEffect transition="in" filter="fade">
                                      <p:cBhvr>
                                        <p:cTn id="204" dur="250"/>
                                        <p:tgtEl>
                                          <p:spTgt spid="144"/>
                                        </p:tgtEl>
                                      </p:cBhvr>
                                    </p:animEffect>
                                  </p:childTnLst>
                                </p:cTn>
                              </p:par>
                              <p:par>
                                <p:cTn id="205" presetID="10" presetClass="entr" presetSubtype="0" fill="hold" grpId="0" nodeType="withEffect">
                                  <p:stCondLst>
                                    <p:cond delay="300"/>
                                  </p:stCondLst>
                                  <p:childTnLst>
                                    <p:set>
                                      <p:cBhvr>
                                        <p:cTn id="206" dur="1" fill="hold">
                                          <p:stCondLst>
                                            <p:cond delay="0"/>
                                          </p:stCondLst>
                                        </p:cTn>
                                        <p:tgtEl>
                                          <p:spTgt spid="145"/>
                                        </p:tgtEl>
                                        <p:attrNameLst>
                                          <p:attrName>style.visibility</p:attrName>
                                        </p:attrNameLst>
                                      </p:cBhvr>
                                      <p:to>
                                        <p:strVal val="visible"/>
                                      </p:to>
                                    </p:set>
                                    <p:animEffect transition="in" filter="fade">
                                      <p:cBhvr>
                                        <p:cTn id="207" dur="250"/>
                                        <p:tgtEl>
                                          <p:spTgt spid="145"/>
                                        </p:tgtEl>
                                      </p:cBhvr>
                                    </p:animEffect>
                                  </p:childTnLst>
                                </p:cTn>
                              </p:par>
                              <p:par>
                                <p:cTn id="208" presetID="10" presetClass="entr" presetSubtype="0" fill="hold" grpId="0" nodeType="withEffect">
                                  <p:stCondLst>
                                    <p:cond delay="300"/>
                                  </p:stCondLst>
                                  <p:childTnLst>
                                    <p:set>
                                      <p:cBhvr>
                                        <p:cTn id="209" dur="1" fill="hold">
                                          <p:stCondLst>
                                            <p:cond delay="0"/>
                                          </p:stCondLst>
                                        </p:cTn>
                                        <p:tgtEl>
                                          <p:spTgt spid="146"/>
                                        </p:tgtEl>
                                        <p:attrNameLst>
                                          <p:attrName>style.visibility</p:attrName>
                                        </p:attrNameLst>
                                      </p:cBhvr>
                                      <p:to>
                                        <p:strVal val="visible"/>
                                      </p:to>
                                    </p:set>
                                    <p:animEffect transition="in" filter="fade">
                                      <p:cBhvr>
                                        <p:cTn id="210" dur="250"/>
                                        <p:tgtEl>
                                          <p:spTgt spid="146"/>
                                        </p:tgtEl>
                                      </p:cBhvr>
                                    </p:animEffect>
                                  </p:childTnLst>
                                </p:cTn>
                              </p:par>
                              <p:par>
                                <p:cTn id="211" presetID="10" presetClass="entr" presetSubtype="0" fill="hold" grpId="0" nodeType="withEffect">
                                  <p:stCondLst>
                                    <p:cond delay="300"/>
                                  </p:stCondLst>
                                  <p:childTnLst>
                                    <p:set>
                                      <p:cBhvr>
                                        <p:cTn id="212" dur="1" fill="hold">
                                          <p:stCondLst>
                                            <p:cond delay="0"/>
                                          </p:stCondLst>
                                        </p:cTn>
                                        <p:tgtEl>
                                          <p:spTgt spid="147"/>
                                        </p:tgtEl>
                                        <p:attrNameLst>
                                          <p:attrName>style.visibility</p:attrName>
                                        </p:attrNameLst>
                                      </p:cBhvr>
                                      <p:to>
                                        <p:strVal val="visible"/>
                                      </p:to>
                                    </p:set>
                                    <p:animEffect transition="in" filter="fade">
                                      <p:cBhvr>
                                        <p:cTn id="213" dur="250"/>
                                        <p:tgtEl>
                                          <p:spTgt spid="147"/>
                                        </p:tgtEl>
                                      </p:cBhvr>
                                    </p:animEffect>
                                  </p:childTnLst>
                                </p:cTn>
                              </p:par>
                              <p:par>
                                <p:cTn id="214" presetID="10" presetClass="entr" presetSubtype="0" fill="hold" grpId="0" nodeType="withEffect">
                                  <p:stCondLst>
                                    <p:cond delay="300"/>
                                  </p:stCondLst>
                                  <p:childTnLst>
                                    <p:set>
                                      <p:cBhvr>
                                        <p:cTn id="215" dur="1" fill="hold">
                                          <p:stCondLst>
                                            <p:cond delay="0"/>
                                          </p:stCondLst>
                                        </p:cTn>
                                        <p:tgtEl>
                                          <p:spTgt spid="148"/>
                                        </p:tgtEl>
                                        <p:attrNameLst>
                                          <p:attrName>style.visibility</p:attrName>
                                        </p:attrNameLst>
                                      </p:cBhvr>
                                      <p:to>
                                        <p:strVal val="visible"/>
                                      </p:to>
                                    </p:set>
                                    <p:animEffect transition="in" filter="fade">
                                      <p:cBhvr>
                                        <p:cTn id="216" dur="250"/>
                                        <p:tgtEl>
                                          <p:spTgt spid="148"/>
                                        </p:tgtEl>
                                      </p:cBhvr>
                                    </p:animEffect>
                                  </p:childTnLst>
                                </p:cTn>
                              </p:par>
                              <p:par>
                                <p:cTn id="217" presetID="10" presetClass="entr" presetSubtype="0" fill="hold" grpId="0" nodeType="withEffect">
                                  <p:stCondLst>
                                    <p:cond delay="300"/>
                                  </p:stCondLst>
                                  <p:childTnLst>
                                    <p:set>
                                      <p:cBhvr>
                                        <p:cTn id="218" dur="1" fill="hold">
                                          <p:stCondLst>
                                            <p:cond delay="0"/>
                                          </p:stCondLst>
                                        </p:cTn>
                                        <p:tgtEl>
                                          <p:spTgt spid="149"/>
                                        </p:tgtEl>
                                        <p:attrNameLst>
                                          <p:attrName>style.visibility</p:attrName>
                                        </p:attrNameLst>
                                      </p:cBhvr>
                                      <p:to>
                                        <p:strVal val="visible"/>
                                      </p:to>
                                    </p:set>
                                    <p:animEffect transition="in" filter="fade">
                                      <p:cBhvr>
                                        <p:cTn id="219" dur="250"/>
                                        <p:tgtEl>
                                          <p:spTgt spid="149"/>
                                        </p:tgtEl>
                                      </p:cBhvr>
                                    </p:animEffect>
                                  </p:childTnLst>
                                </p:cTn>
                              </p:par>
                              <p:par>
                                <p:cTn id="220" presetID="10" presetClass="entr" presetSubtype="0" fill="hold" grpId="0" nodeType="withEffect">
                                  <p:stCondLst>
                                    <p:cond delay="300"/>
                                  </p:stCondLst>
                                  <p:childTnLst>
                                    <p:set>
                                      <p:cBhvr>
                                        <p:cTn id="221" dur="1" fill="hold">
                                          <p:stCondLst>
                                            <p:cond delay="0"/>
                                          </p:stCondLst>
                                        </p:cTn>
                                        <p:tgtEl>
                                          <p:spTgt spid="126"/>
                                        </p:tgtEl>
                                        <p:attrNameLst>
                                          <p:attrName>style.visibility</p:attrName>
                                        </p:attrNameLst>
                                      </p:cBhvr>
                                      <p:to>
                                        <p:strVal val="visible"/>
                                      </p:to>
                                    </p:set>
                                    <p:animEffect transition="in" filter="fade">
                                      <p:cBhvr>
                                        <p:cTn id="222" dur="250"/>
                                        <p:tgtEl>
                                          <p:spTgt spid="126"/>
                                        </p:tgtEl>
                                      </p:cBhvr>
                                    </p:animEffect>
                                  </p:childTnLst>
                                </p:cTn>
                              </p:par>
                              <p:par>
                                <p:cTn id="223" presetID="10" presetClass="entr" presetSubtype="0" fill="hold" grpId="0" nodeType="withEffect">
                                  <p:stCondLst>
                                    <p:cond delay="300"/>
                                  </p:stCondLst>
                                  <p:childTnLst>
                                    <p:set>
                                      <p:cBhvr>
                                        <p:cTn id="224" dur="1" fill="hold">
                                          <p:stCondLst>
                                            <p:cond delay="0"/>
                                          </p:stCondLst>
                                        </p:cTn>
                                        <p:tgtEl>
                                          <p:spTgt spid="127"/>
                                        </p:tgtEl>
                                        <p:attrNameLst>
                                          <p:attrName>style.visibility</p:attrName>
                                        </p:attrNameLst>
                                      </p:cBhvr>
                                      <p:to>
                                        <p:strVal val="visible"/>
                                      </p:to>
                                    </p:set>
                                    <p:animEffect transition="in" filter="fade">
                                      <p:cBhvr>
                                        <p:cTn id="225" dur="250"/>
                                        <p:tgtEl>
                                          <p:spTgt spid="127"/>
                                        </p:tgtEl>
                                      </p:cBhvr>
                                    </p:animEffect>
                                  </p:childTnLst>
                                </p:cTn>
                              </p:par>
                              <p:par>
                                <p:cTn id="226" presetID="10" presetClass="entr" presetSubtype="0" fill="hold" grpId="0" nodeType="withEffect">
                                  <p:stCondLst>
                                    <p:cond delay="300"/>
                                  </p:stCondLst>
                                  <p:childTnLst>
                                    <p:set>
                                      <p:cBhvr>
                                        <p:cTn id="227" dur="1" fill="hold">
                                          <p:stCondLst>
                                            <p:cond delay="0"/>
                                          </p:stCondLst>
                                        </p:cTn>
                                        <p:tgtEl>
                                          <p:spTgt spid="128"/>
                                        </p:tgtEl>
                                        <p:attrNameLst>
                                          <p:attrName>style.visibility</p:attrName>
                                        </p:attrNameLst>
                                      </p:cBhvr>
                                      <p:to>
                                        <p:strVal val="visible"/>
                                      </p:to>
                                    </p:set>
                                    <p:animEffect transition="in" filter="fade">
                                      <p:cBhvr>
                                        <p:cTn id="228" dur="250"/>
                                        <p:tgtEl>
                                          <p:spTgt spid="128"/>
                                        </p:tgtEl>
                                      </p:cBhvr>
                                    </p:animEffect>
                                  </p:childTnLst>
                                </p:cTn>
                              </p:par>
                              <p:par>
                                <p:cTn id="229" presetID="10" presetClass="entr" presetSubtype="0" fill="hold" grpId="0" nodeType="withEffect">
                                  <p:stCondLst>
                                    <p:cond delay="300"/>
                                  </p:stCondLst>
                                  <p:childTnLst>
                                    <p:set>
                                      <p:cBhvr>
                                        <p:cTn id="230" dur="1" fill="hold">
                                          <p:stCondLst>
                                            <p:cond delay="0"/>
                                          </p:stCondLst>
                                        </p:cTn>
                                        <p:tgtEl>
                                          <p:spTgt spid="129"/>
                                        </p:tgtEl>
                                        <p:attrNameLst>
                                          <p:attrName>style.visibility</p:attrName>
                                        </p:attrNameLst>
                                      </p:cBhvr>
                                      <p:to>
                                        <p:strVal val="visible"/>
                                      </p:to>
                                    </p:set>
                                    <p:animEffect transition="in" filter="fade">
                                      <p:cBhvr>
                                        <p:cTn id="231" dur="250"/>
                                        <p:tgtEl>
                                          <p:spTgt spid="129"/>
                                        </p:tgtEl>
                                      </p:cBhvr>
                                    </p:animEffect>
                                  </p:childTnLst>
                                </p:cTn>
                              </p:par>
                              <p:par>
                                <p:cTn id="232" presetID="10" presetClass="entr" presetSubtype="0" fill="hold" grpId="0" nodeType="withEffect">
                                  <p:stCondLst>
                                    <p:cond delay="300"/>
                                  </p:stCondLst>
                                  <p:childTnLst>
                                    <p:set>
                                      <p:cBhvr>
                                        <p:cTn id="233" dur="1" fill="hold">
                                          <p:stCondLst>
                                            <p:cond delay="0"/>
                                          </p:stCondLst>
                                        </p:cTn>
                                        <p:tgtEl>
                                          <p:spTgt spid="130"/>
                                        </p:tgtEl>
                                        <p:attrNameLst>
                                          <p:attrName>style.visibility</p:attrName>
                                        </p:attrNameLst>
                                      </p:cBhvr>
                                      <p:to>
                                        <p:strVal val="visible"/>
                                      </p:to>
                                    </p:set>
                                    <p:animEffect transition="in" filter="fade">
                                      <p:cBhvr>
                                        <p:cTn id="234" dur="250"/>
                                        <p:tgtEl>
                                          <p:spTgt spid="130"/>
                                        </p:tgtEl>
                                      </p:cBhvr>
                                    </p:animEffect>
                                  </p:childTnLst>
                                </p:cTn>
                              </p:par>
                              <p:par>
                                <p:cTn id="235" presetID="10" presetClass="entr" presetSubtype="0" fill="hold" grpId="0" nodeType="withEffect">
                                  <p:stCondLst>
                                    <p:cond delay="300"/>
                                  </p:stCondLst>
                                  <p:childTnLst>
                                    <p:set>
                                      <p:cBhvr>
                                        <p:cTn id="236" dur="1" fill="hold">
                                          <p:stCondLst>
                                            <p:cond delay="0"/>
                                          </p:stCondLst>
                                        </p:cTn>
                                        <p:tgtEl>
                                          <p:spTgt spid="131"/>
                                        </p:tgtEl>
                                        <p:attrNameLst>
                                          <p:attrName>style.visibility</p:attrName>
                                        </p:attrNameLst>
                                      </p:cBhvr>
                                      <p:to>
                                        <p:strVal val="visible"/>
                                      </p:to>
                                    </p:set>
                                    <p:animEffect transition="in" filter="fade">
                                      <p:cBhvr>
                                        <p:cTn id="237" dur="250"/>
                                        <p:tgtEl>
                                          <p:spTgt spid="131"/>
                                        </p:tgtEl>
                                      </p:cBhvr>
                                    </p:animEffect>
                                  </p:childTnLst>
                                </p:cTn>
                              </p:par>
                              <p:par>
                                <p:cTn id="238" presetID="10" presetClass="entr" presetSubtype="0" fill="hold" grpId="0" nodeType="withEffect">
                                  <p:stCondLst>
                                    <p:cond delay="300"/>
                                  </p:stCondLst>
                                  <p:childTnLst>
                                    <p:set>
                                      <p:cBhvr>
                                        <p:cTn id="239" dur="1" fill="hold">
                                          <p:stCondLst>
                                            <p:cond delay="0"/>
                                          </p:stCondLst>
                                        </p:cTn>
                                        <p:tgtEl>
                                          <p:spTgt spid="132"/>
                                        </p:tgtEl>
                                        <p:attrNameLst>
                                          <p:attrName>style.visibility</p:attrName>
                                        </p:attrNameLst>
                                      </p:cBhvr>
                                      <p:to>
                                        <p:strVal val="visible"/>
                                      </p:to>
                                    </p:set>
                                    <p:animEffect transition="in" filter="fade">
                                      <p:cBhvr>
                                        <p:cTn id="240" dur="250"/>
                                        <p:tgtEl>
                                          <p:spTgt spid="132"/>
                                        </p:tgtEl>
                                      </p:cBhvr>
                                    </p:animEffect>
                                  </p:childTnLst>
                                </p:cTn>
                              </p:par>
                              <p:par>
                                <p:cTn id="241" presetID="10" presetClass="entr" presetSubtype="0" fill="hold" grpId="0" nodeType="withEffect">
                                  <p:stCondLst>
                                    <p:cond delay="300"/>
                                  </p:stCondLst>
                                  <p:childTnLst>
                                    <p:set>
                                      <p:cBhvr>
                                        <p:cTn id="242" dur="1" fill="hold">
                                          <p:stCondLst>
                                            <p:cond delay="0"/>
                                          </p:stCondLst>
                                        </p:cTn>
                                        <p:tgtEl>
                                          <p:spTgt spid="133"/>
                                        </p:tgtEl>
                                        <p:attrNameLst>
                                          <p:attrName>style.visibility</p:attrName>
                                        </p:attrNameLst>
                                      </p:cBhvr>
                                      <p:to>
                                        <p:strVal val="visible"/>
                                      </p:to>
                                    </p:set>
                                    <p:animEffect transition="in" filter="fade">
                                      <p:cBhvr>
                                        <p:cTn id="243" dur="250"/>
                                        <p:tgtEl>
                                          <p:spTgt spid="133"/>
                                        </p:tgtEl>
                                      </p:cBhvr>
                                    </p:animEffect>
                                  </p:childTnLst>
                                </p:cTn>
                              </p:par>
                              <p:par>
                                <p:cTn id="244" presetID="10" presetClass="entr" presetSubtype="0" fill="hold" grpId="0" nodeType="withEffect">
                                  <p:stCondLst>
                                    <p:cond delay="300"/>
                                  </p:stCondLst>
                                  <p:childTnLst>
                                    <p:set>
                                      <p:cBhvr>
                                        <p:cTn id="245" dur="1" fill="hold">
                                          <p:stCondLst>
                                            <p:cond delay="0"/>
                                          </p:stCondLst>
                                        </p:cTn>
                                        <p:tgtEl>
                                          <p:spTgt spid="134"/>
                                        </p:tgtEl>
                                        <p:attrNameLst>
                                          <p:attrName>style.visibility</p:attrName>
                                        </p:attrNameLst>
                                      </p:cBhvr>
                                      <p:to>
                                        <p:strVal val="visible"/>
                                      </p:to>
                                    </p:set>
                                    <p:animEffect transition="in" filter="fade">
                                      <p:cBhvr>
                                        <p:cTn id="246" dur="250"/>
                                        <p:tgtEl>
                                          <p:spTgt spid="134"/>
                                        </p:tgtEl>
                                      </p:cBhvr>
                                    </p:animEffect>
                                  </p:childTnLst>
                                </p:cTn>
                              </p:par>
                              <p:par>
                                <p:cTn id="247" presetID="10" presetClass="entr" presetSubtype="0" fill="hold" grpId="0" nodeType="withEffect">
                                  <p:stCondLst>
                                    <p:cond delay="300"/>
                                  </p:stCondLst>
                                  <p:childTnLst>
                                    <p:set>
                                      <p:cBhvr>
                                        <p:cTn id="248" dur="1" fill="hold">
                                          <p:stCondLst>
                                            <p:cond delay="0"/>
                                          </p:stCondLst>
                                        </p:cTn>
                                        <p:tgtEl>
                                          <p:spTgt spid="135"/>
                                        </p:tgtEl>
                                        <p:attrNameLst>
                                          <p:attrName>style.visibility</p:attrName>
                                        </p:attrNameLst>
                                      </p:cBhvr>
                                      <p:to>
                                        <p:strVal val="visible"/>
                                      </p:to>
                                    </p:set>
                                    <p:animEffect transition="in" filter="fade">
                                      <p:cBhvr>
                                        <p:cTn id="249" dur="250"/>
                                        <p:tgtEl>
                                          <p:spTgt spid="135"/>
                                        </p:tgtEl>
                                      </p:cBhvr>
                                    </p:animEffect>
                                  </p:childTnLst>
                                </p:cTn>
                              </p:par>
                              <p:par>
                                <p:cTn id="250" presetID="10" presetClass="entr" presetSubtype="0" fill="hold" grpId="0" nodeType="withEffect">
                                  <p:stCondLst>
                                    <p:cond delay="300"/>
                                  </p:stCondLst>
                                  <p:childTnLst>
                                    <p:set>
                                      <p:cBhvr>
                                        <p:cTn id="251" dur="1" fill="hold">
                                          <p:stCondLst>
                                            <p:cond delay="0"/>
                                          </p:stCondLst>
                                        </p:cTn>
                                        <p:tgtEl>
                                          <p:spTgt spid="118"/>
                                        </p:tgtEl>
                                        <p:attrNameLst>
                                          <p:attrName>style.visibility</p:attrName>
                                        </p:attrNameLst>
                                      </p:cBhvr>
                                      <p:to>
                                        <p:strVal val="visible"/>
                                      </p:to>
                                    </p:set>
                                    <p:animEffect transition="in" filter="fade">
                                      <p:cBhvr>
                                        <p:cTn id="252" dur="250"/>
                                        <p:tgtEl>
                                          <p:spTgt spid="118"/>
                                        </p:tgtEl>
                                      </p:cBhvr>
                                    </p:animEffect>
                                  </p:childTnLst>
                                </p:cTn>
                              </p:par>
                              <p:par>
                                <p:cTn id="253" presetID="10" presetClass="entr" presetSubtype="0" fill="hold" grpId="0" nodeType="withEffect">
                                  <p:stCondLst>
                                    <p:cond delay="300"/>
                                  </p:stCondLst>
                                  <p:childTnLst>
                                    <p:set>
                                      <p:cBhvr>
                                        <p:cTn id="254" dur="1" fill="hold">
                                          <p:stCondLst>
                                            <p:cond delay="0"/>
                                          </p:stCondLst>
                                        </p:cTn>
                                        <p:tgtEl>
                                          <p:spTgt spid="119"/>
                                        </p:tgtEl>
                                        <p:attrNameLst>
                                          <p:attrName>style.visibility</p:attrName>
                                        </p:attrNameLst>
                                      </p:cBhvr>
                                      <p:to>
                                        <p:strVal val="visible"/>
                                      </p:to>
                                    </p:set>
                                    <p:animEffect transition="in" filter="fade">
                                      <p:cBhvr>
                                        <p:cTn id="255" dur="250"/>
                                        <p:tgtEl>
                                          <p:spTgt spid="119"/>
                                        </p:tgtEl>
                                      </p:cBhvr>
                                    </p:animEffect>
                                  </p:childTnLst>
                                </p:cTn>
                              </p:par>
                              <p:par>
                                <p:cTn id="256" presetID="10" presetClass="entr" presetSubtype="0" fill="hold" grpId="0" nodeType="withEffect">
                                  <p:stCondLst>
                                    <p:cond delay="300"/>
                                  </p:stCondLst>
                                  <p:childTnLst>
                                    <p:set>
                                      <p:cBhvr>
                                        <p:cTn id="257" dur="1" fill="hold">
                                          <p:stCondLst>
                                            <p:cond delay="0"/>
                                          </p:stCondLst>
                                        </p:cTn>
                                        <p:tgtEl>
                                          <p:spTgt spid="120"/>
                                        </p:tgtEl>
                                        <p:attrNameLst>
                                          <p:attrName>style.visibility</p:attrName>
                                        </p:attrNameLst>
                                      </p:cBhvr>
                                      <p:to>
                                        <p:strVal val="visible"/>
                                      </p:to>
                                    </p:set>
                                    <p:animEffect transition="in" filter="fade">
                                      <p:cBhvr>
                                        <p:cTn id="258" dur="250"/>
                                        <p:tgtEl>
                                          <p:spTgt spid="120"/>
                                        </p:tgtEl>
                                      </p:cBhvr>
                                    </p:animEffect>
                                  </p:childTnLst>
                                </p:cTn>
                              </p:par>
                              <p:par>
                                <p:cTn id="259" presetID="10" presetClass="entr" presetSubtype="0" fill="hold" grpId="0" nodeType="withEffect">
                                  <p:stCondLst>
                                    <p:cond delay="300"/>
                                  </p:stCondLst>
                                  <p:childTnLst>
                                    <p:set>
                                      <p:cBhvr>
                                        <p:cTn id="260" dur="1" fill="hold">
                                          <p:stCondLst>
                                            <p:cond delay="0"/>
                                          </p:stCondLst>
                                        </p:cTn>
                                        <p:tgtEl>
                                          <p:spTgt spid="121"/>
                                        </p:tgtEl>
                                        <p:attrNameLst>
                                          <p:attrName>style.visibility</p:attrName>
                                        </p:attrNameLst>
                                      </p:cBhvr>
                                      <p:to>
                                        <p:strVal val="visible"/>
                                      </p:to>
                                    </p:set>
                                    <p:animEffect transition="in" filter="fade">
                                      <p:cBhvr>
                                        <p:cTn id="261" dur="250"/>
                                        <p:tgtEl>
                                          <p:spTgt spid="121"/>
                                        </p:tgtEl>
                                      </p:cBhvr>
                                    </p:animEffect>
                                  </p:childTnLst>
                                </p:cTn>
                              </p:par>
                              <p:par>
                                <p:cTn id="262" presetID="10" presetClass="entr" presetSubtype="0" fill="hold" grpId="0" nodeType="withEffect">
                                  <p:stCondLst>
                                    <p:cond delay="300"/>
                                  </p:stCondLst>
                                  <p:childTnLst>
                                    <p:set>
                                      <p:cBhvr>
                                        <p:cTn id="263" dur="1" fill="hold">
                                          <p:stCondLst>
                                            <p:cond delay="0"/>
                                          </p:stCondLst>
                                        </p:cTn>
                                        <p:tgtEl>
                                          <p:spTgt spid="104"/>
                                        </p:tgtEl>
                                        <p:attrNameLst>
                                          <p:attrName>style.visibility</p:attrName>
                                        </p:attrNameLst>
                                      </p:cBhvr>
                                      <p:to>
                                        <p:strVal val="visible"/>
                                      </p:to>
                                    </p:set>
                                    <p:animEffect transition="in" filter="fade">
                                      <p:cBhvr>
                                        <p:cTn id="264" dur="250"/>
                                        <p:tgtEl>
                                          <p:spTgt spid="104"/>
                                        </p:tgtEl>
                                      </p:cBhvr>
                                    </p:animEffect>
                                  </p:childTnLst>
                                </p:cTn>
                              </p:par>
                              <p:par>
                                <p:cTn id="265" presetID="10" presetClass="entr" presetSubtype="0" fill="hold" grpId="0" nodeType="withEffect">
                                  <p:stCondLst>
                                    <p:cond delay="300"/>
                                  </p:stCondLst>
                                  <p:childTnLst>
                                    <p:set>
                                      <p:cBhvr>
                                        <p:cTn id="266" dur="1" fill="hold">
                                          <p:stCondLst>
                                            <p:cond delay="0"/>
                                          </p:stCondLst>
                                        </p:cTn>
                                        <p:tgtEl>
                                          <p:spTgt spid="105"/>
                                        </p:tgtEl>
                                        <p:attrNameLst>
                                          <p:attrName>style.visibility</p:attrName>
                                        </p:attrNameLst>
                                      </p:cBhvr>
                                      <p:to>
                                        <p:strVal val="visible"/>
                                      </p:to>
                                    </p:set>
                                    <p:animEffect transition="in" filter="fade">
                                      <p:cBhvr>
                                        <p:cTn id="267" dur="250"/>
                                        <p:tgtEl>
                                          <p:spTgt spid="105"/>
                                        </p:tgtEl>
                                      </p:cBhvr>
                                    </p:animEffect>
                                  </p:childTnLst>
                                </p:cTn>
                              </p:par>
                              <p:par>
                                <p:cTn id="268" presetID="10" presetClass="entr" presetSubtype="0" fill="hold" grpId="0" nodeType="withEffect">
                                  <p:stCondLst>
                                    <p:cond delay="300"/>
                                  </p:stCondLst>
                                  <p:childTnLst>
                                    <p:set>
                                      <p:cBhvr>
                                        <p:cTn id="269" dur="1" fill="hold">
                                          <p:stCondLst>
                                            <p:cond delay="0"/>
                                          </p:stCondLst>
                                        </p:cTn>
                                        <p:tgtEl>
                                          <p:spTgt spid="106"/>
                                        </p:tgtEl>
                                        <p:attrNameLst>
                                          <p:attrName>style.visibility</p:attrName>
                                        </p:attrNameLst>
                                      </p:cBhvr>
                                      <p:to>
                                        <p:strVal val="visible"/>
                                      </p:to>
                                    </p:set>
                                    <p:animEffect transition="in" filter="fade">
                                      <p:cBhvr>
                                        <p:cTn id="270" dur="250"/>
                                        <p:tgtEl>
                                          <p:spTgt spid="106"/>
                                        </p:tgtEl>
                                      </p:cBhvr>
                                    </p:animEffect>
                                  </p:childTnLst>
                                </p:cTn>
                              </p:par>
                              <p:par>
                                <p:cTn id="271" presetID="10" presetClass="entr" presetSubtype="0" fill="hold" grpId="0" nodeType="withEffect">
                                  <p:stCondLst>
                                    <p:cond delay="300"/>
                                  </p:stCondLst>
                                  <p:childTnLst>
                                    <p:set>
                                      <p:cBhvr>
                                        <p:cTn id="272" dur="1" fill="hold">
                                          <p:stCondLst>
                                            <p:cond delay="0"/>
                                          </p:stCondLst>
                                        </p:cTn>
                                        <p:tgtEl>
                                          <p:spTgt spid="107"/>
                                        </p:tgtEl>
                                        <p:attrNameLst>
                                          <p:attrName>style.visibility</p:attrName>
                                        </p:attrNameLst>
                                      </p:cBhvr>
                                      <p:to>
                                        <p:strVal val="visible"/>
                                      </p:to>
                                    </p:set>
                                    <p:animEffect transition="in" filter="fade">
                                      <p:cBhvr>
                                        <p:cTn id="273" dur="250"/>
                                        <p:tgtEl>
                                          <p:spTgt spid="107"/>
                                        </p:tgtEl>
                                      </p:cBhvr>
                                    </p:animEffect>
                                  </p:childTnLst>
                                </p:cTn>
                              </p:par>
                              <p:par>
                                <p:cTn id="274" presetID="10" presetClass="entr" presetSubtype="0" fill="hold" grpId="0" nodeType="withEffect">
                                  <p:stCondLst>
                                    <p:cond delay="300"/>
                                  </p:stCondLst>
                                  <p:childTnLst>
                                    <p:set>
                                      <p:cBhvr>
                                        <p:cTn id="275" dur="1" fill="hold">
                                          <p:stCondLst>
                                            <p:cond delay="0"/>
                                          </p:stCondLst>
                                        </p:cTn>
                                        <p:tgtEl>
                                          <p:spTgt spid="90"/>
                                        </p:tgtEl>
                                        <p:attrNameLst>
                                          <p:attrName>style.visibility</p:attrName>
                                        </p:attrNameLst>
                                      </p:cBhvr>
                                      <p:to>
                                        <p:strVal val="visible"/>
                                      </p:to>
                                    </p:set>
                                    <p:animEffect transition="in" filter="fade">
                                      <p:cBhvr>
                                        <p:cTn id="276" dur="250"/>
                                        <p:tgtEl>
                                          <p:spTgt spid="90"/>
                                        </p:tgtEl>
                                      </p:cBhvr>
                                    </p:animEffect>
                                  </p:childTnLst>
                                </p:cTn>
                              </p:par>
                              <p:par>
                                <p:cTn id="277" presetID="10" presetClass="entr" presetSubtype="0" fill="hold" grpId="0" nodeType="withEffect">
                                  <p:stCondLst>
                                    <p:cond delay="300"/>
                                  </p:stCondLst>
                                  <p:childTnLst>
                                    <p:set>
                                      <p:cBhvr>
                                        <p:cTn id="278" dur="1" fill="hold">
                                          <p:stCondLst>
                                            <p:cond delay="0"/>
                                          </p:stCondLst>
                                        </p:cTn>
                                        <p:tgtEl>
                                          <p:spTgt spid="91"/>
                                        </p:tgtEl>
                                        <p:attrNameLst>
                                          <p:attrName>style.visibility</p:attrName>
                                        </p:attrNameLst>
                                      </p:cBhvr>
                                      <p:to>
                                        <p:strVal val="visible"/>
                                      </p:to>
                                    </p:set>
                                    <p:animEffect transition="in" filter="fade">
                                      <p:cBhvr>
                                        <p:cTn id="279" dur="250"/>
                                        <p:tgtEl>
                                          <p:spTgt spid="91"/>
                                        </p:tgtEl>
                                      </p:cBhvr>
                                    </p:animEffect>
                                  </p:childTnLst>
                                </p:cTn>
                              </p:par>
                              <p:par>
                                <p:cTn id="280" presetID="10" presetClass="entr" presetSubtype="0" fill="hold" grpId="0" nodeType="withEffect">
                                  <p:stCondLst>
                                    <p:cond delay="300"/>
                                  </p:stCondLst>
                                  <p:childTnLst>
                                    <p:set>
                                      <p:cBhvr>
                                        <p:cTn id="281" dur="1" fill="hold">
                                          <p:stCondLst>
                                            <p:cond delay="0"/>
                                          </p:stCondLst>
                                        </p:cTn>
                                        <p:tgtEl>
                                          <p:spTgt spid="92"/>
                                        </p:tgtEl>
                                        <p:attrNameLst>
                                          <p:attrName>style.visibility</p:attrName>
                                        </p:attrNameLst>
                                      </p:cBhvr>
                                      <p:to>
                                        <p:strVal val="visible"/>
                                      </p:to>
                                    </p:set>
                                    <p:animEffect transition="in" filter="fade">
                                      <p:cBhvr>
                                        <p:cTn id="282" dur="250"/>
                                        <p:tgtEl>
                                          <p:spTgt spid="92"/>
                                        </p:tgtEl>
                                      </p:cBhvr>
                                    </p:animEffect>
                                  </p:childTnLst>
                                </p:cTn>
                              </p:par>
                              <p:par>
                                <p:cTn id="283" presetID="10" presetClass="entr" presetSubtype="0" fill="hold" grpId="0" nodeType="withEffect">
                                  <p:stCondLst>
                                    <p:cond delay="300"/>
                                  </p:stCondLst>
                                  <p:childTnLst>
                                    <p:set>
                                      <p:cBhvr>
                                        <p:cTn id="284" dur="1" fill="hold">
                                          <p:stCondLst>
                                            <p:cond delay="0"/>
                                          </p:stCondLst>
                                        </p:cTn>
                                        <p:tgtEl>
                                          <p:spTgt spid="93"/>
                                        </p:tgtEl>
                                        <p:attrNameLst>
                                          <p:attrName>style.visibility</p:attrName>
                                        </p:attrNameLst>
                                      </p:cBhvr>
                                      <p:to>
                                        <p:strVal val="visible"/>
                                      </p:to>
                                    </p:set>
                                    <p:animEffect transition="in" filter="fade">
                                      <p:cBhvr>
                                        <p:cTn id="285" dur="250"/>
                                        <p:tgtEl>
                                          <p:spTgt spid="93"/>
                                        </p:tgtEl>
                                      </p:cBhvr>
                                    </p:animEffect>
                                  </p:childTnLst>
                                </p:cTn>
                              </p:par>
                              <p:par>
                                <p:cTn id="286" presetID="10" presetClass="entr" presetSubtype="0" fill="hold" grpId="0" nodeType="withEffect">
                                  <p:stCondLst>
                                    <p:cond delay="300"/>
                                  </p:stCondLst>
                                  <p:childTnLst>
                                    <p:set>
                                      <p:cBhvr>
                                        <p:cTn id="287" dur="1" fill="hold">
                                          <p:stCondLst>
                                            <p:cond delay="0"/>
                                          </p:stCondLst>
                                        </p:cTn>
                                        <p:tgtEl>
                                          <p:spTgt spid="76"/>
                                        </p:tgtEl>
                                        <p:attrNameLst>
                                          <p:attrName>style.visibility</p:attrName>
                                        </p:attrNameLst>
                                      </p:cBhvr>
                                      <p:to>
                                        <p:strVal val="visible"/>
                                      </p:to>
                                    </p:set>
                                    <p:animEffect transition="in" filter="fade">
                                      <p:cBhvr>
                                        <p:cTn id="288" dur="250"/>
                                        <p:tgtEl>
                                          <p:spTgt spid="76"/>
                                        </p:tgtEl>
                                      </p:cBhvr>
                                    </p:animEffect>
                                  </p:childTnLst>
                                </p:cTn>
                              </p:par>
                              <p:par>
                                <p:cTn id="289" presetID="10" presetClass="entr" presetSubtype="0" fill="hold" grpId="0" nodeType="withEffect">
                                  <p:stCondLst>
                                    <p:cond delay="300"/>
                                  </p:stCondLst>
                                  <p:childTnLst>
                                    <p:set>
                                      <p:cBhvr>
                                        <p:cTn id="290" dur="1" fill="hold">
                                          <p:stCondLst>
                                            <p:cond delay="0"/>
                                          </p:stCondLst>
                                        </p:cTn>
                                        <p:tgtEl>
                                          <p:spTgt spid="77"/>
                                        </p:tgtEl>
                                        <p:attrNameLst>
                                          <p:attrName>style.visibility</p:attrName>
                                        </p:attrNameLst>
                                      </p:cBhvr>
                                      <p:to>
                                        <p:strVal val="visible"/>
                                      </p:to>
                                    </p:set>
                                    <p:animEffect transition="in" filter="fade">
                                      <p:cBhvr>
                                        <p:cTn id="291" dur="250"/>
                                        <p:tgtEl>
                                          <p:spTgt spid="77"/>
                                        </p:tgtEl>
                                      </p:cBhvr>
                                    </p:animEffect>
                                  </p:childTnLst>
                                </p:cTn>
                              </p:par>
                              <p:par>
                                <p:cTn id="292" presetID="10" presetClass="entr" presetSubtype="0" fill="hold" grpId="0" nodeType="withEffect">
                                  <p:stCondLst>
                                    <p:cond delay="300"/>
                                  </p:stCondLst>
                                  <p:childTnLst>
                                    <p:set>
                                      <p:cBhvr>
                                        <p:cTn id="293" dur="1" fill="hold">
                                          <p:stCondLst>
                                            <p:cond delay="0"/>
                                          </p:stCondLst>
                                        </p:cTn>
                                        <p:tgtEl>
                                          <p:spTgt spid="78"/>
                                        </p:tgtEl>
                                        <p:attrNameLst>
                                          <p:attrName>style.visibility</p:attrName>
                                        </p:attrNameLst>
                                      </p:cBhvr>
                                      <p:to>
                                        <p:strVal val="visible"/>
                                      </p:to>
                                    </p:set>
                                    <p:animEffect transition="in" filter="fade">
                                      <p:cBhvr>
                                        <p:cTn id="294" dur="250"/>
                                        <p:tgtEl>
                                          <p:spTgt spid="78"/>
                                        </p:tgtEl>
                                      </p:cBhvr>
                                    </p:animEffect>
                                  </p:childTnLst>
                                </p:cTn>
                              </p:par>
                              <p:par>
                                <p:cTn id="295" presetID="10" presetClass="entr" presetSubtype="0" fill="hold" grpId="0" nodeType="withEffect">
                                  <p:stCondLst>
                                    <p:cond delay="300"/>
                                  </p:stCondLst>
                                  <p:childTnLst>
                                    <p:set>
                                      <p:cBhvr>
                                        <p:cTn id="296" dur="1" fill="hold">
                                          <p:stCondLst>
                                            <p:cond delay="0"/>
                                          </p:stCondLst>
                                        </p:cTn>
                                        <p:tgtEl>
                                          <p:spTgt spid="79"/>
                                        </p:tgtEl>
                                        <p:attrNameLst>
                                          <p:attrName>style.visibility</p:attrName>
                                        </p:attrNameLst>
                                      </p:cBhvr>
                                      <p:to>
                                        <p:strVal val="visible"/>
                                      </p:to>
                                    </p:set>
                                    <p:animEffect transition="in" filter="fade">
                                      <p:cBhvr>
                                        <p:cTn id="297" dur="250"/>
                                        <p:tgtEl>
                                          <p:spTgt spid="79"/>
                                        </p:tgtEl>
                                      </p:cBhvr>
                                    </p:animEffect>
                                  </p:childTnLst>
                                </p:cTn>
                              </p:par>
                              <p:par>
                                <p:cTn id="298" presetID="10" presetClass="entr" presetSubtype="0" fill="hold" grpId="0" nodeType="withEffect">
                                  <p:stCondLst>
                                    <p:cond delay="300"/>
                                  </p:stCondLst>
                                  <p:childTnLst>
                                    <p:set>
                                      <p:cBhvr>
                                        <p:cTn id="299" dur="1" fill="hold">
                                          <p:stCondLst>
                                            <p:cond delay="0"/>
                                          </p:stCondLst>
                                        </p:cTn>
                                        <p:tgtEl>
                                          <p:spTgt spid="62"/>
                                        </p:tgtEl>
                                        <p:attrNameLst>
                                          <p:attrName>style.visibility</p:attrName>
                                        </p:attrNameLst>
                                      </p:cBhvr>
                                      <p:to>
                                        <p:strVal val="visible"/>
                                      </p:to>
                                    </p:set>
                                    <p:animEffect transition="in" filter="fade">
                                      <p:cBhvr>
                                        <p:cTn id="300" dur="250"/>
                                        <p:tgtEl>
                                          <p:spTgt spid="62"/>
                                        </p:tgtEl>
                                      </p:cBhvr>
                                    </p:animEffect>
                                  </p:childTnLst>
                                </p:cTn>
                              </p:par>
                              <p:par>
                                <p:cTn id="301" presetID="10" presetClass="entr" presetSubtype="0" fill="hold" grpId="0" nodeType="withEffect">
                                  <p:stCondLst>
                                    <p:cond delay="300"/>
                                  </p:stCondLst>
                                  <p:childTnLst>
                                    <p:set>
                                      <p:cBhvr>
                                        <p:cTn id="302" dur="1" fill="hold">
                                          <p:stCondLst>
                                            <p:cond delay="0"/>
                                          </p:stCondLst>
                                        </p:cTn>
                                        <p:tgtEl>
                                          <p:spTgt spid="63"/>
                                        </p:tgtEl>
                                        <p:attrNameLst>
                                          <p:attrName>style.visibility</p:attrName>
                                        </p:attrNameLst>
                                      </p:cBhvr>
                                      <p:to>
                                        <p:strVal val="visible"/>
                                      </p:to>
                                    </p:set>
                                    <p:animEffect transition="in" filter="fade">
                                      <p:cBhvr>
                                        <p:cTn id="303" dur="250"/>
                                        <p:tgtEl>
                                          <p:spTgt spid="63"/>
                                        </p:tgtEl>
                                      </p:cBhvr>
                                    </p:animEffect>
                                  </p:childTnLst>
                                </p:cTn>
                              </p:par>
                              <p:par>
                                <p:cTn id="304" presetID="10" presetClass="entr" presetSubtype="0" fill="hold" grpId="0" nodeType="withEffect">
                                  <p:stCondLst>
                                    <p:cond delay="300"/>
                                  </p:stCondLst>
                                  <p:childTnLst>
                                    <p:set>
                                      <p:cBhvr>
                                        <p:cTn id="305" dur="1" fill="hold">
                                          <p:stCondLst>
                                            <p:cond delay="0"/>
                                          </p:stCondLst>
                                        </p:cTn>
                                        <p:tgtEl>
                                          <p:spTgt spid="64"/>
                                        </p:tgtEl>
                                        <p:attrNameLst>
                                          <p:attrName>style.visibility</p:attrName>
                                        </p:attrNameLst>
                                      </p:cBhvr>
                                      <p:to>
                                        <p:strVal val="visible"/>
                                      </p:to>
                                    </p:set>
                                    <p:animEffect transition="in" filter="fade">
                                      <p:cBhvr>
                                        <p:cTn id="306" dur="250"/>
                                        <p:tgtEl>
                                          <p:spTgt spid="64"/>
                                        </p:tgtEl>
                                      </p:cBhvr>
                                    </p:animEffect>
                                  </p:childTnLst>
                                </p:cTn>
                              </p:par>
                              <p:par>
                                <p:cTn id="307" presetID="10" presetClass="entr" presetSubtype="0" fill="hold" grpId="0" nodeType="withEffect">
                                  <p:stCondLst>
                                    <p:cond delay="300"/>
                                  </p:stCondLst>
                                  <p:childTnLst>
                                    <p:set>
                                      <p:cBhvr>
                                        <p:cTn id="308" dur="1" fill="hold">
                                          <p:stCondLst>
                                            <p:cond delay="0"/>
                                          </p:stCondLst>
                                        </p:cTn>
                                        <p:tgtEl>
                                          <p:spTgt spid="65"/>
                                        </p:tgtEl>
                                        <p:attrNameLst>
                                          <p:attrName>style.visibility</p:attrName>
                                        </p:attrNameLst>
                                      </p:cBhvr>
                                      <p:to>
                                        <p:strVal val="visible"/>
                                      </p:to>
                                    </p:set>
                                    <p:animEffect transition="in" filter="fade">
                                      <p:cBhvr>
                                        <p:cTn id="309" dur="250"/>
                                        <p:tgtEl>
                                          <p:spTgt spid="65"/>
                                        </p:tgtEl>
                                      </p:cBhvr>
                                    </p:animEffect>
                                  </p:childTnLst>
                                </p:cTn>
                              </p:par>
                              <p:par>
                                <p:cTn id="310" presetID="10" presetClass="entr" presetSubtype="0" fill="hold" grpId="0" nodeType="withEffect">
                                  <p:stCondLst>
                                    <p:cond delay="300"/>
                                  </p:stCondLst>
                                  <p:childTnLst>
                                    <p:set>
                                      <p:cBhvr>
                                        <p:cTn id="311" dur="1" fill="hold">
                                          <p:stCondLst>
                                            <p:cond delay="0"/>
                                          </p:stCondLst>
                                        </p:cTn>
                                        <p:tgtEl>
                                          <p:spTgt spid="48"/>
                                        </p:tgtEl>
                                        <p:attrNameLst>
                                          <p:attrName>style.visibility</p:attrName>
                                        </p:attrNameLst>
                                      </p:cBhvr>
                                      <p:to>
                                        <p:strVal val="visible"/>
                                      </p:to>
                                    </p:set>
                                    <p:animEffect transition="in" filter="fade">
                                      <p:cBhvr>
                                        <p:cTn id="312" dur="250"/>
                                        <p:tgtEl>
                                          <p:spTgt spid="48"/>
                                        </p:tgtEl>
                                      </p:cBhvr>
                                    </p:animEffect>
                                  </p:childTnLst>
                                </p:cTn>
                              </p:par>
                              <p:par>
                                <p:cTn id="313" presetID="10" presetClass="entr" presetSubtype="0" fill="hold" grpId="0" nodeType="withEffect">
                                  <p:stCondLst>
                                    <p:cond delay="300"/>
                                  </p:stCondLst>
                                  <p:childTnLst>
                                    <p:set>
                                      <p:cBhvr>
                                        <p:cTn id="314" dur="1" fill="hold">
                                          <p:stCondLst>
                                            <p:cond delay="0"/>
                                          </p:stCondLst>
                                        </p:cTn>
                                        <p:tgtEl>
                                          <p:spTgt spid="49"/>
                                        </p:tgtEl>
                                        <p:attrNameLst>
                                          <p:attrName>style.visibility</p:attrName>
                                        </p:attrNameLst>
                                      </p:cBhvr>
                                      <p:to>
                                        <p:strVal val="visible"/>
                                      </p:to>
                                    </p:set>
                                    <p:animEffect transition="in" filter="fade">
                                      <p:cBhvr>
                                        <p:cTn id="315" dur="250"/>
                                        <p:tgtEl>
                                          <p:spTgt spid="49"/>
                                        </p:tgtEl>
                                      </p:cBhvr>
                                    </p:animEffect>
                                  </p:childTnLst>
                                </p:cTn>
                              </p:par>
                              <p:par>
                                <p:cTn id="316" presetID="10" presetClass="entr" presetSubtype="0" fill="hold" grpId="0" nodeType="withEffect">
                                  <p:stCondLst>
                                    <p:cond delay="300"/>
                                  </p:stCondLst>
                                  <p:childTnLst>
                                    <p:set>
                                      <p:cBhvr>
                                        <p:cTn id="317" dur="1" fill="hold">
                                          <p:stCondLst>
                                            <p:cond delay="0"/>
                                          </p:stCondLst>
                                        </p:cTn>
                                        <p:tgtEl>
                                          <p:spTgt spid="50"/>
                                        </p:tgtEl>
                                        <p:attrNameLst>
                                          <p:attrName>style.visibility</p:attrName>
                                        </p:attrNameLst>
                                      </p:cBhvr>
                                      <p:to>
                                        <p:strVal val="visible"/>
                                      </p:to>
                                    </p:set>
                                    <p:animEffect transition="in" filter="fade">
                                      <p:cBhvr>
                                        <p:cTn id="318" dur="250"/>
                                        <p:tgtEl>
                                          <p:spTgt spid="50"/>
                                        </p:tgtEl>
                                      </p:cBhvr>
                                    </p:animEffect>
                                  </p:childTnLst>
                                </p:cTn>
                              </p:par>
                              <p:par>
                                <p:cTn id="319" presetID="10" presetClass="entr" presetSubtype="0" fill="hold" grpId="0" nodeType="withEffect">
                                  <p:stCondLst>
                                    <p:cond delay="300"/>
                                  </p:stCondLst>
                                  <p:childTnLst>
                                    <p:set>
                                      <p:cBhvr>
                                        <p:cTn id="320" dur="1" fill="hold">
                                          <p:stCondLst>
                                            <p:cond delay="0"/>
                                          </p:stCondLst>
                                        </p:cTn>
                                        <p:tgtEl>
                                          <p:spTgt spid="51"/>
                                        </p:tgtEl>
                                        <p:attrNameLst>
                                          <p:attrName>style.visibility</p:attrName>
                                        </p:attrNameLst>
                                      </p:cBhvr>
                                      <p:to>
                                        <p:strVal val="visible"/>
                                      </p:to>
                                    </p:set>
                                    <p:animEffect transition="in" filter="fade">
                                      <p:cBhvr>
                                        <p:cTn id="321" dur="250"/>
                                        <p:tgtEl>
                                          <p:spTgt spid="51"/>
                                        </p:tgtEl>
                                      </p:cBhvr>
                                    </p:animEffect>
                                  </p:childTnLst>
                                </p:cTn>
                              </p:par>
                              <p:par>
                                <p:cTn id="322" presetID="10" presetClass="entr" presetSubtype="0" fill="hold" grpId="0" nodeType="withEffect">
                                  <p:stCondLst>
                                    <p:cond delay="400"/>
                                  </p:stCondLst>
                                  <p:childTnLst>
                                    <p:set>
                                      <p:cBhvr>
                                        <p:cTn id="323" dur="1" fill="hold">
                                          <p:stCondLst>
                                            <p:cond delay="0"/>
                                          </p:stCondLst>
                                        </p:cTn>
                                        <p:tgtEl>
                                          <p:spTgt spid="224"/>
                                        </p:tgtEl>
                                        <p:attrNameLst>
                                          <p:attrName>style.visibility</p:attrName>
                                        </p:attrNameLst>
                                      </p:cBhvr>
                                      <p:to>
                                        <p:strVal val="visible"/>
                                      </p:to>
                                    </p:set>
                                    <p:animEffect transition="in" filter="fade">
                                      <p:cBhvr>
                                        <p:cTn id="324" dur="250"/>
                                        <p:tgtEl>
                                          <p:spTgt spid="224"/>
                                        </p:tgtEl>
                                      </p:cBhvr>
                                    </p:animEffect>
                                  </p:childTnLst>
                                </p:cTn>
                              </p:par>
                              <p:par>
                                <p:cTn id="325" presetID="10" presetClass="entr" presetSubtype="0" fill="hold" grpId="0" nodeType="withEffect">
                                  <p:stCondLst>
                                    <p:cond delay="400"/>
                                  </p:stCondLst>
                                  <p:childTnLst>
                                    <p:set>
                                      <p:cBhvr>
                                        <p:cTn id="326" dur="1" fill="hold">
                                          <p:stCondLst>
                                            <p:cond delay="0"/>
                                          </p:stCondLst>
                                        </p:cTn>
                                        <p:tgtEl>
                                          <p:spTgt spid="225"/>
                                        </p:tgtEl>
                                        <p:attrNameLst>
                                          <p:attrName>style.visibility</p:attrName>
                                        </p:attrNameLst>
                                      </p:cBhvr>
                                      <p:to>
                                        <p:strVal val="visible"/>
                                      </p:to>
                                    </p:set>
                                    <p:animEffect transition="in" filter="fade">
                                      <p:cBhvr>
                                        <p:cTn id="327" dur="250"/>
                                        <p:tgtEl>
                                          <p:spTgt spid="225"/>
                                        </p:tgtEl>
                                      </p:cBhvr>
                                    </p:animEffect>
                                  </p:childTnLst>
                                </p:cTn>
                              </p:par>
                              <p:par>
                                <p:cTn id="328" presetID="10" presetClass="entr" presetSubtype="0" fill="hold" grpId="0" nodeType="withEffect">
                                  <p:stCondLst>
                                    <p:cond delay="400"/>
                                  </p:stCondLst>
                                  <p:childTnLst>
                                    <p:set>
                                      <p:cBhvr>
                                        <p:cTn id="329" dur="1" fill="hold">
                                          <p:stCondLst>
                                            <p:cond delay="0"/>
                                          </p:stCondLst>
                                        </p:cTn>
                                        <p:tgtEl>
                                          <p:spTgt spid="226"/>
                                        </p:tgtEl>
                                        <p:attrNameLst>
                                          <p:attrName>style.visibility</p:attrName>
                                        </p:attrNameLst>
                                      </p:cBhvr>
                                      <p:to>
                                        <p:strVal val="visible"/>
                                      </p:to>
                                    </p:set>
                                    <p:animEffect transition="in" filter="fade">
                                      <p:cBhvr>
                                        <p:cTn id="330" dur="250"/>
                                        <p:tgtEl>
                                          <p:spTgt spid="226"/>
                                        </p:tgtEl>
                                      </p:cBhvr>
                                    </p:animEffect>
                                  </p:childTnLst>
                                </p:cTn>
                              </p:par>
                              <p:par>
                                <p:cTn id="331" presetID="10" presetClass="entr" presetSubtype="0" fill="hold" grpId="0" nodeType="withEffect">
                                  <p:stCondLst>
                                    <p:cond delay="400"/>
                                  </p:stCondLst>
                                  <p:childTnLst>
                                    <p:set>
                                      <p:cBhvr>
                                        <p:cTn id="332" dur="1" fill="hold">
                                          <p:stCondLst>
                                            <p:cond delay="0"/>
                                          </p:stCondLst>
                                        </p:cTn>
                                        <p:tgtEl>
                                          <p:spTgt spid="227"/>
                                        </p:tgtEl>
                                        <p:attrNameLst>
                                          <p:attrName>style.visibility</p:attrName>
                                        </p:attrNameLst>
                                      </p:cBhvr>
                                      <p:to>
                                        <p:strVal val="visible"/>
                                      </p:to>
                                    </p:set>
                                    <p:animEffect transition="in" filter="fade">
                                      <p:cBhvr>
                                        <p:cTn id="333" dur="250"/>
                                        <p:tgtEl>
                                          <p:spTgt spid="227"/>
                                        </p:tgtEl>
                                      </p:cBhvr>
                                    </p:animEffect>
                                  </p:childTnLst>
                                </p:cTn>
                              </p:par>
                              <p:par>
                                <p:cTn id="334" presetID="10" presetClass="entr" presetSubtype="0" fill="hold" grpId="0" nodeType="withEffect">
                                  <p:stCondLst>
                                    <p:cond delay="400"/>
                                  </p:stCondLst>
                                  <p:childTnLst>
                                    <p:set>
                                      <p:cBhvr>
                                        <p:cTn id="335" dur="1" fill="hold">
                                          <p:stCondLst>
                                            <p:cond delay="0"/>
                                          </p:stCondLst>
                                        </p:cTn>
                                        <p:tgtEl>
                                          <p:spTgt spid="228"/>
                                        </p:tgtEl>
                                        <p:attrNameLst>
                                          <p:attrName>style.visibility</p:attrName>
                                        </p:attrNameLst>
                                      </p:cBhvr>
                                      <p:to>
                                        <p:strVal val="visible"/>
                                      </p:to>
                                    </p:set>
                                    <p:animEffect transition="in" filter="fade">
                                      <p:cBhvr>
                                        <p:cTn id="336" dur="250"/>
                                        <p:tgtEl>
                                          <p:spTgt spid="228"/>
                                        </p:tgtEl>
                                      </p:cBhvr>
                                    </p:animEffect>
                                  </p:childTnLst>
                                </p:cTn>
                              </p:par>
                              <p:par>
                                <p:cTn id="337" presetID="10" presetClass="entr" presetSubtype="0" fill="hold" grpId="0" nodeType="withEffect">
                                  <p:stCondLst>
                                    <p:cond delay="400"/>
                                  </p:stCondLst>
                                  <p:childTnLst>
                                    <p:set>
                                      <p:cBhvr>
                                        <p:cTn id="338" dur="1" fill="hold">
                                          <p:stCondLst>
                                            <p:cond delay="0"/>
                                          </p:stCondLst>
                                        </p:cTn>
                                        <p:tgtEl>
                                          <p:spTgt spid="229"/>
                                        </p:tgtEl>
                                        <p:attrNameLst>
                                          <p:attrName>style.visibility</p:attrName>
                                        </p:attrNameLst>
                                      </p:cBhvr>
                                      <p:to>
                                        <p:strVal val="visible"/>
                                      </p:to>
                                    </p:set>
                                    <p:animEffect transition="in" filter="fade">
                                      <p:cBhvr>
                                        <p:cTn id="339" dur="250"/>
                                        <p:tgtEl>
                                          <p:spTgt spid="229"/>
                                        </p:tgtEl>
                                      </p:cBhvr>
                                    </p:animEffect>
                                  </p:childTnLst>
                                </p:cTn>
                              </p:par>
                              <p:par>
                                <p:cTn id="340" presetID="10" presetClass="entr" presetSubtype="0" fill="hold" grpId="0" nodeType="withEffect">
                                  <p:stCondLst>
                                    <p:cond delay="400"/>
                                  </p:stCondLst>
                                  <p:childTnLst>
                                    <p:set>
                                      <p:cBhvr>
                                        <p:cTn id="341" dur="1" fill="hold">
                                          <p:stCondLst>
                                            <p:cond delay="0"/>
                                          </p:stCondLst>
                                        </p:cTn>
                                        <p:tgtEl>
                                          <p:spTgt spid="230"/>
                                        </p:tgtEl>
                                        <p:attrNameLst>
                                          <p:attrName>style.visibility</p:attrName>
                                        </p:attrNameLst>
                                      </p:cBhvr>
                                      <p:to>
                                        <p:strVal val="visible"/>
                                      </p:to>
                                    </p:set>
                                    <p:animEffect transition="in" filter="fade">
                                      <p:cBhvr>
                                        <p:cTn id="342" dur="250"/>
                                        <p:tgtEl>
                                          <p:spTgt spid="230"/>
                                        </p:tgtEl>
                                      </p:cBhvr>
                                    </p:animEffect>
                                  </p:childTnLst>
                                </p:cTn>
                              </p:par>
                              <p:par>
                                <p:cTn id="343" presetID="10" presetClass="entr" presetSubtype="0" fill="hold" grpId="0" nodeType="withEffect">
                                  <p:stCondLst>
                                    <p:cond delay="400"/>
                                  </p:stCondLst>
                                  <p:childTnLst>
                                    <p:set>
                                      <p:cBhvr>
                                        <p:cTn id="344" dur="1" fill="hold">
                                          <p:stCondLst>
                                            <p:cond delay="0"/>
                                          </p:stCondLst>
                                        </p:cTn>
                                        <p:tgtEl>
                                          <p:spTgt spid="231"/>
                                        </p:tgtEl>
                                        <p:attrNameLst>
                                          <p:attrName>style.visibility</p:attrName>
                                        </p:attrNameLst>
                                      </p:cBhvr>
                                      <p:to>
                                        <p:strVal val="visible"/>
                                      </p:to>
                                    </p:set>
                                    <p:animEffect transition="in" filter="fade">
                                      <p:cBhvr>
                                        <p:cTn id="345" dur="250"/>
                                        <p:tgtEl>
                                          <p:spTgt spid="231"/>
                                        </p:tgtEl>
                                      </p:cBhvr>
                                    </p:animEffect>
                                  </p:childTnLst>
                                </p:cTn>
                              </p:par>
                              <p:par>
                                <p:cTn id="346" presetID="10" presetClass="entr" presetSubtype="0" fill="hold" grpId="0" nodeType="withEffect">
                                  <p:stCondLst>
                                    <p:cond delay="400"/>
                                  </p:stCondLst>
                                  <p:childTnLst>
                                    <p:set>
                                      <p:cBhvr>
                                        <p:cTn id="347" dur="1" fill="hold">
                                          <p:stCondLst>
                                            <p:cond delay="0"/>
                                          </p:stCondLst>
                                        </p:cTn>
                                        <p:tgtEl>
                                          <p:spTgt spid="232"/>
                                        </p:tgtEl>
                                        <p:attrNameLst>
                                          <p:attrName>style.visibility</p:attrName>
                                        </p:attrNameLst>
                                      </p:cBhvr>
                                      <p:to>
                                        <p:strVal val="visible"/>
                                      </p:to>
                                    </p:set>
                                    <p:animEffect transition="in" filter="fade">
                                      <p:cBhvr>
                                        <p:cTn id="348" dur="250"/>
                                        <p:tgtEl>
                                          <p:spTgt spid="232"/>
                                        </p:tgtEl>
                                      </p:cBhvr>
                                    </p:animEffect>
                                  </p:childTnLst>
                                </p:cTn>
                              </p:par>
                              <p:par>
                                <p:cTn id="349" presetID="10" presetClass="entr" presetSubtype="0" fill="hold" grpId="0" nodeType="withEffect">
                                  <p:stCondLst>
                                    <p:cond delay="400"/>
                                  </p:stCondLst>
                                  <p:childTnLst>
                                    <p:set>
                                      <p:cBhvr>
                                        <p:cTn id="350" dur="1" fill="hold">
                                          <p:stCondLst>
                                            <p:cond delay="0"/>
                                          </p:stCondLst>
                                        </p:cTn>
                                        <p:tgtEl>
                                          <p:spTgt spid="233"/>
                                        </p:tgtEl>
                                        <p:attrNameLst>
                                          <p:attrName>style.visibility</p:attrName>
                                        </p:attrNameLst>
                                      </p:cBhvr>
                                      <p:to>
                                        <p:strVal val="visible"/>
                                      </p:to>
                                    </p:set>
                                    <p:animEffect transition="in" filter="fade">
                                      <p:cBhvr>
                                        <p:cTn id="351" dur="250"/>
                                        <p:tgtEl>
                                          <p:spTgt spid="233"/>
                                        </p:tgtEl>
                                      </p:cBhvr>
                                    </p:animEffect>
                                  </p:childTnLst>
                                </p:cTn>
                              </p:par>
                              <p:par>
                                <p:cTn id="352" presetID="10" presetClass="entr" presetSubtype="0" fill="hold" grpId="0" nodeType="withEffect">
                                  <p:stCondLst>
                                    <p:cond delay="400"/>
                                  </p:stCondLst>
                                  <p:childTnLst>
                                    <p:set>
                                      <p:cBhvr>
                                        <p:cTn id="353" dur="1" fill="hold">
                                          <p:stCondLst>
                                            <p:cond delay="0"/>
                                          </p:stCondLst>
                                        </p:cTn>
                                        <p:tgtEl>
                                          <p:spTgt spid="234"/>
                                        </p:tgtEl>
                                        <p:attrNameLst>
                                          <p:attrName>style.visibility</p:attrName>
                                        </p:attrNameLst>
                                      </p:cBhvr>
                                      <p:to>
                                        <p:strVal val="visible"/>
                                      </p:to>
                                    </p:set>
                                    <p:animEffect transition="in" filter="fade">
                                      <p:cBhvr>
                                        <p:cTn id="354" dur="250"/>
                                        <p:tgtEl>
                                          <p:spTgt spid="234"/>
                                        </p:tgtEl>
                                      </p:cBhvr>
                                    </p:animEffect>
                                  </p:childTnLst>
                                </p:cTn>
                              </p:par>
                              <p:par>
                                <p:cTn id="355" presetID="10" presetClass="entr" presetSubtype="0" fill="hold" grpId="0" nodeType="withEffect">
                                  <p:stCondLst>
                                    <p:cond delay="400"/>
                                  </p:stCondLst>
                                  <p:childTnLst>
                                    <p:set>
                                      <p:cBhvr>
                                        <p:cTn id="356" dur="1" fill="hold">
                                          <p:stCondLst>
                                            <p:cond delay="0"/>
                                          </p:stCondLst>
                                        </p:cTn>
                                        <p:tgtEl>
                                          <p:spTgt spid="235"/>
                                        </p:tgtEl>
                                        <p:attrNameLst>
                                          <p:attrName>style.visibility</p:attrName>
                                        </p:attrNameLst>
                                      </p:cBhvr>
                                      <p:to>
                                        <p:strVal val="visible"/>
                                      </p:to>
                                    </p:set>
                                    <p:animEffect transition="in" filter="fade">
                                      <p:cBhvr>
                                        <p:cTn id="357" dur="250"/>
                                        <p:tgtEl>
                                          <p:spTgt spid="235"/>
                                        </p:tgtEl>
                                      </p:cBhvr>
                                    </p:animEffect>
                                  </p:childTnLst>
                                </p:cTn>
                              </p:par>
                              <p:par>
                                <p:cTn id="358" presetID="10" presetClass="entr" presetSubtype="0" fill="hold" grpId="0" nodeType="withEffect">
                                  <p:stCondLst>
                                    <p:cond delay="400"/>
                                  </p:stCondLst>
                                  <p:childTnLst>
                                    <p:set>
                                      <p:cBhvr>
                                        <p:cTn id="359" dur="1" fill="hold">
                                          <p:stCondLst>
                                            <p:cond delay="0"/>
                                          </p:stCondLst>
                                        </p:cTn>
                                        <p:tgtEl>
                                          <p:spTgt spid="236"/>
                                        </p:tgtEl>
                                        <p:attrNameLst>
                                          <p:attrName>style.visibility</p:attrName>
                                        </p:attrNameLst>
                                      </p:cBhvr>
                                      <p:to>
                                        <p:strVal val="visible"/>
                                      </p:to>
                                    </p:set>
                                    <p:animEffect transition="in" filter="fade">
                                      <p:cBhvr>
                                        <p:cTn id="360" dur="250"/>
                                        <p:tgtEl>
                                          <p:spTgt spid="236"/>
                                        </p:tgtEl>
                                      </p:cBhvr>
                                    </p:animEffect>
                                  </p:childTnLst>
                                </p:cTn>
                              </p:par>
                              <p:par>
                                <p:cTn id="361" presetID="10" presetClass="entr" presetSubtype="0" fill="hold" grpId="0" nodeType="withEffect">
                                  <p:stCondLst>
                                    <p:cond delay="400"/>
                                  </p:stCondLst>
                                  <p:childTnLst>
                                    <p:set>
                                      <p:cBhvr>
                                        <p:cTn id="362" dur="1" fill="hold">
                                          <p:stCondLst>
                                            <p:cond delay="0"/>
                                          </p:stCondLst>
                                        </p:cTn>
                                        <p:tgtEl>
                                          <p:spTgt spid="237"/>
                                        </p:tgtEl>
                                        <p:attrNameLst>
                                          <p:attrName>style.visibility</p:attrName>
                                        </p:attrNameLst>
                                      </p:cBhvr>
                                      <p:to>
                                        <p:strVal val="visible"/>
                                      </p:to>
                                    </p:set>
                                    <p:animEffect transition="in" filter="fade">
                                      <p:cBhvr>
                                        <p:cTn id="363" dur="250"/>
                                        <p:tgtEl>
                                          <p:spTgt spid="237"/>
                                        </p:tgtEl>
                                      </p:cBhvr>
                                    </p:animEffect>
                                  </p:childTnLst>
                                </p:cTn>
                              </p:par>
                              <p:par>
                                <p:cTn id="364" presetID="10" presetClass="entr" presetSubtype="0" fill="hold" grpId="0" nodeType="withEffect">
                                  <p:stCondLst>
                                    <p:cond delay="400"/>
                                  </p:stCondLst>
                                  <p:childTnLst>
                                    <p:set>
                                      <p:cBhvr>
                                        <p:cTn id="365" dur="1" fill="hold">
                                          <p:stCondLst>
                                            <p:cond delay="0"/>
                                          </p:stCondLst>
                                        </p:cTn>
                                        <p:tgtEl>
                                          <p:spTgt spid="210"/>
                                        </p:tgtEl>
                                        <p:attrNameLst>
                                          <p:attrName>style.visibility</p:attrName>
                                        </p:attrNameLst>
                                      </p:cBhvr>
                                      <p:to>
                                        <p:strVal val="visible"/>
                                      </p:to>
                                    </p:set>
                                    <p:animEffect transition="in" filter="fade">
                                      <p:cBhvr>
                                        <p:cTn id="366" dur="250"/>
                                        <p:tgtEl>
                                          <p:spTgt spid="210"/>
                                        </p:tgtEl>
                                      </p:cBhvr>
                                    </p:animEffect>
                                  </p:childTnLst>
                                </p:cTn>
                              </p:par>
                              <p:par>
                                <p:cTn id="367" presetID="10" presetClass="entr" presetSubtype="0" fill="hold" grpId="0" nodeType="withEffect">
                                  <p:stCondLst>
                                    <p:cond delay="400"/>
                                  </p:stCondLst>
                                  <p:childTnLst>
                                    <p:set>
                                      <p:cBhvr>
                                        <p:cTn id="368" dur="1" fill="hold">
                                          <p:stCondLst>
                                            <p:cond delay="0"/>
                                          </p:stCondLst>
                                        </p:cTn>
                                        <p:tgtEl>
                                          <p:spTgt spid="211"/>
                                        </p:tgtEl>
                                        <p:attrNameLst>
                                          <p:attrName>style.visibility</p:attrName>
                                        </p:attrNameLst>
                                      </p:cBhvr>
                                      <p:to>
                                        <p:strVal val="visible"/>
                                      </p:to>
                                    </p:set>
                                    <p:animEffect transition="in" filter="fade">
                                      <p:cBhvr>
                                        <p:cTn id="369" dur="250"/>
                                        <p:tgtEl>
                                          <p:spTgt spid="211"/>
                                        </p:tgtEl>
                                      </p:cBhvr>
                                    </p:animEffect>
                                  </p:childTnLst>
                                </p:cTn>
                              </p:par>
                              <p:par>
                                <p:cTn id="370" presetID="10" presetClass="entr" presetSubtype="0" fill="hold" grpId="0" nodeType="withEffect">
                                  <p:stCondLst>
                                    <p:cond delay="400"/>
                                  </p:stCondLst>
                                  <p:childTnLst>
                                    <p:set>
                                      <p:cBhvr>
                                        <p:cTn id="371" dur="1" fill="hold">
                                          <p:stCondLst>
                                            <p:cond delay="0"/>
                                          </p:stCondLst>
                                        </p:cTn>
                                        <p:tgtEl>
                                          <p:spTgt spid="212"/>
                                        </p:tgtEl>
                                        <p:attrNameLst>
                                          <p:attrName>style.visibility</p:attrName>
                                        </p:attrNameLst>
                                      </p:cBhvr>
                                      <p:to>
                                        <p:strVal val="visible"/>
                                      </p:to>
                                    </p:set>
                                    <p:animEffect transition="in" filter="fade">
                                      <p:cBhvr>
                                        <p:cTn id="372" dur="250"/>
                                        <p:tgtEl>
                                          <p:spTgt spid="212"/>
                                        </p:tgtEl>
                                      </p:cBhvr>
                                    </p:animEffect>
                                  </p:childTnLst>
                                </p:cTn>
                              </p:par>
                              <p:par>
                                <p:cTn id="373" presetID="10" presetClass="entr" presetSubtype="0" fill="hold" grpId="0" nodeType="withEffect">
                                  <p:stCondLst>
                                    <p:cond delay="400"/>
                                  </p:stCondLst>
                                  <p:childTnLst>
                                    <p:set>
                                      <p:cBhvr>
                                        <p:cTn id="374" dur="1" fill="hold">
                                          <p:stCondLst>
                                            <p:cond delay="0"/>
                                          </p:stCondLst>
                                        </p:cTn>
                                        <p:tgtEl>
                                          <p:spTgt spid="213"/>
                                        </p:tgtEl>
                                        <p:attrNameLst>
                                          <p:attrName>style.visibility</p:attrName>
                                        </p:attrNameLst>
                                      </p:cBhvr>
                                      <p:to>
                                        <p:strVal val="visible"/>
                                      </p:to>
                                    </p:set>
                                    <p:animEffect transition="in" filter="fade">
                                      <p:cBhvr>
                                        <p:cTn id="375" dur="250"/>
                                        <p:tgtEl>
                                          <p:spTgt spid="213"/>
                                        </p:tgtEl>
                                      </p:cBhvr>
                                    </p:animEffect>
                                  </p:childTnLst>
                                </p:cTn>
                              </p:par>
                              <p:par>
                                <p:cTn id="376" presetID="10" presetClass="entr" presetSubtype="0" fill="hold" grpId="0" nodeType="withEffect">
                                  <p:stCondLst>
                                    <p:cond delay="400"/>
                                  </p:stCondLst>
                                  <p:childTnLst>
                                    <p:set>
                                      <p:cBhvr>
                                        <p:cTn id="377" dur="1" fill="hold">
                                          <p:stCondLst>
                                            <p:cond delay="0"/>
                                          </p:stCondLst>
                                        </p:cTn>
                                        <p:tgtEl>
                                          <p:spTgt spid="214"/>
                                        </p:tgtEl>
                                        <p:attrNameLst>
                                          <p:attrName>style.visibility</p:attrName>
                                        </p:attrNameLst>
                                      </p:cBhvr>
                                      <p:to>
                                        <p:strVal val="visible"/>
                                      </p:to>
                                    </p:set>
                                    <p:animEffect transition="in" filter="fade">
                                      <p:cBhvr>
                                        <p:cTn id="378" dur="250"/>
                                        <p:tgtEl>
                                          <p:spTgt spid="214"/>
                                        </p:tgtEl>
                                      </p:cBhvr>
                                    </p:animEffect>
                                  </p:childTnLst>
                                </p:cTn>
                              </p:par>
                              <p:par>
                                <p:cTn id="379" presetID="10" presetClass="entr" presetSubtype="0" fill="hold" grpId="0" nodeType="withEffect">
                                  <p:stCondLst>
                                    <p:cond delay="400"/>
                                  </p:stCondLst>
                                  <p:childTnLst>
                                    <p:set>
                                      <p:cBhvr>
                                        <p:cTn id="380" dur="1" fill="hold">
                                          <p:stCondLst>
                                            <p:cond delay="0"/>
                                          </p:stCondLst>
                                        </p:cTn>
                                        <p:tgtEl>
                                          <p:spTgt spid="215"/>
                                        </p:tgtEl>
                                        <p:attrNameLst>
                                          <p:attrName>style.visibility</p:attrName>
                                        </p:attrNameLst>
                                      </p:cBhvr>
                                      <p:to>
                                        <p:strVal val="visible"/>
                                      </p:to>
                                    </p:set>
                                    <p:animEffect transition="in" filter="fade">
                                      <p:cBhvr>
                                        <p:cTn id="381" dur="250"/>
                                        <p:tgtEl>
                                          <p:spTgt spid="215"/>
                                        </p:tgtEl>
                                      </p:cBhvr>
                                    </p:animEffect>
                                  </p:childTnLst>
                                </p:cTn>
                              </p:par>
                              <p:par>
                                <p:cTn id="382" presetID="10" presetClass="entr" presetSubtype="0" fill="hold" grpId="0" nodeType="withEffect">
                                  <p:stCondLst>
                                    <p:cond delay="400"/>
                                  </p:stCondLst>
                                  <p:childTnLst>
                                    <p:set>
                                      <p:cBhvr>
                                        <p:cTn id="383" dur="1" fill="hold">
                                          <p:stCondLst>
                                            <p:cond delay="0"/>
                                          </p:stCondLst>
                                        </p:cTn>
                                        <p:tgtEl>
                                          <p:spTgt spid="216"/>
                                        </p:tgtEl>
                                        <p:attrNameLst>
                                          <p:attrName>style.visibility</p:attrName>
                                        </p:attrNameLst>
                                      </p:cBhvr>
                                      <p:to>
                                        <p:strVal val="visible"/>
                                      </p:to>
                                    </p:set>
                                    <p:animEffect transition="in" filter="fade">
                                      <p:cBhvr>
                                        <p:cTn id="384" dur="250"/>
                                        <p:tgtEl>
                                          <p:spTgt spid="216"/>
                                        </p:tgtEl>
                                      </p:cBhvr>
                                    </p:animEffect>
                                  </p:childTnLst>
                                </p:cTn>
                              </p:par>
                              <p:par>
                                <p:cTn id="385" presetID="10" presetClass="entr" presetSubtype="0" fill="hold" grpId="0" nodeType="withEffect">
                                  <p:stCondLst>
                                    <p:cond delay="400"/>
                                  </p:stCondLst>
                                  <p:childTnLst>
                                    <p:set>
                                      <p:cBhvr>
                                        <p:cTn id="386" dur="1" fill="hold">
                                          <p:stCondLst>
                                            <p:cond delay="0"/>
                                          </p:stCondLst>
                                        </p:cTn>
                                        <p:tgtEl>
                                          <p:spTgt spid="217"/>
                                        </p:tgtEl>
                                        <p:attrNameLst>
                                          <p:attrName>style.visibility</p:attrName>
                                        </p:attrNameLst>
                                      </p:cBhvr>
                                      <p:to>
                                        <p:strVal val="visible"/>
                                      </p:to>
                                    </p:set>
                                    <p:animEffect transition="in" filter="fade">
                                      <p:cBhvr>
                                        <p:cTn id="387" dur="250"/>
                                        <p:tgtEl>
                                          <p:spTgt spid="217"/>
                                        </p:tgtEl>
                                      </p:cBhvr>
                                    </p:animEffect>
                                  </p:childTnLst>
                                </p:cTn>
                              </p:par>
                              <p:par>
                                <p:cTn id="388" presetID="10" presetClass="entr" presetSubtype="0" fill="hold" grpId="0" nodeType="withEffect">
                                  <p:stCondLst>
                                    <p:cond delay="400"/>
                                  </p:stCondLst>
                                  <p:childTnLst>
                                    <p:set>
                                      <p:cBhvr>
                                        <p:cTn id="389" dur="1" fill="hold">
                                          <p:stCondLst>
                                            <p:cond delay="0"/>
                                          </p:stCondLst>
                                        </p:cTn>
                                        <p:tgtEl>
                                          <p:spTgt spid="218"/>
                                        </p:tgtEl>
                                        <p:attrNameLst>
                                          <p:attrName>style.visibility</p:attrName>
                                        </p:attrNameLst>
                                      </p:cBhvr>
                                      <p:to>
                                        <p:strVal val="visible"/>
                                      </p:to>
                                    </p:set>
                                    <p:animEffect transition="in" filter="fade">
                                      <p:cBhvr>
                                        <p:cTn id="390" dur="250"/>
                                        <p:tgtEl>
                                          <p:spTgt spid="218"/>
                                        </p:tgtEl>
                                      </p:cBhvr>
                                    </p:animEffect>
                                  </p:childTnLst>
                                </p:cTn>
                              </p:par>
                              <p:par>
                                <p:cTn id="391" presetID="10" presetClass="entr" presetSubtype="0" fill="hold" grpId="0" nodeType="withEffect">
                                  <p:stCondLst>
                                    <p:cond delay="400"/>
                                  </p:stCondLst>
                                  <p:childTnLst>
                                    <p:set>
                                      <p:cBhvr>
                                        <p:cTn id="392" dur="1" fill="hold">
                                          <p:stCondLst>
                                            <p:cond delay="0"/>
                                          </p:stCondLst>
                                        </p:cTn>
                                        <p:tgtEl>
                                          <p:spTgt spid="219"/>
                                        </p:tgtEl>
                                        <p:attrNameLst>
                                          <p:attrName>style.visibility</p:attrName>
                                        </p:attrNameLst>
                                      </p:cBhvr>
                                      <p:to>
                                        <p:strVal val="visible"/>
                                      </p:to>
                                    </p:set>
                                    <p:animEffect transition="in" filter="fade">
                                      <p:cBhvr>
                                        <p:cTn id="393" dur="250"/>
                                        <p:tgtEl>
                                          <p:spTgt spid="219"/>
                                        </p:tgtEl>
                                      </p:cBhvr>
                                    </p:animEffect>
                                  </p:childTnLst>
                                </p:cTn>
                              </p:par>
                              <p:par>
                                <p:cTn id="394" presetID="10" presetClass="entr" presetSubtype="0" fill="hold" grpId="0" nodeType="withEffect">
                                  <p:stCondLst>
                                    <p:cond delay="400"/>
                                  </p:stCondLst>
                                  <p:childTnLst>
                                    <p:set>
                                      <p:cBhvr>
                                        <p:cTn id="395" dur="1" fill="hold">
                                          <p:stCondLst>
                                            <p:cond delay="0"/>
                                          </p:stCondLst>
                                        </p:cTn>
                                        <p:tgtEl>
                                          <p:spTgt spid="220"/>
                                        </p:tgtEl>
                                        <p:attrNameLst>
                                          <p:attrName>style.visibility</p:attrName>
                                        </p:attrNameLst>
                                      </p:cBhvr>
                                      <p:to>
                                        <p:strVal val="visible"/>
                                      </p:to>
                                    </p:set>
                                    <p:animEffect transition="in" filter="fade">
                                      <p:cBhvr>
                                        <p:cTn id="396" dur="250"/>
                                        <p:tgtEl>
                                          <p:spTgt spid="220"/>
                                        </p:tgtEl>
                                      </p:cBhvr>
                                    </p:animEffect>
                                  </p:childTnLst>
                                </p:cTn>
                              </p:par>
                              <p:par>
                                <p:cTn id="397" presetID="10" presetClass="entr" presetSubtype="0" fill="hold" grpId="0" nodeType="withEffect">
                                  <p:stCondLst>
                                    <p:cond delay="400"/>
                                  </p:stCondLst>
                                  <p:childTnLst>
                                    <p:set>
                                      <p:cBhvr>
                                        <p:cTn id="398" dur="1" fill="hold">
                                          <p:stCondLst>
                                            <p:cond delay="0"/>
                                          </p:stCondLst>
                                        </p:cTn>
                                        <p:tgtEl>
                                          <p:spTgt spid="221"/>
                                        </p:tgtEl>
                                        <p:attrNameLst>
                                          <p:attrName>style.visibility</p:attrName>
                                        </p:attrNameLst>
                                      </p:cBhvr>
                                      <p:to>
                                        <p:strVal val="visible"/>
                                      </p:to>
                                    </p:set>
                                    <p:animEffect transition="in" filter="fade">
                                      <p:cBhvr>
                                        <p:cTn id="399" dur="250"/>
                                        <p:tgtEl>
                                          <p:spTgt spid="221"/>
                                        </p:tgtEl>
                                      </p:cBhvr>
                                    </p:animEffect>
                                  </p:childTnLst>
                                </p:cTn>
                              </p:par>
                              <p:par>
                                <p:cTn id="400" presetID="10" presetClass="entr" presetSubtype="0" fill="hold" grpId="0" nodeType="withEffect">
                                  <p:stCondLst>
                                    <p:cond delay="400"/>
                                  </p:stCondLst>
                                  <p:childTnLst>
                                    <p:set>
                                      <p:cBhvr>
                                        <p:cTn id="401" dur="1" fill="hold">
                                          <p:stCondLst>
                                            <p:cond delay="0"/>
                                          </p:stCondLst>
                                        </p:cTn>
                                        <p:tgtEl>
                                          <p:spTgt spid="222"/>
                                        </p:tgtEl>
                                        <p:attrNameLst>
                                          <p:attrName>style.visibility</p:attrName>
                                        </p:attrNameLst>
                                      </p:cBhvr>
                                      <p:to>
                                        <p:strVal val="visible"/>
                                      </p:to>
                                    </p:set>
                                    <p:animEffect transition="in" filter="fade">
                                      <p:cBhvr>
                                        <p:cTn id="402" dur="250"/>
                                        <p:tgtEl>
                                          <p:spTgt spid="222"/>
                                        </p:tgtEl>
                                      </p:cBhvr>
                                    </p:animEffect>
                                  </p:childTnLst>
                                </p:cTn>
                              </p:par>
                              <p:par>
                                <p:cTn id="403" presetID="10" presetClass="entr" presetSubtype="0" fill="hold" grpId="0" nodeType="withEffect">
                                  <p:stCondLst>
                                    <p:cond delay="400"/>
                                  </p:stCondLst>
                                  <p:childTnLst>
                                    <p:set>
                                      <p:cBhvr>
                                        <p:cTn id="404" dur="1" fill="hold">
                                          <p:stCondLst>
                                            <p:cond delay="0"/>
                                          </p:stCondLst>
                                        </p:cTn>
                                        <p:tgtEl>
                                          <p:spTgt spid="223"/>
                                        </p:tgtEl>
                                        <p:attrNameLst>
                                          <p:attrName>style.visibility</p:attrName>
                                        </p:attrNameLst>
                                      </p:cBhvr>
                                      <p:to>
                                        <p:strVal val="visible"/>
                                      </p:to>
                                    </p:set>
                                    <p:animEffect transition="in" filter="fade">
                                      <p:cBhvr>
                                        <p:cTn id="405" dur="250"/>
                                        <p:tgtEl>
                                          <p:spTgt spid="223"/>
                                        </p:tgtEl>
                                      </p:cBhvr>
                                    </p:animEffect>
                                  </p:childTnLst>
                                </p:cTn>
                              </p:par>
                              <p:par>
                                <p:cTn id="406" presetID="10" presetClass="entr" presetSubtype="0" fill="hold" grpId="0" nodeType="withEffect">
                                  <p:stCondLst>
                                    <p:cond delay="400"/>
                                  </p:stCondLst>
                                  <p:childTnLst>
                                    <p:set>
                                      <p:cBhvr>
                                        <p:cTn id="407" dur="1" fill="hold">
                                          <p:stCondLst>
                                            <p:cond delay="0"/>
                                          </p:stCondLst>
                                        </p:cTn>
                                        <p:tgtEl>
                                          <p:spTgt spid="196"/>
                                        </p:tgtEl>
                                        <p:attrNameLst>
                                          <p:attrName>style.visibility</p:attrName>
                                        </p:attrNameLst>
                                      </p:cBhvr>
                                      <p:to>
                                        <p:strVal val="visible"/>
                                      </p:to>
                                    </p:set>
                                    <p:animEffect transition="in" filter="fade">
                                      <p:cBhvr>
                                        <p:cTn id="408" dur="250"/>
                                        <p:tgtEl>
                                          <p:spTgt spid="196"/>
                                        </p:tgtEl>
                                      </p:cBhvr>
                                    </p:animEffect>
                                  </p:childTnLst>
                                </p:cTn>
                              </p:par>
                              <p:par>
                                <p:cTn id="409" presetID="10" presetClass="entr" presetSubtype="0" fill="hold" grpId="0" nodeType="withEffect">
                                  <p:stCondLst>
                                    <p:cond delay="400"/>
                                  </p:stCondLst>
                                  <p:childTnLst>
                                    <p:set>
                                      <p:cBhvr>
                                        <p:cTn id="410" dur="1" fill="hold">
                                          <p:stCondLst>
                                            <p:cond delay="0"/>
                                          </p:stCondLst>
                                        </p:cTn>
                                        <p:tgtEl>
                                          <p:spTgt spid="197"/>
                                        </p:tgtEl>
                                        <p:attrNameLst>
                                          <p:attrName>style.visibility</p:attrName>
                                        </p:attrNameLst>
                                      </p:cBhvr>
                                      <p:to>
                                        <p:strVal val="visible"/>
                                      </p:to>
                                    </p:set>
                                    <p:animEffect transition="in" filter="fade">
                                      <p:cBhvr>
                                        <p:cTn id="411" dur="250"/>
                                        <p:tgtEl>
                                          <p:spTgt spid="197"/>
                                        </p:tgtEl>
                                      </p:cBhvr>
                                    </p:animEffect>
                                  </p:childTnLst>
                                </p:cTn>
                              </p:par>
                              <p:par>
                                <p:cTn id="412" presetID="10" presetClass="entr" presetSubtype="0" fill="hold" grpId="0" nodeType="withEffect">
                                  <p:stCondLst>
                                    <p:cond delay="400"/>
                                  </p:stCondLst>
                                  <p:childTnLst>
                                    <p:set>
                                      <p:cBhvr>
                                        <p:cTn id="413" dur="1" fill="hold">
                                          <p:stCondLst>
                                            <p:cond delay="0"/>
                                          </p:stCondLst>
                                        </p:cTn>
                                        <p:tgtEl>
                                          <p:spTgt spid="198"/>
                                        </p:tgtEl>
                                        <p:attrNameLst>
                                          <p:attrName>style.visibility</p:attrName>
                                        </p:attrNameLst>
                                      </p:cBhvr>
                                      <p:to>
                                        <p:strVal val="visible"/>
                                      </p:to>
                                    </p:set>
                                    <p:animEffect transition="in" filter="fade">
                                      <p:cBhvr>
                                        <p:cTn id="414" dur="250"/>
                                        <p:tgtEl>
                                          <p:spTgt spid="198"/>
                                        </p:tgtEl>
                                      </p:cBhvr>
                                    </p:animEffect>
                                  </p:childTnLst>
                                </p:cTn>
                              </p:par>
                              <p:par>
                                <p:cTn id="415" presetID="10" presetClass="entr" presetSubtype="0" fill="hold" grpId="0" nodeType="withEffect">
                                  <p:stCondLst>
                                    <p:cond delay="400"/>
                                  </p:stCondLst>
                                  <p:childTnLst>
                                    <p:set>
                                      <p:cBhvr>
                                        <p:cTn id="416" dur="1" fill="hold">
                                          <p:stCondLst>
                                            <p:cond delay="0"/>
                                          </p:stCondLst>
                                        </p:cTn>
                                        <p:tgtEl>
                                          <p:spTgt spid="199"/>
                                        </p:tgtEl>
                                        <p:attrNameLst>
                                          <p:attrName>style.visibility</p:attrName>
                                        </p:attrNameLst>
                                      </p:cBhvr>
                                      <p:to>
                                        <p:strVal val="visible"/>
                                      </p:to>
                                    </p:set>
                                    <p:animEffect transition="in" filter="fade">
                                      <p:cBhvr>
                                        <p:cTn id="417" dur="250"/>
                                        <p:tgtEl>
                                          <p:spTgt spid="199"/>
                                        </p:tgtEl>
                                      </p:cBhvr>
                                    </p:animEffect>
                                  </p:childTnLst>
                                </p:cTn>
                              </p:par>
                              <p:par>
                                <p:cTn id="418" presetID="10" presetClass="entr" presetSubtype="0" fill="hold" grpId="0" nodeType="withEffect">
                                  <p:stCondLst>
                                    <p:cond delay="400"/>
                                  </p:stCondLst>
                                  <p:childTnLst>
                                    <p:set>
                                      <p:cBhvr>
                                        <p:cTn id="419" dur="1" fill="hold">
                                          <p:stCondLst>
                                            <p:cond delay="0"/>
                                          </p:stCondLst>
                                        </p:cTn>
                                        <p:tgtEl>
                                          <p:spTgt spid="200"/>
                                        </p:tgtEl>
                                        <p:attrNameLst>
                                          <p:attrName>style.visibility</p:attrName>
                                        </p:attrNameLst>
                                      </p:cBhvr>
                                      <p:to>
                                        <p:strVal val="visible"/>
                                      </p:to>
                                    </p:set>
                                    <p:animEffect transition="in" filter="fade">
                                      <p:cBhvr>
                                        <p:cTn id="420" dur="250"/>
                                        <p:tgtEl>
                                          <p:spTgt spid="200"/>
                                        </p:tgtEl>
                                      </p:cBhvr>
                                    </p:animEffect>
                                  </p:childTnLst>
                                </p:cTn>
                              </p:par>
                              <p:par>
                                <p:cTn id="421" presetID="10" presetClass="entr" presetSubtype="0" fill="hold" grpId="0" nodeType="withEffect">
                                  <p:stCondLst>
                                    <p:cond delay="400"/>
                                  </p:stCondLst>
                                  <p:childTnLst>
                                    <p:set>
                                      <p:cBhvr>
                                        <p:cTn id="422" dur="1" fill="hold">
                                          <p:stCondLst>
                                            <p:cond delay="0"/>
                                          </p:stCondLst>
                                        </p:cTn>
                                        <p:tgtEl>
                                          <p:spTgt spid="201"/>
                                        </p:tgtEl>
                                        <p:attrNameLst>
                                          <p:attrName>style.visibility</p:attrName>
                                        </p:attrNameLst>
                                      </p:cBhvr>
                                      <p:to>
                                        <p:strVal val="visible"/>
                                      </p:to>
                                    </p:set>
                                    <p:animEffect transition="in" filter="fade">
                                      <p:cBhvr>
                                        <p:cTn id="423" dur="250"/>
                                        <p:tgtEl>
                                          <p:spTgt spid="201"/>
                                        </p:tgtEl>
                                      </p:cBhvr>
                                    </p:animEffect>
                                  </p:childTnLst>
                                </p:cTn>
                              </p:par>
                              <p:par>
                                <p:cTn id="424" presetID="10" presetClass="entr" presetSubtype="0" fill="hold" grpId="0" nodeType="withEffect">
                                  <p:stCondLst>
                                    <p:cond delay="400"/>
                                  </p:stCondLst>
                                  <p:childTnLst>
                                    <p:set>
                                      <p:cBhvr>
                                        <p:cTn id="425" dur="1" fill="hold">
                                          <p:stCondLst>
                                            <p:cond delay="0"/>
                                          </p:stCondLst>
                                        </p:cTn>
                                        <p:tgtEl>
                                          <p:spTgt spid="202"/>
                                        </p:tgtEl>
                                        <p:attrNameLst>
                                          <p:attrName>style.visibility</p:attrName>
                                        </p:attrNameLst>
                                      </p:cBhvr>
                                      <p:to>
                                        <p:strVal val="visible"/>
                                      </p:to>
                                    </p:set>
                                    <p:animEffect transition="in" filter="fade">
                                      <p:cBhvr>
                                        <p:cTn id="426" dur="250"/>
                                        <p:tgtEl>
                                          <p:spTgt spid="202"/>
                                        </p:tgtEl>
                                      </p:cBhvr>
                                    </p:animEffect>
                                  </p:childTnLst>
                                </p:cTn>
                              </p:par>
                              <p:par>
                                <p:cTn id="427" presetID="10" presetClass="entr" presetSubtype="0" fill="hold" grpId="0" nodeType="withEffect">
                                  <p:stCondLst>
                                    <p:cond delay="400"/>
                                  </p:stCondLst>
                                  <p:childTnLst>
                                    <p:set>
                                      <p:cBhvr>
                                        <p:cTn id="428" dur="1" fill="hold">
                                          <p:stCondLst>
                                            <p:cond delay="0"/>
                                          </p:stCondLst>
                                        </p:cTn>
                                        <p:tgtEl>
                                          <p:spTgt spid="203"/>
                                        </p:tgtEl>
                                        <p:attrNameLst>
                                          <p:attrName>style.visibility</p:attrName>
                                        </p:attrNameLst>
                                      </p:cBhvr>
                                      <p:to>
                                        <p:strVal val="visible"/>
                                      </p:to>
                                    </p:set>
                                    <p:animEffect transition="in" filter="fade">
                                      <p:cBhvr>
                                        <p:cTn id="429" dur="250"/>
                                        <p:tgtEl>
                                          <p:spTgt spid="203"/>
                                        </p:tgtEl>
                                      </p:cBhvr>
                                    </p:animEffect>
                                  </p:childTnLst>
                                </p:cTn>
                              </p:par>
                              <p:par>
                                <p:cTn id="430" presetID="10" presetClass="entr" presetSubtype="0" fill="hold" grpId="0" nodeType="withEffect">
                                  <p:stCondLst>
                                    <p:cond delay="400"/>
                                  </p:stCondLst>
                                  <p:childTnLst>
                                    <p:set>
                                      <p:cBhvr>
                                        <p:cTn id="431" dur="1" fill="hold">
                                          <p:stCondLst>
                                            <p:cond delay="0"/>
                                          </p:stCondLst>
                                        </p:cTn>
                                        <p:tgtEl>
                                          <p:spTgt spid="204"/>
                                        </p:tgtEl>
                                        <p:attrNameLst>
                                          <p:attrName>style.visibility</p:attrName>
                                        </p:attrNameLst>
                                      </p:cBhvr>
                                      <p:to>
                                        <p:strVal val="visible"/>
                                      </p:to>
                                    </p:set>
                                    <p:animEffect transition="in" filter="fade">
                                      <p:cBhvr>
                                        <p:cTn id="432" dur="250"/>
                                        <p:tgtEl>
                                          <p:spTgt spid="204"/>
                                        </p:tgtEl>
                                      </p:cBhvr>
                                    </p:animEffect>
                                  </p:childTnLst>
                                </p:cTn>
                              </p:par>
                              <p:par>
                                <p:cTn id="433" presetID="10" presetClass="entr" presetSubtype="0" fill="hold" grpId="0" nodeType="withEffect">
                                  <p:stCondLst>
                                    <p:cond delay="400"/>
                                  </p:stCondLst>
                                  <p:childTnLst>
                                    <p:set>
                                      <p:cBhvr>
                                        <p:cTn id="434" dur="1" fill="hold">
                                          <p:stCondLst>
                                            <p:cond delay="0"/>
                                          </p:stCondLst>
                                        </p:cTn>
                                        <p:tgtEl>
                                          <p:spTgt spid="205"/>
                                        </p:tgtEl>
                                        <p:attrNameLst>
                                          <p:attrName>style.visibility</p:attrName>
                                        </p:attrNameLst>
                                      </p:cBhvr>
                                      <p:to>
                                        <p:strVal val="visible"/>
                                      </p:to>
                                    </p:set>
                                    <p:animEffect transition="in" filter="fade">
                                      <p:cBhvr>
                                        <p:cTn id="435" dur="250"/>
                                        <p:tgtEl>
                                          <p:spTgt spid="205"/>
                                        </p:tgtEl>
                                      </p:cBhvr>
                                    </p:animEffect>
                                  </p:childTnLst>
                                </p:cTn>
                              </p:par>
                              <p:par>
                                <p:cTn id="436" presetID="10" presetClass="entr" presetSubtype="0" fill="hold" grpId="0" nodeType="withEffect">
                                  <p:stCondLst>
                                    <p:cond delay="400"/>
                                  </p:stCondLst>
                                  <p:childTnLst>
                                    <p:set>
                                      <p:cBhvr>
                                        <p:cTn id="437" dur="1" fill="hold">
                                          <p:stCondLst>
                                            <p:cond delay="0"/>
                                          </p:stCondLst>
                                        </p:cTn>
                                        <p:tgtEl>
                                          <p:spTgt spid="206"/>
                                        </p:tgtEl>
                                        <p:attrNameLst>
                                          <p:attrName>style.visibility</p:attrName>
                                        </p:attrNameLst>
                                      </p:cBhvr>
                                      <p:to>
                                        <p:strVal val="visible"/>
                                      </p:to>
                                    </p:set>
                                    <p:animEffect transition="in" filter="fade">
                                      <p:cBhvr>
                                        <p:cTn id="438" dur="250"/>
                                        <p:tgtEl>
                                          <p:spTgt spid="206"/>
                                        </p:tgtEl>
                                      </p:cBhvr>
                                    </p:animEffect>
                                  </p:childTnLst>
                                </p:cTn>
                              </p:par>
                              <p:par>
                                <p:cTn id="439" presetID="10" presetClass="entr" presetSubtype="0" fill="hold" grpId="0" nodeType="withEffect">
                                  <p:stCondLst>
                                    <p:cond delay="400"/>
                                  </p:stCondLst>
                                  <p:childTnLst>
                                    <p:set>
                                      <p:cBhvr>
                                        <p:cTn id="440" dur="1" fill="hold">
                                          <p:stCondLst>
                                            <p:cond delay="0"/>
                                          </p:stCondLst>
                                        </p:cTn>
                                        <p:tgtEl>
                                          <p:spTgt spid="207"/>
                                        </p:tgtEl>
                                        <p:attrNameLst>
                                          <p:attrName>style.visibility</p:attrName>
                                        </p:attrNameLst>
                                      </p:cBhvr>
                                      <p:to>
                                        <p:strVal val="visible"/>
                                      </p:to>
                                    </p:set>
                                    <p:animEffect transition="in" filter="fade">
                                      <p:cBhvr>
                                        <p:cTn id="441" dur="250"/>
                                        <p:tgtEl>
                                          <p:spTgt spid="207"/>
                                        </p:tgtEl>
                                      </p:cBhvr>
                                    </p:animEffect>
                                  </p:childTnLst>
                                </p:cTn>
                              </p:par>
                              <p:par>
                                <p:cTn id="442" presetID="10" presetClass="entr" presetSubtype="0" fill="hold" grpId="0" nodeType="withEffect">
                                  <p:stCondLst>
                                    <p:cond delay="400"/>
                                  </p:stCondLst>
                                  <p:childTnLst>
                                    <p:set>
                                      <p:cBhvr>
                                        <p:cTn id="443" dur="1" fill="hold">
                                          <p:stCondLst>
                                            <p:cond delay="0"/>
                                          </p:stCondLst>
                                        </p:cTn>
                                        <p:tgtEl>
                                          <p:spTgt spid="208"/>
                                        </p:tgtEl>
                                        <p:attrNameLst>
                                          <p:attrName>style.visibility</p:attrName>
                                        </p:attrNameLst>
                                      </p:cBhvr>
                                      <p:to>
                                        <p:strVal val="visible"/>
                                      </p:to>
                                    </p:set>
                                    <p:animEffect transition="in" filter="fade">
                                      <p:cBhvr>
                                        <p:cTn id="444" dur="250"/>
                                        <p:tgtEl>
                                          <p:spTgt spid="208"/>
                                        </p:tgtEl>
                                      </p:cBhvr>
                                    </p:animEffect>
                                  </p:childTnLst>
                                </p:cTn>
                              </p:par>
                              <p:par>
                                <p:cTn id="445" presetID="10" presetClass="entr" presetSubtype="0" fill="hold" grpId="0" nodeType="withEffect">
                                  <p:stCondLst>
                                    <p:cond delay="400"/>
                                  </p:stCondLst>
                                  <p:childTnLst>
                                    <p:set>
                                      <p:cBhvr>
                                        <p:cTn id="446" dur="1" fill="hold">
                                          <p:stCondLst>
                                            <p:cond delay="0"/>
                                          </p:stCondLst>
                                        </p:cTn>
                                        <p:tgtEl>
                                          <p:spTgt spid="209"/>
                                        </p:tgtEl>
                                        <p:attrNameLst>
                                          <p:attrName>style.visibility</p:attrName>
                                        </p:attrNameLst>
                                      </p:cBhvr>
                                      <p:to>
                                        <p:strVal val="visible"/>
                                      </p:to>
                                    </p:set>
                                    <p:animEffect transition="in" filter="fade">
                                      <p:cBhvr>
                                        <p:cTn id="447" dur="250"/>
                                        <p:tgtEl>
                                          <p:spTgt spid="209"/>
                                        </p:tgtEl>
                                      </p:cBhvr>
                                    </p:animEffect>
                                  </p:childTnLst>
                                </p:cTn>
                              </p:par>
                              <p:par>
                                <p:cTn id="448" presetID="10" presetClass="entr" presetSubtype="0" fill="hold" grpId="0" nodeType="withEffect">
                                  <p:stCondLst>
                                    <p:cond delay="400"/>
                                  </p:stCondLst>
                                  <p:childTnLst>
                                    <p:set>
                                      <p:cBhvr>
                                        <p:cTn id="449" dur="1" fill="hold">
                                          <p:stCondLst>
                                            <p:cond delay="0"/>
                                          </p:stCondLst>
                                        </p:cTn>
                                        <p:tgtEl>
                                          <p:spTgt spid="182"/>
                                        </p:tgtEl>
                                        <p:attrNameLst>
                                          <p:attrName>style.visibility</p:attrName>
                                        </p:attrNameLst>
                                      </p:cBhvr>
                                      <p:to>
                                        <p:strVal val="visible"/>
                                      </p:to>
                                    </p:set>
                                    <p:animEffect transition="in" filter="fade">
                                      <p:cBhvr>
                                        <p:cTn id="450" dur="250"/>
                                        <p:tgtEl>
                                          <p:spTgt spid="182"/>
                                        </p:tgtEl>
                                      </p:cBhvr>
                                    </p:animEffect>
                                  </p:childTnLst>
                                </p:cTn>
                              </p:par>
                              <p:par>
                                <p:cTn id="451" presetID="10" presetClass="entr" presetSubtype="0" fill="hold" grpId="0" nodeType="withEffect">
                                  <p:stCondLst>
                                    <p:cond delay="400"/>
                                  </p:stCondLst>
                                  <p:childTnLst>
                                    <p:set>
                                      <p:cBhvr>
                                        <p:cTn id="452" dur="1" fill="hold">
                                          <p:stCondLst>
                                            <p:cond delay="0"/>
                                          </p:stCondLst>
                                        </p:cTn>
                                        <p:tgtEl>
                                          <p:spTgt spid="183"/>
                                        </p:tgtEl>
                                        <p:attrNameLst>
                                          <p:attrName>style.visibility</p:attrName>
                                        </p:attrNameLst>
                                      </p:cBhvr>
                                      <p:to>
                                        <p:strVal val="visible"/>
                                      </p:to>
                                    </p:set>
                                    <p:animEffect transition="in" filter="fade">
                                      <p:cBhvr>
                                        <p:cTn id="453" dur="250"/>
                                        <p:tgtEl>
                                          <p:spTgt spid="183"/>
                                        </p:tgtEl>
                                      </p:cBhvr>
                                    </p:animEffect>
                                  </p:childTnLst>
                                </p:cTn>
                              </p:par>
                              <p:par>
                                <p:cTn id="454" presetID="10" presetClass="entr" presetSubtype="0" fill="hold" grpId="0" nodeType="withEffect">
                                  <p:stCondLst>
                                    <p:cond delay="400"/>
                                  </p:stCondLst>
                                  <p:childTnLst>
                                    <p:set>
                                      <p:cBhvr>
                                        <p:cTn id="455" dur="1" fill="hold">
                                          <p:stCondLst>
                                            <p:cond delay="0"/>
                                          </p:stCondLst>
                                        </p:cTn>
                                        <p:tgtEl>
                                          <p:spTgt spid="184"/>
                                        </p:tgtEl>
                                        <p:attrNameLst>
                                          <p:attrName>style.visibility</p:attrName>
                                        </p:attrNameLst>
                                      </p:cBhvr>
                                      <p:to>
                                        <p:strVal val="visible"/>
                                      </p:to>
                                    </p:set>
                                    <p:animEffect transition="in" filter="fade">
                                      <p:cBhvr>
                                        <p:cTn id="456" dur="250"/>
                                        <p:tgtEl>
                                          <p:spTgt spid="184"/>
                                        </p:tgtEl>
                                      </p:cBhvr>
                                    </p:animEffect>
                                  </p:childTnLst>
                                </p:cTn>
                              </p:par>
                              <p:par>
                                <p:cTn id="457" presetID="10" presetClass="entr" presetSubtype="0" fill="hold" grpId="0" nodeType="withEffect">
                                  <p:stCondLst>
                                    <p:cond delay="400"/>
                                  </p:stCondLst>
                                  <p:childTnLst>
                                    <p:set>
                                      <p:cBhvr>
                                        <p:cTn id="458" dur="1" fill="hold">
                                          <p:stCondLst>
                                            <p:cond delay="0"/>
                                          </p:stCondLst>
                                        </p:cTn>
                                        <p:tgtEl>
                                          <p:spTgt spid="185"/>
                                        </p:tgtEl>
                                        <p:attrNameLst>
                                          <p:attrName>style.visibility</p:attrName>
                                        </p:attrNameLst>
                                      </p:cBhvr>
                                      <p:to>
                                        <p:strVal val="visible"/>
                                      </p:to>
                                    </p:set>
                                    <p:animEffect transition="in" filter="fade">
                                      <p:cBhvr>
                                        <p:cTn id="459" dur="250"/>
                                        <p:tgtEl>
                                          <p:spTgt spid="185"/>
                                        </p:tgtEl>
                                      </p:cBhvr>
                                    </p:animEffect>
                                  </p:childTnLst>
                                </p:cTn>
                              </p:par>
                              <p:par>
                                <p:cTn id="460" presetID="10" presetClass="entr" presetSubtype="0" fill="hold" grpId="0" nodeType="withEffect">
                                  <p:stCondLst>
                                    <p:cond delay="400"/>
                                  </p:stCondLst>
                                  <p:childTnLst>
                                    <p:set>
                                      <p:cBhvr>
                                        <p:cTn id="461" dur="1" fill="hold">
                                          <p:stCondLst>
                                            <p:cond delay="0"/>
                                          </p:stCondLst>
                                        </p:cTn>
                                        <p:tgtEl>
                                          <p:spTgt spid="186"/>
                                        </p:tgtEl>
                                        <p:attrNameLst>
                                          <p:attrName>style.visibility</p:attrName>
                                        </p:attrNameLst>
                                      </p:cBhvr>
                                      <p:to>
                                        <p:strVal val="visible"/>
                                      </p:to>
                                    </p:set>
                                    <p:animEffect transition="in" filter="fade">
                                      <p:cBhvr>
                                        <p:cTn id="462" dur="250"/>
                                        <p:tgtEl>
                                          <p:spTgt spid="186"/>
                                        </p:tgtEl>
                                      </p:cBhvr>
                                    </p:animEffect>
                                  </p:childTnLst>
                                </p:cTn>
                              </p:par>
                              <p:par>
                                <p:cTn id="463" presetID="10" presetClass="entr" presetSubtype="0" fill="hold" grpId="0" nodeType="withEffect">
                                  <p:stCondLst>
                                    <p:cond delay="400"/>
                                  </p:stCondLst>
                                  <p:childTnLst>
                                    <p:set>
                                      <p:cBhvr>
                                        <p:cTn id="464" dur="1" fill="hold">
                                          <p:stCondLst>
                                            <p:cond delay="0"/>
                                          </p:stCondLst>
                                        </p:cTn>
                                        <p:tgtEl>
                                          <p:spTgt spid="187"/>
                                        </p:tgtEl>
                                        <p:attrNameLst>
                                          <p:attrName>style.visibility</p:attrName>
                                        </p:attrNameLst>
                                      </p:cBhvr>
                                      <p:to>
                                        <p:strVal val="visible"/>
                                      </p:to>
                                    </p:set>
                                    <p:animEffect transition="in" filter="fade">
                                      <p:cBhvr>
                                        <p:cTn id="465" dur="250"/>
                                        <p:tgtEl>
                                          <p:spTgt spid="187"/>
                                        </p:tgtEl>
                                      </p:cBhvr>
                                    </p:animEffect>
                                  </p:childTnLst>
                                </p:cTn>
                              </p:par>
                              <p:par>
                                <p:cTn id="466" presetID="10" presetClass="entr" presetSubtype="0" fill="hold" grpId="0" nodeType="withEffect">
                                  <p:stCondLst>
                                    <p:cond delay="400"/>
                                  </p:stCondLst>
                                  <p:childTnLst>
                                    <p:set>
                                      <p:cBhvr>
                                        <p:cTn id="467" dur="1" fill="hold">
                                          <p:stCondLst>
                                            <p:cond delay="0"/>
                                          </p:stCondLst>
                                        </p:cTn>
                                        <p:tgtEl>
                                          <p:spTgt spid="188"/>
                                        </p:tgtEl>
                                        <p:attrNameLst>
                                          <p:attrName>style.visibility</p:attrName>
                                        </p:attrNameLst>
                                      </p:cBhvr>
                                      <p:to>
                                        <p:strVal val="visible"/>
                                      </p:to>
                                    </p:set>
                                    <p:animEffect transition="in" filter="fade">
                                      <p:cBhvr>
                                        <p:cTn id="468" dur="250"/>
                                        <p:tgtEl>
                                          <p:spTgt spid="188"/>
                                        </p:tgtEl>
                                      </p:cBhvr>
                                    </p:animEffect>
                                  </p:childTnLst>
                                </p:cTn>
                              </p:par>
                              <p:par>
                                <p:cTn id="469" presetID="10" presetClass="entr" presetSubtype="0" fill="hold" grpId="0" nodeType="withEffect">
                                  <p:stCondLst>
                                    <p:cond delay="400"/>
                                  </p:stCondLst>
                                  <p:childTnLst>
                                    <p:set>
                                      <p:cBhvr>
                                        <p:cTn id="470" dur="1" fill="hold">
                                          <p:stCondLst>
                                            <p:cond delay="0"/>
                                          </p:stCondLst>
                                        </p:cTn>
                                        <p:tgtEl>
                                          <p:spTgt spid="189"/>
                                        </p:tgtEl>
                                        <p:attrNameLst>
                                          <p:attrName>style.visibility</p:attrName>
                                        </p:attrNameLst>
                                      </p:cBhvr>
                                      <p:to>
                                        <p:strVal val="visible"/>
                                      </p:to>
                                    </p:set>
                                    <p:animEffect transition="in" filter="fade">
                                      <p:cBhvr>
                                        <p:cTn id="471" dur="250"/>
                                        <p:tgtEl>
                                          <p:spTgt spid="189"/>
                                        </p:tgtEl>
                                      </p:cBhvr>
                                    </p:animEffect>
                                  </p:childTnLst>
                                </p:cTn>
                              </p:par>
                              <p:par>
                                <p:cTn id="472" presetID="10" presetClass="entr" presetSubtype="0" fill="hold" grpId="0" nodeType="withEffect">
                                  <p:stCondLst>
                                    <p:cond delay="400"/>
                                  </p:stCondLst>
                                  <p:childTnLst>
                                    <p:set>
                                      <p:cBhvr>
                                        <p:cTn id="473" dur="1" fill="hold">
                                          <p:stCondLst>
                                            <p:cond delay="0"/>
                                          </p:stCondLst>
                                        </p:cTn>
                                        <p:tgtEl>
                                          <p:spTgt spid="190"/>
                                        </p:tgtEl>
                                        <p:attrNameLst>
                                          <p:attrName>style.visibility</p:attrName>
                                        </p:attrNameLst>
                                      </p:cBhvr>
                                      <p:to>
                                        <p:strVal val="visible"/>
                                      </p:to>
                                    </p:set>
                                    <p:animEffect transition="in" filter="fade">
                                      <p:cBhvr>
                                        <p:cTn id="474" dur="250"/>
                                        <p:tgtEl>
                                          <p:spTgt spid="190"/>
                                        </p:tgtEl>
                                      </p:cBhvr>
                                    </p:animEffect>
                                  </p:childTnLst>
                                </p:cTn>
                              </p:par>
                              <p:par>
                                <p:cTn id="475" presetID="10" presetClass="entr" presetSubtype="0" fill="hold" grpId="0" nodeType="withEffect">
                                  <p:stCondLst>
                                    <p:cond delay="400"/>
                                  </p:stCondLst>
                                  <p:childTnLst>
                                    <p:set>
                                      <p:cBhvr>
                                        <p:cTn id="476" dur="1" fill="hold">
                                          <p:stCondLst>
                                            <p:cond delay="0"/>
                                          </p:stCondLst>
                                        </p:cTn>
                                        <p:tgtEl>
                                          <p:spTgt spid="191"/>
                                        </p:tgtEl>
                                        <p:attrNameLst>
                                          <p:attrName>style.visibility</p:attrName>
                                        </p:attrNameLst>
                                      </p:cBhvr>
                                      <p:to>
                                        <p:strVal val="visible"/>
                                      </p:to>
                                    </p:set>
                                    <p:animEffect transition="in" filter="fade">
                                      <p:cBhvr>
                                        <p:cTn id="477" dur="250"/>
                                        <p:tgtEl>
                                          <p:spTgt spid="191"/>
                                        </p:tgtEl>
                                      </p:cBhvr>
                                    </p:animEffect>
                                  </p:childTnLst>
                                </p:cTn>
                              </p:par>
                              <p:par>
                                <p:cTn id="478" presetID="10" presetClass="entr" presetSubtype="0" fill="hold" grpId="0" nodeType="withEffect">
                                  <p:stCondLst>
                                    <p:cond delay="400"/>
                                  </p:stCondLst>
                                  <p:childTnLst>
                                    <p:set>
                                      <p:cBhvr>
                                        <p:cTn id="479" dur="1" fill="hold">
                                          <p:stCondLst>
                                            <p:cond delay="0"/>
                                          </p:stCondLst>
                                        </p:cTn>
                                        <p:tgtEl>
                                          <p:spTgt spid="192"/>
                                        </p:tgtEl>
                                        <p:attrNameLst>
                                          <p:attrName>style.visibility</p:attrName>
                                        </p:attrNameLst>
                                      </p:cBhvr>
                                      <p:to>
                                        <p:strVal val="visible"/>
                                      </p:to>
                                    </p:set>
                                    <p:animEffect transition="in" filter="fade">
                                      <p:cBhvr>
                                        <p:cTn id="480" dur="250"/>
                                        <p:tgtEl>
                                          <p:spTgt spid="192"/>
                                        </p:tgtEl>
                                      </p:cBhvr>
                                    </p:animEffect>
                                  </p:childTnLst>
                                </p:cTn>
                              </p:par>
                              <p:par>
                                <p:cTn id="481" presetID="10" presetClass="entr" presetSubtype="0" fill="hold" grpId="0" nodeType="withEffect">
                                  <p:stCondLst>
                                    <p:cond delay="400"/>
                                  </p:stCondLst>
                                  <p:childTnLst>
                                    <p:set>
                                      <p:cBhvr>
                                        <p:cTn id="482" dur="1" fill="hold">
                                          <p:stCondLst>
                                            <p:cond delay="0"/>
                                          </p:stCondLst>
                                        </p:cTn>
                                        <p:tgtEl>
                                          <p:spTgt spid="193"/>
                                        </p:tgtEl>
                                        <p:attrNameLst>
                                          <p:attrName>style.visibility</p:attrName>
                                        </p:attrNameLst>
                                      </p:cBhvr>
                                      <p:to>
                                        <p:strVal val="visible"/>
                                      </p:to>
                                    </p:set>
                                    <p:animEffect transition="in" filter="fade">
                                      <p:cBhvr>
                                        <p:cTn id="483" dur="250"/>
                                        <p:tgtEl>
                                          <p:spTgt spid="193"/>
                                        </p:tgtEl>
                                      </p:cBhvr>
                                    </p:animEffect>
                                  </p:childTnLst>
                                </p:cTn>
                              </p:par>
                              <p:par>
                                <p:cTn id="484" presetID="10" presetClass="entr" presetSubtype="0" fill="hold" grpId="0" nodeType="withEffect">
                                  <p:stCondLst>
                                    <p:cond delay="400"/>
                                  </p:stCondLst>
                                  <p:childTnLst>
                                    <p:set>
                                      <p:cBhvr>
                                        <p:cTn id="485" dur="1" fill="hold">
                                          <p:stCondLst>
                                            <p:cond delay="0"/>
                                          </p:stCondLst>
                                        </p:cTn>
                                        <p:tgtEl>
                                          <p:spTgt spid="194"/>
                                        </p:tgtEl>
                                        <p:attrNameLst>
                                          <p:attrName>style.visibility</p:attrName>
                                        </p:attrNameLst>
                                      </p:cBhvr>
                                      <p:to>
                                        <p:strVal val="visible"/>
                                      </p:to>
                                    </p:set>
                                    <p:animEffect transition="in" filter="fade">
                                      <p:cBhvr>
                                        <p:cTn id="486" dur="250"/>
                                        <p:tgtEl>
                                          <p:spTgt spid="194"/>
                                        </p:tgtEl>
                                      </p:cBhvr>
                                    </p:animEffect>
                                  </p:childTnLst>
                                </p:cTn>
                              </p:par>
                              <p:par>
                                <p:cTn id="487" presetID="10" presetClass="entr" presetSubtype="0" fill="hold" grpId="0" nodeType="withEffect">
                                  <p:stCondLst>
                                    <p:cond delay="400"/>
                                  </p:stCondLst>
                                  <p:childTnLst>
                                    <p:set>
                                      <p:cBhvr>
                                        <p:cTn id="488" dur="1" fill="hold">
                                          <p:stCondLst>
                                            <p:cond delay="0"/>
                                          </p:stCondLst>
                                        </p:cTn>
                                        <p:tgtEl>
                                          <p:spTgt spid="195"/>
                                        </p:tgtEl>
                                        <p:attrNameLst>
                                          <p:attrName>style.visibility</p:attrName>
                                        </p:attrNameLst>
                                      </p:cBhvr>
                                      <p:to>
                                        <p:strVal val="visible"/>
                                      </p:to>
                                    </p:set>
                                    <p:animEffect transition="in" filter="fade">
                                      <p:cBhvr>
                                        <p:cTn id="489" dur="250"/>
                                        <p:tgtEl>
                                          <p:spTgt spid="195"/>
                                        </p:tgtEl>
                                      </p:cBhvr>
                                    </p:animEffect>
                                  </p:childTnLst>
                                </p:cTn>
                              </p:par>
                              <p:par>
                                <p:cTn id="490" presetID="10" presetClass="entr" presetSubtype="0" fill="hold" grpId="0" nodeType="withEffect">
                                  <p:stCondLst>
                                    <p:cond delay="400"/>
                                  </p:stCondLst>
                                  <p:childTnLst>
                                    <p:set>
                                      <p:cBhvr>
                                        <p:cTn id="491" dur="1" fill="hold">
                                          <p:stCondLst>
                                            <p:cond delay="0"/>
                                          </p:stCondLst>
                                        </p:cTn>
                                        <p:tgtEl>
                                          <p:spTgt spid="178"/>
                                        </p:tgtEl>
                                        <p:attrNameLst>
                                          <p:attrName>style.visibility</p:attrName>
                                        </p:attrNameLst>
                                      </p:cBhvr>
                                      <p:to>
                                        <p:strVal val="visible"/>
                                      </p:to>
                                    </p:set>
                                    <p:animEffect transition="in" filter="fade">
                                      <p:cBhvr>
                                        <p:cTn id="492" dur="250"/>
                                        <p:tgtEl>
                                          <p:spTgt spid="178"/>
                                        </p:tgtEl>
                                      </p:cBhvr>
                                    </p:animEffect>
                                  </p:childTnLst>
                                </p:cTn>
                              </p:par>
                              <p:par>
                                <p:cTn id="493" presetID="10" presetClass="entr" presetSubtype="0" fill="hold" grpId="0" nodeType="withEffect">
                                  <p:stCondLst>
                                    <p:cond delay="400"/>
                                  </p:stCondLst>
                                  <p:childTnLst>
                                    <p:set>
                                      <p:cBhvr>
                                        <p:cTn id="494" dur="1" fill="hold">
                                          <p:stCondLst>
                                            <p:cond delay="0"/>
                                          </p:stCondLst>
                                        </p:cTn>
                                        <p:tgtEl>
                                          <p:spTgt spid="179"/>
                                        </p:tgtEl>
                                        <p:attrNameLst>
                                          <p:attrName>style.visibility</p:attrName>
                                        </p:attrNameLst>
                                      </p:cBhvr>
                                      <p:to>
                                        <p:strVal val="visible"/>
                                      </p:to>
                                    </p:set>
                                    <p:animEffect transition="in" filter="fade">
                                      <p:cBhvr>
                                        <p:cTn id="495" dur="250"/>
                                        <p:tgtEl>
                                          <p:spTgt spid="179"/>
                                        </p:tgtEl>
                                      </p:cBhvr>
                                    </p:animEffect>
                                  </p:childTnLst>
                                </p:cTn>
                              </p:par>
                              <p:par>
                                <p:cTn id="496" presetID="10" presetClass="entr" presetSubtype="0" fill="hold" grpId="0" nodeType="withEffect">
                                  <p:stCondLst>
                                    <p:cond delay="400"/>
                                  </p:stCondLst>
                                  <p:childTnLst>
                                    <p:set>
                                      <p:cBhvr>
                                        <p:cTn id="497" dur="1" fill="hold">
                                          <p:stCondLst>
                                            <p:cond delay="0"/>
                                          </p:stCondLst>
                                        </p:cTn>
                                        <p:tgtEl>
                                          <p:spTgt spid="180"/>
                                        </p:tgtEl>
                                        <p:attrNameLst>
                                          <p:attrName>style.visibility</p:attrName>
                                        </p:attrNameLst>
                                      </p:cBhvr>
                                      <p:to>
                                        <p:strVal val="visible"/>
                                      </p:to>
                                    </p:set>
                                    <p:animEffect transition="in" filter="fade">
                                      <p:cBhvr>
                                        <p:cTn id="498" dur="250"/>
                                        <p:tgtEl>
                                          <p:spTgt spid="180"/>
                                        </p:tgtEl>
                                      </p:cBhvr>
                                    </p:animEffect>
                                  </p:childTnLst>
                                </p:cTn>
                              </p:par>
                              <p:par>
                                <p:cTn id="499" presetID="10" presetClass="entr" presetSubtype="0" fill="hold" grpId="0" nodeType="withEffect">
                                  <p:stCondLst>
                                    <p:cond delay="400"/>
                                  </p:stCondLst>
                                  <p:childTnLst>
                                    <p:set>
                                      <p:cBhvr>
                                        <p:cTn id="500" dur="1" fill="hold">
                                          <p:stCondLst>
                                            <p:cond delay="0"/>
                                          </p:stCondLst>
                                        </p:cTn>
                                        <p:tgtEl>
                                          <p:spTgt spid="181"/>
                                        </p:tgtEl>
                                        <p:attrNameLst>
                                          <p:attrName>style.visibility</p:attrName>
                                        </p:attrNameLst>
                                      </p:cBhvr>
                                      <p:to>
                                        <p:strVal val="visible"/>
                                      </p:to>
                                    </p:set>
                                    <p:animEffect transition="in" filter="fade">
                                      <p:cBhvr>
                                        <p:cTn id="501" dur="250"/>
                                        <p:tgtEl>
                                          <p:spTgt spid="181"/>
                                        </p:tgtEl>
                                      </p:cBhvr>
                                    </p:animEffect>
                                  </p:childTnLst>
                                </p:cTn>
                              </p:par>
                              <p:par>
                                <p:cTn id="502" presetID="10" presetClass="entr" presetSubtype="0" fill="hold" grpId="0" nodeType="withEffect">
                                  <p:stCondLst>
                                    <p:cond delay="400"/>
                                  </p:stCondLst>
                                  <p:childTnLst>
                                    <p:set>
                                      <p:cBhvr>
                                        <p:cTn id="503" dur="1" fill="hold">
                                          <p:stCondLst>
                                            <p:cond delay="0"/>
                                          </p:stCondLst>
                                        </p:cTn>
                                        <p:tgtEl>
                                          <p:spTgt spid="164"/>
                                        </p:tgtEl>
                                        <p:attrNameLst>
                                          <p:attrName>style.visibility</p:attrName>
                                        </p:attrNameLst>
                                      </p:cBhvr>
                                      <p:to>
                                        <p:strVal val="visible"/>
                                      </p:to>
                                    </p:set>
                                    <p:animEffect transition="in" filter="fade">
                                      <p:cBhvr>
                                        <p:cTn id="504" dur="250"/>
                                        <p:tgtEl>
                                          <p:spTgt spid="164"/>
                                        </p:tgtEl>
                                      </p:cBhvr>
                                    </p:animEffect>
                                  </p:childTnLst>
                                </p:cTn>
                              </p:par>
                              <p:par>
                                <p:cTn id="505" presetID="10" presetClass="entr" presetSubtype="0" fill="hold" grpId="0" nodeType="withEffect">
                                  <p:stCondLst>
                                    <p:cond delay="400"/>
                                  </p:stCondLst>
                                  <p:childTnLst>
                                    <p:set>
                                      <p:cBhvr>
                                        <p:cTn id="506" dur="1" fill="hold">
                                          <p:stCondLst>
                                            <p:cond delay="0"/>
                                          </p:stCondLst>
                                        </p:cTn>
                                        <p:tgtEl>
                                          <p:spTgt spid="165"/>
                                        </p:tgtEl>
                                        <p:attrNameLst>
                                          <p:attrName>style.visibility</p:attrName>
                                        </p:attrNameLst>
                                      </p:cBhvr>
                                      <p:to>
                                        <p:strVal val="visible"/>
                                      </p:to>
                                    </p:set>
                                    <p:animEffect transition="in" filter="fade">
                                      <p:cBhvr>
                                        <p:cTn id="507" dur="250"/>
                                        <p:tgtEl>
                                          <p:spTgt spid="165"/>
                                        </p:tgtEl>
                                      </p:cBhvr>
                                    </p:animEffect>
                                  </p:childTnLst>
                                </p:cTn>
                              </p:par>
                              <p:par>
                                <p:cTn id="508" presetID="10" presetClass="entr" presetSubtype="0" fill="hold" grpId="0" nodeType="withEffect">
                                  <p:stCondLst>
                                    <p:cond delay="400"/>
                                  </p:stCondLst>
                                  <p:childTnLst>
                                    <p:set>
                                      <p:cBhvr>
                                        <p:cTn id="509" dur="1" fill="hold">
                                          <p:stCondLst>
                                            <p:cond delay="0"/>
                                          </p:stCondLst>
                                        </p:cTn>
                                        <p:tgtEl>
                                          <p:spTgt spid="166"/>
                                        </p:tgtEl>
                                        <p:attrNameLst>
                                          <p:attrName>style.visibility</p:attrName>
                                        </p:attrNameLst>
                                      </p:cBhvr>
                                      <p:to>
                                        <p:strVal val="visible"/>
                                      </p:to>
                                    </p:set>
                                    <p:animEffect transition="in" filter="fade">
                                      <p:cBhvr>
                                        <p:cTn id="510" dur="250"/>
                                        <p:tgtEl>
                                          <p:spTgt spid="166"/>
                                        </p:tgtEl>
                                      </p:cBhvr>
                                    </p:animEffect>
                                  </p:childTnLst>
                                </p:cTn>
                              </p:par>
                              <p:par>
                                <p:cTn id="511" presetID="10" presetClass="entr" presetSubtype="0" fill="hold" grpId="0" nodeType="withEffect">
                                  <p:stCondLst>
                                    <p:cond delay="400"/>
                                  </p:stCondLst>
                                  <p:childTnLst>
                                    <p:set>
                                      <p:cBhvr>
                                        <p:cTn id="512" dur="1" fill="hold">
                                          <p:stCondLst>
                                            <p:cond delay="0"/>
                                          </p:stCondLst>
                                        </p:cTn>
                                        <p:tgtEl>
                                          <p:spTgt spid="167"/>
                                        </p:tgtEl>
                                        <p:attrNameLst>
                                          <p:attrName>style.visibility</p:attrName>
                                        </p:attrNameLst>
                                      </p:cBhvr>
                                      <p:to>
                                        <p:strVal val="visible"/>
                                      </p:to>
                                    </p:set>
                                    <p:animEffect transition="in" filter="fade">
                                      <p:cBhvr>
                                        <p:cTn id="513" dur="250"/>
                                        <p:tgtEl>
                                          <p:spTgt spid="167"/>
                                        </p:tgtEl>
                                      </p:cBhvr>
                                    </p:animEffect>
                                  </p:childTnLst>
                                </p:cTn>
                              </p:par>
                              <p:par>
                                <p:cTn id="514" presetID="10" presetClass="entr" presetSubtype="0" fill="hold" grpId="0" nodeType="withEffect">
                                  <p:stCondLst>
                                    <p:cond delay="400"/>
                                  </p:stCondLst>
                                  <p:childTnLst>
                                    <p:set>
                                      <p:cBhvr>
                                        <p:cTn id="515" dur="1" fill="hold">
                                          <p:stCondLst>
                                            <p:cond delay="0"/>
                                          </p:stCondLst>
                                        </p:cTn>
                                        <p:tgtEl>
                                          <p:spTgt spid="150"/>
                                        </p:tgtEl>
                                        <p:attrNameLst>
                                          <p:attrName>style.visibility</p:attrName>
                                        </p:attrNameLst>
                                      </p:cBhvr>
                                      <p:to>
                                        <p:strVal val="visible"/>
                                      </p:to>
                                    </p:set>
                                    <p:animEffect transition="in" filter="fade">
                                      <p:cBhvr>
                                        <p:cTn id="516" dur="250"/>
                                        <p:tgtEl>
                                          <p:spTgt spid="150"/>
                                        </p:tgtEl>
                                      </p:cBhvr>
                                    </p:animEffect>
                                  </p:childTnLst>
                                </p:cTn>
                              </p:par>
                              <p:par>
                                <p:cTn id="517" presetID="10" presetClass="entr" presetSubtype="0" fill="hold" grpId="0" nodeType="withEffect">
                                  <p:stCondLst>
                                    <p:cond delay="400"/>
                                  </p:stCondLst>
                                  <p:childTnLst>
                                    <p:set>
                                      <p:cBhvr>
                                        <p:cTn id="518" dur="1" fill="hold">
                                          <p:stCondLst>
                                            <p:cond delay="0"/>
                                          </p:stCondLst>
                                        </p:cTn>
                                        <p:tgtEl>
                                          <p:spTgt spid="151"/>
                                        </p:tgtEl>
                                        <p:attrNameLst>
                                          <p:attrName>style.visibility</p:attrName>
                                        </p:attrNameLst>
                                      </p:cBhvr>
                                      <p:to>
                                        <p:strVal val="visible"/>
                                      </p:to>
                                    </p:set>
                                    <p:animEffect transition="in" filter="fade">
                                      <p:cBhvr>
                                        <p:cTn id="519" dur="250"/>
                                        <p:tgtEl>
                                          <p:spTgt spid="151"/>
                                        </p:tgtEl>
                                      </p:cBhvr>
                                    </p:animEffect>
                                  </p:childTnLst>
                                </p:cTn>
                              </p:par>
                              <p:par>
                                <p:cTn id="520" presetID="10" presetClass="entr" presetSubtype="0" fill="hold" grpId="0" nodeType="withEffect">
                                  <p:stCondLst>
                                    <p:cond delay="400"/>
                                  </p:stCondLst>
                                  <p:childTnLst>
                                    <p:set>
                                      <p:cBhvr>
                                        <p:cTn id="521" dur="1" fill="hold">
                                          <p:stCondLst>
                                            <p:cond delay="0"/>
                                          </p:stCondLst>
                                        </p:cTn>
                                        <p:tgtEl>
                                          <p:spTgt spid="152"/>
                                        </p:tgtEl>
                                        <p:attrNameLst>
                                          <p:attrName>style.visibility</p:attrName>
                                        </p:attrNameLst>
                                      </p:cBhvr>
                                      <p:to>
                                        <p:strVal val="visible"/>
                                      </p:to>
                                    </p:set>
                                    <p:animEffect transition="in" filter="fade">
                                      <p:cBhvr>
                                        <p:cTn id="522" dur="250"/>
                                        <p:tgtEl>
                                          <p:spTgt spid="152"/>
                                        </p:tgtEl>
                                      </p:cBhvr>
                                    </p:animEffect>
                                  </p:childTnLst>
                                </p:cTn>
                              </p:par>
                              <p:par>
                                <p:cTn id="523" presetID="10" presetClass="entr" presetSubtype="0" fill="hold" grpId="0" nodeType="withEffect">
                                  <p:stCondLst>
                                    <p:cond delay="400"/>
                                  </p:stCondLst>
                                  <p:childTnLst>
                                    <p:set>
                                      <p:cBhvr>
                                        <p:cTn id="524" dur="1" fill="hold">
                                          <p:stCondLst>
                                            <p:cond delay="0"/>
                                          </p:stCondLst>
                                        </p:cTn>
                                        <p:tgtEl>
                                          <p:spTgt spid="153"/>
                                        </p:tgtEl>
                                        <p:attrNameLst>
                                          <p:attrName>style.visibility</p:attrName>
                                        </p:attrNameLst>
                                      </p:cBhvr>
                                      <p:to>
                                        <p:strVal val="visible"/>
                                      </p:to>
                                    </p:set>
                                    <p:animEffect transition="in" filter="fade">
                                      <p:cBhvr>
                                        <p:cTn id="525" dur="250"/>
                                        <p:tgtEl>
                                          <p:spTgt spid="153"/>
                                        </p:tgtEl>
                                      </p:cBhvr>
                                    </p:animEffect>
                                  </p:childTnLst>
                                </p:cTn>
                              </p:par>
                              <p:par>
                                <p:cTn id="526" presetID="10" presetClass="entr" presetSubtype="0" fill="hold" grpId="0" nodeType="withEffect">
                                  <p:stCondLst>
                                    <p:cond delay="400"/>
                                  </p:stCondLst>
                                  <p:childTnLst>
                                    <p:set>
                                      <p:cBhvr>
                                        <p:cTn id="527" dur="1" fill="hold">
                                          <p:stCondLst>
                                            <p:cond delay="0"/>
                                          </p:stCondLst>
                                        </p:cTn>
                                        <p:tgtEl>
                                          <p:spTgt spid="136"/>
                                        </p:tgtEl>
                                        <p:attrNameLst>
                                          <p:attrName>style.visibility</p:attrName>
                                        </p:attrNameLst>
                                      </p:cBhvr>
                                      <p:to>
                                        <p:strVal val="visible"/>
                                      </p:to>
                                    </p:set>
                                    <p:animEffect transition="in" filter="fade">
                                      <p:cBhvr>
                                        <p:cTn id="528" dur="250"/>
                                        <p:tgtEl>
                                          <p:spTgt spid="136"/>
                                        </p:tgtEl>
                                      </p:cBhvr>
                                    </p:animEffect>
                                  </p:childTnLst>
                                </p:cTn>
                              </p:par>
                              <p:par>
                                <p:cTn id="529" presetID="10" presetClass="entr" presetSubtype="0" fill="hold" grpId="0" nodeType="withEffect">
                                  <p:stCondLst>
                                    <p:cond delay="400"/>
                                  </p:stCondLst>
                                  <p:childTnLst>
                                    <p:set>
                                      <p:cBhvr>
                                        <p:cTn id="530" dur="1" fill="hold">
                                          <p:stCondLst>
                                            <p:cond delay="0"/>
                                          </p:stCondLst>
                                        </p:cTn>
                                        <p:tgtEl>
                                          <p:spTgt spid="137"/>
                                        </p:tgtEl>
                                        <p:attrNameLst>
                                          <p:attrName>style.visibility</p:attrName>
                                        </p:attrNameLst>
                                      </p:cBhvr>
                                      <p:to>
                                        <p:strVal val="visible"/>
                                      </p:to>
                                    </p:set>
                                    <p:animEffect transition="in" filter="fade">
                                      <p:cBhvr>
                                        <p:cTn id="531" dur="250"/>
                                        <p:tgtEl>
                                          <p:spTgt spid="137"/>
                                        </p:tgtEl>
                                      </p:cBhvr>
                                    </p:animEffect>
                                  </p:childTnLst>
                                </p:cTn>
                              </p:par>
                              <p:par>
                                <p:cTn id="532" presetID="10" presetClass="entr" presetSubtype="0" fill="hold" grpId="0" nodeType="withEffect">
                                  <p:stCondLst>
                                    <p:cond delay="400"/>
                                  </p:stCondLst>
                                  <p:childTnLst>
                                    <p:set>
                                      <p:cBhvr>
                                        <p:cTn id="533" dur="1" fill="hold">
                                          <p:stCondLst>
                                            <p:cond delay="0"/>
                                          </p:stCondLst>
                                        </p:cTn>
                                        <p:tgtEl>
                                          <p:spTgt spid="138"/>
                                        </p:tgtEl>
                                        <p:attrNameLst>
                                          <p:attrName>style.visibility</p:attrName>
                                        </p:attrNameLst>
                                      </p:cBhvr>
                                      <p:to>
                                        <p:strVal val="visible"/>
                                      </p:to>
                                    </p:set>
                                    <p:animEffect transition="in" filter="fade">
                                      <p:cBhvr>
                                        <p:cTn id="534" dur="250"/>
                                        <p:tgtEl>
                                          <p:spTgt spid="138"/>
                                        </p:tgtEl>
                                      </p:cBhvr>
                                    </p:animEffect>
                                  </p:childTnLst>
                                </p:cTn>
                              </p:par>
                              <p:par>
                                <p:cTn id="535" presetID="10" presetClass="entr" presetSubtype="0" fill="hold" grpId="0" nodeType="withEffect">
                                  <p:stCondLst>
                                    <p:cond delay="400"/>
                                  </p:stCondLst>
                                  <p:childTnLst>
                                    <p:set>
                                      <p:cBhvr>
                                        <p:cTn id="536" dur="1" fill="hold">
                                          <p:stCondLst>
                                            <p:cond delay="0"/>
                                          </p:stCondLst>
                                        </p:cTn>
                                        <p:tgtEl>
                                          <p:spTgt spid="139"/>
                                        </p:tgtEl>
                                        <p:attrNameLst>
                                          <p:attrName>style.visibility</p:attrName>
                                        </p:attrNameLst>
                                      </p:cBhvr>
                                      <p:to>
                                        <p:strVal val="visible"/>
                                      </p:to>
                                    </p:set>
                                    <p:animEffect transition="in" filter="fade">
                                      <p:cBhvr>
                                        <p:cTn id="537" dur="250"/>
                                        <p:tgtEl>
                                          <p:spTgt spid="139"/>
                                        </p:tgtEl>
                                      </p:cBhvr>
                                    </p:animEffect>
                                  </p:childTnLst>
                                </p:cTn>
                              </p:par>
                              <p:par>
                                <p:cTn id="538" presetID="10" presetClass="entr" presetSubtype="0" fill="hold" grpId="0" nodeType="withEffect">
                                  <p:stCondLst>
                                    <p:cond delay="400"/>
                                  </p:stCondLst>
                                  <p:childTnLst>
                                    <p:set>
                                      <p:cBhvr>
                                        <p:cTn id="539" dur="1" fill="hold">
                                          <p:stCondLst>
                                            <p:cond delay="0"/>
                                          </p:stCondLst>
                                        </p:cTn>
                                        <p:tgtEl>
                                          <p:spTgt spid="122"/>
                                        </p:tgtEl>
                                        <p:attrNameLst>
                                          <p:attrName>style.visibility</p:attrName>
                                        </p:attrNameLst>
                                      </p:cBhvr>
                                      <p:to>
                                        <p:strVal val="visible"/>
                                      </p:to>
                                    </p:set>
                                    <p:animEffect transition="in" filter="fade">
                                      <p:cBhvr>
                                        <p:cTn id="540" dur="250"/>
                                        <p:tgtEl>
                                          <p:spTgt spid="122"/>
                                        </p:tgtEl>
                                      </p:cBhvr>
                                    </p:animEffect>
                                  </p:childTnLst>
                                </p:cTn>
                              </p:par>
                              <p:par>
                                <p:cTn id="541" presetID="10" presetClass="entr" presetSubtype="0" fill="hold" grpId="0" nodeType="withEffect">
                                  <p:stCondLst>
                                    <p:cond delay="400"/>
                                  </p:stCondLst>
                                  <p:childTnLst>
                                    <p:set>
                                      <p:cBhvr>
                                        <p:cTn id="542" dur="1" fill="hold">
                                          <p:stCondLst>
                                            <p:cond delay="0"/>
                                          </p:stCondLst>
                                        </p:cTn>
                                        <p:tgtEl>
                                          <p:spTgt spid="123"/>
                                        </p:tgtEl>
                                        <p:attrNameLst>
                                          <p:attrName>style.visibility</p:attrName>
                                        </p:attrNameLst>
                                      </p:cBhvr>
                                      <p:to>
                                        <p:strVal val="visible"/>
                                      </p:to>
                                    </p:set>
                                    <p:animEffect transition="in" filter="fade">
                                      <p:cBhvr>
                                        <p:cTn id="543" dur="250"/>
                                        <p:tgtEl>
                                          <p:spTgt spid="123"/>
                                        </p:tgtEl>
                                      </p:cBhvr>
                                    </p:animEffect>
                                  </p:childTnLst>
                                </p:cTn>
                              </p:par>
                              <p:par>
                                <p:cTn id="544" presetID="10" presetClass="entr" presetSubtype="0" fill="hold" grpId="0" nodeType="withEffect">
                                  <p:stCondLst>
                                    <p:cond delay="400"/>
                                  </p:stCondLst>
                                  <p:childTnLst>
                                    <p:set>
                                      <p:cBhvr>
                                        <p:cTn id="545" dur="1" fill="hold">
                                          <p:stCondLst>
                                            <p:cond delay="0"/>
                                          </p:stCondLst>
                                        </p:cTn>
                                        <p:tgtEl>
                                          <p:spTgt spid="124"/>
                                        </p:tgtEl>
                                        <p:attrNameLst>
                                          <p:attrName>style.visibility</p:attrName>
                                        </p:attrNameLst>
                                      </p:cBhvr>
                                      <p:to>
                                        <p:strVal val="visible"/>
                                      </p:to>
                                    </p:set>
                                    <p:animEffect transition="in" filter="fade">
                                      <p:cBhvr>
                                        <p:cTn id="546" dur="250"/>
                                        <p:tgtEl>
                                          <p:spTgt spid="124"/>
                                        </p:tgtEl>
                                      </p:cBhvr>
                                    </p:animEffect>
                                  </p:childTnLst>
                                </p:cTn>
                              </p:par>
                              <p:par>
                                <p:cTn id="547" presetID="10" presetClass="entr" presetSubtype="0" fill="hold" grpId="0" nodeType="withEffect">
                                  <p:stCondLst>
                                    <p:cond delay="400"/>
                                  </p:stCondLst>
                                  <p:childTnLst>
                                    <p:set>
                                      <p:cBhvr>
                                        <p:cTn id="548" dur="1" fill="hold">
                                          <p:stCondLst>
                                            <p:cond delay="0"/>
                                          </p:stCondLst>
                                        </p:cTn>
                                        <p:tgtEl>
                                          <p:spTgt spid="125"/>
                                        </p:tgtEl>
                                        <p:attrNameLst>
                                          <p:attrName>style.visibility</p:attrName>
                                        </p:attrNameLst>
                                      </p:cBhvr>
                                      <p:to>
                                        <p:strVal val="visible"/>
                                      </p:to>
                                    </p:set>
                                    <p:animEffect transition="in" filter="fade">
                                      <p:cBhvr>
                                        <p:cTn id="549" dur="250"/>
                                        <p:tgtEl>
                                          <p:spTgt spid="125"/>
                                        </p:tgtEl>
                                      </p:cBhvr>
                                    </p:animEffect>
                                  </p:childTnLst>
                                </p:cTn>
                              </p:par>
                              <p:par>
                                <p:cTn id="550" presetID="10" presetClass="entr" presetSubtype="0" fill="hold" grpId="0" nodeType="withEffect">
                                  <p:stCondLst>
                                    <p:cond delay="400"/>
                                  </p:stCondLst>
                                  <p:childTnLst>
                                    <p:set>
                                      <p:cBhvr>
                                        <p:cTn id="551" dur="1" fill="hold">
                                          <p:stCondLst>
                                            <p:cond delay="0"/>
                                          </p:stCondLst>
                                        </p:cTn>
                                        <p:tgtEl>
                                          <p:spTgt spid="108"/>
                                        </p:tgtEl>
                                        <p:attrNameLst>
                                          <p:attrName>style.visibility</p:attrName>
                                        </p:attrNameLst>
                                      </p:cBhvr>
                                      <p:to>
                                        <p:strVal val="visible"/>
                                      </p:to>
                                    </p:set>
                                    <p:animEffect transition="in" filter="fade">
                                      <p:cBhvr>
                                        <p:cTn id="552" dur="250"/>
                                        <p:tgtEl>
                                          <p:spTgt spid="108"/>
                                        </p:tgtEl>
                                      </p:cBhvr>
                                    </p:animEffect>
                                  </p:childTnLst>
                                </p:cTn>
                              </p:par>
                              <p:par>
                                <p:cTn id="553" presetID="10" presetClass="entr" presetSubtype="0" fill="hold" grpId="0" nodeType="withEffect">
                                  <p:stCondLst>
                                    <p:cond delay="400"/>
                                  </p:stCondLst>
                                  <p:childTnLst>
                                    <p:set>
                                      <p:cBhvr>
                                        <p:cTn id="554" dur="1" fill="hold">
                                          <p:stCondLst>
                                            <p:cond delay="0"/>
                                          </p:stCondLst>
                                        </p:cTn>
                                        <p:tgtEl>
                                          <p:spTgt spid="109"/>
                                        </p:tgtEl>
                                        <p:attrNameLst>
                                          <p:attrName>style.visibility</p:attrName>
                                        </p:attrNameLst>
                                      </p:cBhvr>
                                      <p:to>
                                        <p:strVal val="visible"/>
                                      </p:to>
                                    </p:set>
                                    <p:animEffect transition="in" filter="fade">
                                      <p:cBhvr>
                                        <p:cTn id="555" dur="250"/>
                                        <p:tgtEl>
                                          <p:spTgt spid="109"/>
                                        </p:tgtEl>
                                      </p:cBhvr>
                                    </p:animEffect>
                                  </p:childTnLst>
                                </p:cTn>
                              </p:par>
                              <p:par>
                                <p:cTn id="556" presetID="10" presetClass="entr" presetSubtype="0" fill="hold" grpId="0" nodeType="withEffect">
                                  <p:stCondLst>
                                    <p:cond delay="400"/>
                                  </p:stCondLst>
                                  <p:childTnLst>
                                    <p:set>
                                      <p:cBhvr>
                                        <p:cTn id="557" dur="1" fill="hold">
                                          <p:stCondLst>
                                            <p:cond delay="0"/>
                                          </p:stCondLst>
                                        </p:cTn>
                                        <p:tgtEl>
                                          <p:spTgt spid="110"/>
                                        </p:tgtEl>
                                        <p:attrNameLst>
                                          <p:attrName>style.visibility</p:attrName>
                                        </p:attrNameLst>
                                      </p:cBhvr>
                                      <p:to>
                                        <p:strVal val="visible"/>
                                      </p:to>
                                    </p:set>
                                    <p:animEffect transition="in" filter="fade">
                                      <p:cBhvr>
                                        <p:cTn id="558" dur="250"/>
                                        <p:tgtEl>
                                          <p:spTgt spid="110"/>
                                        </p:tgtEl>
                                      </p:cBhvr>
                                    </p:animEffect>
                                  </p:childTnLst>
                                </p:cTn>
                              </p:par>
                              <p:par>
                                <p:cTn id="559" presetID="10" presetClass="entr" presetSubtype="0" fill="hold" grpId="0" nodeType="withEffect">
                                  <p:stCondLst>
                                    <p:cond delay="400"/>
                                  </p:stCondLst>
                                  <p:childTnLst>
                                    <p:set>
                                      <p:cBhvr>
                                        <p:cTn id="560" dur="1" fill="hold">
                                          <p:stCondLst>
                                            <p:cond delay="0"/>
                                          </p:stCondLst>
                                        </p:cTn>
                                        <p:tgtEl>
                                          <p:spTgt spid="111"/>
                                        </p:tgtEl>
                                        <p:attrNameLst>
                                          <p:attrName>style.visibility</p:attrName>
                                        </p:attrNameLst>
                                      </p:cBhvr>
                                      <p:to>
                                        <p:strVal val="visible"/>
                                      </p:to>
                                    </p:set>
                                    <p:animEffect transition="in" filter="fade">
                                      <p:cBhvr>
                                        <p:cTn id="561" dur="250"/>
                                        <p:tgtEl>
                                          <p:spTgt spid="111"/>
                                        </p:tgtEl>
                                      </p:cBhvr>
                                    </p:animEffect>
                                  </p:childTnLst>
                                </p:cTn>
                              </p:par>
                              <p:par>
                                <p:cTn id="562" presetID="10" presetClass="entr" presetSubtype="0" fill="hold" grpId="0" nodeType="withEffect">
                                  <p:stCondLst>
                                    <p:cond delay="400"/>
                                  </p:stCondLst>
                                  <p:childTnLst>
                                    <p:set>
                                      <p:cBhvr>
                                        <p:cTn id="563" dur="1" fill="hold">
                                          <p:stCondLst>
                                            <p:cond delay="0"/>
                                          </p:stCondLst>
                                        </p:cTn>
                                        <p:tgtEl>
                                          <p:spTgt spid="94"/>
                                        </p:tgtEl>
                                        <p:attrNameLst>
                                          <p:attrName>style.visibility</p:attrName>
                                        </p:attrNameLst>
                                      </p:cBhvr>
                                      <p:to>
                                        <p:strVal val="visible"/>
                                      </p:to>
                                    </p:set>
                                    <p:animEffect transition="in" filter="fade">
                                      <p:cBhvr>
                                        <p:cTn id="564" dur="250"/>
                                        <p:tgtEl>
                                          <p:spTgt spid="94"/>
                                        </p:tgtEl>
                                      </p:cBhvr>
                                    </p:animEffect>
                                  </p:childTnLst>
                                </p:cTn>
                              </p:par>
                              <p:par>
                                <p:cTn id="565" presetID="10" presetClass="entr" presetSubtype="0" fill="hold" grpId="0" nodeType="withEffect">
                                  <p:stCondLst>
                                    <p:cond delay="400"/>
                                  </p:stCondLst>
                                  <p:childTnLst>
                                    <p:set>
                                      <p:cBhvr>
                                        <p:cTn id="566" dur="1" fill="hold">
                                          <p:stCondLst>
                                            <p:cond delay="0"/>
                                          </p:stCondLst>
                                        </p:cTn>
                                        <p:tgtEl>
                                          <p:spTgt spid="95"/>
                                        </p:tgtEl>
                                        <p:attrNameLst>
                                          <p:attrName>style.visibility</p:attrName>
                                        </p:attrNameLst>
                                      </p:cBhvr>
                                      <p:to>
                                        <p:strVal val="visible"/>
                                      </p:to>
                                    </p:set>
                                    <p:animEffect transition="in" filter="fade">
                                      <p:cBhvr>
                                        <p:cTn id="567" dur="250"/>
                                        <p:tgtEl>
                                          <p:spTgt spid="95"/>
                                        </p:tgtEl>
                                      </p:cBhvr>
                                    </p:animEffect>
                                  </p:childTnLst>
                                </p:cTn>
                              </p:par>
                              <p:par>
                                <p:cTn id="568" presetID="10" presetClass="entr" presetSubtype="0" fill="hold" grpId="0" nodeType="withEffect">
                                  <p:stCondLst>
                                    <p:cond delay="400"/>
                                  </p:stCondLst>
                                  <p:childTnLst>
                                    <p:set>
                                      <p:cBhvr>
                                        <p:cTn id="569" dur="1" fill="hold">
                                          <p:stCondLst>
                                            <p:cond delay="0"/>
                                          </p:stCondLst>
                                        </p:cTn>
                                        <p:tgtEl>
                                          <p:spTgt spid="96"/>
                                        </p:tgtEl>
                                        <p:attrNameLst>
                                          <p:attrName>style.visibility</p:attrName>
                                        </p:attrNameLst>
                                      </p:cBhvr>
                                      <p:to>
                                        <p:strVal val="visible"/>
                                      </p:to>
                                    </p:set>
                                    <p:animEffect transition="in" filter="fade">
                                      <p:cBhvr>
                                        <p:cTn id="570" dur="250"/>
                                        <p:tgtEl>
                                          <p:spTgt spid="96"/>
                                        </p:tgtEl>
                                      </p:cBhvr>
                                    </p:animEffect>
                                  </p:childTnLst>
                                </p:cTn>
                              </p:par>
                              <p:par>
                                <p:cTn id="571" presetID="10" presetClass="entr" presetSubtype="0" fill="hold" grpId="0" nodeType="withEffect">
                                  <p:stCondLst>
                                    <p:cond delay="400"/>
                                  </p:stCondLst>
                                  <p:childTnLst>
                                    <p:set>
                                      <p:cBhvr>
                                        <p:cTn id="572" dur="1" fill="hold">
                                          <p:stCondLst>
                                            <p:cond delay="0"/>
                                          </p:stCondLst>
                                        </p:cTn>
                                        <p:tgtEl>
                                          <p:spTgt spid="97"/>
                                        </p:tgtEl>
                                        <p:attrNameLst>
                                          <p:attrName>style.visibility</p:attrName>
                                        </p:attrNameLst>
                                      </p:cBhvr>
                                      <p:to>
                                        <p:strVal val="visible"/>
                                      </p:to>
                                    </p:set>
                                    <p:animEffect transition="in" filter="fade">
                                      <p:cBhvr>
                                        <p:cTn id="573" dur="250"/>
                                        <p:tgtEl>
                                          <p:spTgt spid="97"/>
                                        </p:tgtEl>
                                      </p:cBhvr>
                                    </p:animEffect>
                                  </p:childTnLst>
                                </p:cTn>
                              </p:par>
                              <p:par>
                                <p:cTn id="574" presetID="10" presetClass="entr" presetSubtype="0" fill="hold" grpId="0" nodeType="withEffect">
                                  <p:stCondLst>
                                    <p:cond delay="400"/>
                                  </p:stCondLst>
                                  <p:childTnLst>
                                    <p:set>
                                      <p:cBhvr>
                                        <p:cTn id="575" dur="1" fill="hold">
                                          <p:stCondLst>
                                            <p:cond delay="0"/>
                                          </p:stCondLst>
                                        </p:cTn>
                                        <p:tgtEl>
                                          <p:spTgt spid="80"/>
                                        </p:tgtEl>
                                        <p:attrNameLst>
                                          <p:attrName>style.visibility</p:attrName>
                                        </p:attrNameLst>
                                      </p:cBhvr>
                                      <p:to>
                                        <p:strVal val="visible"/>
                                      </p:to>
                                    </p:set>
                                    <p:animEffect transition="in" filter="fade">
                                      <p:cBhvr>
                                        <p:cTn id="576" dur="250"/>
                                        <p:tgtEl>
                                          <p:spTgt spid="80"/>
                                        </p:tgtEl>
                                      </p:cBhvr>
                                    </p:animEffect>
                                  </p:childTnLst>
                                </p:cTn>
                              </p:par>
                              <p:par>
                                <p:cTn id="577" presetID="10" presetClass="entr" presetSubtype="0" fill="hold" grpId="0" nodeType="withEffect">
                                  <p:stCondLst>
                                    <p:cond delay="400"/>
                                  </p:stCondLst>
                                  <p:childTnLst>
                                    <p:set>
                                      <p:cBhvr>
                                        <p:cTn id="578" dur="1" fill="hold">
                                          <p:stCondLst>
                                            <p:cond delay="0"/>
                                          </p:stCondLst>
                                        </p:cTn>
                                        <p:tgtEl>
                                          <p:spTgt spid="81"/>
                                        </p:tgtEl>
                                        <p:attrNameLst>
                                          <p:attrName>style.visibility</p:attrName>
                                        </p:attrNameLst>
                                      </p:cBhvr>
                                      <p:to>
                                        <p:strVal val="visible"/>
                                      </p:to>
                                    </p:set>
                                    <p:animEffect transition="in" filter="fade">
                                      <p:cBhvr>
                                        <p:cTn id="579" dur="250"/>
                                        <p:tgtEl>
                                          <p:spTgt spid="81"/>
                                        </p:tgtEl>
                                      </p:cBhvr>
                                    </p:animEffect>
                                  </p:childTnLst>
                                </p:cTn>
                              </p:par>
                              <p:par>
                                <p:cTn id="580" presetID="10" presetClass="entr" presetSubtype="0" fill="hold" grpId="0" nodeType="withEffect">
                                  <p:stCondLst>
                                    <p:cond delay="400"/>
                                  </p:stCondLst>
                                  <p:childTnLst>
                                    <p:set>
                                      <p:cBhvr>
                                        <p:cTn id="581" dur="1" fill="hold">
                                          <p:stCondLst>
                                            <p:cond delay="0"/>
                                          </p:stCondLst>
                                        </p:cTn>
                                        <p:tgtEl>
                                          <p:spTgt spid="82"/>
                                        </p:tgtEl>
                                        <p:attrNameLst>
                                          <p:attrName>style.visibility</p:attrName>
                                        </p:attrNameLst>
                                      </p:cBhvr>
                                      <p:to>
                                        <p:strVal val="visible"/>
                                      </p:to>
                                    </p:set>
                                    <p:animEffect transition="in" filter="fade">
                                      <p:cBhvr>
                                        <p:cTn id="582" dur="250"/>
                                        <p:tgtEl>
                                          <p:spTgt spid="82"/>
                                        </p:tgtEl>
                                      </p:cBhvr>
                                    </p:animEffect>
                                  </p:childTnLst>
                                </p:cTn>
                              </p:par>
                              <p:par>
                                <p:cTn id="583" presetID="10" presetClass="entr" presetSubtype="0" fill="hold" grpId="0" nodeType="withEffect">
                                  <p:stCondLst>
                                    <p:cond delay="400"/>
                                  </p:stCondLst>
                                  <p:childTnLst>
                                    <p:set>
                                      <p:cBhvr>
                                        <p:cTn id="584" dur="1" fill="hold">
                                          <p:stCondLst>
                                            <p:cond delay="0"/>
                                          </p:stCondLst>
                                        </p:cTn>
                                        <p:tgtEl>
                                          <p:spTgt spid="83"/>
                                        </p:tgtEl>
                                        <p:attrNameLst>
                                          <p:attrName>style.visibility</p:attrName>
                                        </p:attrNameLst>
                                      </p:cBhvr>
                                      <p:to>
                                        <p:strVal val="visible"/>
                                      </p:to>
                                    </p:set>
                                    <p:animEffect transition="in" filter="fade">
                                      <p:cBhvr>
                                        <p:cTn id="585" dur="250"/>
                                        <p:tgtEl>
                                          <p:spTgt spid="83"/>
                                        </p:tgtEl>
                                      </p:cBhvr>
                                    </p:animEffect>
                                  </p:childTnLst>
                                </p:cTn>
                              </p:par>
                              <p:par>
                                <p:cTn id="586" presetID="10" presetClass="entr" presetSubtype="0" fill="hold" grpId="0" nodeType="withEffect">
                                  <p:stCondLst>
                                    <p:cond delay="400"/>
                                  </p:stCondLst>
                                  <p:childTnLst>
                                    <p:set>
                                      <p:cBhvr>
                                        <p:cTn id="587" dur="1" fill="hold">
                                          <p:stCondLst>
                                            <p:cond delay="0"/>
                                          </p:stCondLst>
                                        </p:cTn>
                                        <p:tgtEl>
                                          <p:spTgt spid="66"/>
                                        </p:tgtEl>
                                        <p:attrNameLst>
                                          <p:attrName>style.visibility</p:attrName>
                                        </p:attrNameLst>
                                      </p:cBhvr>
                                      <p:to>
                                        <p:strVal val="visible"/>
                                      </p:to>
                                    </p:set>
                                    <p:animEffect transition="in" filter="fade">
                                      <p:cBhvr>
                                        <p:cTn id="588" dur="250"/>
                                        <p:tgtEl>
                                          <p:spTgt spid="66"/>
                                        </p:tgtEl>
                                      </p:cBhvr>
                                    </p:animEffect>
                                  </p:childTnLst>
                                </p:cTn>
                              </p:par>
                              <p:par>
                                <p:cTn id="589" presetID="10" presetClass="entr" presetSubtype="0" fill="hold" grpId="0" nodeType="withEffect">
                                  <p:stCondLst>
                                    <p:cond delay="400"/>
                                  </p:stCondLst>
                                  <p:childTnLst>
                                    <p:set>
                                      <p:cBhvr>
                                        <p:cTn id="590" dur="1" fill="hold">
                                          <p:stCondLst>
                                            <p:cond delay="0"/>
                                          </p:stCondLst>
                                        </p:cTn>
                                        <p:tgtEl>
                                          <p:spTgt spid="67"/>
                                        </p:tgtEl>
                                        <p:attrNameLst>
                                          <p:attrName>style.visibility</p:attrName>
                                        </p:attrNameLst>
                                      </p:cBhvr>
                                      <p:to>
                                        <p:strVal val="visible"/>
                                      </p:to>
                                    </p:set>
                                    <p:animEffect transition="in" filter="fade">
                                      <p:cBhvr>
                                        <p:cTn id="591" dur="250"/>
                                        <p:tgtEl>
                                          <p:spTgt spid="67"/>
                                        </p:tgtEl>
                                      </p:cBhvr>
                                    </p:animEffect>
                                  </p:childTnLst>
                                </p:cTn>
                              </p:par>
                              <p:par>
                                <p:cTn id="592" presetID="10" presetClass="entr" presetSubtype="0" fill="hold" grpId="0" nodeType="withEffect">
                                  <p:stCondLst>
                                    <p:cond delay="400"/>
                                  </p:stCondLst>
                                  <p:childTnLst>
                                    <p:set>
                                      <p:cBhvr>
                                        <p:cTn id="593" dur="1" fill="hold">
                                          <p:stCondLst>
                                            <p:cond delay="0"/>
                                          </p:stCondLst>
                                        </p:cTn>
                                        <p:tgtEl>
                                          <p:spTgt spid="68"/>
                                        </p:tgtEl>
                                        <p:attrNameLst>
                                          <p:attrName>style.visibility</p:attrName>
                                        </p:attrNameLst>
                                      </p:cBhvr>
                                      <p:to>
                                        <p:strVal val="visible"/>
                                      </p:to>
                                    </p:set>
                                    <p:animEffect transition="in" filter="fade">
                                      <p:cBhvr>
                                        <p:cTn id="594" dur="250"/>
                                        <p:tgtEl>
                                          <p:spTgt spid="68"/>
                                        </p:tgtEl>
                                      </p:cBhvr>
                                    </p:animEffect>
                                  </p:childTnLst>
                                </p:cTn>
                              </p:par>
                              <p:par>
                                <p:cTn id="595" presetID="10" presetClass="entr" presetSubtype="0" fill="hold" grpId="0" nodeType="withEffect">
                                  <p:stCondLst>
                                    <p:cond delay="400"/>
                                  </p:stCondLst>
                                  <p:childTnLst>
                                    <p:set>
                                      <p:cBhvr>
                                        <p:cTn id="596" dur="1" fill="hold">
                                          <p:stCondLst>
                                            <p:cond delay="0"/>
                                          </p:stCondLst>
                                        </p:cTn>
                                        <p:tgtEl>
                                          <p:spTgt spid="69"/>
                                        </p:tgtEl>
                                        <p:attrNameLst>
                                          <p:attrName>style.visibility</p:attrName>
                                        </p:attrNameLst>
                                      </p:cBhvr>
                                      <p:to>
                                        <p:strVal val="visible"/>
                                      </p:to>
                                    </p:set>
                                    <p:animEffect transition="in" filter="fade">
                                      <p:cBhvr>
                                        <p:cTn id="597" dur="250"/>
                                        <p:tgtEl>
                                          <p:spTgt spid="69"/>
                                        </p:tgtEl>
                                      </p:cBhvr>
                                    </p:animEffect>
                                  </p:childTnLst>
                                </p:cTn>
                              </p:par>
                              <p:par>
                                <p:cTn id="598" presetID="10" presetClass="entr" presetSubtype="0" fill="hold" grpId="0" nodeType="withEffect">
                                  <p:stCondLst>
                                    <p:cond delay="400"/>
                                  </p:stCondLst>
                                  <p:childTnLst>
                                    <p:set>
                                      <p:cBhvr>
                                        <p:cTn id="599" dur="1" fill="hold">
                                          <p:stCondLst>
                                            <p:cond delay="0"/>
                                          </p:stCondLst>
                                        </p:cTn>
                                        <p:tgtEl>
                                          <p:spTgt spid="52"/>
                                        </p:tgtEl>
                                        <p:attrNameLst>
                                          <p:attrName>style.visibility</p:attrName>
                                        </p:attrNameLst>
                                      </p:cBhvr>
                                      <p:to>
                                        <p:strVal val="visible"/>
                                      </p:to>
                                    </p:set>
                                    <p:animEffect transition="in" filter="fade">
                                      <p:cBhvr>
                                        <p:cTn id="600" dur="250"/>
                                        <p:tgtEl>
                                          <p:spTgt spid="52"/>
                                        </p:tgtEl>
                                      </p:cBhvr>
                                    </p:animEffect>
                                  </p:childTnLst>
                                </p:cTn>
                              </p:par>
                              <p:par>
                                <p:cTn id="601" presetID="10" presetClass="entr" presetSubtype="0" fill="hold" grpId="0" nodeType="withEffect">
                                  <p:stCondLst>
                                    <p:cond delay="400"/>
                                  </p:stCondLst>
                                  <p:childTnLst>
                                    <p:set>
                                      <p:cBhvr>
                                        <p:cTn id="602" dur="1" fill="hold">
                                          <p:stCondLst>
                                            <p:cond delay="0"/>
                                          </p:stCondLst>
                                        </p:cTn>
                                        <p:tgtEl>
                                          <p:spTgt spid="53"/>
                                        </p:tgtEl>
                                        <p:attrNameLst>
                                          <p:attrName>style.visibility</p:attrName>
                                        </p:attrNameLst>
                                      </p:cBhvr>
                                      <p:to>
                                        <p:strVal val="visible"/>
                                      </p:to>
                                    </p:set>
                                    <p:animEffect transition="in" filter="fade">
                                      <p:cBhvr>
                                        <p:cTn id="603" dur="250"/>
                                        <p:tgtEl>
                                          <p:spTgt spid="53"/>
                                        </p:tgtEl>
                                      </p:cBhvr>
                                    </p:animEffect>
                                  </p:childTnLst>
                                </p:cTn>
                              </p:par>
                              <p:par>
                                <p:cTn id="604" presetID="10" presetClass="entr" presetSubtype="0" fill="hold" grpId="0" nodeType="withEffect">
                                  <p:stCondLst>
                                    <p:cond delay="400"/>
                                  </p:stCondLst>
                                  <p:childTnLst>
                                    <p:set>
                                      <p:cBhvr>
                                        <p:cTn id="605" dur="1" fill="hold">
                                          <p:stCondLst>
                                            <p:cond delay="0"/>
                                          </p:stCondLst>
                                        </p:cTn>
                                        <p:tgtEl>
                                          <p:spTgt spid="54"/>
                                        </p:tgtEl>
                                        <p:attrNameLst>
                                          <p:attrName>style.visibility</p:attrName>
                                        </p:attrNameLst>
                                      </p:cBhvr>
                                      <p:to>
                                        <p:strVal val="visible"/>
                                      </p:to>
                                    </p:set>
                                    <p:animEffect transition="in" filter="fade">
                                      <p:cBhvr>
                                        <p:cTn id="606" dur="250"/>
                                        <p:tgtEl>
                                          <p:spTgt spid="54"/>
                                        </p:tgtEl>
                                      </p:cBhvr>
                                    </p:animEffect>
                                  </p:childTnLst>
                                </p:cTn>
                              </p:par>
                              <p:par>
                                <p:cTn id="607" presetID="10" presetClass="entr" presetSubtype="0" fill="hold" grpId="0" nodeType="withEffect">
                                  <p:stCondLst>
                                    <p:cond delay="400"/>
                                  </p:stCondLst>
                                  <p:childTnLst>
                                    <p:set>
                                      <p:cBhvr>
                                        <p:cTn id="608" dur="1" fill="hold">
                                          <p:stCondLst>
                                            <p:cond delay="0"/>
                                          </p:stCondLst>
                                        </p:cTn>
                                        <p:tgtEl>
                                          <p:spTgt spid="55"/>
                                        </p:tgtEl>
                                        <p:attrNameLst>
                                          <p:attrName>style.visibility</p:attrName>
                                        </p:attrNameLst>
                                      </p:cBhvr>
                                      <p:to>
                                        <p:strVal val="visible"/>
                                      </p:to>
                                    </p:set>
                                    <p:animEffect transition="in" filter="fade">
                                      <p:cBhvr>
                                        <p:cTn id="609" dur="250"/>
                                        <p:tgtEl>
                                          <p:spTgt spid="55"/>
                                        </p:tgtEl>
                                      </p:cBhvr>
                                    </p:animEffect>
                                  </p:childTnLst>
                                </p:cTn>
                              </p:par>
                              <p:par>
                                <p:cTn id="610" presetID="10" presetClass="entr" presetSubtype="0" fill="hold" grpId="0" nodeType="withEffect">
                                  <p:stCondLst>
                                    <p:cond delay="0"/>
                                  </p:stCondLst>
                                  <p:childTnLst>
                                    <p:set>
                                      <p:cBhvr>
                                        <p:cTn id="611" dur="1" fill="hold">
                                          <p:stCondLst>
                                            <p:cond delay="0"/>
                                          </p:stCondLst>
                                        </p:cTn>
                                        <p:tgtEl>
                                          <p:spTgt spid="28"/>
                                        </p:tgtEl>
                                        <p:attrNameLst>
                                          <p:attrName>style.visibility</p:attrName>
                                        </p:attrNameLst>
                                      </p:cBhvr>
                                      <p:to>
                                        <p:strVal val="visible"/>
                                      </p:to>
                                    </p:set>
                                    <p:animEffect transition="in" filter="fade">
                                      <p:cBhvr>
                                        <p:cTn id="612" dur="250"/>
                                        <p:tgtEl>
                                          <p:spTgt spid="28"/>
                                        </p:tgtEl>
                                      </p:cBhvr>
                                    </p:animEffect>
                                  </p:childTnLst>
                                </p:cTn>
                              </p:par>
                            </p:childTnLst>
                          </p:cTn>
                        </p:par>
                      </p:childTnLst>
                    </p:cTn>
                  </p:par>
                  <p:par>
                    <p:cTn id="613" fill="hold">
                      <p:stCondLst>
                        <p:cond delay="indefinite"/>
                      </p:stCondLst>
                      <p:childTnLst>
                        <p:par>
                          <p:cTn id="614" fill="hold">
                            <p:stCondLst>
                              <p:cond delay="0"/>
                            </p:stCondLst>
                            <p:childTnLst>
                              <p:par>
                                <p:cTn id="615" presetID="10" presetClass="entr" presetSubtype="0" fill="hold" grpId="0" nodeType="clickEffect">
                                  <p:stCondLst>
                                    <p:cond delay="0"/>
                                  </p:stCondLst>
                                  <p:childTnLst>
                                    <p:set>
                                      <p:cBhvr>
                                        <p:cTn id="616" dur="1" fill="hold">
                                          <p:stCondLst>
                                            <p:cond delay="0"/>
                                          </p:stCondLst>
                                        </p:cTn>
                                        <p:tgtEl>
                                          <p:spTgt spid="32"/>
                                        </p:tgtEl>
                                        <p:attrNameLst>
                                          <p:attrName>style.visibility</p:attrName>
                                        </p:attrNameLst>
                                      </p:cBhvr>
                                      <p:to>
                                        <p:strVal val="visible"/>
                                      </p:to>
                                    </p:set>
                                    <p:animEffect transition="in" filter="fade">
                                      <p:cBhvr>
                                        <p:cTn id="61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t>2</a:t>
            </a:fld>
            <a:endParaRPr lang="en-US" dirty="0"/>
          </a:p>
        </p:txBody>
      </p:sp>
      <p:sp>
        <p:nvSpPr>
          <p:cNvPr id="3" name="Text Placeholder 2"/>
          <p:cNvSpPr>
            <a:spLocks noGrp="1"/>
          </p:cNvSpPr>
          <p:nvPr>
            <p:ph type="body" sz="quarter" idx="11"/>
          </p:nvPr>
        </p:nvSpPr>
        <p:spPr/>
        <p:txBody>
          <a:bodyPr>
            <a:spAutoFit/>
          </a:bodyPr>
          <a:lstStyle/>
          <a:p>
            <a:r>
              <a:rPr lang="en-US" dirty="0">
                <a:solidFill>
                  <a:schemeClr val="accent1"/>
                </a:solidFill>
              </a:rPr>
              <a:t>What’s Special About This Day?</a:t>
            </a:r>
          </a:p>
        </p:txBody>
      </p:sp>
      <p:pic>
        <p:nvPicPr>
          <p:cNvPr id="6" name="Content Placeholder 5">
            <a:extLst>
              <a:ext uri="{FF2B5EF4-FFF2-40B4-BE49-F238E27FC236}">
                <a16:creationId xmlns:a16="http://schemas.microsoft.com/office/drawing/2014/main" id="{5630301F-2E83-CF4D-9415-FFFD6950D6F6}"/>
              </a:ext>
            </a:extLst>
          </p:cNvPr>
          <p:cNvPicPr>
            <a:picLocks noGrp="1" noChangeAspect="1"/>
          </p:cNvPicPr>
          <p:nvPr>
            <p:ph sz="quarter" idx="12"/>
          </p:nvPr>
        </p:nvPicPr>
        <p:blipFill>
          <a:blip r:embed="rId5"/>
          <a:stretch>
            <a:fillRect/>
          </a:stretch>
        </p:blipFill>
        <p:spPr>
          <a:xfrm>
            <a:off x="1234546" y="1371600"/>
            <a:ext cx="5852584" cy="4389438"/>
          </a:xfrm>
        </p:spPr>
      </p:pic>
      <p:pic>
        <p:nvPicPr>
          <p:cNvPr id="4" name="MUNI_VID_0318_RC02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9536"/>
            <a:ext cx="9144000" cy="5143500"/>
          </a:xfrm>
          <a:prstGeom prst="rect">
            <a:avLst/>
          </a:prstGeom>
        </p:spPr>
      </p:pic>
      <p:sp>
        <p:nvSpPr>
          <p:cNvPr id="13" name="TextBox 12"/>
          <p:cNvSpPr txBox="1"/>
          <p:nvPr/>
        </p:nvSpPr>
        <p:spPr>
          <a:xfrm>
            <a:off x="2514600" y="1280160"/>
            <a:ext cx="4114800" cy="365760"/>
          </a:xfrm>
          <a:prstGeom prst="rect">
            <a:avLst/>
          </a:prstGeom>
          <a:solidFill>
            <a:schemeClr val="accent5"/>
          </a:solidFill>
        </p:spPr>
        <p:txBody>
          <a:bodyPr wrap="square" rtlCol="0">
            <a:spAutoFit/>
          </a:bodyPr>
          <a:lstStyle/>
          <a:p>
            <a:pPr algn="ctr"/>
            <a:r>
              <a:rPr lang="en-US" b="1" dirty="0">
                <a:solidFill>
                  <a:schemeClr val="bg1"/>
                </a:solidFill>
              </a:rPr>
              <a:t>Most Popular Birthday of the Year</a:t>
            </a:r>
          </a:p>
        </p:txBody>
      </p:sp>
    </p:spTree>
    <p:extLst>
      <p:ext uri="{BB962C8B-B14F-4D97-AF65-F5344CB8AC3E}">
        <p14:creationId xmlns:p14="http://schemas.microsoft.com/office/powerpoint/2010/main" val="3079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Comparing Individual Municipal Bonds and Tax-Free Income Funds</a:t>
            </a:r>
          </a:p>
        </p:txBody>
      </p:sp>
      <p:sp>
        <p:nvSpPr>
          <p:cNvPr id="5" name="TextBox 4"/>
          <p:cNvSpPr txBox="1"/>
          <p:nvPr/>
        </p:nvSpPr>
        <p:spPr>
          <a:xfrm>
            <a:off x="3468417" y="1615959"/>
            <a:ext cx="2432264" cy="215444"/>
          </a:xfrm>
          <a:prstGeom prst="rect">
            <a:avLst/>
          </a:prstGeom>
          <a:noFill/>
        </p:spPr>
        <p:txBody>
          <a:bodyPr wrap="square" lIns="0" tIns="0" rIns="0" bIns="0" rtlCol="0" anchor="b" anchorCtr="0">
            <a:spAutoFit/>
          </a:bodyPr>
          <a:lstStyle/>
          <a:p>
            <a:pPr algn="ctr"/>
            <a:r>
              <a:rPr lang="en-US" sz="1400" b="1" dirty="0">
                <a:solidFill>
                  <a:schemeClr val="accent1"/>
                </a:solidFill>
              </a:rPr>
              <a:t>Individual Municipal Bonds</a:t>
            </a:r>
            <a:endParaRPr lang="en-US" sz="1400" b="1" dirty="0">
              <a:solidFill>
                <a:schemeClr val="accent1"/>
              </a:solidFill>
              <a:latin typeface="Arial" pitchFamily="34" charset="0"/>
              <a:cs typeface="Arial" pitchFamily="34" charset="0"/>
            </a:endParaRPr>
          </a:p>
        </p:txBody>
      </p:sp>
      <p:sp>
        <p:nvSpPr>
          <p:cNvPr id="14" name="TextBox 13"/>
          <p:cNvSpPr txBox="1"/>
          <p:nvPr/>
        </p:nvSpPr>
        <p:spPr>
          <a:xfrm>
            <a:off x="6198934" y="1615959"/>
            <a:ext cx="2432264" cy="215444"/>
          </a:xfrm>
          <a:prstGeom prst="rect">
            <a:avLst/>
          </a:prstGeom>
          <a:noFill/>
        </p:spPr>
        <p:txBody>
          <a:bodyPr wrap="square" lIns="0" tIns="0" rIns="0" bIns="0" rtlCol="0" anchor="b" anchorCtr="0">
            <a:spAutoFit/>
          </a:bodyPr>
          <a:lstStyle/>
          <a:p>
            <a:pPr algn="ctr"/>
            <a:r>
              <a:rPr lang="en-US" sz="1400" b="1" dirty="0">
                <a:solidFill>
                  <a:schemeClr val="accent1"/>
                </a:solidFill>
              </a:rPr>
              <a:t>Tax-Free Income Funds</a:t>
            </a:r>
            <a:endParaRPr lang="en-US" sz="1400" b="1" dirty="0">
              <a:solidFill>
                <a:schemeClr val="accent1"/>
              </a:solidFill>
              <a:latin typeface="Arial" pitchFamily="34" charset="0"/>
              <a:cs typeface="Arial" pitchFamily="34" charset="0"/>
            </a:endParaRPr>
          </a:p>
        </p:txBody>
      </p:sp>
      <p:sp>
        <p:nvSpPr>
          <p:cNvPr id="34" name="Rectangle 33">
            <a:extLst>
              <a:ext uri="{FF2B5EF4-FFF2-40B4-BE49-F238E27FC236}">
                <a16:creationId xmlns:a16="http://schemas.microsoft.com/office/drawing/2014/main" id="{B5D8B79A-7801-D94E-934D-BFEF1A294C4E}"/>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INVEST IN A TAX-FREE INCOME FUND? </a:t>
            </a:r>
          </a:p>
        </p:txBody>
      </p:sp>
      <p:sp>
        <p:nvSpPr>
          <p:cNvPr id="6" name="Rectangle 5">
            <a:extLst>
              <a:ext uri="{FF2B5EF4-FFF2-40B4-BE49-F238E27FC236}">
                <a16:creationId xmlns:a16="http://schemas.microsoft.com/office/drawing/2014/main" id="{8BF42D79-23E9-8046-B78D-A726CA3CB235}"/>
              </a:ext>
            </a:extLst>
          </p:cNvPr>
          <p:cNvSpPr/>
          <p:nvPr/>
        </p:nvSpPr>
        <p:spPr>
          <a:xfrm>
            <a:off x="274320" y="1886997"/>
            <a:ext cx="8138160" cy="468000"/>
          </a:xfrm>
          <a:prstGeom prst="rect">
            <a:avLst/>
          </a:prstGeom>
          <a:solidFill>
            <a:srgbClr val="CC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48" name="Rectangle 47">
            <a:extLst>
              <a:ext uri="{FF2B5EF4-FFF2-40B4-BE49-F238E27FC236}">
                <a16:creationId xmlns:a16="http://schemas.microsoft.com/office/drawing/2014/main" id="{80121978-8B08-B446-A796-DE47FABC8881}"/>
              </a:ext>
            </a:extLst>
          </p:cNvPr>
          <p:cNvSpPr/>
          <p:nvPr/>
        </p:nvSpPr>
        <p:spPr>
          <a:xfrm>
            <a:off x="274320" y="2892395"/>
            <a:ext cx="8138160" cy="468000"/>
          </a:xfrm>
          <a:prstGeom prst="rect">
            <a:avLst/>
          </a:prstGeom>
          <a:solidFill>
            <a:srgbClr val="CC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49" name="Rectangle 48">
            <a:extLst>
              <a:ext uri="{FF2B5EF4-FFF2-40B4-BE49-F238E27FC236}">
                <a16:creationId xmlns:a16="http://schemas.microsoft.com/office/drawing/2014/main" id="{8B34415A-9CD8-2445-8735-E69F12A33821}"/>
              </a:ext>
            </a:extLst>
          </p:cNvPr>
          <p:cNvSpPr/>
          <p:nvPr/>
        </p:nvSpPr>
        <p:spPr>
          <a:xfrm>
            <a:off x="274320" y="3897793"/>
            <a:ext cx="8138160" cy="468000"/>
          </a:xfrm>
          <a:prstGeom prst="rect">
            <a:avLst/>
          </a:prstGeom>
          <a:solidFill>
            <a:srgbClr val="CC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50" name="Rectangle 49">
            <a:extLst>
              <a:ext uri="{FF2B5EF4-FFF2-40B4-BE49-F238E27FC236}">
                <a16:creationId xmlns:a16="http://schemas.microsoft.com/office/drawing/2014/main" id="{F3CBEB3B-AB4C-F141-9880-AD2B83104C0E}"/>
              </a:ext>
            </a:extLst>
          </p:cNvPr>
          <p:cNvSpPr/>
          <p:nvPr/>
        </p:nvSpPr>
        <p:spPr>
          <a:xfrm>
            <a:off x="274320" y="4900065"/>
            <a:ext cx="8138160" cy="468000"/>
          </a:xfrm>
          <a:prstGeom prst="rect">
            <a:avLst/>
          </a:prstGeom>
          <a:solidFill>
            <a:srgbClr val="CC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Rectangle 14"/>
          <p:cNvSpPr/>
          <p:nvPr/>
        </p:nvSpPr>
        <p:spPr>
          <a:xfrm>
            <a:off x="379250" y="2515974"/>
            <a:ext cx="1408527" cy="215444"/>
          </a:xfrm>
          <a:prstGeom prst="rect">
            <a:avLst/>
          </a:prstGeom>
        </p:spPr>
        <p:txBody>
          <a:bodyPr wrap="none" lIns="0" tIns="0" rIns="0" bIns="0">
            <a:spAutoFit/>
          </a:bodyPr>
          <a:lstStyle/>
          <a:p>
            <a:r>
              <a:rPr lang="en-US" sz="1400" b="1" dirty="0">
                <a:latin typeface="Arial" pitchFamily="34" charset="0"/>
                <a:cs typeface="Arial" pitchFamily="34" charset="0"/>
              </a:rPr>
              <a:t>Tax-Free Income</a:t>
            </a:r>
          </a:p>
        </p:txBody>
      </p:sp>
      <p:sp>
        <p:nvSpPr>
          <p:cNvPr id="18" name="Rectangle 17"/>
          <p:cNvSpPr/>
          <p:nvPr/>
        </p:nvSpPr>
        <p:spPr>
          <a:xfrm>
            <a:off x="379250" y="3521372"/>
            <a:ext cx="1849865" cy="215444"/>
          </a:xfrm>
          <a:prstGeom prst="rect">
            <a:avLst/>
          </a:prstGeom>
        </p:spPr>
        <p:txBody>
          <a:bodyPr wrap="none" lIns="0" tIns="0" rIns="0" bIns="0">
            <a:spAutoFit/>
          </a:bodyPr>
          <a:lstStyle/>
          <a:p>
            <a:r>
              <a:rPr lang="en-US" sz="1400" b="1" dirty="0">
                <a:latin typeface="Arial" pitchFamily="34" charset="0"/>
                <a:cs typeface="Arial" pitchFamily="34" charset="0"/>
              </a:rPr>
              <a:t>Income Reinvestment</a:t>
            </a:r>
          </a:p>
        </p:txBody>
      </p:sp>
      <p:sp>
        <p:nvSpPr>
          <p:cNvPr id="19" name="Rectangle 18"/>
          <p:cNvSpPr/>
          <p:nvPr/>
        </p:nvSpPr>
        <p:spPr>
          <a:xfrm>
            <a:off x="379250" y="4024071"/>
            <a:ext cx="743793" cy="215444"/>
          </a:xfrm>
          <a:prstGeom prst="rect">
            <a:avLst/>
          </a:prstGeom>
        </p:spPr>
        <p:txBody>
          <a:bodyPr wrap="none" lIns="0" tIns="0" rIns="0" bIns="0">
            <a:spAutoFit/>
          </a:bodyPr>
          <a:lstStyle/>
          <a:p>
            <a:r>
              <a:rPr lang="en-US" sz="1400" b="1" dirty="0">
                <a:latin typeface="Arial" panose="020B0604020202020204" pitchFamily="34" charset="0"/>
                <a:cs typeface="Arial" panose="020B0604020202020204" pitchFamily="34" charset="0"/>
              </a:rPr>
              <a:t>Liquidity</a:t>
            </a:r>
          </a:p>
        </p:txBody>
      </p:sp>
      <p:sp>
        <p:nvSpPr>
          <p:cNvPr id="25" name="Rectangle 24"/>
          <p:cNvSpPr/>
          <p:nvPr/>
        </p:nvSpPr>
        <p:spPr>
          <a:xfrm>
            <a:off x="379250" y="4525207"/>
            <a:ext cx="1232710" cy="215444"/>
          </a:xfrm>
          <a:prstGeom prst="rect">
            <a:avLst/>
          </a:prstGeom>
        </p:spPr>
        <p:txBody>
          <a:bodyPr wrap="none" lIns="0" tIns="0" rIns="0" bIns="0">
            <a:spAutoFit/>
          </a:bodyPr>
          <a:lstStyle/>
          <a:p>
            <a:r>
              <a:rPr lang="en-US" sz="1400" b="1" dirty="0">
                <a:latin typeface="Arial" panose="020B0604020202020204" pitchFamily="34" charset="0"/>
                <a:cs typeface="Arial" panose="020B0604020202020204" pitchFamily="34" charset="0"/>
              </a:rPr>
              <a:t>Diversification</a:t>
            </a:r>
          </a:p>
        </p:txBody>
      </p:sp>
      <p:sp>
        <p:nvSpPr>
          <p:cNvPr id="26" name="Rectangle 25"/>
          <p:cNvSpPr/>
          <p:nvPr/>
        </p:nvSpPr>
        <p:spPr>
          <a:xfrm>
            <a:off x="379250" y="5026343"/>
            <a:ext cx="2216954" cy="215444"/>
          </a:xfrm>
          <a:prstGeom prst="rect">
            <a:avLst/>
          </a:prstGeom>
        </p:spPr>
        <p:txBody>
          <a:bodyPr wrap="none" lIns="0" tIns="0" rIns="0" bIns="0">
            <a:spAutoFit/>
          </a:bodyPr>
          <a:lstStyle/>
          <a:p>
            <a:r>
              <a:rPr lang="en-US" sz="1400" b="1" dirty="0">
                <a:latin typeface="Arial" pitchFamily="34" charset="0"/>
                <a:cs typeface="Arial" pitchFamily="34" charset="0"/>
              </a:rPr>
              <a:t>Professional Management</a:t>
            </a:r>
          </a:p>
        </p:txBody>
      </p:sp>
      <p:sp>
        <p:nvSpPr>
          <p:cNvPr id="12" name="Rectangle 11"/>
          <p:cNvSpPr/>
          <p:nvPr/>
        </p:nvSpPr>
        <p:spPr>
          <a:xfrm>
            <a:off x="379250" y="2013275"/>
            <a:ext cx="2432845" cy="215444"/>
          </a:xfrm>
          <a:prstGeom prst="rect">
            <a:avLst/>
          </a:prstGeom>
        </p:spPr>
        <p:txBody>
          <a:bodyPr wrap="none" lIns="0" tIns="0" rIns="0" bIns="0">
            <a:spAutoFit/>
          </a:bodyPr>
          <a:lstStyle/>
          <a:p>
            <a:r>
              <a:rPr lang="en-US" sz="1400" b="1" dirty="0">
                <a:latin typeface="Arial" panose="020B0604020202020204" pitchFamily="34" charset="0"/>
                <a:cs typeface="Arial" panose="020B0604020202020204" pitchFamily="34" charset="0"/>
              </a:rPr>
              <a:t>Typical Investment Minimum</a:t>
            </a:r>
          </a:p>
        </p:txBody>
      </p:sp>
      <p:sp>
        <p:nvSpPr>
          <p:cNvPr id="16" name="Rectangle 15"/>
          <p:cNvSpPr/>
          <p:nvPr/>
        </p:nvSpPr>
        <p:spPr>
          <a:xfrm>
            <a:off x="379250" y="3018673"/>
            <a:ext cx="2352695" cy="215444"/>
          </a:xfrm>
          <a:prstGeom prst="rect">
            <a:avLst/>
          </a:prstGeom>
        </p:spPr>
        <p:txBody>
          <a:bodyPr wrap="none" lIns="0" tIns="0" rIns="0" bIns="0">
            <a:spAutoFit/>
          </a:bodyPr>
          <a:lstStyle/>
          <a:p>
            <a:r>
              <a:rPr lang="en-US" sz="1400" b="1" dirty="0">
                <a:latin typeface="Arial" pitchFamily="34" charset="0"/>
                <a:cs typeface="Arial" pitchFamily="34" charset="0"/>
              </a:rPr>
              <a:t>Typical Payment Frequency</a:t>
            </a:r>
          </a:p>
        </p:txBody>
      </p:sp>
      <p:cxnSp>
        <p:nvCxnSpPr>
          <p:cNvPr id="17" name="Straight Connector 16"/>
          <p:cNvCxnSpPr/>
          <p:nvPr/>
        </p:nvCxnSpPr>
        <p:spPr>
          <a:xfrm>
            <a:off x="274320" y="1883523"/>
            <a:ext cx="81381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411238" y="2013275"/>
            <a:ext cx="546623" cy="215444"/>
          </a:xfrm>
          <a:prstGeom prst="rect">
            <a:avLst/>
          </a:prstGeom>
        </p:spPr>
        <p:txBody>
          <a:bodyPr wrap="none" lIns="0" tIns="0" rIns="0" bIns="0" anchor="ctr" anchorCtr="0">
            <a:spAutoFit/>
          </a:bodyPr>
          <a:lstStyle/>
          <a:p>
            <a:pPr algn="ctr">
              <a:defRPr/>
            </a:pPr>
            <a:r>
              <a:rPr lang="en-US" sz="1400" b="1" dirty="0">
                <a:solidFill>
                  <a:srgbClr val="00A0DC"/>
                </a:solidFill>
              </a:rPr>
              <a:t>$5,000</a:t>
            </a:r>
          </a:p>
        </p:txBody>
      </p:sp>
      <p:sp>
        <p:nvSpPr>
          <p:cNvPr id="28" name="Rectangle 27"/>
          <p:cNvSpPr/>
          <p:nvPr/>
        </p:nvSpPr>
        <p:spPr>
          <a:xfrm>
            <a:off x="7141755" y="2013275"/>
            <a:ext cx="546623" cy="215444"/>
          </a:xfrm>
          <a:prstGeom prst="rect">
            <a:avLst/>
          </a:prstGeom>
        </p:spPr>
        <p:txBody>
          <a:bodyPr wrap="none" lIns="0" tIns="0" rIns="0" bIns="0" anchor="ctr" anchorCtr="0">
            <a:spAutoFit/>
          </a:bodyPr>
          <a:lstStyle/>
          <a:p>
            <a:pPr algn="ctr"/>
            <a:r>
              <a:rPr lang="en-US" sz="1400" b="1" dirty="0">
                <a:solidFill>
                  <a:srgbClr val="00A0DC"/>
                </a:solidFill>
              </a:rPr>
              <a:t>$1,000</a:t>
            </a:r>
          </a:p>
        </p:txBody>
      </p:sp>
      <p:sp>
        <p:nvSpPr>
          <p:cNvPr id="29" name="Rectangle 28"/>
          <p:cNvSpPr/>
          <p:nvPr/>
        </p:nvSpPr>
        <p:spPr>
          <a:xfrm>
            <a:off x="4107468" y="3018673"/>
            <a:ext cx="1154162" cy="215444"/>
          </a:xfrm>
          <a:prstGeom prst="rect">
            <a:avLst/>
          </a:prstGeom>
        </p:spPr>
        <p:txBody>
          <a:bodyPr wrap="none" lIns="0" tIns="0" rIns="0" bIns="0" anchor="ctr" anchorCtr="0">
            <a:spAutoFit/>
          </a:bodyPr>
          <a:lstStyle/>
          <a:p>
            <a:pPr algn="ctr"/>
            <a:r>
              <a:rPr lang="en-US" sz="1400" b="1" dirty="0">
                <a:solidFill>
                  <a:srgbClr val="00A0DC"/>
                </a:solidFill>
              </a:rPr>
              <a:t>Semiannually</a:t>
            </a:r>
          </a:p>
        </p:txBody>
      </p:sp>
      <p:sp>
        <p:nvSpPr>
          <p:cNvPr id="30" name="Rectangle 29"/>
          <p:cNvSpPr/>
          <p:nvPr/>
        </p:nvSpPr>
        <p:spPr>
          <a:xfrm>
            <a:off x="7072825" y="3018673"/>
            <a:ext cx="684483" cy="215444"/>
          </a:xfrm>
          <a:prstGeom prst="rect">
            <a:avLst/>
          </a:prstGeom>
        </p:spPr>
        <p:txBody>
          <a:bodyPr wrap="none" lIns="0" tIns="0" rIns="0" bIns="0" anchor="ctr" anchorCtr="0">
            <a:spAutoFit/>
          </a:bodyPr>
          <a:lstStyle/>
          <a:p>
            <a:r>
              <a:rPr lang="en-US" sz="1400" b="1" dirty="0">
                <a:solidFill>
                  <a:srgbClr val="00A0DC"/>
                </a:solidFill>
              </a:rPr>
              <a:t>Monthly</a:t>
            </a:r>
            <a:endParaRPr lang="en-US" sz="1400" dirty="0">
              <a:solidFill>
                <a:srgbClr val="00A0DC"/>
              </a:solidFill>
            </a:endParaRPr>
          </a:p>
        </p:txBody>
      </p:sp>
      <p:sp>
        <p:nvSpPr>
          <p:cNvPr id="31" name="Rectangle 30"/>
          <p:cNvSpPr/>
          <p:nvPr/>
        </p:nvSpPr>
        <p:spPr>
          <a:xfrm>
            <a:off x="4366353" y="4024071"/>
            <a:ext cx="636393" cy="215444"/>
          </a:xfrm>
          <a:prstGeom prst="rect">
            <a:avLst/>
          </a:prstGeom>
        </p:spPr>
        <p:txBody>
          <a:bodyPr wrap="none" lIns="0" tIns="0" rIns="0" bIns="0" anchor="ctr" anchorCtr="0">
            <a:spAutoFit/>
          </a:bodyPr>
          <a:lstStyle/>
          <a:p>
            <a:r>
              <a:rPr lang="en-US" sz="1400" b="1" dirty="0">
                <a:solidFill>
                  <a:srgbClr val="00A0DC"/>
                </a:solidFill>
              </a:rPr>
              <a:t>Limited</a:t>
            </a:r>
            <a:endParaRPr lang="en-US" sz="1400" dirty="0">
              <a:solidFill>
                <a:srgbClr val="00A0DC"/>
              </a:solidFill>
            </a:endParaRPr>
          </a:p>
        </p:txBody>
      </p:sp>
      <p:pic>
        <p:nvPicPr>
          <p:cNvPr id="8" name="Graphic 7">
            <a:extLst>
              <a:ext uri="{FF2B5EF4-FFF2-40B4-BE49-F238E27FC236}">
                <a16:creationId xmlns:a16="http://schemas.microsoft.com/office/drawing/2014/main" id="{08E46C4D-60A6-0F45-B100-ED926144D4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2299" y="2403312"/>
            <a:ext cx="444501" cy="444501"/>
          </a:xfrm>
          <a:prstGeom prst="rect">
            <a:avLst/>
          </a:prstGeom>
        </p:spPr>
      </p:pic>
      <p:pic>
        <p:nvPicPr>
          <p:cNvPr id="54" name="Graphic 53">
            <a:extLst>
              <a:ext uri="{FF2B5EF4-FFF2-40B4-BE49-F238E27FC236}">
                <a16:creationId xmlns:a16="http://schemas.microsoft.com/office/drawing/2014/main" id="{0C056922-585C-3644-A69D-64FF020A6A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816" y="2403312"/>
            <a:ext cx="444501" cy="444501"/>
          </a:xfrm>
          <a:prstGeom prst="rect">
            <a:avLst/>
          </a:prstGeom>
        </p:spPr>
      </p:pic>
      <p:pic>
        <p:nvPicPr>
          <p:cNvPr id="55" name="Graphic 54">
            <a:extLst>
              <a:ext uri="{FF2B5EF4-FFF2-40B4-BE49-F238E27FC236}">
                <a16:creationId xmlns:a16="http://schemas.microsoft.com/office/drawing/2014/main" id="{47EB75F6-AEBD-A242-B570-92BAD7D618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816" y="3406844"/>
            <a:ext cx="444501" cy="444501"/>
          </a:xfrm>
          <a:prstGeom prst="rect">
            <a:avLst/>
          </a:prstGeom>
        </p:spPr>
      </p:pic>
      <p:pic>
        <p:nvPicPr>
          <p:cNvPr id="56" name="Graphic 55">
            <a:extLst>
              <a:ext uri="{FF2B5EF4-FFF2-40B4-BE49-F238E27FC236}">
                <a16:creationId xmlns:a16="http://schemas.microsoft.com/office/drawing/2014/main" id="{DE63E0E1-476A-0A47-AF21-40602863D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816" y="3909543"/>
            <a:ext cx="444501" cy="444501"/>
          </a:xfrm>
          <a:prstGeom prst="rect">
            <a:avLst/>
          </a:prstGeom>
        </p:spPr>
      </p:pic>
      <p:pic>
        <p:nvPicPr>
          <p:cNvPr id="57" name="Graphic 56">
            <a:extLst>
              <a:ext uri="{FF2B5EF4-FFF2-40B4-BE49-F238E27FC236}">
                <a16:creationId xmlns:a16="http://schemas.microsoft.com/office/drawing/2014/main" id="{649CCE58-A4EF-694C-812F-3626764A52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816" y="4410679"/>
            <a:ext cx="444501" cy="444501"/>
          </a:xfrm>
          <a:prstGeom prst="rect">
            <a:avLst/>
          </a:prstGeom>
        </p:spPr>
      </p:pic>
      <p:pic>
        <p:nvPicPr>
          <p:cNvPr id="58" name="Graphic 57">
            <a:extLst>
              <a:ext uri="{FF2B5EF4-FFF2-40B4-BE49-F238E27FC236}">
                <a16:creationId xmlns:a16="http://schemas.microsoft.com/office/drawing/2014/main" id="{D6CD4336-E4F8-D448-8B86-982616097A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816" y="4911815"/>
            <a:ext cx="444501" cy="444501"/>
          </a:xfrm>
          <a:prstGeom prst="rect">
            <a:avLst/>
          </a:prstGeom>
        </p:spPr>
      </p:pic>
      <p:sp>
        <p:nvSpPr>
          <p:cNvPr id="59" name="Slide Number Placeholder 1">
            <a:extLst>
              <a:ext uri="{FF2B5EF4-FFF2-40B4-BE49-F238E27FC236}">
                <a16:creationId xmlns:a16="http://schemas.microsoft.com/office/drawing/2014/main" id="{E57F426C-0EAC-9944-AAA4-2D18874BC7B5}"/>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20</a:t>
            </a:fld>
            <a:endParaRPr lang="en-US" dirty="0">
              <a:solidFill>
                <a:srgbClr val="000000"/>
              </a:solidFill>
            </a:endParaRPr>
          </a:p>
        </p:txBody>
      </p:sp>
    </p:spTree>
    <p:extLst>
      <p:ext uri="{BB962C8B-B14F-4D97-AF65-F5344CB8AC3E}">
        <p14:creationId xmlns:p14="http://schemas.microsoft.com/office/powerpoint/2010/main" val="28951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50"/>
                                        <p:tgtEl>
                                          <p:spTgt spid="28"/>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250"/>
                                        <p:tgtEl>
                                          <p:spTgt spid="5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250"/>
                                        <p:tgtEl>
                                          <p:spTgt spid="55"/>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par>
                          <p:cTn id="36" fill="hold">
                            <p:stCondLst>
                              <p:cond delay="1250"/>
                            </p:stCondLst>
                            <p:childTnLst>
                              <p:par>
                                <p:cTn id="37" presetID="10" presetClass="entr" presetSubtype="0"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250"/>
                                        <p:tgtEl>
                                          <p:spTgt spid="57"/>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t>21</a:t>
            </a:fld>
            <a:endParaRPr lang="en-US" dirty="0"/>
          </a:p>
        </p:txBody>
      </p:sp>
      <p:grpSp>
        <p:nvGrpSpPr>
          <p:cNvPr id="129" name="Group 128"/>
          <p:cNvGrpSpPr/>
          <p:nvPr/>
        </p:nvGrpSpPr>
        <p:grpSpPr>
          <a:xfrm>
            <a:off x="194292" y="5041861"/>
            <a:ext cx="1444459" cy="568300"/>
            <a:chOff x="1219106" y="5336318"/>
            <a:chExt cx="1444459" cy="568300"/>
          </a:xfrm>
        </p:grpSpPr>
        <p:sp>
          <p:nvSpPr>
            <p:cNvPr id="130" name="TextBox 129"/>
            <p:cNvSpPr txBox="1"/>
            <p:nvPr/>
          </p:nvSpPr>
          <p:spPr>
            <a:xfrm>
              <a:off x="1385094" y="5612230"/>
              <a:ext cx="1278471" cy="292388"/>
            </a:xfrm>
            <a:prstGeom prst="rect">
              <a:avLst/>
            </a:prstGeom>
            <a:noFill/>
          </p:spPr>
          <p:txBody>
            <a:bodyPr wrap="none" rtlCol="0">
              <a:spAutoFit/>
            </a:bodyPr>
            <a:lstStyle/>
            <a:p>
              <a:r>
                <a:rPr lang="en-US" sz="1300" b="1" dirty="0">
                  <a:solidFill>
                    <a:srgbClr val="4E9D2D"/>
                  </a:solidFill>
                  <a:latin typeface="Arial Narrow"/>
                  <a:cs typeface="Arial Narrow"/>
                </a:rPr>
                <a:t>Municipal Bonds</a:t>
              </a:r>
            </a:p>
          </p:txBody>
        </p:sp>
        <p:sp>
          <p:nvSpPr>
            <p:cNvPr id="131" name="Rectangle 130"/>
            <p:cNvSpPr/>
            <p:nvPr/>
          </p:nvSpPr>
          <p:spPr>
            <a:xfrm>
              <a:off x="1219106" y="5336318"/>
              <a:ext cx="1444459" cy="369332"/>
            </a:xfrm>
            <a:prstGeom prst="rect">
              <a:avLst/>
            </a:prstGeom>
          </p:spPr>
          <p:txBody>
            <a:bodyPr wrap="square">
              <a:spAutoFit/>
            </a:bodyPr>
            <a:lstStyle/>
            <a:p>
              <a:pPr algn="r"/>
              <a:r>
                <a:rPr lang="en-US" b="1" dirty="0">
                  <a:solidFill>
                    <a:srgbClr val="4E9D2D"/>
                  </a:solidFill>
                  <a:latin typeface="Arial Narrow"/>
                  <a:cs typeface="Arial Narrow"/>
                </a:rPr>
                <a:t>0.1</a:t>
              </a:r>
              <a:r>
                <a:rPr lang="pl-PL" b="1" dirty="0">
                  <a:solidFill>
                    <a:srgbClr val="4E9D2D"/>
                  </a:solidFill>
                  <a:latin typeface="Arial Narrow"/>
                  <a:cs typeface="Arial Narrow"/>
                </a:rPr>
                <a:t>6</a:t>
              </a:r>
              <a:r>
                <a:rPr lang="en-US" b="1" dirty="0">
                  <a:solidFill>
                    <a:srgbClr val="4E9D2D"/>
                  </a:solidFill>
                  <a:latin typeface="Arial Narrow"/>
                  <a:cs typeface="Arial Narrow"/>
                </a:rPr>
                <a:t>%</a:t>
              </a:r>
              <a:endParaRPr lang="en-US" dirty="0">
                <a:solidFill>
                  <a:srgbClr val="4E9D2D"/>
                </a:solidFill>
                <a:latin typeface="Arial Narrow"/>
                <a:cs typeface="Arial Narrow"/>
              </a:endParaRPr>
            </a:p>
          </p:txBody>
        </p:sp>
      </p:grpSp>
      <p:sp>
        <p:nvSpPr>
          <p:cNvPr id="126" name="Rectangle 125"/>
          <p:cNvSpPr/>
          <p:nvPr/>
        </p:nvSpPr>
        <p:spPr>
          <a:xfrm>
            <a:off x="6737618" y="4779628"/>
            <a:ext cx="1560350" cy="846386"/>
          </a:xfrm>
          <a:prstGeom prst="rect">
            <a:avLst/>
          </a:prstGeom>
          <a:noFill/>
        </p:spPr>
        <p:txBody>
          <a:bodyPr wrap="square">
            <a:spAutoFit/>
          </a:bodyPr>
          <a:lstStyle/>
          <a:p>
            <a:pPr algn="r"/>
            <a:r>
              <a:rPr lang="pl-PL" sz="3600" b="1" dirty="0">
                <a:solidFill>
                  <a:schemeClr val="accent1"/>
                </a:solidFill>
                <a:latin typeface="Arial Narrow"/>
                <a:cs typeface="Arial Narrow"/>
              </a:rPr>
              <a:t>10.17</a:t>
            </a:r>
            <a:r>
              <a:rPr lang="en-US" sz="3600" b="1" dirty="0">
                <a:solidFill>
                  <a:schemeClr val="accent1"/>
                </a:solidFill>
                <a:latin typeface="Arial Narrow"/>
                <a:cs typeface="Arial Narrow"/>
              </a:rPr>
              <a:t>%</a:t>
            </a:r>
          </a:p>
          <a:p>
            <a:pPr algn="r"/>
            <a:r>
              <a:rPr lang="en-US" sz="1300" b="1" dirty="0">
                <a:solidFill>
                  <a:schemeClr val="accent1"/>
                </a:solidFill>
                <a:latin typeface="Arial Narrow"/>
                <a:cs typeface="Arial Narrow"/>
              </a:rPr>
              <a:t>US Corporate Bonds</a:t>
            </a:r>
          </a:p>
        </p:txBody>
      </p:sp>
      <p:sp>
        <p:nvSpPr>
          <p:cNvPr id="127" name="Oval 126"/>
          <p:cNvSpPr>
            <a:spLocks noChangeAspect="1"/>
          </p:cNvSpPr>
          <p:nvPr/>
        </p:nvSpPr>
        <p:spPr>
          <a:xfrm flipV="1">
            <a:off x="1724793" y="5198898"/>
            <a:ext cx="385357" cy="385357"/>
          </a:xfrm>
          <a:prstGeom prst="ellipse">
            <a:avLst/>
          </a:prstGeom>
          <a:solidFill>
            <a:srgbClr val="4E9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Text Placeholder 3"/>
          <p:cNvSpPr>
            <a:spLocks noGrp="1"/>
          </p:cNvSpPr>
          <p:nvPr>
            <p:ph type="body" sz="quarter" idx="11"/>
          </p:nvPr>
        </p:nvSpPr>
        <p:spPr>
          <a:xfrm>
            <a:off x="274320" y="274320"/>
            <a:ext cx="6217920" cy="731520"/>
          </a:xfrm>
        </p:spPr>
        <p:txBody>
          <a:bodyPr lIns="0" tIns="0" rIns="0" bIns="0"/>
          <a:lstStyle/>
          <a:p>
            <a:pPr>
              <a:lnSpc>
                <a:spcPct val="100000"/>
              </a:lnSpc>
            </a:pPr>
            <a:r>
              <a:rPr lang="en-US" dirty="0"/>
              <a:t>Muni Defaults Remain Rare</a:t>
            </a:r>
          </a:p>
        </p:txBody>
      </p:sp>
      <p:sp>
        <p:nvSpPr>
          <p:cNvPr id="135" name="Text Placeholder 2"/>
          <p:cNvSpPr>
            <a:spLocks noGrp="1"/>
          </p:cNvSpPr>
          <p:nvPr>
            <p:ph type="body" sz="quarter" idx="13"/>
          </p:nvPr>
        </p:nvSpPr>
        <p:spPr>
          <a:xfrm>
            <a:off x="274320" y="6035040"/>
            <a:ext cx="7772400" cy="457200"/>
          </a:xfrm>
        </p:spPr>
        <p:txBody>
          <a:bodyPr/>
          <a:lstStyle/>
          <a:p>
            <a:r>
              <a:rPr lang="en-US" dirty="0"/>
              <a:t>Source: Moody's Investor Services. Most recent data available.</a:t>
            </a:r>
          </a:p>
        </p:txBody>
      </p:sp>
      <p:grpSp>
        <p:nvGrpSpPr>
          <p:cNvPr id="184" name="Group 183"/>
          <p:cNvGrpSpPr/>
          <p:nvPr/>
        </p:nvGrpSpPr>
        <p:grpSpPr>
          <a:xfrm>
            <a:off x="3167340" y="2334194"/>
            <a:ext cx="1404660" cy="385357"/>
            <a:chOff x="3218740" y="1617950"/>
            <a:chExt cx="1404660" cy="385357"/>
          </a:xfrm>
          <a:solidFill>
            <a:srgbClr val="005598"/>
          </a:solidFill>
        </p:grpSpPr>
        <p:sp>
          <p:nvSpPr>
            <p:cNvPr id="185" name="Oval 184"/>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 name="Group 187"/>
          <p:cNvGrpSpPr/>
          <p:nvPr/>
        </p:nvGrpSpPr>
        <p:grpSpPr>
          <a:xfrm>
            <a:off x="3167340" y="2812845"/>
            <a:ext cx="1404660" cy="385357"/>
            <a:chOff x="3218740" y="1617950"/>
            <a:chExt cx="1404660" cy="385357"/>
          </a:xfrm>
          <a:solidFill>
            <a:srgbClr val="005598"/>
          </a:solidFill>
        </p:grpSpPr>
        <p:sp>
          <p:nvSpPr>
            <p:cNvPr id="189" name="Oval 188"/>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3167340" y="3291496"/>
            <a:ext cx="1404660" cy="385357"/>
            <a:chOff x="3218740" y="1617950"/>
            <a:chExt cx="1404660" cy="385357"/>
          </a:xfrm>
          <a:solidFill>
            <a:srgbClr val="005598"/>
          </a:solidFill>
        </p:grpSpPr>
        <p:sp>
          <p:nvSpPr>
            <p:cNvPr id="193" name="Oval 192"/>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 name="Group 195"/>
          <p:cNvGrpSpPr/>
          <p:nvPr/>
        </p:nvGrpSpPr>
        <p:grpSpPr>
          <a:xfrm>
            <a:off x="3167340" y="3770147"/>
            <a:ext cx="1404660" cy="385357"/>
            <a:chOff x="3218740" y="1617950"/>
            <a:chExt cx="1404660" cy="385357"/>
          </a:xfrm>
          <a:solidFill>
            <a:srgbClr val="005598"/>
          </a:solidFill>
        </p:grpSpPr>
        <p:sp>
          <p:nvSpPr>
            <p:cNvPr id="197" name="Oval 196"/>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0" name="Group 199"/>
          <p:cNvGrpSpPr/>
          <p:nvPr/>
        </p:nvGrpSpPr>
        <p:grpSpPr>
          <a:xfrm>
            <a:off x="3167340" y="4248798"/>
            <a:ext cx="1404660" cy="385357"/>
            <a:chOff x="3218740" y="1617950"/>
            <a:chExt cx="1404660" cy="385357"/>
          </a:xfrm>
          <a:solidFill>
            <a:srgbClr val="005598"/>
          </a:solidFill>
        </p:grpSpPr>
        <p:sp>
          <p:nvSpPr>
            <p:cNvPr id="201" name="Oval 200"/>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4" name="Group 203"/>
          <p:cNvGrpSpPr/>
          <p:nvPr/>
        </p:nvGrpSpPr>
        <p:grpSpPr>
          <a:xfrm>
            <a:off x="3167340" y="4727445"/>
            <a:ext cx="1404660" cy="385357"/>
            <a:chOff x="3218740" y="1617950"/>
            <a:chExt cx="1404660" cy="385357"/>
          </a:xfrm>
          <a:solidFill>
            <a:srgbClr val="005598"/>
          </a:solidFill>
        </p:grpSpPr>
        <p:sp>
          <p:nvSpPr>
            <p:cNvPr id="205" name="Oval 204"/>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8" name="Group 327"/>
          <p:cNvGrpSpPr/>
          <p:nvPr/>
        </p:nvGrpSpPr>
        <p:grpSpPr>
          <a:xfrm>
            <a:off x="4695577" y="2812845"/>
            <a:ext cx="1404660" cy="385357"/>
            <a:chOff x="3218740" y="1617950"/>
            <a:chExt cx="1404660" cy="385357"/>
          </a:xfrm>
          <a:solidFill>
            <a:srgbClr val="005598"/>
          </a:solidFill>
        </p:grpSpPr>
        <p:sp>
          <p:nvSpPr>
            <p:cNvPr id="329" name="Oval 328"/>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Oval 329"/>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2" name="Group 331"/>
          <p:cNvGrpSpPr/>
          <p:nvPr/>
        </p:nvGrpSpPr>
        <p:grpSpPr>
          <a:xfrm>
            <a:off x="4695577" y="1850328"/>
            <a:ext cx="1404660" cy="385357"/>
            <a:chOff x="3218740" y="1617950"/>
            <a:chExt cx="1404660" cy="385357"/>
          </a:xfrm>
          <a:solidFill>
            <a:srgbClr val="005598"/>
          </a:solidFill>
        </p:grpSpPr>
        <p:sp>
          <p:nvSpPr>
            <p:cNvPr id="333" name="Oval 332"/>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Oval 333"/>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Oval 334"/>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6" name="Group 335"/>
          <p:cNvGrpSpPr/>
          <p:nvPr/>
        </p:nvGrpSpPr>
        <p:grpSpPr>
          <a:xfrm>
            <a:off x="4695577" y="3770147"/>
            <a:ext cx="1404660" cy="385357"/>
            <a:chOff x="3218740" y="1617950"/>
            <a:chExt cx="1404660" cy="385357"/>
          </a:xfrm>
          <a:solidFill>
            <a:srgbClr val="005598"/>
          </a:solidFill>
        </p:grpSpPr>
        <p:sp>
          <p:nvSpPr>
            <p:cNvPr id="337" name="Oval 336"/>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Oval 337"/>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Oval 338"/>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0" name="Group 339"/>
          <p:cNvGrpSpPr/>
          <p:nvPr/>
        </p:nvGrpSpPr>
        <p:grpSpPr>
          <a:xfrm>
            <a:off x="4695577" y="4248798"/>
            <a:ext cx="1404660" cy="385357"/>
            <a:chOff x="3218740" y="1617950"/>
            <a:chExt cx="1404660" cy="385357"/>
          </a:xfrm>
          <a:solidFill>
            <a:srgbClr val="005598"/>
          </a:solidFill>
        </p:grpSpPr>
        <p:sp>
          <p:nvSpPr>
            <p:cNvPr id="341" name="Oval 340"/>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4" name="Group 343"/>
          <p:cNvGrpSpPr/>
          <p:nvPr/>
        </p:nvGrpSpPr>
        <p:grpSpPr>
          <a:xfrm>
            <a:off x="4695577" y="4727445"/>
            <a:ext cx="1404660" cy="385357"/>
            <a:chOff x="3218740" y="1617950"/>
            <a:chExt cx="1404660" cy="385357"/>
          </a:xfrm>
          <a:solidFill>
            <a:srgbClr val="005598"/>
          </a:solidFill>
        </p:grpSpPr>
        <p:sp>
          <p:nvSpPr>
            <p:cNvPr id="345" name="Oval 344"/>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Oval 345"/>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Oval 346"/>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Rectangle 55">
            <a:extLst>
              <a:ext uri="{FF2B5EF4-FFF2-40B4-BE49-F238E27FC236}">
                <a16:creationId xmlns:a16="http://schemas.microsoft.com/office/drawing/2014/main" id="{AE5DE12E-A527-D740-AB64-C498D27D4AE0}"/>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INVEST IN A TAX-FREE INCOME FUND? </a:t>
            </a:r>
          </a:p>
        </p:txBody>
      </p:sp>
      <p:sp>
        <p:nvSpPr>
          <p:cNvPr id="57" name="Before Tax Subtitle">
            <a:extLst>
              <a:ext uri="{FF2B5EF4-FFF2-40B4-BE49-F238E27FC236}">
                <a16:creationId xmlns:a16="http://schemas.microsoft.com/office/drawing/2014/main" id="{D999E838-D408-A74F-87B3-CE6673B00406}"/>
              </a:ext>
            </a:extLst>
          </p:cNvPr>
          <p:cNvSpPr txBox="1">
            <a:spLocks/>
          </p:cNvSpPr>
          <p:nvPr/>
        </p:nvSpPr>
        <p:spPr>
          <a:xfrm>
            <a:off x="274320" y="1371600"/>
            <a:ext cx="7772400" cy="571190"/>
          </a:xfrm>
          <a:prstGeom prst="rect">
            <a:avLst/>
          </a:prstGeom>
          <a:noFill/>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Average Cumulative 10-Year Default Rates</a:t>
            </a:r>
            <a:br>
              <a:rPr lang="en-US" sz="1600" b="1" dirty="0"/>
            </a:br>
            <a:r>
              <a:rPr lang="en-US" sz="1500" dirty="0"/>
              <a:t>1970–201</a:t>
            </a:r>
            <a:r>
              <a:rPr lang="pl-PL" sz="1500" dirty="0"/>
              <a:t>9</a:t>
            </a:r>
            <a:endParaRPr lang="en-US" sz="1500" dirty="0"/>
          </a:p>
        </p:txBody>
      </p:sp>
      <p:grpSp>
        <p:nvGrpSpPr>
          <p:cNvPr id="58" name="Group 57">
            <a:extLst>
              <a:ext uri="{FF2B5EF4-FFF2-40B4-BE49-F238E27FC236}">
                <a16:creationId xmlns:a16="http://schemas.microsoft.com/office/drawing/2014/main" id="{312093BF-8976-4379-B24A-2B7133719D46}"/>
              </a:ext>
            </a:extLst>
          </p:cNvPr>
          <p:cNvGrpSpPr/>
          <p:nvPr/>
        </p:nvGrpSpPr>
        <p:grpSpPr>
          <a:xfrm>
            <a:off x="4695577" y="2334194"/>
            <a:ext cx="1404660" cy="385357"/>
            <a:chOff x="3218740" y="1617950"/>
            <a:chExt cx="1404660" cy="385357"/>
          </a:xfrm>
          <a:solidFill>
            <a:srgbClr val="005598"/>
          </a:solidFill>
        </p:grpSpPr>
        <p:sp>
          <p:nvSpPr>
            <p:cNvPr id="59" name="Oval 58">
              <a:extLst>
                <a:ext uri="{FF2B5EF4-FFF2-40B4-BE49-F238E27FC236}">
                  <a16:creationId xmlns:a16="http://schemas.microsoft.com/office/drawing/2014/main" id="{9BEEBEDD-9BF6-49AC-9550-17F86FB702F5}"/>
                </a:ext>
              </a:extLst>
            </p:cNvPr>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7797F436-222C-4080-B74B-1CBE68A03A57}"/>
                </a:ext>
              </a:extLst>
            </p:cNvPr>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5F1612C3-A181-44CC-8CC3-7ABD31501D0B}"/>
                </a:ext>
              </a:extLst>
            </p:cNvPr>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a:extLst>
              <a:ext uri="{FF2B5EF4-FFF2-40B4-BE49-F238E27FC236}">
                <a16:creationId xmlns:a16="http://schemas.microsoft.com/office/drawing/2014/main" id="{0557B908-70A9-4258-BA81-66CE46BC251F}"/>
              </a:ext>
            </a:extLst>
          </p:cNvPr>
          <p:cNvGrpSpPr/>
          <p:nvPr/>
        </p:nvGrpSpPr>
        <p:grpSpPr>
          <a:xfrm>
            <a:off x="4695577" y="3291492"/>
            <a:ext cx="1404660" cy="385357"/>
            <a:chOff x="3218740" y="1617950"/>
            <a:chExt cx="1404660" cy="385357"/>
          </a:xfrm>
          <a:solidFill>
            <a:srgbClr val="005598"/>
          </a:solidFill>
        </p:grpSpPr>
        <p:sp>
          <p:nvSpPr>
            <p:cNvPr id="63" name="Oval 62">
              <a:extLst>
                <a:ext uri="{FF2B5EF4-FFF2-40B4-BE49-F238E27FC236}">
                  <a16:creationId xmlns:a16="http://schemas.microsoft.com/office/drawing/2014/main" id="{3829A169-B28E-4311-B19A-1CF3CC6F4E36}"/>
                </a:ext>
              </a:extLst>
            </p:cNvPr>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4085A973-EA15-4862-8D93-417CEDD3FA51}"/>
                </a:ext>
              </a:extLst>
            </p:cNvPr>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E295822E-8138-44FB-B88D-3E4ED7903658}"/>
                </a:ext>
              </a:extLst>
            </p:cNvPr>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CD6B7062-7AF4-4416-B585-826E18CC4DDD}"/>
              </a:ext>
            </a:extLst>
          </p:cNvPr>
          <p:cNvGrpSpPr/>
          <p:nvPr/>
        </p:nvGrpSpPr>
        <p:grpSpPr>
          <a:xfrm>
            <a:off x="3166622" y="1852240"/>
            <a:ext cx="1404660" cy="385357"/>
            <a:chOff x="3218740" y="1617950"/>
            <a:chExt cx="1404660" cy="385357"/>
          </a:xfrm>
          <a:solidFill>
            <a:srgbClr val="005598"/>
          </a:solidFill>
        </p:grpSpPr>
        <p:sp>
          <p:nvSpPr>
            <p:cNvPr id="67" name="Oval 66">
              <a:extLst>
                <a:ext uri="{FF2B5EF4-FFF2-40B4-BE49-F238E27FC236}">
                  <a16:creationId xmlns:a16="http://schemas.microsoft.com/office/drawing/2014/main" id="{65B250C0-7F80-40AB-AB44-F183FCFFD516}"/>
                </a:ext>
              </a:extLst>
            </p:cNvPr>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991D55D6-BF26-47AE-87D4-5DEA09D80191}"/>
                </a:ext>
              </a:extLst>
            </p:cNvPr>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8E390FD7-D587-4DD7-93C9-52D000CA5349}"/>
                </a:ext>
              </a:extLst>
            </p:cNvPr>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A6D6D7AC-5F06-444A-A203-C68E7F7ADED0}"/>
              </a:ext>
            </a:extLst>
          </p:cNvPr>
          <p:cNvGrpSpPr/>
          <p:nvPr/>
        </p:nvGrpSpPr>
        <p:grpSpPr>
          <a:xfrm>
            <a:off x="4695577" y="5198899"/>
            <a:ext cx="1404660" cy="385357"/>
            <a:chOff x="3218740" y="1617950"/>
            <a:chExt cx="1404660" cy="385357"/>
          </a:xfrm>
          <a:solidFill>
            <a:srgbClr val="005598"/>
          </a:solidFill>
        </p:grpSpPr>
        <p:sp>
          <p:nvSpPr>
            <p:cNvPr id="71" name="Oval 70">
              <a:extLst>
                <a:ext uri="{FF2B5EF4-FFF2-40B4-BE49-F238E27FC236}">
                  <a16:creationId xmlns:a16="http://schemas.microsoft.com/office/drawing/2014/main" id="{2B005601-1F9B-47EF-A37F-1BCFCC12F271}"/>
                </a:ext>
              </a:extLst>
            </p:cNvPr>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5718005A-68C5-402B-8F97-E0633C7C734E}"/>
                </a:ext>
              </a:extLst>
            </p:cNvPr>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07D829AA-39C9-484D-B415-ED4901532A81}"/>
                </a:ext>
              </a:extLst>
            </p:cNvPr>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9A6B949D-940E-4483-9233-6709C275D56E}"/>
              </a:ext>
            </a:extLst>
          </p:cNvPr>
          <p:cNvGrpSpPr/>
          <p:nvPr/>
        </p:nvGrpSpPr>
        <p:grpSpPr>
          <a:xfrm>
            <a:off x="3166622" y="5202553"/>
            <a:ext cx="1404660" cy="385357"/>
            <a:chOff x="3218740" y="1617950"/>
            <a:chExt cx="1404660" cy="385357"/>
          </a:xfrm>
          <a:solidFill>
            <a:srgbClr val="005598"/>
          </a:solidFill>
        </p:grpSpPr>
        <p:sp>
          <p:nvSpPr>
            <p:cNvPr id="75" name="Oval 74">
              <a:extLst>
                <a:ext uri="{FF2B5EF4-FFF2-40B4-BE49-F238E27FC236}">
                  <a16:creationId xmlns:a16="http://schemas.microsoft.com/office/drawing/2014/main" id="{1C75B58F-7BEA-418F-826C-F42764D5B982}"/>
                </a:ext>
              </a:extLst>
            </p:cNvPr>
            <p:cNvSpPr/>
            <p:nvPr/>
          </p:nvSpPr>
          <p:spPr>
            <a:xfrm>
              <a:off x="3218740"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44F54C9-BF1D-4C04-AF6E-982403BB004A}"/>
                </a:ext>
              </a:extLst>
            </p:cNvPr>
            <p:cNvSpPr/>
            <p:nvPr/>
          </p:nvSpPr>
          <p:spPr>
            <a:xfrm>
              <a:off x="3728392"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F9082EFA-FBB5-4868-96B5-941E111678D6}"/>
                </a:ext>
              </a:extLst>
            </p:cNvPr>
            <p:cNvSpPr/>
            <p:nvPr/>
          </p:nvSpPr>
          <p:spPr>
            <a:xfrm>
              <a:off x="4238043" y="16179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A2A78DE2-8D2A-4B30-82E5-F2096E450C25}"/>
              </a:ext>
            </a:extLst>
          </p:cNvPr>
          <p:cNvGrpSpPr/>
          <p:nvPr/>
        </p:nvGrpSpPr>
        <p:grpSpPr>
          <a:xfrm>
            <a:off x="6223813" y="4228256"/>
            <a:ext cx="385358" cy="1361055"/>
            <a:chOff x="4595293" y="2895521"/>
            <a:chExt cx="385358" cy="1361055"/>
          </a:xfrm>
          <a:solidFill>
            <a:srgbClr val="005598"/>
          </a:solidFill>
        </p:grpSpPr>
        <p:sp>
          <p:nvSpPr>
            <p:cNvPr id="87" name="Oval 86">
              <a:extLst>
                <a:ext uri="{FF2B5EF4-FFF2-40B4-BE49-F238E27FC236}">
                  <a16:creationId xmlns:a16="http://schemas.microsoft.com/office/drawing/2014/main" id="{53D1F1FD-924D-4DD8-B1E9-B7D0CEC98833}"/>
                </a:ext>
              </a:extLst>
            </p:cNvPr>
            <p:cNvSpPr/>
            <p:nvPr/>
          </p:nvSpPr>
          <p:spPr>
            <a:xfrm>
              <a:off x="4595293" y="2895521"/>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6B5660D-61AE-4C0F-B891-32B48AAEBE6F}"/>
                </a:ext>
              </a:extLst>
            </p:cNvPr>
            <p:cNvSpPr/>
            <p:nvPr/>
          </p:nvSpPr>
          <p:spPr>
            <a:xfrm>
              <a:off x="4595294" y="33801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39AC41D0-6AB0-48B2-8B9A-3F928AE6BB54}"/>
                </a:ext>
              </a:extLst>
            </p:cNvPr>
            <p:cNvSpPr/>
            <p:nvPr/>
          </p:nvSpPr>
          <p:spPr>
            <a:xfrm>
              <a:off x="4595294" y="3871219"/>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7F7A53D4-2979-4E76-8230-5921608934F7}"/>
              </a:ext>
            </a:extLst>
          </p:cNvPr>
          <p:cNvGrpSpPr/>
          <p:nvPr/>
        </p:nvGrpSpPr>
        <p:grpSpPr>
          <a:xfrm>
            <a:off x="6223812" y="2794449"/>
            <a:ext cx="385358" cy="1361055"/>
            <a:chOff x="4595293" y="2895521"/>
            <a:chExt cx="385358" cy="1361055"/>
          </a:xfrm>
          <a:solidFill>
            <a:srgbClr val="005598"/>
          </a:solidFill>
        </p:grpSpPr>
        <p:sp>
          <p:nvSpPr>
            <p:cNvPr id="81" name="Oval 80">
              <a:extLst>
                <a:ext uri="{FF2B5EF4-FFF2-40B4-BE49-F238E27FC236}">
                  <a16:creationId xmlns:a16="http://schemas.microsoft.com/office/drawing/2014/main" id="{1F26CF4B-5D86-4A00-A8A1-08602E3DA9E8}"/>
                </a:ext>
              </a:extLst>
            </p:cNvPr>
            <p:cNvSpPr/>
            <p:nvPr/>
          </p:nvSpPr>
          <p:spPr>
            <a:xfrm>
              <a:off x="4595293" y="2895521"/>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2D7AB7AB-CC3E-4F48-B9D6-B775A17DAE62}"/>
                </a:ext>
              </a:extLst>
            </p:cNvPr>
            <p:cNvSpPr/>
            <p:nvPr/>
          </p:nvSpPr>
          <p:spPr>
            <a:xfrm>
              <a:off x="4595294" y="33801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6C3CA28A-B989-4894-9575-B7A2AEF24F13}"/>
                </a:ext>
              </a:extLst>
            </p:cNvPr>
            <p:cNvSpPr/>
            <p:nvPr/>
          </p:nvSpPr>
          <p:spPr>
            <a:xfrm>
              <a:off x="4595294" y="3871219"/>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3A2D5C8B-D6F1-41AF-8119-40E756CD3262}"/>
              </a:ext>
            </a:extLst>
          </p:cNvPr>
          <p:cNvGrpSpPr/>
          <p:nvPr/>
        </p:nvGrpSpPr>
        <p:grpSpPr>
          <a:xfrm>
            <a:off x="2702517" y="4228256"/>
            <a:ext cx="385358" cy="1361055"/>
            <a:chOff x="4595293" y="2895521"/>
            <a:chExt cx="385358" cy="1361055"/>
          </a:xfrm>
          <a:solidFill>
            <a:srgbClr val="005598"/>
          </a:solidFill>
        </p:grpSpPr>
        <p:sp>
          <p:nvSpPr>
            <p:cNvPr id="85" name="Oval 84">
              <a:extLst>
                <a:ext uri="{FF2B5EF4-FFF2-40B4-BE49-F238E27FC236}">
                  <a16:creationId xmlns:a16="http://schemas.microsoft.com/office/drawing/2014/main" id="{3B47C790-4ECC-474F-8FD7-78CA26EF2F38}"/>
                </a:ext>
              </a:extLst>
            </p:cNvPr>
            <p:cNvSpPr/>
            <p:nvPr/>
          </p:nvSpPr>
          <p:spPr>
            <a:xfrm>
              <a:off x="4595293" y="2895521"/>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0B7713C0-18EB-4062-8580-07BD74CA111A}"/>
                </a:ext>
              </a:extLst>
            </p:cNvPr>
            <p:cNvSpPr/>
            <p:nvPr/>
          </p:nvSpPr>
          <p:spPr>
            <a:xfrm>
              <a:off x="4595294" y="33801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30B76D19-7642-4335-B3EA-E3C09FF6D9D4}"/>
                </a:ext>
              </a:extLst>
            </p:cNvPr>
            <p:cNvSpPr/>
            <p:nvPr/>
          </p:nvSpPr>
          <p:spPr>
            <a:xfrm>
              <a:off x="4595294" y="3871219"/>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E61880D2-6292-4AB4-96F5-F33C38255C86}"/>
              </a:ext>
            </a:extLst>
          </p:cNvPr>
          <p:cNvGrpSpPr/>
          <p:nvPr/>
        </p:nvGrpSpPr>
        <p:grpSpPr>
          <a:xfrm>
            <a:off x="2719658" y="2811496"/>
            <a:ext cx="385358" cy="1361055"/>
            <a:chOff x="4595293" y="2895521"/>
            <a:chExt cx="385358" cy="1361055"/>
          </a:xfrm>
          <a:solidFill>
            <a:srgbClr val="005598"/>
          </a:solidFill>
        </p:grpSpPr>
        <p:sp>
          <p:nvSpPr>
            <p:cNvPr id="93" name="Oval 92">
              <a:extLst>
                <a:ext uri="{FF2B5EF4-FFF2-40B4-BE49-F238E27FC236}">
                  <a16:creationId xmlns:a16="http://schemas.microsoft.com/office/drawing/2014/main" id="{DFAAC934-FE82-4BFA-8A0A-91C46E174B77}"/>
                </a:ext>
              </a:extLst>
            </p:cNvPr>
            <p:cNvSpPr/>
            <p:nvPr/>
          </p:nvSpPr>
          <p:spPr>
            <a:xfrm>
              <a:off x="4595293" y="2895521"/>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65D6F67B-48DA-4EB3-A7EB-0AE92A351623}"/>
                </a:ext>
              </a:extLst>
            </p:cNvPr>
            <p:cNvSpPr/>
            <p:nvPr/>
          </p:nvSpPr>
          <p:spPr>
            <a:xfrm>
              <a:off x="4595294" y="3380150"/>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98DF83C0-DAD8-4054-9602-02435454FE35}"/>
                </a:ext>
              </a:extLst>
            </p:cNvPr>
            <p:cNvSpPr/>
            <p:nvPr/>
          </p:nvSpPr>
          <p:spPr>
            <a:xfrm>
              <a:off x="4595294" y="3871219"/>
              <a:ext cx="385357" cy="3853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Oval 2">
            <a:extLst>
              <a:ext uri="{FF2B5EF4-FFF2-40B4-BE49-F238E27FC236}">
                <a16:creationId xmlns:a16="http://schemas.microsoft.com/office/drawing/2014/main" id="{04759477-590E-47B5-B012-A272B8B78D55}"/>
              </a:ext>
            </a:extLst>
          </p:cNvPr>
          <p:cNvSpPr/>
          <p:nvPr/>
        </p:nvSpPr>
        <p:spPr>
          <a:xfrm>
            <a:off x="2719658" y="2341371"/>
            <a:ext cx="385357" cy="385357"/>
          </a:xfrm>
          <a:prstGeom prst="ellipse">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26D61A6-33EB-42FF-94CD-B95C615C9932}"/>
              </a:ext>
            </a:extLst>
          </p:cNvPr>
          <p:cNvSpPr/>
          <p:nvPr/>
        </p:nvSpPr>
        <p:spPr>
          <a:xfrm>
            <a:off x="2719117" y="1840606"/>
            <a:ext cx="385357" cy="385357"/>
          </a:xfrm>
          <a:prstGeom prst="ellipse">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FF4BD4-9B49-4D19-827E-05C5F4318028}"/>
              </a:ext>
            </a:extLst>
          </p:cNvPr>
          <p:cNvSpPr/>
          <p:nvPr/>
        </p:nvSpPr>
        <p:spPr>
          <a:xfrm>
            <a:off x="6223811" y="1849565"/>
            <a:ext cx="385357" cy="385357"/>
          </a:xfrm>
          <a:prstGeom prst="ellipse">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A35AF71-382E-4A2B-87A7-33DEE4461952}"/>
              </a:ext>
            </a:extLst>
          </p:cNvPr>
          <p:cNvSpPr/>
          <p:nvPr/>
        </p:nvSpPr>
        <p:spPr>
          <a:xfrm>
            <a:off x="6223812" y="2334194"/>
            <a:ext cx="385357" cy="385357"/>
          </a:xfrm>
          <a:prstGeom prst="ellipse">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90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50"/>
                                        <p:tgtEl>
                                          <p:spTgt spid="127"/>
                                        </p:tgtEl>
                                      </p:cBhvr>
                                    </p:animEffect>
                                    <p:anim calcmode="lin" valueType="num">
                                      <p:cBhvr>
                                        <p:cTn id="8" dur="250" fill="hold"/>
                                        <p:tgtEl>
                                          <p:spTgt spid="127"/>
                                        </p:tgtEl>
                                        <p:attrNameLst>
                                          <p:attrName>ppt_x</p:attrName>
                                        </p:attrNameLst>
                                      </p:cBhvr>
                                      <p:tavLst>
                                        <p:tav tm="0">
                                          <p:val>
                                            <p:strVal val="#ppt_x"/>
                                          </p:val>
                                        </p:tav>
                                        <p:tav tm="100000">
                                          <p:val>
                                            <p:strVal val="#ppt_x"/>
                                          </p:val>
                                        </p:tav>
                                      </p:tavLst>
                                    </p:anim>
                                    <p:anim calcmode="lin" valueType="num">
                                      <p:cBhvr>
                                        <p:cTn id="9" dur="250" fill="hold"/>
                                        <p:tgtEl>
                                          <p:spTgt spid="127"/>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250"/>
                                        <p:tgtEl>
                                          <p:spTgt spid="129"/>
                                        </p:tgtEl>
                                      </p:cBhvr>
                                    </p:animEffect>
                                  </p:childTnLst>
                                </p:cTn>
                              </p:par>
                              <p:par>
                                <p:cTn id="14" presetID="42" presetClass="entr" presetSubtype="0" fill="hold" nodeType="withEffect">
                                  <p:stCondLst>
                                    <p:cond delay="100"/>
                                  </p:stCondLst>
                                  <p:childTnLst>
                                    <p:set>
                                      <p:cBhvr>
                                        <p:cTn id="15" dur="1" fill="hold">
                                          <p:stCondLst>
                                            <p:cond delay="0"/>
                                          </p:stCondLst>
                                        </p:cTn>
                                        <p:tgtEl>
                                          <p:spTgt spid="204"/>
                                        </p:tgtEl>
                                        <p:attrNameLst>
                                          <p:attrName>style.visibility</p:attrName>
                                        </p:attrNameLst>
                                      </p:cBhvr>
                                      <p:to>
                                        <p:strVal val="visible"/>
                                      </p:to>
                                    </p:set>
                                    <p:animEffect transition="in" filter="fade">
                                      <p:cBhvr>
                                        <p:cTn id="16" dur="250"/>
                                        <p:tgtEl>
                                          <p:spTgt spid="204"/>
                                        </p:tgtEl>
                                      </p:cBhvr>
                                    </p:animEffect>
                                    <p:anim calcmode="lin" valueType="num">
                                      <p:cBhvr>
                                        <p:cTn id="17" dur="250" fill="hold"/>
                                        <p:tgtEl>
                                          <p:spTgt spid="204"/>
                                        </p:tgtEl>
                                        <p:attrNameLst>
                                          <p:attrName>ppt_x</p:attrName>
                                        </p:attrNameLst>
                                      </p:cBhvr>
                                      <p:tavLst>
                                        <p:tav tm="0">
                                          <p:val>
                                            <p:strVal val="#ppt_x"/>
                                          </p:val>
                                        </p:tav>
                                        <p:tav tm="100000">
                                          <p:val>
                                            <p:strVal val="#ppt_x"/>
                                          </p:val>
                                        </p:tav>
                                      </p:tavLst>
                                    </p:anim>
                                    <p:anim calcmode="lin" valueType="num">
                                      <p:cBhvr>
                                        <p:cTn id="18" dur="250" fill="hold"/>
                                        <p:tgtEl>
                                          <p:spTgt spid="20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
                                  </p:stCondLst>
                                  <p:childTnLst>
                                    <p:set>
                                      <p:cBhvr>
                                        <p:cTn id="20" dur="1" fill="hold">
                                          <p:stCondLst>
                                            <p:cond delay="0"/>
                                          </p:stCondLst>
                                        </p:cTn>
                                        <p:tgtEl>
                                          <p:spTgt spid="344"/>
                                        </p:tgtEl>
                                        <p:attrNameLst>
                                          <p:attrName>style.visibility</p:attrName>
                                        </p:attrNameLst>
                                      </p:cBhvr>
                                      <p:to>
                                        <p:strVal val="visible"/>
                                      </p:to>
                                    </p:set>
                                    <p:animEffect transition="in" filter="fade">
                                      <p:cBhvr>
                                        <p:cTn id="21" dur="250"/>
                                        <p:tgtEl>
                                          <p:spTgt spid="344"/>
                                        </p:tgtEl>
                                      </p:cBhvr>
                                    </p:animEffect>
                                    <p:anim calcmode="lin" valueType="num">
                                      <p:cBhvr>
                                        <p:cTn id="22" dur="250" fill="hold"/>
                                        <p:tgtEl>
                                          <p:spTgt spid="344"/>
                                        </p:tgtEl>
                                        <p:attrNameLst>
                                          <p:attrName>ppt_x</p:attrName>
                                        </p:attrNameLst>
                                      </p:cBhvr>
                                      <p:tavLst>
                                        <p:tav tm="0">
                                          <p:val>
                                            <p:strVal val="#ppt_x"/>
                                          </p:val>
                                        </p:tav>
                                        <p:tav tm="100000">
                                          <p:val>
                                            <p:strVal val="#ppt_x"/>
                                          </p:val>
                                        </p:tav>
                                      </p:tavLst>
                                    </p:anim>
                                    <p:anim calcmode="lin" valueType="num">
                                      <p:cBhvr>
                                        <p:cTn id="23" dur="250" fill="hold"/>
                                        <p:tgtEl>
                                          <p:spTgt spid="34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
                                  </p:stCondLst>
                                  <p:childTnLst>
                                    <p:set>
                                      <p:cBhvr>
                                        <p:cTn id="25" dur="1" fill="hold">
                                          <p:stCondLst>
                                            <p:cond delay="0"/>
                                          </p:stCondLst>
                                        </p:cTn>
                                        <p:tgtEl>
                                          <p:spTgt spid="200"/>
                                        </p:tgtEl>
                                        <p:attrNameLst>
                                          <p:attrName>style.visibility</p:attrName>
                                        </p:attrNameLst>
                                      </p:cBhvr>
                                      <p:to>
                                        <p:strVal val="visible"/>
                                      </p:to>
                                    </p:set>
                                    <p:animEffect transition="in" filter="fade">
                                      <p:cBhvr>
                                        <p:cTn id="26" dur="250"/>
                                        <p:tgtEl>
                                          <p:spTgt spid="200"/>
                                        </p:tgtEl>
                                      </p:cBhvr>
                                    </p:animEffect>
                                    <p:anim calcmode="lin" valueType="num">
                                      <p:cBhvr>
                                        <p:cTn id="27" dur="250" fill="hold"/>
                                        <p:tgtEl>
                                          <p:spTgt spid="200"/>
                                        </p:tgtEl>
                                        <p:attrNameLst>
                                          <p:attrName>ppt_x</p:attrName>
                                        </p:attrNameLst>
                                      </p:cBhvr>
                                      <p:tavLst>
                                        <p:tav tm="0">
                                          <p:val>
                                            <p:strVal val="#ppt_x"/>
                                          </p:val>
                                        </p:tav>
                                        <p:tav tm="100000">
                                          <p:val>
                                            <p:strVal val="#ppt_x"/>
                                          </p:val>
                                        </p:tav>
                                      </p:tavLst>
                                    </p:anim>
                                    <p:anim calcmode="lin" valueType="num">
                                      <p:cBhvr>
                                        <p:cTn id="28" dur="250" fill="hold"/>
                                        <p:tgtEl>
                                          <p:spTgt spid="20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00"/>
                                  </p:stCondLst>
                                  <p:childTnLst>
                                    <p:set>
                                      <p:cBhvr>
                                        <p:cTn id="30" dur="1" fill="hold">
                                          <p:stCondLst>
                                            <p:cond delay="0"/>
                                          </p:stCondLst>
                                        </p:cTn>
                                        <p:tgtEl>
                                          <p:spTgt spid="340"/>
                                        </p:tgtEl>
                                        <p:attrNameLst>
                                          <p:attrName>style.visibility</p:attrName>
                                        </p:attrNameLst>
                                      </p:cBhvr>
                                      <p:to>
                                        <p:strVal val="visible"/>
                                      </p:to>
                                    </p:set>
                                    <p:animEffect transition="in" filter="fade">
                                      <p:cBhvr>
                                        <p:cTn id="31" dur="250"/>
                                        <p:tgtEl>
                                          <p:spTgt spid="340"/>
                                        </p:tgtEl>
                                      </p:cBhvr>
                                    </p:animEffect>
                                    <p:anim calcmode="lin" valueType="num">
                                      <p:cBhvr>
                                        <p:cTn id="32" dur="250" fill="hold"/>
                                        <p:tgtEl>
                                          <p:spTgt spid="340"/>
                                        </p:tgtEl>
                                        <p:attrNameLst>
                                          <p:attrName>ppt_x</p:attrName>
                                        </p:attrNameLst>
                                      </p:cBhvr>
                                      <p:tavLst>
                                        <p:tav tm="0">
                                          <p:val>
                                            <p:strVal val="#ppt_x"/>
                                          </p:val>
                                        </p:tav>
                                        <p:tav tm="100000">
                                          <p:val>
                                            <p:strVal val="#ppt_x"/>
                                          </p:val>
                                        </p:tav>
                                      </p:tavLst>
                                    </p:anim>
                                    <p:anim calcmode="lin" valueType="num">
                                      <p:cBhvr>
                                        <p:cTn id="33" dur="250" fill="hold"/>
                                        <p:tgtEl>
                                          <p:spTgt spid="3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250"/>
                                        <p:tgtEl>
                                          <p:spTgt spid="196"/>
                                        </p:tgtEl>
                                      </p:cBhvr>
                                    </p:animEffect>
                                    <p:anim calcmode="lin" valueType="num">
                                      <p:cBhvr>
                                        <p:cTn id="37" dur="250" fill="hold"/>
                                        <p:tgtEl>
                                          <p:spTgt spid="196"/>
                                        </p:tgtEl>
                                        <p:attrNameLst>
                                          <p:attrName>ppt_x</p:attrName>
                                        </p:attrNameLst>
                                      </p:cBhvr>
                                      <p:tavLst>
                                        <p:tav tm="0">
                                          <p:val>
                                            <p:strVal val="#ppt_x"/>
                                          </p:val>
                                        </p:tav>
                                        <p:tav tm="100000">
                                          <p:val>
                                            <p:strVal val="#ppt_x"/>
                                          </p:val>
                                        </p:tav>
                                      </p:tavLst>
                                    </p:anim>
                                    <p:anim calcmode="lin" valueType="num">
                                      <p:cBhvr>
                                        <p:cTn id="38" dur="250" fill="hold"/>
                                        <p:tgtEl>
                                          <p:spTgt spid="19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30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250"/>
                                        <p:tgtEl>
                                          <p:spTgt spid="336"/>
                                        </p:tgtEl>
                                      </p:cBhvr>
                                    </p:animEffect>
                                    <p:anim calcmode="lin" valueType="num">
                                      <p:cBhvr>
                                        <p:cTn id="42" dur="250" fill="hold"/>
                                        <p:tgtEl>
                                          <p:spTgt spid="336"/>
                                        </p:tgtEl>
                                        <p:attrNameLst>
                                          <p:attrName>ppt_x</p:attrName>
                                        </p:attrNameLst>
                                      </p:cBhvr>
                                      <p:tavLst>
                                        <p:tav tm="0">
                                          <p:val>
                                            <p:strVal val="#ppt_x"/>
                                          </p:val>
                                        </p:tav>
                                        <p:tav tm="100000">
                                          <p:val>
                                            <p:strVal val="#ppt_x"/>
                                          </p:val>
                                        </p:tav>
                                      </p:tavLst>
                                    </p:anim>
                                    <p:anim calcmode="lin" valueType="num">
                                      <p:cBhvr>
                                        <p:cTn id="43" dur="250" fill="hold"/>
                                        <p:tgtEl>
                                          <p:spTgt spid="33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400"/>
                                  </p:stCondLst>
                                  <p:childTnLst>
                                    <p:set>
                                      <p:cBhvr>
                                        <p:cTn id="45" dur="1" fill="hold">
                                          <p:stCondLst>
                                            <p:cond delay="0"/>
                                          </p:stCondLst>
                                        </p:cTn>
                                        <p:tgtEl>
                                          <p:spTgt spid="192"/>
                                        </p:tgtEl>
                                        <p:attrNameLst>
                                          <p:attrName>style.visibility</p:attrName>
                                        </p:attrNameLst>
                                      </p:cBhvr>
                                      <p:to>
                                        <p:strVal val="visible"/>
                                      </p:to>
                                    </p:set>
                                    <p:animEffect transition="in" filter="fade">
                                      <p:cBhvr>
                                        <p:cTn id="46" dur="250"/>
                                        <p:tgtEl>
                                          <p:spTgt spid="192"/>
                                        </p:tgtEl>
                                      </p:cBhvr>
                                    </p:animEffect>
                                    <p:anim calcmode="lin" valueType="num">
                                      <p:cBhvr>
                                        <p:cTn id="47" dur="250" fill="hold"/>
                                        <p:tgtEl>
                                          <p:spTgt spid="192"/>
                                        </p:tgtEl>
                                        <p:attrNameLst>
                                          <p:attrName>ppt_x</p:attrName>
                                        </p:attrNameLst>
                                      </p:cBhvr>
                                      <p:tavLst>
                                        <p:tav tm="0">
                                          <p:val>
                                            <p:strVal val="#ppt_x"/>
                                          </p:val>
                                        </p:tav>
                                        <p:tav tm="100000">
                                          <p:val>
                                            <p:strVal val="#ppt_x"/>
                                          </p:val>
                                        </p:tav>
                                      </p:tavLst>
                                    </p:anim>
                                    <p:anim calcmode="lin" valueType="num">
                                      <p:cBhvr>
                                        <p:cTn id="48" dur="250" fill="hold"/>
                                        <p:tgtEl>
                                          <p:spTgt spid="19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400"/>
                                  </p:stCondLst>
                                  <p:childTnLst>
                                    <p:set>
                                      <p:cBhvr>
                                        <p:cTn id="50" dur="1" fill="hold">
                                          <p:stCondLst>
                                            <p:cond delay="0"/>
                                          </p:stCondLst>
                                        </p:cTn>
                                        <p:tgtEl>
                                          <p:spTgt spid="332"/>
                                        </p:tgtEl>
                                        <p:attrNameLst>
                                          <p:attrName>style.visibility</p:attrName>
                                        </p:attrNameLst>
                                      </p:cBhvr>
                                      <p:to>
                                        <p:strVal val="visible"/>
                                      </p:to>
                                    </p:set>
                                    <p:animEffect transition="in" filter="fade">
                                      <p:cBhvr>
                                        <p:cTn id="51" dur="250"/>
                                        <p:tgtEl>
                                          <p:spTgt spid="332"/>
                                        </p:tgtEl>
                                      </p:cBhvr>
                                    </p:animEffect>
                                    <p:anim calcmode="lin" valueType="num">
                                      <p:cBhvr>
                                        <p:cTn id="52" dur="250" fill="hold"/>
                                        <p:tgtEl>
                                          <p:spTgt spid="332"/>
                                        </p:tgtEl>
                                        <p:attrNameLst>
                                          <p:attrName>ppt_x</p:attrName>
                                        </p:attrNameLst>
                                      </p:cBhvr>
                                      <p:tavLst>
                                        <p:tav tm="0">
                                          <p:val>
                                            <p:strVal val="#ppt_x"/>
                                          </p:val>
                                        </p:tav>
                                        <p:tav tm="100000">
                                          <p:val>
                                            <p:strVal val="#ppt_x"/>
                                          </p:val>
                                        </p:tav>
                                      </p:tavLst>
                                    </p:anim>
                                    <p:anim calcmode="lin" valueType="num">
                                      <p:cBhvr>
                                        <p:cTn id="53" dur="250" fill="hold"/>
                                        <p:tgtEl>
                                          <p:spTgt spid="33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188"/>
                                        </p:tgtEl>
                                        <p:attrNameLst>
                                          <p:attrName>style.visibility</p:attrName>
                                        </p:attrNameLst>
                                      </p:cBhvr>
                                      <p:to>
                                        <p:strVal val="visible"/>
                                      </p:to>
                                    </p:set>
                                    <p:animEffect transition="in" filter="fade">
                                      <p:cBhvr>
                                        <p:cTn id="56" dur="250"/>
                                        <p:tgtEl>
                                          <p:spTgt spid="188"/>
                                        </p:tgtEl>
                                      </p:cBhvr>
                                    </p:animEffect>
                                    <p:anim calcmode="lin" valueType="num">
                                      <p:cBhvr>
                                        <p:cTn id="57" dur="250" fill="hold"/>
                                        <p:tgtEl>
                                          <p:spTgt spid="188"/>
                                        </p:tgtEl>
                                        <p:attrNameLst>
                                          <p:attrName>ppt_x</p:attrName>
                                        </p:attrNameLst>
                                      </p:cBhvr>
                                      <p:tavLst>
                                        <p:tav tm="0">
                                          <p:val>
                                            <p:strVal val="#ppt_x"/>
                                          </p:val>
                                        </p:tav>
                                        <p:tav tm="100000">
                                          <p:val>
                                            <p:strVal val="#ppt_x"/>
                                          </p:val>
                                        </p:tav>
                                      </p:tavLst>
                                    </p:anim>
                                    <p:anim calcmode="lin" valueType="num">
                                      <p:cBhvr>
                                        <p:cTn id="58" dur="250" fill="hold"/>
                                        <p:tgtEl>
                                          <p:spTgt spid="18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328"/>
                                        </p:tgtEl>
                                        <p:attrNameLst>
                                          <p:attrName>style.visibility</p:attrName>
                                        </p:attrNameLst>
                                      </p:cBhvr>
                                      <p:to>
                                        <p:strVal val="visible"/>
                                      </p:to>
                                    </p:set>
                                    <p:animEffect transition="in" filter="fade">
                                      <p:cBhvr>
                                        <p:cTn id="61" dur="250"/>
                                        <p:tgtEl>
                                          <p:spTgt spid="328"/>
                                        </p:tgtEl>
                                      </p:cBhvr>
                                    </p:animEffect>
                                    <p:anim calcmode="lin" valueType="num">
                                      <p:cBhvr>
                                        <p:cTn id="62" dur="250" fill="hold"/>
                                        <p:tgtEl>
                                          <p:spTgt spid="328"/>
                                        </p:tgtEl>
                                        <p:attrNameLst>
                                          <p:attrName>ppt_x</p:attrName>
                                        </p:attrNameLst>
                                      </p:cBhvr>
                                      <p:tavLst>
                                        <p:tav tm="0">
                                          <p:val>
                                            <p:strVal val="#ppt_x"/>
                                          </p:val>
                                        </p:tav>
                                        <p:tav tm="100000">
                                          <p:val>
                                            <p:strVal val="#ppt_x"/>
                                          </p:val>
                                        </p:tav>
                                      </p:tavLst>
                                    </p:anim>
                                    <p:anim calcmode="lin" valueType="num">
                                      <p:cBhvr>
                                        <p:cTn id="63" dur="250" fill="hold"/>
                                        <p:tgtEl>
                                          <p:spTgt spid="32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600"/>
                                  </p:stCondLst>
                                  <p:childTnLst>
                                    <p:set>
                                      <p:cBhvr>
                                        <p:cTn id="65" dur="1" fill="hold">
                                          <p:stCondLst>
                                            <p:cond delay="0"/>
                                          </p:stCondLst>
                                        </p:cTn>
                                        <p:tgtEl>
                                          <p:spTgt spid="184"/>
                                        </p:tgtEl>
                                        <p:attrNameLst>
                                          <p:attrName>style.visibility</p:attrName>
                                        </p:attrNameLst>
                                      </p:cBhvr>
                                      <p:to>
                                        <p:strVal val="visible"/>
                                      </p:to>
                                    </p:set>
                                    <p:animEffect transition="in" filter="fade">
                                      <p:cBhvr>
                                        <p:cTn id="66" dur="250"/>
                                        <p:tgtEl>
                                          <p:spTgt spid="184"/>
                                        </p:tgtEl>
                                      </p:cBhvr>
                                    </p:animEffect>
                                    <p:anim calcmode="lin" valueType="num">
                                      <p:cBhvr>
                                        <p:cTn id="67" dur="250" fill="hold"/>
                                        <p:tgtEl>
                                          <p:spTgt spid="184"/>
                                        </p:tgtEl>
                                        <p:attrNameLst>
                                          <p:attrName>ppt_x</p:attrName>
                                        </p:attrNameLst>
                                      </p:cBhvr>
                                      <p:tavLst>
                                        <p:tav tm="0">
                                          <p:val>
                                            <p:strVal val="#ppt_x"/>
                                          </p:val>
                                        </p:tav>
                                        <p:tav tm="100000">
                                          <p:val>
                                            <p:strVal val="#ppt_x"/>
                                          </p:val>
                                        </p:tav>
                                      </p:tavLst>
                                    </p:anim>
                                    <p:anim calcmode="lin" valueType="num">
                                      <p:cBhvr>
                                        <p:cTn id="68" dur="250" fill="hold"/>
                                        <p:tgtEl>
                                          <p:spTgt spid="184"/>
                                        </p:tgtEl>
                                        <p:attrNameLst>
                                          <p:attrName>ppt_y</p:attrName>
                                        </p:attrNameLst>
                                      </p:cBhvr>
                                      <p:tavLst>
                                        <p:tav tm="0">
                                          <p:val>
                                            <p:strVal val="#ppt_y+.1"/>
                                          </p:val>
                                        </p:tav>
                                        <p:tav tm="100000">
                                          <p:val>
                                            <p:strVal val="#ppt_y"/>
                                          </p:val>
                                        </p:tav>
                                      </p:tavLst>
                                    </p:anim>
                                  </p:childTnLst>
                                </p:cTn>
                              </p:par>
                            </p:childTnLst>
                          </p:cTn>
                        </p:par>
                        <p:par>
                          <p:cTn id="69" fill="hold">
                            <p:stCondLst>
                              <p:cond delay="1100"/>
                            </p:stCondLst>
                            <p:childTnLst>
                              <p:par>
                                <p:cTn id="70" presetID="10" presetClass="entr" presetSubtype="0" fill="hold" grpId="0" nodeType="after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fade">
                                      <p:cBhvr>
                                        <p:cTn id="72" dur="250"/>
                                        <p:tgtEl>
                                          <p:spTgt spid="126"/>
                                        </p:tgtEl>
                                      </p:cBhvr>
                                    </p:animEffect>
                                  </p:childTnLst>
                                </p:cTn>
                              </p:par>
                              <p:par>
                                <p:cTn id="73" presetID="42" presetClass="entr" presetSubtype="0" fill="hold" nodeType="withEffect">
                                  <p:stCondLst>
                                    <p:cond delay="50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250"/>
                                        <p:tgtEl>
                                          <p:spTgt spid="58"/>
                                        </p:tgtEl>
                                      </p:cBhvr>
                                    </p:animEffect>
                                    <p:anim calcmode="lin" valueType="num">
                                      <p:cBhvr>
                                        <p:cTn id="76" dur="250" fill="hold"/>
                                        <p:tgtEl>
                                          <p:spTgt spid="58"/>
                                        </p:tgtEl>
                                        <p:attrNameLst>
                                          <p:attrName>ppt_x</p:attrName>
                                        </p:attrNameLst>
                                      </p:cBhvr>
                                      <p:tavLst>
                                        <p:tav tm="0">
                                          <p:val>
                                            <p:strVal val="#ppt_x"/>
                                          </p:val>
                                        </p:tav>
                                        <p:tav tm="100000">
                                          <p:val>
                                            <p:strVal val="#ppt_x"/>
                                          </p:val>
                                        </p:tav>
                                      </p:tavLst>
                                    </p:anim>
                                    <p:anim calcmode="lin" valueType="num">
                                      <p:cBhvr>
                                        <p:cTn id="77" dur="250" fill="hold"/>
                                        <p:tgtEl>
                                          <p:spTgt spid="5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50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250"/>
                                        <p:tgtEl>
                                          <p:spTgt spid="62"/>
                                        </p:tgtEl>
                                      </p:cBhvr>
                                    </p:animEffect>
                                    <p:anim calcmode="lin" valueType="num">
                                      <p:cBhvr>
                                        <p:cTn id="81" dur="250" fill="hold"/>
                                        <p:tgtEl>
                                          <p:spTgt spid="62"/>
                                        </p:tgtEl>
                                        <p:attrNameLst>
                                          <p:attrName>ppt_x</p:attrName>
                                        </p:attrNameLst>
                                      </p:cBhvr>
                                      <p:tavLst>
                                        <p:tav tm="0">
                                          <p:val>
                                            <p:strVal val="#ppt_x"/>
                                          </p:val>
                                        </p:tav>
                                        <p:tav tm="100000">
                                          <p:val>
                                            <p:strVal val="#ppt_x"/>
                                          </p:val>
                                        </p:tav>
                                      </p:tavLst>
                                    </p:anim>
                                    <p:anim calcmode="lin" valueType="num">
                                      <p:cBhvr>
                                        <p:cTn id="82" dur="250" fill="hold"/>
                                        <p:tgtEl>
                                          <p:spTgt spid="6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50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250"/>
                                        <p:tgtEl>
                                          <p:spTgt spid="66"/>
                                        </p:tgtEl>
                                      </p:cBhvr>
                                    </p:animEffect>
                                    <p:anim calcmode="lin" valueType="num">
                                      <p:cBhvr>
                                        <p:cTn id="86" dur="250" fill="hold"/>
                                        <p:tgtEl>
                                          <p:spTgt spid="66"/>
                                        </p:tgtEl>
                                        <p:attrNameLst>
                                          <p:attrName>ppt_x</p:attrName>
                                        </p:attrNameLst>
                                      </p:cBhvr>
                                      <p:tavLst>
                                        <p:tav tm="0">
                                          <p:val>
                                            <p:strVal val="#ppt_x"/>
                                          </p:val>
                                        </p:tav>
                                        <p:tav tm="100000">
                                          <p:val>
                                            <p:strVal val="#ppt_x"/>
                                          </p:val>
                                        </p:tav>
                                      </p:tavLst>
                                    </p:anim>
                                    <p:anim calcmode="lin" valueType="num">
                                      <p:cBhvr>
                                        <p:cTn id="87" dur="250" fill="hold"/>
                                        <p:tgtEl>
                                          <p:spTgt spid="66"/>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500"/>
                                  </p:stCondLst>
                                  <p:childTnLst>
                                    <p:set>
                                      <p:cBhvr>
                                        <p:cTn id="89" dur="1" fill="hold">
                                          <p:stCondLst>
                                            <p:cond delay="0"/>
                                          </p:stCondLst>
                                        </p:cTn>
                                        <p:tgtEl>
                                          <p:spTgt spid="70"/>
                                        </p:tgtEl>
                                        <p:attrNameLst>
                                          <p:attrName>style.visibility</p:attrName>
                                        </p:attrNameLst>
                                      </p:cBhvr>
                                      <p:to>
                                        <p:strVal val="visible"/>
                                      </p:to>
                                    </p:set>
                                    <p:animEffect transition="in" filter="fade">
                                      <p:cBhvr>
                                        <p:cTn id="90" dur="250"/>
                                        <p:tgtEl>
                                          <p:spTgt spid="70"/>
                                        </p:tgtEl>
                                      </p:cBhvr>
                                    </p:animEffect>
                                    <p:anim calcmode="lin" valueType="num">
                                      <p:cBhvr>
                                        <p:cTn id="91" dur="250" fill="hold"/>
                                        <p:tgtEl>
                                          <p:spTgt spid="70"/>
                                        </p:tgtEl>
                                        <p:attrNameLst>
                                          <p:attrName>ppt_x</p:attrName>
                                        </p:attrNameLst>
                                      </p:cBhvr>
                                      <p:tavLst>
                                        <p:tav tm="0">
                                          <p:val>
                                            <p:strVal val="#ppt_x"/>
                                          </p:val>
                                        </p:tav>
                                        <p:tav tm="100000">
                                          <p:val>
                                            <p:strVal val="#ppt_x"/>
                                          </p:val>
                                        </p:tav>
                                      </p:tavLst>
                                    </p:anim>
                                    <p:anim calcmode="lin" valueType="num">
                                      <p:cBhvr>
                                        <p:cTn id="92" dur="250" fill="hold"/>
                                        <p:tgtEl>
                                          <p:spTgt spid="70"/>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50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250"/>
                                        <p:tgtEl>
                                          <p:spTgt spid="74"/>
                                        </p:tgtEl>
                                      </p:cBhvr>
                                    </p:animEffect>
                                    <p:anim calcmode="lin" valueType="num">
                                      <p:cBhvr>
                                        <p:cTn id="96" dur="250" fill="hold"/>
                                        <p:tgtEl>
                                          <p:spTgt spid="74"/>
                                        </p:tgtEl>
                                        <p:attrNameLst>
                                          <p:attrName>ppt_x</p:attrName>
                                        </p:attrNameLst>
                                      </p:cBhvr>
                                      <p:tavLst>
                                        <p:tav tm="0">
                                          <p:val>
                                            <p:strVal val="#ppt_x"/>
                                          </p:val>
                                        </p:tav>
                                        <p:tav tm="100000">
                                          <p:val>
                                            <p:strVal val="#ppt_x"/>
                                          </p:val>
                                        </p:tav>
                                      </p:tavLst>
                                    </p:anim>
                                    <p:anim calcmode="lin" valueType="num">
                                      <p:cBhvr>
                                        <p:cTn id="97" dur="250" fill="hold"/>
                                        <p:tgtEl>
                                          <p:spTgt spid="7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50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250"/>
                                        <p:tgtEl>
                                          <p:spTgt spid="86"/>
                                        </p:tgtEl>
                                      </p:cBhvr>
                                    </p:animEffect>
                                    <p:anim calcmode="lin" valueType="num">
                                      <p:cBhvr>
                                        <p:cTn id="101" dur="250" fill="hold"/>
                                        <p:tgtEl>
                                          <p:spTgt spid="86"/>
                                        </p:tgtEl>
                                        <p:attrNameLst>
                                          <p:attrName>ppt_x</p:attrName>
                                        </p:attrNameLst>
                                      </p:cBhvr>
                                      <p:tavLst>
                                        <p:tav tm="0">
                                          <p:val>
                                            <p:strVal val="#ppt_x"/>
                                          </p:val>
                                        </p:tav>
                                        <p:tav tm="100000">
                                          <p:val>
                                            <p:strVal val="#ppt_x"/>
                                          </p:val>
                                        </p:tav>
                                      </p:tavLst>
                                    </p:anim>
                                    <p:anim calcmode="lin" valueType="num">
                                      <p:cBhvr>
                                        <p:cTn id="102" dur="250" fill="hold"/>
                                        <p:tgtEl>
                                          <p:spTgt spid="86"/>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50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anim calcmode="lin" valueType="num">
                                      <p:cBhvr>
                                        <p:cTn id="106" dur="250" fill="hold"/>
                                        <p:tgtEl>
                                          <p:spTgt spid="80"/>
                                        </p:tgtEl>
                                        <p:attrNameLst>
                                          <p:attrName>ppt_x</p:attrName>
                                        </p:attrNameLst>
                                      </p:cBhvr>
                                      <p:tavLst>
                                        <p:tav tm="0">
                                          <p:val>
                                            <p:strVal val="#ppt_x"/>
                                          </p:val>
                                        </p:tav>
                                        <p:tav tm="100000">
                                          <p:val>
                                            <p:strVal val="#ppt_x"/>
                                          </p:val>
                                        </p:tav>
                                      </p:tavLst>
                                    </p:anim>
                                    <p:anim calcmode="lin" valueType="num">
                                      <p:cBhvr>
                                        <p:cTn id="107" dur="250" fill="hold"/>
                                        <p:tgtEl>
                                          <p:spTgt spid="8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500"/>
                                  </p:stCondLst>
                                  <p:childTnLst>
                                    <p:set>
                                      <p:cBhvr>
                                        <p:cTn id="109" dur="1" fill="hold">
                                          <p:stCondLst>
                                            <p:cond delay="0"/>
                                          </p:stCondLst>
                                        </p:cTn>
                                        <p:tgtEl>
                                          <p:spTgt spid="84"/>
                                        </p:tgtEl>
                                        <p:attrNameLst>
                                          <p:attrName>style.visibility</p:attrName>
                                        </p:attrNameLst>
                                      </p:cBhvr>
                                      <p:to>
                                        <p:strVal val="visible"/>
                                      </p:to>
                                    </p:set>
                                    <p:animEffect transition="in" filter="fade">
                                      <p:cBhvr>
                                        <p:cTn id="110" dur="250"/>
                                        <p:tgtEl>
                                          <p:spTgt spid="84"/>
                                        </p:tgtEl>
                                      </p:cBhvr>
                                    </p:animEffect>
                                    <p:anim calcmode="lin" valueType="num">
                                      <p:cBhvr>
                                        <p:cTn id="111" dur="250" fill="hold"/>
                                        <p:tgtEl>
                                          <p:spTgt spid="84"/>
                                        </p:tgtEl>
                                        <p:attrNameLst>
                                          <p:attrName>ppt_x</p:attrName>
                                        </p:attrNameLst>
                                      </p:cBhvr>
                                      <p:tavLst>
                                        <p:tav tm="0">
                                          <p:val>
                                            <p:strVal val="#ppt_x"/>
                                          </p:val>
                                        </p:tav>
                                        <p:tav tm="100000">
                                          <p:val>
                                            <p:strVal val="#ppt_x"/>
                                          </p:val>
                                        </p:tav>
                                      </p:tavLst>
                                    </p:anim>
                                    <p:anim calcmode="lin" valueType="num">
                                      <p:cBhvr>
                                        <p:cTn id="112" dur="250" fill="hold"/>
                                        <p:tgtEl>
                                          <p:spTgt spid="84"/>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500"/>
                                  </p:stCondLst>
                                  <p:childTnLst>
                                    <p:set>
                                      <p:cBhvr>
                                        <p:cTn id="114" dur="1" fill="hold">
                                          <p:stCondLst>
                                            <p:cond delay="0"/>
                                          </p:stCondLst>
                                        </p:cTn>
                                        <p:tgtEl>
                                          <p:spTgt spid="92"/>
                                        </p:tgtEl>
                                        <p:attrNameLst>
                                          <p:attrName>style.visibility</p:attrName>
                                        </p:attrNameLst>
                                      </p:cBhvr>
                                      <p:to>
                                        <p:strVal val="visible"/>
                                      </p:to>
                                    </p:set>
                                    <p:animEffect transition="in" filter="fade">
                                      <p:cBhvr>
                                        <p:cTn id="115" dur="250"/>
                                        <p:tgtEl>
                                          <p:spTgt spid="92"/>
                                        </p:tgtEl>
                                      </p:cBhvr>
                                    </p:animEffect>
                                    <p:anim calcmode="lin" valueType="num">
                                      <p:cBhvr>
                                        <p:cTn id="116" dur="250" fill="hold"/>
                                        <p:tgtEl>
                                          <p:spTgt spid="92"/>
                                        </p:tgtEl>
                                        <p:attrNameLst>
                                          <p:attrName>ppt_x</p:attrName>
                                        </p:attrNameLst>
                                      </p:cBhvr>
                                      <p:tavLst>
                                        <p:tav tm="0">
                                          <p:val>
                                            <p:strVal val="#ppt_x"/>
                                          </p:val>
                                        </p:tav>
                                        <p:tav tm="100000">
                                          <p:val>
                                            <p:strVal val="#ppt_x"/>
                                          </p:val>
                                        </p:tav>
                                      </p:tavLst>
                                    </p:anim>
                                    <p:anim calcmode="lin" valueType="num">
                                      <p:cBhvr>
                                        <p:cTn id="117" dur="25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DEE4CCE-E124-4EEF-808B-DF88997C2318}" type="slidenum">
              <a:rPr lang="en-US" smtClean="0">
                <a:solidFill>
                  <a:srgbClr val="000000"/>
                </a:solidFill>
              </a:rPr>
              <a:pPr/>
              <a:t>22</a:t>
            </a:fld>
            <a:endParaRPr lang="en-US" dirty="0">
              <a:solidFill>
                <a:srgbClr val="000000"/>
              </a:solidFill>
            </a:endParaRPr>
          </a:p>
        </p:txBody>
      </p:sp>
      <p:graphicFrame>
        <p:nvGraphicFramePr>
          <p:cNvPr id="6" name="Chart 5"/>
          <p:cNvGraphicFramePr>
            <a:graphicFrameLocks noGrp="1"/>
          </p:cNvGraphicFramePr>
          <p:nvPr>
            <p:extLst>
              <p:ext uri="{D42A27DB-BD31-4B8C-83A1-F6EECF244321}">
                <p14:modId xmlns:p14="http://schemas.microsoft.com/office/powerpoint/2010/main" val="711835267"/>
              </p:ext>
            </p:extLst>
          </p:nvPr>
        </p:nvGraphicFramePr>
        <p:xfrm>
          <a:off x="274320" y="1963615"/>
          <a:ext cx="7089006" cy="325288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5"/>
          <p:cNvSpPr>
            <a:spLocks noGrp="1"/>
          </p:cNvSpPr>
          <p:nvPr>
            <p:ph type="body" sz="quarter" idx="13"/>
          </p:nvPr>
        </p:nvSpPr>
        <p:spPr>
          <a:xfrm>
            <a:off x="274320" y="6035040"/>
            <a:ext cx="7772400" cy="457200"/>
          </a:xfrm>
        </p:spPr>
        <p:txBody>
          <a:bodyPr/>
          <a:lstStyle/>
          <a:p>
            <a:r>
              <a:rPr lang="en-US" dirty="0"/>
              <a:t>Source: © 20</a:t>
            </a:r>
            <a:r>
              <a:rPr lang="pl-PL" dirty="0"/>
              <a:t>20</a:t>
            </a:r>
            <a:r>
              <a:rPr lang="en-US" dirty="0"/>
              <a:t> Morningstar. Municipal Bonds are represented by the Bloomberg Barclays Municipal Bond Index. Stocks are represented by the S&amp;P 500 Index. Indexes are unmanaged and one cannot invest directly in an index. Index returns do not reflect any fees, expenses or sales charges. Please see index descriptions at the end of this presentation. Risk is represented by the annualized standard deviation of monthly total returns. In general, the higher the standard deviation, the greater the risk.</a:t>
            </a:r>
            <a:endParaRPr lang="en-US" spc="-20" dirty="0"/>
          </a:p>
        </p:txBody>
      </p:sp>
      <p:sp>
        <p:nvSpPr>
          <p:cNvPr id="12"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t>Municipal Bonds Can Be </a:t>
            </a:r>
          </a:p>
          <a:p>
            <a:pPr>
              <a:lnSpc>
                <a:spcPct val="100000"/>
              </a:lnSpc>
            </a:pPr>
            <a:r>
              <a:rPr lang="en-US" dirty="0"/>
              <a:t>a Complement to Stocks</a:t>
            </a:r>
          </a:p>
        </p:txBody>
      </p:sp>
      <p:sp>
        <p:nvSpPr>
          <p:cNvPr id="17" name="Text Box 32"/>
          <p:cNvSpPr txBox="1">
            <a:spLocks noChangeArrowheads="1"/>
          </p:cNvSpPr>
          <p:nvPr/>
        </p:nvSpPr>
        <p:spPr bwMode="auto">
          <a:xfrm>
            <a:off x="3876645" y="3119366"/>
            <a:ext cx="680694" cy="251795"/>
          </a:xfrm>
          <a:prstGeom prst="rect">
            <a:avLst/>
          </a:prstGeom>
          <a:solidFill>
            <a:srgbClr val="CCECF8"/>
          </a:solidFill>
          <a:ln>
            <a:noFill/>
          </a:ln>
        </p:spPr>
        <p:txBody>
          <a:bodyPr wrap="square" lIns="0" tIns="0" rIns="0" bIns="3600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en-US" sz="1400" b="1" u="none" strike="noStrike" baseline="0" dirty="0">
                <a:solidFill>
                  <a:srgbClr val="000000"/>
                </a:solidFill>
                <a:latin typeface="Arial Narrow" panose="020B0604020202020204" pitchFamily="34" charset="0"/>
                <a:cs typeface="Arial Narrow" panose="020B0604020202020204" pitchFamily="34" charset="0"/>
              </a:rPr>
              <a:t>40%/60%</a:t>
            </a:r>
          </a:p>
        </p:txBody>
      </p:sp>
      <p:sp>
        <p:nvSpPr>
          <p:cNvPr id="18" name="Text Box 10"/>
          <p:cNvSpPr txBox="1">
            <a:spLocks noChangeArrowheads="1"/>
          </p:cNvSpPr>
          <p:nvPr/>
        </p:nvSpPr>
        <p:spPr bwMode="auto">
          <a:xfrm>
            <a:off x="4831231" y="3170503"/>
            <a:ext cx="752734" cy="251795"/>
          </a:xfrm>
          <a:prstGeom prst="rect">
            <a:avLst/>
          </a:prstGeom>
          <a:solidFill>
            <a:srgbClr val="CCECF8"/>
          </a:solidFill>
          <a:ln>
            <a:noFill/>
          </a:ln>
        </p:spPr>
        <p:txBody>
          <a:bodyPr wrap="square" lIns="0" tIns="3600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en-US" sz="1400" b="1" u="none" strike="noStrike" baseline="0" dirty="0">
                <a:solidFill>
                  <a:srgbClr val="000000"/>
                </a:solidFill>
                <a:latin typeface="Arial Narrow" panose="020B0604020202020204" pitchFamily="34" charset="0"/>
                <a:cs typeface="Arial Narrow" panose="020B0604020202020204" pitchFamily="34" charset="0"/>
              </a:rPr>
              <a:t>20%/80%</a:t>
            </a:r>
          </a:p>
        </p:txBody>
      </p:sp>
      <p:sp>
        <p:nvSpPr>
          <p:cNvPr id="19" name="Text Box 10"/>
          <p:cNvSpPr txBox="1">
            <a:spLocks noChangeArrowheads="1"/>
          </p:cNvSpPr>
          <p:nvPr/>
        </p:nvSpPr>
        <p:spPr bwMode="auto">
          <a:xfrm>
            <a:off x="2941372" y="3170503"/>
            <a:ext cx="769525" cy="359073"/>
          </a:xfrm>
          <a:prstGeom prst="rect">
            <a:avLst/>
          </a:prstGeom>
          <a:solidFill>
            <a:srgbClr val="CCECF8"/>
          </a:solidFill>
          <a:ln>
            <a:noFill/>
          </a:ln>
        </p:spPr>
        <p:txBody>
          <a:bodyPr wrap="square" lIns="0" tIns="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lnSpc>
                <a:spcPts val="1400"/>
              </a:lnSpc>
              <a:defRPr sz="1000" b="0" i="0" u="none" strike="noStrike" kern="1200" baseline="0">
                <a:solidFill>
                  <a:srgbClr val="000000"/>
                </a:solidFill>
                <a:latin typeface="Times New Roman"/>
                <a:ea typeface="Times New Roman"/>
                <a:cs typeface="Times New Roman"/>
              </a:defRPr>
            </a:pPr>
            <a:r>
              <a:rPr lang="en-US" sz="1400" b="1" dirty="0">
                <a:latin typeface="Arial Narrow" panose="020B0604020202020204" pitchFamily="34" charset="0"/>
                <a:cs typeface="Arial Narrow" panose="020B0604020202020204" pitchFamily="34" charset="0"/>
              </a:rPr>
              <a:t>100%</a:t>
            </a:r>
            <a:r>
              <a:rPr lang="pl-PL" sz="1400" b="1" dirty="0">
                <a:latin typeface="Arial Narrow" panose="020B0604020202020204" pitchFamily="34" charset="0"/>
                <a:cs typeface="Arial Narrow" panose="020B0604020202020204" pitchFamily="34" charset="0"/>
              </a:rPr>
              <a:t> </a:t>
            </a:r>
            <a:br>
              <a:rPr lang="pl-PL" sz="1400" b="1" dirty="0">
                <a:latin typeface="Arial Narrow" panose="020B0604020202020204" pitchFamily="34" charset="0"/>
                <a:cs typeface="Arial Narrow" panose="020B0604020202020204" pitchFamily="34" charset="0"/>
              </a:rPr>
            </a:br>
            <a:r>
              <a:rPr lang="en-US" sz="1400" b="1" dirty="0">
                <a:latin typeface="Arial Narrow" panose="020B0604020202020204" pitchFamily="34" charset="0"/>
                <a:cs typeface="Arial Narrow" panose="020B0604020202020204" pitchFamily="34" charset="0"/>
              </a:rPr>
              <a:t>Municipals</a:t>
            </a:r>
          </a:p>
        </p:txBody>
      </p:sp>
      <p:sp>
        <p:nvSpPr>
          <p:cNvPr id="20" name="Text Box 10"/>
          <p:cNvSpPr txBox="1">
            <a:spLocks noChangeArrowheads="1"/>
          </p:cNvSpPr>
          <p:nvPr/>
        </p:nvSpPr>
        <p:spPr bwMode="auto">
          <a:xfrm>
            <a:off x="2469972" y="2631885"/>
            <a:ext cx="630828" cy="215444"/>
          </a:xfrm>
          <a:prstGeom prst="rect">
            <a:avLst/>
          </a:prstGeom>
          <a:solidFill>
            <a:srgbClr val="CCECF8"/>
          </a:solidFill>
          <a:ln>
            <a:noFill/>
          </a:ln>
        </p:spPr>
        <p:txBody>
          <a:bodyPr wrap="square" lIns="0" tIns="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en-US" sz="1400" b="1" u="none" strike="noStrike" baseline="0" dirty="0">
                <a:solidFill>
                  <a:srgbClr val="000000"/>
                </a:solidFill>
                <a:latin typeface="Arial Narrow" panose="020B0604020202020204" pitchFamily="34" charset="0"/>
                <a:cs typeface="Arial Narrow" panose="020B0604020202020204" pitchFamily="34" charset="0"/>
              </a:rPr>
              <a:t>80%/20%</a:t>
            </a:r>
          </a:p>
        </p:txBody>
      </p:sp>
      <p:sp>
        <p:nvSpPr>
          <p:cNvPr id="21" name="Text Box 32"/>
          <p:cNvSpPr txBox="1">
            <a:spLocks noChangeArrowheads="1"/>
          </p:cNvSpPr>
          <p:nvPr/>
        </p:nvSpPr>
        <p:spPr bwMode="auto">
          <a:xfrm>
            <a:off x="3326135" y="2609511"/>
            <a:ext cx="680694" cy="251795"/>
          </a:xfrm>
          <a:prstGeom prst="rect">
            <a:avLst/>
          </a:prstGeom>
          <a:solidFill>
            <a:srgbClr val="CCECF8"/>
          </a:solidFill>
          <a:ln>
            <a:noFill/>
          </a:ln>
        </p:spPr>
        <p:txBody>
          <a:bodyPr wrap="square" lIns="0" tIns="0" rIns="0" bIns="3600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en-US" sz="1400" b="1" u="none" strike="noStrike" baseline="0" dirty="0">
                <a:solidFill>
                  <a:srgbClr val="000000"/>
                </a:solidFill>
                <a:latin typeface="Arial Narrow" panose="020B0604020202020204" pitchFamily="34" charset="0"/>
                <a:cs typeface="Arial Narrow" panose="020B0604020202020204" pitchFamily="34" charset="0"/>
              </a:rPr>
              <a:t>60%/40%</a:t>
            </a:r>
          </a:p>
        </p:txBody>
      </p:sp>
      <p:sp>
        <p:nvSpPr>
          <p:cNvPr id="16" name="Rectangle 15">
            <a:extLst>
              <a:ext uri="{FF2B5EF4-FFF2-40B4-BE49-F238E27FC236}">
                <a16:creationId xmlns:a16="http://schemas.microsoft.com/office/drawing/2014/main" id="{FEAA0BC5-49F6-6943-9C50-41593AB012C2}"/>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INVEST IN A TAX-FREE INCOME FUND? </a:t>
            </a:r>
          </a:p>
        </p:txBody>
      </p:sp>
      <p:sp>
        <p:nvSpPr>
          <p:cNvPr id="22" name="Text Box 6">
            <a:extLst>
              <a:ext uri="{FF2B5EF4-FFF2-40B4-BE49-F238E27FC236}">
                <a16:creationId xmlns:a16="http://schemas.microsoft.com/office/drawing/2014/main" id="{F2CB1EF5-0FDE-F74F-A8A3-2F820F2D7088}"/>
              </a:ext>
            </a:extLst>
          </p:cNvPr>
          <p:cNvSpPr txBox="1">
            <a:spLocks noChangeArrowheads="1"/>
          </p:cNvSpPr>
          <p:nvPr/>
        </p:nvSpPr>
        <p:spPr bwMode="gray">
          <a:xfrm>
            <a:off x="274320" y="5410325"/>
            <a:ext cx="854964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nchorCtr="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1400" i="1" dirty="0">
                <a:latin typeface="Arial Narrow" pitchFamily="34" charset="0"/>
                <a:cs typeface="Times New Roman" pitchFamily="18" charset="0"/>
              </a:rPr>
              <a:t>This chart is for illustrative purposes only and does not reflect the performance of any Franklin Templeton fund.</a:t>
            </a:r>
          </a:p>
          <a:p>
            <a:pPr eaLnBrk="1" hangingPunct="1">
              <a:defRPr/>
            </a:pPr>
            <a:r>
              <a:rPr lang="en-US" sz="1400" dirty="0">
                <a:latin typeface="Arial Narrow" pitchFamily="34" charset="0"/>
                <a:cs typeface="Times New Roman" pitchFamily="18" charset="0"/>
              </a:rPr>
              <a:t>Past performance does not guarantee future results.</a:t>
            </a:r>
          </a:p>
        </p:txBody>
      </p:sp>
      <p:sp>
        <p:nvSpPr>
          <p:cNvPr id="23" name="Before Tax Subtitle">
            <a:extLst>
              <a:ext uri="{FF2B5EF4-FFF2-40B4-BE49-F238E27FC236}">
                <a16:creationId xmlns:a16="http://schemas.microsoft.com/office/drawing/2014/main" id="{278EC2A4-A929-D843-ACEE-0B9AF0FB30A7}"/>
              </a:ext>
            </a:extLst>
          </p:cNvPr>
          <p:cNvSpPr txBox="1">
            <a:spLocks/>
          </p:cNvSpPr>
          <p:nvPr/>
        </p:nvSpPr>
        <p:spPr>
          <a:xfrm>
            <a:off x="274320" y="1371600"/>
            <a:ext cx="7772400" cy="571190"/>
          </a:xfrm>
          <a:prstGeom prst="rect">
            <a:avLst/>
          </a:prstGeom>
          <a:solidFill>
            <a:schemeClr val="bg1"/>
          </a:solidFill>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Risk and Return of Municipal Bonds and Stocks</a:t>
            </a:r>
            <a:br>
              <a:rPr lang="en-US" sz="1600" b="1" dirty="0"/>
            </a:br>
            <a:r>
              <a:rPr lang="en-US" sz="1500" dirty="0"/>
              <a:t>20-Year Period Ended </a:t>
            </a:r>
            <a:r>
              <a:rPr lang="pl-PL" sz="1500" dirty="0"/>
              <a:t>September 30</a:t>
            </a:r>
            <a:r>
              <a:rPr lang="en-US" sz="1500" dirty="0"/>
              <a:t>, 20</a:t>
            </a:r>
            <a:r>
              <a:rPr lang="pl-PL" sz="1500" dirty="0"/>
              <a:t>20</a:t>
            </a:r>
            <a:endParaRPr lang="en-US" sz="1600" dirty="0"/>
          </a:p>
        </p:txBody>
      </p:sp>
    </p:spTree>
    <p:extLst>
      <p:ext uri="{BB962C8B-B14F-4D97-AF65-F5344CB8AC3E}">
        <p14:creationId xmlns:p14="http://schemas.microsoft.com/office/powerpoint/2010/main" val="1200515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tyImages-184902753.jpg"/>
          <p:cNvPicPr>
            <a:picLocks noChangeAspect="1"/>
          </p:cNvPicPr>
          <p:nvPr/>
        </p:nvPicPr>
        <p:blipFill rotWithShape="1">
          <a:blip r:embed="rId3" cstate="email">
            <a:alphaModFix amt="19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11111"/>
          <a:stretch/>
        </p:blipFill>
        <p:spPr>
          <a:xfrm>
            <a:off x="0" y="0"/>
            <a:ext cx="9144000" cy="6858000"/>
          </a:xfrm>
          <a:prstGeom prst="rect">
            <a:avLst/>
          </a:prstGeom>
          <a:solidFill>
            <a:srgbClr val="005598"/>
          </a:solidFill>
        </p:spPr>
      </p:pic>
      <p:grpSp>
        <p:nvGrpSpPr>
          <p:cNvPr id="12" name="Group 11"/>
          <p:cNvGrpSpPr/>
          <p:nvPr/>
        </p:nvGrpSpPr>
        <p:grpSpPr>
          <a:xfrm>
            <a:off x="1370430" y="2357218"/>
            <a:ext cx="6403141" cy="2143565"/>
            <a:chOff x="338328" y="1573480"/>
            <a:chExt cx="6403141" cy="2143565"/>
          </a:xfrm>
        </p:grpSpPr>
        <p:sp>
          <p:nvSpPr>
            <p:cNvPr id="13" name="TextBox 12"/>
            <p:cNvSpPr txBox="1"/>
            <p:nvPr/>
          </p:nvSpPr>
          <p:spPr>
            <a:xfrm>
              <a:off x="640080" y="1573480"/>
              <a:ext cx="6101389" cy="1841813"/>
            </a:xfrm>
            <a:prstGeom prst="rect">
              <a:avLst/>
            </a:prstGeom>
            <a:noFill/>
            <a:ln w="15875">
              <a:solidFill>
                <a:schemeClr val="bg1"/>
              </a:solidFill>
            </a:ln>
          </p:spPr>
          <p:txBody>
            <a:bodyPr wrap="square" lIns="302400" tIns="302400" rIns="302400" bIns="302400" rtlCol="0" anchor="b" anchorCtr="0">
              <a:spAutoFit/>
            </a:bodyPr>
            <a:lstStyle/>
            <a:p>
              <a:r>
                <a:rPr lang="en-US" sz="4000" b="1" dirty="0">
                  <a:solidFill>
                    <a:srgbClr val="FFFFFF"/>
                  </a:solidFill>
                </a:rPr>
                <a:t>Why Franklin Tax-Free Income Funds?</a:t>
              </a:r>
            </a:p>
          </p:txBody>
        </p:sp>
        <p:grpSp>
          <p:nvGrpSpPr>
            <p:cNvPr id="14" name="Group 13"/>
            <p:cNvGrpSpPr/>
            <p:nvPr/>
          </p:nvGrpSpPr>
          <p:grpSpPr>
            <a:xfrm>
              <a:off x="338328" y="3415293"/>
              <a:ext cx="301752" cy="301752"/>
              <a:chOff x="2124263" y="5888493"/>
              <a:chExt cx="301752" cy="301752"/>
            </a:xfrm>
            <a:solidFill>
              <a:schemeClr val="accent1"/>
            </a:solidFill>
          </p:grpSpPr>
          <p:sp>
            <p:nvSpPr>
              <p:cNvPr id="15" name="Rectangle 14"/>
              <p:cNvSpPr/>
              <p:nvPr/>
            </p:nvSpPr>
            <p:spPr>
              <a:xfrm>
                <a:off x="2325431" y="5888493"/>
                <a:ext cx="100584"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p:cNvSpPr/>
              <p:nvPr/>
            </p:nvSpPr>
            <p:spPr>
              <a:xfrm rot="16200000">
                <a:off x="2224847" y="5787910"/>
                <a:ext cx="100584"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spTree>
    <p:extLst>
      <p:ext uri="{BB962C8B-B14F-4D97-AF65-F5344CB8AC3E}">
        <p14:creationId xmlns:p14="http://schemas.microsoft.com/office/powerpoint/2010/main" val="99614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3</a:t>
            </a:r>
            <a:r>
              <a:rPr lang="pl-PL" dirty="0">
                <a:solidFill>
                  <a:schemeClr val="accent1"/>
                </a:solidFill>
              </a:rPr>
              <a:t>2</a:t>
            </a:r>
            <a:r>
              <a:rPr lang="en-US" dirty="0">
                <a:solidFill>
                  <a:schemeClr val="accent1"/>
                </a:solidFill>
              </a:rPr>
              <a:t> State-Specific and National </a:t>
            </a:r>
            <a:br>
              <a:rPr lang="en-US" dirty="0">
                <a:solidFill>
                  <a:schemeClr val="accent1"/>
                </a:solidFill>
              </a:rPr>
            </a:br>
            <a:r>
              <a:rPr lang="en-US" dirty="0">
                <a:solidFill>
                  <a:schemeClr val="accent1"/>
                </a:solidFill>
              </a:rPr>
              <a:t>Tax-Free Funds</a:t>
            </a:r>
          </a:p>
        </p:txBody>
      </p:sp>
      <p:grpSp>
        <p:nvGrpSpPr>
          <p:cNvPr id="3" name="Group 2"/>
          <p:cNvGrpSpPr/>
          <p:nvPr/>
        </p:nvGrpSpPr>
        <p:grpSpPr>
          <a:xfrm>
            <a:off x="623474" y="1375071"/>
            <a:ext cx="7381349" cy="4674855"/>
            <a:chOff x="1011858" y="1052514"/>
            <a:chExt cx="7217743" cy="4571237"/>
          </a:xfrm>
          <a:solidFill>
            <a:srgbClr val="CCECF8"/>
          </a:solidFill>
        </p:grpSpPr>
        <p:sp>
          <p:nvSpPr>
            <p:cNvPr id="8" name="Freeform 1"/>
            <p:cNvSpPr>
              <a:spLocks noChangeArrowheads="1"/>
            </p:cNvSpPr>
            <p:nvPr/>
          </p:nvSpPr>
          <p:spPr bwMode="auto">
            <a:xfrm rot="21163818">
              <a:off x="4699966" y="2491740"/>
              <a:ext cx="854315" cy="55609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US" dirty="0">
                <a:ea typeface="ＭＳ Ｐゴシック" charset="-128"/>
              </a:endParaRPr>
            </a:p>
          </p:txBody>
        </p:sp>
        <p:sp>
          <p:nvSpPr>
            <p:cNvPr id="9" name="Freeform 8"/>
            <p:cNvSpPr/>
            <p:nvPr/>
          </p:nvSpPr>
          <p:spPr>
            <a:xfrm>
              <a:off x="2028969" y="1414121"/>
              <a:ext cx="831265" cy="1323974"/>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eaLnBrk="1" hangingPunct="1">
                <a:defRPr/>
              </a:pPr>
              <a:endParaRPr lang="en-GB" dirty="0"/>
            </a:p>
          </p:txBody>
        </p:sp>
        <p:sp>
          <p:nvSpPr>
            <p:cNvPr id="10" name="Freeform 9"/>
            <p:cNvSpPr/>
            <p:nvPr/>
          </p:nvSpPr>
          <p:spPr>
            <a:xfrm>
              <a:off x="1336008" y="1249885"/>
              <a:ext cx="913383" cy="679995"/>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eaLnBrk="1" hangingPunct="1">
                <a:defRPr/>
              </a:pPr>
              <a:endParaRPr lang="en-GB" dirty="0"/>
            </a:p>
          </p:txBody>
        </p:sp>
        <p:sp>
          <p:nvSpPr>
            <p:cNvPr id="11" name="Freeform 10"/>
            <p:cNvSpPr/>
            <p:nvPr/>
          </p:nvSpPr>
          <p:spPr>
            <a:xfrm>
              <a:off x="1101180" y="1648950"/>
              <a:ext cx="1094907" cy="937874"/>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2" name="Freeform 11"/>
            <p:cNvSpPr/>
            <p:nvPr/>
          </p:nvSpPr>
          <p:spPr>
            <a:xfrm>
              <a:off x="1529057" y="2504707"/>
              <a:ext cx="888892" cy="1358549"/>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3" name="Freeform 12"/>
            <p:cNvSpPr/>
            <p:nvPr/>
          </p:nvSpPr>
          <p:spPr>
            <a:xfrm>
              <a:off x="2296933" y="2666061"/>
              <a:ext cx="759231" cy="976772"/>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4" name="Freeform 13"/>
            <p:cNvSpPr/>
            <p:nvPr/>
          </p:nvSpPr>
          <p:spPr>
            <a:xfrm>
              <a:off x="2095240" y="3536224"/>
              <a:ext cx="900417" cy="1090585"/>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5" name="Freeform 14"/>
            <p:cNvSpPr/>
            <p:nvPr/>
          </p:nvSpPr>
          <p:spPr>
            <a:xfrm>
              <a:off x="2913539" y="3635630"/>
              <a:ext cx="930671" cy="1004146"/>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6" name="Freeform 15"/>
            <p:cNvSpPr/>
            <p:nvPr/>
          </p:nvSpPr>
          <p:spPr>
            <a:xfrm>
              <a:off x="2991335" y="2925381"/>
              <a:ext cx="995501" cy="762113"/>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7" name="Freeform 16"/>
            <p:cNvSpPr/>
            <p:nvPr/>
          </p:nvSpPr>
          <p:spPr>
            <a:xfrm>
              <a:off x="2792523" y="2207929"/>
              <a:ext cx="950840" cy="772198"/>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8" name="Freeform 17"/>
            <p:cNvSpPr/>
            <p:nvPr/>
          </p:nvSpPr>
          <p:spPr>
            <a:xfrm>
              <a:off x="2350238" y="1435731"/>
              <a:ext cx="1429142" cy="8644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9" name="Freeform 18"/>
            <p:cNvSpPr/>
            <p:nvPr/>
          </p:nvSpPr>
          <p:spPr>
            <a:xfrm>
              <a:off x="3752007" y="1587001"/>
              <a:ext cx="909061" cy="54169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0" name="Freeform 19"/>
            <p:cNvSpPr/>
            <p:nvPr/>
          </p:nvSpPr>
          <p:spPr>
            <a:xfrm>
              <a:off x="3724634" y="2112845"/>
              <a:ext cx="996942" cy="590674"/>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1" name="Freeform 20"/>
            <p:cNvSpPr/>
            <p:nvPr/>
          </p:nvSpPr>
          <p:spPr>
            <a:xfrm>
              <a:off x="3713109" y="2627163"/>
              <a:ext cx="1178466" cy="5229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2" name="Freeform 21"/>
            <p:cNvSpPr/>
            <p:nvPr/>
          </p:nvSpPr>
          <p:spPr>
            <a:xfrm>
              <a:off x="3970989" y="3116990"/>
              <a:ext cx="1061771" cy="570504"/>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3" name="Freeform 22"/>
            <p:cNvSpPr/>
            <p:nvPr/>
          </p:nvSpPr>
          <p:spPr>
            <a:xfrm>
              <a:off x="3841329" y="3638511"/>
              <a:ext cx="1262024" cy="615165"/>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4" name="Freeform 23"/>
            <p:cNvSpPr/>
            <p:nvPr/>
          </p:nvSpPr>
          <p:spPr>
            <a:xfrm>
              <a:off x="5058692" y="3665884"/>
              <a:ext cx="681436" cy="672791"/>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5" name="Freeform 24"/>
            <p:cNvSpPr/>
            <p:nvPr/>
          </p:nvSpPr>
          <p:spPr>
            <a:xfrm>
              <a:off x="5564367" y="3861815"/>
              <a:ext cx="479742" cy="880247"/>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6" name="Freeform 25"/>
            <p:cNvSpPr/>
            <p:nvPr/>
          </p:nvSpPr>
          <p:spPr>
            <a:xfrm>
              <a:off x="4838270" y="2985889"/>
              <a:ext cx="989738" cy="753469"/>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7" name="Freeform 26"/>
            <p:cNvSpPr/>
            <p:nvPr/>
          </p:nvSpPr>
          <p:spPr>
            <a:xfrm>
              <a:off x="5113437" y="1888101"/>
              <a:ext cx="752028" cy="747706"/>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8" name="Freeform 27"/>
            <p:cNvSpPr/>
            <p:nvPr/>
          </p:nvSpPr>
          <p:spPr>
            <a:xfrm>
              <a:off x="5408775" y="2566655"/>
              <a:ext cx="558979" cy="959484"/>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29" name="Freeform 28"/>
            <p:cNvSpPr/>
            <p:nvPr/>
          </p:nvSpPr>
          <p:spPr>
            <a:xfrm>
              <a:off x="5974956" y="3794103"/>
              <a:ext cx="540251" cy="884570"/>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0" name="Freeform 29"/>
            <p:cNvSpPr/>
            <p:nvPr/>
          </p:nvSpPr>
          <p:spPr>
            <a:xfrm>
              <a:off x="6336013" y="3704874"/>
              <a:ext cx="750587" cy="790926"/>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1" name="Freeform 30"/>
            <p:cNvSpPr/>
            <p:nvPr/>
          </p:nvSpPr>
          <p:spPr>
            <a:xfrm>
              <a:off x="6679443" y="3608258"/>
              <a:ext cx="690079" cy="53016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2" name="Freeform 31"/>
            <p:cNvSpPr/>
            <p:nvPr/>
          </p:nvSpPr>
          <p:spPr>
            <a:xfrm>
              <a:off x="5803517" y="3049279"/>
              <a:ext cx="936434" cy="556098"/>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3" name="Freeform 32"/>
            <p:cNvSpPr/>
            <p:nvPr/>
          </p:nvSpPr>
          <p:spPr>
            <a:xfrm>
              <a:off x="5681060" y="3359022"/>
              <a:ext cx="1187110" cy="55609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4" name="Freeform 33"/>
            <p:cNvSpPr/>
            <p:nvPr/>
          </p:nvSpPr>
          <p:spPr>
            <a:xfrm>
              <a:off x="5888516" y="2602672"/>
              <a:ext cx="450929" cy="756350"/>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5" name="Freeform 34"/>
            <p:cNvSpPr/>
            <p:nvPr/>
          </p:nvSpPr>
          <p:spPr>
            <a:xfrm>
              <a:off x="3290994" y="3772494"/>
              <a:ext cx="1976595" cy="185125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6" name="Freeform 35"/>
            <p:cNvSpPr/>
            <p:nvPr/>
          </p:nvSpPr>
          <p:spPr>
            <a:xfrm>
              <a:off x="1011858" y="2346233"/>
              <a:ext cx="1210160" cy="1927613"/>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nchor="ctr"/>
            <a:lstStyle/>
            <a:p>
              <a:pPr marL="263525">
                <a:buClr>
                  <a:srgbClr val="000000"/>
                </a:buClr>
                <a:buSzPct val="100000"/>
                <a:buFont typeface="Times New Roman" pitchFamily="16" charset="0"/>
                <a:buNone/>
                <a:defRPr/>
              </a:pPr>
              <a:endParaRPr lang="en-GB" sz="800" dirty="0">
                <a:solidFill>
                  <a:schemeClr val="bg1"/>
                </a:solidFill>
                <a:ea typeface="ＭＳ Ｐゴシック" charset="-128"/>
              </a:endParaRPr>
            </a:p>
          </p:txBody>
        </p:sp>
        <p:sp>
          <p:nvSpPr>
            <p:cNvPr id="37" name="Freeform 36"/>
            <p:cNvSpPr/>
            <p:nvPr/>
          </p:nvSpPr>
          <p:spPr>
            <a:xfrm>
              <a:off x="5168183" y="4279609"/>
              <a:ext cx="801011" cy="704486"/>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8" name="Freeform 37"/>
            <p:cNvSpPr/>
            <p:nvPr/>
          </p:nvSpPr>
          <p:spPr>
            <a:xfrm>
              <a:off x="6149278" y="4396302"/>
              <a:ext cx="1251939" cy="973891"/>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9" name="Freeform 38"/>
            <p:cNvSpPr/>
            <p:nvPr/>
          </p:nvSpPr>
          <p:spPr>
            <a:xfrm>
              <a:off x="6500800" y="3118431"/>
              <a:ext cx="1200075" cy="6338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0" name="Freeform 39"/>
            <p:cNvSpPr/>
            <p:nvPr/>
          </p:nvSpPr>
          <p:spPr>
            <a:xfrm>
              <a:off x="7729689" y="1052514"/>
              <a:ext cx="499912" cy="776519"/>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1" name="Freeform 40"/>
            <p:cNvSpPr/>
            <p:nvPr/>
          </p:nvSpPr>
          <p:spPr>
            <a:xfrm>
              <a:off x="7680706" y="1513528"/>
              <a:ext cx="224744" cy="46533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2" name="Freeform 41"/>
            <p:cNvSpPr/>
            <p:nvPr/>
          </p:nvSpPr>
          <p:spPr>
            <a:xfrm>
              <a:off x="7484776" y="1552425"/>
              <a:ext cx="247795" cy="445167"/>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3" name="Freeform 42"/>
            <p:cNvSpPr/>
            <p:nvPr/>
          </p:nvSpPr>
          <p:spPr>
            <a:xfrm>
              <a:off x="7630283" y="1867932"/>
              <a:ext cx="473979" cy="26364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4" name="Freeform 43"/>
            <p:cNvSpPr/>
            <p:nvPr/>
          </p:nvSpPr>
          <p:spPr>
            <a:xfrm>
              <a:off x="7856468" y="2022083"/>
              <a:ext cx="73474" cy="119576"/>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5" name="Freeform 44"/>
            <p:cNvSpPr/>
            <p:nvPr/>
          </p:nvSpPr>
          <p:spPr>
            <a:xfrm>
              <a:off x="7651893" y="2046574"/>
              <a:ext cx="249236" cy="218981"/>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6" name="Freeform 45"/>
            <p:cNvSpPr/>
            <p:nvPr/>
          </p:nvSpPr>
          <p:spPr>
            <a:xfrm>
              <a:off x="7496301" y="2290047"/>
              <a:ext cx="198812" cy="414912"/>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7" name="Freeform 46"/>
            <p:cNvSpPr/>
            <p:nvPr/>
          </p:nvSpPr>
          <p:spPr>
            <a:xfrm>
              <a:off x="7486217" y="2602672"/>
              <a:ext cx="139744" cy="2276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8" name="Freeform 47"/>
            <p:cNvSpPr/>
            <p:nvPr/>
          </p:nvSpPr>
          <p:spPr>
            <a:xfrm>
              <a:off x="6649189" y="2643011"/>
              <a:ext cx="603640" cy="659826"/>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9" name="Freeform 48"/>
            <p:cNvSpPr/>
            <p:nvPr/>
          </p:nvSpPr>
          <p:spPr>
            <a:xfrm>
              <a:off x="6999271" y="2617079"/>
              <a:ext cx="626690" cy="301099"/>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50" name="Freeform 49"/>
            <p:cNvSpPr/>
            <p:nvPr/>
          </p:nvSpPr>
          <p:spPr>
            <a:xfrm>
              <a:off x="6763002" y="2219454"/>
              <a:ext cx="818299" cy="596436"/>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nvGrpSpPr>
            <p:cNvPr id="51" name="Group 50"/>
            <p:cNvGrpSpPr/>
            <p:nvPr/>
          </p:nvGrpSpPr>
          <p:grpSpPr>
            <a:xfrm>
              <a:off x="4551194" y="1507915"/>
              <a:ext cx="905460" cy="1037332"/>
              <a:chOff x="4393406" y="1081031"/>
              <a:chExt cx="997744" cy="1143057"/>
            </a:xfrm>
            <a:grpFill/>
          </p:grpSpPr>
          <p:sp>
            <p:nvSpPr>
              <p:cNvPr id="52" name="Freeform 51"/>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53" name="Freeform 52"/>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grpSp>
          <p:nvGrpSpPr>
            <p:cNvPr id="54" name="Group 53"/>
            <p:cNvGrpSpPr/>
            <p:nvPr/>
          </p:nvGrpSpPr>
          <p:grpSpPr>
            <a:xfrm>
              <a:off x="5424239" y="1734872"/>
              <a:ext cx="1067535" cy="918425"/>
              <a:chOff x="5355431" y="1331119"/>
              <a:chExt cx="1176338" cy="1012031"/>
            </a:xfrm>
            <a:grpFill/>
          </p:grpSpPr>
          <p:sp>
            <p:nvSpPr>
              <p:cNvPr id="55" name="Freeform 54"/>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56" name="Freeform 55"/>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grpSp>
          <p:nvGrpSpPr>
            <p:cNvPr id="57" name="Group 56"/>
            <p:cNvGrpSpPr/>
            <p:nvPr/>
          </p:nvGrpSpPr>
          <p:grpSpPr>
            <a:xfrm>
              <a:off x="6820246" y="1635466"/>
              <a:ext cx="1082661" cy="754190"/>
              <a:chOff x="6893719" y="1221581"/>
              <a:chExt cx="1193006" cy="831057"/>
            </a:xfrm>
            <a:grpFill/>
          </p:grpSpPr>
          <p:sp>
            <p:nvSpPr>
              <p:cNvPr id="58" name="Freeform 57"/>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59" name="Freeform 58"/>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grpSp>
          <p:nvGrpSpPr>
            <p:cNvPr id="60" name="Group 59"/>
            <p:cNvGrpSpPr/>
            <p:nvPr/>
          </p:nvGrpSpPr>
          <p:grpSpPr>
            <a:xfrm>
              <a:off x="6584698" y="2752704"/>
              <a:ext cx="1035150" cy="693681"/>
              <a:chOff x="6634135" y="2452678"/>
              <a:chExt cx="1140647" cy="764378"/>
            </a:xfrm>
            <a:grpFill/>
          </p:grpSpPr>
          <p:sp>
            <p:nvSpPr>
              <p:cNvPr id="61" name="Freeform 60"/>
              <p:cNvSpPr/>
              <p:nvPr/>
            </p:nvSpPr>
            <p:spPr>
              <a:xfrm>
                <a:off x="6634135" y="2452678"/>
                <a:ext cx="1131088" cy="764378"/>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62" name="Freeform 61"/>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sp>
          <p:nvSpPr>
            <p:cNvPr id="63" name="Freeform 62"/>
            <p:cNvSpPr/>
            <p:nvPr/>
          </p:nvSpPr>
          <p:spPr>
            <a:xfrm>
              <a:off x="6235718" y="2435555"/>
              <a:ext cx="593555" cy="667028"/>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grpFill/>
            <a:ln w="12700">
              <a:solidFill>
                <a:schemeClr val="bg2"/>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sp>
        <p:nvSpPr>
          <p:cNvPr id="65" name="TextBox 64"/>
          <p:cNvSpPr txBox="1"/>
          <p:nvPr/>
        </p:nvSpPr>
        <p:spPr>
          <a:xfrm>
            <a:off x="1033011" y="3581164"/>
            <a:ext cx="682625" cy="369332"/>
          </a:xfrm>
          <a:prstGeom prst="rect">
            <a:avLst/>
          </a:prstGeom>
          <a:noFill/>
        </p:spPr>
        <p:txBody>
          <a:bodyPr wrap="square" rtlCol="0">
            <a:spAutoFit/>
          </a:bodyPr>
          <a:lstStyle/>
          <a:p>
            <a:r>
              <a:rPr lang="en-US" b="1" dirty="0">
                <a:solidFill>
                  <a:srgbClr val="00A0DC"/>
                </a:solidFill>
                <a:latin typeface="Arial Narrow"/>
                <a:cs typeface="Arial Narrow"/>
              </a:rPr>
              <a:t>X3</a:t>
            </a:r>
          </a:p>
        </p:txBody>
      </p:sp>
      <p:sp>
        <p:nvSpPr>
          <p:cNvPr id="108" name="TextBox 107"/>
          <p:cNvSpPr txBox="1"/>
          <p:nvPr/>
        </p:nvSpPr>
        <p:spPr>
          <a:xfrm>
            <a:off x="7046770" y="1902734"/>
            <a:ext cx="682625" cy="369332"/>
          </a:xfrm>
          <a:prstGeom prst="rect">
            <a:avLst/>
          </a:prstGeom>
          <a:noFill/>
        </p:spPr>
        <p:txBody>
          <a:bodyPr wrap="square" rtlCol="0">
            <a:spAutoFit/>
          </a:bodyPr>
          <a:lstStyle/>
          <a:p>
            <a:r>
              <a:rPr lang="en-US" b="1" dirty="0">
                <a:solidFill>
                  <a:srgbClr val="00A0DC"/>
                </a:solidFill>
                <a:latin typeface="Arial Narrow"/>
                <a:cs typeface="Arial Narrow"/>
              </a:rPr>
              <a:t>X2</a:t>
            </a:r>
          </a:p>
        </p:txBody>
      </p:sp>
      <p:sp>
        <p:nvSpPr>
          <p:cNvPr id="110" name="TextBox 109"/>
          <p:cNvSpPr txBox="1"/>
          <p:nvPr/>
        </p:nvSpPr>
        <p:spPr>
          <a:xfrm>
            <a:off x="1261584" y="5507690"/>
            <a:ext cx="689925" cy="492443"/>
          </a:xfrm>
          <a:prstGeom prst="rect">
            <a:avLst/>
          </a:prstGeom>
          <a:noFill/>
        </p:spPr>
        <p:txBody>
          <a:bodyPr wrap="square" lIns="0" tIns="0" rIns="0" bIns="0" rtlCol="0">
            <a:spAutoFit/>
          </a:bodyPr>
          <a:lstStyle/>
          <a:p>
            <a:r>
              <a:rPr lang="en-US" b="1" dirty="0">
                <a:solidFill>
                  <a:srgbClr val="00A0DC"/>
                </a:solidFill>
                <a:latin typeface="Arial Narrow"/>
                <a:cs typeface="Arial Narrow"/>
              </a:rPr>
              <a:t>X</a:t>
            </a:r>
            <a:r>
              <a:rPr lang="pl-PL" b="1" dirty="0">
                <a:solidFill>
                  <a:srgbClr val="00A0DC"/>
                </a:solidFill>
                <a:latin typeface="Arial Narrow"/>
                <a:cs typeface="Arial Narrow"/>
              </a:rPr>
              <a:t>5</a:t>
            </a:r>
            <a:r>
              <a:rPr lang="en-US" b="1" dirty="0">
                <a:solidFill>
                  <a:srgbClr val="00A0DC"/>
                </a:solidFill>
                <a:latin typeface="Arial Narrow"/>
                <a:cs typeface="Arial Narrow"/>
              </a:rPr>
              <a:t> </a:t>
            </a:r>
            <a:br>
              <a:rPr lang="en-US" b="1" dirty="0">
                <a:solidFill>
                  <a:srgbClr val="00A0DC"/>
                </a:solidFill>
                <a:latin typeface="Arial Narrow"/>
                <a:cs typeface="Arial Narrow"/>
              </a:rPr>
            </a:br>
            <a:r>
              <a:rPr lang="en-US" sz="1400" dirty="0">
                <a:solidFill>
                  <a:srgbClr val="797979"/>
                </a:solidFill>
                <a:latin typeface="Arial Narrow"/>
                <a:cs typeface="Arial Narrow"/>
              </a:rPr>
              <a:t>National</a:t>
            </a:r>
            <a:endParaRPr lang="en-US" dirty="0">
              <a:solidFill>
                <a:srgbClr val="797979"/>
              </a:solidFill>
              <a:latin typeface="Arial Narrow"/>
              <a:cs typeface="Arial Narrow"/>
            </a:endParaRPr>
          </a:p>
        </p:txBody>
      </p:sp>
      <p:sp>
        <p:nvSpPr>
          <p:cNvPr id="116" name="TextBox 115"/>
          <p:cNvSpPr txBox="1"/>
          <p:nvPr/>
        </p:nvSpPr>
        <p:spPr>
          <a:xfrm>
            <a:off x="2485136" y="5507690"/>
            <a:ext cx="689925" cy="492443"/>
          </a:xfrm>
          <a:prstGeom prst="rect">
            <a:avLst/>
          </a:prstGeom>
          <a:noFill/>
        </p:spPr>
        <p:txBody>
          <a:bodyPr wrap="square" lIns="0" tIns="0" rIns="0" bIns="0" rtlCol="0">
            <a:spAutoFit/>
          </a:bodyPr>
          <a:lstStyle/>
          <a:p>
            <a:r>
              <a:rPr lang="en-US" b="1" dirty="0">
                <a:solidFill>
                  <a:srgbClr val="00A0DC"/>
                </a:solidFill>
                <a:latin typeface="Arial Narrow"/>
                <a:cs typeface="Arial Narrow"/>
              </a:rPr>
              <a:t>X2 </a:t>
            </a:r>
            <a:br>
              <a:rPr lang="en-US" b="1" dirty="0">
                <a:solidFill>
                  <a:srgbClr val="00A0DC"/>
                </a:solidFill>
                <a:latin typeface="Arial Narrow"/>
                <a:cs typeface="Arial Narrow"/>
              </a:rPr>
            </a:br>
            <a:r>
              <a:rPr lang="en-US" sz="1400" dirty="0">
                <a:solidFill>
                  <a:srgbClr val="797979"/>
                </a:solidFill>
                <a:latin typeface="Arial Narrow"/>
                <a:cs typeface="Arial Narrow"/>
              </a:rPr>
              <a:t>ETFs</a:t>
            </a:r>
            <a:endParaRPr lang="en-US" dirty="0">
              <a:solidFill>
                <a:srgbClr val="797979"/>
              </a:solidFill>
              <a:latin typeface="Arial Narrow"/>
              <a:cs typeface="Arial Narrow"/>
            </a:endParaRPr>
          </a:p>
        </p:txBody>
      </p:sp>
      <p:sp>
        <p:nvSpPr>
          <p:cNvPr id="111" name="Rectangle 110">
            <a:extLst>
              <a:ext uri="{FF2B5EF4-FFF2-40B4-BE49-F238E27FC236}">
                <a16:creationId xmlns:a16="http://schemas.microsoft.com/office/drawing/2014/main" id="{353400DD-C5FF-6B4C-B8D4-C6318FDD3411}"/>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FRANKLIN TAX-FREE INCOME FUNDS? </a:t>
            </a:r>
          </a:p>
        </p:txBody>
      </p:sp>
      <p:pic>
        <p:nvPicPr>
          <p:cNvPr id="292" name="Graphic 291">
            <a:extLst>
              <a:ext uri="{FF2B5EF4-FFF2-40B4-BE49-F238E27FC236}">
                <a16:creationId xmlns:a16="http://schemas.microsoft.com/office/drawing/2014/main" id="{EF74B3D4-035A-2A48-BF3D-ABBEB18A006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971953" y="2181111"/>
            <a:ext cx="436700" cy="436700"/>
          </a:xfrm>
          <a:prstGeom prst="rect">
            <a:avLst/>
          </a:prstGeom>
        </p:spPr>
      </p:pic>
      <p:pic>
        <p:nvPicPr>
          <p:cNvPr id="293" name="Graphic 292">
            <a:extLst>
              <a:ext uri="{FF2B5EF4-FFF2-40B4-BE49-F238E27FC236}">
                <a16:creationId xmlns:a16="http://schemas.microsoft.com/office/drawing/2014/main" id="{702BEA8C-3517-B048-9985-B78F75460DD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717954" y="3428533"/>
            <a:ext cx="436700" cy="436700"/>
          </a:xfrm>
          <a:prstGeom prst="rect">
            <a:avLst/>
          </a:prstGeom>
        </p:spPr>
      </p:pic>
      <p:pic>
        <p:nvPicPr>
          <p:cNvPr id="294" name="Graphic 293">
            <a:extLst>
              <a:ext uri="{FF2B5EF4-FFF2-40B4-BE49-F238E27FC236}">
                <a16:creationId xmlns:a16="http://schemas.microsoft.com/office/drawing/2014/main" id="{146E400E-6F68-B74A-9279-7434F92974D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7496932" y="1915822"/>
            <a:ext cx="436700" cy="436700"/>
          </a:xfrm>
          <a:prstGeom prst="rect">
            <a:avLst/>
          </a:prstGeom>
        </p:spPr>
      </p:pic>
      <p:pic>
        <p:nvPicPr>
          <p:cNvPr id="295" name="Graphic 294">
            <a:extLst>
              <a:ext uri="{FF2B5EF4-FFF2-40B4-BE49-F238E27FC236}">
                <a16:creationId xmlns:a16="http://schemas.microsoft.com/office/drawing/2014/main" id="{41296863-8A00-1A4C-BF2C-2DDE44B4D87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7276799" y="2124666"/>
            <a:ext cx="436700" cy="436700"/>
          </a:xfrm>
          <a:prstGeom prst="rect">
            <a:avLst/>
          </a:prstGeom>
        </p:spPr>
      </p:pic>
      <p:pic>
        <p:nvPicPr>
          <p:cNvPr id="296" name="Graphic 295">
            <a:extLst>
              <a:ext uri="{FF2B5EF4-FFF2-40B4-BE49-F238E27FC236}">
                <a16:creationId xmlns:a16="http://schemas.microsoft.com/office/drawing/2014/main" id="{5AAD4B09-70B3-2F4A-861B-199D309D734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774443" y="2040000"/>
            <a:ext cx="436700" cy="436700"/>
          </a:xfrm>
          <a:prstGeom prst="rect">
            <a:avLst/>
          </a:prstGeom>
        </p:spPr>
      </p:pic>
      <p:pic>
        <p:nvPicPr>
          <p:cNvPr id="297" name="Graphic 296">
            <a:extLst>
              <a:ext uri="{FF2B5EF4-FFF2-40B4-BE49-F238E27FC236}">
                <a16:creationId xmlns:a16="http://schemas.microsoft.com/office/drawing/2014/main" id="{A6A2288E-F675-484F-A489-F9F90265A9E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7169555" y="2474622"/>
            <a:ext cx="436700" cy="436700"/>
          </a:xfrm>
          <a:prstGeom prst="rect">
            <a:avLst/>
          </a:prstGeom>
        </p:spPr>
      </p:pic>
      <p:pic>
        <p:nvPicPr>
          <p:cNvPr id="298" name="Graphic 297">
            <a:extLst>
              <a:ext uri="{FF2B5EF4-FFF2-40B4-BE49-F238E27FC236}">
                <a16:creationId xmlns:a16="http://schemas.microsoft.com/office/drawing/2014/main" id="{149C9279-C360-9847-9460-BE50953D51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7000221" y="2711689"/>
            <a:ext cx="436700" cy="436700"/>
          </a:xfrm>
          <a:prstGeom prst="rect">
            <a:avLst/>
          </a:prstGeom>
        </p:spPr>
      </p:pic>
      <p:pic>
        <p:nvPicPr>
          <p:cNvPr id="299" name="Graphic 298">
            <a:extLst>
              <a:ext uri="{FF2B5EF4-FFF2-40B4-BE49-F238E27FC236}">
                <a16:creationId xmlns:a16="http://schemas.microsoft.com/office/drawing/2014/main" id="{F881C74A-C837-B34B-9766-4FA59CE656C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588176" y="2468978"/>
            <a:ext cx="436700" cy="436700"/>
          </a:xfrm>
          <a:prstGeom prst="rect">
            <a:avLst/>
          </a:prstGeom>
        </p:spPr>
      </p:pic>
      <p:pic>
        <p:nvPicPr>
          <p:cNvPr id="300" name="Graphic 299">
            <a:extLst>
              <a:ext uri="{FF2B5EF4-FFF2-40B4-BE49-F238E27FC236}">
                <a16:creationId xmlns:a16="http://schemas.microsoft.com/office/drawing/2014/main" id="{48F04806-BD60-2F41-8197-F9E8FF575B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5606043" y="2198045"/>
            <a:ext cx="436700" cy="436700"/>
          </a:xfrm>
          <a:prstGeom prst="rect">
            <a:avLst/>
          </a:prstGeom>
        </p:spPr>
      </p:pic>
      <p:pic>
        <p:nvPicPr>
          <p:cNvPr id="301" name="Graphic 300">
            <a:extLst>
              <a:ext uri="{FF2B5EF4-FFF2-40B4-BE49-F238E27FC236}">
                <a16:creationId xmlns:a16="http://schemas.microsoft.com/office/drawing/2014/main" id="{EE3F2C66-6380-C045-9120-C966DD9285B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864753" y="3468045"/>
            <a:ext cx="436700" cy="436700"/>
          </a:xfrm>
          <a:prstGeom prst="rect">
            <a:avLst/>
          </a:prstGeom>
        </p:spPr>
      </p:pic>
      <p:pic>
        <p:nvPicPr>
          <p:cNvPr id="302" name="Graphic 301">
            <a:extLst>
              <a:ext uri="{FF2B5EF4-FFF2-40B4-BE49-F238E27FC236}">
                <a16:creationId xmlns:a16="http://schemas.microsoft.com/office/drawing/2014/main" id="{37E2A324-AC5E-1B46-9533-3D2BCFC829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616398" y="3078578"/>
            <a:ext cx="436700" cy="436700"/>
          </a:xfrm>
          <a:prstGeom prst="rect">
            <a:avLst/>
          </a:prstGeom>
        </p:spPr>
      </p:pic>
      <p:pic>
        <p:nvPicPr>
          <p:cNvPr id="303" name="Graphic 302">
            <a:extLst>
              <a:ext uri="{FF2B5EF4-FFF2-40B4-BE49-F238E27FC236}">
                <a16:creationId xmlns:a16="http://schemas.microsoft.com/office/drawing/2014/main" id="{CBA49BAF-68E1-F34D-91B4-0C7CB0FF85D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695420" y="4935600"/>
            <a:ext cx="436700" cy="436700"/>
          </a:xfrm>
          <a:prstGeom prst="rect">
            <a:avLst/>
          </a:prstGeom>
        </p:spPr>
      </p:pic>
      <p:pic>
        <p:nvPicPr>
          <p:cNvPr id="304" name="Graphic 303">
            <a:extLst>
              <a:ext uri="{FF2B5EF4-FFF2-40B4-BE49-F238E27FC236}">
                <a16:creationId xmlns:a16="http://schemas.microsoft.com/office/drawing/2014/main" id="{206B5917-2F70-0942-BE69-C641C11FB62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226931" y="4280844"/>
            <a:ext cx="436700" cy="436700"/>
          </a:xfrm>
          <a:prstGeom prst="rect">
            <a:avLst/>
          </a:prstGeom>
        </p:spPr>
      </p:pic>
      <p:pic>
        <p:nvPicPr>
          <p:cNvPr id="305" name="Graphic 304">
            <a:extLst>
              <a:ext uri="{FF2B5EF4-FFF2-40B4-BE49-F238E27FC236}">
                <a16:creationId xmlns:a16="http://schemas.microsoft.com/office/drawing/2014/main" id="{2F630268-D157-BB4D-A424-4624F8F9249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5735864" y="4314710"/>
            <a:ext cx="436700" cy="436700"/>
          </a:xfrm>
          <a:prstGeom prst="rect">
            <a:avLst/>
          </a:prstGeom>
        </p:spPr>
      </p:pic>
      <p:pic>
        <p:nvPicPr>
          <p:cNvPr id="306" name="Graphic 305">
            <a:extLst>
              <a:ext uri="{FF2B5EF4-FFF2-40B4-BE49-F238E27FC236}">
                <a16:creationId xmlns:a16="http://schemas.microsoft.com/office/drawing/2014/main" id="{C349B016-8DF7-AC43-88CD-5C394863EC6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4855331" y="4625156"/>
            <a:ext cx="436700" cy="436700"/>
          </a:xfrm>
          <a:prstGeom prst="rect">
            <a:avLst/>
          </a:prstGeom>
        </p:spPr>
      </p:pic>
      <p:pic>
        <p:nvPicPr>
          <p:cNvPr id="307" name="Graphic 306">
            <a:extLst>
              <a:ext uri="{FF2B5EF4-FFF2-40B4-BE49-F238E27FC236}">
                <a16:creationId xmlns:a16="http://schemas.microsoft.com/office/drawing/2014/main" id="{6723F775-E4CE-8C43-AB5E-213ECB93691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5572175" y="3705110"/>
            <a:ext cx="436700" cy="436700"/>
          </a:xfrm>
          <a:prstGeom prst="rect">
            <a:avLst/>
          </a:prstGeom>
        </p:spPr>
      </p:pic>
      <p:pic>
        <p:nvPicPr>
          <p:cNvPr id="308" name="Graphic 307">
            <a:extLst>
              <a:ext uri="{FF2B5EF4-FFF2-40B4-BE49-F238E27FC236}">
                <a16:creationId xmlns:a16="http://schemas.microsoft.com/office/drawing/2014/main" id="{3167E285-9E97-A743-BB13-004F14E8272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5865686" y="3366445"/>
            <a:ext cx="436700" cy="436700"/>
          </a:xfrm>
          <a:prstGeom prst="rect">
            <a:avLst/>
          </a:prstGeom>
        </p:spPr>
      </p:pic>
      <p:pic>
        <p:nvPicPr>
          <p:cNvPr id="309" name="Graphic 308">
            <a:extLst>
              <a:ext uri="{FF2B5EF4-FFF2-40B4-BE49-F238E27FC236}">
                <a16:creationId xmlns:a16="http://schemas.microsoft.com/office/drawing/2014/main" id="{AA8A98DC-B55A-2D4D-BD8B-501CA9D1B8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6035021" y="2813289"/>
            <a:ext cx="436700" cy="436700"/>
          </a:xfrm>
          <a:prstGeom prst="rect">
            <a:avLst/>
          </a:prstGeom>
        </p:spPr>
      </p:pic>
      <p:pic>
        <p:nvPicPr>
          <p:cNvPr id="312" name="Graphic 311">
            <a:extLst>
              <a:ext uri="{FF2B5EF4-FFF2-40B4-BE49-F238E27FC236}">
                <a16:creationId xmlns:a16="http://schemas.microsoft.com/office/drawing/2014/main" id="{0C00DCDA-E23E-8B45-B3CD-8AE6EBCE6BA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4398130" y="2119022"/>
            <a:ext cx="436700" cy="436700"/>
          </a:xfrm>
          <a:prstGeom prst="rect">
            <a:avLst/>
          </a:prstGeom>
        </p:spPr>
      </p:pic>
      <p:pic>
        <p:nvPicPr>
          <p:cNvPr id="313" name="Graphic 312">
            <a:extLst>
              <a:ext uri="{FF2B5EF4-FFF2-40B4-BE49-F238E27FC236}">
                <a16:creationId xmlns:a16="http://schemas.microsoft.com/office/drawing/2014/main" id="{7DA31D05-A6B1-E849-B46E-CFBFD6153E3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4748086" y="3451110"/>
            <a:ext cx="436700" cy="436700"/>
          </a:xfrm>
          <a:prstGeom prst="rect">
            <a:avLst/>
          </a:prstGeom>
        </p:spPr>
      </p:pic>
      <p:pic>
        <p:nvPicPr>
          <p:cNvPr id="314" name="Graphic 313">
            <a:extLst>
              <a:ext uri="{FF2B5EF4-FFF2-40B4-BE49-F238E27FC236}">
                <a16:creationId xmlns:a16="http://schemas.microsoft.com/office/drawing/2014/main" id="{B2F74C23-1E2D-3149-8A62-1BF76FC5983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2862842" y="3349511"/>
            <a:ext cx="436700" cy="436700"/>
          </a:xfrm>
          <a:prstGeom prst="rect">
            <a:avLst/>
          </a:prstGeom>
        </p:spPr>
      </p:pic>
      <p:pic>
        <p:nvPicPr>
          <p:cNvPr id="315" name="Graphic 314">
            <a:extLst>
              <a:ext uri="{FF2B5EF4-FFF2-40B4-BE49-F238E27FC236}">
                <a16:creationId xmlns:a16="http://schemas.microsoft.com/office/drawing/2014/main" id="{EE50B4F2-E4B7-444A-8F5E-DB542055714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1987954" y="4173600"/>
            <a:ext cx="436700" cy="436700"/>
          </a:xfrm>
          <a:prstGeom prst="rect">
            <a:avLst/>
          </a:prstGeom>
        </p:spPr>
      </p:pic>
      <p:pic>
        <p:nvPicPr>
          <p:cNvPr id="317" name="Graphic 316">
            <a:extLst>
              <a:ext uri="{FF2B5EF4-FFF2-40B4-BE49-F238E27FC236}">
                <a16:creationId xmlns:a16="http://schemas.microsoft.com/office/drawing/2014/main" id="{1EA91432-C523-284C-8DB5-863BE0958F4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805970" y="5507690"/>
            <a:ext cx="436700" cy="436700"/>
          </a:xfrm>
          <a:prstGeom prst="rect">
            <a:avLst/>
          </a:prstGeom>
        </p:spPr>
      </p:pic>
      <p:pic>
        <p:nvPicPr>
          <p:cNvPr id="319" name="Graphic 318">
            <a:extLst>
              <a:ext uri="{FF2B5EF4-FFF2-40B4-BE49-F238E27FC236}">
                <a16:creationId xmlns:a16="http://schemas.microsoft.com/office/drawing/2014/main" id="{29DBC044-B5AD-2640-BBA8-1C3542E073E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15432" r="15432" b="15432"/>
          <a:stretch/>
        </p:blipFill>
        <p:spPr>
          <a:xfrm>
            <a:off x="2029522" y="5507690"/>
            <a:ext cx="436700" cy="436700"/>
          </a:xfrm>
          <a:prstGeom prst="rect">
            <a:avLst/>
          </a:prstGeom>
        </p:spPr>
      </p:pic>
      <p:sp>
        <p:nvSpPr>
          <p:cNvPr id="320" name="Slide Number Placeholder 1">
            <a:extLst>
              <a:ext uri="{FF2B5EF4-FFF2-40B4-BE49-F238E27FC236}">
                <a16:creationId xmlns:a16="http://schemas.microsoft.com/office/drawing/2014/main" id="{ADFDF5DE-6BB4-464D-9A8F-1D41AB215474}"/>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24</a:t>
            </a:fld>
            <a:endParaRPr lang="en-US" dirty="0">
              <a:solidFill>
                <a:srgbClr val="000000"/>
              </a:solidFill>
            </a:endParaRPr>
          </a:p>
        </p:txBody>
      </p:sp>
    </p:spTree>
    <p:extLst>
      <p:ext uri="{BB962C8B-B14F-4D97-AF65-F5344CB8AC3E}">
        <p14:creationId xmlns:p14="http://schemas.microsoft.com/office/powerpoint/2010/main" val="40377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250"/>
                                        <p:tgtEl>
                                          <p:spTgt spid="294"/>
                                        </p:tgtEl>
                                      </p:cBhvr>
                                    </p:animEffect>
                                  </p:childTnLst>
                                </p:cTn>
                              </p:par>
                              <p:par>
                                <p:cTn id="8" presetID="10" presetClass="entr" presetSubtype="0"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2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7"/>
                                        </p:tgtEl>
                                        <p:attrNameLst>
                                          <p:attrName>style.visibility</p:attrName>
                                        </p:attrNameLst>
                                      </p:cBhvr>
                                      <p:to>
                                        <p:strVal val="visible"/>
                                      </p:to>
                                    </p:set>
                                    <p:animEffect transition="in" filter="fade">
                                      <p:cBhvr>
                                        <p:cTn id="13" dur="250"/>
                                        <p:tgtEl>
                                          <p:spTgt spid="297"/>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250"/>
                                        <p:tgtEl>
                                          <p:spTgt spid="108"/>
                                        </p:tgtEl>
                                      </p:cBhvr>
                                    </p:animEffect>
                                  </p:childTnLst>
                                </p:cTn>
                              </p:par>
                              <p:par>
                                <p:cTn id="17" presetID="10" presetClass="entr" presetSubtype="0" fill="hold" nodeType="withEffect">
                                  <p:stCondLst>
                                    <p:cond delay="200"/>
                                  </p:stCondLst>
                                  <p:childTnLst>
                                    <p:set>
                                      <p:cBhvr>
                                        <p:cTn id="18" dur="1" fill="hold">
                                          <p:stCondLst>
                                            <p:cond delay="0"/>
                                          </p:stCondLst>
                                        </p:cTn>
                                        <p:tgtEl>
                                          <p:spTgt spid="296"/>
                                        </p:tgtEl>
                                        <p:attrNameLst>
                                          <p:attrName>style.visibility</p:attrName>
                                        </p:attrNameLst>
                                      </p:cBhvr>
                                      <p:to>
                                        <p:strVal val="visible"/>
                                      </p:to>
                                    </p:set>
                                    <p:animEffect transition="in" filter="fade">
                                      <p:cBhvr>
                                        <p:cTn id="19" dur="250"/>
                                        <p:tgtEl>
                                          <p:spTgt spid="296"/>
                                        </p:tgtEl>
                                      </p:cBhvr>
                                    </p:animEffect>
                                  </p:childTnLst>
                                </p:cTn>
                              </p:par>
                              <p:par>
                                <p:cTn id="20" presetID="10" presetClass="entr" presetSubtype="0" fill="hold" nodeType="withEffect">
                                  <p:stCondLst>
                                    <p:cond delay="300"/>
                                  </p:stCondLst>
                                  <p:childTnLst>
                                    <p:set>
                                      <p:cBhvr>
                                        <p:cTn id="21" dur="1" fill="hold">
                                          <p:stCondLst>
                                            <p:cond delay="0"/>
                                          </p:stCondLst>
                                        </p:cTn>
                                        <p:tgtEl>
                                          <p:spTgt spid="298"/>
                                        </p:tgtEl>
                                        <p:attrNameLst>
                                          <p:attrName>style.visibility</p:attrName>
                                        </p:attrNameLst>
                                      </p:cBhvr>
                                      <p:to>
                                        <p:strVal val="visible"/>
                                      </p:to>
                                    </p:set>
                                    <p:animEffect transition="in" filter="fade">
                                      <p:cBhvr>
                                        <p:cTn id="22" dur="250"/>
                                        <p:tgtEl>
                                          <p:spTgt spid="298"/>
                                        </p:tgtEl>
                                      </p:cBhvr>
                                    </p:animEffect>
                                  </p:childTnLst>
                                </p:cTn>
                              </p:par>
                              <p:par>
                                <p:cTn id="23" presetID="10" presetClass="entr" presetSubtype="0" fill="hold" nodeType="withEffect">
                                  <p:stCondLst>
                                    <p:cond delay="3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250"/>
                                        <p:tgtEl>
                                          <p:spTgt spid="299"/>
                                        </p:tgtEl>
                                      </p:cBhvr>
                                    </p:animEffect>
                                  </p:childTnLst>
                                </p:cTn>
                              </p:par>
                              <p:par>
                                <p:cTn id="26" presetID="10" presetClass="entr" presetSubtype="0" fill="hold" nodeType="withEffect">
                                  <p:stCondLst>
                                    <p:cond delay="400"/>
                                  </p:stCondLst>
                                  <p:childTnLst>
                                    <p:set>
                                      <p:cBhvr>
                                        <p:cTn id="27" dur="1" fill="hold">
                                          <p:stCondLst>
                                            <p:cond delay="0"/>
                                          </p:stCondLst>
                                        </p:cTn>
                                        <p:tgtEl>
                                          <p:spTgt spid="302"/>
                                        </p:tgtEl>
                                        <p:attrNameLst>
                                          <p:attrName>style.visibility</p:attrName>
                                        </p:attrNameLst>
                                      </p:cBhvr>
                                      <p:to>
                                        <p:strVal val="visible"/>
                                      </p:to>
                                    </p:set>
                                    <p:animEffect transition="in" filter="fade">
                                      <p:cBhvr>
                                        <p:cTn id="28" dur="250"/>
                                        <p:tgtEl>
                                          <p:spTgt spid="302"/>
                                        </p:tgtEl>
                                      </p:cBhvr>
                                    </p:animEffect>
                                  </p:childTnLst>
                                </p:cTn>
                              </p:par>
                              <p:par>
                                <p:cTn id="29" presetID="10" presetClass="entr" presetSubtype="0" fill="hold" nodeType="withEffect">
                                  <p:stCondLst>
                                    <p:cond delay="4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250"/>
                                        <p:tgtEl>
                                          <p:spTgt spid="301"/>
                                        </p:tgtEl>
                                      </p:cBhvr>
                                    </p:animEffect>
                                  </p:childTnLst>
                                </p:cTn>
                              </p:par>
                              <p:par>
                                <p:cTn id="32" presetID="10" presetClass="entr" presetSubtype="0" fill="hold" nodeType="withEffect">
                                  <p:stCondLst>
                                    <p:cond delay="500"/>
                                  </p:stCondLst>
                                  <p:childTnLst>
                                    <p:set>
                                      <p:cBhvr>
                                        <p:cTn id="33" dur="1" fill="hold">
                                          <p:stCondLst>
                                            <p:cond delay="0"/>
                                          </p:stCondLst>
                                        </p:cTn>
                                        <p:tgtEl>
                                          <p:spTgt spid="303"/>
                                        </p:tgtEl>
                                        <p:attrNameLst>
                                          <p:attrName>style.visibility</p:attrName>
                                        </p:attrNameLst>
                                      </p:cBhvr>
                                      <p:to>
                                        <p:strVal val="visible"/>
                                      </p:to>
                                    </p:set>
                                    <p:animEffect transition="in" filter="fade">
                                      <p:cBhvr>
                                        <p:cTn id="34" dur="250"/>
                                        <p:tgtEl>
                                          <p:spTgt spid="303"/>
                                        </p:tgtEl>
                                      </p:cBhvr>
                                    </p:animEffect>
                                  </p:childTnLst>
                                </p:cTn>
                              </p:par>
                              <p:par>
                                <p:cTn id="35" presetID="10" presetClass="entr" presetSubtype="0" fill="hold" nodeType="withEffect">
                                  <p:stCondLst>
                                    <p:cond delay="500"/>
                                  </p:stCondLst>
                                  <p:childTnLst>
                                    <p:set>
                                      <p:cBhvr>
                                        <p:cTn id="36" dur="1" fill="hold">
                                          <p:stCondLst>
                                            <p:cond delay="0"/>
                                          </p:stCondLst>
                                        </p:cTn>
                                        <p:tgtEl>
                                          <p:spTgt spid="304"/>
                                        </p:tgtEl>
                                        <p:attrNameLst>
                                          <p:attrName>style.visibility</p:attrName>
                                        </p:attrNameLst>
                                      </p:cBhvr>
                                      <p:to>
                                        <p:strVal val="visible"/>
                                      </p:to>
                                    </p:set>
                                    <p:animEffect transition="in" filter="fade">
                                      <p:cBhvr>
                                        <p:cTn id="37" dur="250"/>
                                        <p:tgtEl>
                                          <p:spTgt spid="304"/>
                                        </p:tgtEl>
                                      </p:cBhvr>
                                    </p:animEffect>
                                  </p:childTnLst>
                                </p:cTn>
                              </p:par>
                              <p:par>
                                <p:cTn id="38" presetID="10" presetClass="entr" presetSubtype="0" fill="hold" nodeType="withEffect">
                                  <p:stCondLst>
                                    <p:cond delay="600"/>
                                  </p:stCondLst>
                                  <p:childTnLst>
                                    <p:set>
                                      <p:cBhvr>
                                        <p:cTn id="39" dur="1" fill="hold">
                                          <p:stCondLst>
                                            <p:cond delay="0"/>
                                          </p:stCondLst>
                                        </p:cTn>
                                        <p:tgtEl>
                                          <p:spTgt spid="309"/>
                                        </p:tgtEl>
                                        <p:attrNameLst>
                                          <p:attrName>style.visibility</p:attrName>
                                        </p:attrNameLst>
                                      </p:cBhvr>
                                      <p:to>
                                        <p:strVal val="visible"/>
                                      </p:to>
                                    </p:set>
                                    <p:animEffect transition="in" filter="fade">
                                      <p:cBhvr>
                                        <p:cTn id="40" dur="250"/>
                                        <p:tgtEl>
                                          <p:spTgt spid="309"/>
                                        </p:tgtEl>
                                      </p:cBhvr>
                                    </p:animEffect>
                                  </p:childTnLst>
                                </p:cTn>
                              </p:par>
                              <p:par>
                                <p:cTn id="41" presetID="10" presetClass="entr" presetSubtype="0" fill="hold" nodeType="withEffect">
                                  <p:stCondLst>
                                    <p:cond delay="600"/>
                                  </p:stCondLst>
                                  <p:childTnLst>
                                    <p:set>
                                      <p:cBhvr>
                                        <p:cTn id="42" dur="1" fill="hold">
                                          <p:stCondLst>
                                            <p:cond delay="0"/>
                                          </p:stCondLst>
                                        </p:cTn>
                                        <p:tgtEl>
                                          <p:spTgt spid="308"/>
                                        </p:tgtEl>
                                        <p:attrNameLst>
                                          <p:attrName>style.visibility</p:attrName>
                                        </p:attrNameLst>
                                      </p:cBhvr>
                                      <p:to>
                                        <p:strVal val="visible"/>
                                      </p:to>
                                    </p:set>
                                    <p:animEffect transition="in" filter="fade">
                                      <p:cBhvr>
                                        <p:cTn id="43" dur="250"/>
                                        <p:tgtEl>
                                          <p:spTgt spid="308"/>
                                        </p:tgtEl>
                                      </p:cBhvr>
                                    </p:animEffect>
                                  </p:childTnLst>
                                </p:cTn>
                              </p:par>
                              <p:par>
                                <p:cTn id="44" presetID="10" presetClass="entr" presetSubtype="0" fill="hold" nodeType="withEffect">
                                  <p:stCondLst>
                                    <p:cond delay="700"/>
                                  </p:stCondLst>
                                  <p:childTnLst>
                                    <p:set>
                                      <p:cBhvr>
                                        <p:cTn id="45" dur="1" fill="hold">
                                          <p:stCondLst>
                                            <p:cond delay="0"/>
                                          </p:stCondLst>
                                        </p:cTn>
                                        <p:tgtEl>
                                          <p:spTgt spid="305"/>
                                        </p:tgtEl>
                                        <p:attrNameLst>
                                          <p:attrName>style.visibility</p:attrName>
                                        </p:attrNameLst>
                                      </p:cBhvr>
                                      <p:to>
                                        <p:strVal val="visible"/>
                                      </p:to>
                                    </p:set>
                                    <p:animEffect transition="in" filter="fade">
                                      <p:cBhvr>
                                        <p:cTn id="46" dur="250"/>
                                        <p:tgtEl>
                                          <p:spTgt spid="305"/>
                                        </p:tgtEl>
                                      </p:cBhvr>
                                    </p:animEffect>
                                  </p:childTnLst>
                                </p:cTn>
                              </p:par>
                              <p:par>
                                <p:cTn id="47" presetID="10" presetClass="entr" presetSubtype="0" fill="hold" nodeType="withEffect">
                                  <p:stCondLst>
                                    <p:cond delay="700"/>
                                  </p:stCondLst>
                                  <p:childTnLst>
                                    <p:set>
                                      <p:cBhvr>
                                        <p:cTn id="48" dur="1" fill="hold">
                                          <p:stCondLst>
                                            <p:cond delay="0"/>
                                          </p:stCondLst>
                                        </p:cTn>
                                        <p:tgtEl>
                                          <p:spTgt spid="300"/>
                                        </p:tgtEl>
                                        <p:attrNameLst>
                                          <p:attrName>style.visibility</p:attrName>
                                        </p:attrNameLst>
                                      </p:cBhvr>
                                      <p:to>
                                        <p:strVal val="visible"/>
                                      </p:to>
                                    </p:set>
                                    <p:animEffect transition="in" filter="fade">
                                      <p:cBhvr>
                                        <p:cTn id="49" dur="250"/>
                                        <p:tgtEl>
                                          <p:spTgt spid="300"/>
                                        </p:tgtEl>
                                      </p:cBhvr>
                                    </p:animEffect>
                                  </p:childTnLst>
                                </p:cTn>
                              </p:par>
                              <p:par>
                                <p:cTn id="50" presetID="10" presetClass="entr" presetSubtype="0" fill="hold" nodeType="withEffect">
                                  <p:stCondLst>
                                    <p:cond delay="800"/>
                                  </p:stCondLst>
                                  <p:childTnLst>
                                    <p:set>
                                      <p:cBhvr>
                                        <p:cTn id="51" dur="1" fill="hold">
                                          <p:stCondLst>
                                            <p:cond delay="0"/>
                                          </p:stCondLst>
                                        </p:cTn>
                                        <p:tgtEl>
                                          <p:spTgt spid="307"/>
                                        </p:tgtEl>
                                        <p:attrNameLst>
                                          <p:attrName>style.visibility</p:attrName>
                                        </p:attrNameLst>
                                      </p:cBhvr>
                                      <p:to>
                                        <p:strVal val="visible"/>
                                      </p:to>
                                    </p:set>
                                    <p:animEffect transition="in" filter="fade">
                                      <p:cBhvr>
                                        <p:cTn id="52" dur="250"/>
                                        <p:tgtEl>
                                          <p:spTgt spid="307"/>
                                        </p:tgtEl>
                                      </p:cBhvr>
                                    </p:animEffect>
                                  </p:childTnLst>
                                </p:cTn>
                              </p:par>
                              <p:par>
                                <p:cTn id="53" presetID="10" presetClass="entr" presetSubtype="0" fill="hold" nodeType="withEffect">
                                  <p:stCondLst>
                                    <p:cond delay="800"/>
                                  </p:stCondLst>
                                  <p:childTnLst>
                                    <p:set>
                                      <p:cBhvr>
                                        <p:cTn id="54" dur="1" fill="hold">
                                          <p:stCondLst>
                                            <p:cond delay="0"/>
                                          </p:stCondLst>
                                        </p:cTn>
                                        <p:tgtEl>
                                          <p:spTgt spid="306"/>
                                        </p:tgtEl>
                                        <p:attrNameLst>
                                          <p:attrName>style.visibility</p:attrName>
                                        </p:attrNameLst>
                                      </p:cBhvr>
                                      <p:to>
                                        <p:strVal val="visible"/>
                                      </p:to>
                                    </p:set>
                                    <p:animEffect transition="in" filter="fade">
                                      <p:cBhvr>
                                        <p:cTn id="55" dur="250"/>
                                        <p:tgtEl>
                                          <p:spTgt spid="306"/>
                                        </p:tgtEl>
                                      </p:cBhvr>
                                    </p:animEffect>
                                  </p:childTnLst>
                                </p:cTn>
                              </p:par>
                              <p:par>
                                <p:cTn id="56" presetID="10" presetClass="entr" presetSubtype="0" fill="hold" nodeType="withEffect">
                                  <p:stCondLst>
                                    <p:cond delay="900"/>
                                  </p:stCondLst>
                                  <p:childTnLst>
                                    <p:set>
                                      <p:cBhvr>
                                        <p:cTn id="57" dur="1" fill="hold">
                                          <p:stCondLst>
                                            <p:cond delay="0"/>
                                          </p:stCondLst>
                                        </p:cTn>
                                        <p:tgtEl>
                                          <p:spTgt spid="313"/>
                                        </p:tgtEl>
                                        <p:attrNameLst>
                                          <p:attrName>style.visibility</p:attrName>
                                        </p:attrNameLst>
                                      </p:cBhvr>
                                      <p:to>
                                        <p:strVal val="visible"/>
                                      </p:to>
                                    </p:set>
                                    <p:animEffect transition="in" filter="fade">
                                      <p:cBhvr>
                                        <p:cTn id="58" dur="250"/>
                                        <p:tgtEl>
                                          <p:spTgt spid="313"/>
                                        </p:tgtEl>
                                      </p:cBhvr>
                                    </p:animEffect>
                                  </p:childTnLst>
                                </p:cTn>
                              </p:par>
                              <p:par>
                                <p:cTn id="59" presetID="10" presetClass="entr" presetSubtype="0" fill="hold" nodeType="withEffect">
                                  <p:stCondLst>
                                    <p:cond delay="900"/>
                                  </p:stCondLst>
                                  <p:childTnLst>
                                    <p:set>
                                      <p:cBhvr>
                                        <p:cTn id="60" dur="1" fill="hold">
                                          <p:stCondLst>
                                            <p:cond delay="0"/>
                                          </p:stCondLst>
                                        </p:cTn>
                                        <p:tgtEl>
                                          <p:spTgt spid="312"/>
                                        </p:tgtEl>
                                        <p:attrNameLst>
                                          <p:attrName>style.visibility</p:attrName>
                                        </p:attrNameLst>
                                      </p:cBhvr>
                                      <p:to>
                                        <p:strVal val="visible"/>
                                      </p:to>
                                    </p:set>
                                    <p:animEffect transition="in" filter="fade">
                                      <p:cBhvr>
                                        <p:cTn id="61" dur="250"/>
                                        <p:tgtEl>
                                          <p:spTgt spid="312"/>
                                        </p:tgtEl>
                                      </p:cBhvr>
                                    </p:animEffect>
                                  </p:childTnLst>
                                </p:cTn>
                              </p:par>
                              <p:par>
                                <p:cTn id="62" presetID="10" presetClass="entr" presetSubtype="0" fill="hold" nodeType="withEffect">
                                  <p:stCondLst>
                                    <p:cond delay="1000"/>
                                  </p:stCondLst>
                                  <p:childTnLst>
                                    <p:set>
                                      <p:cBhvr>
                                        <p:cTn id="63" dur="1" fill="hold">
                                          <p:stCondLst>
                                            <p:cond delay="0"/>
                                          </p:stCondLst>
                                        </p:cTn>
                                        <p:tgtEl>
                                          <p:spTgt spid="314"/>
                                        </p:tgtEl>
                                        <p:attrNameLst>
                                          <p:attrName>style.visibility</p:attrName>
                                        </p:attrNameLst>
                                      </p:cBhvr>
                                      <p:to>
                                        <p:strVal val="visible"/>
                                      </p:to>
                                    </p:set>
                                    <p:animEffect transition="in" filter="fade">
                                      <p:cBhvr>
                                        <p:cTn id="64" dur="250"/>
                                        <p:tgtEl>
                                          <p:spTgt spid="314"/>
                                        </p:tgtEl>
                                      </p:cBhvr>
                                    </p:animEffect>
                                  </p:childTnLst>
                                </p:cTn>
                              </p:par>
                              <p:par>
                                <p:cTn id="65" presetID="10" presetClass="entr" presetSubtype="0" fill="hold" nodeType="withEffect">
                                  <p:stCondLst>
                                    <p:cond delay="1000"/>
                                  </p:stCondLst>
                                  <p:childTnLst>
                                    <p:set>
                                      <p:cBhvr>
                                        <p:cTn id="66" dur="1" fill="hold">
                                          <p:stCondLst>
                                            <p:cond delay="0"/>
                                          </p:stCondLst>
                                        </p:cTn>
                                        <p:tgtEl>
                                          <p:spTgt spid="315"/>
                                        </p:tgtEl>
                                        <p:attrNameLst>
                                          <p:attrName>style.visibility</p:attrName>
                                        </p:attrNameLst>
                                      </p:cBhvr>
                                      <p:to>
                                        <p:strVal val="visible"/>
                                      </p:to>
                                    </p:set>
                                    <p:animEffect transition="in" filter="fade">
                                      <p:cBhvr>
                                        <p:cTn id="67" dur="250"/>
                                        <p:tgtEl>
                                          <p:spTgt spid="315"/>
                                        </p:tgtEl>
                                      </p:cBhvr>
                                    </p:animEffect>
                                  </p:childTnLst>
                                </p:cTn>
                              </p:par>
                              <p:par>
                                <p:cTn id="68" presetID="10" presetClass="entr" presetSubtype="0" fill="hold" nodeType="withEffect">
                                  <p:stCondLst>
                                    <p:cond delay="1100"/>
                                  </p:stCondLst>
                                  <p:childTnLst>
                                    <p:set>
                                      <p:cBhvr>
                                        <p:cTn id="69" dur="1" fill="hold">
                                          <p:stCondLst>
                                            <p:cond delay="0"/>
                                          </p:stCondLst>
                                        </p:cTn>
                                        <p:tgtEl>
                                          <p:spTgt spid="292"/>
                                        </p:tgtEl>
                                        <p:attrNameLst>
                                          <p:attrName>style.visibility</p:attrName>
                                        </p:attrNameLst>
                                      </p:cBhvr>
                                      <p:to>
                                        <p:strVal val="visible"/>
                                      </p:to>
                                    </p:set>
                                    <p:animEffect transition="in" filter="fade">
                                      <p:cBhvr>
                                        <p:cTn id="70" dur="250"/>
                                        <p:tgtEl>
                                          <p:spTgt spid="292"/>
                                        </p:tgtEl>
                                      </p:cBhvr>
                                    </p:animEffect>
                                  </p:childTnLst>
                                </p:cTn>
                              </p:par>
                              <p:par>
                                <p:cTn id="71" presetID="10" presetClass="entr" presetSubtype="0" fill="hold" nodeType="withEffect">
                                  <p:stCondLst>
                                    <p:cond delay="1100"/>
                                  </p:stCondLst>
                                  <p:childTnLst>
                                    <p:set>
                                      <p:cBhvr>
                                        <p:cTn id="72" dur="1" fill="hold">
                                          <p:stCondLst>
                                            <p:cond delay="0"/>
                                          </p:stCondLst>
                                        </p:cTn>
                                        <p:tgtEl>
                                          <p:spTgt spid="293"/>
                                        </p:tgtEl>
                                        <p:attrNameLst>
                                          <p:attrName>style.visibility</p:attrName>
                                        </p:attrNameLst>
                                      </p:cBhvr>
                                      <p:to>
                                        <p:strVal val="visible"/>
                                      </p:to>
                                    </p:set>
                                    <p:animEffect transition="in" filter="fade">
                                      <p:cBhvr>
                                        <p:cTn id="73" dur="250"/>
                                        <p:tgtEl>
                                          <p:spTgt spid="293"/>
                                        </p:tgtEl>
                                      </p:cBhvr>
                                    </p:animEffect>
                                  </p:childTnLst>
                                </p:cTn>
                              </p:par>
                              <p:par>
                                <p:cTn id="74" presetID="10" presetClass="entr" presetSubtype="0" fill="hold" grpId="0" nodeType="withEffect">
                                  <p:stCondLst>
                                    <p:cond delay="1100"/>
                                  </p:stCondLst>
                                  <p:childTnLst>
                                    <p:set>
                                      <p:cBhvr>
                                        <p:cTn id="75" dur="1" fill="hold">
                                          <p:stCondLst>
                                            <p:cond delay="0"/>
                                          </p:stCondLst>
                                        </p:cTn>
                                        <p:tgtEl>
                                          <p:spTgt spid="65"/>
                                        </p:tgtEl>
                                        <p:attrNameLst>
                                          <p:attrName>style.visibility</p:attrName>
                                        </p:attrNameLst>
                                      </p:cBhvr>
                                      <p:to>
                                        <p:strVal val="visible"/>
                                      </p:to>
                                    </p:set>
                                    <p:animEffect transition="in" filter="fade">
                                      <p:cBhvr>
                                        <p:cTn id="76" dur="250"/>
                                        <p:tgtEl>
                                          <p:spTgt spid="65"/>
                                        </p:tgtEl>
                                      </p:cBhvr>
                                    </p:animEffect>
                                  </p:childTnLst>
                                </p:cTn>
                              </p:par>
                              <p:par>
                                <p:cTn id="77" presetID="10" presetClass="entr" presetSubtype="0" fill="hold" nodeType="withEffect">
                                  <p:stCondLst>
                                    <p:cond delay="1200"/>
                                  </p:stCondLst>
                                  <p:childTnLst>
                                    <p:set>
                                      <p:cBhvr>
                                        <p:cTn id="78" dur="1" fill="hold">
                                          <p:stCondLst>
                                            <p:cond delay="0"/>
                                          </p:stCondLst>
                                        </p:cTn>
                                        <p:tgtEl>
                                          <p:spTgt spid="317"/>
                                        </p:tgtEl>
                                        <p:attrNameLst>
                                          <p:attrName>style.visibility</p:attrName>
                                        </p:attrNameLst>
                                      </p:cBhvr>
                                      <p:to>
                                        <p:strVal val="visible"/>
                                      </p:to>
                                    </p:set>
                                    <p:animEffect transition="in" filter="fade">
                                      <p:cBhvr>
                                        <p:cTn id="79" dur="250"/>
                                        <p:tgtEl>
                                          <p:spTgt spid="317"/>
                                        </p:tgtEl>
                                      </p:cBhvr>
                                    </p:animEffect>
                                  </p:childTnLst>
                                </p:cTn>
                              </p:par>
                              <p:par>
                                <p:cTn id="80" presetID="10" presetClass="entr" presetSubtype="0" fill="hold" grpId="0" nodeType="withEffect">
                                  <p:stCondLst>
                                    <p:cond delay="120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250"/>
                                        <p:tgtEl>
                                          <p:spTgt spid="110"/>
                                        </p:tgtEl>
                                      </p:cBhvr>
                                    </p:animEffect>
                                  </p:childTnLst>
                                </p:cTn>
                              </p:par>
                              <p:par>
                                <p:cTn id="83" presetID="10" presetClass="entr" presetSubtype="0" fill="hold" nodeType="withEffect">
                                  <p:stCondLst>
                                    <p:cond delay="1200"/>
                                  </p:stCondLst>
                                  <p:childTnLst>
                                    <p:set>
                                      <p:cBhvr>
                                        <p:cTn id="84" dur="1" fill="hold">
                                          <p:stCondLst>
                                            <p:cond delay="0"/>
                                          </p:stCondLst>
                                        </p:cTn>
                                        <p:tgtEl>
                                          <p:spTgt spid="319"/>
                                        </p:tgtEl>
                                        <p:attrNameLst>
                                          <p:attrName>style.visibility</p:attrName>
                                        </p:attrNameLst>
                                      </p:cBhvr>
                                      <p:to>
                                        <p:strVal val="visible"/>
                                      </p:to>
                                    </p:set>
                                    <p:animEffect transition="in" filter="fade">
                                      <p:cBhvr>
                                        <p:cTn id="85" dur="250"/>
                                        <p:tgtEl>
                                          <p:spTgt spid="319"/>
                                        </p:tgtEl>
                                      </p:cBhvr>
                                    </p:animEffect>
                                  </p:childTnLst>
                                </p:cTn>
                              </p:par>
                              <p:par>
                                <p:cTn id="86" presetID="10" presetClass="entr" presetSubtype="0" fill="hold" grpId="0" nodeType="withEffect">
                                  <p:stCondLst>
                                    <p:cond delay="120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25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08" grpId="0"/>
      <p:bldP spid="110" grpId="0"/>
      <p:bldP spid="1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Invest with a Tax-Free Leader</a:t>
            </a:r>
          </a:p>
        </p:txBody>
      </p:sp>
      <p:sp>
        <p:nvSpPr>
          <p:cNvPr id="2" name="Text Placeholder 1"/>
          <p:cNvSpPr>
            <a:spLocks noGrp="1"/>
          </p:cNvSpPr>
          <p:nvPr>
            <p:ph type="body" sz="quarter" idx="13"/>
          </p:nvPr>
        </p:nvSpPr>
        <p:spPr/>
        <p:txBody>
          <a:bodyPr/>
          <a:lstStyle/>
          <a:p>
            <a:r>
              <a:rPr lang="en-US" dirty="0"/>
              <a:t>As of </a:t>
            </a:r>
            <a:r>
              <a:rPr lang="pl-PL" dirty="0"/>
              <a:t>09</a:t>
            </a:r>
            <a:r>
              <a:rPr lang="en-US" dirty="0"/>
              <a:t>/3</a:t>
            </a:r>
            <a:r>
              <a:rPr lang="pl-PL" dirty="0"/>
              <a:t>0</a:t>
            </a:r>
            <a:r>
              <a:rPr lang="en-US" dirty="0"/>
              <a:t>/</a:t>
            </a:r>
            <a:r>
              <a:rPr lang="pl-PL" dirty="0"/>
              <a:t>20</a:t>
            </a:r>
            <a:r>
              <a:rPr lang="en-US" dirty="0"/>
              <a:t>. Municipal bond assets under management figure includes US retail municipal bond fund assets and separately managed accounts.</a:t>
            </a:r>
          </a:p>
        </p:txBody>
      </p:sp>
      <p:sp>
        <p:nvSpPr>
          <p:cNvPr id="12" name="Rectangle 11">
            <a:extLst>
              <a:ext uri="{FF2B5EF4-FFF2-40B4-BE49-F238E27FC236}">
                <a16:creationId xmlns:a16="http://schemas.microsoft.com/office/drawing/2014/main" id="{7EB1C63E-60E2-7546-9EDD-BE998CA4A4C6}"/>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FRANKLIN TAX-FREE INCOME FUNDS? </a:t>
            </a:r>
          </a:p>
        </p:txBody>
      </p:sp>
      <p:sp>
        <p:nvSpPr>
          <p:cNvPr id="13" name="Slide Number Placeholder 1">
            <a:extLst>
              <a:ext uri="{FF2B5EF4-FFF2-40B4-BE49-F238E27FC236}">
                <a16:creationId xmlns:a16="http://schemas.microsoft.com/office/drawing/2014/main" id="{65F7B60F-2045-F740-8A95-2472029128B3}"/>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25</a:t>
            </a:fld>
            <a:endParaRPr lang="en-US" dirty="0">
              <a:solidFill>
                <a:srgbClr val="000000"/>
              </a:solidFill>
            </a:endParaRPr>
          </a:p>
        </p:txBody>
      </p:sp>
      <p:grpSp>
        <p:nvGrpSpPr>
          <p:cNvPr id="26" name="Group 25">
            <a:extLst>
              <a:ext uri="{FF2B5EF4-FFF2-40B4-BE49-F238E27FC236}">
                <a16:creationId xmlns:a16="http://schemas.microsoft.com/office/drawing/2014/main" id="{5646296D-D10C-134C-96F4-20AA6A59EC21}"/>
              </a:ext>
            </a:extLst>
          </p:cNvPr>
          <p:cNvGrpSpPr/>
          <p:nvPr/>
        </p:nvGrpSpPr>
        <p:grpSpPr>
          <a:xfrm>
            <a:off x="274320" y="2031348"/>
            <a:ext cx="2586406" cy="2681407"/>
            <a:chOff x="274320" y="2031348"/>
            <a:chExt cx="2586406" cy="2681407"/>
          </a:xfrm>
        </p:grpSpPr>
        <p:sp>
          <p:nvSpPr>
            <p:cNvPr id="4" name="TextBox 3">
              <a:extLst>
                <a:ext uri="{FF2B5EF4-FFF2-40B4-BE49-F238E27FC236}">
                  <a16:creationId xmlns:a16="http://schemas.microsoft.com/office/drawing/2014/main" id="{42B68A87-85B4-D041-8478-67401C4E789F}"/>
                </a:ext>
              </a:extLst>
            </p:cNvPr>
            <p:cNvSpPr txBox="1"/>
            <p:nvPr/>
          </p:nvSpPr>
          <p:spPr>
            <a:xfrm>
              <a:off x="274320" y="3481649"/>
              <a:ext cx="2232000" cy="1231106"/>
            </a:xfrm>
            <a:prstGeom prst="rect">
              <a:avLst/>
            </a:prstGeom>
            <a:noFill/>
          </p:spPr>
          <p:txBody>
            <a:bodyPr wrap="square" lIns="0" tIns="0" rIns="0" bIns="0" rtlCol="0">
              <a:spAutoFit/>
            </a:bodyPr>
            <a:lstStyle/>
            <a:p>
              <a:pPr algn="ctr"/>
              <a:r>
                <a:rPr lang="en-US" sz="4400" b="1" dirty="0">
                  <a:solidFill>
                    <a:schemeClr val="accent1"/>
                  </a:solidFill>
                </a:rPr>
                <a:t>$6</a:t>
              </a:r>
              <a:r>
                <a:rPr lang="pl-PL" sz="4400" b="1" dirty="0">
                  <a:solidFill>
                    <a:schemeClr val="accent1"/>
                  </a:solidFill>
                </a:rPr>
                <a:t>7+</a:t>
              </a:r>
              <a:r>
                <a:rPr lang="en-US" sz="4400" b="1" dirty="0">
                  <a:solidFill>
                    <a:schemeClr val="accent1"/>
                  </a:solidFill>
                </a:rPr>
                <a:t> </a:t>
              </a:r>
              <a:br>
                <a:rPr lang="en-US" sz="3600" dirty="0">
                  <a:solidFill>
                    <a:schemeClr val="accent1"/>
                  </a:solidFill>
                </a:rPr>
              </a:br>
              <a:r>
                <a:rPr lang="en-US" dirty="0"/>
                <a:t>Billion in Tax-Free </a:t>
              </a:r>
              <a:br>
                <a:rPr lang="en-US" dirty="0"/>
              </a:br>
              <a:r>
                <a:rPr lang="en-US" dirty="0"/>
                <a:t>Fund Assets</a:t>
              </a:r>
            </a:p>
          </p:txBody>
        </p:sp>
        <p:pic>
          <p:nvPicPr>
            <p:cNvPr id="7" name="Graphic 6">
              <a:extLst>
                <a:ext uri="{FF2B5EF4-FFF2-40B4-BE49-F238E27FC236}">
                  <a16:creationId xmlns:a16="http://schemas.microsoft.com/office/drawing/2014/main" id="{1AB4E539-7334-C94C-919F-5611C17F61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441" y="2031348"/>
              <a:ext cx="1393759" cy="1393759"/>
            </a:xfrm>
            <a:prstGeom prst="rect">
              <a:avLst/>
            </a:prstGeom>
          </p:spPr>
        </p:pic>
        <p:cxnSp>
          <p:nvCxnSpPr>
            <p:cNvPr id="9" name="Straight Connector 8">
              <a:extLst>
                <a:ext uri="{FF2B5EF4-FFF2-40B4-BE49-F238E27FC236}">
                  <a16:creationId xmlns:a16="http://schemas.microsoft.com/office/drawing/2014/main" id="{28FCE86B-3447-8C49-AE0F-569ED5FD092D}"/>
                </a:ext>
              </a:extLst>
            </p:cNvPr>
            <p:cNvCxnSpPr>
              <a:cxnSpLocks/>
            </p:cNvCxnSpPr>
            <p:nvPr/>
          </p:nvCxnSpPr>
          <p:spPr>
            <a:xfrm>
              <a:off x="2860726" y="2181777"/>
              <a:ext cx="0" cy="253097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B89933D-4FB1-9E4B-92C4-1D7F5F42CC2A}"/>
              </a:ext>
            </a:extLst>
          </p:cNvPr>
          <p:cNvGrpSpPr/>
          <p:nvPr/>
        </p:nvGrpSpPr>
        <p:grpSpPr>
          <a:xfrm>
            <a:off x="6155945" y="2031357"/>
            <a:ext cx="2249423" cy="2681398"/>
            <a:chOff x="6155945" y="2031357"/>
            <a:chExt cx="2249423" cy="2681398"/>
          </a:xfrm>
        </p:grpSpPr>
        <p:sp>
          <p:nvSpPr>
            <p:cNvPr id="17" name="TextBox 16">
              <a:extLst>
                <a:ext uri="{FF2B5EF4-FFF2-40B4-BE49-F238E27FC236}">
                  <a16:creationId xmlns:a16="http://schemas.microsoft.com/office/drawing/2014/main" id="{23D7926B-6A04-7F41-AF7D-4CBB07E22A69}"/>
                </a:ext>
              </a:extLst>
            </p:cNvPr>
            <p:cNvSpPr txBox="1"/>
            <p:nvPr/>
          </p:nvSpPr>
          <p:spPr>
            <a:xfrm>
              <a:off x="6155945" y="3481649"/>
              <a:ext cx="2249423" cy="1231106"/>
            </a:xfrm>
            <a:prstGeom prst="rect">
              <a:avLst/>
            </a:prstGeom>
            <a:noFill/>
          </p:spPr>
          <p:txBody>
            <a:bodyPr wrap="square" lIns="0" tIns="0" rIns="0" bIns="0" rtlCol="0">
              <a:spAutoFit/>
            </a:bodyPr>
            <a:lstStyle/>
            <a:p>
              <a:pPr algn="ctr"/>
              <a:r>
                <a:rPr lang="en-US" sz="4400" b="1" dirty="0">
                  <a:solidFill>
                    <a:srgbClr val="EE7800"/>
                  </a:solidFill>
                </a:rPr>
                <a:t>23 </a:t>
              </a:r>
              <a:r>
                <a:rPr lang="en-US" sz="2400" b="1" dirty="0">
                  <a:solidFill>
                    <a:srgbClr val="EE7800"/>
                  </a:solidFill>
                </a:rPr>
                <a:t>Years</a:t>
              </a:r>
              <a:r>
                <a:rPr lang="en-US" sz="4400" b="1" dirty="0">
                  <a:solidFill>
                    <a:srgbClr val="EE7800"/>
                  </a:solidFill>
                </a:rPr>
                <a:t> </a:t>
              </a:r>
              <a:br>
                <a:rPr lang="en-US" sz="3600" dirty="0">
                  <a:solidFill>
                    <a:schemeClr val="accent1"/>
                  </a:solidFill>
                </a:rPr>
              </a:br>
              <a:r>
                <a:rPr lang="en-US" dirty="0"/>
                <a:t>Average Financial Industry Experience</a:t>
              </a:r>
            </a:p>
          </p:txBody>
        </p:sp>
        <p:pic>
          <p:nvPicPr>
            <p:cNvPr id="18" name="Graphic 17">
              <a:extLst>
                <a:ext uri="{FF2B5EF4-FFF2-40B4-BE49-F238E27FC236}">
                  <a16:creationId xmlns:a16="http://schemas.microsoft.com/office/drawing/2014/main" id="{76E44D7E-DF72-3445-BC17-8D90F766EC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7205" y="2031357"/>
              <a:ext cx="1466902" cy="1466902"/>
            </a:xfrm>
            <a:prstGeom prst="rect">
              <a:avLst/>
            </a:prstGeom>
          </p:spPr>
        </p:pic>
      </p:grpSp>
      <p:grpSp>
        <p:nvGrpSpPr>
          <p:cNvPr id="27" name="Group 26">
            <a:extLst>
              <a:ext uri="{FF2B5EF4-FFF2-40B4-BE49-F238E27FC236}">
                <a16:creationId xmlns:a16="http://schemas.microsoft.com/office/drawing/2014/main" id="{FB3A3395-68E8-CE45-895A-5070DB0E6EB0}"/>
              </a:ext>
            </a:extLst>
          </p:cNvPr>
          <p:cNvGrpSpPr/>
          <p:nvPr/>
        </p:nvGrpSpPr>
        <p:grpSpPr>
          <a:xfrm>
            <a:off x="3215132" y="1996007"/>
            <a:ext cx="2586406" cy="2716748"/>
            <a:chOff x="3215132" y="1996007"/>
            <a:chExt cx="2586406" cy="2716748"/>
          </a:xfrm>
        </p:grpSpPr>
        <p:sp>
          <p:nvSpPr>
            <p:cNvPr id="15" name="TextBox 14">
              <a:extLst>
                <a:ext uri="{FF2B5EF4-FFF2-40B4-BE49-F238E27FC236}">
                  <a16:creationId xmlns:a16="http://schemas.microsoft.com/office/drawing/2014/main" id="{ED9B5D98-2EE6-B64B-9A39-C09F1D805FC2}"/>
                </a:ext>
              </a:extLst>
            </p:cNvPr>
            <p:cNvSpPr txBox="1"/>
            <p:nvPr/>
          </p:nvSpPr>
          <p:spPr>
            <a:xfrm>
              <a:off x="3215132" y="3481649"/>
              <a:ext cx="2232000" cy="1231106"/>
            </a:xfrm>
            <a:prstGeom prst="rect">
              <a:avLst/>
            </a:prstGeom>
            <a:noFill/>
          </p:spPr>
          <p:txBody>
            <a:bodyPr wrap="square" lIns="0" tIns="0" rIns="0" bIns="0" rtlCol="0">
              <a:spAutoFit/>
            </a:bodyPr>
            <a:lstStyle/>
            <a:p>
              <a:pPr algn="ctr"/>
              <a:r>
                <a:rPr lang="en-US" sz="4400" b="1" dirty="0">
                  <a:solidFill>
                    <a:srgbClr val="4E9D2D"/>
                  </a:solidFill>
                </a:rPr>
                <a:t>31</a:t>
              </a:r>
              <a:r>
                <a:rPr lang="en-US" sz="4400" b="1" dirty="0">
                  <a:solidFill>
                    <a:schemeClr val="accent1"/>
                  </a:solidFill>
                </a:rPr>
                <a:t> </a:t>
              </a:r>
              <a:br>
                <a:rPr lang="en-US" sz="3600" dirty="0">
                  <a:solidFill>
                    <a:schemeClr val="accent1"/>
                  </a:solidFill>
                </a:rPr>
              </a:br>
              <a:r>
                <a:rPr lang="en-US" dirty="0"/>
                <a:t>Investment </a:t>
              </a:r>
              <a:br>
                <a:rPr lang="en-US" dirty="0"/>
              </a:br>
              <a:r>
                <a:rPr lang="en-US" dirty="0"/>
                <a:t>Professionals</a:t>
              </a:r>
            </a:p>
          </p:txBody>
        </p:sp>
        <p:cxnSp>
          <p:nvCxnSpPr>
            <p:cNvPr id="16" name="Straight Connector 15">
              <a:extLst>
                <a:ext uri="{FF2B5EF4-FFF2-40B4-BE49-F238E27FC236}">
                  <a16:creationId xmlns:a16="http://schemas.microsoft.com/office/drawing/2014/main" id="{151CFD4B-5F71-4948-8670-4A481B61CB31}"/>
                </a:ext>
              </a:extLst>
            </p:cNvPr>
            <p:cNvCxnSpPr>
              <a:cxnSpLocks/>
            </p:cNvCxnSpPr>
            <p:nvPr/>
          </p:nvCxnSpPr>
          <p:spPr>
            <a:xfrm>
              <a:off x="5801538" y="2181777"/>
              <a:ext cx="0" cy="253097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591427D1-5104-C949-97B3-EF8AB2AD06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8117" y="1996007"/>
              <a:ext cx="1666031" cy="1666031"/>
            </a:xfrm>
            <a:prstGeom prst="rect">
              <a:avLst/>
            </a:prstGeom>
          </p:spPr>
        </p:pic>
      </p:grpSp>
    </p:spTree>
    <p:extLst>
      <p:ext uri="{BB962C8B-B14F-4D97-AF65-F5344CB8AC3E}">
        <p14:creationId xmlns:p14="http://schemas.microsoft.com/office/powerpoint/2010/main" val="20227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In-Depth Research</a:t>
            </a:r>
          </a:p>
        </p:txBody>
      </p:sp>
      <p:sp>
        <p:nvSpPr>
          <p:cNvPr id="9" name="Rectangle 8">
            <a:extLst>
              <a:ext uri="{FF2B5EF4-FFF2-40B4-BE49-F238E27FC236}">
                <a16:creationId xmlns:a16="http://schemas.microsoft.com/office/drawing/2014/main" id="{69A2E507-1574-EF41-8864-D0CA1269AB3F}"/>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FRANKLIN TAX-FREE INCOME FUNDS? </a:t>
            </a:r>
          </a:p>
        </p:txBody>
      </p:sp>
      <p:grpSp>
        <p:nvGrpSpPr>
          <p:cNvPr id="19" name="Group 18">
            <a:extLst>
              <a:ext uri="{FF2B5EF4-FFF2-40B4-BE49-F238E27FC236}">
                <a16:creationId xmlns:a16="http://schemas.microsoft.com/office/drawing/2014/main" id="{4D515AD4-6D4D-6C42-BFF4-A8A82489E5DD}"/>
              </a:ext>
            </a:extLst>
          </p:cNvPr>
          <p:cNvGrpSpPr/>
          <p:nvPr/>
        </p:nvGrpSpPr>
        <p:grpSpPr>
          <a:xfrm>
            <a:off x="5185729" y="1992284"/>
            <a:ext cx="2994315" cy="3126921"/>
            <a:chOff x="5185729" y="1992284"/>
            <a:chExt cx="2994315" cy="3126921"/>
          </a:xfrm>
        </p:grpSpPr>
        <p:pic>
          <p:nvPicPr>
            <p:cNvPr id="172" name="Graphic 171">
              <a:extLst>
                <a:ext uri="{FF2B5EF4-FFF2-40B4-BE49-F238E27FC236}">
                  <a16:creationId xmlns:a16="http://schemas.microsoft.com/office/drawing/2014/main" id="{421AECF1-39DF-914A-81AC-316968C8E1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5729" y="1992284"/>
              <a:ext cx="2122576" cy="2170485"/>
            </a:xfrm>
            <a:prstGeom prst="rect">
              <a:avLst/>
            </a:prstGeom>
          </p:spPr>
        </p:pic>
        <p:grpSp>
          <p:nvGrpSpPr>
            <p:cNvPr id="92" name="Group 91">
              <a:extLst>
                <a:ext uri="{FF2B5EF4-FFF2-40B4-BE49-F238E27FC236}">
                  <a16:creationId xmlns:a16="http://schemas.microsoft.com/office/drawing/2014/main" id="{5E14CAAB-DFD3-E843-A842-09B590F4D918}"/>
                </a:ext>
              </a:extLst>
            </p:cNvPr>
            <p:cNvGrpSpPr/>
            <p:nvPr/>
          </p:nvGrpSpPr>
          <p:grpSpPr>
            <a:xfrm>
              <a:off x="6538985" y="3476063"/>
              <a:ext cx="1641059" cy="1643142"/>
              <a:chOff x="274320" y="3777968"/>
              <a:chExt cx="1629696" cy="1629699"/>
            </a:xfrm>
          </p:grpSpPr>
          <p:sp>
            <p:nvSpPr>
              <p:cNvPr id="93" name="Oval 92">
                <a:extLst>
                  <a:ext uri="{FF2B5EF4-FFF2-40B4-BE49-F238E27FC236}">
                    <a16:creationId xmlns:a16="http://schemas.microsoft.com/office/drawing/2014/main" id="{6F9FE06C-1445-5843-BE89-BB57373F4CCA}"/>
                  </a:ext>
                </a:extLst>
              </p:cNvPr>
              <p:cNvSpPr/>
              <p:nvPr/>
            </p:nvSpPr>
            <p:spPr>
              <a:xfrm>
                <a:off x="274320" y="3777968"/>
                <a:ext cx="1629696" cy="1629699"/>
              </a:xfrm>
              <a:prstGeom prst="ellipse">
                <a:avLst/>
              </a:prstGeom>
              <a:solidFill>
                <a:srgbClr val="4E9D2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57303568-CD07-1C42-8787-7A3695420D4D}"/>
                  </a:ext>
                </a:extLst>
              </p:cNvPr>
              <p:cNvGrpSpPr/>
              <p:nvPr/>
            </p:nvGrpSpPr>
            <p:grpSpPr>
              <a:xfrm>
                <a:off x="654222" y="4156290"/>
                <a:ext cx="869891" cy="873057"/>
                <a:chOff x="6069013" y="4457700"/>
                <a:chExt cx="436562" cy="438151"/>
              </a:xfrm>
              <a:solidFill>
                <a:schemeClr val="bg1"/>
              </a:solidFill>
            </p:grpSpPr>
            <p:sp>
              <p:nvSpPr>
                <p:cNvPr id="96" name="Freeform 636">
                  <a:extLst>
                    <a:ext uri="{FF2B5EF4-FFF2-40B4-BE49-F238E27FC236}">
                      <a16:creationId xmlns:a16="http://schemas.microsoft.com/office/drawing/2014/main" id="{7AE3F5FD-66B4-E241-A379-0E40CA4B486A}"/>
                    </a:ext>
                  </a:extLst>
                </p:cNvPr>
                <p:cNvSpPr>
                  <a:spLocks noEditPoints="1"/>
                </p:cNvSpPr>
                <p:nvPr/>
              </p:nvSpPr>
              <p:spPr bwMode="auto">
                <a:xfrm>
                  <a:off x="6191250" y="4579938"/>
                  <a:ext cx="192087" cy="315913"/>
                </a:xfrm>
                <a:custGeom>
                  <a:avLst/>
                  <a:gdLst>
                    <a:gd name="T0" fmla="*/ 35 w 58"/>
                    <a:gd name="T1" fmla="*/ 95 h 95"/>
                    <a:gd name="T2" fmla="*/ 23 w 58"/>
                    <a:gd name="T3" fmla="*/ 95 h 95"/>
                    <a:gd name="T4" fmla="*/ 12 w 58"/>
                    <a:gd name="T5" fmla="*/ 85 h 95"/>
                    <a:gd name="T6" fmla="*/ 12 w 58"/>
                    <a:gd name="T7" fmla="*/ 56 h 95"/>
                    <a:gd name="T8" fmla="*/ 10 w 58"/>
                    <a:gd name="T9" fmla="*/ 54 h 95"/>
                    <a:gd name="T10" fmla="*/ 0 w 58"/>
                    <a:gd name="T11" fmla="*/ 44 h 95"/>
                    <a:gd name="T12" fmla="*/ 0 w 58"/>
                    <a:gd name="T13" fmla="*/ 13 h 95"/>
                    <a:gd name="T14" fmla="*/ 12 w 58"/>
                    <a:gd name="T15" fmla="*/ 0 h 95"/>
                    <a:gd name="T16" fmla="*/ 45 w 58"/>
                    <a:gd name="T17" fmla="*/ 0 h 95"/>
                    <a:gd name="T18" fmla="*/ 58 w 58"/>
                    <a:gd name="T19" fmla="*/ 13 h 95"/>
                    <a:gd name="T20" fmla="*/ 58 w 58"/>
                    <a:gd name="T21" fmla="*/ 44 h 95"/>
                    <a:gd name="T22" fmla="*/ 48 w 58"/>
                    <a:gd name="T23" fmla="*/ 54 h 95"/>
                    <a:gd name="T24" fmla="*/ 45 w 58"/>
                    <a:gd name="T25" fmla="*/ 56 h 95"/>
                    <a:gd name="T26" fmla="*/ 45 w 58"/>
                    <a:gd name="T27" fmla="*/ 85 h 95"/>
                    <a:gd name="T28" fmla="*/ 35 w 58"/>
                    <a:gd name="T29" fmla="*/ 95 h 95"/>
                    <a:gd name="T30" fmla="*/ 12 w 58"/>
                    <a:gd name="T31" fmla="*/ 8 h 95"/>
                    <a:gd name="T32" fmla="*/ 8 w 58"/>
                    <a:gd name="T33" fmla="*/ 13 h 95"/>
                    <a:gd name="T34" fmla="*/ 8 w 58"/>
                    <a:gd name="T35" fmla="*/ 44 h 95"/>
                    <a:gd name="T36" fmla="*/ 10 w 58"/>
                    <a:gd name="T37" fmla="*/ 46 h 95"/>
                    <a:gd name="T38" fmla="*/ 21 w 58"/>
                    <a:gd name="T39" fmla="*/ 56 h 95"/>
                    <a:gd name="T40" fmla="*/ 21 w 58"/>
                    <a:gd name="T41" fmla="*/ 85 h 95"/>
                    <a:gd name="T42" fmla="*/ 23 w 58"/>
                    <a:gd name="T43" fmla="*/ 87 h 95"/>
                    <a:gd name="T44" fmla="*/ 35 w 58"/>
                    <a:gd name="T45" fmla="*/ 87 h 95"/>
                    <a:gd name="T46" fmla="*/ 37 w 58"/>
                    <a:gd name="T47" fmla="*/ 85 h 95"/>
                    <a:gd name="T48" fmla="*/ 37 w 58"/>
                    <a:gd name="T49" fmla="*/ 56 h 95"/>
                    <a:gd name="T50" fmla="*/ 48 w 58"/>
                    <a:gd name="T51" fmla="*/ 46 h 95"/>
                    <a:gd name="T52" fmla="*/ 50 w 58"/>
                    <a:gd name="T53" fmla="*/ 44 h 95"/>
                    <a:gd name="T54" fmla="*/ 50 w 58"/>
                    <a:gd name="T55" fmla="*/ 13 h 95"/>
                    <a:gd name="T56" fmla="*/ 45 w 58"/>
                    <a:gd name="T57" fmla="*/ 8 h 95"/>
                    <a:gd name="T58" fmla="*/ 12 w 58"/>
                    <a:gd name="T5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95">
                      <a:moveTo>
                        <a:pt x="35" y="95"/>
                      </a:moveTo>
                      <a:cubicBezTo>
                        <a:pt x="23" y="95"/>
                        <a:pt x="23" y="95"/>
                        <a:pt x="23" y="95"/>
                      </a:cubicBezTo>
                      <a:cubicBezTo>
                        <a:pt x="17" y="95"/>
                        <a:pt x="12" y="91"/>
                        <a:pt x="12" y="85"/>
                      </a:cubicBezTo>
                      <a:cubicBezTo>
                        <a:pt x="12" y="56"/>
                        <a:pt x="12" y="56"/>
                        <a:pt x="12" y="56"/>
                      </a:cubicBezTo>
                      <a:cubicBezTo>
                        <a:pt x="12" y="55"/>
                        <a:pt x="11" y="54"/>
                        <a:pt x="10" y="54"/>
                      </a:cubicBezTo>
                      <a:cubicBezTo>
                        <a:pt x="5" y="54"/>
                        <a:pt x="0" y="49"/>
                        <a:pt x="0" y="44"/>
                      </a:cubicBezTo>
                      <a:cubicBezTo>
                        <a:pt x="0" y="13"/>
                        <a:pt x="0" y="13"/>
                        <a:pt x="0" y="13"/>
                      </a:cubicBezTo>
                      <a:cubicBezTo>
                        <a:pt x="0" y="6"/>
                        <a:pt x="5" y="0"/>
                        <a:pt x="12" y="0"/>
                      </a:cubicBezTo>
                      <a:cubicBezTo>
                        <a:pt x="45" y="0"/>
                        <a:pt x="45" y="0"/>
                        <a:pt x="45" y="0"/>
                      </a:cubicBezTo>
                      <a:cubicBezTo>
                        <a:pt x="52" y="0"/>
                        <a:pt x="58" y="6"/>
                        <a:pt x="58" y="13"/>
                      </a:cubicBezTo>
                      <a:cubicBezTo>
                        <a:pt x="58" y="44"/>
                        <a:pt x="58" y="44"/>
                        <a:pt x="58" y="44"/>
                      </a:cubicBezTo>
                      <a:cubicBezTo>
                        <a:pt x="58" y="49"/>
                        <a:pt x="53" y="54"/>
                        <a:pt x="48" y="54"/>
                      </a:cubicBezTo>
                      <a:cubicBezTo>
                        <a:pt x="46" y="54"/>
                        <a:pt x="45" y="55"/>
                        <a:pt x="45" y="56"/>
                      </a:cubicBezTo>
                      <a:cubicBezTo>
                        <a:pt x="45" y="85"/>
                        <a:pt x="45" y="85"/>
                        <a:pt x="45" y="85"/>
                      </a:cubicBezTo>
                      <a:cubicBezTo>
                        <a:pt x="45" y="91"/>
                        <a:pt x="41" y="95"/>
                        <a:pt x="35" y="95"/>
                      </a:cubicBezTo>
                      <a:close/>
                      <a:moveTo>
                        <a:pt x="12" y="8"/>
                      </a:moveTo>
                      <a:cubicBezTo>
                        <a:pt x="10" y="8"/>
                        <a:pt x="8" y="10"/>
                        <a:pt x="8" y="13"/>
                      </a:cubicBezTo>
                      <a:cubicBezTo>
                        <a:pt x="8" y="44"/>
                        <a:pt x="8" y="44"/>
                        <a:pt x="8" y="44"/>
                      </a:cubicBezTo>
                      <a:cubicBezTo>
                        <a:pt x="8" y="45"/>
                        <a:pt x="9" y="46"/>
                        <a:pt x="10" y="46"/>
                      </a:cubicBezTo>
                      <a:cubicBezTo>
                        <a:pt x="16" y="46"/>
                        <a:pt x="21" y="50"/>
                        <a:pt x="21" y="56"/>
                      </a:cubicBezTo>
                      <a:cubicBezTo>
                        <a:pt x="21" y="85"/>
                        <a:pt x="21" y="85"/>
                        <a:pt x="21" y="85"/>
                      </a:cubicBezTo>
                      <a:cubicBezTo>
                        <a:pt x="21" y="86"/>
                        <a:pt x="22" y="87"/>
                        <a:pt x="23" y="87"/>
                      </a:cubicBezTo>
                      <a:cubicBezTo>
                        <a:pt x="35" y="87"/>
                        <a:pt x="35" y="87"/>
                        <a:pt x="35" y="87"/>
                      </a:cubicBezTo>
                      <a:cubicBezTo>
                        <a:pt x="36" y="87"/>
                        <a:pt x="37" y="86"/>
                        <a:pt x="37" y="85"/>
                      </a:cubicBezTo>
                      <a:cubicBezTo>
                        <a:pt x="37" y="56"/>
                        <a:pt x="37" y="56"/>
                        <a:pt x="37" y="56"/>
                      </a:cubicBezTo>
                      <a:cubicBezTo>
                        <a:pt x="37" y="50"/>
                        <a:pt x="42" y="46"/>
                        <a:pt x="48" y="46"/>
                      </a:cubicBezTo>
                      <a:cubicBezTo>
                        <a:pt x="49" y="46"/>
                        <a:pt x="50" y="45"/>
                        <a:pt x="50" y="44"/>
                      </a:cubicBezTo>
                      <a:cubicBezTo>
                        <a:pt x="50" y="13"/>
                        <a:pt x="50" y="13"/>
                        <a:pt x="50" y="13"/>
                      </a:cubicBezTo>
                      <a:cubicBezTo>
                        <a:pt x="50" y="10"/>
                        <a:pt x="48" y="8"/>
                        <a:pt x="45" y="8"/>
                      </a:cubicBez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37">
                  <a:extLst>
                    <a:ext uri="{FF2B5EF4-FFF2-40B4-BE49-F238E27FC236}">
                      <a16:creationId xmlns:a16="http://schemas.microsoft.com/office/drawing/2014/main" id="{F52CDEC5-06BB-1741-94C3-5B9EB2CC892B}"/>
                    </a:ext>
                  </a:extLst>
                </p:cNvPr>
                <p:cNvSpPr>
                  <a:spLocks noEditPoints="1"/>
                </p:cNvSpPr>
                <p:nvPr/>
              </p:nvSpPr>
              <p:spPr bwMode="auto">
                <a:xfrm>
                  <a:off x="6230938" y="4457700"/>
                  <a:ext cx="109537" cy="109538"/>
                </a:xfrm>
                <a:custGeom>
                  <a:avLst/>
                  <a:gdLst>
                    <a:gd name="T0" fmla="*/ 17 w 33"/>
                    <a:gd name="T1" fmla="*/ 33 h 33"/>
                    <a:gd name="T2" fmla="*/ 0 w 33"/>
                    <a:gd name="T3" fmla="*/ 16 h 33"/>
                    <a:gd name="T4" fmla="*/ 17 w 33"/>
                    <a:gd name="T5" fmla="*/ 0 h 33"/>
                    <a:gd name="T6" fmla="*/ 33 w 33"/>
                    <a:gd name="T7" fmla="*/ 16 h 33"/>
                    <a:gd name="T8" fmla="*/ 17 w 33"/>
                    <a:gd name="T9" fmla="*/ 33 h 33"/>
                    <a:gd name="T10" fmla="*/ 17 w 33"/>
                    <a:gd name="T11" fmla="*/ 8 h 33"/>
                    <a:gd name="T12" fmla="*/ 9 w 33"/>
                    <a:gd name="T13" fmla="*/ 16 h 33"/>
                    <a:gd name="T14" fmla="*/ 17 w 33"/>
                    <a:gd name="T15" fmla="*/ 25 h 33"/>
                    <a:gd name="T16" fmla="*/ 25 w 33"/>
                    <a:gd name="T17" fmla="*/ 16 h 33"/>
                    <a:gd name="T18" fmla="*/ 17 w 33"/>
                    <a:gd name="T19"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8"/>
                      </a:moveTo>
                      <a:cubicBezTo>
                        <a:pt x="12" y="8"/>
                        <a:pt x="9" y="12"/>
                        <a:pt x="9" y="16"/>
                      </a:cubicBezTo>
                      <a:cubicBezTo>
                        <a:pt x="9" y="21"/>
                        <a:pt x="12" y="25"/>
                        <a:pt x="17" y="25"/>
                      </a:cubicBezTo>
                      <a:cubicBezTo>
                        <a:pt x="21" y="25"/>
                        <a:pt x="25" y="21"/>
                        <a:pt x="25" y="16"/>
                      </a:cubicBezTo>
                      <a:cubicBezTo>
                        <a:pt x="25" y="12"/>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638">
                  <a:extLst>
                    <a:ext uri="{FF2B5EF4-FFF2-40B4-BE49-F238E27FC236}">
                      <a16:creationId xmlns:a16="http://schemas.microsoft.com/office/drawing/2014/main" id="{D83E57BB-8B0B-8441-8EFC-E5777527C830}"/>
                    </a:ext>
                  </a:extLst>
                </p:cNvPr>
                <p:cNvSpPr>
                  <a:spLocks/>
                </p:cNvSpPr>
                <p:nvPr/>
              </p:nvSpPr>
              <p:spPr bwMode="auto">
                <a:xfrm>
                  <a:off x="6370638" y="4594225"/>
                  <a:ext cx="134937" cy="301625"/>
                </a:xfrm>
                <a:custGeom>
                  <a:avLst/>
                  <a:gdLst>
                    <a:gd name="T0" fmla="*/ 18 w 41"/>
                    <a:gd name="T1" fmla="*/ 91 h 91"/>
                    <a:gd name="T2" fmla="*/ 4 w 41"/>
                    <a:gd name="T3" fmla="*/ 91 h 91"/>
                    <a:gd name="T4" fmla="*/ 0 w 41"/>
                    <a:gd name="T5" fmla="*/ 87 h 91"/>
                    <a:gd name="T6" fmla="*/ 4 w 41"/>
                    <a:gd name="T7" fmla="*/ 83 h 91"/>
                    <a:gd name="T8" fmla="*/ 18 w 41"/>
                    <a:gd name="T9" fmla="*/ 83 h 91"/>
                    <a:gd name="T10" fmla="*/ 21 w 41"/>
                    <a:gd name="T11" fmla="*/ 81 h 91"/>
                    <a:gd name="T12" fmla="*/ 21 w 41"/>
                    <a:gd name="T13" fmla="*/ 56 h 91"/>
                    <a:gd name="T14" fmla="*/ 31 w 41"/>
                    <a:gd name="T15" fmla="*/ 46 h 91"/>
                    <a:gd name="T16" fmla="*/ 33 w 41"/>
                    <a:gd name="T17" fmla="*/ 44 h 91"/>
                    <a:gd name="T18" fmla="*/ 33 w 41"/>
                    <a:gd name="T19" fmla="*/ 13 h 91"/>
                    <a:gd name="T20" fmla="*/ 29 w 41"/>
                    <a:gd name="T21" fmla="*/ 9 h 91"/>
                    <a:gd name="T22" fmla="*/ 16 w 41"/>
                    <a:gd name="T23" fmla="*/ 9 h 91"/>
                    <a:gd name="T24" fmla="*/ 12 w 41"/>
                    <a:gd name="T25" fmla="*/ 4 h 91"/>
                    <a:gd name="T26" fmla="*/ 16 w 41"/>
                    <a:gd name="T27" fmla="*/ 0 h 91"/>
                    <a:gd name="T28" fmla="*/ 29 w 41"/>
                    <a:gd name="T29" fmla="*/ 0 h 91"/>
                    <a:gd name="T30" fmla="*/ 41 w 41"/>
                    <a:gd name="T31" fmla="*/ 13 h 91"/>
                    <a:gd name="T32" fmla="*/ 41 w 41"/>
                    <a:gd name="T33" fmla="*/ 44 h 91"/>
                    <a:gd name="T34" fmla="*/ 31 w 41"/>
                    <a:gd name="T35" fmla="*/ 54 h 91"/>
                    <a:gd name="T36" fmla="*/ 29 w 41"/>
                    <a:gd name="T37" fmla="*/ 56 h 91"/>
                    <a:gd name="T38" fmla="*/ 29 w 41"/>
                    <a:gd name="T39" fmla="*/ 81 h 91"/>
                    <a:gd name="T40" fmla="*/ 18 w 41"/>
                    <a:gd name="T4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91">
                      <a:moveTo>
                        <a:pt x="18" y="91"/>
                      </a:moveTo>
                      <a:cubicBezTo>
                        <a:pt x="4" y="91"/>
                        <a:pt x="4" y="91"/>
                        <a:pt x="4" y="91"/>
                      </a:cubicBezTo>
                      <a:cubicBezTo>
                        <a:pt x="2" y="91"/>
                        <a:pt x="0" y="90"/>
                        <a:pt x="0" y="87"/>
                      </a:cubicBezTo>
                      <a:cubicBezTo>
                        <a:pt x="0" y="85"/>
                        <a:pt x="2" y="83"/>
                        <a:pt x="4" y="83"/>
                      </a:cubicBezTo>
                      <a:cubicBezTo>
                        <a:pt x="18" y="83"/>
                        <a:pt x="18" y="83"/>
                        <a:pt x="18" y="83"/>
                      </a:cubicBezTo>
                      <a:cubicBezTo>
                        <a:pt x="20" y="83"/>
                        <a:pt x="21" y="82"/>
                        <a:pt x="21" y="81"/>
                      </a:cubicBezTo>
                      <a:cubicBezTo>
                        <a:pt x="21" y="56"/>
                        <a:pt x="21" y="56"/>
                        <a:pt x="21" y="56"/>
                      </a:cubicBezTo>
                      <a:cubicBezTo>
                        <a:pt x="21" y="51"/>
                        <a:pt x="25" y="46"/>
                        <a:pt x="31" y="46"/>
                      </a:cubicBezTo>
                      <a:cubicBezTo>
                        <a:pt x="32" y="46"/>
                        <a:pt x="33" y="45"/>
                        <a:pt x="33" y="44"/>
                      </a:cubicBezTo>
                      <a:cubicBezTo>
                        <a:pt x="33" y="13"/>
                        <a:pt x="33" y="13"/>
                        <a:pt x="33" y="13"/>
                      </a:cubicBezTo>
                      <a:cubicBezTo>
                        <a:pt x="33" y="10"/>
                        <a:pt x="31" y="9"/>
                        <a:pt x="29" y="9"/>
                      </a:cubicBezTo>
                      <a:cubicBezTo>
                        <a:pt x="16" y="9"/>
                        <a:pt x="16" y="9"/>
                        <a:pt x="16" y="9"/>
                      </a:cubicBezTo>
                      <a:cubicBezTo>
                        <a:pt x="14" y="9"/>
                        <a:pt x="12" y="7"/>
                        <a:pt x="12" y="4"/>
                      </a:cubicBezTo>
                      <a:cubicBezTo>
                        <a:pt x="12" y="2"/>
                        <a:pt x="14" y="0"/>
                        <a:pt x="16" y="0"/>
                      </a:cubicBezTo>
                      <a:cubicBezTo>
                        <a:pt x="29" y="0"/>
                        <a:pt x="29" y="0"/>
                        <a:pt x="29" y="0"/>
                      </a:cubicBezTo>
                      <a:cubicBezTo>
                        <a:pt x="36" y="0"/>
                        <a:pt x="41" y="6"/>
                        <a:pt x="41" y="13"/>
                      </a:cubicBezTo>
                      <a:cubicBezTo>
                        <a:pt x="41" y="44"/>
                        <a:pt x="41" y="44"/>
                        <a:pt x="41" y="44"/>
                      </a:cubicBezTo>
                      <a:cubicBezTo>
                        <a:pt x="41" y="50"/>
                        <a:pt x="37" y="54"/>
                        <a:pt x="31" y="54"/>
                      </a:cubicBezTo>
                      <a:cubicBezTo>
                        <a:pt x="30" y="54"/>
                        <a:pt x="29" y="55"/>
                        <a:pt x="29" y="56"/>
                      </a:cubicBezTo>
                      <a:cubicBezTo>
                        <a:pt x="29" y="81"/>
                        <a:pt x="29" y="81"/>
                        <a:pt x="29" y="81"/>
                      </a:cubicBezTo>
                      <a:cubicBezTo>
                        <a:pt x="29" y="87"/>
                        <a:pt x="24" y="91"/>
                        <a:pt x="18"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39">
                  <a:extLst>
                    <a:ext uri="{FF2B5EF4-FFF2-40B4-BE49-F238E27FC236}">
                      <a16:creationId xmlns:a16="http://schemas.microsoft.com/office/drawing/2014/main" id="{EE9124A2-6D4C-BD4E-9C39-123CD5122849}"/>
                    </a:ext>
                  </a:extLst>
                </p:cNvPr>
                <p:cNvSpPr>
                  <a:spLocks/>
                </p:cNvSpPr>
                <p:nvPr/>
              </p:nvSpPr>
              <p:spPr bwMode="auto">
                <a:xfrm>
                  <a:off x="6069013" y="4594225"/>
                  <a:ext cx="134937" cy="301625"/>
                </a:xfrm>
                <a:custGeom>
                  <a:avLst/>
                  <a:gdLst>
                    <a:gd name="T0" fmla="*/ 37 w 41"/>
                    <a:gd name="T1" fmla="*/ 91 h 91"/>
                    <a:gd name="T2" fmla="*/ 22 w 41"/>
                    <a:gd name="T3" fmla="*/ 91 h 91"/>
                    <a:gd name="T4" fmla="*/ 12 w 41"/>
                    <a:gd name="T5" fmla="*/ 81 h 91"/>
                    <a:gd name="T6" fmla="*/ 12 w 41"/>
                    <a:gd name="T7" fmla="*/ 56 h 91"/>
                    <a:gd name="T8" fmla="*/ 10 w 41"/>
                    <a:gd name="T9" fmla="*/ 54 h 91"/>
                    <a:gd name="T10" fmla="*/ 0 w 41"/>
                    <a:gd name="T11" fmla="*/ 44 h 91"/>
                    <a:gd name="T12" fmla="*/ 0 w 41"/>
                    <a:gd name="T13" fmla="*/ 13 h 91"/>
                    <a:gd name="T14" fmla="*/ 12 w 41"/>
                    <a:gd name="T15" fmla="*/ 0 h 91"/>
                    <a:gd name="T16" fmla="*/ 24 w 41"/>
                    <a:gd name="T17" fmla="*/ 0 h 91"/>
                    <a:gd name="T18" fmla="*/ 29 w 41"/>
                    <a:gd name="T19" fmla="*/ 4 h 91"/>
                    <a:gd name="T20" fmla="*/ 24 w 41"/>
                    <a:gd name="T21" fmla="*/ 9 h 91"/>
                    <a:gd name="T22" fmla="*/ 12 w 41"/>
                    <a:gd name="T23" fmla="*/ 9 h 91"/>
                    <a:gd name="T24" fmla="*/ 8 w 41"/>
                    <a:gd name="T25" fmla="*/ 13 h 91"/>
                    <a:gd name="T26" fmla="*/ 8 w 41"/>
                    <a:gd name="T27" fmla="*/ 44 h 91"/>
                    <a:gd name="T28" fmla="*/ 10 w 41"/>
                    <a:gd name="T29" fmla="*/ 46 h 91"/>
                    <a:gd name="T30" fmla="*/ 20 w 41"/>
                    <a:gd name="T31" fmla="*/ 56 h 91"/>
                    <a:gd name="T32" fmla="*/ 20 w 41"/>
                    <a:gd name="T33" fmla="*/ 81 h 91"/>
                    <a:gd name="T34" fmla="*/ 22 w 41"/>
                    <a:gd name="T35" fmla="*/ 83 h 91"/>
                    <a:gd name="T36" fmla="*/ 37 w 41"/>
                    <a:gd name="T37" fmla="*/ 83 h 91"/>
                    <a:gd name="T38" fmla="*/ 41 w 41"/>
                    <a:gd name="T39" fmla="*/ 87 h 91"/>
                    <a:gd name="T40" fmla="*/ 37 w 41"/>
                    <a:gd name="T4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91">
                      <a:moveTo>
                        <a:pt x="37" y="91"/>
                      </a:moveTo>
                      <a:cubicBezTo>
                        <a:pt x="22" y="91"/>
                        <a:pt x="22" y="91"/>
                        <a:pt x="22" y="91"/>
                      </a:cubicBezTo>
                      <a:cubicBezTo>
                        <a:pt x="17" y="91"/>
                        <a:pt x="12" y="87"/>
                        <a:pt x="12" y="81"/>
                      </a:cubicBezTo>
                      <a:cubicBezTo>
                        <a:pt x="12" y="56"/>
                        <a:pt x="12" y="56"/>
                        <a:pt x="12" y="56"/>
                      </a:cubicBezTo>
                      <a:cubicBezTo>
                        <a:pt x="12" y="55"/>
                        <a:pt x="11" y="54"/>
                        <a:pt x="10" y="54"/>
                      </a:cubicBezTo>
                      <a:cubicBezTo>
                        <a:pt x="4" y="54"/>
                        <a:pt x="0" y="50"/>
                        <a:pt x="0" y="44"/>
                      </a:cubicBezTo>
                      <a:cubicBezTo>
                        <a:pt x="0" y="13"/>
                        <a:pt x="0" y="13"/>
                        <a:pt x="0" y="13"/>
                      </a:cubicBezTo>
                      <a:cubicBezTo>
                        <a:pt x="0" y="6"/>
                        <a:pt x="5" y="0"/>
                        <a:pt x="12" y="0"/>
                      </a:cubicBezTo>
                      <a:cubicBezTo>
                        <a:pt x="24" y="0"/>
                        <a:pt x="24" y="0"/>
                        <a:pt x="24" y="0"/>
                      </a:cubicBezTo>
                      <a:cubicBezTo>
                        <a:pt x="27" y="0"/>
                        <a:pt x="29" y="2"/>
                        <a:pt x="29" y="4"/>
                      </a:cubicBezTo>
                      <a:cubicBezTo>
                        <a:pt x="29" y="7"/>
                        <a:pt x="27" y="9"/>
                        <a:pt x="24" y="9"/>
                      </a:cubicBezTo>
                      <a:cubicBezTo>
                        <a:pt x="12" y="9"/>
                        <a:pt x="12" y="9"/>
                        <a:pt x="12" y="9"/>
                      </a:cubicBezTo>
                      <a:cubicBezTo>
                        <a:pt x="10" y="9"/>
                        <a:pt x="8" y="10"/>
                        <a:pt x="8" y="13"/>
                      </a:cubicBezTo>
                      <a:cubicBezTo>
                        <a:pt x="8" y="44"/>
                        <a:pt x="8" y="44"/>
                        <a:pt x="8" y="44"/>
                      </a:cubicBezTo>
                      <a:cubicBezTo>
                        <a:pt x="8" y="45"/>
                        <a:pt x="9" y="46"/>
                        <a:pt x="10" y="46"/>
                      </a:cubicBezTo>
                      <a:cubicBezTo>
                        <a:pt x="16" y="46"/>
                        <a:pt x="20" y="51"/>
                        <a:pt x="20" y="56"/>
                      </a:cubicBezTo>
                      <a:cubicBezTo>
                        <a:pt x="20" y="81"/>
                        <a:pt x="20" y="81"/>
                        <a:pt x="20" y="81"/>
                      </a:cubicBezTo>
                      <a:cubicBezTo>
                        <a:pt x="20" y="82"/>
                        <a:pt x="21" y="83"/>
                        <a:pt x="22" y="83"/>
                      </a:cubicBezTo>
                      <a:cubicBezTo>
                        <a:pt x="37" y="83"/>
                        <a:pt x="37" y="83"/>
                        <a:pt x="37" y="83"/>
                      </a:cubicBezTo>
                      <a:cubicBezTo>
                        <a:pt x="39" y="83"/>
                        <a:pt x="41" y="85"/>
                        <a:pt x="41" y="87"/>
                      </a:cubicBezTo>
                      <a:cubicBezTo>
                        <a:pt x="41" y="90"/>
                        <a:pt x="39" y="91"/>
                        <a:pt x="37"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640">
                  <a:extLst>
                    <a:ext uri="{FF2B5EF4-FFF2-40B4-BE49-F238E27FC236}">
                      <a16:creationId xmlns:a16="http://schemas.microsoft.com/office/drawing/2014/main" id="{6EFA80E7-20EB-4043-877E-7702B65B4418}"/>
                    </a:ext>
                  </a:extLst>
                </p:cNvPr>
                <p:cNvSpPr>
                  <a:spLocks noEditPoints="1"/>
                </p:cNvSpPr>
                <p:nvPr/>
              </p:nvSpPr>
              <p:spPr bwMode="auto">
                <a:xfrm>
                  <a:off x="6370638" y="4470400"/>
                  <a:ext cx="107950" cy="109538"/>
                </a:xfrm>
                <a:custGeom>
                  <a:avLst/>
                  <a:gdLst>
                    <a:gd name="T0" fmla="*/ 16 w 33"/>
                    <a:gd name="T1" fmla="*/ 33 h 33"/>
                    <a:gd name="T2" fmla="*/ 0 w 33"/>
                    <a:gd name="T3" fmla="*/ 16 h 33"/>
                    <a:gd name="T4" fmla="*/ 16 w 33"/>
                    <a:gd name="T5" fmla="*/ 0 h 33"/>
                    <a:gd name="T6" fmla="*/ 33 w 33"/>
                    <a:gd name="T7" fmla="*/ 16 h 33"/>
                    <a:gd name="T8" fmla="*/ 16 w 33"/>
                    <a:gd name="T9" fmla="*/ 33 h 33"/>
                    <a:gd name="T10" fmla="*/ 16 w 33"/>
                    <a:gd name="T11" fmla="*/ 8 h 33"/>
                    <a:gd name="T12" fmla="*/ 8 w 33"/>
                    <a:gd name="T13" fmla="*/ 16 h 33"/>
                    <a:gd name="T14" fmla="*/ 16 w 33"/>
                    <a:gd name="T15" fmla="*/ 25 h 33"/>
                    <a:gd name="T16" fmla="*/ 25 w 33"/>
                    <a:gd name="T17" fmla="*/ 16 h 33"/>
                    <a:gd name="T18" fmla="*/ 16 w 33"/>
                    <a:gd name="T19"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6" y="33"/>
                      </a:moveTo>
                      <a:cubicBezTo>
                        <a:pt x="7" y="33"/>
                        <a:pt x="0" y="26"/>
                        <a:pt x="0" y="16"/>
                      </a:cubicBezTo>
                      <a:cubicBezTo>
                        <a:pt x="0" y="7"/>
                        <a:pt x="7" y="0"/>
                        <a:pt x="16" y="0"/>
                      </a:cubicBezTo>
                      <a:cubicBezTo>
                        <a:pt x="26" y="0"/>
                        <a:pt x="33" y="7"/>
                        <a:pt x="33" y="16"/>
                      </a:cubicBezTo>
                      <a:cubicBezTo>
                        <a:pt x="33" y="26"/>
                        <a:pt x="26" y="33"/>
                        <a:pt x="16" y="33"/>
                      </a:cubicBezTo>
                      <a:close/>
                      <a:moveTo>
                        <a:pt x="16" y="8"/>
                      </a:moveTo>
                      <a:cubicBezTo>
                        <a:pt x="12" y="8"/>
                        <a:pt x="8" y="12"/>
                        <a:pt x="8" y="16"/>
                      </a:cubicBezTo>
                      <a:cubicBezTo>
                        <a:pt x="8" y="21"/>
                        <a:pt x="12" y="25"/>
                        <a:pt x="16" y="25"/>
                      </a:cubicBezTo>
                      <a:cubicBezTo>
                        <a:pt x="21" y="25"/>
                        <a:pt x="25" y="21"/>
                        <a:pt x="25" y="16"/>
                      </a:cubicBezTo>
                      <a:cubicBezTo>
                        <a:pt x="25" y="12"/>
                        <a:pt x="21"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41">
                  <a:extLst>
                    <a:ext uri="{FF2B5EF4-FFF2-40B4-BE49-F238E27FC236}">
                      <a16:creationId xmlns:a16="http://schemas.microsoft.com/office/drawing/2014/main" id="{C243F733-91DC-E749-A007-D247EE829095}"/>
                    </a:ext>
                  </a:extLst>
                </p:cNvPr>
                <p:cNvSpPr>
                  <a:spLocks noEditPoints="1"/>
                </p:cNvSpPr>
                <p:nvPr/>
              </p:nvSpPr>
              <p:spPr bwMode="auto">
                <a:xfrm>
                  <a:off x="6096000" y="4470400"/>
                  <a:ext cx="107950" cy="109538"/>
                </a:xfrm>
                <a:custGeom>
                  <a:avLst/>
                  <a:gdLst>
                    <a:gd name="T0" fmla="*/ 16 w 33"/>
                    <a:gd name="T1" fmla="*/ 33 h 33"/>
                    <a:gd name="T2" fmla="*/ 0 w 33"/>
                    <a:gd name="T3" fmla="*/ 16 h 33"/>
                    <a:gd name="T4" fmla="*/ 16 w 33"/>
                    <a:gd name="T5" fmla="*/ 0 h 33"/>
                    <a:gd name="T6" fmla="*/ 33 w 33"/>
                    <a:gd name="T7" fmla="*/ 16 h 33"/>
                    <a:gd name="T8" fmla="*/ 16 w 33"/>
                    <a:gd name="T9" fmla="*/ 33 h 33"/>
                    <a:gd name="T10" fmla="*/ 16 w 33"/>
                    <a:gd name="T11" fmla="*/ 8 h 33"/>
                    <a:gd name="T12" fmla="*/ 8 w 33"/>
                    <a:gd name="T13" fmla="*/ 16 h 33"/>
                    <a:gd name="T14" fmla="*/ 16 w 33"/>
                    <a:gd name="T15" fmla="*/ 25 h 33"/>
                    <a:gd name="T16" fmla="*/ 25 w 33"/>
                    <a:gd name="T17" fmla="*/ 16 h 33"/>
                    <a:gd name="T18" fmla="*/ 16 w 33"/>
                    <a:gd name="T19"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6" y="33"/>
                      </a:moveTo>
                      <a:cubicBezTo>
                        <a:pt x="7" y="33"/>
                        <a:pt x="0" y="26"/>
                        <a:pt x="0" y="16"/>
                      </a:cubicBezTo>
                      <a:cubicBezTo>
                        <a:pt x="0" y="7"/>
                        <a:pt x="7" y="0"/>
                        <a:pt x="16" y="0"/>
                      </a:cubicBezTo>
                      <a:cubicBezTo>
                        <a:pt x="26" y="0"/>
                        <a:pt x="33" y="7"/>
                        <a:pt x="33" y="16"/>
                      </a:cubicBezTo>
                      <a:cubicBezTo>
                        <a:pt x="33" y="26"/>
                        <a:pt x="26" y="33"/>
                        <a:pt x="16" y="33"/>
                      </a:cubicBezTo>
                      <a:close/>
                      <a:moveTo>
                        <a:pt x="16" y="8"/>
                      </a:moveTo>
                      <a:cubicBezTo>
                        <a:pt x="12" y="8"/>
                        <a:pt x="8" y="12"/>
                        <a:pt x="8" y="16"/>
                      </a:cubicBezTo>
                      <a:cubicBezTo>
                        <a:pt x="8" y="21"/>
                        <a:pt x="12" y="25"/>
                        <a:pt x="16" y="25"/>
                      </a:cubicBezTo>
                      <a:cubicBezTo>
                        <a:pt x="21" y="25"/>
                        <a:pt x="25" y="21"/>
                        <a:pt x="25" y="16"/>
                      </a:cubicBezTo>
                      <a:cubicBezTo>
                        <a:pt x="25" y="12"/>
                        <a:pt x="21"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8" name="Group 17">
            <a:extLst>
              <a:ext uri="{FF2B5EF4-FFF2-40B4-BE49-F238E27FC236}">
                <a16:creationId xmlns:a16="http://schemas.microsoft.com/office/drawing/2014/main" id="{E0628DF9-9D48-234A-B3BB-EC5CA7E180B1}"/>
              </a:ext>
            </a:extLst>
          </p:cNvPr>
          <p:cNvGrpSpPr/>
          <p:nvPr/>
        </p:nvGrpSpPr>
        <p:grpSpPr>
          <a:xfrm>
            <a:off x="963956" y="1992284"/>
            <a:ext cx="3503712" cy="3126919"/>
            <a:chOff x="963956" y="1992284"/>
            <a:chExt cx="3503712" cy="3126919"/>
          </a:xfrm>
        </p:grpSpPr>
        <p:cxnSp>
          <p:nvCxnSpPr>
            <p:cNvPr id="184" name="Straight Connector 183">
              <a:extLst>
                <a:ext uri="{FF2B5EF4-FFF2-40B4-BE49-F238E27FC236}">
                  <a16:creationId xmlns:a16="http://schemas.microsoft.com/office/drawing/2014/main" id="{0B79993F-CCED-2D4A-B0FB-943987248CD9}"/>
                </a:ext>
              </a:extLst>
            </p:cNvPr>
            <p:cNvCxnSpPr>
              <a:cxnSpLocks/>
            </p:cNvCxnSpPr>
            <p:nvPr/>
          </p:nvCxnSpPr>
          <p:spPr>
            <a:xfrm>
              <a:off x="4467668" y="1992284"/>
              <a:ext cx="0" cy="312691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1F7125A-4F02-754D-BADC-32B2FF9A8198}"/>
                </a:ext>
              </a:extLst>
            </p:cNvPr>
            <p:cNvGrpSpPr/>
            <p:nvPr/>
          </p:nvGrpSpPr>
          <p:grpSpPr>
            <a:xfrm>
              <a:off x="963956" y="1992284"/>
              <a:ext cx="2785652" cy="3126919"/>
              <a:chOff x="963956" y="1992284"/>
              <a:chExt cx="2785652" cy="3126919"/>
            </a:xfrm>
          </p:grpSpPr>
          <p:pic>
            <p:nvPicPr>
              <p:cNvPr id="8" name="Graphic 7">
                <a:extLst>
                  <a:ext uri="{FF2B5EF4-FFF2-40B4-BE49-F238E27FC236}">
                    <a16:creationId xmlns:a16="http://schemas.microsoft.com/office/drawing/2014/main" id="{29A00C75-7726-D940-951E-D3E2ADDD2F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956" y="1992284"/>
                <a:ext cx="1873808" cy="2170485"/>
              </a:xfrm>
              <a:prstGeom prst="rect">
                <a:avLst/>
              </a:prstGeom>
            </p:spPr>
          </p:pic>
          <p:grpSp>
            <p:nvGrpSpPr>
              <p:cNvPr id="13" name="Group 12">
                <a:extLst>
                  <a:ext uri="{FF2B5EF4-FFF2-40B4-BE49-F238E27FC236}">
                    <a16:creationId xmlns:a16="http://schemas.microsoft.com/office/drawing/2014/main" id="{E024089F-41E7-6843-9A33-605AFBA544E5}"/>
                  </a:ext>
                </a:extLst>
              </p:cNvPr>
              <p:cNvGrpSpPr/>
              <p:nvPr/>
            </p:nvGrpSpPr>
            <p:grpSpPr>
              <a:xfrm>
                <a:off x="2108550" y="3476062"/>
                <a:ext cx="1641058" cy="1643141"/>
                <a:chOff x="1582858" y="3531552"/>
                <a:chExt cx="1876112" cy="1876116"/>
              </a:xfrm>
            </p:grpSpPr>
            <p:sp>
              <p:nvSpPr>
                <p:cNvPr id="82" name="Oval 81">
                  <a:extLst>
                    <a:ext uri="{FF2B5EF4-FFF2-40B4-BE49-F238E27FC236}">
                      <a16:creationId xmlns:a16="http://schemas.microsoft.com/office/drawing/2014/main" id="{800E6E2F-8B96-C840-A0F7-F218E8DE146B}"/>
                    </a:ext>
                  </a:extLst>
                </p:cNvPr>
                <p:cNvSpPr/>
                <p:nvPr/>
              </p:nvSpPr>
              <p:spPr>
                <a:xfrm>
                  <a:off x="1582858" y="3531552"/>
                  <a:ext cx="1876112" cy="1876116"/>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Graphic 76">
                  <a:extLst>
                    <a:ext uri="{FF2B5EF4-FFF2-40B4-BE49-F238E27FC236}">
                      <a16:creationId xmlns:a16="http://schemas.microsoft.com/office/drawing/2014/main" id="{27D16650-E4BE-334C-93C8-C6B3D6332C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938709" y="3902081"/>
                  <a:ext cx="1243922" cy="1174815"/>
                </a:xfrm>
                <a:prstGeom prst="rect">
                  <a:avLst/>
                </a:prstGeom>
              </p:spPr>
            </p:pic>
          </p:grpSp>
        </p:grpSp>
      </p:grpSp>
      <p:sp>
        <p:nvSpPr>
          <p:cNvPr id="22" name="Slide Number Placeholder 1">
            <a:extLst>
              <a:ext uri="{FF2B5EF4-FFF2-40B4-BE49-F238E27FC236}">
                <a16:creationId xmlns:a16="http://schemas.microsoft.com/office/drawing/2014/main" id="{4C791EA1-3E26-4A1C-82F0-6E69BAB80870}"/>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26</a:t>
            </a:fld>
            <a:endParaRPr lang="en-US" dirty="0">
              <a:solidFill>
                <a:srgbClr val="000000"/>
              </a:solidFill>
            </a:endParaRPr>
          </a:p>
        </p:txBody>
      </p:sp>
    </p:spTree>
    <p:extLst>
      <p:ext uri="{BB962C8B-B14F-4D97-AF65-F5344CB8AC3E}">
        <p14:creationId xmlns:p14="http://schemas.microsoft.com/office/powerpoint/2010/main" val="16711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lIns="0" tIns="0" rIns="0" bIns="0"/>
          <a:lstStyle/>
          <a:p>
            <a:pPr>
              <a:lnSpc>
                <a:spcPct val="100000"/>
              </a:lnSpc>
            </a:pPr>
            <a:r>
              <a:rPr lang="en-US" dirty="0">
                <a:solidFill>
                  <a:schemeClr val="accent1"/>
                </a:solidFill>
              </a:rPr>
              <a:t>Focus on Income</a:t>
            </a:r>
          </a:p>
        </p:txBody>
      </p:sp>
      <p:sp>
        <p:nvSpPr>
          <p:cNvPr id="8" name="Text Placeholder 7"/>
          <p:cNvSpPr>
            <a:spLocks noGrp="1"/>
          </p:cNvSpPr>
          <p:nvPr>
            <p:ph type="body" sz="quarter" idx="13"/>
          </p:nvPr>
        </p:nvSpPr>
        <p:spPr/>
        <p:txBody>
          <a:bodyPr/>
          <a:lstStyle/>
          <a:p>
            <a:r>
              <a:rPr lang="en-US" dirty="0"/>
              <a:t>Source: Bloomberg. Total return includes compounded income and capital appreciation. Indexes are unmanaged, and one cannot invest directly in an index. Index returns do not reflect any fees, expenses or sales charges. Please see index descriptions at the end of this presentation.</a:t>
            </a:r>
          </a:p>
        </p:txBody>
      </p:sp>
      <p:sp>
        <p:nvSpPr>
          <p:cNvPr id="22" name="Rectangle 21"/>
          <p:cNvSpPr/>
          <p:nvPr/>
        </p:nvSpPr>
        <p:spPr>
          <a:xfrm>
            <a:off x="5491258" y="3641650"/>
            <a:ext cx="1506053" cy="861774"/>
          </a:xfrm>
          <a:prstGeom prst="rect">
            <a:avLst/>
          </a:prstGeom>
        </p:spPr>
        <p:txBody>
          <a:bodyPr wrap="none">
            <a:spAutoFit/>
          </a:bodyPr>
          <a:lstStyle/>
          <a:p>
            <a:r>
              <a:rPr lang="en-US" sz="3200" b="1" dirty="0">
                <a:solidFill>
                  <a:schemeClr val="accent5"/>
                </a:solidFill>
                <a:latin typeface="Arial Narrow"/>
                <a:ea typeface="Lucida Grande"/>
                <a:cs typeface="Arial Narrow"/>
              </a:rPr>
              <a:t>%</a:t>
            </a:r>
            <a:r>
              <a:rPr lang="pl-PL" sz="3200" b="1" dirty="0">
                <a:solidFill>
                  <a:schemeClr val="accent5"/>
                </a:solidFill>
                <a:latin typeface="Arial Narrow"/>
                <a:ea typeface="Lucida Grande"/>
                <a:cs typeface="Arial Narrow"/>
              </a:rPr>
              <a:t> </a:t>
            </a:r>
            <a:r>
              <a:rPr lang="en-US" b="1" dirty="0">
                <a:solidFill>
                  <a:srgbClr val="000000"/>
                </a:solidFill>
                <a:latin typeface="Arial Narrow"/>
                <a:ea typeface="Lucida Grande"/>
                <a:cs typeface="Arial Narrow"/>
              </a:rPr>
              <a:t>OF TOTAL</a:t>
            </a:r>
            <a:br>
              <a:rPr lang="en-US" b="1" dirty="0">
                <a:solidFill>
                  <a:srgbClr val="000000"/>
                </a:solidFill>
                <a:latin typeface="Arial Narrow"/>
                <a:ea typeface="Lucida Grande"/>
                <a:cs typeface="Arial Narrow"/>
              </a:rPr>
            </a:br>
            <a:r>
              <a:rPr lang="en-US" b="1" dirty="0">
                <a:solidFill>
                  <a:srgbClr val="000000"/>
                </a:solidFill>
                <a:latin typeface="Arial Narrow"/>
                <a:ea typeface="Lucida Grande"/>
                <a:cs typeface="Arial Narrow"/>
              </a:rPr>
              <a:t> RETURN</a:t>
            </a:r>
            <a:endParaRPr lang="en-US" b="1" dirty="0">
              <a:latin typeface="Arial Narrow"/>
              <a:cs typeface="Arial Narrow"/>
            </a:endParaRPr>
          </a:p>
        </p:txBody>
      </p:sp>
      <p:graphicFrame>
        <p:nvGraphicFramePr>
          <p:cNvPr id="18" name="Chart 17"/>
          <p:cNvGraphicFramePr>
            <a:graphicFrameLocks noGrp="1"/>
          </p:cNvGraphicFramePr>
          <p:nvPr>
            <p:extLst>
              <p:ext uri="{D42A27DB-BD31-4B8C-83A1-F6EECF244321}">
                <p14:modId xmlns:p14="http://schemas.microsoft.com/office/powerpoint/2010/main" val="1806868986"/>
              </p:ext>
            </p:extLst>
          </p:nvPr>
        </p:nvGraphicFramePr>
        <p:xfrm>
          <a:off x="274320" y="1920241"/>
          <a:ext cx="5216938" cy="417858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83E5C5DF-0A0C-4CD6-BBBB-C0E6F6AA8C50}"/>
              </a:ext>
            </a:extLst>
          </p:cNvPr>
          <p:cNvCxnSpPr>
            <a:cxnSpLocks/>
          </p:cNvCxnSpPr>
          <p:nvPr/>
        </p:nvCxnSpPr>
        <p:spPr>
          <a:xfrm rot="10800000" flipH="1">
            <a:off x="2153600" y="2880946"/>
            <a:ext cx="3009899" cy="0"/>
          </a:xfrm>
          <a:prstGeom prst="line">
            <a:avLst/>
          </a:prstGeom>
          <a:ln w="19050" cmpd="sng">
            <a:solidFill>
              <a:srgbClr val="BBBBBB"/>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C58A35D1-CA6F-8347-A772-6FB5924370C6}"/>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FRANKLIN TAX-FREE INCOME FUNDS? </a:t>
            </a:r>
          </a:p>
        </p:txBody>
      </p:sp>
      <p:sp>
        <p:nvSpPr>
          <p:cNvPr id="14" name="Before Tax Subtitle">
            <a:extLst>
              <a:ext uri="{FF2B5EF4-FFF2-40B4-BE49-F238E27FC236}">
                <a16:creationId xmlns:a16="http://schemas.microsoft.com/office/drawing/2014/main" id="{0520A482-7304-2F46-A886-8B79208900AD}"/>
              </a:ext>
            </a:extLst>
          </p:cNvPr>
          <p:cNvSpPr txBox="1">
            <a:spLocks/>
          </p:cNvSpPr>
          <p:nvPr/>
        </p:nvSpPr>
        <p:spPr>
          <a:xfrm>
            <a:off x="274320" y="1371600"/>
            <a:ext cx="7772400" cy="571190"/>
          </a:xfrm>
          <a:prstGeom prst="rect">
            <a:avLst/>
          </a:prstGeom>
          <a:noFill/>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Bloomberg Barclays Municipal Bond Index</a:t>
            </a:r>
            <a:br>
              <a:rPr lang="en-US" sz="1600" b="1" dirty="0"/>
            </a:br>
            <a:r>
              <a:rPr lang="en-US" sz="1500" dirty="0"/>
              <a:t>20-Years Period Ended </a:t>
            </a:r>
            <a:r>
              <a:rPr lang="pl-PL" sz="1500" dirty="0"/>
              <a:t>September 30</a:t>
            </a:r>
            <a:r>
              <a:rPr lang="en-US" sz="1500" dirty="0"/>
              <a:t>, 20</a:t>
            </a:r>
            <a:r>
              <a:rPr lang="pl-PL" sz="1500" dirty="0"/>
              <a:t>20</a:t>
            </a:r>
            <a:endParaRPr lang="en-US" sz="1500" dirty="0"/>
          </a:p>
        </p:txBody>
      </p:sp>
      <p:sp>
        <p:nvSpPr>
          <p:cNvPr id="15" name="Text Box 6">
            <a:extLst>
              <a:ext uri="{FF2B5EF4-FFF2-40B4-BE49-F238E27FC236}">
                <a16:creationId xmlns:a16="http://schemas.microsoft.com/office/drawing/2014/main" id="{6268C66C-647D-854D-93AF-5ADFC6BCD6F6}"/>
              </a:ext>
            </a:extLst>
          </p:cNvPr>
          <p:cNvSpPr txBox="1">
            <a:spLocks noChangeArrowheads="1"/>
          </p:cNvSpPr>
          <p:nvPr/>
        </p:nvSpPr>
        <p:spPr bwMode="gray">
          <a:xfrm>
            <a:off x="274320" y="5625768"/>
            <a:ext cx="85496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nchorCtr="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1400" i="1" dirty="0">
                <a:latin typeface="Arial Narrow" pitchFamily="34" charset="0"/>
                <a:cs typeface="Times New Roman" pitchFamily="18" charset="0"/>
              </a:rPr>
              <a:t>This chart is for illustrative purposes only and does not reflect the performance of any Franklin Templeton fund.</a:t>
            </a:r>
          </a:p>
        </p:txBody>
      </p:sp>
      <p:sp>
        <p:nvSpPr>
          <p:cNvPr id="6" name="Right Bracket 5">
            <a:extLst>
              <a:ext uri="{FF2B5EF4-FFF2-40B4-BE49-F238E27FC236}">
                <a16:creationId xmlns:a16="http://schemas.microsoft.com/office/drawing/2014/main" id="{C0C981E0-2671-4F4B-881E-7DE205ED9A5F}"/>
              </a:ext>
            </a:extLst>
          </p:cNvPr>
          <p:cNvSpPr/>
          <p:nvPr/>
        </p:nvSpPr>
        <p:spPr>
          <a:xfrm>
            <a:off x="5175837" y="2883877"/>
            <a:ext cx="138297" cy="2346548"/>
          </a:xfrm>
          <a:prstGeom prst="rightBracket">
            <a:avLst>
              <a:gd name="adj" fmla="val 0"/>
            </a:avLst>
          </a:prstGeom>
          <a:ln w="19050" cmpd="sng">
            <a:solidFill>
              <a:srgbClr val="BBBBBB"/>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PL"/>
          </a:p>
        </p:txBody>
      </p:sp>
      <p:sp>
        <p:nvSpPr>
          <p:cNvPr id="17" name="Slide Number Placeholder 1">
            <a:extLst>
              <a:ext uri="{FF2B5EF4-FFF2-40B4-BE49-F238E27FC236}">
                <a16:creationId xmlns:a16="http://schemas.microsoft.com/office/drawing/2014/main" id="{32A00F4B-9F5F-454D-A817-C8C2E0987097}"/>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27</a:t>
            </a:fld>
            <a:endParaRPr lang="en-US" dirty="0">
              <a:solidFill>
                <a:srgbClr val="000000"/>
              </a:solidFill>
            </a:endParaRPr>
          </a:p>
        </p:txBody>
      </p:sp>
    </p:spTree>
    <p:extLst>
      <p:ext uri="{BB962C8B-B14F-4D97-AF65-F5344CB8AC3E}">
        <p14:creationId xmlns:p14="http://schemas.microsoft.com/office/powerpoint/2010/main" val="35287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graphicEl>
                                              <a:chart seriesIdx="-4" categoryIdx="0" bldStep="category"/>
                                            </p:graphicEl>
                                          </p:spTgt>
                                        </p:tgtEl>
                                        <p:attrNameLst>
                                          <p:attrName>style.visibility</p:attrName>
                                        </p:attrNameLst>
                                      </p:cBhvr>
                                      <p:to>
                                        <p:strVal val="visible"/>
                                      </p:to>
                                    </p:set>
                                    <p:animEffect transition="in" filter="wipe(down)">
                                      <p:cBhvr>
                                        <p:cTn id="7" dur="500"/>
                                        <p:tgtEl>
                                          <p:spTgt spid="18">
                                            <p:graphicEl>
                                              <a:chart seriesIdx="-4" categoryIdx="0" bldStep="category"/>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graphicEl>
                                              <a:chart seriesIdx="-4" categoryIdx="1" bldStep="category"/>
                                            </p:graphicEl>
                                          </p:spTgt>
                                        </p:tgtEl>
                                        <p:attrNameLst>
                                          <p:attrName>style.visibility</p:attrName>
                                        </p:attrNameLst>
                                      </p:cBhvr>
                                      <p:to>
                                        <p:strVal val="visible"/>
                                      </p:to>
                                    </p:set>
                                    <p:animEffect transition="in" filter="wipe(down)">
                                      <p:cBhvr>
                                        <p:cTn id="11" dur="500"/>
                                        <p:tgtEl>
                                          <p:spTgt spid="18">
                                            <p:graphicEl>
                                              <a:chart seriesIdx="-4" categoryIdx="1" bldStep="category"/>
                                            </p:graphic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50"/>
                                        <p:tgtEl>
                                          <p:spTgt spid="5"/>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18" grpId="0" uiExpand="1">
        <p:bldSub>
          <a:bldChart bld="category" animBg="0"/>
        </p:bldSub>
      </p:bldGraphic>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A Plain Vanilla Approach</a:t>
            </a:r>
          </a:p>
        </p:txBody>
      </p:sp>
      <p:sp>
        <p:nvSpPr>
          <p:cNvPr id="7" name="Rectangle 6">
            <a:extLst>
              <a:ext uri="{FF2B5EF4-FFF2-40B4-BE49-F238E27FC236}">
                <a16:creationId xmlns:a16="http://schemas.microsoft.com/office/drawing/2014/main" id="{57ABF74B-0D6A-D64B-9619-DE6E38427EFE}"/>
              </a:ext>
            </a:extLst>
          </p:cNvPr>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WHY FRANKLIN TAX-FREE INCOME FUNDS? </a:t>
            </a:r>
          </a:p>
        </p:txBody>
      </p:sp>
      <p:sp>
        <p:nvSpPr>
          <p:cNvPr id="8" name="Slide Number Placeholder 1">
            <a:extLst>
              <a:ext uri="{FF2B5EF4-FFF2-40B4-BE49-F238E27FC236}">
                <a16:creationId xmlns:a16="http://schemas.microsoft.com/office/drawing/2014/main" id="{F4FEA8B6-A525-594D-A2D8-0E54E54880B6}"/>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28</a:t>
            </a:fld>
            <a:endParaRPr lang="en-US" dirty="0">
              <a:solidFill>
                <a:srgbClr val="000000"/>
              </a:solidFill>
            </a:endParaRPr>
          </a:p>
        </p:txBody>
      </p:sp>
      <p:pic>
        <p:nvPicPr>
          <p:cNvPr id="18" name="Graphic 17">
            <a:extLst>
              <a:ext uri="{FF2B5EF4-FFF2-40B4-BE49-F238E27FC236}">
                <a16:creationId xmlns:a16="http://schemas.microsoft.com/office/drawing/2014/main" id="{D423081E-FD2D-F442-B00F-5A36E41235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4711" y="2246486"/>
            <a:ext cx="3072163" cy="3072162"/>
          </a:xfrm>
          <a:prstGeom prst="rect">
            <a:avLst/>
          </a:prstGeom>
        </p:spPr>
      </p:pic>
      <p:grpSp>
        <p:nvGrpSpPr>
          <p:cNvPr id="27" name="Group 26">
            <a:extLst>
              <a:ext uri="{FF2B5EF4-FFF2-40B4-BE49-F238E27FC236}">
                <a16:creationId xmlns:a16="http://schemas.microsoft.com/office/drawing/2014/main" id="{775EA7AE-3B3E-0B46-8B47-6F9F8EC016F7}"/>
              </a:ext>
            </a:extLst>
          </p:cNvPr>
          <p:cNvGrpSpPr/>
          <p:nvPr/>
        </p:nvGrpSpPr>
        <p:grpSpPr>
          <a:xfrm>
            <a:off x="2539591" y="1178724"/>
            <a:ext cx="4347218" cy="3072162"/>
            <a:chOff x="2539591" y="1178724"/>
            <a:chExt cx="4347218" cy="3072162"/>
          </a:xfrm>
        </p:grpSpPr>
        <p:sp>
          <p:nvSpPr>
            <p:cNvPr id="20" name="Oval 19">
              <a:extLst>
                <a:ext uri="{FF2B5EF4-FFF2-40B4-BE49-F238E27FC236}">
                  <a16:creationId xmlns:a16="http://schemas.microsoft.com/office/drawing/2014/main" id="{C90C7092-2435-8A42-A9C3-EE6454FD0A0B}"/>
                </a:ext>
              </a:extLst>
            </p:cNvPr>
            <p:cNvSpPr/>
            <p:nvPr/>
          </p:nvSpPr>
          <p:spPr>
            <a:xfrm>
              <a:off x="4668201" y="1515947"/>
              <a:ext cx="2218608" cy="22186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1" name="Text Placeholder 4">
              <a:extLst>
                <a:ext uri="{FF2B5EF4-FFF2-40B4-BE49-F238E27FC236}">
                  <a16:creationId xmlns:a16="http://schemas.microsoft.com/office/drawing/2014/main" id="{C9F980DE-2859-5143-AE52-0B2B3C26CBE8}"/>
                </a:ext>
              </a:extLst>
            </p:cNvPr>
            <p:cNvSpPr txBox="1">
              <a:spLocks/>
            </p:cNvSpPr>
            <p:nvPr/>
          </p:nvSpPr>
          <p:spPr>
            <a:xfrm>
              <a:off x="4829738" y="2216874"/>
              <a:ext cx="1895535" cy="816752"/>
            </a:xfrm>
            <a:prstGeom prst="rect">
              <a:avLst/>
            </a:prstGeom>
          </p:spPr>
          <p:txBody>
            <a:bodyPr lIns="0" tIns="0" rIns="0" bIns="0"/>
            <a:lstStyle>
              <a:lvl1pPr marL="320040" indent="-320040" algn="l" defTabSz="914400" rtl="0" eaLnBrk="1" latinLnBrk="0" hangingPunct="1">
                <a:lnSpc>
                  <a:spcPts val="2800"/>
                </a:lnSpc>
                <a:spcBef>
                  <a:spcPts val="0"/>
                </a:spcBef>
                <a:spcAft>
                  <a:spcPts val="1200"/>
                </a:spcAft>
                <a:buClr>
                  <a:schemeClr val="accent5"/>
                </a:buClr>
                <a:buSzPct val="95000"/>
                <a:buFont typeface="+mj-lt"/>
                <a:buAutoNum type="arabicPeriod"/>
                <a:defRPr sz="2400" b="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Font typeface="+mj-lt"/>
                <a:buNone/>
              </a:pPr>
              <a:r>
                <a:rPr lang="en-US" sz="2600" b="1" dirty="0">
                  <a:solidFill>
                    <a:schemeClr val="bg1"/>
                  </a:solidFill>
                </a:rPr>
                <a:t>No </a:t>
              </a:r>
            </a:p>
            <a:p>
              <a:pPr marL="0" indent="0" algn="ctr">
                <a:lnSpc>
                  <a:spcPct val="100000"/>
                </a:lnSpc>
                <a:spcAft>
                  <a:spcPts val="0"/>
                </a:spcAft>
                <a:buFont typeface="+mj-lt"/>
                <a:buNone/>
              </a:pPr>
              <a:r>
                <a:rPr lang="en-US" sz="2600" b="1" dirty="0">
                  <a:solidFill>
                    <a:schemeClr val="bg1"/>
                  </a:solidFill>
                </a:rPr>
                <a:t>Leverage</a:t>
              </a:r>
            </a:p>
          </p:txBody>
        </p:sp>
        <p:sp>
          <p:nvSpPr>
            <p:cNvPr id="26" name="Arc 25">
              <a:extLst>
                <a:ext uri="{FF2B5EF4-FFF2-40B4-BE49-F238E27FC236}">
                  <a16:creationId xmlns:a16="http://schemas.microsoft.com/office/drawing/2014/main" id="{0BEBDD32-9042-CC43-8C9E-61BA433AFE65}"/>
                </a:ext>
              </a:extLst>
            </p:cNvPr>
            <p:cNvSpPr/>
            <p:nvPr/>
          </p:nvSpPr>
          <p:spPr>
            <a:xfrm flipH="1">
              <a:off x="2539591" y="1178724"/>
              <a:ext cx="3488928" cy="3072162"/>
            </a:xfrm>
            <a:prstGeom prst="arc">
              <a:avLst>
                <a:gd name="adj1" fmla="val 13548450"/>
                <a:gd name="adj2" fmla="val 21071790"/>
              </a:avLst>
            </a:prstGeom>
            <a:noFill/>
            <a:ln w="381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PL">
                <a:solidFill>
                  <a:schemeClr val="lt1"/>
                </a:solidFill>
              </a:endParaRPr>
            </a:p>
          </p:txBody>
        </p:sp>
      </p:grpSp>
      <p:grpSp>
        <p:nvGrpSpPr>
          <p:cNvPr id="30" name="Group 29">
            <a:extLst>
              <a:ext uri="{FF2B5EF4-FFF2-40B4-BE49-F238E27FC236}">
                <a16:creationId xmlns:a16="http://schemas.microsoft.com/office/drawing/2014/main" id="{9CC26AFE-B493-E048-B72A-ADC69B6A830C}"/>
              </a:ext>
            </a:extLst>
          </p:cNvPr>
          <p:cNvGrpSpPr/>
          <p:nvPr/>
        </p:nvGrpSpPr>
        <p:grpSpPr>
          <a:xfrm>
            <a:off x="3752695" y="1377620"/>
            <a:ext cx="3488928" cy="4671569"/>
            <a:chOff x="3752695" y="1377620"/>
            <a:chExt cx="3488928" cy="4671569"/>
          </a:xfrm>
        </p:grpSpPr>
        <p:sp>
          <p:nvSpPr>
            <p:cNvPr id="29" name="Arc 28">
              <a:extLst>
                <a:ext uri="{FF2B5EF4-FFF2-40B4-BE49-F238E27FC236}">
                  <a16:creationId xmlns:a16="http://schemas.microsoft.com/office/drawing/2014/main" id="{979A308B-1124-0740-BC71-E346B109D10D}"/>
                </a:ext>
              </a:extLst>
            </p:cNvPr>
            <p:cNvSpPr/>
            <p:nvPr/>
          </p:nvSpPr>
          <p:spPr>
            <a:xfrm flipH="1" flipV="1">
              <a:off x="3752695" y="1377620"/>
              <a:ext cx="3488928" cy="3072162"/>
            </a:xfrm>
            <a:prstGeom prst="arc">
              <a:avLst>
                <a:gd name="adj1" fmla="val 17660677"/>
                <a:gd name="adj2" fmla="val 21071790"/>
              </a:avLst>
            </a:prstGeom>
            <a:noFill/>
            <a:ln w="381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PL">
                <a:solidFill>
                  <a:schemeClr val="lt1"/>
                </a:solidFill>
              </a:endParaRPr>
            </a:p>
          </p:txBody>
        </p:sp>
        <p:grpSp>
          <p:nvGrpSpPr>
            <p:cNvPr id="28" name="Group 27">
              <a:extLst>
                <a:ext uri="{FF2B5EF4-FFF2-40B4-BE49-F238E27FC236}">
                  <a16:creationId xmlns:a16="http://schemas.microsoft.com/office/drawing/2014/main" id="{AFC427BB-AB8F-7F44-86D8-F48992574296}"/>
                </a:ext>
              </a:extLst>
            </p:cNvPr>
            <p:cNvGrpSpPr/>
            <p:nvPr/>
          </p:nvGrpSpPr>
          <p:grpSpPr>
            <a:xfrm>
              <a:off x="4668201" y="3830582"/>
              <a:ext cx="2218608" cy="2218607"/>
              <a:chOff x="4668201" y="3830582"/>
              <a:chExt cx="2218608" cy="2218607"/>
            </a:xfrm>
          </p:grpSpPr>
          <p:sp>
            <p:nvSpPr>
              <p:cNvPr id="23" name="Oval 22">
                <a:extLst>
                  <a:ext uri="{FF2B5EF4-FFF2-40B4-BE49-F238E27FC236}">
                    <a16:creationId xmlns:a16="http://schemas.microsoft.com/office/drawing/2014/main" id="{9AF369AB-6537-B94F-A72C-66AF35ECF4A9}"/>
                  </a:ext>
                </a:extLst>
              </p:cNvPr>
              <p:cNvSpPr/>
              <p:nvPr/>
            </p:nvSpPr>
            <p:spPr>
              <a:xfrm>
                <a:off x="4668201" y="3830582"/>
                <a:ext cx="2218608" cy="2218607"/>
              </a:xfrm>
              <a:prstGeom prst="ellipse">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4" name="Text Placeholder 4">
                <a:extLst>
                  <a:ext uri="{FF2B5EF4-FFF2-40B4-BE49-F238E27FC236}">
                    <a16:creationId xmlns:a16="http://schemas.microsoft.com/office/drawing/2014/main" id="{04D6F756-EB21-DC40-BA54-BEC71E6CF4B8}"/>
                  </a:ext>
                </a:extLst>
              </p:cNvPr>
              <p:cNvSpPr txBox="1">
                <a:spLocks/>
              </p:cNvSpPr>
              <p:nvPr/>
            </p:nvSpPr>
            <p:spPr>
              <a:xfrm>
                <a:off x="4829738" y="4520632"/>
                <a:ext cx="1895535" cy="838507"/>
              </a:xfrm>
              <a:prstGeom prst="rect">
                <a:avLst/>
              </a:prstGeom>
            </p:spPr>
            <p:txBody>
              <a:bodyPr lIns="0" tIns="0" rIns="0" bIns="0"/>
              <a:lstStyle>
                <a:lvl1pPr marL="320040" indent="-320040" algn="l" defTabSz="914400" rtl="0" eaLnBrk="1" latinLnBrk="0" hangingPunct="1">
                  <a:lnSpc>
                    <a:spcPts val="2800"/>
                  </a:lnSpc>
                  <a:spcBef>
                    <a:spcPts val="0"/>
                  </a:spcBef>
                  <a:spcAft>
                    <a:spcPts val="1200"/>
                  </a:spcAft>
                  <a:buClr>
                    <a:schemeClr val="accent5"/>
                  </a:buClr>
                  <a:buSzPct val="95000"/>
                  <a:buFont typeface="+mj-lt"/>
                  <a:buAutoNum type="arabicPeriod"/>
                  <a:defRPr sz="2400" b="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None/>
                </a:pPr>
                <a:r>
                  <a:rPr lang="en-US" sz="2600" b="1" dirty="0">
                    <a:solidFill>
                      <a:schemeClr val="bg1"/>
                    </a:solidFill>
                  </a:rPr>
                  <a:t>No Derivatives</a:t>
                </a:r>
              </a:p>
            </p:txBody>
          </p:sp>
        </p:grpSp>
      </p:grpSp>
    </p:spTree>
    <p:extLst>
      <p:ext uri="{BB962C8B-B14F-4D97-AF65-F5344CB8AC3E}">
        <p14:creationId xmlns:p14="http://schemas.microsoft.com/office/powerpoint/2010/main" val="4452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lIns="0" tIns="0" rIns="0" bIns="0"/>
          <a:lstStyle/>
          <a:p>
            <a:pPr>
              <a:lnSpc>
                <a:spcPct val="100000"/>
              </a:lnSpc>
            </a:pPr>
            <a:r>
              <a:rPr lang="en-US" dirty="0">
                <a:solidFill>
                  <a:schemeClr val="accent1"/>
                </a:solidFill>
              </a:rPr>
              <a:t>Summary</a:t>
            </a:r>
          </a:p>
        </p:txBody>
      </p:sp>
      <p:sp>
        <p:nvSpPr>
          <p:cNvPr id="10" name="Text Placeholder 2"/>
          <p:cNvSpPr txBox="1">
            <a:spLocks/>
          </p:cNvSpPr>
          <p:nvPr/>
        </p:nvSpPr>
        <p:spPr>
          <a:xfrm>
            <a:off x="290178" y="1332355"/>
            <a:ext cx="8503920" cy="457633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5"/>
              </a:buClr>
              <a:buFont typeface="+mj-lt"/>
              <a:buAutoNum type="arabicPeriod"/>
            </a:pPr>
            <a:r>
              <a:rPr lang="en-US" sz="1800" b="1" dirty="0"/>
              <a:t>What Is a Municipal Bond?</a:t>
            </a:r>
          </a:p>
          <a:p>
            <a:pPr marL="442913" lvl="1" indent="-171450">
              <a:buClr>
                <a:schemeClr val="accent5"/>
              </a:buClr>
            </a:pPr>
            <a:r>
              <a:rPr lang="en-US" sz="1800" dirty="0"/>
              <a:t>Loan Investors Make to the Government</a:t>
            </a:r>
          </a:p>
          <a:p>
            <a:pPr marL="442913" lvl="1" indent="-171450">
              <a:buClr>
                <a:schemeClr val="accent5"/>
              </a:buClr>
            </a:pPr>
            <a:r>
              <a:rPr lang="en-US" sz="1800" dirty="0"/>
              <a:t>Used for Public Projects</a:t>
            </a:r>
          </a:p>
          <a:p>
            <a:pPr marL="442913" lvl="1" indent="-171450">
              <a:buClr>
                <a:schemeClr val="accent5"/>
              </a:buClr>
            </a:pPr>
            <a:r>
              <a:rPr lang="en-US" sz="1800" dirty="0"/>
              <a:t>Interest Is Generally Exempt from Federal and State Taxes</a:t>
            </a:r>
            <a:br>
              <a:rPr lang="en-US" sz="1800" dirty="0"/>
            </a:br>
            <a:endParaRPr lang="en-US" sz="1800" dirty="0"/>
          </a:p>
          <a:p>
            <a:pPr>
              <a:buClr>
                <a:schemeClr val="accent5"/>
              </a:buClr>
              <a:buFont typeface="+mj-lt"/>
              <a:buAutoNum type="arabicPeriod"/>
            </a:pPr>
            <a:r>
              <a:rPr lang="en-US" sz="1800" b="1" dirty="0"/>
              <a:t>Why Invest in a Tax-Free Income Fund?</a:t>
            </a:r>
          </a:p>
          <a:p>
            <a:pPr marL="442913" lvl="1" indent="-171450">
              <a:buClr>
                <a:schemeClr val="accent5"/>
              </a:buClr>
            </a:pPr>
            <a:r>
              <a:rPr lang="en-US" sz="1800" dirty="0"/>
              <a:t>Accessibility </a:t>
            </a:r>
          </a:p>
          <a:p>
            <a:pPr marL="442913" lvl="1" indent="-171450">
              <a:buClr>
                <a:schemeClr val="accent5"/>
              </a:buClr>
            </a:pPr>
            <a:r>
              <a:rPr lang="en-US" sz="1800" dirty="0"/>
              <a:t>Diversification </a:t>
            </a:r>
          </a:p>
          <a:p>
            <a:pPr marL="442913" lvl="1" indent="-171450">
              <a:buClr>
                <a:schemeClr val="accent5"/>
              </a:buClr>
            </a:pPr>
            <a:r>
              <a:rPr lang="en-US" sz="1800" dirty="0"/>
              <a:t>Expertise</a:t>
            </a:r>
            <a:br>
              <a:rPr lang="en-US" sz="1800" dirty="0"/>
            </a:br>
            <a:endParaRPr lang="en-US" sz="1800" dirty="0"/>
          </a:p>
          <a:p>
            <a:pPr>
              <a:buClr>
                <a:schemeClr val="accent5"/>
              </a:buClr>
              <a:buFont typeface="+mj-lt"/>
              <a:buAutoNum type="arabicPeriod"/>
            </a:pPr>
            <a:r>
              <a:rPr lang="en-US" sz="1800" b="1" dirty="0"/>
              <a:t>Why Franklin Templeton Tax-Free Funds?</a:t>
            </a:r>
          </a:p>
          <a:p>
            <a:pPr marL="442913" lvl="1" indent="-171450">
              <a:buClr>
                <a:schemeClr val="accent5"/>
              </a:buClr>
            </a:pPr>
            <a:r>
              <a:rPr lang="en-US" sz="1800" dirty="0"/>
              <a:t>We Are a Leader</a:t>
            </a:r>
          </a:p>
          <a:p>
            <a:pPr marL="442913" lvl="1" indent="-171450">
              <a:buClr>
                <a:schemeClr val="accent5"/>
              </a:buClr>
            </a:pPr>
            <a:r>
              <a:rPr lang="en-US" sz="1800" dirty="0"/>
              <a:t>Experience</a:t>
            </a:r>
          </a:p>
          <a:p>
            <a:pPr marL="442913" lvl="1" indent="-171450">
              <a:buClr>
                <a:schemeClr val="accent5"/>
              </a:buClr>
            </a:pPr>
            <a:r>
              <a:rPr lang="en-US" sz="1800" dirty="0"/>
              <a:t>Well-Defined Process</a:t>
            </a:r>
          </a:p>
        </p:txBody>
      </p:sp>
      <p:sp>
        <p:nvSpPr>
          <p:cNvPr id="5" name="Slide Number Placeholder 1">
            <a:extLst>
              <a:ext uri="{FF2B5EF4-FFF2-40B4-BE49-F238E27FC236}">
                <a16:creationId xmlns:a16="http://schemas.microsoft.com/office/drawing/2014/main" id="{265A6D23-F08C-694E-94FA-4F8269B943DF}"/>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29</a:t>
            </a:fld>
            <a:endParaRPr lang="en-US" dirty="0">
              <a:solidFill>
                <a:srgbClr val="000000"/>
              </a:solidFill>
            </a:endParaRPr>
          </a:p>
        </p:txBody>
      </p:sp>
    </p:spTree>
    <p:extLst>
      <p:ext uri="{BB962C8B-B14F-4D97-AF65-F5344CB8AC3E}">
        <p14:creationId xmlns:p14="http://schemas.microsoft.com/office/powerpoint/2010/main" val="232707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25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nodeType="withEffect">
                                  <p:stCondLst>
                                    <p:cond delay="25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par>
                                <p:cTn id="25" presetID="10" presetClass="entr" presetSubtype="0" fill="hold" nodeType="withEffect">
                                  <p:stCondLst>
                                    <p:cond delay="25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par>
                                <p:cTn id="28" presetID="10" presetClass="entr" presetSubtype="0" fill="hold" nodeType="withEffect">
                                  <p:stCondLst>
                                    <p:cond delay="250"/>
                                  </p:stCondLst>
                                  <p:childTnLst>
                                    <p:set>
                                      <p:cBhvr>
                                        <p:cTn id="29" dur="1" fill="hold">
                                          <p:stCondLst>
                                            <p:cond delay="0"/>
                                          </p:stCondLst>
                                        </p:cTn>
                                        <p:tgtEl>
                                          <p:spTgt spid="10">
                                            <p:txEl>
                                              <p:pRg st="7" end="7"/>
                                            </p:txEl>
                                          </p:spTgt>
                                        </p:tgtEl>
                                        <p:attrNameLst>
                                          <p:attrName>style.visibility</p:attrName>
                                        </p:attrNameLst>
                                      </p:cBhvr>
                                      <p:to>
                                        <p:strVal val="visible"/>
                                      </p:to>
                                    </p:set>
                                    <p:animEffect transition="in" filter="fade">
                                      <p:cBhvr>
                                        <p:cTn id="30" dur="500"/>
                                        <p:tgtEl>
                                          <p:spTgt spid="10">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animEffect transition="in" filter="fade">
                                      <p:cBhvr>
                                        <p:cTn id="35" dur="500"/>
                                        <p:tgtEl>
                                          <p:spTgt spid="10">
                                            <p:txEl>
                                              <p:pRg st="8" end="8"/>
                                            </p:txEl>
                                          </p:spTgt>
                                        </p:tgtEl>
                                      </p:cBhvr>
                                    </p:animEffect>
                                  </p:childTnLst>
                                </p:cTn>
                              </p:par>
                              <p:par>
                                <p:cTn id="36" presetID="10" presetClass="entr" presetSubtype="0" fill="hold" nodeType="withEffect">
                                  <p:stCondLst>
                                    <p:cond delay="250"/>
                                  </p:stCondLst>
                                  <p:childTnLst>
                                    <p:set>
                                      <p:cBhvr>
                                        <p:cTn id="37" dur="1" fill="hold">
                                          <p:stCondLst>
                                            <p:cond delay="0"/>
                                          </p:stCondLst>
                                        </p:cTn>
                                        <p:tgtEl>
                                          <p:spTgt spid="10">
                                            <p:txEl>
                                              <p:pRg st="9" end="9"/>
                                            </p:txEl>
                                          </p:spTgt>
                                        </p:tgtEl>
                                        <p:attrNameLst>
                                          <p:attrName>style.visibility</p:attrName>
                                        </p:attrNameLst>
                                      </p:cBhvr>
                                      <p:to>
                                        <p:strVal val="visible"/>
                                      </p:to>
                                    </p:set>
                                    <p:animEffect transition="in" filter="fade">
                                      <p:cBhvr>
                                        <p:cTn id="38" dur="500"/>
                                        <p:tgtEl>
                                          <p:spTgt spid="10">
                                            <p:txEl>
                                              <p:pRg st="9" end="9"/>
                                            </p:txEl>
                                          </p:spTgt>
                                        </p:tgtEl>
                                      </p:cBhvr>
                                    </p:animEffect>
                                  </p:childTnLst>
                                </p:cTn>
                              </p:par>
                              <p:par>
                                <p:cTn id="39" presetID="10" presetClass="entr" presetSubtype="0" fill="hold" nodeType="withEffect">
                                  <p:stCondLst>
                                    <p:cond delay="250"/>
                                  </p:stCondLst>
                                  <p:childTnLst>
                                    <p:set>
                                      <p:cBhvr>
                                        <p:cTn id="40" dur="1" fill="hold">
                                          <p:stCondLst>
                                            <p:cond delay="0"/>
                                          </p:stCondLst>
                                        </p:cTn>
                                        <p:tgtEl>
                                          <p:spTgt spid="10">
                                            <p:txEl>
                                              <p:pRg st="10" end="10"/>
                                            </p:txEl>
                                          </p:spTgt>
                                        </p:tgtEl>
                                        <p:attrNameLst>
                                          <p:attrName>style.visibility</p:attrName>
                                        </p:attrNameLst>
                                      </p:cBhvr>
                                      <p:to>
                                        <p:strVal val="visible"/>
                                      </p:to>
                                    </p:set>
                                    <p:animEffect transition="in" filter="fade">
                                      <p:cBhvr>
                                        <p:cTn id="41" dur="500"/>
                                        <p:tgtEl>
                                          <p:spTgt spid="10">
                                            <p:txEl>
                                              <p:pRg st="10" end="10"/>
                                            </p:txEl>
                                          </p:spTgt>
                                        </p:tgtEl>
                                      </p:cBhvr>
                                    </p:animEffect>
                                  </p:childTnLst>
                                </p:cTn>
                              </p:par>
                              <p:par>
                                <p:cTn id="42" presetID="10" presetClass="entr" presetSubtype="0" fill="hold" nodeType="withEffect">
                                  <p:stCondLst>
                                    <p:cond delay="250"/>
                                  </p:stCondLst>
                                  <p:childTnLst>
                                    <p:set>
                                      <p:cBhvr>
                                        <p:cTn id="43" dur="1" fill="hold">
                                          <p:stCondLst>
                                            <p:cond delay="0"/>
                                          </p:stCondLst>
                                        </p:cTn>
                                        <p:tgtEl>
                                          <p:spTgt spid="10">
                                            <p:txEl>
                                              <p:pRg st="11" end="11"/>
                                            </p:txEl>
                                          </p:spTgt>
                                        </p:tgtEl>
                                        <p:attrNameLst>
                                          <p:attrName>style.visibility</p:attrName>
                                        </p:attrNameLst>
                                      </p:cBhvr>
                                      <p:to>
                                        <p:strVal val="visible"/>
                                      </p:to>
                                    </p:set>
                                    <p:animEffect transition="in" filter="fade">
                                      <p:cBhvr>
                                        <p:cTn id="44"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8DEE4CCE-E124-4EEF-808B-DF88997C2318}" type="slidenum">
              <a:rPr lang="en-US" smtClean="0"/>
              <a:t>3</a:t>
            </a:fld>
            <a:endParaRPr lang="en-US" dirty="0"/>
          </a:p>
        </p:txBody>
      </p:sp>
      <p:sp>
        <p:nvSpPr>
          <p:cNvPr id="7" name="Text Placeholder 2"/>
          <p:cNvSpPr>
            <a:spLocks noGrp="1"/>
          </p:cNvSpPr>
          <p:nvPr>
            <p:ph type="body" sz="quarter" idx="11"/>
          </p:nvPr>
        </p:nvSpPr>
        <p:spPr/>
        <p:txBody>
          <a:bodyPr>
            <a:spAutoFit/>
          </a:bodyPr>
          <a:lstStyle/>
          <a:p>
            <a:r>
              <a:rPr lang="en-US" dirty="0">
                <a:solidFill>
                  <a:schemeClr val="accent1"/>
                </a:solidFill>
              </a:rPr>
              <a:t>What’s Special About This Day?</a:t>
            </a:r>
          </a:p>
        </p:txBody>
      </p:sp>
      <p:sp>
        <p:nvSpPr>
          <p:cNvPr id="5" name="Content Placeholder 4">
            <a:extLst>
              <a:ext uri="{FF2B5EF4-FFF2-40B4-BE49-F238E27FC236}">
                <a16:creationId xmlns:a16="http://schemas.microsoft.com/office/drawing/2014/main" id="{3FE3C54D-B68C-5041-8DCB-45F7A5820FFB}"/>
              </a:ext>
            </a:extLst>
          </p:cNvPr>
          <p:cNvSpPr>
            <a:spLocks noGrp="1"/>
          </p:cNvSpPr>
          <p:nvPr>
            <p:ph sz="quarter" idx="12"/>
          </p:nvPr>
        </p:nvSpPr>
        <p:spPr/>
        <p:txBody>
          <a:bodyPr/>
          <a:lstStyle/>
          <a:p>
            <a:endParaRPr lang="en-PL"/>
          </a:p>
        </p:txBody>
      </p:sp>
      <p:pic>
        <p:nvPicPr>
          <p:cNvPr id="3" name="MUNI_VID_0318_RC02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9536"/>
            <a:ext cx="9144000" cy="5143500"/>
          </a:xfrm>
          <a:prstGeom prst="rect">
            <a:avLst/>
          </a:prstGeom>
        </p:spPr>
      </p:pic>
      <p:pic>
        <p:nvPicPr>
          <p:cNvPr id="2" name="MUNI_VID_0318_RC02b.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7250"/>
            <a:ext cx="9144000" cy="5143500"/>
          </a:xfrm>
          <a:prstGeom prst="rect">
            <a:avLst/>
          </a:prstGeom>
        </p:spPr>
      </p:pic>
      <p:sp>
        <p:nvSpPr>
          <p:cNvPr id="10" name="TextBox 9"/>
          <p:cNvSpPr txBox="1"/>
          <p:nvPr/>
        </p:nvSpPr>
        <p:spPr>
          <a:xfrm>
            <a:off x="3383280" y="1280160"/>
            <a:ext cx="2377440" cy="369332"/>
          </a:xfrm>
          <a:prstGeom prst="rect">
            <a:avLst/>
          </a:prstGeom>
          <a:solidFill>
            <a:schemeClr val="accent5"/>
          </a:solidFill>
        </p:spPr>
        <p:txBody>
          <a:bodyPr wrap="square" rtlCol="0">
            <a:spAutoFit/>
          </a:bodyPr>
          <a:lstStyle/>
          <a:p>
            <a:pPr algn="ctr"/>
            <a:r>
              <a:rPr lang="en-US" b="1" dirty="0">
                <a:solidFill>
                  <a:schemeClr val="bg1"/>
                </a:solidFill>
              </a:rPr>
              <a:t>National Dog Day</a:t>
            </a:r>
          </a:p>
        </p:txBody>
      </p:sp>
    </p:spTree>
    <p:extLst>
      <p:ext uri="{BB962C8B-B14F-4D97-AF65-F5344CB8AC3E}">
        <p14:creationId xmlns:p14="http://schemas.microsoft.com/office/powerpoint/2010/main" val="88734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68" fill="hold"/>
                                        <p:tgtEl>
                                          <p:spTgt spid="3"/>
                                        </p:tgtEl>
                                      </p:cBhvr>
                                    </p:cmd>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md type="call" cmd="stop">
                                      <p:cBhvr>
                                        <p:cTn id="13" dur="1">
                                          <p:stCondLst>
                                            <p:cond delay="0"/>
                                          </p:stCondLst>
                                        </p:cTn>
                                        <p:tgtEl>
                                          <p:spTgt spid="2"/>
                                        </p:tgtEl>
                                      </p:cBhvr>
                                    </p:cmd>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video>
              <p:cMediaNode vol="80000">
                <p:cTn id="18" fill="hold" display="0">
                  <p:stCondLst>
                    <p:cond delay="indefinite"/>
                  </p:stCondLst>
                </p:cTn>
                <p:tgtEl>
                  <p:spTgt spid="3"/>
                </p:tgtEl>
              </p:cMediaNode>
            </p:video>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51701794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320" y="1395493"/>
            <a:ext cx="8595360" cy="5018007"/>
          </a:xfrm>
          <a:prstGeom prst="rect">
            <a:avLst/>
          </a:prstGeom>
        </p:spPr>
      </p:pic>
      <p:sp>
        <p:nvSpPr>
          <p:cNvPr id="15"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Work with Your Financial </a:t>
            </a:r>
            <a:r>
              <a:rPr lang="pl-PL" dirty="0"/>
              <a:t>Professional</a:t>
            </a:r>
            <a:endParaRPr lang="en-US" dirty="0">
              <a:solidFill>
                <a:schemeClr val="accent1"/>
              </a:solidFill>
            </a:endParaRPr>
          </a:p>
        </p:txBody>
      </p:sp>
    </p:spTree>
    <p:extLst>
      <p:ext uri="{BB962C8B-B14F-4D97-AF65-F5344CB8AC3E}">
        <p14:creationId xmlns:p14="http://schemas.microsoft.com/office/powerpoint/2010/main" val="1055458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Index Descriptions</a:t>
            </a:r>
          </a:p>
        </p:txBody>
      </p:sp>
      <p:sp>
        <p:nvSpPr>
          <p:cNvPr id="10" name="Text Placeholder 2"/>
          <p:cNvSpPr txBox="1">
            <a:spLocks/>
          </p:cNvSpPr>
          <p:nvPr/>
        </p:nvSpPr>
        <p:spPr>
          <a:xfrm>
            <a:off x="274320" y="1340032"/>
            <a:ext cx="8452560" cy="4310160"/>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25" indent="-174625">
              <a:buClr>
                <a:schemeClr val="accent5"/>
              </a:buClr>
            </a:pPr>
            <a:r>
              <a:rPr lang="en-US" sz="1400" b="1" dirty="0"/>
              <a:t>Bloomberg Barclays Long-Term Corporate Index </a:t>
            </a:r>
            <a:r>
              <a:rPr lang="en-US" sz="1400" dirty="0"/>
              <a:t>measures the performance of the long term sector </a:t>
            </a:r>
            <a:br>
              <a:rPr lang="pl-PL" sz="1400" dirty="0"/>
            </a:br>
            <a:r>
              <a:rPr lang="en-US" sz="1400" dirty="0"/>
              <a:t>of the United States investment grade bond market, which as defined by the Long Credit Index includes investment grade corporate debt and sovereign, supranational, local authority and non-US agency bonds that are dollar denominated and have a remaining maturity of greater than or equal to 10 years.</a:t>
            </a:r>
          </a:p>
          <a:p>
            <a:pPr marL="174625" indent="-174625">
              <a:buClr>
                <a:schemeClr val="accent5"/>
              </a:buClr>
            </a:pPr>
            <a:r>
              <a:rPr lang="en-US" sz="1400" b="1" dirty="0"/>
              <a:t>Bloomberg Barclays Municipal Bond Index </a:t>
            </a:r>
            <a:r>
              <a:rPr lang="en-US" sz="1400" dirty="0"/>
              <a:t>is a market-value-weighted index engineered for the </a:t>
            </a:r>
            <a:br>
              <a:rPr lang="pl-PL" sz="1400" dirty="0"/>
            </a:br>
            <a:r>
              <a:rPr lang="en-US" sz="1400" dirty="0"/>
              <a:t>long-term tax-exempt bond market.</a:t>
            </a:r>
          </a:p>
          <a:p>
            <a:pPr marL="174625" indent="-174625">
              <a:buClr>
                <a:schemeClr val="accent5"/>
              </a:buClr>
            </a:pPr>
            <a:r>
              <a:rPr lang="en-US" sz="1400" b="1" dirty="0"/>
              <a:t>Bloomberg Barclays Long-Term Treasury Bond Index </a:t>
            </a:r>
            <a:r>
              <a:rPr lang="en-US" sz="1400" dirty="0"/>
              <a:t>is the long component of the Barclays US Treasury Index and covers public obligations of the US Treasury with a remaining maturity of 10 years </a:t>
            </a:r>
            <a:br>
              <a:rPr lang="pl-PL" sz="1400" dirty="0"/>
            </a:br>
            <a:r>
              <a:rPr lang="en-US" sz="1400" dirty="0"/>
              <a:t>or more.</a:t>
            </a:r>
          </a:p>
          <a:p>
            <a:pPr marL="174625" indent="-174625">
              <a:buClr>
                <a:schemeClr val="accent5"/>
              </a:buClr>
            </a:pPr>
            <a:r>
              <a:rPr lang="pl-PL" sz="1400" b="1" dirty="0"/>
              <a:t>S</a:t>
            </a:r>
            <a:r>
              <a:rPr lang="en-US" sz="1400" b="1" dirty="0"/>
              <a:t>&amp;P 500 Index </a:t>
            </a:r>
            <a:r>
              <a:rPr lang="en-US" sz="1400" dirty="0"/>
              <a:t>is a market capitalization-weighted index of 500 stocks designed to measure total US equity market performance.</a:t>
            </a:r>
          </a:p>
        </p:txBody>
      </p:sp>
      <p:sp>
        <p:nvSpPr>
          <p:cNvPr id="5" name="Slide Number Placeholder 1">
            <a:extLst>
              <a:ext uri="{FF2B5EF4-FFF2-40B4-BE49-F238E27FC236}">
                <a16:creationId xmlns:a16="http://schemas.microsoft.com/office/drawing/2014/main" id="{00C4F868-01FA-D641-8450-7EF8D8C05420}"/>
              </a:ext>
            </a:extLst>
          </p:cNvPr>
          <p:cNvSpPr>
            <a:spLocks noGrp="1"/>
          </p:cNvSpPr>
          <p:nvPr>
            <p:ph type="sldNum" sz="quarter" idx="10"/>
          </p:nvPr>
        </p:nvSpPr>
        <p:spPr>
          <a:xfrm>
            <a:off x="8503920" y="6492240"/>
            <a:ext cx="365760" cy="182880"/>
          </a:xfrm>
        </p:spPr>
        <p:txBody>
          <a:bodyPr/>
          <a:lstStyle/>
          <a:p>
            <a:fld id="{8DEE4CCE-E124-4EEF-808B-DF88997C2318}" type="slidenum">
              <a:rPr lang="en-US" smtClean="0">
                <a:solidFill>
                  <a:srgbClr val="000000"/>
                </a:solidFill>
              </a:rPr>
              <a:pPr/>
              <a:t>31</a:t>
            </a:fld>
            <a:endParaRPr lang="en-US" dirty="0">
              <a:solidFill>
                <a:srgbClr val="000000"/>
              </a:solidFill>
            </a:endParaRPr>
          </a:p>
        </p:txBody>
      </p:sp>
    </p:spTree>
    <p:extLst>
      <p:ext uri="{BB962C8B-B14F-4D97-AF65-F5344CB8AC3E}">
        <p14:creationId xmlns:p14="http://schemas.microsoft.com/office/powerpoint/2010/main" val="1260408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4294967295"/>
          </p:nvPr>
        </p:nvSpPr>
        <p:spPr>
          <a:xfrm>
            <a:off x="275675" y="4315193"/>
            <a:ext cx="8595360" cy="188513"/>
          </a:xfrm>
          <a:prstGeom prst="rect">
            <a:avLst/>
          </a:prstGeom>
        </p:spPr>
        <p:txBody>
          <a:bodyPr lIns="0" tIns="0" rIns="0" bIns="0"/>
          <a:lstStyle/>
          <a:p>
            <a:pPr marL="0" indent="0">
              <a:buNone/>
            </a:pPr>
            <a:r>
              <a:rPr lang="en-US" sz="1200" dirty="0">
                <a:latin typeface="Arial Narrow" panose="020B0604020202020204" pitchFamily="34" charset="0"/>
                <a:cs typeface="Arial Narrow" panose="020B0604020202020204" pitchFamily="34" charset="0"/>
              </a:rPr>
              <a:t>Important data provider notices and terms available at www.franklintempletondatasources.com.</a:t>
            </a:r>
          </a:p>
        </p:txBody>
      </p:sp>
      <p:sp>
        <p:nvSpPr>
          <p:cNvPr id="5" name="Text Placeholder 3"/>
          <p:cNvSpPr txBox="1">
            <a:spLocks/>
          </p:cNvSpPr>
          <p:nvPr/>
        </p:nvSpPr>
        <p:spPr>
          <a:xfrm>
            <a:off x="275675" y="546679"/>
            <a:ext cx="8604958" cy="2432974"/>
          </a:xfrm>
          <a:prstGeom prst="rect">
            <a:avLst/>
          </a:prstGeom>
        </p:spPr>
        <p:txBody>
          <a:bodyPr wrap="square" lIns="0" tIns="0" rIns="0" bIns="0" anchor="t" anchorCtr="0">
            <a:no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000" b="0" kern="800" spc="-30" baseline="0">
                <a:solidFill>
                  <a:srgbClr val="000000"/>
                </a:solidFill>
                <a:latin typeface="Arial Narrow" panose="020B0606020202030204" pitchFamily="34" charset="0"/>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lnSpc>
                <a:spcPct val="110000"/>
              </a:lnSpc>
              <a:spcAft>
                <a:spcPts val="0"/>
              </a:spcAft>
            </a:pPr>
            <a:r>
              <a:rPr lang="en-US" sz="1400" dirty="0">
                <a:latin typeface="+mn-lt"/>
              </a:rPr>
              <a:t>All investments involve risks, including possible loss of principal. Municipal bonds are affected by interest rate movements. Municipal bond prices, and thus, a tax-free income fund’s share price, generally move in the opposite direction of interest rates. As the prices of the municipal bonds in a fund portfolio adjust to a rise in interest rates, the fund’s share price may decline. Changes in the credit rating of a bond, or in the credit rating or financial strength of a bond’s issuer, insurer or guarantor, may affect the bond’s value. For more detailed information about risk, please review a current Franklin tax-free income fund prospectus.</a:t>
            </a:r>
            <a:endParaRPr lang="en-US" sz="1400" dirty="0">
              <a:latin typeface="+mn-lt"/>
              <a:cs typeface="Arial" panose="020B0604020202020204" pitchFamily="34" charset="0"/>
            </a:endParaRPr>
          </a:p>
        </p:txBody>
      </p:sp>
      <p:sp>
        <p:nvSpPr>
          <p:cNvPr id="6" name="Text Placeholder 3"/>
          <p:cNvSpPr txBox="1">
            <a:spLocks/>
          </p:cNvSpPr>
          <p:nvPr/>
        </p:nvSpPr>
        <p:spPr>
          <a:xfrm>
            <a:off x="275675" y="3175243"/>
            <a:ext cx="8604958" cy="944361"/>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000" b="0" kern="800" spc="-30" baseline="0">
                <a:solidFill>
                  <a:srgbClr val="000000"/>
                </a:solidFill>
                <a:latin typeface="Arial Narrow" panose="020B0606020202030204" pitchFamily="34" charset="0"/>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lnSpc>
                <a:spcPct val="110000"/>
              </a:lnSpc>
              <a:spcAft>
                <a:spcPts val="0"/>
              </a:spcAft>
            </a:pPr>
            <a:r>
              <a:rPr lang="en-US" sz="1400" i="1" dirty="0">
                <a:latin typeface="+mn-lt"/>
              </a:rPr>
              <a:t>Investors should carefully consider a fund’s investment goals, risks, charges and expenses before investing. </a:t>
            </a:r>
            <a:br>
              <a:rPr lang="en-US" sz="1400" i="1" dirty="0">
                <a:latin typeface="+mn-lt"/>
              </a:rPr>
            </a:br>
            <a:r>
              <a:rPr lang="en-US" sz="1400" i="1" dirty="0">
                <a:latin typeface="+mn-lt"/>
              </a:rPr>
              <a:t>To obtain a summary prospectus and/or prospectus, which contains this and other information, talk to your financial </a:t>
            </a:r>
            <a:r>
              <a:rPr lang="pl-PL" sz="1400" i="1" dirty="0">
                <a:latin typeface="+mn-lt"/>
              </a:rPr>
              <a:t>p</a:t>
            </a:r>
            <a:r>
              <a:rPr lang="en-US" sz="1400" i="1" dirty="0" err="1">
                <a:latin typeface="+mn-lt"/>
              </a:rPr>
              <a:t>rofessional</a:t>
            </a:r>
            <a:r>
              <a:rPr lang="en-US" sz="1400" i="1" dirty="0">
                <a:latin typeface="+mn-lt"/>
              </a:rPr>
              <a:t>, call us at (800) DIAL BEN/342-5236 or visit franklintempleton.com. Please carefully read a prospectus before you invest or send money.</a:t>
            </a: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119576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8DEE4CCE-E124-4EEF-808B-DF88997C2318}" type="slidenum">
              <a:rPr lang="en-US" smtClean="0"/>
              <a:pPr/>
              <a:t>4</a:t>
            </a:fld>
            <a:endParaRPr lang="en-US" dirty="0"/>
          </a:p>
        </p:txBody>
      </p:sp>
      <p:sp>
        <p:nvSpPr>
          <p:cNvPr id="8" name="Text Placeholder 2"/>
          <p:cNvSpPr>
            <a:spLocks noGrp="1"/>
          </p:cNvSpPr>
          <p:nvPr>
            <p:ph type="body" sz="quarter" idx="11"/>
          </p:nvPr>
        </p:nvSpPr>
        <p:spPr/>
        <p:txBody>
          <a:bodyPr/>
          <a:lstStyle/>
          <a:p>
            <a:r>
              <a:rPr lang="en-US" dirty="0"/>
              <a:t>What’s Special About This Day?</a:t>
            </a:r>
          </a:p>
        </p:txBody>
      </p:sp>
      <p:sp>
        <p:nvSpPr>
          <p:cNvPr id="12" name="Content Placeholder 11">
            <a:extLst>
              <a:ext uri="{FF2B5EF4-FFF2-40B4-BE49-F238E27FC236}">
                <a16:creationId xmlns:a16="http://schemas.microsoft.com/office/drawing/2014/main" id="{7381BDBE-9DCA-BA40-900B-A58894578414}"/>
              </a:ext>
            </a:extLst>
          </p:cNvPr>
          <p:cNvSpPr>
            <a:spLocks noGrp="1"/>
          </p:cNvSpPr>
          <p:nvPr>
            <p:ph sz="quarter" idx="12"/>
          </p:nvPr>
        </p:nvSpPr>
        <p:spPr/>
        <p:txBody>
          <a:bodyPr/>
          <a:lstStyle/>
          <a:p>
            <a:endParaRPr lang="en-PL"/>
          </a:p>
        </p:txBody>
      </p:sp>
      <p:pic>
        <p:nvPicPr>
          <p:cNvPr id="5" name="MUNI_VID_0419_RC06e">
            <a:hlinkClick r:id="" action="ppaction://media"/>
            <a:extLst>
              <a:ext uri="{FF2B5EF4-FFF2-40B4-BE49-F238E27FC236}">
                <a16:creationId xmlns:a16="http://schemas.microsoft.com/office/drawing/2014/main" id="{666103F8-35DD-4E90-9E47-E160758EFD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6" name="MUNI_VID_0419_RC06d">
            <a:hlinkClick r:id="" action="ppaction://media"/>
            <a:extLst>
              <a:ext uri="{FF2B5EF4-FFF2-40B4-BE49-F238E27FC236}">
                <a16:creationId xmlns:a16="http://schemas.microsoft.com/office/drawing/2014/main" id="{078054B7-62CB-448F-93D2-3B7E744EF2B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7250"/>
            <a:ext cx="9144000" cy="5143500"/>
          </a:xfrm>
          <a:prstGeom prst="rect">
            <a:avLst/>
          </a:prstGeom>
        </p:spPr>
      </p:pic>
      <p:sp>
        <p:nvSpPr>
          <p:cNvPr id="11" name="TextBox 10"/>
          <p:cNvSpPr txBox="1"/>
          <p:nvPr/>
        </p:nvSpPr>
        <p:spPr>
          <a:xfrm>
            <a:off x="2926080" y="1280160"/>
            <a:ext cx="3291840" cy="369332"/>
          </a:xfrm>
          <a:prstGeom prst="rect">
            <a:avLst/>
          </a:prstGeom>
          <a:solidFill>
            <a:schemeClr val="accent5"/>
          </a:solidFill>
        </p:spPr>
        <p:txBody>
          <a:bodyPr wrap="square" rtlCol="0">
            <a:spAutoFit/>
          </a:bodyPr>
          <a:lstStyle/>
          <a:p>
            <a:pPr algn="ctr"/>
            <a:r>
              <a:rPr lang="en-US" b="1" dirty="0">
                <a:solidFill>
                  <a:schemeClr val="bg1"/>
                </a:solidFill>
              </a:rPr>
              <a:t>National Tax Freedom Day</a:t>
            </a:r>
          </a:p>
        </p:txBody>
      </p:sp>
    </p:spTree>
    <p:extLst>
      <p:ext uri="{BB962C8B-B14F-4D97-AF65-F5344CB8AC3E}">
        <p14:creationId xmlns:p14="http://schemas.microsoft.com/office/powerpoint/2010/main" val="289108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7" fill="hold"/>
                                        <p:tgtEl>
                                          <p:spTgt spid="5"/>
                                        </p:tgtEl>
                                      </p:cBhvr>
                                    </p:cmd>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md type="call" cmd="stop">
                                      <p:cBhvr>
                                        <p:cTn id="13" dur="1">
                                          <p:stCondLst>
                                            <p:cond delay="0"/>
                                          </p:stCondLst>
                                        </p:cTn>
                                        <p:tgtEl>
                                          <p:spTgt spid="6"/>
                                        </p:tgtEl>
                                      </p:cBhvr>
                                    </p:cmd>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video>
              <p:cMediaNode vol="80000">
                <p:cTn id="18" fill="hold" display="0">
                  <p:stCondLst>
                    <p:cond delay="indefinite"/>
                  </p:stCondLst>
                </p:cTn>
                <p:tgtEl>
                  <p:spTgt spid="6"/>
                </p:tgtEl>
              </p:cMediaNode>
            </p:vide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2">
            <a:extLst>
              <a:ext uri="{FF2B5EF4-FFF2-40B4-BE49-F238E27FC236}">
                <a16:creationId xmlns:a16="http://schemas.microsoft.com/office/drawing/2014/main" id="{AEC4076E-4F90-014B-804D-49DBFF29F6A3}"/>
              </a:ext>
            </a:extLst>
          </p:cNvPr>
          <p:cNvSpPr>
            <a:spLocks noGrp="1"/>
          </p:cNvSpPr>
          <p:nvPr>
            <p:ph type="body" sz="quarter" idx="11"/>
          </p:nvPr>
        </p:nvSpPr>
        <p:spPr/>
        <p:txBody>
          <a:bodyPr/>
          <a:lstStyle/>
          <a:p>
            <a:pPr>
              <a:lnSpc>
                <a:spcPct val="100000"/>
              </a:lnSpc>
            </a:pPr>
            <a:r>
              <a:rPr lang="en-US" dirty="0"/>
              <a:t>2020 Top State Individual </a:t>
            </a:r>
          </a:p>
          <a:p>
            <a:pPr>
              <a:lnSpc>
                <a:spcPct val="100000"/>
              </a:lnSpc>
            </a:pPr>
            <a:r>
              <a:rPr lang="en-US" dirty="0"/>
              <a:t>Income Tax Rates</a:t>
            </a:r>
          </a:p>
          <a:p>
            <a:endParaRPr lang="en-PL" dirty="0"/>
          </a:p>
        </p:txBody>
      </p:sp>
      <p:sp>
        <p:nvSpPr>
          <p:cNvPr id="106" name="Freeform 105"/>
          <p:cNvSpPr/>
          <p:nvPr/>
        </p:nvSpPr>
        <p:spPr>
          <a:xfrm>
            <a:off x="6312410" y="2947296"/>
            <a:ext cx="1026475" cy="6936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chemeClr val="bg1"/>
                </a:solidFill>
                <a:ea typeface="ＭＳ Ｐゴシック" charset="-128"/>
              </a:rPr>
            </a:br>
            <a:r>
              <a:rPr lang="en-GB" sz="800" dirty="0">
                <a:solidFill>
                  <a:schemeClr val="bg1"/>
                </a:solidFill>
                <a:ea typeface="ＭＳ Ｐゴシック" charset="-128"/>
              </a:rPr>
              <a:t>                  </a:t>
            </a:r>
            <a:r>
              <a:rPr lang="en-GB" sz="800" b="1" dirty="0">
                <a:solidFill>
                  <a:schemeClr val="bg1"/>
                </a:solidFill>
                <a:ea typeface="ＭＳ Ｐゴシック" charset="-128"/>
              </a:rPr>
              <a:t>VA</a:t>
            </a:r>
            <a:r>
              <a:rPr lang="en-GB" sz="800" dirty="0">
                <a:solidFill>
                  <a:schemeClr val="bg1"/>
                </a:solidFill>
                <a:ea typeface="ＭＳ Ｐゴシック" charset="-128"/>
              </a:rPr>
              <a:t>  </a:t>
            </a:r>
            <a:br>
              <a:rPr lang="en-GB" sz="800" dirty="0">
                <a:solidFill>
                  <a:schemeClr val="bg1"/>
                </a:solidFill>
                <a:ea typeface="ＭＳ Ｐゴシック" charset="-128"/>
              </a:rPr>
            </a:br>
            <a:r>
              <a:rPr lang="en-GB" sz="800" dirty="0">
                <a:solidFill>
                  <a:schemeClr val="bg1"/>
                </a:solidFill>
                <a:ea typeface="ＭＳ Ｐゴシック" charset="-128"/>
              </a:rPr>
              <a:t>                5.75%</a:t>
            </a:r>
          </a:p>
        </p:txBody>
      </p:sp>
      <p:sp>
        <p:nvSpPr>
          <p:cNvPr id="2" name="Slide Number Placeholder 1"/>
          <p:cNvSpPr>
            <a:spLocks noGrp="1"/>
          </p:cNvSpPr>
          <p:nvPr>
            <p:ph type="sldNum" sz="quarter" idx="10"/>
          </p:nvPr>
        </p:nvSpPr>
        <p:spPr/>
        <p:txBody>
          <a:bodyPr/>
          <a:lstStyle/>
          <a:p>
            <a:fld id="{8DEE4CCE-E124-4EEF-808B-DF88997C2318}" type="slidenum">
              <a:rPr lang="en-US" smtClean="0"/>
              <a:pPr/>
              <a:t>5</a:t>
            </a:fld>
            <a:endParaRPr lang="en-US" dirty="0"/>
          </a:p>
        </p:txBody>
      </p:sp>
      <p:sp>
        <p:nvSpPr>
          <p:cNvPr id="4" name="Text Placeholder 3"/>
          <p:cNvSpPr>
            <a:spLocks noGrp="1"/>
          </p:cNvSpPr>
          <p:nvPr>
            <p:ph type="body" sz="quarter" idx="13"/>
          </p:nvPr>
        </p:nvSpPr>
        <p:spPr/>
        <p:txBody>
          <a:bodyPr/>
          <a:lstStyle/>
          <a:p>
            <a:r>
              <a:rPr lang="en-US" dirty="0"/>
              <a:t>Source: Tax Foundation, 20</a:t>
            </a:r>
            <a:r>
              <a:rPr lang="pl-PL" dirty="0"/>
              <a:t>20</a:t>
            </a:r>
            <a:r>
              <a:rPr lang="en-US" dirty="0"/>
              <a:t>.</a:t>
            </a:r>
          </a:p>
        </p:txBody>
      </p:sp>
      <p:grpSp>
        <p:nvGrpSpPr>
          <p:cNvPr id="80" name="Group 79"/>
          <p:cNvGrpSpPr/>
          <p:nvPr/>
        </p:nvGrpSpPr>
        <p:grpSpPr>
          <a:xfrm>
            <a:off x="304489" y="1247105"/>
            <a:ext cx="7652824" cy="5001997"/>
            <a:chOff x="353257" y="909639"/>
            <a:chExt cx="7652824" cy="5001997"/>
          </a:xfrm>
        </p:grpSpPr>
        <p:sp>
          <p:nvSpPr>
            <p:cNvPr id="6" name="Freeform 1"/>
            <p:cNvSpPr>
              <a:spLocks noChangeArrowheads="1"/>
            </p:cNvSpPr>
            <p:nvPr/>
          </p:nvSpPr>
          <p:spPr bwMode="auto">
            <a:xfrm rot="21163818">
              <a:off x="4476446" y="2348865"/>
              <a:ext cx="854315" cy="55609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rgbClr val="007BA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IA</a:t>
              </a:r>
              <a:br>
                <a:rPr lang="en-GB" sz="800" dirty="0">
                  <a:solidFill>
                    <a:schemeClr val="bg1"/>
                  </a:solidFill>
                  <a:ea typeface="ＭＳ Ｐゴシック" charset="-128"/>
                </a:rPr>
              </a:br>
              <a:r>
                <a:rPr lang="en-GB" sz="800" dirty="0">
                  <a:solidFill>
                    <a:schemeClr val="bg1"/>
                  </a:solidFill>
                  <a:ea typeface="ＭＳ Ｐゴシック" charset="-128"/>
                </a:rPr>
                <a:t>8.</a:t>
              </a:r>
              <a:r>
                <a:rPr lang="pl-PL" sz="800" dirty="0">
                  <a:solidFill>
                    <a:schemeClr val="bg1"/>
                  </a:solidFill>
                  <a:ea typeface="ＭＳ Ｐゴシック" charset="-128"/>
                </a:rPr>
                <a:t>53</a:t>
              </a:r>
              <a:r>
                <a:rPr lang="en-GB" sz="800" dirty="0">
                  <a:solidFill>
                    <a:schemeClr val="bg1"/>
                  </a:solidFill>
                  <a:ea typeface="ＭＳ Ｐゴシック" charset="-128"/>
                </a:rPr>
                <a:t>%</a:t>
              </a:r>
            </a:p>
          </p:txBody>
        </p:sp>
        <p:sp>
          <p:nvSpPr>
            <p:cNvPr id="7" name="Freeform 6"/>
            <p:cNvSpPr/>
            <p:nvPr/>
          </p:nvSpPr>
          <p:spPr>
            <a:xfrm>
              <a:off x="1805449" y="1271246"/>
              <a:ext cx="831265" cy="1323974"/>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b"/>
            <a:lstStyle/>
            <a:p>
              <a:pPr algn="ctr" eaLnBrk="1" hangingPunct="1">
                <a:defRPr/>
              </a:pPr>
              <a:r>
                <a:rPr lang="en-GB" sz="800" b="1" dirty="0">
                  <a:solidFill>
                    <a:schemeClr val="bg1"/>
                  </a:solidFill>
                </a:rPr>
                <a:t>ID</a:t>
              </a:r>
              <a:br>
                <a:rPr lang="en-GB" sz="800" dirty="0">
                  <a:solidFill>
                    <a:schemeClr val="bg1"/>
                  </a:solidFill>
                </a:rPr>
              </a:br>
              <a:r>
                <a:rPr lang="pl-PL" sz="800" dirty="0">
                  <a:solidFill>
                    <a:schemeClr val="bg1"/>
                  </a:solidFill>
                </a:rPr>
                <a:t>6.93</a:t>
              </a:r>
              <a:r>
                <a:rPr lang="en-GB" sz="800" dirty="0">
                  <a:solidFill>
                    <a:schemeClr val="bg1"/>
                  </a:solidFill>
                </a:rPr>
                <a:t>%</a:t>
              </a:r>
            </a:p>
            <a:p>
              <a:pPr eaLnBrk="1" hangingPunct="1">
                <a:defRPr/>
              </a:pPr>
              <a:endParaRPr lang="en-GB" sz="800" dirty="0">
                <a:solidFill>
                  <a:schemeClr val="bg1"/>
                </a:solidFill>
              </a:endParaRPr>
            </a:p>
            <a:p>
              <a:pPr eaLnBrk="1" hangingPunct="1">
                <a:defRPr/>
              </a:pPr>
              <a:endParaRPr lang="en-GB" sz="800" dirty="0">
                <a:solidFill>
                  <a:schemeClr val="bg1"/>
                </a:solidFill>
              </a:endParaRPr>
            </a:p>
          </p:txBody>
        </p:sp>
        <p:sp>
          <p:nvSpPr>
            <p:cNvPr id="8" name="Freeform 7"/>
            <p:cNvSpPr/>
            <p:nvPr/>
          </p:nvSpPr>
          <p:spPr>
            <a:xfrm>
              <a:off x="1112488" y="1107010"/>
              <a:ext cx="913383" cy="679995"/>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D9D9D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GB" sz="800" b="1" dirty="0">
                  <a:solidFill>
                    <a:srgbClr val="000000"/>
                  </a:solidFill>
                </a:rPr>
                <a:t>WA</a:t>
              </a:r>
              <a:br>
                <a:rPr lang="en-GB" sz="800" dirty="0">
                  <a:solidFill>
                    <a:srgbClr val="000000"/>
                  </a:solidFill>
                </a:rPr>
              </a:br>
              <a:r>
                <a:rPr lang="en-GB" sz="800" dirty="0">
                  <a:solidFill>
                    <a:srgbClr val="000000"/>
                  </a:solidFill>
                </a:rPr>
                <a:t>none</a:t>
              </a:r>
            </a:p>
          </p:txBody>
        </p:sp>
        <p:sp>
          <p:nvSpPr>
            <p:cNvPr id="9" name="Freeform 8"/>
            <p:cNvSpPr/>
            <p:nvPr/>
          </p:nvSpPr>
          <p:spPr>
            <a:xfrm>
              <a:off x="877660" y="1506075"/>
              <a:ext cx="1094907" cy="937874"/>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rgbClr val="00658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defRPr/>
              </a:pPr>
              <a:r>
                <a:rPr lang="en-GB" sz="800" b="1" dirty="0">
                  <a:solidFill>
                    <a:schemeClr val="bg1"/>
                  </a:solidFill>
                  <a:ea typeface="ＭＳ Ｐゴシック" charset="-128"/>
                </a:rPr>
                <a:t>  </a:t>
              </a:r>
              <a:br>
                <a:rPr lang="en-GB" sz="800" b="1" dirty="0">
                  <a:solidFill>
                    <a:schemeClr val="bg1"/>
                  </a:solidFill>
                  <a:ea typeface="ＭＳ Ｐゴシック" charset="-128"/>
                </a:rPr>
              </a:br>
              <a:br>
                <a:rPr lang="en-GB" sz="800" b="1" dirty="0">
                  <a:solidFill>
                    <a:schemeClr val="bg1"/>
                  </a:solidFill>
                  <a:ea typeface="ＭＳ Ｐゴシック" charset="-128"/>
                </a:rPr>
              </a:br>
              <a:r>
                <a:rPr lang="en-GB" sz="800" b="1" dirty="0">
                  <a:solidFill>
                    <a:schemeClr val="bg1"/>
                  </a:solidFill>
                  <a:ea typeface="ＭＳ Ｐゴシック" charset="-128"/>
                </a:rPr>
                <a:t>OR</a:t>
              </a:r>
              <a:br>
                <a:rPr lang="en-GB" sz="800" b="1" dirty="0">
                  <a:solidFill>
                    <a:schemeClr val="bg1"/>
                  </a:solidFill>
                  <a:ea typeface="ＭＳ Ｐゴシック" charset="-128"/>
                </a:rPr>
              </a:br>
              <a:r>
                <a:rPr lang="en-GB" sz="800" dirty="0">
                  <a:solidFill>
                    <a:schemeClr val="bg1"/>
                  </a:solidFill>
                  <a:ea typeface="ＭＳ Ｐゴシック" charset="-128"/>
                </a:rPr>
                <a:t>9.90%</a:t>
              </a:r>
            </a:p>
            <a:p>
              <a:pPr>
                <a:buClr>
                  <a:srgbClr val="000000"/>
                </a:buClr>
                <a:buSzPct val="100000"/>
                <a:buFont typeface="Times New Roman" pitchFamily="16" charset="0"/>
                <a:buNone/>
                <a:defRPr/>
              </a:pPr>
              <a:endParaRPr lang="en-GB" sz="800" dirty="0">
                <a:solidFill>
                  <a:schemeClr val="bg1"/>
                </a:solidFill>
                <a:ea typeface="ＭＳ Ｐゴシック" charset="-128"/>
              </a:endParaRPr>
            </a:p>
          </p:txBody>
        </p:sp>
        <p:sp>
          <p:nvSpPr>
            <p:cNvPr id="10" name="Freeform 9"/>
            <p:cNvSpPr/>
            <p:nvPr/>
          </p:nvSpPr>
          <p:spPr>
            <a:xfrm>
              <a:off x="1305537" y="2361832"/>
              <a:ext cx="888892" cy="1358549"/>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rgbClr val="D9D9D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rgbClr val="000000"/>
                  </a:solidFill>
                </a:rPr>
                <a:t>NV</a:t>
              </a:r>
              <a:br>
                <a:rPr lang="en-GB" sz="800" dirty="0">
                  <a:solidFill>
                    <a:srgbClr val="000000"/>
                  </a:solidFill>
                </a:rPr>
              </a:br>
              <a:r>
                <a:rPr lang="en-GB" sz="800" dirty="0">
                  <a:solidFill>
                    <a:srgbClr val="000000"/>
                  </a:solidFill>
                </a:rPr>
                <a:t>none</a:t>
              </a:r>
              <a:endParaRPr lang="en-GB" sz="800" dirty="0">
                <a:solidFill>
                  <a:srgbClr val="000000"/>
                </a:solidFill>
                <a:ea typeface="ＭＳ Ｐゴシック" charset="-128"/>
              </a:endParaRPr>
            </a:p>
          </p:txBody>
        </p:sp>
        <p:sp>
          <p:nvSpPr>
            <p:cNvPr id="11" name="Freeform 10"/>
            <p:cNvSpPr/>
            <p:nvPr/>
          </p:nvSpPr>
          <p:spPr>
            <a:xfrm>
              <a:off x="2073413" y="2523186"/>
              <a:ext cx="759231" cy="976772"/>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UT</a:t>
              </a:r>
              <a:br>
                <a:rPr lang="en-GB" sz="800" dirty="0">
                  <a:solidFill>
                    <a:schemeClr val="bg1"/>
                  </a:solidFill>
                  <a:ea typeface="ＭＳ Ｐゴシック" charset="-128"/>
                </a:rPr>
              </a:br>
              <a:r>
                <a:rPr lang="pl-PL" sz="800" dirty="0">
                  <a:solidFill>
                    <a:schemeClr val="bg1"/>
                  </a:solidFill>
                  <a:ea typeface="ＭＳ Ｐゴシック" charset="-128"/>
                </a:rPr>
                <a:t>4</a:t>
              </a:r>
              <a:r>
                <a:rPr lang="en-GB" sz="800" dirty="0">
                  <a:solidFill>
                    <a:schemeClr val="bg1"/>
                  </a:solidFill>
                  <a:ea typeface="ＭＳ Ｐゴシック" charset="-128"/>
                </a:rPr>
                <a:t>.</a:t>
              </a:r>
              <a:r>
                <a:rPr lang="pl-PL" sz="800" dirty="0">
                  <a:solidFill>
                    <a:schemeClr val="bg1"/>
                  </a:solidFill>
                  <a:ea typeface="ＭＳ Ｐゴシック" charset="-128"/>
                </a:rPr>
                <a:t>95</a:t>
              </a:r>
              <a:r>
                <a:rPr lang="en-GB" sz="800" dirty="0">
                  <a:solidFill>
                    <a:schemeClr val="bg1"/>
                  </a:solidFill>
                  <a:ea typeface="ＭＳ Ｐゴシック" charset="-128"/>
                </a:rPr>
                <a:t>%</a:t>
              </a:r>
            </a:p>
          </p:txBody>
        </p:sp>
        <p:sp>
          <p:nvSpPr>
            <p:cNvPr id="12" name="Freeform 11"/>
            <p:cNvSpPr/>
            <p:nvPr/>
          </p:nvSpPr>
          <p:spPr>
            <a:xfrm>
              <a:off x="1871720" y="3393349"/>
              <a:ext cx="900417" cy="1090585"/>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rgbClr val="5FC0E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marL="263525" algn="ctr">
                <a:buClr>
                  <a:srgbClr val="000000"/>
                </a:buClr>
                <a:buSzPct val="100000"/>
                <a:buFont typeface="Times New Roman" pitchFamily="16" charset="0"/>
                <a:buNone/>
                <a:defRPr/>
              </a:pPr>
              <a:r>
                <a:rPr lang="en-GB" sz="800" b="1" dirty="0">
                  <a:solidFill>
                    <a:schemeClr val="bg1"/>
                  </a:solidFill>
                  <a:ea typeface="ＭＳ Ｐゴシック" charset="-128"/>
                </a:rPr>
                <a:t>AZ</a:t>
              </a:r>
              <a:br>
                <a:rPr lang="en-GB" sz="800" b="1" dirty="0">
                  <a:solidFill>
                    <a:schemeClr val="bg1"/>
                  </a:solidFill>
                  <a:ea typeface="ＭＳ Ｐゴシック" charset="-128"/>
                </a:rPr>
              </a:br>
              <a:r>
                <a:rPr lang="en-GB" sz="800" dirty="0">
                  <a:solidFill>
                    <a:schemeClr val="bg1"/>
                  </a:solidFill>
                  <a:ea typeface="ＭＳ Ｐゴシック" charset="-128"/>
                </a:rPr>
                <a:t>4.5</a:t>
              </a:r>
              <a:r>
                <a:rPr lang="pl-PL" sz="800" dirty="0">
                  <a:solidFill>
                    <a:schemeClr val="bg1"/>
                  </a:solidFill>
                  <a:ea typeface="ＭＳ Ｐゴシック" charset="-128"/>
                </a:rPr>
                <a:t>0</a:t>
              </a:r>
              <a:r>
                <a:rPr lang="en-GB" sz="800" dirty="0">
                  <a:solidFill>
                    <a:schemeClr val="bg1"/>
                  </a:solidFill>
                  <a:ea typeface="ＭＳ Ｐゴシック" charset="-128"/>
                </a:rPr>
                <a:t>%</a:t>
              </a:r>
            </a:p>
          </p:txBody>
        </p:sp>
        <p:sp>
          <p:nvSpPr>
            <p:cNvPr id="13" name="Freeform 12"/>
            <p:cNvSpPr/>
            <p:nvPr/>
          </p:nvSpPr>
          <p:spPr>
            <a:xfrm>
              <a:off x="2690019" y="3492755"/>
              <a:ext cx="930671" cy="1004146"/>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rgbClr val="5FC0E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NM</a:t>
              </a:r>
              <a:br>
                <a:rPr lang="en-GB" sz="800" dirty="0">
                  <a:solidFill>
                    <a:schemeClr val="bg1"/>
                  </a:solidFill>
                  <a:ea typeface="ＭＳ Ｐゴシック" charset="-128"/>
                </a:rPr>
              </a:br>
              <a:r>
                <a:rPr lang="en-GB" sz="800" dirty="0">
                  <a:solidFill>
                    <a:schemeClr val="bg1"/>
                  </a:solidFill>
                  <a:ea typeface="ＭＳ Ｐゴシック" charset="-128"/>
                </a:rPr>
                <a:t>4.90%</a:t>
              </a:r>
            </a:p>
          </p:txBody>
        </p:sp>
        <p:sp>
          <p:nvSpPr>
            <p:cNvPr id="14" name="Freeform 13"/>
            <p:cNvSpPr/>
            <p:nvPr/>
          </p:nvSpPr>
          <p:spPr>
            <a:xfrm>
              <a:off x="2767815" y="2779331"/>
              <a:ext cx="995501" cy="762113"/>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rgbClr val="5FC0E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CO</a:t>
              </a:r>
              <a:br>
                <a:rPr lang="en-GB" sz="800" dirty="0">
                  <a:solidFill>
                    <a:schemeClr val="bg1"/>
                  </a:solidFill>
                  <a:ea typeface="ＭＳ Ｐゴシック" charset="-128"/>
                </a:rPr>
              </a:br>
              <a:r>
                <a:rPr lang="en-GB" sz="800" dirty="0">
                  <a:solidFill>
                    <a:schemeClr val="bg1"/>
                  </a:solidFill>
                  <a:ea typeface="ＭＳ Ｐゴシック" charset="-128"/>
                </a:rPr>
                <a:t>4.63%</a:t>
              </a:r>
            </a:p>
          </p:txBody>
        </p:sp>
        <p:sp>
          <p:nvSpPr>
            <p:cNvPr id="15" name="Freeform 14"/>
            <p:cNvSpPr/>
            <p:nvPr/>
          </p:nvSpPr>
          <p:spPr>
            <a:xfrm>
              <a:off x="2569003" y="2065054"/>
              <a:ext cx="950840" cy="772198"/>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rgbClr val="D9D9D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WY</a:t>
              </a:r>
              <a:br>
                <a:rPr lang="en-GB" sz="800" dirty="0">
                  <a:solidFill>
                    <a:srgbClr val="000000"/>
                  </a:solidFill>
                  <a:ea typeface="ＭＳ Ｐゴシック" charset="-128"/>
                </a:rPr>
              </a:br>
              <a:r>
                <a:rPr lang="en-GB" sz="800" dirty="0">
                  <a:solidFill>
                    <a:srgbClr val="000000"/>
                  </a:solidFill>
                  <a:ea typeface="ＭＳ Ｐゴシック" charset="-128"/>
                </a:rPr>
                <a:t>none</a:t>
              </a:r>
            </a:p>
          </p:txBody>
        </p:sp>
        <p:sp>
          <p:nvSpPr>
            <p:cNvPr id="16" name="Freeform 15"/>
            <p:cNvSpPr/>
            <p:nvPr/>
          </p:nvSpPr>
          <p:spPr>
            <a:xfrm>
              <a:off x="2126718" y="1292856"/>
              <a:ext cx="1429142" cy="8644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MT</a:t>
              </a:r>
              <a:br>
                <a:rPr lang="en-GB" sz="800" dirty="0">
                  <a:solidFill>
                    <a:schemeClr val="bg1"/>
                  </a:solidFill>
                  <a:ea typeface="ＭＳ Ｐゴシック" charset="-128"/>
                </a:rPr>
              </a:br>
              <a:r>
                <a:rPr lang="en-GB" sz="800" dirty="0">
                  <a:solidFill>
                    <a:schemeClr val="bg1"/>
                  </a:solidFill>
                  <a:ea typeface="ＭＳ Ｐゴシック" charset="-128"/>
                </a:rPr>
                <a:t>6.90%</a:t>
              </a:r>
            </a:p>
          </p:txBody>
        </p:sp>
        <p:sp>
          <p:nvSpPr>
            <p:cNvPr id="17" name="Freeform 16"/>
            <p:cNvSpPr/>
            <p:nvPr/>
          </p:nvSpPr>
          <p:spPr>
            <a:xfrm>
              <a:off x="3528487" y="1444126"/>
              <a:ext cx="909061" cy="54169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ND</a:t>
              </a:r>
              <a:br>
                <a:rPr lang="en-GB" sz="800" dirty="0">
                  <a:solidFill>
                    <a:srgbClr val="000000"/>
                  </a:solidFill>
                  <a:ea typeface="ＭＳ Ｐゴシック" charset="-128"/>
                </a:rPr>
              </a:br>
              <a:r>
                <a:rPr lang="en-GB" sz="800" dirty="0">
                  <a:solidFill>
                    <a:srgbClr val="000000"/>
                  </a:solidFill>
                  <a:ea typeface="ＭＳ Ｐゴシック" charset="-128"/>
                </a:rPr>
                <a:t>2.90%</a:t>
              </a:r>
            </a:p>
          </p:txBody>
        </p:sp>
        <p:sp>
          <p:nvSpPr>
            <p:cNvPr id="18" name="Freeform 17"/>
            <p:cNvSpPr/>
            <p:nvPr/>
          </p:nvSpPr>
          <p:spPr>
            <a:xfrm>
              <a:off x="3501114" y="1969970"/>
              <a:ext cx="996942" cy="590674"/>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rgbClr val="D9D9D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SD</a:t>
              </a:r>
              <a:br>
                <a:rPr lang="en-GB" sz="800" dirty="0">
                  <a:solidFill>
                    <a:srgbClr val="000000"/>
                  </a:solidFill>
                  <a:ea typeface="ＭＳ Ｐゴシック" charset="-128"/>
                </a:rPr>
              </a:br>
              <a:r>
                <a:rPr lang="en-GB" sz="800" dirty="0">
                  <a:solidFill>
                    <a:srgbClr val="000000"/>
                  </a:solidFill>
                  <a:ea typeface="ＭＳ Ｐゴシック" charset="-128"/>
                </a:rPr>
                <a:t>none</a:t>
              </a:r>
            </a:p>
          </p:txBody>
        </p:sp>
        <p:sp>
          <p:nvSpPr>
            <p:cNvPr id="19" name="Freeform 18"/>
            <p:cNvSpPr/>
            <p:nvPr/>
          </p:nvSpPr>
          <p:spPr>
            <a:xfrm>
              <a:off x="3489589" y="2482952"/>
              <a:ext cx="1178466" cy="5229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NE</a:t>
              </a:r>
              <a:br>
                <a:rPr lang="en-GB" sz="800" dirty="0">
                  <a:solidFill>
                    <a:schemeClr val="bg1"/>
                  </a:solidFill>
                  <a:ea typeface="ＭＳ Ｐゴシック" charset="-128"/>
                </a:rPr>
              </a:br>
              <a:r>
                <a:rPr lang="en-GB" sz="800" dirty="0">
                  <a:solidFill>
                    <a:schemeClr val="bg1"/>
                  </a:solidFill>
                  <a:ea typeface="ＭＳ Ｐゴシック" charset="-128"/>
                </a:rPr>
                <a:t>6.84%</a:t>
              </a:r>
            </a:p>
          </p:txBody>
        </p:sp>
        <p:sp>
          <p:nvSpPr>
            <p:cNvPr id="20" name="Freeform 19"/>
            <p:cNvSpPr/>
            <p:nvPr/>
          </p:nvSpPr>
          <p:spPr>
            <a:xfrm>
              <a:off x="3747469" y="2974115"/>
              <a:ext cx="1061771" cy="570504"/>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rgbClr val="5FC0E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KS</a:t>
              </a:r>
              <a:br>
                <a:rPr lang="en-GB" sz="800" dirty="0">
                  <a:solidFill>
                    <a:schemeClr val="bg1"/>
                  </a:solidFill>
                  <a:ea typeface="ＭＳ Ｐゴシック" charset="-128"/>
                </a:rPr>
              </a:br>
              <a:r>
                <a:rPr lang="en-GB" sz="800" dirty="0">
                  <a:solidFill>
                    <a:schemeClr val="bg1"/>
                  </a:solidFill>
                  <a:ea typeface="ＭＳ Ｐゴシック" charset="-128"/>
                </a:rPr>
                <a:t>5.</a:t>
              </a:r>
              <a:r>
                <a:rPr lang="pl-PL" sz="800" dirty="0">
                  <a:solidFill>
                    <a:schemeClr val="bg1"/>
                  </a:solidFill>
                  <a:ea typeface="ＭＳ Ｐゴシック" charset="-128"/>
                </a:rPr>
                <a:t>7</a:t>
              </a:r>
              <a:r>
                <a:rPr lang="en-GB" sz="800" dirty="0">
                  <a:solidFill>
                    <a:schemeClr val="bg1"/>
                  </a:solidFill>
                  <a:ea typeface="ＭＳ Ｐゴシック" charset="-128"/>
                </a:rPr>
                <a:t>0%</a:t>
              </a:r>
            </a:p>
          </p:txBody>
        </p:sp>
        <p:sp>
          <p:nvSpPr>
            <p:cNvPr id="21" name="Freeform 20"/>
            <p:cNvSpPr/>
            <p:nvPr/>
          </p:nvSpPr>
          <p:spPr>
            <a:xfrm>
              <a:off x="3617809" y="3495636"/>
              <a:ext cx="1262024" cy="615165"/>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r>
                <a:rPr lang="en-GB" sz="800" dirty="0">
                  <a:solidFill>
                    <a:srgbClr val="000000"/>
                  </a:solidFill>
                  <a:ea typeface="ＭＳ Ｐゴシック" charset="-128"/>
                </a:rPr>
                <a:t>                      </a:t>
              </a:r>
              <a:br>
                <a:rPr lang="en-GB" sz="800" dirty="0">
                  <a:solidFill>
                    <a:srgbClr val="000000"/>
                  </a:solidFill>
                  <a:ea typeface="ＭＳ Ｐゴシック" charset="-128"/>
                </a:rPr>
              </a:br>
              <a:r>
                <a:rPr lang="en-GB" sz="800" dirty="0">
                  <a:solidFill>
                    <a:schemeClr val="bg1"/>
                  </a:solidFill>
                  <a:ea typeface="ＭＳ Ｐゴシック" charset="-128"/>
                </a:rPr>
                <a:t>                      </a:t>
              </a:r>
              <a:r>
                <a:rPr lang="en-GB" sz="800" b="1" dirty="0">
                  <a:solidFill>
                    <a:schemeClr val="bg1"/>
                  </a:solidFill>
                  <a:ea typeface="ＭＳ Ｐゴシック" charset="-128"/>
                </a:rPr>
                <a:t>OK</a:t>
              </a:r>
              <a:br>
                <a:rPr lang="en-GB" sz="800" dirty="0">
                  <a:solidFill>
                    <a:schemeClr val="bg1"/>
                  </a:solidFill>
                  <a:ea typeface="ＭＳ Ｐゴシック" charset="-128"/>
                </a:rPr>
              </a:br>
              <a:r>
                <a:rPr lang="en-GB" sz="800" dirty="0">
                  <a:solidFill>
                    <a:schemeClr val="bg1"/>
                  </a:solidFill>
                  <a:ea typeface="ＭＳ Ｐゴシック" charset="-128"/>
                </a:rPr>
                <a:t>                    5.00%</a:t>
              </a:r>
            </a:p>
          </p:txBody>
        </p:sp>
        <p:sp>
          <p:nvSpPr>
            <p:cNvPr id="22" name="Freeform 21"/>
            <p:cNvSpPr/>
            <p:nvPr/>
          </p:nvSpPr>
          <p:spPr>
            <a:xfrm>
              <a:off x="4835172" y="3523009"/>
              <a:ext cx="681436" cy="672791"/>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AR</a:t>
              </a:r>
              <a:br>
                <a:rPr lang="en-GB" sz="800" dirty="0">
                  <a:solidFill>
                    <a:schemeClr val="bg1"/>
                  </a:solidFill>
                  <a:ea typeface="ＭＳ Ｐゴシック" charset="-128"/>
                </a:rPr>
              </a:br>
              <a:r>
                <a:rPr lang="en-GB" sz="800" dirty="0">
                  <a:solidFill>
                    <a:schemeClr val="bg1"/>
                  </a:solidFill>
                  <a:ea typeface="ＭＳ Ｐゴシック" charset="-128"/>
                </a:rPr>
                <a:t>6.</a:t>
              </a:r>
              <a:r>
                <a:rPr lang="pl-PL" sz="800" dirty="0">
                  <a:solidFill>
                    <a:schemeClr val="bg1"/>
                  </a:solidFill>
                  <a:ea typeface="ＭＳ Ｐゴシック" charset="-128"/>
                </a:rPr>
                <a:t>6</a:t>
              </a:r>
              <a:r>
                <a:rPr lang="en-GB" sz="800" dirty="0">
                  <a:solidFill>
                    <a:schemeClr val="bg1"/>
                  </a:solidFill>
                  <a:ea typeface="ＭＳ Ｐゴシック" charset="-128"/>
                </a:rPr>
                <a:t>0%</a:t>
              </a:r>
            </a:p>
          </p:txBody>
        </p:sp>
        <p:sp>
          <p:nvSpPr>
            <p:cNvPr id="23" name="Freeform 22"/>
            <p:cNvSpPr/>
            <p:nvPr/>
          </p:nvSpPr>
          <p:spPr>
            <a:xfrm>
              <a:off x="5340847" y="3718940"/>
              <a:ext cx="479742" cy="880247"/>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rgbClr val="000000"/>
                  </a:solidFill>
                  <a:ea typeface="ＭＳ Ｐゴシック" charset="-128"/>
                </a:rPr>
              </a:br>
              <a:br>
                <a:rPr lang="en-GB" sz="800" dirty="0">
                  <a:solidFill>
                    <a:srgbClr val="000000"/>
                  </a:solidFill>
                  <a:ea typeface="ＭＳ Ｐゴシック" charset="-128"/>
                </a:rPr>
              </a:br>
              <a:r>
                <a:rPr lang="en-GB" sz="800" dirty="0">
                  <a:solidFill>
                    <a:srgbClr val="000000"/>
                  </a:solidFill>
                  <a:ea typeface="ＭＳ Ｐゴシック" charset="-128"/>
                </a:rPr>
                <a:t>  </a:t>
              </a:r>
              <a:r>
                <a:rPr lang="en-GB" sz="800" b="1" dirty="0">
                  <a:solidFill>
                    <a:schemeClr val="bg1"/>
                  </a:solidFill>
                  <a:ea typeface="ＭＳ Ｐゴシック" charset="-128"/>
                </a:rPr>
                <a:t>MS</a:t>
              </a:r>
              <a:br>
                <a:rPr lang="en-GB" sz="800" dirty="0">
                  <a:solidFill>
                    <a:schemeClr val="bg1"/>
                  </a:solidFill>
                  <a:ea typeface="ＭＳ Ｐゴシック" charset="-128"/>
                </a:rPr>
              </a:br>
              <a:r>
                <a:rPr lang="en-GB" sz="800" dirty="0">
                  <a:solidFill>
                    <a:schemeClr val="bg1"/>
                  </a:solidFill>
                  <a:ea typeface="ＭＳ Ｐゴシック" charset="-128"/>
                </a:rPr>
                <a:t>5.00%</a:t>
              </a:r>
            </a:p>
          </p:txBody>
        </p:sp>
        <p:sp>
          <p:nvSpPr>
            <p:cNvPr id="24" name="Freeform 23"/>
            <p:cNvSpPr/>
            <p:nvPr/>
          </p:nvSpPr>
          <p:spPr>
            <a:xfrm>
              <a:off x="4614750" y="2843014"/>
              <a:ext cx="989738" cy="753469"/>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rgbClr val="00A0D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MO</a:t>
              </a:r>
              <a:br>
                <a:rPr lang="en-GB" sz="800" dirty="0">
                  <a:solidFill>
                    <a:schemeClr val="bg1"/>
                  </a:solidFill>
                  <a:ea typeface="ＭＳ Ｐゴシック" charset="-128"/>
                </a:rPr>
              </a:br>
              <a:r>
                <a:rPr lang="pl-PL" sz="800" dirty="0">
                  <a:solidFill>
                    <a:schemeClr val="bg1"/>
                  </a:solidFill>
                  <a:ea typeface="ＭＳ Ｐゴシック" charset="-128"/>
                </a:rPr>
                <a:t>5</a:t>
              </a:r>
              <a:r>
                <a:rPr lang="en-GB" sz="800" dirty="0">
                  <a:solidFill>
                    <a:schemeClr val="bg1"/>
                  </a:solidFill>
                  <a:ea typeface="ＭＳ Ｐゴシック" charset="-128"/>
                </a:rPr>
                <a:t>.</a:t>
              </a:r>
              <a:r>
                <a:rPr lang="pl-PL" sz="800" dirty="0">
                  <a:solidFill>
                    <a:schemeClr val="bg1"/>
                  </a:solidFill>
                  <a:ea typeface="ＭＳ Ｐゴシック" charset="-128"/>
                </a:rPr>
                <a:t>4</a:t>
              </a:r>
              <a:r>
                <a:rPr lang="en-GB" sz="800" dirty="0">
                  <a:solidFill>
                    <a:schemeClr val="bg1"/>
                  </a:solidFill>
                  <a:ea typeface="ＭＳ Ｐゴシック" charset="-128"/>
                </a:rPr>
                <a:t>0%</a:t>
              </a:r>
            </a:p>
          </p:txBody>
        </p:sp>
        <p:sp>
          <p:nvSpPr>
            <p:cNvPr id="25" name="Freeform 24"/>
            <p:cNvSpPr/>
            <p:nvPr/>
          </p:nvSpPr>
          <p:spPr>
            <a:xfrm>
              <a:off x="4889917" y="1745226"/>
              <a:ext cx="752028" cy="747706"/>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WI</a:t>
              </a:r>
              <a:br>
                <a:rPr lang="en-GB" sz="800" dirty="0">
                  <a:solidFill>
                    <a:schemeClr val="bg1"/>
                  </a:solidFill>
                  <a:ea typeface="ＭＳ Ｐゴシック" charset="-128"/>
                </a:rPr>
              </a:br>
              <a:r>
                <a:rPr lang="en-GB" sz="800" dirty="0">
                  <a:solidFill>
                    <a:schemeClr val="bg1"/>
                  </a:solidFill>
                  <a:ea typeface="ＭＳ Ｐゴシック" charset="-128"/>
                </a:rPr>
                <a:t>7.65%</a:t>
              </a:r>
            </a:p>
          </p:txBody>
        </p:sp>
        <p:sp>
          <p:nvSpPr>
            <p:cNvPr id="26" name="Freeform 25"/>
            <p:cNvSpPr/>
            <p:nvPr/>
          </p:nvSpPr>
          <p:spPr>
            <a:xfrm>
              <a:off x="5185255" y="2423780"/>
              <a:ext cx="558979" cy="959484"/>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5FC0E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IL</a:t>
              </a:r>
              <a:br>
                <a:rPr lang="en-GB" sz="800" dirty="0">
                  <a:solidFill>
                    <a:schemeClr val="bg1"/>
                  </a:solidFill>
                  <a:ea typeface="ＭＳ Ｐゴシック" charset="-128"/>
                </a:rPr>
              </a:br>
              <a:r>
                <a:rPr lang="pl-PL" sz="800" dirty="0">
                  <a:solidFill>
                    <a:schemeClr val="bg1"/>
                  </a:solidFill>
                  <a:ea typeface="ＭＳ Ｐゴシック" charset="-128"/>
                </a:rPr>
                <a:t>4</a:t>
              </a:r>
              <a:r>
                <a:rPr lang="en-GB" sz="800" dirty="0">
                  <a:solidFill>
                    <a:schemeClr val="bg1"/>
                  </a:solidFill>
                  <a:ea typeface="ＭＳ Ｐゴシック" charset="-128"/>
                </a:rPr>
                <a:t>.</a:t>
              </a:r>
              <a:r>
                <a:rPr lang="pl-PL" sz="800" dirty="0">
                  <a:solidFill>
                    <a:schemeClr val="bg1"/>
                  </a:solidFill>
                  <a:ea typeface="ＭＳ Ｐゴシック" charset="-128"/>
                </a:rPr>
                <a:t>9</a:t>
              </a:r>
              <a:r>
                <a:rPr lang="en-GB" sz="800" dirty="0">
                  <a:solidFill>
                    <a:schemeClr val="bg1"/>
                  </a:solidFill>
                  <a:ea typeface="ＭＳ Ｐゴシック" charset="-128"/>
                </a:rPr>
                <a:t>5%</a:t>
              </a:r>
            </a:p>
          </p:txBody>
        </p:sp>
        <p:sp>
          <p:nvSpPr>
            <p:cNvPr id="27" name="Freeform 26"/>
            <p:cNvSpPr/>
            <p:nvPr/>
          </p:nvSpPr>
          <p:spPr>
            <a:xfrm>
              <a:off x="5751436" y="3651228"/>
              <a:ext cx="540251" cy="884570"/>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AL</a:t>
              </a:r>
              <a:br>
                <a:rPr lang="en-GB" sz="800" dirty="0">
                  <a:solidFill>
                    <a:schemeClr val="bg1"/>
                  </a:solidFill>
                  <a:ea typeface="ＭＳ Ｐゴシック" charset="-128"/>
                </a:rPr>
              </a:br>
              <a:r>
                <a:rPr lang="en-GB" sz="800" dirty="0">
                  <a:solidFill>
                    <a:schemeClr val="bg1"/>
                  </a:solidFill>
                  <a:ea typeface="ＭＳ Ｐゴシック" charset="-128"/>
                </a:rPr>
                <a:t>5.00%</a:t>
              </a:r>
            </a:p>
          </p:txBody>
        </p:sp>
        <p:sp>
          <p:nvSpPr>
            <p:cNvPr id="28" name="Freeform 27"/>
            <p:cNvSpPr/>
            <p:nvPr/>
          </p:nvSpPr>
          <p:spPr>
            <a:xfrm>
              <a:off x="6112493" y="3561999"/>
              <a:ext cx="750587" cy="790926"/>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rgbClr val="00A0D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chemeClr val="bg1"/>
                  </a:solidFill>
                  <a:ea typeface="ＭＳ Ｐゴシック" charset="-128"/>
                </a:rPr>
              </a:br>
              <a:br>
                <a:rPr lang="en-GB" sz="800" dirty="0">
                  <a:solidFill>
                    <a:schemeClr val="bg1"/>
                  </a:solidFill>
                  <a:ea typeface="ＭＳ Ｐゴシック" charset="-128"/>
                </a:rPr>
              </a:br>
              <a:r>
                <a:rPr lang="en-GB" sz="800" dirty="0">
                  <a:solidFill>
                    <a:schemeClr val="bg1"/>
                  </a:solidFill>
                  <a:ea typeface="ＭＳ Ｐゴシック" charset="-128"/>
                </a:rPr>
                <a:t>       </a:t>
              </a:r>
              <a:r>
                <a:rPr lang="en-GB" sz="800" b="1" dirty="0">
                  <a:solidFill>
                    <a:schemeClr val="bg1"/>
                  </a:solidFill>
                  <a:ea typeface="ＭＳ Ｐゴシック" charset="-128"/>
                </a:rPr>
                <a:t>GA</a:t>
              </a:r>
              <a:br>
                <a:rPr lang="en-GB" sz="800" dirty="0">
                  <a:solidFill>
                    <a:schemeClr val="bg1"/>
                  </a:solidFill>
                  <a:ea typeface="ＭＳ Ｐゴシック" charset="-128"/>
                </a:rPr>
              </a:br>
              <a:r>
                <a:rPr lang="en-GB" sz="800" dirty="0">
                  <a:solidFill>
                    <a:schemeClr val="bg1"/>
                  </a:solidFill>
                  <a:ea typeface="ＭＳ Ｐゴシック" charset="-128"/>
                </a:rPr>
                <a:t>     </a:t>
              </a:r>
              <a:r>
                <a:rPr lang="pl-PL" sz="800" dirty="0">
                  <a:solidFill>
                    <a:schemeClr val="bg1"/>
                  </a:solidFill>
                  <a:ea typeface="ＭＳ Ｐゴシック" charset="-128"/>
                </a:rPr>
                <a:t>5.75</a:t>
              </a:r>
              <a:r>
                <a:rPr lang="en-GB" sz="800" dirty="0">
                  <a:solidFill>
                    <a:schemeClr val="bg1"/>
                  </a:solidFill>
                  <a:ea typeface="ＭＳ Ｐゴシック" charset="-128"/>
                </a:rPr>
                <a:t>%</a:t>
              </a:r>
            </a:p>
          </p:txBody>
        </p:sp>
        <p:sp>
          <p:nvSpPr>
            <p:cNvPr id="29" name="Freeform 28"/>
            <p:cNvSpPr/>
            <p:nvPr/>
          </p:nvSpPr>
          <p:spPr>
            <a:xfrm>
              <a:off x="6455923" y="3465383"/>
              <a:ext cx="690079" cy="53016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r>
                <a:rPr lang="en-GB" sz="800" b="1" dirty="0">
                  <a:solidFill>
                    <a:schemeClr val="bg1"/>
                  </a:solidFill>
                  <a:ea typeface="ＭＳ Ｐゴシック" charset="-128"/>
                </a:rPr>
                <a:t>   SC</a:t>
              </a:r>
              <a:br>
                <a:rPr lang="en-GB" sz="800" dirty="0">
                  <a:solidFill>
                    <a:schemeClr val="bg1"/>
                  </a:solidFill>
                  <a:ea typeface="ＭＳ Ｐゴシック" charset="-128"/>
                </a:rPr>
              </a:br>
              <a:r>
                <a:rPr lang="en-GB" sz="800" dirty="0">
                  <a:solidFill>
                    <a:schemeClr val="bg1"/>
                  </a:solidFill>
                  <a:ea typeface="ＭＳ Ｐゴシック" charset="-128"/>
                </a:rPr>
                <a:t>   7.00%</a:t>
              </a:r>
            </a:p>
          </p:txBody>
        </p:sp>
        <p:sp>
          <p:nvSpPr>
            <p:cNvPr id="30" name="Freeform 29"/>
            <p:cNvSpPr/>
            <p:nvPr/>
          </p:nvSpPr>
          <p:spPr>
            <a:xfrm>
              <a:off x="5579997" y="2906404"/>
              <a:ext cx="936434" cy="556098"/>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rgbClr val="00A0D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chemeClr val="bg1"/>
                  </a:solidFill>
                  <a:ea typeface="ＭＳ Ｐゴシック" charset="-128"/>
                </a:rPr>
              </a:br>
              <a:r>
                <a:rPr lang="en-GB" sz="800" dirty="0">
                  <a:solidFill>
                    <a:schemeClr val="bg1"/>
                  </a:solidFill>
                  <a:ea typeface="ＭＳ Ｐゴシック" charset="-128"/>
                </a:rPr>
                <a:t>            </a:t>
              </a:r>
              <a:r>
                <a:rPr lang="en-GB" sz="800" b="1" dirty="0">
                  <a:solidFill>
                    <a:schemeClr val="bg1"/>
                  </a:solidFill>
                  <a:ea typeface="ＭＳ Ｐゴシック" charset="-128"/>
                </a:rPr>
                <a:t>KY</a:t>
              </a:r>
              <a:br>
                <a:rPr lang="en-GB" sz="800" dirty="0">
                  <a:solidFill>
                    <a:schemeClr val="bg1"/>
                  </a:solidFill>
                  <a:ea typeface="ＭＳ Ｐゴシック" charset="-128"/>
                </a:rPr>
              </a:br>
              <a:r>
                <a:rPr lang="en-GB" sz="800" dirty="0">
                  <a:solidFill>
                    <a:schemeClr val="bg1"/>
                  </a:solidFill>
                  <a:ea typeface="ＭＳ Ｐゴシック" charset="-128"/>
                </a:rPr>
                <a:t>          </a:t>
              </a:r>
              <a:r>
                <a:rPr lang="pl-PL" sz="800" dirty="0">
                  <a:solidFill>
                    <a:schemeClr val="bg1"/>
                  </a:solidFill>
                  <a:ea typeface="ＭＳ Ｐゴシック" charset="-128"/>
                </a:rPr>
                <a:t>5</a:t>
              </a:r>
              <a:r>
                <a:rPr lang="en-GB" sz="800" dirty="0">
                  <a:solidFill>
                    <a:schemeClr val="bg1"/>
                  </a:solidFill>
                  <a:ea typeface="ＭＳ Ｐゴシック" charset="-128"/>
                </a:rPr>
                <a:t>.00%</a:t>
              </a:r>
            </a:p>
          </p:txBody>
        </p:sp>
        <p:sp>
          <p:nvSpPr>
            <p:cNvPr id="31" name="Freeform 30"/>
            <p:cNvSpPr/>
            <p:nvPr/>
          </p:nvSpPr>
          <p:spPr>
            <a:xfrm>
              <a:off x="5457540" y="3216147"/>
              <a:ext cx="1187110" cy="55609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00A0D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r>
                <a:rPr lang="en-GB" sz="800" dirty="0">
                  <a:solidFill>
                    <a:schemeClr val="bg1"/>
                  </a:solidFill>
                  <a:ea typeface="ＭＳ Ｐゴシック" charset="-128"/>
                </a:rPr>
                <a:t> </a:t>
              </a:r>
              <a:br>
                <a:rPr lang="en-GB" sz="800" dirty="0">
                  <a:solidFill>
                    <a:schemeClr val="bg1"/>
                  </a:solidFill>
                  <a:ea typeface="ＭＳ Ｐゴシック" charset="-128"/>
                </a:rPr>
              </a:br>
              <a:r>
                <a:rPr lang="en-GB" sz="800" dirty="0">
                  <a:solidFill>
                    <a:schemeClr val="bg1"/>
                  </a:solidFill>
                  <a:ea typeface="ＭＳ Ｐゴシック" charset="-128"/>
                </a:rPr>
                <a:t>         </a:t>
              </a:r>
            </a:p>
            <a:p>
              <a:pPr>
                <a:buClr>
                  <a:srgbClr val="000000"/>
                </a:buClr>
                <a:buSzPct val="100000"/>
                <a:buFont typeface="Times New Roman" pitchFamily="16" charset="0"/>
                <a:buNone/>
                <a:defRPr/>
              </a:pPr>
              <a:r>
                <a:rPr lang="en-GB" sz="800" dirty="0">
                  <a:solidFill>
                    <a:schemeClr val="bg1"/>
                  </a:solidFill>
                  <a:ea typeface="ＭＳ Ｐゴシック" charset="-128"/>
                </a:rPr>
                <a:t>     </a:t>
              </a:r>
              <a:r>
                <a:rPr lang="en-GB" sz="800" b="1" dirty="0">
                  <a:solidFill>
                    <a:schemeClr val="bg1"/>
                  </a:solidFill>
                  <a:ea typeface="ＭＳ Ｐゴシック" charset="-128"/>
                </a:rPr>
                <a:t>TN</a:t>
              </a:r>
              <a:r>
                <a:rPr lang="en-GB" sz="800" dirty="0">
                  <a:solidFill>
                    <a:schemeClr val="bg1"/>
                  </a:solidFill>
                  <a:ea typeface="ＭＳ Ｐゴシック" charset="-128"/>
                </a:rPr>
                <a:t> </a:t>
              </a:r>
              <a:r>
                <a:rPr lang="pl-PL" sz="800" dirty="0">
                  <a:solidFill>
                    <a:schemeClr val="bg1"/>
                  </a:solidFill>
                  <a:ea typeface="ＭＳ Ｐゴシック" charset="-128"/>
                </a:rPr>
                <a:t>1</a:t>
              </a:r>
              <a:r>
                <a:rPr lang="en-GB" sz="800" dirty="0">
                  <a:solidFill>
                    <a:schemeClr val="bg1"/>
                  </a:solidFill>
                  <a:ea typeface="ＭＳ Ｐゴシック" charset="-128"/>
                </a:rPr>
                <a:t>.00%</a:t>
              </a:r>
            </a:p>
          </p:txBody>
        </p:sp>
        <p:sp>
          <p:nvSpPr>
            <p:cNvPr id="32" name="Freeform 31"/>
            <p:cNvSpPr/>
            <p:nvPr/>
          </p:nvSpPr>
          <p:spPr>
            <a:xfrm>
              <a:off x="5664996" y="2459797"/>
              <a:ext cx="450929" cy="756350"/>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33" name="Freeform 32"/>
            <p:cNvSpPr/>
            <p:nvPr/>
          </p:nvSpPr>
          <p:spPr>
            <a:xfrm>
              <a:off x="3067474" y="3629619"/>
              <a:ext cx="1976595" cy="185125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rgbClr val="D9D9D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TX</a:t>
              </a:r>
              <a:br>
                <a:rPr lang="en-GB" sz="800" dirty="0">
                  <a:solidFill>
                    <a:srgbClr val="000000"/>
                  </a:solidFill>
                  <a:ea typeface="ＭＳ Ｐゴシック" charset="-128"/>
                </a:rPr>
              </a:br>
              <a:r>
                <a:rPr lang="en-GB" sz="800" dirty="0">
                  <a:solidFill>
                    <a:srgbClr val="000000"/>
                  </a:solidFill>
                  <a:ea typeface="ＭＳ Ｐゴシック" charset="-128"/>
                </a:rPr>
                <a:t>none</a:t>
              </a:r>
            </a:p>
          </p:txBody>
        </p:sp>
        <p:sp>
          <p:nvSpPr>
            <p:cNvPr id="34" name="Freeform 33"/>
            <p:cNvSpPr/>
            <p:nvPr/>
          </p:nvSpPr>
          <p:spPr>
            <a:xfrm>
              <a:off x="788338" y="2203358"/>
              <a:ext cx="1210160" cy="1927613"/>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rgbClr val="00506E"/>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marL="263525">
                <a:buClr>
                  <a:srgbClr val="000000"/>
                </a:buClr>
                <a:buSzPct val="100000"/>
                <a:buFont typeface="Times New Roman" pitchFamily="16" charset="0"/>
                <a:buNone/>
                <a:defRPr/>
              </a:pPr>
              <a:r>
                <a:rPr lang="en-GB" sz="800" b="1" dirty="0">
                  <a:solidFill>
                    <a:schemeClr val="bg1"/>
                  </a:solidFill>
                  <a:ea typeface="ＭＳ Ｐゴシック" charset="-128"/>
                </a:rPr>
                <a:t>CA</a:t>
              </a:r>
              <a:br>
                <a:rPr lang="en-GB" sz="800" b="1" dirty="0">
                  <a:solidFill>
                    <a:schemeClr val="bg1"/>
                  </a:solidFill>
                  <a:ea typeface="ＭＳ Ｐゴシック" charset="-128"/>
                </a:rPr>
              </a:br>
              <a:r>
                <a:rPr lang="en-GB" sz="800" dirty="0">
                  <a:solidFill>
                    <a:schemeClr val="bg1"/>
                  </a:solidFill>
                  <a:ea typeface="ＭＳ Ｐゴシック" charset="-128"/>
                </a:rPr>
                <a:t>13.30%</a:t>
              </a:r>
            </a:p>
          </p:txBody>
        </p:sp>
        <p:sp>
          <p:nvSpPr>
            <p:cNvPr id="35" name="Freeform 34"/>
            <p:cNvSpPr/>
            <p:nvPr/>
          </p:nvSpPr>
          <p:spPr>
            <a:xfrm>
              <a:off x="4944663" y="4136734"/>
              <a:ext cx="801011" cy="704486"/>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00A0D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buClr>
                  <a:srgbClr val="000000"/>
                </a:buClr>
                <a:buSzPct val="100000"/>
                <a:defRPr/>
              </a:pPr>
              <a:r>
                <a:rPr lang="en-GB" sz="800" b="1" dirty="0">
                  <a:solidFill>
                    <a:schemeClr val="bg1"/>
                  </a:solidFill>
                  <a:ea typeface="ＭＳ Ｐゴシック" charset="-128"/>
                </a:rPr>
                <a:t>  LA</a:t>
              </a:r>
              <a:br>
                <a:rPr lang="en-GB" sz="800" dirty="0">
                  <a:solidFill>
                    <a:schemeClr val="bg1"/>
                  </a:solidFill>
                  <a:ea typeface="ＭＳ Ｐゴシック" charset="-128"/>
                </a:rPr>
              </a:br>
              <a:r>
                <a:rPr lang="en-GB" sz="800" dirty="0">
                  <a:solidFill>
                    <a:schemeClr val="bg1"/>
                  </a:solidFill>
                  <a:ea typeface="ＭＳ Ｐゴシック" charset="-128"/>
                </a:rPr>
                <a:t> 6.00%</a:t>
              </a:r>
            </a:p>
            <a:p>
              <a:pPr algn="ctr">
                <a:buClr>
                  <a:srgbClr val="000000"/>
                </a:buClr>
                <a:buSzPct val="100000"/>
                <a:buFont typeface="Times New Roman" pitchFamily="16" charset="0"/>
                <a:buNone/>
                <a:defRPr/>
              </a:pPr>
              <a:endParaRPr lang="en-GB" sz="800" dirty="0">
                <a:solidFill>
                  <a:schemeClr val="bg1"/>
                </a:solidFill>
                <a:ea typeface="ＭＳ Ｐゴシック" charset="-128"/>
              </a:endParaRPr>
            </a:p>
          </p:txBody>
        </p:sp>
        <p:sp>
          <p:nvSpPr>
            <p:cNvPr id="36" name="Freeform 35"/>
            <p:cNvSpPr/>
            <p:nvPr/>
          </p:nvSpPr>
          <p:spPr>
            <a:xfrm>
              <a:off x="5925758" y="4253427"/>
              <a:ext cx="1251939" cy="973891"/>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rgbClr val="D9D9D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rgbClr val="000000"/>
                  </a:solidFill>
                  <a:ea typeface="ＭＳ Ｐゴシック" charset="-128"/>
                </a:rPr>
              </a:br>
              <a:br>
                <a:rPr lang="en-GB" sz="800" dirty="0">
                  <a:solidFill>
                    <a:srgbClr val="000000"/>
                  </a:solidFill>
                  <a:ea typeface="ＭＳ Ｐゴシック" charset="-128"/>
                </a:rPr>
              </a:br>
              <a:r>
                <a:rPr lang="en-GB" sz="800" dirty="0">
                  <a:solidFill>
                    <a:srgbClr val="000000"/>
                  </a:solidFill>
                  <a:ea typeface="ＭＳ Ｐゴシック" charset="-128"/>
                </a:rPr>
                <a:t>                          </a:t>
              </a:r>
              <a:r>
                <a:rPr lang="en-GB" sz="800" b="1" dirty="0">
                  <a:solidFill>
                    <a:srgbClr val="000000"/>
                  </a:solidFill>
                  <a:ea typeface="ＭＳ Ｐゴシック" charset="-128"/>
                </a:rPr>
                <a:t>FL</a:t>
              </a:r>
              <a:br>
                <a:rPr lang="en-GB" sz="800" dirty="0">
                  <a:solidFill>
                    <a:srgbClr val="000000"/>
                  </a:solidFill>
                  <a:ea typeface="ＭＳ Ｐゴシック" charset="-128"/>
                </a:rPr>
              </a:br>
              <a:r>
                <a:rPr lang="en-GB" sz="800" dirty="0">
                  <a:solidFill>
                    <a:srgbClr val="000000"/>
                  </a:solidFill>
                  <a:ea typeface="ＭＳ Ｐゴシック" charset="-128"/>
                </a:rPr>
                <a:t>                          none</a:t>
              </a:r>
            </a:p>
          </p:txBody>
        </p:sp>
        <p:sp>
          <p:nvSpPr>
            <p:cNvPr id="37" name="Freeform 36"/>
            <p:cNvSpPr/>
            <p:nvPr/>
          </p:nvSpPr>
          <p:spPr>
            <a:xfrm>
              <a:off x="6277280" y="2975556"/>
              <a:ext cx="1200075" cy="6338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rgbClr val="000000"/>
                  </a:solidFill>
                  <a:ea typeface="ＭＳ Ｐゴシック" charset="-128"/>
                </a:rPr>
              </a:br>
              <a:r>
                <a:rPr lang="en-GB" sz="800" dirty="0">
                  <a:solidFill>
                    <a:srgbClr val="000000"/>
                  </a:solidFill>
                  <a:ea typeface="ＭＳ Ｐゴシック" charset="-128"/>
                </a:rPr>
                <a:t>            </a:t>
              </a:r>
              <a:br>
                <a:rPr lang="en-GB" sz="800" dirty="0">
                  <a:solidFill>
                    <a:srgbClr val="000000"/>
                  </a:solidFill>
                  <a:ea typeface="ＭＳ Ｐゴシック" charset="-128"/>
                </a:rPr>
              </a:br>
              <a:r>
                <a:rPr lang="en-GB" sz="800" dirty="0">
                  <a:solidFill>
                    <a:srgbClr val="000000"/>
                  </a:solidFill>
                  <a:ea typeface="ＭＳ Ｐゴシック" charset="-128"/>
                </a:rPr>
                <a:t>            </a:t>
              </a:r>
              <a:r>
                <a:rPr lang="en-GB" sz="800" b="1" dirty="0">
                  <a:solidFill>
                    <a:schemeClr val="bg1"/>
                  </a:solidFill>
                  <a:ea typeface="ＭＳ Ｐゴシック" charset="-128"/>
                </a:rPr>
                <a:t>NC</a:t>
              </a:r>
              <a:r>
                <a:rPr lang="en-GB" sz="800" dirty="0">
                  <a:solidFill>
                    <a:schemeClr val="bg1"/>
                  </a:solidFill>
                  <a:ea typeface="ＭＳ Ｐゴシック" charset="-128"/>
                </a:rPr>
                <a:t> 5.</a:t>
              </a:r>
              <a:r>
                <a:rPr lang="pl-PL" sz="800" dirty="0">
                  <a:solidFill>
                    <a:schemeClr val="bg1"/>
                  </a:solidFill>
                  <a:ea typeface="ＭＳ Ｐゴシック" charset="-128"/>
                </a:rPr>
                <a:t>25</a:t>
              </a:r>
              <a:r>
                <a:rPr lang="en-GB" sz="800" dirty="0">
                  <a:solidFill>
                    <a:schemeClr val="bg1"/>
                  </a:solidFill>
                  <a:ea typeface="ＭＳ Ｐゴシック" charset="-128"/>
                </a:rPr>
                <a:t>%</a:t>
              </a:r>
            </a:p>
          </p:txBody>
        </p:sp>
        <p:sp>
          <p:nvSpPr>
            <p:cNvPr id="38" name="Freeform 37"/>
            <p:cNvSpPr/>
            <p:nvPr/>
          </p:nvSpPr>
          <p:spPr>
            <a:xfrm>
              <a:off x="7506169" y="909639"/>
              <a:ext cx="499912" cy="776519"/>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dirty="0">
                  <a:solidFill>
                    <a:schemeClr val="bg1"/>
                  </a:solidFill>
                  <a:ea typeface="ＭＳ Ｐゴシック" charset="-128"/>
                </a:rPr>
              </a:br>
              <a:r>
                <a:rPr lang="en-GB" sz="800" dirty="0">
                  <a:solidFill>
                    <a:schemeClr val="bg1"/>
                  </a:solidFill>
                  <a:ea typeface="ＭＳ Ｐゴシック" charset="-128"/>
                </a:rPr>
                <a:t> </a:t>
              </a:r>
              <a:r>
                <a:rPr lang="en-GB" sz="800" b="1" dirty="0">
                  <a:solidFill>
                    <a:schemeClr val="bg1"/>
                  </a:solidFill>
                  <a:ea typeface="ＭＳ Ｐゴシック" charset="-128"/>
                </a:rPr>
                <a:t>ME</a:t>
              </a:r>
              <a:r>
                <a:rPr lang="en-GB" sz="800" dirty="0">
                  <a:solidFill>
                    <a:schemeClr val="bg1"/>
                  </a:solidFill>
                  <a:ea typeface="ＭＳ Ｐゴシック" charset="-128"/>
                </a:rPr>
                <a:t>  7.15%</a:t>
              </a:r>
            </a:p>
          </p:txBody>
        </p:sp>
        <p:sp>
          <p:nvSpPr>
            <p:cNvPr id="39" name="Freeform 38"/>
            <p:cNvSpPr/>
            <p:nvPr/>
          </p:nvSpPr>
          <p:spPr>
            <a:xfrm>
              <a:off x="7457186" y="1370653"/>
              <a:ext cx="224744" cy="46533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0" name="Freeform 39"/>
            <p:cNvSpPr/>
            <p:nvPr/>
          </p:nvSpPr>
          <p:spPr>
            <a:xfrm>
              <a:off x="7261256" y="1409550"/>
              <a:ext cx="247795" cy="445167"/>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1" name="Freeform 40"/>
            <p:cNvSpPr/>
            <p:nvPr/>
          </p:nvSpPr>
          <p:spPr>
            <a:xfrm>
              <a:off x="7406763" y="1725057"/>
              <a:ext cx="473979" cy="26364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2" name="Freeform 41"/>
            <p:cNvSpPr/>
            <p:nvPr/>
          </p:nvSpPr>
          <p:spPr>
            <a:xfrm>
              <a:off x="7632948" y="1879208"/>
              <a:ext cx="73474" cy="119576"/>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3" name="Freeform 42"/>
            <p:cNvSpPr/>
            <p:nvPr/>
          </p:nvSpPr>
          <p:spPr>
            <a:xfrm>
              <a:off x="7428373" y="1903699"/>
              <a:ext cx="249236" cy="218981"/>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4" name="Freeform 43"/>
            <p:cNvSpPr/>
            <p:nvPr/>
          </p:nvSpPr>
          <p:spPr>
            <a:xfrm>
              <a:off x="7272781" y="2147172"/>
              <a:ext cx="198812" cy="414912"/>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rgbClr val="007BA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6" name="Freeform 45"/>
            <p:cNvSpPr/>
            <p:nvPr/>
          </p:nvSpPr>
          <p:spPr>
            <a:xfrm>
              <a:off x="6430749" y="2489976"/>
              <a:ext cx="603640" cy="659826"/>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br>
                <a:rPr lang="en-GB" sz="800" b="1" dirty="0">
                  <a:solidFill>
                    <a:schemeClr val="bg1"/>
                  </a:solidFill>
                  <a:ea typeface="ＭＳ Ｐゴシック" charset="-128"/>
                </a:rPr>
              </a:br>
              <a:r>
                <a:rPr lang="en-GB" sz="800" b="1" dirty="0">
                  <a:solidFill>
                    <a:schemeClr val="bg1"/>
                  </a:solidFill>
                  <a:ea typeface="ＭＳ Ｐゴシック" charset="-128"/>
                </a:rPr>
                <a:t>    </a:t>
              </a:r>
            </a:p>
            <a:p>
              <a:pPr>
                <a:buClr>
                  <a:srgbClr val="000000"/>
                </a:buClr>
                <a:buSzPct val="100000"/>
                <a:buFont typeface="Times New Roman" pitchFamily="16" charset="0"/>
                <a:buNone/>
                <a:defRPr/>
              </a:pPr>
              <a:r>
                <a:rPr lang="en-GB" sz="800" b="1" dirty="0">
                  <a:solidFill>
                    <a:schemeClr val="bg1"/>
                  </a:solidFill>
                  <a:ea typeface="ＭＳ Ｐゴシック" charset="-128"/>
                </a:rPr>
                <a:t>   WV</a:t>
              </a:r>
            </a:p>
            <a:p>
              <a:pPr>
                <a:buClr>
                  <a:srgbClr val="000000"/>
                </a:buClr>
                <a:buSzPct val="100000"/>
                <a:buFont typeface="Times New Roman" pitchFamily="16" charset="0"/>
                <a:buNone/>
                <a:defRPr/>
              </a:pPr>
              <a:r>
                <a:rPr lang="en-GB" sz="800" dirty="0">
                  <a:solidFill>
                    <a:schemeClr val="bg1"/>
                  </a:solidFill>
                  <a:ea typeface="ＭＳ Ｐゴシック" charset="-128"/>
                </a:rPr>
                <a:t>6.50%</a:t>
              </a:r>
            </a:p>
          </p:txBody>
        </p:sp>
        <p:sp>
          <p:nvSpPr>
            <p:cNvPr id="47" name="Freeform 46"/>
            <p:cNvSpPr/>
            <p:nvPr/>
          </p:nvSpPr>
          <p:spPr>
            <a:xfrm>
              <a:off x="6775751" y="2474204"/>
              <a:ext cx="626690" cy="301099"/>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rgbClr val="37B2E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48" name="Freeform 47"/>
            <p:cNvSpPr/>
            <p:nvPr/>
          </p:nvSpPr>
          <p:spPr>
            <a:xfrm>
              <a:off x="6539482" y="2076579"/>
              <a:ext cx="818299" cy="596436"/>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PA</a:t>
              </a:r>
            </a:p>
            <a:p>
              <a:pPr algn="ctr">
                <a:buClr>
                  <a:srgbClr val="000000"/>
                </a:buClr>
                <a:buSzPct val="100000"/>
                <a:buFont typeface="Times New Roman" pitchFamily="16" charset="0"/>
                <a:buNone/>
                <a:defRPr/>
              </a:pPr>
              <a:r>
                <a:rPr lang="en-GB" sz="800" dirty="0">
                  <a:solidFill>
                    <a:srgbClr val="000000"/>
                  </a:solidFill>
                  <a:ea typeface="ＭＳ Ｐゴシック" charset="-128"/>
                </a:rPr>
                <a:t>3.07%</a:t>
              </a:r>
            </a:p>
          </p:txBody>
        </p:sp>
        <p:sp>
          <p:nvSpPr>
            <p:cNvPr id="50" name="Freeform 49"/>
            <p:cNvSpPr/>
            <p:nvPr/>
          </p:nvSpPr>
          <p:spPr>
            <a:xfrm>
              <a:off x="4327674" y="1442888"/>
              <a:ext cx="905460" cy="959484"/>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rgbClr val="00658B"/>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nvGrpSpPr>
            <p:cNvPr id="52" name="Group 51"/>
            <p:cNvGrpSpPr/>
            <p:nvPr/>
          </p:nvGrpSpPr>
          <p:grpSpPr>
            <a:xfrm>
              <a:off x="5200719" y="1591997"/>
              <a:ext cx="1067535" cy="918425"/>
              <a:chOff x="5355431" y="1331119"/>
              <a:chExt cx="1176338" cy="1012031"/>
            </a:xfrm>
            <a:solidFill>
              <a:schemeClr val="accent5"/>
            </a:solidFill>
          </p:grpSpPr>
          <p:sp>
            <p:nvSpPr>
              <p:cNvPr id="53" name="Freeform 52"/>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54" name="Freeform 53"/>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br>
                  <a:rPr lang="en-GB" sz="800" b="1" dirty="0">
                    <a:solidFill>
                      <a:srgbClr val="000000"/>
                    </a:solidFill>
                    <a:ea typeface="ＭＳ Ｐゴシック" charset="-128"/>
                  </a:rPr>
                </a:br>
                <a:r>
                  <a:rPr lang="en-GB" sz="800" b="1" dirty="0">
                    <a:solidFill>
                      <a:srgbClr val="000000"/>
                    </a:solidFill>
                    <a:ea typeface="ＭＳ Ｐゴシック" charset="-128"/>
                  </a:rPr>
                  <a:t>MI</a:t>
                </a:r>
                <a:br>
                  <a:rPr lang="en-GB" sz="800" dirty="0">
                    <a:solidFill>
                      <a:srgbClr val="000000"/>
                    </a:solidFill>
                    <a:ea typeface="ＭＳ Ｐゴシック" charset="-128"/>
                  </a:rPr>
                </a:br>
                <a:r>
                  <a:rPr lang="en-GB" sz="800" dirty="0">
                    <a:solidFill>
                      <a:srgbClr val="000000"/>
                    </a:solidFill>
                    <a:ea typeface="ＭＳ Ｐゴシック" charset="-128"/>
                  </a:rPr>
                  <a:t>4.25%</a:t>
                </a:r>
              </a:p>
            </p:txBody>
          </p:sp>
        </p:grpSp>
        <p:grpSp>
          <p:nvGrpSpPr>
            <p:cNvPr id="55" name="Group 54"/>
            <p:cNvGrpSpPr/>
            <p:nvPr/>
          </p:nvGrpSpPr>
          <p:grpSpPr>
            <a:xfrm>
              <a:off x="6596726" y="1492591"/>
              <a:ext cx="1082661" cy="754190"/>
              <a:chOff x="6893719" y="1221581"/>
              <a:chExt cx="1193006" cy="831057"/>
            </a:xfrm>
            <a:solidFill>
              <a:srgbClr val="5FC0EB"/>
            </a:solidFill>
          </p:grpSpPr>
          <p:sp>
            <p:nvSpPr>
              <p:cNvPr id="56" name="Freeform 55"/>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rgbClr val="007BA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          NY</a:t>
                </a:r>
                <a:br>
                  <a:rPr lang="en-GB" sz="800" dirty="0">
                    <a:solidFill>
                      <a:schemeClr val="bg1"/>
                    </a:solidFill>
                    <a:ea typeface="ＭＳ Ｐゴシック" charset="-128"/>
                  </a:rPr>
                </a:br>
                <a:r>
                  <a:rPr lang="en-GB" sz="800" dirty="0">
                    <a:solidFill>
                      <a:schemeClr val="bg1"/>
                    </a:solidFill>
                    <a:ea typeface="ＭＳ Ｐゴシック" charset="-128"/>
                  </a:rPr>
                  <a:t>           8.82%</a:t>
                </a:r>
              </a:p>
            </p:txBody>
          </p:sp>
          <p:sp>
            <p:nvSpPr>
              <p:cNvPr id="57" name="Freeform 56"/>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rgbClr val="007BA9"/>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60" name="Freeform 59"/>
            <p:cNvSpPr/>
            <p:nvPr/>
          </p:nvSpPr>
          <p:spPr>
            <a:xfrm>
              <a:off x="7350946" y="2748143"/>
              <a:ext cx="45381" cy="99406"/>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61" name="Freeform 60"/>
            <p:cNvSpPr/>
            <p:nvPr/>
          </p:nvSpPr>
          <p:spPr>
            <a:xfrm>
              <a:off x="6012198" y="2292680"/>
              <a:ext cx="593555" cy="667028"/>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A5D7F5"/>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b="1" dirty="0">
                <a:solidFill>
                  <a:srgbClr val="000000"/>
                </a:solidFill>
                <a:ea typeface="ＭＳ Ｐゴシック" charset="-128"/>
              </a:endParaRPr>
            </a:p>
            <a:p>
              <a:pPr>
                <a:buClr>
                  <a:srgbClr val="000000"/>
                </a:buClr>
                <a:buSzPct val="100000"/>
                <a:buFont typeface="Times New Roman" pitchFamily="16" charset="0"/>
                <a:buNone/>
                <a:defRPr/>
              </a:pPr>
              <a:r>
                <a:rPr lang="en-GB" sz="800" b="1" dirty="0">
                  <a:solidFill>
                    <a:srgbClr val="000000"/>
                  </a:solidFill>
                  <a:ea typeface="ＭＳ Ｐゴシック" charset="-128"/>
                </a:rPr>
                <a:t>  </a:t>
              </a:r>
              <a:br>
                <a:rPr lang="en-GB" sz="800" b="1" dirty="0">
                  <a:solidFill>
                    <a:srgbClr val="000000"/>
                  </a:solidFill>
                  <a:ea typeface="ＭＳ Ｐゴシック" charset="-128"/>
                </a:rPr>
              </a:br>
              <a:r>
                <a:rPr lang="en-GB" sz="800" b="1" dirty="0">
                  <a:solidFill>
                    <a:srgbClr val="000000"/>
                  </a:solidFill>
                  <a:ea typeface="ＭＳ Ｐゴシック" charset="-128"/>
                </a:rPr>
                <a:t>    OH</a:t>
              </a:r>
              <a:br>
                <a:rPr lang="en-GB" sz="800" dirty="0">
                  <a:solidFill>
                    <a:srgbClr val="000000"/>
                  </a:solidFill>
                  <a:ea typeface="ＭＳ Ｐゴシック" charset="-128"/>
                </a:rPr>
              </a:br>
              <a:r>
                <a:rPr lang="en-GB" sz="800" dirty="0">
                  <a:solidFill>
                    <a:srgbClr val="000000"/>
                  </a:solidFill>
                  <a:ea typeface="ＭＳ Ｐゴシック" charset="-128"/>
                </a:rPr>
                <a:t> </a:t>
              </a:r>
              <a:r>
                <a:rPr lang="pl-PL" sz="800" dirty="0">
                  <a:solidFill>
                    <a:srgbClr val="000000"/>
                  </a:solidFill>
                  <a:ea typeface="ＭＳ Ｐゴシック" charset="-128"/>
                </a:rPr>
                <a:t>4.80</a:t>
              </a:r>
              <a:r>
                <a:rPr lang="en-GB" sz="800" dirty="0">
                  <a:solidFill>
                    <a:srgbClr val="000000"/>
                  </a:solidFill>
                  <a:ea typeface="ＭＳ Ｐゴシック" charset="-128"/>
                </a:rPr>
                <a:t>%</a:t>
              </a:r>
            </a:p>
          </p:txBody>
        </p:sp>
        <p:grpSp>
          <p:nvGrpSpPr>
            <p:cNvPr id="64" name="Group 3129"/>
            <p:cNvGrpSpPr>
              <a:grpSpLocks/>
            </p:cNvGrpSpPr>
            <p:nvPr/>
          </p:nvGrpSpPr>
          <p:grpSpPr bwMode="auto">
            <a:xfrm rot="19404755">
              <a:off x="353257" y="4396054"/>
              <a:ext cx="1323973" cy="1515582"/>
              <a:chOff x="106471" y="4882019"/>
              <a:chExt cx="1459282" cy="1668800"/>
            </a:xfrm>
            <a:solidFill>
              <a:srgbClr val="D9D9D9"/>
            </a:solidFill>
          </p:grpSpPr>
          <p:grpSp>
            <p:nvGrpSpPr>
              <p:cNvPr id="65" name="Group 3126"/>
              <p:cNvGrpSpPr>
                <a:grpSpLocks/>
              </p:cNvGrpSpPr>
              <p:nvPr/>
            </p:nvGrpSpPr>
            <p:grpSpPr bwMode="auto">
              <a:xfrm>
                <a:off x="106471" y="4882019"/>
                <a:ext cx="1459282" cy="1668800"/>
                <a:chOff x="106471" y="4882019"/>
                <a:chExt cx="1459282" cy="1668800"/>
              </a:xfrm>
              <a:grpFill/>
            </p:grpSpPr>
            <p:grpSp>
              <p:nvGrpSpPr>
                <p:cNvPr id="67" name="Group 3124"/>
                <p:cNvGrpSpPr>
                  <a:grpSpLocks/>
                </p:cNvGrpSpPr>
                <p:nvPr/>
              </p:nvGrpSpPr>
              <p:grpSpPr bwMode="auto">
                <a:xfrm>
                  <a:off x="106471" y="4882019"/>
                  <a:ext cx="1459282" cy="1668800"/>
                  <a:chOff x="106471" y="4882019"/>
                  <a:chExt cx="1459282" cy="1668800"/>
                </a:xfrm>
                <a:grpFill/>
              </p:grpSpPr>
              <p:grpSp>
                <p:nvGrpSpPr>
                  <p:cNvPr id="69" name="Group 3122"/>
                  <p:cNvGrpSpPr>
                    <a:grpSpLocks/>
                  </p:cNvGrpSpPr>
                  <p:nvPr/>
                </p:nvGrpSpPr>
                <p:grpSpPr bwMode="auto">
                  <a:xfrm>
                    <a:off x="106471" y="4882019"/>
                    <a:ext cx="1459282" cy="1668800"/>
                    <a:chOff x="106471" y="4882019"/>
                    <a:chExt cx="1459282" cy="1668800"/>
                  </a:xfrm>
                  <a:grpFill/>
                </p:grpSpPr>
                <p:grpSp>
                  <p:nvGrpSpPr>
                    <p:cNvPr id="71" name="Group 3119"/>
                    <p:cNvGrpSpPr>
                      <a:grpSpLocks/>
                    </p:cNvGrpSpPr>
                    <p:nvPr/>
                  </p:nvGrpSpPr>
                  <p:grpSpPr bwMode="auto">
                    <a:xfrm>
                      <a:off x="106471" y="4882019"/>
                      <a:ext cx="1459282" cy="1290181"/>
                      <a:chOff x="106471" y="4882019"/>
                      <a:chExt cx="1459282" cy="1290181"/>
                    </a:xfrm>
                    <a:grpFill/>
                  </p:grpSpPr>
                  <p:grpSp>
                    <p:nvGrpSpPr>
                      <p:cNvPr id="73" name="Group 3117"/>
                      <p:cNvGrpSpPr>
                        <a:grpSpLocks/>
                      </p:cNvGrpSpPr>
                      <p:nvPr/>
                    </p:nvGrpSpPr>
                    <p:grpSpPr bwMode="auto">
                      <a:xfrm>
                        <a:off x="106471" y="4882019"/>
                        <a:ext cx="1459282" cy="1290181"/>
                        <a:chOff x="106471" y="4882019"/>
                        <a:chExt cx="1459282" cy="1290181"/>
                      </a:xfrm>
                      <a:grpFill/>
                    </p:grpSpPr>
                    <p:grpSp>
                      <p:nvGrpSpPr>
                        <p:cNvPr id="75" name="Group 3115"/>
                        <p:cNvGrpSpPr>
                          <a:grpSpLocks/>
                        </p:cNvGrpSpPr>
                        <p:nvPr/>
                      </p:nvGrpSpPr>
                      <p:grpSpPr bwMode="auto">
                        <a:xfrm>
                          <a:off x="106471" y="4882019"/>
                          <a:ext cx="1459282" cy="1290181"/>
                          <a:chOff x="106471" y="4882019"/>
                          <a:chExt cx="1459282" cy="1290181"/>
                        </a:xfrm>
                        <a:grpFill/>
                      </p:grpSpPr>
                      <p:sp>
                        <p:nvSpPr>
                          <p:cNvPr id="77" name="Freeform 76"/>
                          <p:cNvSpPr/>
                          <p:nvPr/>
                        </p:nvSpPr>
                        <p:spPr>
                          <a:xfrm>
                            <a:off x="108699" y="4880419"/>
                            <a:ext cx="1459283" cy="1288086"/>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78" name="Freeform 77"/>
                          <p:cNvSpPr/>
                          <p:nvPr/>
                        </p:nvSpPr>
                        <p:spPr>
                          <a:xfrm>
                            <a:off x="477630" y="4903823"/>
                            <a:ext cx="39698" cy="109456"/>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76" name="Freeform 75"/>
                        <p:cNvSpPr/>
                        <p:nvPr/>
                      </p:nvSpPr>
                      <p:spPr>
                        <a:xfrm>
                          <a:off x="339650" y="5180695"/>
                          <a:ext cx="34934" cy="74556"/>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74" name="Freeform 73"/>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72" name="Freeform 3121"/>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70" name="Freeform 3123"/>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68" name="Freeform 3125"/>
                <p:cNvSpPr/>
                <p:nvPr/>
              </p:nvSpPr>
              <p:spPr>
                <a:xfrm>
                  <a:off x="1155158" y="6259163"/>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66" name="Freeform 3128"/>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grpSp>
          <p:nvGrpSpPr>
            <p:cNvPr id="81" name="Group 66"/>
            <p:cNvGrpSpPr>
              <a:grpSpLocks/>
            </p:cNvGrpSpPr>
            <p:nvPr/>
          </p:nvGrpSpPr>
          <p:grpSpPr bwMode="auto">
            <a:xfrm>
              <a:off x="2246294" y="5097924"/>
              <a:ext cx="1247618" cy="720334"/>
              <a:chOff x="2217965" y="5874544"/>
              <a:chExt cx="1375341" cy="795337"/>
            </a:xfrm>
            <a:solidFill>
              <a:srgbClr val="007BA9"/>
            </a:solidFill>
          </p:grpSpPr>
          <p:sp>
            <p:nvSpPr>
              <p:cNvPr id="82" name="Freeform 81"/>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3" name="Freeform 82"/>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4" name="Freeform 83"/>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5" name="Freeform 84"/>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6" name="Freeform 85"/>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7" name="Freeform 86"/>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8" name="Freeform 87"/>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sp>
            <p:nvSpPr>
              <p:cNvPr id="89" name="Freeform 88"/>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5" name="Rectangle 4"/>
            <p:cNvSpPr/>
            <p:nvPr/>
          </p:nvSpPr>
          <p:spPr>
            <a:xfrm>
              <a:off x="778595" y="4635619"/>
              <a:ext cx="415498" cy="338554"/>
            </a:xfrm>
            <a:prstGeom prst="rect">
              <a:avLst/>
            </a:prstGeom>
          </p:spPr>
          <p:txBody>
            <a:bodyPr wrap="none" anchor="ctr">
              <a:spAutoFit/>
            </a:bodyPr>
            <a:lstStyle/>
            <a:p>
              <a:pPr algn="ctr"/>
              <a:r>
                <a:rPr lang="en-GB" sz="800" b="1" dirty="0">
                  <a:solidFill>
                    <a:srgbClr val="000000"/>
                  </a:solidFill>
                  <a:ea typeface="ＭＳ Ｐゴシック" charset="-128"/>
                </a:rPr>
                <a:t>AK</a:t>
              </a:r>
              <a:br>
                <a:rPr lang="en-GB" sz="800" dirty="0">
                  <a:solidFill>
                    <a:srgbClr val="000000"/>
                  </a:solidFill>
                  <a:ea typeface="ＭＳ Ｐゴシック" charset="-128"/>
                </a:rPr>
              </a:br>
              <a:r>
                <a:rPr lang="en-GB" sz="800" dirty="0">
                  <a:solidFill>
                    <a:srgbClr val="000000"/>
                  </a:solidFill>
                  <a:ea typeface="ＭＳ Ｐゴシック" charset="-128"/>
                </a:rPr>
                <a:t>none</a:t>
              </a:r>
              <a:endParaRPr lang="en-US" sz="800" dirty="0"/>
            </a:p>
          </p:txBody>
        </p:sp>
        <p:sp>
          <p:nvSpPr>
            <p:cNvPr id="132" name="Rectangle 131"/>
            <p:cNvSpPr/>
            <p:nvPr/>
          </p:nvSpPr>
          <p:spPr>
            <a:xfrm>
              <a:off x="2616096" y="5329111"/>
              <a:ext cx="535724" cy="338554"/>
            </a:xfrm>
            <a:prstGeom prst="rect">
              <a:avLst/>
            </a:prstGeom>
          </p:spPr>
          <p:txBody>
            <a:bodyPr wrap="none" anchor="ctr">
              <a:spAutoFit/>
            </a:bodyPr>
            <a:lstStyle/>
            <a:p>
              <a:pPr algn="ctr"/>
              <a:r>
                <a:rPr lang="en-GB" sz="800" b="1" dirty="0">
                  <a:solidFill>
                    <a:srgbClr val="000000"/>
                  </a:solidFill>
                  <a:ea typeface="ＭＳ Ｐゴシック" charset="-128"/>
                </a:rPr>
                <a:t>HI</a:t>
              </a:r>
              <a:br>
                <a:rPr lang="en-GB" sz="800" dirty="0">
                  <a:solidFill>
                    <a:srgbClr val="000000"/>
                  </a:solidFill>
                  <a:ea typeface="ＭＳ Ｐゴシック" charset="-128"/>
                </a:rPr>
              </a:br>
              <a:r>
                <a:rPr lang="pl-PL" sz="800" dirty="0">
                  <a:solidFill>
                    <a:srgbClr val="000000"/>
                  </a:solidFill>
                  <a:ea typeface="ＭＳ Ｐゴシック" charset="-128"/>
                </a:rPr>
                <a:t>11</a:t>
              </a:r>
              <a:r>
                <a:rPr lang="en-GB" sz="800" dirty="0">
                  <a:solidFill>
                    <a:srgbClr val="000000"/>
                  </a:solidFill>
                  <a:ea typeface="ＭＳ Ｐゴシック" charset="-128"/>
                </a:rPr>
                <a:t>.</a:t>
              </a:r>
              <a:r>
                <a:rPr lang="pl-PL" sz="800" dirty="0">
                  <a:solidFill>
                    <a:srgbClr val="000000"/>
                  </a:solidFill>
                  <a:ea typeface="ＭＳ Ｐゴシック" charset="-128"/>
                </a:rPr>
                <a:t>00%</a:t>
              </a:r>
              <a:endParaRPr lang="en-US" sz="800" dirty="0"/>
            </a:p>
          </p:txBody>
        </p:sp>
        <p:sp>
          <p:nvSpPr>
            <p:cNvPr id="45" name="Freeform 44"/>
            <p:cNvSpPr/>
            <p:nvPr/>
          </p:nvSpPr>
          <p:spPr>
            <a:xfrm>
              <a:off x="7262697" y="2459797"/>
              <a:ext cx="139744" cy="2276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rgbClr val="009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800" dirty="0">
                <a:solidFill>
                  <a:srgbClr val="000000"/>
                </a:solidFill>
                <a:ea typeface="ＭＳ Ｐゴシック" charset="-128"/>
              </a:endParaRPr>
            </a:p>
          </p:txBody>
        </p:sp>
      </p:grpSp>
      <p:sp>
        <p:nvSpPr>
          <p:cNvPr id="135" name="Rectangle 134"/>
          <p:cNvSpPr/>
          <p:nvPr/>
        </p:nvSpPr>
        <p:spPr>
          <a:xfrm>
            <a:off x="7906433" y="1993303"/>
            <a:ext cx="426357" cy="28720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MA</a:t>
            </a:r>
            <a:br>
              <a:rPr lang="en-GB" sz="800" b="1" dirty="0">
                <a:solidFill>
                  <a:srgbClr val="000000"/>
                </a:solidFill>
                <a:ea typeface="ＭＳ Ｐゴシック" charset="-128"/>
              </a:rPr>
            </a:br>
            <a:r>
              <a:rPr lang="en-GB" sz="800" dirty="0">
                <a:solidFill>
                  <a:srgbClr val="000000"/>
                </a:solidFill>
                <a:ea typeface="ＭＳ Ｐゴシック" charset="-128"/>
              </a:rPr>
              <a:t>5.0</a:t>
            </a:r>
            <a:r>
              <a:rPr lang="pl-PL" sz="800" dirty="0">
                <a:solidFill>
                  <a:srgbClr val="000000"/>
                </a:solidFill>
                <a:ea typeface="ＭＳ Ｐゴシック" charset="-128"/>
              </a:rPr>
              <a:t>0</a:t>
            </a:r>
            <a:r>
              <a:rPr lang="en-GB" sz="800" dirty="0">
                <a:solidFill>
                  <a:srgbClr val="000000"/>
                </a:solidFill>
                <a:ea typeface="ＭＳ Ｐゴシック" charset="-128"/>
              </a:rPr>
              <a:t>%</a:t>
            </a:r>
          </a:p>
        </p:txBody>
      </p:sp>
      <p:sp>
        <p:nvSpPr>
          <p:cNvPr id="136" name="Rectangle 135"/>
          <p:cNvSpPr/>
          <p:nvPr/>
        </p:nvSpPr>
        <p:spPr>
          <a:xfrm>
            <a:off x="7906433" y="2238506"/>
            <a:ext cx="426357" cy="28720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RI </a:t>
            </a:r>
            <a:br>
              <a:rPr lang="en-GB" sz="800" b="1" dirty="0">
                <a:solidFill>
                  <a:srgbClr val="000000"/>
                </a:solidFill>
                <a:ea typeface="ＭＳ Ｐゴシック" charset="-128"/>
              </a:rPr>
            </a:br>
            <a:r>
              <a:rPr lang="en-GB" sz="800" dirty="0">
                <a:solidFill>
                  <a:srgbClr val="000000"/>
                </a:solidFill>
                <a:ea typeface="ＭＳ Ｐゴシック" charset="-128"/>
              </a:rPr>
              <a:t>5.99%</a:t>
            </a:r>
          </a:p>
        </p:txBody>
      </p:sp>
      <p:sp>
        <p:nvSpPr>
          <p:cNvPr id="137" name="Rectangle 136"/>
          <p:cNvSpPr/>
          <p:nvPr/>
        </p:nvSpPr>
        <p:spPr>
          <a:xfrm>
            <a:off x="7628841" y="2406997"/>
            <a:ext cx="426357" cy="28720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CT</a:t>
            </a:r>
            <a:br>
              <a:rPr lang="en-GB" sz="800" b="1" dirty="0">
                <a:solidFill>
                  <a:srgbClr val="000000"/>
                </a:solidFill>
                <a:ea typeface="ＭＳ Ｐゴシック" charset="-128"/>
              </a:rPr>
            </a:br>
            <a:r>
              <a:rPr lang="en-GB" sz="800" dirty="0">
                <a:solidFill>
                  <a:srgbClr val="000000"/>
                </a:solidFill>
                <a:ea typeface="ＭＳ Ｐゴシック" charset="-128"/>
              </a:rPr>
              <a:t>6.99%</a:t>
            </a:r>
          </a:p>
        </p:txBody>
      </p:sp>
      <p:sp>
        <p:nvSpPr>
          <p:cNvPr id="138" name="Rectangle 137"/>
          <p:cNvSpPr/>
          <p:nvPr/>
        </p:nvSpPr>
        <p:spPr>
          <a:xfrm>
            <a:off x="7462453" y="2642645"/>
            <a:ext cx="471714" cy="28720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NJ</a:t>
            </a:r>
            <a:br>
              <a:rPr lang="en-GB" sz="800" b="1" dirty="0">
                <a:solidFill>
                  <a:srgbClr val="000000"/>
                </a:solidFill>
                <a:ea typeface="ＭＳ Ｐゴシック" charset="-128"/>
              </a:rPr>
            </a:br>
            <a:r>
              <a:rPr lang="pl-PL" sz="800" b="1" dirty="0">
                <a:solidFill>
                  <a:srgbClr val="000000"/>
                </a:solidFill>
                <a:ea typeface="ＭＳ Ｐゴシック" charset="-128"/>
              </a:rPr>
              <a:t>10.75</a:t>
            </a:r>
            <a:r>
              <a:rPr lang="en-GB" sz="800" dirty="0">
                <a:solidFill>
                  <a:srgbClr val="000000"/>
                </a:solidFill>
                <a:ea typeface="ＭＳ Ｐゴシック" charset="-128"/>
              </a:rPr>
              <a:t>%</a:t>
            </a:r>
          </a:p>
        </p:txBody>
      </p:sp>
      <p:sp>
        <p:nvSpPr>
          <p:cNvPr id="139" name="Rectangle 138"/>
          <p:cNvSpPr/>
          <p:nvPr/>
        </p:nvSpPr>
        <p:spPr>
          <a:xfrm>
            <a:off x="7462453" y="2920213"/>
            <a:ext cx="344714" cy="28720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DE </a:t>
            </a:r>
            <a:br>
              <a:rPr lang="en-GB" sz="800" b="1" dirty="0">
                <a:solidFill>
                  <a:srgbClr val="000000"/>
                </a:solidFill>
                <a:ea typeface="ＭＳ Ｐゴシック" charset="-128"/>
              </a:rPr>
            </a:br>
            <a:r>
              <a:rPr lang="en-GB" sz="800" dirty="0">
                <a:solidFill>
                  <a:srgbClr val="000000"/>
                </a:solidFill>
                <a:ea typeface="ＭＳ Ｐゴシック" charset="-128"/>
              </a:rPr>
              <a:t>6.60%</a:t>
            </a:r>
          </a:p>
        </p:txBody>
      </p:sp>
      <p:sp>
        <p:nvSpPr>
          <p:cNvPr id="140" name="Rectangle 139"/>
          <p:cNvSpPr/>
          <p:nvPr/>
        </p:nvSpPr>
        <p:spPr>
          <a:xfrm>
            <a:off x="7462453" y="3211539"/>
            <a:ext cx="344714" cy="26906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MD</a:t>
            </a:r>
            <a:br>
              <a:rPr lang="en-GB" sz="800" dirty="0">
                <a:solidFill>
                  <a:srgbClr val="000000"/>
                </a:solidFill>
                <a:ea typeface="ＭＳ Ｐゴシック" charset="-128"/>
              </a:rPr>
            </a:br>
            <a:r>
              <a:rPr lang="en-GB" sz="800" dirty="0">
                <a:solidFill>
                  <a:srgbClr val="000000"/>
                </a:solidFill>
                <a:ea typeface="ＭＳ Ｐゴシック" charset="-128"/>
              </a:rPr>
              <a:t>5.75%</a:t>
            </a:r>
          </a:p>
        </p:txBody>
      </p:sp>
      <p:sp>
        <p:nvSpPr>
          <p:cNvPr id="141" name="Rectangle 140"/>
          <p:cNvSpPr/>
          <p:nvPr/>
        </p:nvSpPr>
        <p:spPr>
          <a:xfrm>
            <a:off x="6430222" y="2052419"/>
            <a:ext cx="353786" cy="287206"/>
          </a:xfrm>
          <a:prstGeom prst="rect">
            <a:avLst/>
          </a:prstGeom>
        </p:spPr>
        <p:txBody>
          <a:bodyPr wrap="square" lIns="0" tIns="0" rIns="0" bIns="0">
            <a:normAutofit/>
          </a:bodyP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DC</a:t>
            </a:r>
            <a:br>
              <a:rPr lang="en-GB" sz="800" b="1" dirty="0">
                <a:solidFill>
                  <a:srgbClr val="000000"/>
                </a:solidFill>
                <a:ea typeface="ＭＳ Ｐゴシック" charset="-128"/>
              </a:rPr>
            </a:br>
            <a:r>
              <a:rPr lang="en-GB" sz="800" dirty="0">
                <a:solidFill>
                  <a:srgbClr val="000000"/>
                </a:solidFill>
                <a:ea typeface="ＭＳ Ｐゴシック" charset="-128"/>
              </a:rPr>
              <a:t>8.95%</a:t>
            </a:r>
          </a:p>
        </p:txBody>
      </p:sp>
      <p:sp>
        <p:nvSpPr>
          <p:cNvPr id="119" name="Rectangle 118"/>
          <p:cNvSpPr/>
          <p:nvPr/>
        </p:nvSpPr>
        <p:spPr>
          <a:xfrm>
            <a:off x="7052799" y="1513014"/>
            <a:ext cx="347921" cy="287206"/>
          </a:xfrm>
          <a:prstGeom prst="rect">
            <a:avLst/>
          </a:prstGeom>
        </p:spPr>
        <p:txBody>
          <a:bodyPr wrap="square" lIns="0" tIns="0" rIns="0" bIns="0">
            <a:normAutofit/>
          </a:bodyP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VT</a:t>
            </a:r>
            <a:br>
              <a:rPr lang="en-GB" sz="800" b="1" dirty="0">
                <a:solidFill>
                  <a:srgbClr val="000000"/>
                </a:solidFill>
                <a:ea typeface="ＭＳ Ｐゴシック" charset="-128"/>
              </a:rPr>
            </a:br>
            <a:r>
              <a:rPr lang="en-GB" sz="800" dirty="0">
                <a:solidFill>
                  <a:srgbClr val="000000"/>
                </a:solidFill>
                <a:ea typeface="ＭＳ Ｐゴシック" charset="-128"/>
              </a:rPr>
              <a:t>8.</a:t>
            </a:r>
            <a:r>
              <a:rPr lang="pl-PL" sz="800" dirty="0">
                <a:solidFill>
                  <a:srgbClr val="000000"/>
                </a:solidFill>
                <a:ea typeface="ＭＳ Ｐゴシック" charset="-128"/>
              </a:rPr>
              <a:t>7</a:t>
            </a:r>
            <a:r>
              <a:rPr lang="en-GB" sz="800" dirty="0">
                <a:solidFill>
                  <a:srgbClr val="000000"/>
                </a:solidFill>
                <a:ea typeface="ＭＳ Ｐゴシック" charset="-128"/>
              </a:rPr>
              <a:t>5%</a:t>
            </a:r>
          </a:p>
        </p:txBody>
      </p:sp>
      <p:sp>
        <p:nvSpPr>
          <p:cNvPr id="120" name="Rectangle 119"/>
          <p:cNvSpPr/>
          <p:nvPr/>
        </p:nvSpPr>
        <p:spPr>
          <a:xfrm>
            <a:off x="7906433" y="1748099"/>
            <a:ext cx="368716" cy="287206"/>
          </a:xfrm>
          <a:prstGeom prst="rect">
            <a:avLst/>
          </a:prstGeom>
        </p:spPr>
        <p:txBody>
          <a:bodyPr wrap="square" lIns="0" tIns="0" rIns="0" bIns="0">
            <a:normAutofit/>
          </a:bodyPr>
          <a:lstStyle/>
          <a:p>
            <a:pPr>
              <a:buClr>
                <a:srgbClr val="000000"/>
              </a:buClr>
              <a:buSzPct val="100000"/>
              <a:buFont typeface="Times New Roman" pitchFamily="16" charset="0"/>
              <a:buNone/>
              <a:defRPr/>
            </a:pPr>
            <a:r>
              <a:rPr lang="en-GB" sz="800" b="1" dirty="0">
                <a:solidFill>
                  <a:srgbClr val="000000"/>
                </a:solidFill>
                <a:ea typeface="ＭＳ Ｐゴシック" charset="-128"/>
              </a:rPr>
              <a:t>NH </a:t>
            </a:r>
            <a:br>
              <a:rPr lang="en-GB" sz="800" b="1" dirty="0">
                <a:solidFill>
                  <a:srgbClr val="000000"/>
                </a:solidFill>
                <a:ea typeface="ＭＳ Ｐゴシック" charset="-128"/>
              </a:rPr>
            </a:br>
            <a:r>
              <a:rPr lang="en-GB" sz="800" dirty="0">
                <a:solidFill>
                  <a:srgbClr val="000000"/>
                </a:solidFill>
                <a:ea typeface="ＭＳ Ｐゴシック" charset="-128"/>
              </a:rPr>
              <a:t>5.00%</a:t>
            </a:r>
          </a:p>
        </p:txBody>
      </p:sp>
      <p:sp>
        <p:nvSpPr>
          <p:cNvPr id="3" name="Rectangle 2"/>
          <p:cNvSpPr/>
          <p:nvPr/>
        </p:nvSpPr>
        <p:spPr>
          <a:xfrm>
            <a:off x="4405018" y="2128591"/>
            <a:ext cx="534530" cy="338554"/>
          </a:xfrm>
          <a:prstGeom prst="rect">
            <a:avLst/>
          </a:prstGeom>
        </p:spPr>
        <p:txBody>
          <a:bodyPr wrap="square">
            <a:spAutoFit/>
          </a:bodyPr>
          <a:lstStyle/>
          <a:p>
            <a:pPr algn="ctr">
              <a:buClr>
                <a:srgbClr val="000000"/>
              </a:buClr>
              <a:buSzPct val="100000"/>
              <a:buFont typeface="Times New Roman" pitchFamily="16" charset="0"/>
              <a:buNone/>
              <a:defRPr/>
            </a:pPr>
            <a:r>
              <a:rPr lang="en-GB" sz="800" b="1" dirty="0">
                <a:solidFill>
                  <a:schemeClr val="bg1"/>
                </a:solidFill>
                <a:ea typeface="ＭＳ Ｐゴシック" charset="-128"/>
              </a:rPr>
              <a:t>MN</a:t>
            </a:r>
            <a:br>
              <a:rPr lang="en-GB" sz="800" dirty="0">
                <a:solidFill>
                  <a:schemeClr val="bg1"/>
                </a:solidFill>
                <a:ea typeface="ＭＳ Ｐゴシック" charset="-128"/>
              </a:rPr>
            </a:br>
            <a:r>
              <a:rPr lang="en-GB" sz="800" dirty="0">
                <a:solidFill>
                  <a:schemeClr val="bg1"/>
                </a:solidFill>
                <a:ea typeface="ＭＳ Ｐゴシック" charset="-128"/>
              </a:rPr>
              <a:t>9.85%</a:t>
            </a:r>
          </a:p>
        </p:txBody>
      </p:sp>
      <p:sp>
        <p:nvSpPr>
          <p:cNvPr id="49" name="Rectangle 48"/>
          <p:cNvSpPr/>
          <p:nvPr/>
        </p:nvSpPr>
        <p:spPr>
          <a:xfrm>
            <a:off x="5594599" y="2964006"/>
            <a:ext cx="509218" cy="338554"/>
          </a:xfrm>
          <a:prstGeom prst="rect">
            <a:avLst/>
          </a:prstGeom>
        </p:spPr>
        <p:txBody>
          <a:bodyPr wrap="square">
            <a:spAutoFit/>
          </a:bodyPr>
          <a:lstStyle/>
          <a:p>
            <a:pPr algn="ctr">
              <a:buClr>
                <a:srgbClr val="000000"/>
              </a:buClr>
              <a:buSzPct val="100000"/>
              <a:buFont typeface="Times New Roman" pitchFamily="16" charset="0"/>
              <a:buNone/>
              <a:defRPr/>
            </a:pPr>
            <a:r>
              <a:rPr lang="en-GB" sz="800" b="1" dirty="0">
                <a:solidFill>
                  <a:srgbClr val="000000"/>
                </a:solidFill>
                <a:ea typeface="ＭＳ Ｐゴシック" charset="-128"/>
              </a:rPr>
              <a:t>IN</a:t>
            </a:r>
            <a:br>
              <a:rPr lang="en-GB" sz="800" dirty="0">
                <a:solidFill>
                  <a:srgbClr val="000000"/>
                </a:solidFill>
                <a:ea typeface="ＭＳ Ｐゴシック" charset="-128"/>
              </a:rPr>
            </a:br>
            <a:r>
              <a:rPr lang="en-GB" sz="800" dirty="0">
                <a:solidFill>
                  <a:srgbClr val="000000"/>
                </a:solidFill>
                <a:ea typeface="ＭＳ Ｐゴシック" charset="-128"/>
              </a:rPr>
              <a:t> 3.23%</a:t>
            </a:r>
          </a:p>
        </p:txBody>
      </p:sp>
      <p:cxnSp>
        <p:nvCxnSpPr>
          <p:cNvPr id="58" name="Straight Connector 57">
            <a:extLst>
              <a:ext uri="{FF2B5EF4-FFF2-40B4-BE49-F238E27FC236}">
                <a16:creationId xmlns:a16="http://schemas.microsoft.com/office/drawing/2014/main" id="{0E4FE4DC-A130-FA42-BA8F-A7AA14222EB9}"/>
              </a:ext>
            </a:extLst>
          </p:cNvPr>
          <p:cNvCxnSpPr>
            <a:cxnSpLocks/>
          </p:cNvCxnSpPr>
          <p:nvPr/>
        </p:nvCxnSpPr>
        <p:spPr>
          <a:xfrm>
            <a:off x="7628841" y="2149536"/>
            <a:ext cx="221334" cy="0"/>
          </a:xfrm>
          <a:prstGeom prst="line">
            <a:avLst/>
          </a:prstGeom>
          <a:ln w="6350">
            <a:solidFill>
              <a:srgbClr val="797979"/>
            </a:solidFill>
            <a:headEnd type="oval" w="sm" len="sm"/>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EF5F0EB-B299-804F-A11F-E08765612B4E}"/>
              </a:ext>
            </a:extLst>
          </p:cNvPr>
          <p:cNvCxnSpPr>
            <a:cxnSpLocks/>
          </p:cNvCxnSpPr>
          <p:nvPr/>
        </p:nvCxnSpPr>
        <p:spPr>
          <a:xfrm>
            <a:off x="7631905" y="2281084"/>
            <a:ext cx="221334" cy="0"/>
          </a:xfrm>
          <a:prstGeom prst="line">
            <a:avLst/>
          </a:prstGeom>
          <a:ln w="6350">
            <a:solidFill>
              <a:srgbClr val="797979"/>
            </a:solidFill>
            <a:headEnd type="oval" w="sm" len="sm"/>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B3EC83E-134A-574A-9237-414D06AED55C}"/>
              </a:ext>
            </a:extLst>
          </p:cNvPr>
          <p:cNvCxnSpPr>
            <a:cxnSpLocks/>
          </p:cNvCxnSpPr>
          <p:nvPr/>
        </p:nvCxnSpPr>
        <p:spPr>
          <a:xfrm>
            <a:off x="7320016" y="2976723"/>
            <a:ext cx="102809" cy="0"/>
          </a:xfrm>
          <a:prstGeom prst="line">
            <a:avLst/>
          </a:prstGeom>
          <a:ln w="6350">
            <a:solidFill>
              <a:srgbClr val="797979"/>
            </a:solidFill>
            <a:headEnd type="oval" w="sm" len="sm"/>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5633ACE-D725-6D46-A09F-47EFE2703B43}"/>
              </a:ext>
            </a:extLst>
          </p:cNvPr>
          <p:cNvCxnSpPr>
            <a:cxnSpLocks/>
          </p:cNvCxnSpPr>
          <p:nvPr/>
        </p:nvCxnSpPr>
        <p:spPr>
          <a:xfrm>
            <a:off x="7509717" y="1921966"/>
            <a:ext cx="343522" cy="0"/>
          </a:xfrm>
          <a:prstGeom prst="line">
            <a:avLst/>
          </a:prstGeom>
          <a:ln w="6350">
            <a:solidFill>
              <a:srgbClr val="797979"/>
            </a:solidFill>
            <a:headEnd type="oval" w="sm" len="sm"/>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9B9366A-104E-7D48-8757-205D5980CBB4}"/>
              </a:ext>
            </a:extLst>
          </p:cNvPr>
          <p:cNvCxnSpPr>
            <a:cxnSpLocks/>
            <a:stCxn id="47" idx="24"/>
          </p:cNvCxnSpPr>
          <p:nvPr/>
        </p:nvCxnSpPr>
        <p:spPr>
          <a:xfrm>
            <a:off x="7204564" y="3084713"/>
            <a:ext cx="203854" cy="185197"/>
          </a:xfrm>
          <a:prstGeom prst="line">
            <a:avLst/>
          </a:prstGeom>
          <a:ln w="6350">
            <a:solidFill>
              <a:srgbClr val="797979"/>
            </a:solidFill>
            <a:headEnd type="oval" w="sm" len="sm"/>
          </a:ln>
        </p:spPr>
        <p:style>
          <a:lnRef idx="1">
            <a:schemeClr val="accent1"/>
          </a:lnRef>
          <a:fillRef idx="0">
            <a:schemeClr val="accent1"/>
          </a:fillRef>
          <a:effectRef idx="0">
            <a:schemeClr val="accent1"/>
          </a:effectRef>
          <a:fontRef idx="minor">
            <a:schemeClr val="tx1"/>
          </a:fontRef>
        </p:style>
      </p:cxnSp>
      <p:sp>
        <p:nvSpPr>
          <p:cNvPr id="97" name="Freeform 96">
            <a:extLst>
              <a:ext uri="{FF2B5EF4-FFF2-40B4-BE49-F238E27FC236}">
                <a16:creationId xmlns:a16="http://schemas.microsoft.com/office/drawing/2014/main" id="{D48CFA98-D981-1148-97C7-C7CDCAE0FA7D}"/>
              </a:ext>
            </a:extLst>
          </p:cNvPr>
          <p:cNvSpPr/>
          <p:nvPr/>
        </p:nvSpPr>
        <p:spPr>
          <a:xfrm>
            <a:off x="6610179" y="2303319"/>
            <a:ext cx="280659" cy="566179"/>
          </a:xfrm>
          <a:custGeom>
            <a:avLst/>
            <a:gdLst>
              <a:gd name="connsiteX0" fmla="*/ 257649 w 257649"/>
              <a:gd name="connsiteY0" fmla="*/ 611284 h 611284"/>
              <a:gd name="connsiteX1" fmla="*/ 0 w 257649"/>
              <a:gd name="connsiteY1" fmla="*/ 611284 h 611284"/>
              <a:gd name="connsiteX2" fmla="*/ 0 w 257649"/>
              <a:gd name="connsiteY2" fmla="*/ 0 h 611284"/>
            </a:gdLst>
            <a:ahLst/>
            <a:cxnLst>
              <a:cxn ang="0">
                <a:pos x="connsiteX0" y="connsiteY0"/>
              </a:cxn>
              <a:cxn ang="0">
                <a:pos x="connsiteX1" y="connsiteY1"/>
              </a:cxn>
              <a:cxn ang="0">
                <a:pos x="connsiteX2" y="connsiteY2"/>
              </a:cxn>
            </a:cxnLst>
            <a:rect l="l" t="t" r="r" b="b"/>
            <a:pathLst>
              <a:path w="257649" h="611284">
                <a:moveTo>
                  <a:pt x="257649" y="611284"/>
                </a:moveTo>
                <a:lnTo>
                  <a:pt x="0" y="611284"/>
                </a:lnTo>
                <a:lnTo>
                  <a:pt x="0" y="0"/>
                </a:lnTo>
              </a:path>
            </a:pathLst>
          </a:custGeom>
          <a:ln w="6350">
            <a:solidFill>
              <a:schemeClr val="accent4"/>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L" dirty="0"/>
          </a:p>
        </p:txBody>
      </p:sp>
    </p:spTree>
    <p:extLst>
      <p:ext uri="{BB962C8B-B14F-4D97-AF65-F5344CB8AC3E}">
        <p14:creationId xmlns:p14="http://schemas.microsoft.com/office/powerpoint/2010/main" val="174181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35FC12-7647-E347-8C41-60DAA9357C3E}"/>
              </a:ext>
            </a:extLst>
          </p:cNvPr>
          <p:cNvGrpSpPr/>
          <p:nvPr/>
        </p:nvGrpSpPr>
        <p:grpSpPr>
          <a:xfrm>
            <a:off x="0" y="-9102"/>
            <a:ext cx="9144000" cy="6867101"/>
            <a:chOff x="0" y="-9102"/>
            <a:chExt cx="9144000" cy="6867101"/>
          </a:xfrm>
        </p:grpSpPr>
        <p:pic>
          <p:nvPicPr>
            <p:cNvPr id="11" name="Picture 10">
              <a:extLst>
                <a:ext uri="{FF2B5EF4-FFF2-40B4-BE49-F238E27FC236}">
                  <a16:creationId xmlns:a16="http://schemas.microsoft.com/office/drawing/2014/main" id="{85E5024C-2AEF-ED44-97F0-4DDFBF200B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21" t="1600" r="5041" b="5763"/>
            <a:stretch/>
          </p:blipFill>
          <p:spPr>
            <a:xfrm>
              <a:off x="0" y="-9102"/>
              <a:ext cx="9144000" cy="6867101"/>
            </a:xfrm>
            <a:prstGeom prst="rect">
              <a:avLst/>
            </a:prstGeom>
          </p:spPr>
        </p:pic>
        <p:sp>
          <p:nvSpPr>
            <p:cNvPr id="14" name="Text Placeholder 3">
              <a:extLst>
                <a:ext uri="{FF2B5EF4-FFF2-40B4-BE49-F238E27FC236}">
                  <a16:creationId xmlns:a16="http://schemas.microsoft.com/office/drawing/2014/main" id="{F599E57D-09FF-EB4B-B9D1-73CB9E8A0FE9}"/>
                </a:ext>
              </a:extLst>
            </p:cNvPr>
            <p:cNvSpPr txBox="1">
              <a:spLocks/>
            </p:cNvSpPr>
            <p:nvPr/>
          </p:nvSpPr>
          <p:spPr bwMode="blackGray">
            <a:xfrm>
              <a:off x="602591" y="1231746"/>
              <a:ext cx="4541520" cy="1968915"/>
            </a:xfrm>
            <a:prstGeom prst="rect">
              <a:avLst/>
            </a:prstGeom>
            <a:solidFill>
              <a:schemeClr val="accent1"/>
            </a:solidFill>
          </p:spPr>
          <p:txBody>
            <a:bodyPr wrap="square" lIns="301752" tIns="228600" rIns="228600" bIns="228600" anchor="b" anchorCtr="0">
              <a:spAutoFit/>
            </a:bodyPr>
            <a:lstStyle>
              <a:lvl1pPr marL="0" indent="0" algn="l" defTabSz="914400" rtl="0" eaLnBrk="1" latinLnBrk="0" hangingPunct="1">
                <a:lnSpc>
                  <a:spcPct val="100000"/>
                </a:lnSpc>
                <a:spcBef>
                  <a:spcPts val="0"/>
                </a:spcBef>
                <a:spcAft>
                  <a:spcPts val="0"/>
                </a:spcAft>
                <a:buFont typeface="Arial" pitchFamily="34" charset="0"/>
                <a:buNone/>
                <a:defRPr sz="3500" b="1" kern="1200">
                  <a:solidFill>
                    <a:schemeClr val="bg1"/>
                  </a:solidFill>
                  <a:latin typeface="Arial Narrow"/>
                  <a:ea typeface="+mn-ea"/>
                  <a:cs typeface="Arial Narrow"/>
                </a:defRPr>
              </a:lvl1pPr>
              <a:lvl2pPr marL="0" indent="0" algn="l" defTabSz="914400" rtl="0" eaLnBrk="1" latinLnBrk="0" hangingPunct="1">
                <a:lnSpc>
                  <a:spcPct val="100000"/>
                </a:lnSpc>
                <a:spcBef>
                  <a:spcPts val="300"/>
                </a:spcBef>
                <a:spcAft>
                  <a:spcPts val="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4200"/>
                </a:lnSpc>
                <a:spcAft>
                  <a:spcPts val="1200"/>
                </a:spcAft>
              </a:pPr>
              <a:r>
                <a:rPr lang="en-US" sz="3800" kern="800" cap="all" dirty="0">
                  <a:solidFill>
                    <a:srgbClr val="FFFFFF"/>
                  </a:solidFill>
                </a:rPr>
                <a:t>KEEPING MORE </a:t>
              </a:r>
              <a:br>
                <a:rPr lang="en-US" sz="3800" kern="800" cap="all" dirty="0">
                  <a:solidFill>
                    <a:srgbClr val="FFFFFF"/>
                  </a:solidFill>
                </a:rPr>
              </a:br>
              <a:r>
                <a:rPr lang="en-US" sz="3800" kern="800" cap="all" dirty="0">
                  <a:solidFill>
                    <a:srgbClr val="FFFFFF"/>
                  </a:solidFill>
                </a:rPr>
                <a:t>OF WHAT YOU EARN</a:t>
              </a:r>
            </a:p>
            <a:p>
              <a:pPr>
                <a:lnSpc>
                  <a:spcPts val="2200"/>
                </a:lnSpc>
                <a:spcAft>
                  <a:spcPts val="1200"/>
                </a:spcAft>
              </a:pPr>
              <a:r>
                <a:rPr lang="en-US" sz="1800" b="0" dirty="0">
                  <a:latin typeface="Arial" panose="020B0604020202020204" pitchFamily="34" charset="0"/>
                  <a:cs typeface="Arial" panose="020B0604020202020204" pitchFamily="34" charset="0"/>
                </a:rPr>
                <a:t>An Introduction to Tax-Free Investing</a:t>
              </a:r>
              <a:endParaRPr lang="pt-BR" sz="1800" b="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ACDB1FF-649A-2C44-9B23-E25C08C3F0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gray">
            <a:xfrm>
              <a:off x="296436" y="282276"/>
              <a:ext cx="2576915" cy="949470"/>
            </a:xfrm>
            <a:prstGeom prst="rect">
              <a:avLst/>
            </a:prstGeom>
            <a:solidFill>
              <a:srgbClr val="005598"/>
            </a:solidFill>
          </p:spPr>
        </p:pic>
        <p:grpSp>
          <p:nvGrpSpPr>
            <p:cNvPr id="12" name="Group 11">
              <a:extLst>
                <a:ext uri="{FF2B5EF4-FFF2-40B4-BE49-F238E27FC236}">
                  <a16:creationId xmlns:a16="http://schemas.microsoft.com/office/drawing/2014/main" id="{E1E8069A-E353-5542-956F-1FAB33475835}"/>
                </a:ext>
              </a:extLst>
            </p:cNvPr>
            <p:cNvGrpSpPr/>
            <p:nvPr/>
          </p:nvGrpSpPr>
          <p:grpSpPr bwMode="blackGray">
            <a:xfrm>
              <a:off x="300839" y="3200661"/>
              <a:ext cx="301752" cy="301752"/>
              <a:chOff x="2132949" y="5450871"/>
              <a:chExt cx="301752" cy="301752"/>
            </a:xfrm>
            <a:solidFill>
              <a:srgbClr val="005598"/>
            </a:solidFill>
          </p:grpSpPr>
          <p:sp>
            <p:nvSpPr>
              <p:cNvPr id="19" name="Rectangle 18">
                <a:extLst>
                  <a:ext uri="{FF2B5EF4-FFF2-40B4-BE49-F238E27FC236}">
                    <a16:creationId xmlns:a16="http://schemas.microsoft.com/office/drawing/2014/main" id="{3C680FC2-AF7C-BD49-B290-EAB0A8E3F967}"/>
                  </a:ext>
                </a:extLst>
              </p:cNvPr>
              <p:cNvSpPr/>
              <p:nvPr/>
            </p:nvSpPr>
            <p:spPr bwMode="blackGray">
              <a:xfrm>
                <a:off x="2334117" y="5450871"/>
                <a:ext cx="100584" cy="301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a:extLst>
                  <a:ext uri="{FF2B5EF4-FFF2-40B4-BE49-F238E27FC236}">
                    <a16:creationId xmlns:a16="http://schemas.microsoft.com/office/drawing/2014/main" id="{978CF12C-1DFD-1E4F-8B82-75DB9A3D0504}"/>
                  </a:ext>
                </a:extLst>
              </p:cNvPr>
              <p:cNvSpPr/>
              <p:nvPr/>
            </p:nvSpPr>
            <p:spPr bwMode="blackGray">
              <a:xfrm rot="16200000">
                <a:off x="2233533" y="5350288"/>
                <a:ext cx="100584" cy="301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spTree>
    <p:extLst>
      <p:ext uri="{BB962C8B-B14F-4D97-AF65-F5344CB8AC3E}">
        <p14:creationId xmlns:p14="http://schemas.microsoft.com/office/powerpoint/2010/main" val="474312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D558541-60C9-42A2-8392-FF12533A6B7A}" type="slidenum">
              <a:rPr lang="en-US" smtClean="0">
                <a:solidFill>
                  <a:srgbClr val="000000"/>
                </a:solidFill>
              </a:rPr>
              <a:pPr/>
              <a:t>7</a:t>
            </a:fld>
            <a:endParaRPr lang="en-US" dirty="0">
              <a:solidFill>
                <a:srgbClr val="000000"/>
              </a:solidFill>
            </a:endParaRPr>
          </a:p>
        </p:txBody>
      </p:sp>
      <p:sp>
        <p:nvSpPr>
          <p:cNvPr id="6" name="Text Placeholder 5"/>
          <p:cNvSpPr>
            <a:spLocks noGrp="1"/>
          </p:cNvSpPr>
          <p:nvPr>
            <p:ph type="body" sz="quarter" idx="11"/>
          </p:nvPr>
        </p:nvSpPr>
        <p:spPr/>
        <p:txBody>
          <a:bodyPr lIns="0" tIns="0" rIns="0" bIns="0"/>
          <a:lstStyle/>
          <a:p>
            <a:pPr>
              <a:lnSpc>
                <a:spcPct val="100000"/>
              </a:lnSpc>
            </a:pPr>
            <a:r>
              <a:rPr lang="en-US" dirty="0">
                <a:solidFill>
                  <a:schemeClr val="accent1"/>
                </a:solidFill>
              </a:rPr>
              <a:t>Agenda</a:t>
            </a:r>
          </a:p>
        </p:txBody>
      </p:sp>
      <p:sp>
        <p:nvSpPr>
          <p:cNvPr id="3" name="Text Placeholder 2"/>
          <p:cNvSpPr>
            <a:spLocks noGrp="1"/>
          </p:cNvSpPr>
          <p:nvPr>
            <p:ph type="body" sz="quarter" idx="14"/>
          </p:nvPr>
        </p:nvSpPr>
        <p:spPr/>
        <p:txBody>
          <a:bodyPr/>
          <a:lstStyle/>
          <a:p>
            <a:pPr marL="514350" indent="-514350"/>
            <a:r>
              <a:rPr lang="en-US" dirty="0"/>
              <a:t>What Is a Municipal Bond?</a:t>
            </a:r>
          </a:p>
          <a:p>
            <a:pPr marL="514350" indent="-514350"/>
            <a:r>
              <a:rPr lang="en-US" dirty="0"/>
              <a:t>Why Invest in a Tax-Free Income Fund?</a:t>
            </a:r>
          </a:p>
          <a:p>
            <a:pPr marL="514350" indent="-514350"/>
            <a:r>
              <a:rPr lang="en-US" dirty="0"/>
              <a:t>Why Franklin Tax-Free Funds?</a:t>
            </a:r>
          </a:p>
        </p:txBody>
      </p:sp>
    </p:spTree>
    <p:extLst>
      <p:ext uri="{BB962C8B-B14F-4D97-AF65-F5344CB8AC3E}">
        <p14:creationId xmlns:p14="http://schemas.microsoft.com/office/powerpoint/2010/main" val="274489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tyImages-186859567.jpg"/>
          <p:cNvPicPr>
            <a:picLocks noChangeAspect="1"/>
          </p:cNvPicPr>
          <p:nvPr/>
        </p:nvPicPr>
        <p:blipFill rotWithShape="1">
          <a:blip r:embed="rId3" cstate="email">
            <a:alphaModFix amt="19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a:solidFill>
            <a:srgbClr val="005598"/>
          </a:solidFill>
          <a:ln>
            <a:noFill/>
          </a:ln>
        </p:spPr>
      </p:pic>
      <p:grpSp>
        <p:nvGrpSpPr>
          <p:cNvPr id="2" name="Group 1">
            <a:extLst>
              <a:ext uri="{FF2B5EF4-FFF2-40B4-BE49-F238E27FC236}">
                <a16:creationId xmlns:a16="http://schemas.microsoft.com/office/drawing/2014/main" id="{E1D948A0-0FA9-9B4C-B6A8-DAC867415A5B}"/>
              </a:ext>
            </a:extLst>
          </p:cNvPr>
          <p:cNvGrpSpPr/>
          <p:nvPr/>
        </p:nvGrpSpPr>
        <p:grpSpPr>
          <a:xfrm>
            <a:off x="1846113" y="2357218"/>
            <a:ext cx="5451774" cy="2143564"/>
            <a:chOff x="637427" y="3406962"/>
            <a:chExt cx="5451774" cy="2143564"/>
          </a:xfrm>
        </p:grpSpPr>
        <p:sp>
          <p:nvSpPr>
            <p:cNvPr id="15" name="TextBox 14"/>
            <p:cNvSpPr txBox="1"/>
            <p:nvPr/>
          </p:nvSpPr>
          <p:spPr>
            <a:xfrm>
              <a:off x="939179" y="3406962"/>
              <a:ext cx="5150022" cy="1841813"/>
            </a:xfrm>
            <a:prstGeom prst="rect">
              <a:avLst/>
            </a:prstGeom>
            <a:noFill/>
            <a:ln w="15875">
              <a:solidFill>
                <a:schemeClr val="bg1"/>
              </a:solidFill>
            </a:ln>
          </p:spPr>
          <p:txBody>
            <a:bodyPr wrap="square" lIns="302400" tIns="302400" rIns="302400" bIns="302400" rtlCol="0" anchor="b" anchorCtr="0">
              <a:spAutoFit/>
            </a:bodyPr>
            <a:lstStyle/>
            <a:p>
              <a:r>
                <a:rPr lang="en-US" sz="4000" b="1" dirty="0">
                  <a:solidFill>
                    <a:srgbClr val="FFFFFF"/>
                  </a:solidFill>
                </a:rPr>
                <a:t>What Is </a:t>
              </a:r>
              <a:br>
                <a:rPr lang="en-US" sz="4000" b="1" dirty="0">
                  <a:solidFill>
                    <a:srgbClr val="FFFFFF"/>
                  </a:solidFill>
                </a:rPr>
              </a:br>
              <a:r>
                <a:rPr lang="en-US" sz="4000" b="1" dirty="0">
                  <a:solidFill>
                    <a:srgbClr val="FFFFFF"/>
                  </a:solidFill>
                </a:rPr>
                <a:t>a Municipal Bond?</a:t>
              </a:r>
            </a:p>
          </p:txBody>
        </p:sp>
        <p:grpSp>
          <p:nvGrpSpPr>
            <p:cNvPr id="16" name="Group 15"/>
            <p:cNvGrpSpPr/>
            <p:nvPr/>
          </p:nvGrpSpPr>
          <p:grpSpPr>
            <a:xfrm>
              <a:off x="637427" y="5248774"/>
              <a:ext cx="301752" cy="301752"/>
              <a:chOff x="2124263" y="5888493"/>
              <a:chExt cx="301752" cy="301752"/>
            </a:xfrm>
            <a:solidFill>
              <a:schemeClr val="accent1"/>
            </a:solidFill>
          </p:grpSpPr>
          <p:sp>
            <p:nvSpPr>
              <p:cNvPr id="17" name="Rectangle 16"/>
              <p:cNvSpPr/>
              <p:nvPr/>
            </p:nvSpPr>
            <p:spPr>
              <a:xfrm>
                <a:off x="2325431" y="5888493"/>
                <a:ext cx="100584"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p:cNvSpPr/>
              <p:nvPr/>
            </p:nvSpPr>
            <p:spPr>
              <a:xfrm rot="16200000">
                <a:off x="2224847" y="5787910"/>
                <a:ext cx="100584"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spTree>
    <p:extLst>
      <p:ext uri="{BB962C8B-B14F-4D97-AF65-F5344CB8AC3E}">
        <p14:creationId xmlns:p14="http://schemas.microsoft.com/office/powerpoint/2010/main" val="2064490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0FA0FB80-7F29-E149-8869-A8E744280C23}"/>
              </a:ext>
            </a:extLst>
          </p:cNvPr>
          <p:cNvSpPr/>
          <p:nvPr/>
        </p:nvSpPr>
        <p:spPr>
          <a:xfrm>
            <a:off x="5678477" y="1673630"/>
            <a:ext cx="3191203" cy="2673750"/>
          </a:xfrm>
          <a:prstGeom prst="rect">
            <a:avLst/>
          </a:prstGeom>
          <a:noFill/>
          <a:ln w="19050">
            <a:solidFill>
              <a:srgbClr val="A5D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58" name="Round Same Side Corner Rectangle 55"/>
          <p:cNvSpPr/>
          <p:nvPr/>
        </p:nvSpPr>
        <p:spPr>
          <a:xfrm rot="5400000">
            <a:off x="3631459" y="3649240"/>
            <a:ext cx="452896" cy="873205"/>
          </a:xfrm>
          <a:custGeom>
            <a:avLst/>
            <a:gdLst>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0 w 1147885"/>
              <a:gd name="connsiteY7" fmla="*/ 184327 h 2061308"/>
              <a:gd name="connsiteX8" fmla="*/ 184327 w 1147885"/>
              <a:gd name="connsiteY8"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184327 w 1147885"/>
              <a:gd name="connsiteY7"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184327 w 1147885"/>
              <a:gd name="connsiteY6" fmla="*/ 0 h 2061308"/>
              <a:gd name="connsiteX0" fmla="*/ 0 w 1147885"/>
              <a:gd name="connsiteY0" fmla="*/ 2061308 h 2152748"/>
              <a:gd name="connsiteX1" fmla="*/ 184327 w 1147885"/>
              <a:gd name="connsiteY1" fmla="*/ 0 h 2152748"/>
              <a:gd name="connsiteX2" fmla="*/ 963558 w 1147885"/>
              <a:gd name="connsiteY2" fmla="*/ 0 h 2152748"/>
              <a:gd name="connsiteX3" fmla="*/ 1147885 w 1147885"/>
              <a:gd name="connsiteY3" fmla="*/ 184327 h 2152748"/>
              <a:gd name="connsiteX4" fmla="*/ 1147885 w 1147885"/>
              <a:gd name="connsiteY4" fmla="*/ 2061308 h 2152748"/>
              <a:gd name="connsiteX5" fmla="*/ 1147885 w 1147885"/>
              <a:gd name="connsiteY5" fmla="*/ 2061308 h 2152748"/>
              <a:gd name="connsiteX6" fmla="*/ 91440 w 1147885"/>
              <a:gd name="connsiteY6" fmla="*/ 2152748 h 2152748"/>
              <a:gd name="connsiteX0" fmla="*/ 92887 w 1056445"/>
              <a:gd name="connsiteY0" fmla="*/ 0 h 2152748"/>
              <a:gd name="connsiteX1" fmla="*/ 872118 w 1056445"/>
              <a:gd name="connsiteY1" fmla="*/ 0 h 2152748"/>
              <a:gd name="connsiteX2" fmla="*/ 1056445 w 1056445"/>
              <a:gd name="connsiteY2" fmla="*/ 184327 h 2152748"/>
              <a:gd name="connsiteX3" fmla="*/ 1056445 w 1056445"/>
              <a:gd name="connsiteY3" fmla="*/ 2061308 h 2152748"/>
              <a:gd name="connsiteX4" fmla="*/ 1056445 w 1056445"/>
              <a:gd name="connsiteY4" fmla="*/ 2061308 h 2152748"/>
              <a:gd name="connsiteX5" fmla="*/ 0 w 1056445"/>
              <a:gd name="connsiteY5" fmla="*/ 2152748 h 2152748"/>
              <a:gd name="connsiteX0" fmla="*/ 0 w 963558"/>
              <a:gd name="connsiteY0" fmla="*/ 0 h 2061308"/>
              <a:gd name="connsiteX1" fmla="*/ 779231 w 963558"/>
              <a:gd name="connsiteY1" fmla="*/ 0 h 2061308"/>
              <a:gd name="connsiteX2" fmla="*/ 963558 w 963558"/>
              <a:gd name="connsiteY2" fmla="*/ 184327 h 2061308"/>
              <a:gd name="connsiteX3" fmla="*/ 963558 w 963558"/>
              <a:gd name="connsiteY3" fmla="*/ 2061308 h 2061308"/>
              <a:gd name="connsiteX4" fmla="*/ 963558 w 963558"/>
              <a:gd name="connsiteY4" fmla="*/ 2061308 h 2061308"/>
              <a:gd name="connsiteX0" fmla="*/ 0 w 602096"/>
              <a:gd name="connsiteY0" fmla="*/ 0 h 2061308"/>
              <a:gd name="connsiteX1" fmla="*/ 417769 w 602096"/>
              <a:gd name="connsiteY1" fmla="*/ 0 h 2061308"/>
              <a:gd name="connsiteX2" fmla="*/ 602096 w 602096"/>
              <a:gd name="connsiteY2" fmla="*/ 184327 h 2061308"/>
              <a:gd name="connsiteX3" fmla="*/ 602096 w 602096"/>
              <a:gd name="connsiteY3" fmla="*/ 2061308 h 2061308"/>
              <a:gd name="connsiteX4" fmla="*/ 602096 w 602096"/>
              <a:gd name="connsiteY4" fmla="*/ 2061308 h 20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096" h="2061308">
                <a:moveTo>
                  <a:pt x="0" y="0"/>
                </a:moveTo>
                <a:lnTo>
                  <a:pt x="417769" y="0"/>
                </a:lnTo>
                <a:cubicBezTo>
                  <a:pt x="519570" y="0"/>
                  <a:pt x="602096" y="82526"/>
                  <a:pt x="602096" y="184327"/>
                </a:cubicBezTo>
                <a:lnTo>
                  <a:pt x="602096" y="2061308"/>
                </a:lnTo>
                <a:lnTo>
                  <a:pt x="602096" y="2061308"/>
                </a:lnTo>
              </a:path>
            </a:pathLst>
          </a:custGeom>
          <a:noFill/>
          <a:ln w="76200" cmpd="sng">
            <a:solidFill>
              <a:schemeClr val="bg1">
                <a:lumMod val="85000"/>
              </a:schemeClr>
            </a:solidFill>
            <a:tailEnd type="triangle" w="med"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0" name="Round Same Side Corner Rectangle 55"/>
          <p:cNvSpPr/>
          <p:nvPr/>
        </p:nvSpPr>
        <p:spPr>
          <a:xfrm rot="16200000" flipH="1">
            <a:off x="1127322" y="3649240"/>
            <a:ext cx="452894" cy="873207"/>
          </a:xfrm>
          <a:custGeom>
            <a:avLst/>
            <a:gdLst>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0 w 1147885"/>
              <a:gd name="connsiteY7" fmla="*/ 184327 h 2061308"/>
              <a:gd name="connsiteX8" fmla="*/ 184327 w 1147885"/>
              <a:gd name="connsiteY8"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184327 w 1147885"/>
              <a:gd name="connsiteY7"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184327 w 1147885"/>
              <a:gd name="connsiteY6" fmla="*/ 0 h 2061308"/>
              <a:gd name="connsiteX0" fmla="*/ 0 w 1147885"/>
              <a:gd name="connsiteY0" fmla="*/ 2061308 h 2152748"/>
              <a:gd name="connsiteX1" fmla="*/ 184327 w 1147885"/>
              <a:gd name="connsiteY1" fmla="*/ 0 h 2152748"/>
              <a:gd name="connsiteX2" fmla="*/ 963558 w 1147885"/>
              <a:gd name="connsiteY2" fmla="*/ 0 h 2152748"/>
              <a:gd name="connsiteX3" fmla="*/ 1147885 w 1147885"/>
              <a:gd name="connsiteY3" fmla="*/ 184327 h 2152748"/>
              <a:gd name="connsiteX4" fmla="*/ 1147885 w 1147885"/>
              <a:gd name="connsiteY4" fmla="*/ 2061308 h 2152748"/>
              <a:gd name="connsiteX5" fmla="*/ 1147885 w 1147885"/>
              <a:gd name="connsiteY5" fmla="*/ 2061308 h 2152748"/>
              <a:gd name="connsiteX6" fmla="*/ 91440 w 1147885"/>
              <a:gd name="connsiteY6" fmla="*/ 2152748 h 2152748"/>
              <a:gd name="connsiteX0" fmla="*/ 92887 w 1056445"/>
              <a:gd name="connsiteY0" fmla="*/ 0 h 2152748"/>
              <a:gd name="connsiteX1" fmla="*/ 872118 w 1056445"/>
              <a:gd name="connsiteY1" fmla="*/ 0 h 2152748"/>
              <a:gd name="connsiteX2" fmla="*/ 1056445 w 1056445"/>
              <a:gd name="connsiteY2" fmla="*/ 184327 h 2152748"/>
              <a:gd name="connsiteX3" fmla="*/ 1056445 w 1056445"/>
              <a:gd name="connsiteY3" fmla="*/ 2061308 h 2152748"/>
              <a:gd name="connsiteX4" fmla="*/ 1056445 w 1056445"/>
              <a:gd name="connsiteY4" fmla="*/ 2061308 h 2152748"/>
              <a:gd name="connsiteX5" fmla="*/ 0 w 1056445"/>
              <a:gd name="connsiteY5" fmla="*/ 2152748 h 2152748"/>
              <a:gd name="connsiteX0" fmla="*/ 0 w 963558"/>
              <a:gd name="connsiteY0" fmla="*/ 0 h 2061308"/>
              <a:gd name="connsiteX1" fmla="*/ 779231 w 963558"/>
              <a:gd name="connsiteY1" fmla="*/ 0 h 2061308"/>
              <a:gd name="connsiteX2" fmla="*/ 963558 w 963558"/>
              <a:gd name="connsiteY2" fmla="*/ 184327 h 2061308"/>
              <a:gd name="connsiteX3" fmla="*/ 963558 w 963558"/>
              <a:gd name="connsiteY3" fmla="*/ 2061308 h 2061308"/>
              <a:gd name="connsiteX4" fmla="*/ 963558 w 963558"/>
              <a:gd name="connsiteY4" fmla="*/ 2061308 h 2061308"/>
              <a:gd name="connsiteX0" fmla="*/ 0 w 602096"/>
              <a:gd name="connsiteY0" fmla="*/ 0 h 2061308"/>
              <a:gd name="connsiteX1" fmla="*/ 417769 w 602096"/>
              <a:gd name="connsiteY1" fmla="*/ 0 h 2061308"/>
              <a:gd name="connsiteX2" fmla="*/ 602096 w 602096"/>
              <a:gd name="connsiteY2" fmla="*/ 184327 h 2061308"/>
              <a:gd name="connsiteX3" fmla="*/ 602096 w 602096"/>
              <a:gd name="connsiteY3" fmla="*/ 2061308 h 2061308"/>
              <a:gd name="connsiteX4" fmla="*/ 602096 w 602096"/>
              <a:gd name="connsiteY4" fmla="*/ 2061308 h 20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096" h="2061308">
                <a:moveTo>
                  <a:pt x="0" y="0"/>
                </a:moveTo>
                <a:lnTo>
                  <a:pt x="417769" y="0"/>
                </a:lnTo>
                <a:cubicBezTo>
                  <a:pt x="519570" y="0"/>
                  <a:pt x="602096" y="82526"/>
                  <a:pt x="602096" y="184327"/>
                </a:cubicBezTo>
                <a:lnTo>
                  <a:pt x="602096" y="2061308"/>
                </a:lnTo>
                <a:lnTo>
                  <a:pt x="602096" y="2061308"/>
                </a:lnTo>
              </a:path>
            </a:pathLst>
          </a:custGeom>
          <a:noFill/>
          <a:ln w="76200" cmpd="sng">
            <a:solidFill>
              <a:schemeClr val="bg1">
                <a:lumMod val="85000"/>
              </a:schemeClr>
            </a:solidFill>
            <a:headEnd type="triangle" w="med" len="sm"/>
            <a:tailEnd type="none" w="med"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6" name="Round Same Side Corner Rectangle 55"/>
          <p:cNvSpPr/>
          <p:nvPr/>
        </p:nvSpPr>
        <p:spPr>
          <a:xfrm rot="16200000">
            <a:off x="1127321" y="1509772"/>
            <a:ext cx="452894" cy="873208"/>
          </a:xfrm>
          <a:custGeom>
            <a:avLst/>
            <a:gdLst>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0 w 1147885"/>
              <a:gd name="connsiteY7" fmla="*/ 184327 h 2061308"/>
              <a:gd name="connsiteX8" fmla="*/ 184327 w 1147885"/>
              <a:gd name="connsiteY8"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184327 w 1147885"/>
              <a:gd name="connsiteY7"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184327 w 1147885"/>
              <a:gd name="connsiteY6" fmla="*/ 0 h 2061308"/>
              <a:gd name="connsiteX0" fmla="*/ 0 w 1147885"/>
              <a:gd name="connsiteY0" fmla="*/ 2061308 h 2152748"/>
              <a:gd name="connsiteX1" fmla="*/ 184327 w 1147885"/>
              <a:gd name="connsiteY1" fmla="*/ 0 h 2152748"/>
              <a:gd name="connsiteX2" fmla="*/ 963558 w 1147885"/>
              <a:gd name="connsiteY2" fmla="*/ 0 h 2152748"/>
              <a:gd name="connsiteX3" fmla="*/ 1147885 w 1147885"/>
              <a:gd name="connsiteY3" fmla="*/ 184327 h 2152748"/>
              <a:gd name="connsiteX4" fmla="*/ 1147885 w 1147885"/>
              <a:gd name="connsiteY4" fmla="*/ 2061308 h 2152748"/>
              <a:gd name="connsiteX5" fmla="*/ 1147885 w 1147885"/>
              <a:gd name="connsiteY5" fmla="*/ 2061308 h 2152748"/>
              <a:gd name="connsiteX6" fmla="*/ 91440 w 1147885"/>
              <a:gd name="connsiteY6" fmla="*/ 2152748 h 2152748"/>
              <a:gd name="connsiteX0" fmla="*/ 92887 w 1056445"/>
              <a:gd name="connsiteY0" fmla="*/ 0 h 2152748"/>
              <a:gd name="connsiteX1" fmla="*/ 872118 w 1056445"/>
              <a:gd name="connsiteY1" fmla="*/ 0 h 2152748"/>
              <a:gd name="connsiteX2" fmla="*/ 1056445 w 1056445"/>
              <a:gd name="connsiteY2" fmla="*/ 184327 h 2152748"/>
              <a:gd name="connsiteX3" fmla="*/ 1056445 w 1056445"/>
              <a:gd name="connsiteY3" fmla="*/ 2061308 h 2152748"/>
              <a:gd name="connsiteX4" fmla="*/ 1056445 w 1056445"/>
              <a:gd name="connsiteY4" fmla="*/ 2061308 h 2152748"/>
              <a:gd name="connsiteX5" fmla="*/ 0 w 1056445"/>
              <a:gd name="connsiteY5" fmla="*/ 2152748 h 2152748"/>
              <a:gd name="connsiteX0" fmla="*/ 0 w 963558"/>
              <a:gd name="connsiteY0" fmla="*/ 0 h 2061308"/>
              <a:gd name="connsiteX1" fmla="*/ 779231 w 963558"/>
              <a:gd name="connsiteY1" fmla="*/ 0 h 2061308"/>
              <a:gd name="connsiteX2" fmla="*/ 963558 w 963558"/>
              <a:gd name="connsiteY2" fmla="*/ 184327 h 2061308"/>
              <a:gd name="connsiteX3" fmla="*/ 963558 w 963558"/>
              <a:gd name="connsiteY3" fmla="*/ 2061308 h 2061308"/>
              <a:gd name="connsiteX4" fmla="*/ 963558 w 963558"/>
              <a:gd name="connsiteY4" fmla="*/ 2061308 h 2061308"/>
              <a:gd name="connsiteX0" fmla="*/ 0 w 602096"/>
              <a:gd name="connsiteY0" fmla="*/ 0 h 2061308"/>
              <a:gd name="connsiteX1" fmla="*/ 417769 w 602096"/>
              <a:gd name="connsiteY1" fmla="*/ 0 h 2061308"/>
              <a:gd name="connsiteX2" fmla="*/ 602096 w 602096"/>
              <a:gd name="connsiteY2" fmla="*/ 184327 h 2061308"/>
              <a:gd name="connsiteX3" fmla="*/ 602096 w 602096"/>
              <a:gd name="connsiteY3" fmla="*/ 2061308 h 2061308"/>
              <a:gd name="connsiteX4" fmla="*/ 602096 w 602096"/>
              <a:gd name="connsiteY4" fmla="*/ 2061308 h 20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096" h="2061308">
                <a:moveTo>
                  <a:pt x="0" y="0"/>
                </a:moveTo>
                <a:lnTo>
                  <a:pt x="417769" y="0"/>
                </a:lnTo>
                <a:cubicBezTo>
                  <a:pt x="519570" y="0"/>
                  <a:pt x="602096" y="82526"/>
                  <a:pt x="602096" y="184327"/>
                </a:cubicBezTo>
                <a:lnTo>
                  <a:pt x="602096" y="2061308"/>
                </a:lnTo>
                <a:lnTo>
                  <a:pt x="602096" y="2061308"/>
                </a:lnTo>
              </a:path>
            </a:pathLst>
          </a:custGeom>
          <a:noFill/>
          <a:ln w="76200" cmpd="sng">
            <a:solidFill>
              <a:schemeClr val="bg1">
                <a:lumMod val="85000"/>
              </a:schemeClr>
            </a:solidFill>
            <a:tailEnd type="triangle" w="med"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Slide Number Placeholder 1"/>
          <p:cNvSpPr>
            <a:spLocks noGrp="1"/>
          </p:cNvSpPr>
          <p:nvPr>
            <p:ph type="sldNum" sz="quarter" idx="10"/>
          </p:nvPr>
        </p:nvSpPr>
        <p:spPr/>
        <p:txBody>
          <a:bodyPr/>
          <a:lstStyle/>
          <a:p>
            <a:fld id="{8DEE4CCE-E124-4EEF-808B-DF88997C2318}" type="slidenum">
              <a:rPr lang="en-US" smtClean="0">
                <a:solidFill>
                  <a:srgbClr val="000000"/>
                </a:solidFill>
              </a:rPr>
              <a:pPr/>
              <a:t>9</a:t>
            </a:fld>
            <a:endParaRPr lang="en-US" dirty="0">
              <a:solidFill>
                <a:srgbClr val="000000"/>
              </a:solidFill>
            </a:endParaRPr>
          </a:p>
        </p:txBody>
      </p:sp>
      <p:sp>
        <p:nvSpPr>
          <p:cNvPr id="3" name="Text Placeholder 2"/>
          <p:cNvSpPr>
            <a:spLocks noGrp="1"/>
          </p:cNvSpPr>
          <p:nvPr>
            <p:ph type="body" sz="quarter" idx="11"/>
          </p:nvPr>
        </p:nvSpPr>
        <p:spPr>
          <a:xfrm>
            <a:off x="274320" y="274320"/>
            <a:ext cx="6217920" cy="731520"/>
          </a:xfrm>
        </p:spPr>
        <p:txBody>
          <a:bodyPr lIns="0" tIns="0" rIns="0" bIns="0"/>
          <a:lstStyle/>
          <a:p>
            <a:pPr>
              <a:lnSpc>
                <a:spcPct val="100000"/>
              </a:lnSpc>
            </a:pPr>
            <a:r>
              <a:rPr lang="en-US" dirty="0">
                <a:solidFill>
                  <a:schemeClr val="accent1"/>
                </a:solidFill>
              </a:rPr>
              <a:t>What Is a Bond?	</a:t>
            </a:r>
          </a:p>
        </p:txBody>
      </p:sp>
      <p:sp>
        <p:nvSpPr>
          <p:cNvPr id="33" name="Rectangle 32"/>
          <p:cNvSpPr/>
          <p:nvPr/>
        </p:nvSpPr>
        <p:spPr>
          <a:xfrm>
            <a:off x="274320" y="113298"/>
            <a:ext cx="3901440" cy="153888"/>
          </a:xfrm>
          <a:prstGeom prst="rect">
            <a:avLst/>
          </a:prstGeom>
        </p:spPr>
        <p:txBody>
          <a:bodyPr wrap="square" lIns="0" tIns="0" rIns="0" bIns="0" anchor="t" anchorCtr="0">
            <a:spAutoFit/>
          </a:bodyPr>
          <a:lstStyle/>
          <a:p>
            <a:r>
              <a:rPr lang="en-US" sz="1000" dirty="0">
                <a:solidFill>
                  <a:srgbClr val="797979"/>
                </a:solidFill>
                <a:cs typeface="Arial Narrow" panose="020B0604020202020204" pitchFamily="34" charset="0"/>
              </a:rPr>
              <a:t>WHAT IS A MUNICIPAL BOND? </a:t>
            </a:r>
          </a:p>
        </p:txBody>
      </p:sp>
      <p:sp>
        <p:nvSpPr>
          <p:cNvPr id="35" name="TextBox 34"/>
          <p:cNvSpPr txBox="1"/>
          <p:nvPr/>
        </p:nvSpPr>
        <p:spPr>
          <a:xfrm>
            <a:off x="5863528" y="2000448"/>
            <a:ext cx="2821101" cy="2031325"/>
          </a:xfrm>
          <a:prstGeom prst="rect">
            <a:avLst/>
          </a:prstGeom>
          <a:noFill/>
        </p:spPr>
        <p:txBody>
          <a:bodyPr wrap="square" lIns="0" tIns="0" rIns="0" bIns="0" rtlCol="0">
            <a:spAutoFit/>
          </a:bodyPr>
          <a:lstStyle/>
          <a:p>
            <a:pPr marL="176213" indent="-176213">
              <a:spcAft>
                <a:spcPts val="1200"/>
              </a:spcAft>
              <a:buClr>
                <a:srgbClr val="00A0DC"/>
              </a:buClr>
              <a:buSzPct val="115000"/>
              <a:buFont typeface="Arial"/>
              <a:buChar char="•"/>
            </a:pPr>
            <a:r>
              <a:rPr lang="en-US" sz="1600" b="1" dirty="0"/>
              <a:t>Corporate Bonds </a:t>
            </a:r>
            <a:r>
              <a:rPr lang="en-US" sz="1600" dirty="0"/>
              <a:t>– Offered by companies</a:t>
            </a:r>
          </a:p>
          <a:p>
            <a:pPr marL="176213" indent="-176213">
              <a:spcAft>
                <a:spcPts val="1200"/>
              </a:spcAft>
              <a:buClr>
                <a:srgbClr val="00A0DC"/>
              </a:buClr>
              <a:buSzPct val="115000"/>
              <a:buFont typeface="Arial"/>
              <a:buChar char="•"/>
            </a:pPr>
            <a:r>
              <a:rPr lang="en-US" sz="1600" b="1" dirty="0"/>
              <a:t>Treasuries</a:t>
            </a:r>
            <a:r>
              <a:rPr lang="en-US" sz="1600" dirty="0"/>
              <a:t> – Offered </a:t>
            </a:r>
            <a:br>
              <a:rPr lang="en-US" sz="1600" dirty="0"/>
            </a:br>
            <a:r>
              <a:rPr lang="en-US" sz="1600" dirty="0"/>
              <a:t>by the US government</a:t>
            </a:r>
          </a:p>
          <a:p>
            <a:pPr marL="176213" indent="-176213">
              <a:spcAft>
                <a:spcPts val="1200"/>
              </a:spcAft>
              <a:buClr>
                <a:srgbClr val="00A0DC"/>
              </a:buClr>
              <a:buSzPct val="115000"/>
              <a:buFont typeface="Arial"/>
              <a:buChar char="•"/>
            </a:pPr>
            <a:r>
              <a:rPr lang="en-US" sz="1600" b="1" dirty="0"/>
              <a:t>Municipal Bonds </a:t>
            </a:r>
            <a:r>
              <a:rPr lang="en-US" sz="1600" dirty="0"/>
              <a:t>– Offered by states, cities and other government entities</a:t>
            </a:r>
          </a:p>
        </p:txBody>
      </p:sp>
      <p:sp>
        <p:nvSpPr>
          <p:cNvPr id="36" name="Text Placeholder 4"/>
          <p:cNvSpPr txBox="1">
            <a:spLocks/>
          </p:cNvSpPr>
          <p:nvPr/>
        </p:nvSpPr>
        <p:spPr bwMode="gray">
          <a:xfrm>
            <a:off x="274320" y="5415022"/>
            <a:ext cx="8595360" cy="107721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400" dirty="0">
                <a:solidFill>
                  <a:srgbClr val="000000"/>
                </a:solidFill>
                <a:latin typeface="Arial" panose="020B0604020202020204" pitchFamily="34" charset="0"/>
              </a:rPr>
              <a:t>Treasuries, if held to maturity, offer a fixed rate of return and fixed principal value; their interest payments and principal are guaranteed. Municipal bonds are issued by state and local governments and are typically exempt from regular federal and state and local personal income taxes for residents in the state where the bond was issued. Corporate bonds are issued by corporations. Bonds with higher credit risk (risk of default) typically offer higher interest rates to compensate investors for the higher risk associated with the investment. </a:t>
            </a:r>
          </a:p>
        </p:txBody>
      </p:sp>
      <p:sp>
        <p:nvSpPr>
          <p:cNvPr id="57" name="Round Same Side Corner Rectangle 55"/>
          <p:cNvSpPr/>
          <p:nvPr/>
        </p:nvSpPr>
        <p:spPr>
          <a:xfrm rot="16200000" flipV="1">
            <a:off x="3631465" y="1509778"/>
            <a:ext cx="452892" cy="873197"/>
          </a:xfrm>
          <a:custGeom>
            <a:avLst/>
            <a:gdLst>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0 w 1147885"/>
              <a:gd name="connsiteY7" fmla="*/ 184327 h 2061308"/>
              <a:gd name="connsiteX8" fmla="*/ 184327 w 1147885"/>
              <a:gd name="connsiteY8"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0 w 1147885"/>
              <a:gd name="connsiteY6" fmla="*/ 2061308 h 2061308"/>
              <a:gd name="connsiteX7" fmla="*/ 184327 w 1147885"/>
              <a:gd name="connsiteY7" fmla="*/ 0 h 2061308"/>
              <a:gd name="connsiteX0" fmla="*/ 184327 w 1147885"/>
              <a:gd name="connsiteY0" fmla="*/ 0 h 2061308"/>
              <a:gd name="connsiteX1" fmla="*/ 963558 w 1147885"/>
              <a:gd name="connsiteY1" fmla="*/ 0 h 2061308"/>
              <a:gd name="connsiteX2" fmla="*/ 1147885 w 1147885"/>
              <a:gd name="connsiteY2" fmla="*/ 184327 h 2061308"/>
              <a:gd name="connsiteX3" fmla="*/ 1147885 w 1147885"/>
              <a:gd name="connsiteY3" fmla="*/ 2061308 h 2061308"/>
              <a:gd name="connsiteX4" fmla="*/ 1147885 w 1147885"/>
              <a:gd name="connsiteY4" fmla="*/ 2061308 h 2061308"/>
              <a:gd name="connsiteX5" fmla="*/ 0 w 1147885"/>
              <a:gd name="connsiteY5" fmla="*/ 2061308 h 2061308"/>
              <a:gd name="connsiteX6" fmla="*/ 184327 w 1147885"/>
              <a:gd name="connsiteY6" fmla="*/ 0 h 2061308"/>
              <a:gd name="connsiteX0" fmla="*/ 0 w 1147885"/>
              <a:gd name="connsiteY0" fmla="*/ 2061308 h 2152748"/>
              <a:gd name="connsiteX1" fmla="*/ 184327 w 1147885"/>
              <a:gd name="connsiteY1" fmla="*/ 0 h 2152748"/>
              <a:gd name="connsiteX2" fmla="*/ 963558 w 1147885"/>
              <a:gd name="connsiteY2" fmla="*/ 0 h 2152748"/>
              <a:gd name="connsiteX3" fmla="*/ 1147885 w 1147885"/>
              <a:gd name="connsiteY3" fmla="*/ 184327 h 2152748"/>
              <a:gd name="connsiteX4" fmla="*/ 1147885 w 1147885"/>
              <a:gd name="connsiteY4" fmla="*/ 2061308 h 2152748"/>
              <a:gd name="connsiteX5" fmla="*/ 1147885 w 1147885"/>
              <a:gd name="connsiteY5" fmla="*/ 2061308 h 2152748"/>
              <a:gd name="connsiteX6" fmla="*/ 91440 w 1147885"/>
              <a:gd name="connsiteY6" fmla="*/ 2152748 h 2152748"/>
              <a:gd name="connsiteX0" fmla="*/ 92887 w 1056445"/>
              <a:gd name="connsiteY0" fmla="*/ 0 h 2152748"/>
              <a:gd name="connsiteX1" fmla="*/ 872118 w 1056445"/>
              <a:gd name="connsiteY1" fmla="*/ 0 h 2152748"/>
              <a:gd name="connsiteX2" fmla="*/ 1056445 w 1056445"/>
              <a:gd name="connsiteY2" fmla="*/ 184327 h 2152748"/>
              <a:gd name="connsiteX3" fmla="*/ 1056445 w 1056445"/>
              <a:gd name="connsiteY3" fmla="*/ 2061308 h 2152748"/>
              <a:gd name="connsiteX4" fmla="*/ 1056445 w 1056445"/>
              <a:gd name="connsiteY4" fmla="*/ 2061308 h 2152748"/>
              <a:gd name="connsiteX5" fmla="*/ 0 w 1056445"/>
              <a:gd name="connsiteY5" fmla="*/ 2152748 h 2152748"/>
              <a:gd name="connsiteX0" fmla="*/ 0 w 963558"/>
              <a:gd name="connsiteY0" fmla="*/ 0 h 2061308"/>
              <a:gd name="connsiteX1" fmla="*/ 779231 w 963558"/>
              <a:gd name="connsiteY1" fmla="*/ 0 h 2061308"/>
              <a:gd name="connsiteX2" fmla="*/ 963558 w 963558"/>
              <a:gd name="connsiteY2" fmla="*/ 184327 h 2061308"/>
              <a:gd name="connsiteX3" fmla="*/ 963558 w 963558"/>
              <a:gd name="connsiteY3" fmla="*/ 2061308 h 2061308"/>
              <a:gd name="connsiteX4" fmla="*/ 963558 w 963558"/>
              <a:gd name="connsiteY4" fmla="*/ 2061308 h 2061308"/>
              <a:gd name="connsiteX0" fmla="*/ 0 w 602096"/>
              <a:gd name="connsiteY0" fmla="*/ 0 h 2061308"/>
              <a:gd name="connsiteX1" fmla="*/ 417769 w 602096"/>
              <a:gd name="connsiteY1" fmla="*/ 0 h 2061308"/>
              <a:gd name="connsiteX2" fmla="*/ 602096 w 602096"/>
              <a:gd name="connsiteY2" fmla="*/ 184327 h 2061308"/>
              <a:gd name="connsiteX3" fmla="*/ 602096 w 602096"/>
              <a:gd name="connsiteY3" fmla="*/ 2061308 h 2061308"/>
              <a:gd name="connsiteX4" fmla="*/ 602096 w 602096"/>
              <a:gd name="connsiteY4" fmla="*/ 2061308 h 20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096" h="2061308">
                <a:moveTo>
                  <a:pt x="0" y="0"/>
                </a:moveTo>
                <a:lnTo>
                  <a:pt x="417769" y="0"/>
                </a:lnTo>
                <a:cubicBezTo>
                  <a:pt x="519570" y="0"/>
                  <a:pt x="602096" y="82526"/>
                  <a:pt x="602096" y="184327"/>
                </a:cubicBezTo>
                <a:lnTo>
                  <a:pt x="602096" y="2061308"/>
                </a:lnTo>
                <a:lnTo>
                  <a:pt x="602096" y="2061308"/>
                </a:lnTo>
              </a:path>
            </a:pathLst>
          </a:custGeom>
          <a:noFill/>
          <a:ln w="76200" cmpd="sng">
            <a:solidFill>
              <a:schemeClr val="bg1">
                <a:lumMod val="85000"/>
              </a:schemeClr>
            </a:solidFill>
            <a:headEnd type="triangle" w="med" len="sm"/>
            <a:tailEnd type="none" w="sm"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72" name="Group 71">
            <a:extLst>
              <a:ext uri="{FF2B5EF4-FFF2-40B4-BE49-F238E27FC236}">
                <a16:creationId xmlns:a16="http://schemas.microsoft.com/office/drawing/2014/main" id="{7EA71F1C-6AE2-E947-AC50-9C81F891B58F}"/>
              </a:ext>
            </a:extLst>
          </p:cNvPr>
          <p:cNvGrpSpPr/>
          <p:nvPr/>
        </p:nvGrpSpPr>
        <p:grpSpPr>
          <a:xfrm>
            <a:off x="330204" y="2328612"/>
            <a:ext cx="1195312" cy="1444305"/>
            <a:chOff x="1308274" y="1981264"/>
            <a:chExt cx="1195312" cy="1444305"/>
          </a:xfrm>
        </p:grpSpPr>
        <p:grpSp>
          <p:nvGrpSpPr>
            <p:cNvPr id="69" name="Group 68">
              <a:extLst>
                <a:ext uri="{FF2B5EF4-FFF2-40B4-BE49-F238E27FC236}">
                  <a16:creationId xmlns:a16="http://schemas.microsoft.com/office/drawing/2014/main" id="{4F7D6F89-57D8-A642-805B-B173FCBD4F91}"/>
                </a:ext>
              </a:extLst>
            </p:cNvPr>
            <p:cNvGrpSpPr/>
            <p:nvPr/>
          </p:nvGrpSpPr>
          <p:grpSpPr>
            <a:xfrm>
              <a:off x="1308274" y="1981264"/>
              <a:ext cx="1195312" cy="1195312"/>
              <a:chOff x="1308274" y="1981264"/>
              <a:chExt cx="1195312" cy="1195312"/>
            </a:xfrm>
          </p:grpSpPr>
          <p:sp>
            <p:nvSpPr>
              <p:cNvPr id="46" name="Oval 45">
                <a:extLst>
                  <a:ext uri="{FF2B5EF4-FFF2-40B4-BE49-F238E27FC236}">
                    <a16:creationId xmlns:a16="http://schemas.microsoft.com/office/drawing/2014/main" id="{C1438C76-6CD2-3F49-8225-AAFF57DD38EF}"/>
                  </a:ext>
                </a:extLst>
              </p:cNvPr>
              <p:cNvSpPr/>
              <p:nvPr/>
            </p:nvSpPr>
            <p:spPr>
              <a:xfrm>
                <a:off x="1308274" y="1981264"/>
                <a:ext cx="1195312" cy="11953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61" name="Graphic 60">
                <a:extLst>
                  <a:ext uri="{FF2B5EF4-FFF2-40B4-BE49-F238E27FC236}">
                    <a16:creationId xmlns:a16="http://schemas.microsoft.com/office/drawing/2014/main" id="{37CEA167-74EF-8A41-9C60-A47D365676B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1" t="17941" r="17941" b="17941"/>
              <a:stretch/>
            </p:blipFill>
            <p:spPr>
              <a:xfrm>
                <a:off x="1474549" y="2147539"/>
                <a:ext cx="862762" cy="862762"/>
              </a:xfrm>
              <a:prstGeom prst="rect">
                <a:avLst/>
              </a:prstGeom>
            </p:spPr>
          </p:pic>
        </p:grpSp>
        <p:sp>
          <p:nvSpPr>
            <p:cNvPr id="62" name="TextBox 61">
              <a:extLst>
                <a:ext uri="{FF2B5EF4-FFF2-40B4-BE49-F238E27FC236}">
                  <a16:creationId xmlns:a16="http://schemas.microsoft.com/office/drawing/2014/main" id="{3B9DFC4E-8EF1-7C41-8978-60BF6A25F017}"/>
                </a:ext>
              </a:extLst>
            </p:cNvPr>
            <p:cNvSpPr txBox="1"/>
            <p:nvPr/>
          </p:nvSpPr>
          <p:spPr>
            <a:xfrm>
              <a:off x="1562133" y="3210125"/>
              <a:ext cx="738985" cy="215444"/>
            </a:xfrm>
            <a:prstGeom prst="rect">
              <a:avLst/>
            </a:prstGeom>
            <a:noFill/>
          </p:spPr>
          <p:txBody>
            <a:bodyPr wrap="none" lIns="0" tIns="0" rIns="0" bIns="0" rtlCol="0">
              <a:spAutoFit/>
            </a:bodyPr>
            <a:lstStyle/>
            <a:p>
              <a:r>
                <a:rPr lang="en-US" sz="1400" b="1" dirty="0">
                  <a:cs typeface="Arial Narrow"/>
                </a:rPr>
                <a:t>LENDER</a:t>
              </a:r>
            </a:p>
          </p:txBody>
        </p:sp>
      </p:grpSp>
      <p:grpSp>
        <p:nvGrpSpPr>
          <p:cNvPr id="74" name="Group 73">
            <a:extLst>
              <a:ext uri="{FF2B5EF4-FFF2-40B4-BE49-F238E27FC236}">
                <a16:creationId xmlns:a16="http://schemas.microsoft.com/office/drawing/2014/main" id="{331CA6DC-1657-8644-A07C-9A44CF4E8603}"/>
              </a:ext>
            </a:extLst>
          </p:cNvPr>
          <p:cNvGrpSpPr/>
          <p:nvPr/>
        </p:nvGrpSpPr>
        <p:grpSpPr>
          <a:xfrm>
            <a:off x="2010716" y="1078558"/>
            <a:ext cx="1195312" cy="1502167"/>
            <a:chOff x="3646360" y="731209"/>
            <a:chExt cx="1195312" cy="1502167"/>
          </a:xfrm>
        </p:grpSpPr>
        <p:grpSp>
          <p:nvGrpSpPr>
            <p:cNvPr id="73" name="Group 72">
              <a:extLst>
                <a:ext uri="{FF2B5EF4-FFF2-40B4-BE49-F238E27FC236}">
                  <a16:creationId xmlns:a16="http://schemas.microsoft.com/office/drawing/2014/main" id="{22DB7538-441E-8946-A699-E7A295A3D40D}"/>
                </a:ext>
              </a:extLst>
            </p:cNvPr>
            <p:cNvGrpSpPr/>
            <p:nvPr/>
          </p:nvGrpSpPr>
          <p:grpSpPr>
            <a:xfrm>
              <a:off x="3646360" y="731209"/>
              <a:ext cx="1195312" cy="1195312"/>
              <a:chOff x="3646360" y="731209"/>
              <a:chExt cx="1195312" cy="1195312"/>
            </a:xfrm>
          </p:grpSpPr>
          <p:sp>
            <p:nvSpPr>
              <p:cNvPr id="53" name="Oval 52">
                <a:extLst>
                  <a:ext uri="{FF2B5EF4-FFF2-40B4-BE49-F238E27FC236}">
                    <a16:creationId xmlns:a16="http://schemas.microsoft.com/office/drawing/2014/main" id="{378C21E3-B3EA-4643-8611-B9BEB2C7224E}"/>
                  </a:ext>
                </a:extLst>
              </p:cNvPr>
              <p:cNvSpPr/>
              <p:nvPr/>
            </p:nvSpPr>
            <p:spPr>
              <a:xfrm>
                <a:off x="3646360" y="731209"/>
                <a:ext cx="1195312" cy="1195312"/>
              </a:xfrm>
              <a:prstGeom prst="ellipse">
                <a:avLst/>
              </a:prstGeom>
              <a:solidFill>
                <a:srgbClr val="4E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13" name="Graphic 12">
                <a:extLst>
                  <a:ext uri="{FF2B5EF4-FFF2-40B4-BE49-F238E27FC236}">
                    <a16:creationId xmlns:a16="http://schemas.microsoft.com/office/drawing/2014/main" id="{6920E7B8-2D88-9243-A430-623E2339B2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1636" y="946485"/>
                <a:ext cx="764760" cy="764760"/>
              </a:xfrm>
              <a:prstGeom prst="rect">
                <a:avLst/>
              </a:prstGeom>
            </p:spPr>
          </p:pic>
        </p:grpSp>
        <p:sp>
          <p:nvSpPr>
            <p:cNvPr id="64" name="TextBox 63">
              <a:extLst>
                <a:ext uri="{FF2B5EF4-FFF2-40B4-BE49-F238E27FC236}">
                  <a16:creationId xmlns:a16="http://schemas.microsoft.com/office/drawing/2014/main" id="{7EE380C7-DDD6-2E40-8891-14B2663F499D}"/>
                </a:ext>
              </a:extLst>
            </p:cNvPr>
            <p:cNvSpPr txBox="1"/>
            <p:nvPr/>
          </p:nvSpPr>
          <p:spPr>
            <a:xfrm>
              <a:off x="3865495" y="2017932"/>
              <a:ext cx="764120" cy="215444"/>
            </a:xfrm>
            <a:prstGeom prst="rect">
              <a:avLst/>
            </a:prstGeom>
            <a:noFill/>
          </p:spPr>
          <p:txBody>
            <a:bodyPr wrap="none" lIns="0" tIns="0" rIns="0" bIns="0" rtlCol="0">
              <a:spAutoFit/>
            </a:bodyPr>
            <a:lstStyle/>
            <a:p>
              <a:r>
                <a:rPr lang="en-US" sz="1400" b="1" dirty="0">
                  <a:cs typeface="Arial Narrow"/>
                </a:rPr>
                <a:t>CAPITAL</a:t>
              </a:r>
            </a:p>
          </p:txBody>
        </p:sp>
      </p:grpSp>
      <p:grpSp>
        <p:nvGrpSpPr>
          <p:cNvPr id="70" name="Group 69">
            <a:extLst>
              <a:ext uri="{FF2B5EF4-FFF2-40B4-BE49-F238E27FC236}">
                <a16:creationId xmlns:a16="http://schemas.microsoft.com/office/drawing/2014/main" id="{D7A6A8BC-38C6-6541-B3AB-6731FEE9252B}"/>
              </a:ext>
            </a:extLst>
          </p:cNvPr>
          <p:cNvGrpSpPr/>
          <p:nvPr/>
        </p:nvGrpSpPr>
        <p:grpSpPr>
          <a:xfrm>
            <a:off x="3706442" y="2328612"/>
            <a:ext cx="1195312" cy="1444305"/>
            <a:chOff x="6110024" y="1981264"/>
            <a:chExt cx="1195312" cy="1444305"/>
          </a:xfrm>
        </p:grpSpPr>
        <p:grpSp>
          <p:nvGrpSpPr>
            <p:cNvPr id="66" name="Group 65">
              <a:extLst>
                <a:ext uri="{FF2B5EF4-FFF2-40B4-BE49-F238E27FC236}">
                  <a16:creationId xmlns:a16="http://schemas.microsoft.com/office/drawing/2014/main" id="{583226C5-6B09-F046-B96D-0965AC059A5D}"/>
                </a:ext>
              </a:extLst>
            </p:cNvPr>
            <p:cNvGrpSpPr/>
            <p:nvPr/>
          </p:nvGrpSpPr>
          <p:grpSpPr>
            <a:xfrm>
              <a:off x="6110024" y="1981264"/>
              <a:ext cx="1195312" cy="1195312"/>
              <a:chOff x="6100193" y="1993674"/>
              <a:chExt cx="1195312" cy="1195312"/>
            </a:xfrm>
          </p:grpSpPr>
          <p:sp>
            <p:nvSpPr>
              <p:cNvPr id="54" name="Oval 53">
                <a:extLst>
                  <a:ext uri="{FF2B5EF4-FFF2-40B4-BE49-F238E27FC236}">
                    <a16:creationId xmlns:a16="http://schemas.microsoft.com/office/drawing/2014/main" id="{13CCCBED-E39A-E345-98EE-E8206D349B96}"/>
                  </a:ext>
                </a:extLst>
              </p:cNvPr>
              <p:cNvSpPr/>
              <p:nvPr/>
            </p:nvSpPr>
            <p:spPr>
              <a:xfrm>
                <a:off x="6100193" y="1993674"/>
                <a:ext cx="1195312" cy="1195312"/>
              </a:xfrm>
              <a:prstGeom prst="ellipse">
                <a:avLst/>
              </a:prstGeom>
              <a:solidFill>
                <a:srgbClr val="E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52" name="Graphic 51">
                <a:extLst>
                  <a:ext uri="{FF2B5EF4-FFF2-40B4-BE49-F238E27FC236}">
                    <a16:creationId xmlns:a16="http://schemas.microsoft.com/office/drawing/2014/main" id="{F03C777F-978D-E54F-9DA7-71E48686DF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6541" y="2230022"/>
                <a:ext cx="722617" cy="722617"/>
              </a:xfrm>
              <a:prstGeom prst="rect">
                <a:avLst/>
              </a:prstGeom>
            </p:spPr>
          </p:pic>
        </p:grpSp>
        <p:sp>
          <p:nvSpPr>
            <p:cNvPr id="65" name="TextBox 64">
              <a:extLst>
                <a:ext uri="{FF2B5EF4-FFF2-40B4-BE49-F238E27FC236}">
                  <a16:creationId xmlns:a16="http://schemas.microsoft.com/office/drawing/2014/main" id="{97C0F42E-4921-7948-8562-C02E37EE20E6}"/>
                </a:ext>
              </a:extLst>
            </p:cNvPr>
            <p:cNvSpPr txBox="1"/>
            <p:nvPr/>
          </p:nvSpPr>
          <p:spPr>
            <a:xfrm>
              <a:off x="6163461" y="3210125"/>
              <a:ext cx="1088439" cy="215444"/>
            </a:xfrm>
            <a:prstGeom prst="rect">
              <a:avLst/>
            </a:prstGeom>
            <a:noFill/>
          </p:spPr>
          <p:txBody>
            <a:bodyPr wrap="none" lIns="0" tIns="0" rIns="0" bIns="0" rtlCol="0">
              <a:spAutoFit/>
            </a:bodyPr>
            <a:lstStyle/>
            <a:p>
              <a:r>
                <a:rPr lang="en-US" sz="1400" b="1" dirty="0">
                  <a:cs typeface="Arial Narrow"/>
                </a:rPr>
                <a:t>BORROWER</a:t>
              </a:r>
            </a:p>
          </p:txBody>
        </p:sp>
      </p:grpSp>
      <p:grpSp>
        <p:nvGrpSpPr>
          <p:cNvPr id="68" name="Group 67">
            <a:extLst>
              <a:ext uri="{FF2B5EF4-FFF2-40B4-BE49-F238E27FC236}">
                <a16:creationId xmlns:a16="http://schemas.microsoft.com/office/drawing/2014/main" id="{CB266B27-9467-AB4C-9E43-4FA4C254F16C}"/>
              </a:ext>
            </a:extLst>
          </p:cNvPr>
          <p:cNvGrpSpPr/>
          <p:nvPr/>
        </p:nvGrpSpPr>
        <p:grpSpPr>
          <a:xfrm>
            <a:off x="1763718" y="3713451"/>
            <a:ext cx="1689309" cy="1460003"/>
            <a:chOff x="3399361" y="3366102"/>
            <a:chExt cx="1689309" cy="1460003"/>
          </a:xfrm>
        </p:grpSpPr>
        <p:grpSp>
          <p:nvGrpSpPr>
            <p:cNvPr id="63" name="Group 62">
              <a:extLst>
                <a:ext uri="{FF2B5EF4-FFF2-40B4-BE49-F238E27FC236}">
                  <a16:creationId xmlns:a16="http://schemas.microsoft.com/office/drawing/2014/main" id="{A2A7C411-6F7B-3B4F-A8D8-3E0A18281151}"/>
                </a:ext>
              </a:extLst>
            </p:cNvPr>
            <p:cNvGrpSpPr/>
            <p:nvPr/>
          </p:nvGrpSpPr>
          <p:grpSpPr>
            <a:xfrm>
              <a:off x="3646360" y="3366102"/>
              <a:ext cx="1195312" cy="1195312"/>
              <a:chOff x="3819705" y="3366102"/>
              <a:chExt cx="1195312" cy="1195312"/>
            </a:xfrm>
          </p:grpSpPr>
          <p:sp>
            <p:nvSpPr>
              <p:cNvPr id="55" name="Oval 54">
                <a:extLst>
                  <a:ext uri="{FF2B5EF4-FFF2-40B4-BE49-F238E27FC236}">
                    <a16:creationId xmlns:a16="http://schemas.microsoft.com/office/drawing/2014/main" id="{2E53AFF1-15CD-184E-A670-EA60E970924B}"/>
                  </a:ext>
                </a:extLst>
              </p:cNvPr>
              <p:cNvSpPr/>
              <p:nvPr/>
            </p:nvSpPr>
            <p:spPr>
              <a:xfrm>
                <a:off x="3819705" y="3366102"/>
                <a:ext cx="1195312" cy="11953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11" name="Graphic 10">
                <a:extLst>
                  <a:ext uri="{FF2B5EF4-FFF2-40B4-BE49-F238E27FC236}">
                    <a16:creationId xmlns:a16="http://schemas.microsoft.com/office/drawing/2014/main" id="{32644FDC-7D9F-0A4F-AFE6-EEACA93216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87411" y="3487508"/>
                <a:ext cx="952501" cy="952501"/>
              </a:xfrm>
              <a:prstGeom prst="rect">
                <a:avLst/>
              </a:prstGeom>
            </p:spPr>
          </p:pic>
        </p:grpSp>
        <p:sp>
          <p:nvSpPr>
            <p:cNvPr id="67" name="TextBox 66">
              <a:extLst>
                <a:ext uri="{FF2B5EF4-FFF2-40B4-BE49-F238E27FC236}">
                  <a16:creationId xmlns:a16="http://schemas.microsoft.com/office/drawing/2014/main" id="{D94D44D1-42ED-D74A-9EE1-278246276016}"/>
                </a:ext>
              </a:extLst>
            </p:cNvPr>
            <p:cNvSpPr txBox="1"/>
            <p:nvPr/>
          </p:nvSpPr>
          <p:spPr>
            <a:xfrm>
              <a:off x="3399361" y="4610661"/>
              <a:ext cx="1689309" cy="215444"/>
            </a:xfrm>
            <a:prstGeom prst="rect">
              <a:avLst/>
            </a:prstGeom>
            <a:noFill/>
          </p:spPr>
          <p:txBody>
            <a:bodyPr wrap="none" lIns="0" tIns="0" rIns="0" bIns="0" rtlCol="0">
              <a:spAutoFit/>
            </a:bodyPr>
            <a:lstStyle/>
            <a:p>
              <a:r>
                <a:rPr lang="en-US" sz="1400" b="1" dirty="0">
                  <a:cs typeface="Arial Narrow"/>
                </a:rPr>
                <a:t>INTEREST AND IOU</a:t>
              </a:r>
            </a:p>
          </p:txBody>
        </p:sp>
      </p:grpSp>
    </p:spTree>
    <p:extLst>
      <p:ext uri="{BB962C8B-B14F-4D97-AF65-F5344CB8AC3E}">
        <p14:creationId xmlns:p14="http://schemas.microsoft.com/office/powerpoint/2010/main" val="25172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xEl>
                                              <p:pRg st="0" end="0"/>
                                            </p:txEl>
                                          </p:spTgt>
                                        </p:tgtEl>
                                        <p:attrNameLst>
                                          <p:attrName>style.visibility</p:attrName>
                                        </p:attrNameLst>
                                      </p:cBhvr>
                                      <p:to>
                                        <p:strVal val="visible"/>
                                      </p:to>
                                    </p:set>
                                    <p:animEffect transition="in" filter="fade">
                                      <p:cBhvr>
                                        <p:cTn id="42" dur="500"/>
                                        <p:tgtEl>
                                          <p:spTgt spid="35">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5">
                                            <p:txEl>
                                              <p:pRg st="1" end="1"/>
                                            </p:txEl>
                                          </p:spTgt>
                                        </p:tgtEl>
                                        <p:attrNameLst>
                                          <p:attrName>style.visibility</p:attrName>
                                        </p:attrNameLst>
                                      </p:cBhvr>
                                      <p:to>
                                        <p:strVal val="visible"/>
                                      </p:to>
                                    </p:set>
                                    <p:animEffect transition="in" filter="fade">
                                      <p:cBhvr>
                                        <p:cTn id="50" dur="500"/>
                                        <p:tgtEl>
                                          <p:spTgt spid="35">
                                            <p:txEl>
                                              <p:pRg st="1" end="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xEl>
                                              <p:pRg st="2" end="2"/>
                                            </p:txEl>
                                          </p:spTgt>
                                        </p:tgtEl>
                                        <p:attrNameLst>
                                          <p:attrName>style.visibility</p:attrName>
                                        </p:attrNameLst>
                                      </p:cBhvr>
                                      <p:to>
                                        <p:strVal val="visible"/>
                                      </p:to>
                                    </p:set>
                                    <p:animEffect transition="in" filter="fade">
                                      <p:cBhvr>
                                        <p:cTn id="58"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58" grpId="0" animBg="1"/>
      <p:bldP spid="60" grpId="0" animBg="1"/>
      <p:bldP spid="56" grpId="0" animBg="1"/>
      <p:bldP spid="36" grpId="0"/>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ELTIME" val="4/21/2020 8:33:16 AM"/>
</p:tagLst>
</file>

<file path=ppt/theme/theme1.xml><?xml version="1.0" encoding="utf-8"?>
<a:theme xmlns:a="http://schemas.openxmlformats.org/drawingml/2006/main" name="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2BC00"/>
    </a:custClr>
    <a:custClr name="FT Green3">
      <a:srgbClr val="AAC671"/>
    </a:custClr>
    <a:custClr name="FT Cyan1">
      <a:srgbClr val="00A0DC"/>
    </a:custClr>
    <a:custClr name="FT Cyan2">
      <a:srgbClr val="5FC0EB"/>
    </a:custClr>
    <a:custClr name="FT Cyan3">
      <a:srgbClr val="A5D7F5"/>
    </a:custClr>
    <a:custClr name="Gray1">
      <a:srgbClr val="797979"/>
    </a:custClr>
    <a:custClr name="FT Gray2">
      <a:srgbClr val="BBBBBB"/>
    </a:custClr>
    <a:custClr name="FT Gray3">
      <a:srgbClr val="E8E8E8"/>
    </a:custClr>
    <a:custClr name="FT Orange1">
      <a:srgbClr val="EE7800"/>
    </a:custClr>
    <a:custClr name="FT Orange2">
      <a:srgbClr val="F59B00"/>
    </a:custClr>
    <a:custClr name="FT Yellow1">
      <a:srgbClr val="F7BC00"/>
    </a:custClr>
    <a:custClr name="FT Yellow2">
      <a:srgbClr val="F6DC6B"/>
    </a:custClr>
    <a:custClr name="FT Blue2">
      <a:srgbClr val="CCECF8"/>
    </a:custClr>
  </a:custClrLst>
</a:theme>
</file>

<file path=ppt/theme/theme2.xml><?xml version="1.0" encoding="utf-8"?>
<a:theme xmlns:a="http://schemas.openxmlformats.org/drawingml/2006/main" name="2_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2BC00"/>
    </a:custClr>
    <a:custClr name="FT Green3">
      <a:srgbClr val="AAC671"/>
    </a:custClr>
    <a:custClr name="FT Cyan1">
      <a:srgbClr val="00A0DC"/>
    </a:custClr>
    <a:custClr name="FT Cyan2">
      <a:srgbClr val="5FC0EB"/>
    </a:custClr>
    <a:custClr name="FT Cyan3">
      <a:srgbClr val="A5D7F5"/>
    </a:custClr>
    <a:custClr name="Gray1">
      <a:srgbClr val="797979"/>
    </a:custClr>
    <a:custClr name="FT Gray2">
      <a:srgbClr val="BBBBBB"/>
    </a:custClr>
    <a:custClr name="FT Gray3">
      <a:srgbClr val="E8E8E8"/>
    </a:custClr>
    <a:custClr name="FT Orange1">
      <a:srgbClr val="EE7800"/>
    </a:custClr>
    <a:custClr name="FT Orange2">
      <a:srgbClr val="F59B00"/>
    </a:custClr>
    <a:custClr name="FT Yellow1">
      <a:srgbClr val="F7BC00"/>
    </a:custClr>
    <a:custClr name="FT Yellow2">
      <a:srgbClr val="F6DC6B"/>
    </a:custClr>
    <a:custClr name="FT Blue2">
      <a:srgbClr val="CCECF8"/>
    </a:custClr>
  </a:custClrLst>
</a:theme>
</file>

<file path=ppt/theme/theme3.xml><?xml version="1.0" encoding="utf-8"?>
<a:theme xmlns:a="http://schemas.openxmlformats.org/drawingml/2006/main" name="Back Wrapper">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_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2BC00"/>
    </a:custClr>
    <a:custClr name="FT Green3">
      <a:srgbClr val="AAC671"/>
    </a:custClr>
    <a:custClr name="FT Cyan1">
      <a:srgbClr val="00A0DC"/>
    </a:custClr>
    <a:custClr name="FT Cyan2">
      <a:srgbClr val="5FC0EB"/>
    </a:custClr>
    <a:custClr name="FT Cyan3">
      <a:srgbClr val="A5D7F5"/>
    </a:custClr>
    <a:custClr name="Gray1">
      <a:srgbClr val="797979"/>
    </a:custClr>
    <a:custClr name="FT Gray2">
      <a:srgbClr val="BBBBBB"/>
    </a:custClr>
    <a:custClr name="FT Gray3">
      <a:srgbClr val="E8E8E8"/>
    </a:custClr>
    <a:custClr name="FT Orange1">
      <a:srgbClr val="EE7800"/>
    </a:custClr>
    <a:custClr name="FT Orange2">
      <a:srgbClr val="F59B00"/>
    </a:custClr>
    <a:custClr name="FT Yellow1">
      <a:srgbClr val="F7BC00"/>
    </a:custClr>
    <a:custClr name="FT Yellow2">
      <a:srgbClr val="F6DC6B"/>
    </a:custClr>
    <a:custClr name="FT Blue2">
      <a:srgbClr val="CCECF8"/>
    </a:custClr>
  </a:custClrLst>
</a:theme>
</file>

<file path=ppt/theme/theme6.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2BC00"/>
    </a:custClr>
    <a:custClr name="FT Green3">
      <a:srgbClr val="AAC671"/>
    </a:custClr>
    <a:custClr name="FT Cyan1">
      <a:srgbClr val="00A0DC"/>
    </a:custClr>
    <a:custClr name="FT Cyan2">
      <a:srgbClr val="5FC0EB"/>
    </a:custClr>
    <a:custClr name="FT Cyan3">
      <a:srgbClr val="A5D7F5"/>
    </a:custClr>
    <a:custClr name="Gray1">
      <a:srgbClr val="797979"/>
    </a:custClr>
    <a:custClr name="FT Gray2">
      <a:srgbClr val="BBBBBB"/>
    </a:custClr>
    <a:custClr name="FT Gray3">
      <a:srgbClr val="E8E8E8"/>
    </a:custClr>
    <a:custClr name="FT Orange1">
      <a:srgbClr val="EE7800"/>
    </a:custClr>
    <a:custClr name="FT Orange2">
      <a:srgbClr val="F59B00"/>
    </a:custClr>
    <a:custClr name="FT Yellow1">
      <a:srgbClr val="F7BC00"/>
    </a:custClr>
    <a:custClr name="FT Yellow2">
      <a:srgbClr val="F6DC6B"/>
    </a:custClr>
    <a:custClr name="FT Blue2">
      <a:srgbClr val="CCECF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8"?>
<VariableListDefinition name="Computed" displayName="Computed" id="8a9e16d4-e905-47f0-a244-884c99db35ef" isdomainofvalue="False" dataSourceId="e810d92b-d61a-477e-a248-0b8484cebf3f"/>
</file>

<file path=customXml/item2.xml><?xml version="1.0" encoding="utf-8"?>
<ct:contentTypeSchema xmlns:ct="http://schemas.microsoft.com/office/2006/metadata/contentType" xmlns:ma="http://schemas.microsoft.com/office/2006/metadata/properties/metaAttributes" ct:_="" ma:_="" ma:contentTypeName="Document" ma:contentTypeID="0x010100B98F3C9C63E94D4FB61BEBEF19E7C391" ma:contentTypeVersion="9" ma:contentTypeDescription="Create a new document." ma:contentTypeScope="" ma:versionID="52156203d93122ae828fe31c07dd2507">
  <xsd:schema xmlns:xsd="http://www.w3.org/2001/XMLSchema" xmlns:xs="http://www.w3.org/2001/XMLSchema" xmlns:p="http://schemas.microsoft.com/office/2006/metadata/properties" xmlns:ns2="935f0eac-4832-4786-84ff-8304664f0e73" targetNamespace="http://schemas.microsoft.com/office/2006/metadata/properties" ma:root="true" ma:fieldsID="ed1798cee86266a60bde0b60014c410a" ns2:_="">
    <xsd:import namespace="935f0eac-4832-4786-84ff-8304664f0e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f0eac-4832-4786-84ff-8304664f0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VariableListDefinition name="AD_HOC" displayName="AD_HOC" id="8b157d65-ad24-41ac-b7ca-7774a18fc926" isdomainofvalue="False" dataSourceId="e9559403-cbf0-4198-96a6-a4fe1f37a495"/>
</file>

<file path=customXml/item5.xml><?xml version="1.0" encoding="utf-8"?>
<VariableList UniqueId="8a9e16d4-e905-47f0-a244-884c99db35ef" Name="Computed" ContentType="XML" MajorVersion="0" MinorVersion="1" isLocalCopy="False" IsBaseObject="False" DataSourceId="e810d92b-d61a-477e-a248-0b8484cebf3f" DataSourceMajorVersion="0" DataSourceMinorVersion="1"/>
</file>

<file path=customXml/item6.xml><?xml version="1.0" encoding="utf-8"?>
<VariableListDefinition name="System" displayName="System" id="fb06b245-955f-4071-8796-1dd46a1b8c8c" isdomainofvalue="False" dataSourceId="4c074675-a8bd-4d38-a425-6e22f44f3aaa"/>
</file>

<file path=customXml/item7.xml><?xml version="1.0" encoding="utf-8"?>
<VariableList UniqueId="8b157d65-ad24-41ac-b7ca-7774a18fc926" Name="AD_HOC" ContentType="XML" MajorVersion="0" MinorVersion="1" isLocalCopy="False" IsBaseObject="False" DataSourceId="e9559403-cbf0-4198-96a6-a4fe1f37a495" DataSourceMajorVersion="0" DataSourceMinorVersion="1"/>
</file>

<file path=customXml/item8.xml><?xml version="1.0" encoding="utf-8"?>
<AllExternalAdhocVariableMappings/>
</file>

<file path=customXml/item9.xml><?xml version="1.0" encoding="utf-8"?>
<VariableList UniqueId="fb06b245-955f-4071-8796-1dd46a1b8c8c" Name="System" ContentType="XML" MajorVersion="0" MinorVersion="1" isLocalCopy="False" IsBaseObject="False" DataSourceId="4c074675-a8bd-4d38-a425-6e22f44f3aaa" DataSourceMajorVersion="0" DataSourceMinorVersion="1"/>
</file>

<file path=customXml/itemProps1.xml><?xml version="1.0" encoding="utf-8"?>
<ds:datastoreItem xmlns:ds="http://schemas.openxmlformats.org/officeDocument/2006/customXml" ds:itemID="{3BC1963D-C57E-43B1-8EC1-1453D4CF1D4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35f0eac-4832-4786-84ff-8304664f0e73"/>
    <ds:schemaRef ds:uri="http://www.w3.org/XML/1998/namespace"/>
    <ds:schemaRef ds:uri="http://purl.org/dc/dcmitype/"/>
  </ds:schemaRefs>
</ds:datastoreItem>
</file>

<file path=customXml/itemProps10.xml><?xml version="1.0" encoding="utf-8"?>
<ds:datastoreItem xmlns:ds="http://schemas.openxmlformats.org/officeDocument/2006/customXml" ds:itemID="{4A18EA4E-36FE-409A-8B2F-777075CF87C5}">
  <ds:schemaRefs/>
</ds:datastoreItem>
</file>

<file path=customXml/itemProps2.xml><?xml version="1.0" encoding="utf-8"?>
<ds:datastoreItem xmlns:ds="http://schemas.openxmlformats.org/officeDocument/2006/customXml" ds:itemID="{DB167871-B49D-4914-B04E-9D04055DC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5f0eac-4832-4786-84ff-8304664f0e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D009C4-F4C8-4016-BED4-26363C376DDE}">
  <ds:schemaRefs>
    <ds:schemaRef ds:uri="http://schemas.microsoft.com/sharepoint/v3/contenttype/forms"/>
  </ds:schemaRefs>
</ds:datastoreItem>
</file>

<file path=customXml/itemProps4.xml><?xml version="1.0" encoding="utf-8"?>
<ds:datastoreItem xmlns:ds="http://schemas.openxmlformats.org/officeDocument/2006/customXml" ds:itemID="{6EB5796A-2C57-43E7-AAB8-6DFED56DDEAB}">
  <ds:schemaRefs/>
</ds:datastoreItem>
</file>

<file path=customXml/itemProps5.xml><?xml version="1.0" encoding="utf-8"?>
<ds:datastoreItem xmlns:ds="http://schemas.openxmlformats.org/officeDocument/2006/customXml" ds:itemID="{E8AF1880-8ED0-4F34-BE4D-72D88277DC46}">
  <ds:schemaRefs/>
</ds:datastoreItem>
</file>

<file path=customXml/itemProps6.xml><?xml version="1.0" encoding="utf-8"?>
<ds:datastoreItem xmlns:ds="http://schemas.openxmlformats.org/officeDocument/2006/customXml" ds:itemID="{3B37088B-5576-48A3-A65A-D99AA7036DA6}">
  <ds:schemaRefs/>
</ds:datastoreItem>
</file>

<file path=customXml/itemProps7.xml><?xml version="1.0" encoding="utf-8"?>
<ds:datastoreItem xmlns:ds="http://schemas.openxmlformats.org/officeDocument/2006/customXml" ds:itemID="{EF386482-4B75-4F5E-B1AB-43FC41F9FADB}">
  <ds:schemaRefs/>
</ds:datastoreItem>
</file>

<file path=customXml/itemProps8.xml><?xml version="1.0" encoding="utf-8"?>
<ds:datastoreItem xmlns:ds="http://schemas.openxmlformats.org/officeDocument/2006/customXml" ds:itemID="{E62775DC-1BB9-4EF3-83CA-284260578528}">
  <ds:schemaRefs/>
</ds:datastoreItem>
</file>

<file path=customXml/itemProps9.xml><?xml version="1.0" encoding="utf-8"?>
<ds:datastoreItem xmlns:ds="http://schemas.openxmlformats.org/officeDocument/2006/customXml" ds:itemID="{CF48A128-99AE-4870-AA57-0CC3E7EC5B75}">
  <ds:schemaRefs/>
</ds:datastoreItem>
</file>

<file path=docProps/app.xml><?xml version="1.0" encoding="utf-8"?>
<Properties xmlns="http://schemas.openxmlformats.org/officeDocument/2006/extended-properties" xmlns:vt="http://schemas.openxmlformats.org/officeDocument/2006/docPropsVTypes">
  <TotalTime>0</TotalTime>
  <Words>5615</Words>
  <Application>Microsoft Office PowerPoint</Application>
  <PresentationFormat>On-screen Show (4:3)</PresentationFormat>
  <Paragraphs>578</Paragraphs>
  <Slides>32</Slides>
  <Notes>32</Notes>
  <HiddenSlides>0</HiddenSlides>
  <MMClips>5</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Arial</vt:lpstr>
      <vt:lpstr>Arial Narrow</vt:lpstr>
      <vt:lpstr>Arial Narrow Bold</vt:lpstr>
      <vt:lpstr>Calibri</vt:lpstr>
      <vt:lpstr>Times New Roman</vt:lpstr>
      <vt:lpstr>Content</vt:lpstr>
      <vt:lpstr>2_Content</vt:lpstr>
      <vt:lpstr>Back Wrapper</vt:lpstr>
      <vt:lpstr>Blank</vt:lpstr>
      <vt:lpstr>22_Content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More of What You Earn: An Introduction to Tax-Free Investing</dc:title>
  <dc:creator/>
  <cp:lastModifiedBy/>
  <cp:revision>1</cp:revision>
  <dcterms:created xsi:type="dcterms:W3CDTF">2018-06-01T18:01:46Z</dcterms:created>
  <dcterms:modified xsi:type="dcterms:W3CDTF">2020-11-04T11:50:27Z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0x010100B98F3C9C63E94D4FB61BEBEF19E7C391</vt:lpwstr>
  </property>
</Properties>
</file>