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1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57.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4.xml" ContentType="application/vnd.openxmlformats-officedocument.presentationml.tags+xml"/>
  <Override PartName="/ppt/tags/tag62.xml" ContentType="application/vnd.openxmlformats-officedocument.presentationml.tags+xml"/>
  <Override PartName="/ppt/tags/tag55.xml" ContentType="application/vnd.openxmlformats-officedocument.presentationml.tags+xml"/>
  <Override PartName="/ppt/tags/tag33.xml" ContentType="application/vnd.openxmlformats-officedocument.presentationml.tags+xml"/>
  <Override PartName="/ppt/tags/tag63.xml" ContentType="application/vnd.openxmlformats-officedocument.presentationml.tags+xml"/>
  <Override PartName="/ppt/tags/tag70.xml" ContentType="application/vnd.openxmlformats-officedocument.presentationml.tags+xml"/>
  <Override PartName="/ppt/tags/tag32.xml" ContentType="application/vnd.openxmlformats-officedocument.presentationml.tags+xml"/>
  <Override PartName="/ppt/tags/tag71.xml" ContentType="application/vnd.openxmlformats-officedocument.presentationml.tags+xml"/>
  <Override PartName="/ppt/tags/tag50.xml" ContentType="application/vnd.openxmlformats-officedocument.presentationml.tags+xml"/>
  <Override PartName="/ppt/tags/tag5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65.xml" ContentType="application/vnd.openxmlformats-officedocument.presentationml.tags+xml"/>
  <Override PartName="/ppt/tags/tag72.xml" ContentType="application/vnd.openxmlformats-officedocument.presentationml.tags+xml"/>
  <Override PartName="/ppt/tags/tag43.xml" ContentType="application/vnd.openxmlformats-officedocument.presentationml.tags+xml"/>
  <Override PartName="/ppt/tags/tag73.xml" ContentType="application/vnd.openxmlformats-officedocument.presentationml.tags+xml"/>
  <Override PartName="/ppt/tags/tag66.xml" ContentType="application/vnd.openxmlformats-officedocument.presentationml.tags+xml"/>
  <Override PartName="/ppt/tags/tag42.xml" ContentType="application/vnd.openxmlformats-officedocument.presentationml.tags+xml"/>
  <Override PartName="/ppt/tags/tag67.xml" ContentType="application/vnd.openxmlformats-officedocument.presentationml.tags+xml"/>
  <Override PartName="/ppt/tags/tag52.xml" ContentType="application/vnd.openxmlformats-officedocument.presentationml.tags+xml"/>
  <Override PartName="/ppt/tags/tag58.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64.xml" ContentType="application/vnd.openxmlformats-officedocument.presentationml.tags+xml"/>
  <Override PartName="/ppt/tags/tag68.xml" ContentType="application/vnd.openxmlformats-officedocument.presentationml.tags+xml"/>
  <Override PartName="/ppt/tags/tag74.xml" ContentType="application/vnd.openxmlformats-officedocument.presentationml.tags+xml"/>
  <Override PartName="/ppt/tags/tag39.xml" ContentType="application/vnd.openxmlformats-officedocument.presentationml.tags+xml"/>
  <Override PartName="/ppt/tags/tag75.xml" ContentType="application/vnd.openxmlformats-officedocument.presentationml.tags+xml"/>
  <Override PartName="/ppt/tags/tag69.xml" ContentType="application/vnd.openxmlformats-officedocument.presentationml.tags+xml"/>
  <Override PartName="/ppt/tags/tag60.xml" ContentType="application/vnd.openxmlformats-officedocument.presentationml.tags+xml"/>
  <Override PartName="/ppt/tags/tag38.xml" ContentType="application/vnd.openxmlformats-officedocument.presentationml.tags+xml"/>
  <Override PartName="/ppt/tags/tag59.xml" ContentType="application/vnd.openxmlformats-officedocument.presentationml.tags+xml"/>
  <Override PartName="/ppt/tags/tag53.xml" ContentType="application/vnd.openxmlformats-officedocument.presentationml.tags+xml"/>
  <Override PartName="/ppt/tags/tag76.xml" ContentType="application/vnd.openxmlformats-officedocument.presentationml.tags+xml"/>
  <Override PartName="/ppt/tags/tag37.xml" ContentType="application/vnd.openxmlformats-officedocument.presentationml.tags+xml"/>
  <Override PartName="/ppt/tags/tag77.xml" ContentType="application/vnd.openxmlformats-officedocument.presentationml.tags+xml"/>
  <Override PartName="/ppt/tags/tag36.xml" ContentType="application/vnd.openxmlformats-officedocument.presentationml.tags+xml"/>
  <Override PartName="/ppt/tags/tag61.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51.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85" r:id="rId5"/>
    <p:sldMasterId id="2147483801" r:id="rId6"/>
    <p:sldMasterId id="2147483807" r:id="rId7"/>
    <p:sldMasterId id="2147483978" r:id="rId8"/>
    <p:sldMasterId id="2147484033" r:id="rId9"/>
    <p:sldMasterId id="2147484086" r:id="rId10"/>
    <p:sldMasterId id="2147484105" r:id="rId11"/>
    <p:sldMasterId id="2147484113" r:id="rId12"/>
    <p:sldMasterId id="2147484116" r:id="rId13"/>
    <p:sldMasterId id="2147484134" r:id="rId14"/>
  </p:sldMasterIdLst>
  <p:notesMasterIdLst>
    <p:notesMasterId r:id="rId55"/>
  </p:notesMasterIdLst>
  <p:handoutMasterIdLst>
    <p:handoutMasterId r:id="rId56"/>
  </p:handoutMasterIdLst>
  <p:sldIdLst>
    <p:sldId id="374" r:id="rId15"/>
    <p:sldId id="343" r:id="rId16"/>
    <p:sldId id="393" r:id="rId17"/>
    <p:sldId id="398"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336" r:id="rId53"/>
    <p:sldId id="338" r:id="rId54"/>
  </p:sldIdLst>
  <p:sldSz cx="10972800" cy="8229600" type="B4JIS"/>
  <p:notesSz cx="9144000" cy="6858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Template Information" id="{F1D2AF97-5ED6-4D0B-BF34-7940BD1C8725}">
          <p14:sldIdLst>
            <p14:sldId id="374"/>
            <p14:sldId id="343"/>
            <p14:sldId id="393"/>
            <p14:sldId id="398"/>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336"/>
            <p14:sldId id="338"/>
          </p14:sldIdLst>
        </p14:section>
      </p14:sectionLst>
    </p:ex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056" userDrawn="1">
          <p15:clr>
            <a:srgbClr val="A4A3A4"/>
          </p15:clr>
        </p15:guide>
        <p15:guide id="9" orient="horz" pos="1104" userDrawn="1">
          <p15:clr>
            <a:srgbClr val="A4A3A4"/>
          </p15:clr>
        </p15:guide>
        <p15:guide id="10" pos="2394" userDrawn="1">
          <p15:clr>
            <a:srgbClr val="A4A3A4"/>
          </p15:clr>
        </p15:guide>
        <p15:guide id="11" pos="4706" userDrawn="1">
          <p15:clr>
            <a:srgbClr val="A4A3A4"/>
          </p15:clr>
        </p15:guide>
        <p15:guide id="12" pos="1965" userDrawn="1">
          <p15:clr>
            <a:srgbClr val="A4A3A4"/>
          </p15:clr>
        </p15:guide>
        <p15:guide id="13" pos="3580" userDrawn="1">
          <p15:clr>
            <a:srgbClr val="A4A3A4"/>
          </p15:clr>
        </p15:guide>
        <p15:guide id="14" pos="5195" userDrawn="1">
          <p15:clr>
            <a:srgbClr val="A4A3A4"/>
          </p15:clr>
        </p15:guide>
        <p15:guide id="15" orient="horz" pos="268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7"/>
    <a:srgbClr val="3369FF"/>
    <a:srgbClr val="75787B"/>
    <a:srgbClr val="FFFFFF"/>
    <a:srgbClr val="E9E9E9"/>
    <a:srgbClr val="73C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2D4F4-4172-47C8-BF07-F743108DF90B}" v="8" dt="2020-02-26T14:29:48.061"/>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6" autoAdjust="0"/>
    <p:restoredTop sz="95082" autoAdjust="0"/>
  </p:normalViewPr>
  <p:slideViewPr>
    <p:cSldViewPr snapToGrid="0" snapToObjects="1" showGuides="1">
      <p:cViewPr varScale="1">
        <p:scale>
          <a:sx n="87" d="100"/>
          <a:sy n="87" d="100"/>
        </p:scale>
        <p:origin x="1152" y="102"/>
      </p:cViewPr>
      <p:guideLst>
        <p:guide orient="horz" pos="4488"/>
        <p:guide orient="horz" pos="2808"/>
        <p:guide orient="horz" pos="1056"/>
        <p:guide orient="horz" pos="1104"/>
        <p:guide pos="2394"/>
        <p:guide pos="4706"/>
        <p:guide pos="1965"/>
        <p:guide pos="3580"/>
        <p:guide pos="5195"/>
        <p:guide orient="horz" pos="2688"/>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150" d="100"/>
          <a:sy n="150" d="100"/>
        </p:scale>
        <p:origin x="4024" y="1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63"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gs" Target="tags/tag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2083C-98C5-4CE1-8B37-128FCA69AF62}" type="doc">
      <dgm:prSet loTypeId="urn:microsoft.com/office/officeart/2005/8/layout/StepDownProcess" loCatId="process" qsTypeId="urn:microsoft.com/office/officeart/2005/8/quickstyle/simple1" qsCatId="simple" csTypeId="urn:microsoft.com/office/officeart/2005/8/colors/accent2_5" csCatId="accent2" phldr="1"/>
      <dgm:spPr/>
      <dgm:t>
        <a:bodyPr/>
        <a:lstStyle/>
        <a:p>
          <a:endParaRPr lang="en-US"/>
        </a:p>
      </dgm:t>
    </dgm:pt>
    <dgm:pt modelId="{78C4CBD4-EAB5-4BF1-A895-8D686EEB17AB}">
      <dgm:prSet phldrT="[Text]" custT="1"/>
      <dgm:spPr>
        <a:solidFill>
          <a:schemeClr val="accent1">
            <a:lumMod val="75000"/>
            <a:alpha val="90000"/>
          </a:schemeClr>
        </a:solidFill>
      </dgm:spPr>
      <dgm:t>
        <a:bodyPr/>
        <a:lstStyle/>
        <a:p>
          <a:r>
            <a:rPr lang="en-US" sz="1600" dirty="0">
              <a:latin typeface="Segoe UI" panose="020B0502040204020203" pitchFamily="34" charset="0"/>
              <a:ea typeface="Segoe UI" panose="020B0502040204020203" pitchFamily="34" charset="0"/>
              <a:cs typeface="Segoe UI" panose="020B0502040204020203" pitchFamily="34" charset="0"/>
            </a:rPr>
            <a:t>Deductible</a:t>
          </a:r>
        </a:p>
      </dgm:t>
    </dgm:pt>
    <dgm:pt modelId="{1B1DD060-63A2-4348-BFED-5BCF08593A7F}" type="parTrans" cxnId="{DC639E3D-F017-4F02-8AEA-EC1C31DF18AC}">
      <dgm:prSet/>
      <dgm:spPr/>
      <dgm:t>
        <a:bodyPr/>
        <a:lstStyle/>
        <a:p>
          <a:endParaRPr lang="en-US"/>
        </a:p>
      </dgm:t>
    </dgm:pt>
    <dgm:pt modelId="{A2B0F92C-07EA-4B7D-A34D-6D6621AB5BA7}" type="sibTrans" cxnId="{DC639E3D-F017-4F02-8AEA-EC1C31DF18AC}">
      <dgm:prSet/>
      <dgm:spPr/>
      <dgm:t>
        <a:bodyPr/>
        <a:lstStyle/>
        <a:p>
          <a:endParaRPr lang="en-US"/>
        </a:p>
      </dgm:t>
    </dgm:pt>
    <dgm:pt modelId="{57BFE208-4323-4A02-B5AB-A480BD5CAE6D}">
      <dgm:prSet phldrT="[Text]" custT="1"/>
      <dgm:spPr/>
      <dgm:t>
        <a:bodyPr/>
        <a:lstStyle/>
        <a:p>
          <a:r>
            <a:rPr lang="en-US" sz="1200" dirty="0">
              <a:latin typeface="Segoe UI" panose="020B0502040204020203" pitchFamily="34" charset="0"/>
              <a:ea typeface="Segoe UI" panose="020B0502040204020203" pitchFamily="34" charset="0"/>
              <a:cs typeface="Segoe UI" panose="020B0502040204020203" pitchFamily="34" charset="0"/>
            </a:rPr>
            <a:t>Beneficiary pays an annual deductible, maximum of $435.00</a:t>
          </a:r>
        </a:p>
      </dgm:t>
    </dgm:pt>
    <dgm:pt modelId="{A15B3CCA-F3A2-45C5-9108-5138374769D7}" type="parTrans" cxnId="{B4D20329-1930-4053-B13B-6AA1C2D9730B}">
      <dgm:prSet/>
      <dgm:spPr/>
      <dgm:t>
        <a:bodyPr/>
        <a:lstStyle/>
        <a:p>
          <a:endParaRPr lang="en-US"/>
        </a:p>
      </dgm:t>
    </dgm:pt>
    <dgm:pt modelId="{0D18E601-B5B1-43EC-98D7-5B3B2670E1BE}" type="sibTrans" cxnId="{B4D20329-1930-4053-B13B-6AA1C2D9730B}">
      <dgm:prSet/>
      <dgm:spPr/>
      <dgm:t>
        <a:bodyPr/>
        <a:lstStyle/>
        <a:p>
          <a:endParaRPr lang="en-US"/>
        </a:p>
      </dgm:t>
    </dgm:pt>
    <dgm:pt modelId="{EC405A7E-238F-40F3-941A-1E396156102F}">
      <dgm:prSet phldrT="[Text]" custT="1"/>
      <dgm:spPr>
        <a:solidFill>
          <a:schemeClr val="accent1">
            <a:lumMod val="75000"/>
            <a:alpha val="76667"/>
          </a:schemeClr>
        </a:solidFill>
      </dgm:spPr>
      <dgm:t>
        <a:bodyPr/>
        <a:lstStyle/>
        <a:p>
          <a:r>
            <a:rPr lang="en-US" sz="1600" dirty="0">
              <a:latin typeface="Segoe UI" panose="020B0502040204020203" pitchFamily="34" charset="0"/>
              <a:ea typeface="Segoe UI" panose="020B0502040204020203" pitchFamily="34" charset="0"/>
              <a:cs typeface="Segoe UI" panose="020B0502040204020203" pitchFamily="34" charset="0"/>
            </a:rPr>
            <a:t>Copayment/Coinsurance</a:t>
          </a:r>
        </a:p>
      </dgm:t>
    </dgm:pt>
    <dgm:pt modelId="{B533A85C-967F-44D5-843B-97416B0A38BB}" type="parTrans" cxnId="{5EF373C1-5A9B-4C81-9FE1-58026C0BD0C8}">
      <dgm:prSet/>
      <dgm:spPr/>
      <dgm:t>
        <a:bodyPr/>
        <a:lstStyle/>
        <a:p>
          <a:endParaRPr lang="en-US"/>
        </a:p>
      </dgm:t>
    </dgm:pt>
    <dgm:pt modelId="{0BD51000-6628-48E9-A8E8-3B765B87E923}" type="sibTrans" cxnId="{5EF373C1-5A9B-4C81-9FE1-58026C0BD0C8}">
      <dgm:prSet/>
      <dgm:spPr/>
      <dgm:t>
        <a:bodyPr/>
        <a:lstStyle/>
        <a:p>
          <a:endParaRPr lang="en-US"/>
        </a:p>
      </dgm:t>
    </dgm:pt>
    <dgm:pt modelId="{BE3AA9D4-7FA7-4E71-B84D-2E08BA7161B6}">
      <dgm:prSet phldrT="[Text]" custT="1"/>
      <dgm:spPr/>
      <dgm:t>
        <a:bodyPr/>
        <a:lstStyle/>
        <a:p>
          <a:r>
            <a:rPr lang="en-US" sz="1200" dirty="0">
              <a:latin typeface="Segoe UI" panose="020B0502040204020203" pitchFamily="34" charset="0"/>
              <a:ea typeface="Segoe UI" panose="020B0502040204020203" pitchFamily="34" charset="0"/>
              <a:cs typeface="Segoe UI" panose="020B0502040204020203" pitchFamily="34" charset="0"/>
            </a:rPr>
            <a:t>Copayments or Coinsurance payments along with plan payments up to a maximum of $4,020.00 out of pocket, deductible included</a:t>
          </a:r>
        </a:p>
      </dgm:t>
    </dgm:pt>
    <dgm:pt modelId="{D4413250-B1F5-4C00-B02E-1C22B5137F14}" type="parTrans" cxnId="{36979C8C-C216-46A2-BAEE-E93FF7FA9673}">
      <dgm:prSet/>
      <dgm:spPr/>
      <dgm:t>
        <a:bodyPr/>
        <a:lstStyle/>
        <a:p>
          <a:endParaRPr lang="en-US"/>
        </a:p>
      </dgm:t>
    </dgm:pt>
    <dgm:pt modelId="{9E75C299-848B-4E81-8972-9D6760A7DA73}" type="sibTrans" cxnId="{36979C8C-C216-46A2-BAEE-E93FF7FA9673}">
      <dgm:prSet/>
      <dgm:spPr/>
      <dgm:t>
        <a:bodyPr/>
        <a:lstStyle/>
        <a:p>
          <a:endParaRPr lang="en-US"/>
        </a:p>
      </dgm:t>
    </dgm:pt>
    <dgm:pt modelId="{899A3325-1FD3-4EE4-AF42-8DA328865595}">
      <dgm:prSet custT="1"/>
      <dgm:spPr>
        <a:solidFill>
          <a:schemeClr val="accent1">
            <a:lumMod val="75000"/>
            <a:alpha val="63333"/>
          </a:schemeClr>
        </a:solidFill>
      </dgm:spPr>
      <dgm:t>
        <a:bodyPr/>
        <a:lstStyle/>
        <a:p>
          <a:r>
            <a:rPr lang="en-US" sz="1600" dirty="0">
              <a:latin typeface="Segoe UI" panose="020B0502040204020203" pitchFamily="34" charset="0"/>
              <a:ea typeface="Segoe UI" panose="020B0502040204020203" pitchFamily="34" charset="0"/>
              <a:cs typeface="Segoe UI" panose="020B0502040204020203" pitchFamily="34" charset="0"/>
            </a:rPr>
            <a:t>Donut Hole</a:t>
          </a:r>
        </a:p>
      </dgm:t>
    </dgm:pt>
    <dgm:pt modelId="{5DFCBA3F-C7C1-4129-AA75-E8138896CF8D}" type="parTrans" cxnId="{899616A4-A503-48D3-908B-55C52852F30F}">
      <dgm:prSet/>
      <dgm:spPr/>
      <dgm:t>
        <a:bodyPr/>
        <a:lstStyle/>
        <a:p>
          <a:endParaRPr lang="en-US"/>
        </a:p>
      </dgm:t>
    </dgm:pt>
    <dgm:pt modelId="{CAB536EA-4C35-4695-B5A2-AD6D2EC7AB15}" type="sibTrans" cxnId="{899616A4-A503-48D3-908B-55C52852F30F}">
      <dgm:prSet/>
      <dgm:spPr/>
      <dgm:t>
        <a:bodyPr/>
        <a:lstStyle/>
        <a:p>
          <a:endParaRPr lang="en-US"/>
        </a:p>
      </dgm:t>
    </dgm:pt>
    <dgm:pt modelId="{E34D05CE-EDEE-4936-B1C3-561E0F61A9AF}">
      <dgm:prSet phldrT="[Text]" custT="1"/>
      <dgm:spPr>
        <a:solidFill>
          <a:schemeClr val="accent1">
            <a:lumMod val="75000"/>
            <a:alpha val="50000"/>
          </a:schemeClr>
        </a:solidFill>
      </dgm:spPr>
      <dgm:t>
        <a:bodyPr/>
        <a:lstStyle/>
        <a:p>
          <a:r>
            <a:rPr lang="en-US" sz="1600" dirty="0">
              <a:latin typeface="Segoe UI" panose="020B0502040204020203" pitchFamily="34" charset="0"/>
              <a:ea typeface="Segoe UI" panose="020B0502040204020203" pitchFamily="34" charset="0"/>
              <a:cs typeface="Segoe UI" panose="020B0502040204020203" pitchFamily="34" charset="0"/>
            </a:rPr>
            <a:t>Catastrophic Coverage</a:t>
          </a:r>
        </a:p>
      </dgm:t>
    </dgm:pt>
    <dgm:pt modelId="{18D1307F-46C4-4779-9D87-1B749EFF16CE}" type="parTrans" cxnId="{CB4C27F0-2DE8-48C7-8DC7-0F8B4F00E0A7}">
      <dgm:prSet/>
      <dgm:spPr/>
      <dgm:t>
        <a:bodyPr/>
        <a:lstStyle/>
        <a:p>
          <a:endParaRPr lang="en-US"/>
        </a:p>
      </dgm:t>
    </dgm:pt>
    <dgm:pt modelId="{FAD286EB-8824-49F4-B3F8-13E629B31A00}" type="sibTrans" cxnId="{CB4C27F0-2DE8-48C7-8DC7-0F8B4F00E0A7}">
      <dgm:prSet/>
      <dgm:spPr/>
      <dgm:t>
        <a:bodyPr/>
        <a:lstStyle/>
        <a:p>
          <a:endParaRPr lang="en-US"/>
        </a:p>
      </dgm:t>
    </dgm:pt>
    <dgm:pt modelId="{8D4BABAA-AFCE-4729-9D15-435CBCCCE672}">
      <dgm:prSet phldrT="[Text]" custT="1"/>
      <dgm:spPr/>
      <dgm:t>
        <a:bodyPr/>
        <a:lstStyle/>
        <a:p>
          <a:r>
            <a:rPr lang="en-US" sz="1200" dirty="0">
              <a:latin typeface="Segoe UI" panose="020B0502040204020203" pitchFamily="34" charset="0"/>
              <a:ea typeface="Segoe UI" panose="020B0502040204020203" pitchFamily="34" charset="0"/>
              <a:cs typeface="Segoe UI" panose="020B0502040204020203" pitchFamily="34" charset="0"/>
            </a:rPr>
            <a:t>Coverage resumes with a copayment or coinsurance for the remainder of the plan year</a:t>
          </a:r>
        </a:p>
      </dgm:t>
    </dgm:pt>
    <dgm:pt modelId="{A1D2F5D8-49A5-4886-B618-A046D7DF9C97}" type="parTrans" cxnId="{87F5B044-AAE0-4082-9842-B982B5EDE392}">
      <dgm:prSet/>
      <dgm:spPr/>
      <dgm:t>
        <a:bodyPr/>
        <a:lstStyle/>
        <a:p>
          <a:endParaRPr lang="en-US"/>
        </a:p>
      </dgm:t>
    </dgm:pt>
    <dgm:pt modelId="{ECE59BED-CB9D-4F8C-B2D5-F4FF766C2A00}" type="sibTrans" cxnId="{87F5B044-AAE0-4082-9842-B982B5EDE392}">
      <dgm:prSet/>
      <dgm:spPr/>
      <dgm:t>
        <a:bodyPr/>
        <a:lstStyle/>
        <a:p>
          <a:endParaRPr lang="en-US"/>
        </a:p>
      </dgm:t>
    </dgm:pt>
    <dgm:pt modelId="{F6F4F0AE-6C9B-4F67-A8BC-F4AFC14D5EE6}">
      <dgm:prSet custT="1"/>
      <dgm:spPr/>
      <dgm:t>
        <a:bodyPr/>
        <a:lstStyle/>
        <a:p>
          <a:r>
            <a:rPr lang="en-US" sz="1200" dirty="0">
              <a:latin typeface="Segoe UI" panose="020B0502040204020203" pitchFamily="34" charset="0"/>
              <a:ea typeface="Segoe UI" panose="020B0502040204020203" pitchFamily="34" charset="0"/>
              <a:cs typeface="Segoe UI" panose="020B0502040204020203" pitchFamily="34" charset="0"/>
            </a:rPr>
            <a:t>Coverage Gap, no coverage provided until out of pocket expenditures total $6,350.00</a:t>
          </a:r>
        </a:p>
      </dgm:t>
    </dgm:pt>
    <dgm:pt modelId="{62DF4FA8-47D3-481D-8A9F-4C081414C07F}" type="parTrans" cxnId="{759A495F-D26E-4688-9DCF-443475690EAB}">
      <dgm:prSet/>
      <dgm:spPr/>
      <dgm:t>
        <a:bodyPr/>
        <a:lstStyle/>
        <a:p>
          <a:endParaRPr lang="en-US"/>
        </a:p>
      </dgm:t>
    </dgm:pt>
    <dgm:pt modelId="{450C1CC1-9C4A-4731-87A4-C1739B697AD2}" type="sibTrans" cxnId="{759A495F-D26E-4688-9DCF-443475690EAB}">
      <dgm:prSet/>
      <dgm:spPr/>
      <dgm:t>
        <a:bodyPr/>
        <a:lstStyle/>
        <a:p>
          <a:endParaRPr lang="en-US"/>
        </a:p>
      </dgm:t>
    </dgm:pt>
    <dgm:pt modelId="{F13D7AF0-B746-4700-9A3D-FD18CF7170DA}" type="pres">
      <dgm:prSet presAssocID="{C172083C-98C5-4CE1-8B37-128FCA69AF62}" presName="rootnode" presStyleCnt="0">
        <dgm:presLayoutVars>
          <dgm:chMax/>
          <dgm:chPref/>
          <dgm:dir/>
          <dgm:animLvl val="lvl"/>
        </dgm:presLayoutVars>
      </dgm:prSet>
      <dgm:spPr/>
    </dgm:pt>
    <dgm:pt modelId="{CEC4E0E8-4472-4D8B-9101-436AAB07F3AA}" type="pres">
      <dgm:prSet presAssocID="{78C4CBD4-EAB5-4BF1-A895-8D686EEB17AB}" presName="composite" presStyleCnt="0"/>
      <dgm:spPr/>
    </dgm:pt>
    <dgm:pt modelId="{D8E3FA5B-499C-445D-B691-7AE6A2D6FB42}" type="pres">
      <dgm:prSet presAssocID="{78C4CBD4-EAB5-4BF1-A895-8D686EEB17AB}" presName="bentUpArrow1" presStyleLbl="alignImgPlace1" presStyleIdx="0" presStyleCnt="3"/>
      <dgm:spPr>
        <a:solidFill>
          <a:schemeClr val="accent1">
            <a:lumMod val="60000"/>
            <a:lumOff val="40000"/>
          </a:schemeClr>
        </a:solidFill>
      </dgm:spPr>
    </dgm:pt>
    <dgm:pt modelId="{038676D4-5E73-4901-BB11-8B222AB64089}" type="pres">
      <dgm:prSet presAssocID="{78C4CBD4-EAB5-4BF1-A895-8D686EEB17AB}" presName="ParentText" presStyleLbl="node1" presStyleIdx="0" presStyleCnt="4">
        <dgm:presLayoutVars>
          <dgm:chMax val="1"/>
          <dgm:chPref val="1"/>
          <dgm:bulletEnabled val="1"/>
        </dgm:presLayoutVars>
      </dgm:prSet>
      <dgm:spPr/>
    </dgm:pt>
    <dgm:pt modelId="{F831ED41-42C9-423D-95FE-CF7146C19192}" type="pres">
      <dgm:prSet presAssocID="{78C4CBD4-EAB5-4BF1-A895-8D686EEB17AB}" presName="ChildText" presStyleLbl="revTx" presStyleIdx="0" presStyleCnt="4" custScaleX="175799" custLinFactNeighborX="40469">
        <dgm:presLayoutVars>
          <dgm:chMax val="0"/>
          <dgm:chPref val="0"/>
          <dgm:bulletEnabled val="1"/>
        </dgm:presLayoutVars>
      </dgm:prSet>
      <dgm:spPr/>
    </dgm:pt>
    <dgm:pt modelId="{07F0F257-E1B1-4513-8DE9-63DF90274CC6}" type="pres">
      <dgm:prSet presAssocID="{A2B0F92C-07EA-4B7D-A34D-6D6621AB5BA7}" presName="sibTrans" presStyleCnt="0"/>
      <dgm:spPr/>
    </dgm:pt>
    <dgm:pt modelId="{78D430F1-AD91-41CF-8586-4D0FE097630E}" type="pres">
      <dgm:prSet presAssocID="{EC405A7E-238F-40F3-941A-1E396156102F}" presName="composite" presStyleCnt="0"/>
      <dgm:spPr/>
    </dgm:pt>
    <dgm:pt modelId="{9CFF34B6-F6E0-4605-BF10-54A4F9ADC710}" type="pres">
      <dgm:prSet presAssocID="{EC405A7E-238F-40F3-941A-1E396156102F}" presName="bentUpArrow1" presStyleLbl="alignImgPlace1" presStyleIdx="1" presStyleCnt="3"/>
      <dgm:spPr>
        <a:solidFill>
          <a:schemeClr val="accent1">
            <a:lumMod val="40000"/>
            <a:lumOff val="60000"/>
          </a:schemeClr>
        </a:solidFill>
      </dgm:spPr>
    </dgm:pt>
    <dgm:pt modelId="{A9CCE4D8-195D-4700-B00E-06EBB7AE887A}" type="pres">
      <dgm:prSet presAssocID="{EC405A7E-238F-40F3-941A-1E396156102F}" presName="ParentText" presStyleLbl="node1" presStyleIdx="1" presStyleCnt="4" custLinFactNeighborX="-12147" custLinFactNeighborY="-3337">
        <dgm:presLayoutVars>
          <dgm:chMax val="1"/>
          <dgm:chPref val="1"/>
          <dgm:bulletEnabled val="1"/>
        </dgm:presLayoutVars>
      </dgm:prSet>
      <dgm:spPr/>
    </dgm:pt>
    <dgm:pt modelId="{6A69F56F-8AFE-4E79-B33E-B4FF86C5AB6F}" type="pres">
      <dgm:prSet presAssocID="{EC405A7E-238F-40F3-941A-1E396156102F}" presName="ChildText" presStyleLbl="revTx" presStyleIdx="1" presStyleCnt="4" custScaleX="219088" custLinFactNeighborX="43681" custLinFactNeighborY="-1652">
        <dgm:presLayoutVars>
          <dgm:chMax val="0"/>
          <dgm:chPref val="0"/>
          <dgm:bulletEnabled val="1"/>
        </dgm:presLayoutVars>
      </dgm:prSet>
      <dgm:spPr/>
    </dgm:pt>
    <dgm:pt modelId="{D72B87CA-502E-4126-9B98-D4A5BCA4E102}" type="pres">
      <dgm:prSet presAssocID="{0BD51000-6628-48E9-A8E8-3B765B87E923}" presName="sibTrans" presStyleCnt="0"/>
      <dgm:spPr/>
    </dgm:pt>
    <dgm:pt modelId="{5318D9E5-0F1F-4EFB-85F0-C4CE1C82778D}" type="pres">
      <dgm:prSet presAssocID="{899A3325-1FD3-4EE4-AF42-8DA328865595}" presName="composite" presStyleCnt="0"/>
      <dgm:spPr/>
    </dgm:pt>
    <dgm:pt modelId="{44079953-8E02-4E1A-8ECE-B17BF1D1C7FE}" type="pres">
      <dgm:prSet presAssocID="{899A3325-1FD3-4EE4-AF42-8DA328865595}" presName="bentUpArrow1" presStyleLbl="alignImgPlace1" presStyleIdx="2" presStyleCnt="3"/>
      <dgm:spPr>
        <a:solidFill>
          <a:schemeClr val="accent1">
            <a:lumMod val="20000"/>
            <a:lumOff val="80000"/>
          </a:schemeClr>
        </a:solidFill>
      </dgm:spPr>
    </dgm:pt>
    <dgm:pt modelId="{C1359415-3172-48FC-82F5-A1D56EA4F4B8}" type="pres">
      <dgm:prSet presAssocID="{899A3325-1FD3-4EE4-AF42-8DA328865595}" presName="ParentText" presStyleLbl="node1" presStyleIdx="2" presStyleCnt="4" custLinFactNeighborX="-14950" custLinFactNeighborY="-2670">
        <dgm:presLayoutVars>
          <dgm:chMax val="1"/>
          <dgm:chPref val="1"/>
          <dgm:bulletEnabled val="1"/>
        </dgm:presLayoutVars>
      </dgm:prSet>
      <dgm:spPr/>
    </dgm:pt>
    <dgm:pt modelId="{387169B7-40C5-4872-A736-525BF3322C6A}" type="pres">
      <dgm:prSet presAssocID="{899A3325-1FD3-4EE4-AF42-8DA328865595}" presName="ChildText" presStyleLbl="revTx" presStyleIdx="2" presStyleCnt="4" custScaleX="170544" custLinFactNeighborX="16058" custLinFactNeighborY="-1651">
        <dgm:presLayoutVars>
          <dgm:chMax val="0"/>
          <dgm:chPref val="0"/>
          <dgm:bulletEnabled val="1"/>
        </dgm:presLayoutVars>
      </dgm:prSet>
      <dgm:spPr/>
    </dgm:pt>
    <dgm:pt modelId="{68EBEE5C-9C32-478D-A0F4-C6F27EFAC825}" type="pres">
      <dgm:prSet presAssocID="{CAB536EA-4C35-4695-B5A2-AD6D2EC7AB15}" presName="sibTrans" presStyleCnt="0"/>
      <dgm:spPr/>
    </dgm:pt>
    <dgm:pt modelId="{91679F58-795A-4EF7-82AA-11F1FE58877F}" type="pres">
      <dgm:prSet presAssocID="{E34D05CE-EDEE-4936-B1C3-561E0F61A9AF}" presName="composite" presStyleCnt="0"/>
      <dgm:spPr/>
    </dgm:pt>
    <dgm:pt modelId="{ACAE9E9E-73DF-4783-A025-E8C882DE8795}" type="pres">
      <dgm:prSet presAssocID="{E34D05CE-EDEE-4936-B1C3-561E0F61A9AF}" presName="ParentText" presStyleLbl="node1" presStyleIdx="3" presStyleCnt="4" custLinFactNeighborX="-16352" custLinFactNeighborY="2559">
        <dgm:presLayoutVars>
          <dgm:chMax val="1"/>
          <dgm:chPref val="1"/>
          <dgm:bulletEnabled val="1"/>
        </dgm:presLayoutVars>
      </dgm:prSet>
      <dgm:spPr/>
    </dgm:pt>
    <dgm:pt modelId="{3E64821A-525D-466A-A07E-33B0584FE1D4}" type="pres">
      <dgm:prSet presAssocID="{E34D05CE-EDEE-4936-B1C3-561E0F61A9AF}" presName="FinalChildText" presStyleLbl="revTx" presStyleIdx="3" presStyleCnt="4" custScaleX="154044" custLinFactNeighborX="1263" custLinFactNeighborY="4128">
        <dgm:presLayoutVars>
          <dgm:chMax val="0"/>
          <dgm:chPref val="0"/>
          <dgm:bulletEnabled val="1"/>
        </dgm:presLayoutVars>
      </dgm:prSet>
      <dgm:spPr/>
    </dgm:pt>
  </dgm:ptLst>
  <dgm:cxnLst>
    <dgm:cxn modelId="{21ED4B06-4CCC-4D4A-BD05-EDA2A6057BE3}" type="presOf" srcId="{EC405A7E-238F-40F3-941A-1E396156102F}" destId="{A9CCE4D8-195D-4700-B00E-06EBB7AE887A}" srcOrd="0" destOrd="0" presId="urn:microsoft.com/office/officeart/2005/8/layout/StepDownProcess"/>
    <dgm:cxn modelId="{B4D20329-1930-4053-B13B-6AA1C2D9730B}" srcId="{78C4CBD4-EAB5-4BF1-A895-8D686EEB17AB}" destId="{57BFE208-4323-4A02-B5AB-A480BD5CAE6D}" srcOrd="0" destOrd="0" parTransId="{A15B3CCA-F3A2-45C5-9108-5138374769D7}" sibTransId="{0D18E601-B5B1-43EC-98D7-5B3B2670E1BE}"/>
    <dgm:cxn modelId="{C0527D3B-9CF6-456D-9C76-5139FCC45345}" type="presOf" srcId="{F6F4F0AE-6C9B-4F67-A8BC-F4AFC14D5EE6}" destId="{387169B7-40C5-4872-A736-525BF3322C6A}" srcOrd="0" destOrd="0" presId="urn:microsoft.com/office/officeart/2005/8/layout/StepDownProcess"/>
    <dgm:cxn modelId="{DC639E3D-F017-4F02-8AEA-EC1C31DF18AC}" srcId="{C172083C-98C5-4CE1-8B37-128FCA69AF62}" destId="{78C4CBD4-EAB5-4BF1-A895-8D686EEB17AB}" srcOrd="0" destOrd="0" parTransId="{1B1DD060-63A2-4348-BFED-5BCF08593A7F}" sibTransId="{A2B0F92C-07EA-4B7D-A34D-6D6621AB5BA7}"/>
    <dgm:cxn modelId="{759A495F-D26E-4688-9DCF-443475690EAB}" srcId="{899A3325-1FD3-4EE4-AF42-8DA328865595}" destId="{F6F4F0AE-6C9B-4F67-A8BC-F4AFC14D5EE6}" srcOrd="0" destOrd="0" parTransId="{62DF4FA8-47D3-481D-8A9F-4C081414C07F}" sibTransId="{450C1CC1-9C4A-4731-87A4-C1739B697AD2}"/>
    <dgm:cxn modelId="{87F5B044-AAE0-4082-9842-B982B5EDE392}" srcId="{E34D05CE-EDEE-4936-B1C3-561E0F61A9AF}" destId="{8D4BABAA-AFCE-4729-9D15-435CBCCCE672}" srcOrd="0" destOrd="0" parTransId="{A1D2F5D8-49A5-4886-B618-A046D7DF9C97}" sibTransId="{ECE59BED-CB9D-4F8C-B2D5-F4FF766C2A00}"/>
    <dgm:cxn modelId="{D9069F6E-0F26-4396-9B24-1DD80B6FF299}" type="presOf" srcId="{8D4BABAA-AFCE-4729-9D15-435CBCCCE672}" destId="{3E64821A-525D-466A-A07E-33B0584FE1D4}" srcOrd="0" destOrd="0" presId="urn:microsoft.com/office/officeart/2005/8/layout/StepDownProcess"/>
    <dgm:cxn modelId="{A9E6EF76-81BF-4874-9ECC-6BB3D8A64DCC}" type="presOf" srcId="{899A3325-1FD3-4EE4-AF42-8DA328865595}" destId="{C1359415-3172-48FC-82F5-A1D56EA4F4B8}" srcOrd="0" destOrd="0" presId="urn:microsoft.com/office/officeart/2005/8/layout/StepDownProcess"/>
    <dgm:cxn modelId="{36979C8C-C216-46A2-BAEE-E93FF7FA9673}" srcId="{EC405A7E-238F-40F3-941A-1E396156102F}" destId="{BE3AA9D4-7FA7-4E71-B84D-2E08BA7161B6}" srcOrd="0" destOrd="0" parTransId="{D4413250-B1F5-4C00-B02E-1C22B5137F14}" sibTransId="{9E75C299-848B-4E81-8972-9D6760A7DA73}"/>
    <dgm:cxn modelId="{D370C68C-AD16-4D9F-B787-C75DD79DA060}" type="presOf" srcId="{BE3AA9D4-7FA7-4E71-B84D-2E08BA7161B6}" destId="{6A69F56F-8AFE-4E79-B33E-B4FF86C5AB6F}" srcOrd="0" destOrd="0" presId="urn:microsoft.com/office/officeart/2005/8/layout/StepDownProcess"/>
    <dgm:cxn modelId="{C85FE08D-8103-401D-9A8E-F0BC2593668B}" type="presOf" srcId="{57BFE208-4323-4A02-B5AB-A480BD5CAE6D}" destId="{F831ED41-42C9-423D-95FE-CF7146C19192}" srcOrd="0" destOrd="0" presId="urn:microsoft.com/office/officeart/2005/8/layout/StepDownProcess"/>
    <dgm:cxn modelId="{7E7692A1-1074-48CF-92DE-6F8E27F04B53}" type="presOf" srcId="{C172083C-98C5-4CE1-8B37-128FCA69AF62}" destId="{F13D7AF0-B746-4700-9A3D-FD18CF7170DA}" srcOrd="0" destOrd="0" presId="urn:microsoft.com/office/officeart/2005/8/layout/StepDownProcess"/>
    <dgm:cxn modelId="{899616A4-A503-48D3-908B-55C52852F30F}" srcId="{C172083C-98C5-4CE1-8B37-128FCA69AF62}" destId="{899A3325-1FD3-4EE4-AF42-8DA328865595}" srcOrd="2" destOrd="0" parTransId="{5DFCBA3F-C7C1-4129-AA75-E8138896CF8D}" sibTransId="{CAB536EA-4C35-4695-B5A2-AD6D2EC7AB15}"/>
    <dgm:cxn modelId="{5EF373C1-5A9B-4C81-9FE1-58026C0BD0C8}" srcId="{C172083C-98C5-4CE1-8B37-128FCA69AF62}" destId="{EC405A7E-238F-40F3-941A-1E396156102F}" srcOrd="1" destOrd="0" parTransId="{B533A85C-967F-44D5-843B-97416B0A38BB}" sibTransId="{0BD51000-6628-48E9-A8E8-3B765B87E923}"/>
    <dgm:cxn modelId="{21A224D2-9365-4B9D-86C0-DD17986D72B7}" type="presOf" srcId="{78C4CBD4-EAB5-4BF1-A895-8D686EEB17AB}" destId="{038676D4-5E73-4901-BB11-8B222AB64089}" srcOrd="0" destOrd="0" presId="urn:microsoft.com/office/officeart/2005/8/layout/StepDownProcess"/>
    <dgm:cxn modelId="{0F8139E9-4ABA-490A-AED5-95EE93F9EB5B}" type="presOf" srcId="{E34D05CE-EDEE-4936-B1C3-561E0F61A9AF}" destId="{ACAE9E9E-73DF-4783-A025-E8C882DE8795}" srcOrd="0" destOrd="0" presId="urn:microsoft.com/office/officeart/2005/8/layout/StepDownProcess"/>
    <dgm:cxn modelId="{CB4C27F0-2DE8-48C7-8DC7-0F8B4F00E0A7}" srcId="{C172083C-98C5-4CE1-8B37-128FCA69AF62}" destId="{E34D05CE-EDEE-4936-B1C3-561E0F61A9AF}" srcOrd="3" destOrd="0" parTransId="{18D1307F-46C4-4779-9D87-1B749EFF16CE}" sibTransId="{FAD286EB-8824-49F4-B3F8-13E629B31A00}"/>
    <dgm:cxn modelId="{C90D63F2-1B9E-492E-8BCB-3ED521C42603}" type="presParOf" srcId="{F13D7AF0-B746-4700-9A3D-FD18CF7170DA}" destId="{CEC4E0E8-4472-4D8B-9101-436AAB07F3AA}" srcOrd="0" destOrd="0" presId="urn:microsoft.com/office/officeart/2005/8/layout/StepDownProcess"/>
    <dgm:cxn modelId="{9FE2B52B-B43C-4A8E-84D3-B02A43B4321A}" type="presParOf" srcId="{CEC4E0E8-4472-4D8B-9101-436AAB07F3AA}" destId="{D8E3FA5B-499C-445D-B691-7AE6A2D6FB42}" srcOrd="0" destOrd="0" presId="urn:microsoft.com/office/officeart/2005/8/layout/StepDownProcess"/>
    <dgm:cxn modelId="{96481F3B-5144-4ADD-88D7-C0D9AEB1DA68}" type="presParOf" srcId="{CEC4E0E8-4472-4D8B-9101-436AAB07F3AA}" destId="{038676D4-5E73-4901-BB11-8B222AB64089}" srcOrd="1" destOrd="0" presId="urn:microsoft.com/office/officeart/2005/8/layout/StepDownProcess"/>
    <dgm:cxn modelId="{1098B60B-5FB4-4B60-AB6A-DE1F94BCD6CA}" type="presParOf" srcId="{CEC4E0E8-4472-4D8B-9101-436AAB07F3AA}" destId="{F831ED41-42C9-423D-95FE-CF7146C19192}" srcOrd="2" destOrd="0" presId="urn:microsoft.com/office/officeart/2005/8/layout/StepDownProcess"/>
    <dgm:cxn modelId="{335F0AB0-73AA-44FD-B42D-E288043EEE5D}" type="presParOf" srcId="{F13D7AF0-B746-4700-9A3D-FD18CF7170DA}" destId="{07F0F257-E1B1-4513-8DE9-63DF90274CC6}" srcOrd="1" destOrd="0" presId="urn:microsoft.com/office/officeart/2005/8/layout/StepDownProcess"/>
    <dgm:cxn modelId="{EAFEBF31-0D7A-4408-9357-C6240E7C5B0B}" type="presParOf" srcId="{F13D7AF0-B746-4700-9A3D-FD18CF7170DA}" destId="{78D430F1-AD91-41CF-8586-4D0FE097630E}" srcOrd="2" destOrd="0" presId="urn:microsoft.com/office/officeart/2005/8/layout/StepDownProcess"/>
    <dgm:cxn modelId="{7505D828-3E51-4878-BBA5-B9DB2276BD42}" type="presParOf" srcId="{78D430F1-AD91-41CF-8586-4D0FE097630E}" destId="{9CFF34B6-F6E0-4605-BF10-54A4F9ADC710}" srcOrd="0" destOrd="0" presId="urn:microsoft.com/office/officeart/2005/8/layout/StepDownProcess"/>
    <dgm:cxn modelId="{0681ABE1-CEE2-43A0-AEB3-983F451A02F5}" type="presParOf" srcId="{78D430F1-AD91-41CF-8586-4D0FE097630E}" destId="{A9CCE4D8-195D-4700-B00E-06EBB7AE887A}" srcOrd="1" destOrd="0" presId="urn:microsoft.com/office/officeart/2005/8/layout/StepDownProcess"/>
    <dgm:cxn modelId="{6A5D783D-10BF-4571-ACE7-C716CFED2895}" type="presParOf" srcId="{78D430F1-AD91-41CF-8586-4D0FE097630E}" destId="{6A69F56F-8AFE-4E79-B33E-B4FF86C5AB6F}" srcOrd="2" destOrd="0" presId="urn:microsoft.com/office/officeart/2005/8/layout/StepDownProcess"/>
    <dgm:cxn modelId="{EF41AFFE-C3D6-40CD-9F80-FB8B4BB274C7}" type="presParOf" srcId="{F13D7AF0-B746-4700-9A3D-FD18CF7170DA}" destId="{D72B87CA-502E-4126-9B98-D4A5BCA4E102}" srcOrd="3" destOrd="0" presId="urn:microsoft.com/office/officeart/2005/8/layout/StepDownProcess"/>
    <dgm:cxn modelId="{5FD31B89-43BD-4D34-B2F2-C2719C9A0E6D}" type="presParOf" srcId="{F13D7AF0-B746-4700-9A3D-FD18CF7170DA}" destId="{5318D9E5-0F1F-4EFB-85F0-C4CE1C82778D}" srcOrd="4" destOrd="0" presId="urn:microsoft.com/office/officeart/2005/8/layout/StepDownProcess"/>
    <dgm:cxn modelId="{4AC4C853-B1DC-47F9-95CA-1615249E2F6D}" type="presParOf" srcId="{5318D9E5-0F1F-4EFB-85F0-C4CE1C82778D}" destId="{44079953-8E02-4E1A-8ECE-B17BF1D1C7FE}" srcOrd="0" destOrd="0" presId="urn:microsoft.com/office/officeart/2005/8/layout/StepDownProcess"/>
    <dgm:cxn modelId="{82B1A2DF-F809-48E2-BC1D-153AA3A0ABFD}" type="presParOf" srcId="{5318D9E5-0F1F-4EFB-85F0-C4CE1C82778D}" destId="{C1359415-3172-48FC-82F5-A1D56EA4F4B8}" srcOrd="1" destOrd="0" presId="urn:microsoft.com/office/officeart/2005/8/layout/StepDownProcess"/>
    <dgm:cxn modelId="{24D6EE49-6D28-44D3-B7EE-6B87049CE57A}" type="presParOf" srcId="{5318D9E5-0F1F-4EFB-85F0-C4CE1C82778D}" destId="{387169B7-40C5-4872-A736-525BF3322C6A}" srcOrd="2" destOrd="0" presId="urn:microsoft.com/office/officeart/2005/8/layout/StepDownProcess"/>
    <dgm:cxn modelId="{BC23B388-F25D-4B1F-AF3D-81E881A04999}" type="presParOf" srcId="{F13D7AF0-B746-4700-9A3D-FD18CF7170DA}" destId="{68EBEE5C-9C32-478D-A0F4-C6F27EFAC825}" srcOrd="5" destOrd="0" presId="urn:microsoft.com/office/officeart/2005/8/layout/StepDownProcess"/>
    <dgm:cxn modelId="{D3F0B0EF-0C7E-48E0-94DD-6C54DF656781}" type="presParOf" srcId="{F13D7AF0-B746-4700-9A3D-FD18CF7170DA}" destId="{91679F58-795A-4EF7-82AA-11F1FE58877F}" srcOrd="6" destOrd="0" presId="urn:microsoft.com/office/officeart/2005/8/layout/StepDownProcess"/>
    <dgm:cxn modelId="{4392DAA5-9B3D-423C-B67F-E430D4843C77}" type="presParOf" srcId="{91679F58-795A-4EF7-82AA-11F1FE58877F}" destId="{ACAE9E9E-73DF-4783-A025-E8C882DE8795}" srcOrd="0" destOrd="0" presId="urn:microsoft.com/office/officeart/2005/8/layout/StepDownProcess"/>
    <dgm:cxn modelId="{11D90EDD-574F-442D-A764-BEF0ECE12F52}" type="presParOf" srcId="{91679F58-795A-4EF7-82AA-11F1FE58877F}" destId="{3E64821A-525D-466A-A07E-33B0584FE1D4}"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3FA5B-499C-445D-B691-7AE6A2D6FB42}">
      <dsp:nvSpPr>
        <dsp:cNvPr id="0" name=""/>
        <dsp:cNvSpPr/>
      </dsp:nvSpPr>
      <dsp:spPr>
        <a:xfrm rot="5400000">
          <a:off x="380155" y="1260833"/>
          <a:ext cx="1107285" cy="1260605"/>
        </a:xfrm>
        <a:prstGeom prst="bentUpArrow">
          <a:avLst>
            <a:gd name="adj1" fmla="val 32840"/>
            <a:gd name="adj2" fmla="val 25000"/>
            <a:gd name="adj3" fmla="val 3578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8676D4-5E73-4901-BB11-8B222AB64089}">
      <dsp:nvSpPr>
        <dsp:cNvPr id="0" name=""/>
        <dsp:cNvSpPr/>
      </dsp:nvSpPr>
      <dsp:spPr>
        <a:xfrm>
          <a:off x="86791" y="33384"/>
          <a:ext cx="1864017" cy="1304751"/>
        </a:xfrm>
        <a:prstGeom prst="roundRect">
          <a:avLst>
            <a:gd name="adj" fmla="val 16670"/>
          </a:avLst>
        </a:prstGeom>
        <a:solidFill>
          <a:schemeClr val="accent1">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panose="020B0502040204020203" pitchFamily="34" charset="0"/>
              <a:ea typeface="Segoe UI" panose="020B0502040204020203" pitchFamily="34" charset="0"/>
              <a:cs typeface="Segoe UI" panose="020B0502040204020203" pitchFamily="34" charset="0"/>
            </a:rPr>
            <a:t>Deductible</a:t>
          </a:r>
        </a:p>
      </dsp:txBody>
      <dsp:txXfrm>
        <a:off x="150495" y="97088"/>
        <a:ext cx="1736609" cy="1177343"/>
      </dsp:txXfrm>
    </dsp:sp>
    <dsp:sp modelId="{F831ED41-42C9-423D-95FE-CF7146C19192}">
      <dsp:nvSpPr>
        <dsp:cNvPr id="0" name=""/>
        <dsp:cNvSpPr/>
      </dsp:nvSpPr>
      <dsp:spPr>
        <a:xfrm>
          <a:off x="1985643" y="157822"/>
          <a:ext cx="2383321" cy="105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Beneficiary pays an annual deductible, maximum of $435.00</a:t>
          </a:r>
        </a:p>
      </dsp:txBody>
      <dsp:txXfrm>
        <a:off x="1985643" y="157822"/>
        <a:ext cx="2383321" cy="1054557"/>
      </dsp:txXfrm>
    </dsp:sp>
    <dsp:sp modelId="{9CFF34B6-F6E0-4605-BF10-54A4F9ADC710}">
      <dsp:nvSpPr>
        <dsp:cNvPr id="0" name=""/>
        <dsp:cNvSpPr/>
      </dsp:nvSpPr>
      <dsp:spPr>
        <a:xfrm rot="5400000">
          <a:off x="2172250" y="2726499"/>
          <a:ext cx="1107285" cy="1260605"/>
        </a:xfrm>
        <a:prstGeom prst="bentUpArrow">
          <a:avLst>
            <a:gd name="adj1" fmla="val 32840"/>
            <a:gd name="adj2" fmla="val 25000"/>
            <a:gd name="adj3" fmla="val 3578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CE4D8-195D-4700-B00E-06EBB7AE887A}">
      <dsp:nvSpPr>
        <dsp:cNvPr id="0" name=""/>
        <dsp:cNvSpPr/>
      </dsp:nvSpPr>
      <dsp:spPr>
        <a:xfrm>
          <a:off x="1652464" y="1455511"/>
          <a:ext cx="1864017" cy="1304751"/>
        </a:xfrm>
        <a:prstGeom prst="roundRect">
          <a:avLst>
            <a:gd name="adj" fmla="val 16670"/>
          </a:avLst>
        </a:prstGeom>
        <a:solidFill>
          <a:schemeClr val="accent1">
            <a:lumMod val="75000"/>
            <a:alpha val="7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panose="020B0502040204020203" pitchFamily="34" charset="0"/>
              <a:ea typeface="Segoe UI" panose="020B0502040204020203" pitchFamily="34" charset="0"/>
              <a:cs typeface="Segoe UI" panose="020B0502040204020203" pitchFamily="34" charset="0"/>
            </a:rPr>
            <a:t>Copayment/Coinsurance</a:t>
          </a:r>
        </a:p>
      </dsp:txBody>
      <dsp:txXfrm>
        <a:off x="1716168" y="1519215"/>
        <a:ext cx="1736609" cy="1177343"/>
      </dsp:txXfrm>
    </dsp:sp>
    <dsp:sp modelId="{6A69F56F-8AFE-4E79-B33E-B4FF86C5AB6F}">
      <dsp:nvSpPr>
        <dsp:cNvPr id="0" name=""/>
        <dsp:cNvSpPr/>
      </dsp:nvSpPr>
      <dsp:spPr>
        <a:xfrm>
          <a:off x="3527848" y="1606067"/>
          <a:ext cx="2970194" cy="105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Copayments or Coinsurance payments along with plan payments up to a maximum of $4,020.00 out of pocket, deductible included</a:t>
          </a:r>
        </a:p>
      </dsp:txBody>
      <dsp:txXfrm>
        <a:off x="3527848" y="1606067"/>
        <a:ext cx="2970194" cy="1054557"/>
      </dsp:txXfrm>
    </dsp:sp>
    <dsp:sp modelId="{44079953-8E02-4E1A-8ECE-B17BF1D1C7FE}">
      <dsp:nvSpPr>
        <dsp:cNvPr id="0" name=""/>
        <dsp:cNvSpPr/>
      </dsp:nvSpPr>
      <dsp:spPr>
        <a:xfrm rot="5400000">
          <a:off x="3964346" y="4192166"/>
          <a:ext cx="1107285" cy="1260605"/>
        </a:xfrm>
        <a:prstGeom prst="bentUpArrow">
          <a:avLst>
            <a:gd name="adj1" fmla="val 32840"/>
            <a:gd name="adj2" fmla="val 25000"/>
            <a:gd name="adj3" fmla="val 3578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59415-3172-48FC-82F5-A1D56EA4F4B8}">
      <dsp:nvSpPr>
        <dsp:cNvPr id="0" name=""/>
        <dsp:cNvSpPr/>
      </dsp:nvSpPr>
      <dsp:spPr>
        <a:xfrm>
          <a:off x="3392312" y="2929881"/>
          <a:ext cx="1864017" cy="1304751"/>
        </a:xfrm>
        <a:prstGeom prst="roundRect">
          <a:avLst>
            <a:gd name="adj" fmla="val 16670"/>
          </a:avLst>
        </a:prstGeom>
        <a:solidFill>
          <a:schemeClr val="accent1">
            <a:lumMod val="75000"/>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panose="020B0502040204020203" pitchFamily="34" charset="0"/>
              <a:ea typeface="Segoe UI" panose="020B0502040204020203" pitchFamily="34" charset="0"/>
              <a:cs typeface="Segoe UI" panose="020B0502040204020203" pitchFamily="34" charset="0"/>
            </a:rPr>
            <a:t>Donut Hole</a:t>
          </a:r>
        </a:p>
      </dsp:txBody>
      <dsp:txXfrm>
        <a:off x="3456016" y="2993585"/>
        <a:ext cx="1736609" cy="1177343"/>
      </dsp:txXfrm>
    </dsp:sp>
    <dsp:sp modelId="{387169B7-40C5-4872-A736-525BF3322C6A}">
      <dsp:nvSpPr>
        <dsp:cNvPr id="0" name=""/>
        <dsp:cNvSpPr/>
      </dsp:nvSpPr>
      <dsp:spPr>
        <a:xfrm>
          <a:off x="5274514" y="3071745"/>
          <a:ext cx="2312079" cy="105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Coverage Gap, no coverage provided until out of pocket expenditures total $6,350.00</a:t>
          </a:r>
        </a:p>
      </dsp:txBody>
      <dsp:txXfrm>
        <a:off x="5274514" y="3071745"/>
        <a:ext cx="2312079" cy="1054557"/>
      </dsp:txXfrm>
    </dsp:sp>
    <dsp:sp modelId="{ACAE9E9E-73DF-4783-A025-E8C882DE8795}">
      <dsp:nvSpPr>
        <dsp:cNvPr id="0" name=""/>
        <dsp:cNvSpPr/>
      </dsp:nvSpPr>
      <dsp:spPr>
        <a:xfrm>
          <a:off x="5158274" y="4463769"/>
          <a:ext cx="1864017" cy="1304751"/>
        </a:xfrm>
        <a:prstGeom prst="roundRect">
          <a:avLst>
            <a:gd name="adj" fmla="val 16670"/>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panose="020B0502040204020203" pitchFamily="34" charset="0"/>
              <a:ea typeface="Segoe UI" panose="020B0502040204020203" pitchFamily="34" charset="0"/>
              <a:cs typeface="Segoe UI" panose="020B0502040204020203" pitchFamily="34" charset="0"/>
            </a:rPr>
            <a:t>Catastrophic Coverage</a:t>
          </a:r>
        </a:p>
      </dsp:txBody>
      <dsp:txXfrm>
        <a:off x="5221978" y="4527473"/>
        <a:ext cx="1736609" cy="1177343"/>
      </dsp:txXfrm>
    </dsp:sp>
    <dsp:sp modelId="{3E64821A-525D-466A-A07E-33B0584FE1D4}">
      <dsp:nvSpPr>
        <dsp:cNvPr id="0" name=""/>
        <dsp:cNvSpPr/>
      </dsp:nvSpPr>
      <dsp:spPr>
        <a:xfrm>
          <a:off x="6977878" y="4598354"/>
          <a:ext cx="2088387" cy="105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Coverage resumes with a copayment or coinsurance for the remainder of the plan year</a:t>
          </a:r>
        </a:p>
      </dsp:txBody>
      <dsp:txXfrm>
        <a:off x="6977878" y="4598354"/>
        <a:ext cx="2088387" cy="105455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IBM Eliot Sans Medium" panose="020B0703050000000000" pitchFamily="34" charset="0"/>
              </a:rPr>
              <a:t>2/26/2020</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pPr/>
              <a:t>2/26/2020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IBM Eliot Sans Medium" panose="020B0703050000000000" pitchFamily="34" charset="0"/>
        <a:ea typeface="+mn-ea"/>
        <a:cs typeface="+mn-cs"/>
      </a:defRPr>
    </a:lvl1pPr>
    <a:lvl2pPr marL="548640" algn="l" defTabSz="1097280" rtl="0" eaLnBrk="1" latinLnBrk="0" hangingPunct="1">
      <a:defRPr sz="1440" b="0" i="0" kern="1200">
        <a:solidFill>
          <a:schemeClr val="tx1"/>
        </a:solidFill>
        <a:latin typeface="IBM Eliot Sans Medium" panose="020B0703050000000000" pitchFamily="34" charset="0"/>
        <a:ea typeface="+mn-ea"/>
        <a:cs typeface="+mn-cs"/>
      </a:defRPr>
    </a:lvl2pPr>
    <a:lvl3pPr marL="1097280" algn="l" defTabSz="1097280" rtl="0" eaLnBrk="1" latinLnBrk="0" hangingPunct="1">
      <a:defRPr sz="1440" b="0" i="0" kern="1200">
        <a:solidFill>
          <a:schemeClr val="tx1"/>
        </a:solidFill>
        <a:latin typeface="IBM Eliot Sans Medium" panose="020B0703050000000000" pitchFamily="34" charset="0"/>
        <a:ea typeface="+mn-ea"/>
        <a:cs typeface="+mn-cs"/>
      </a:defRPr>
    </a:lvl3pPr>
    <a:lvl4pPr marL="1645920" algn="l" defTabSz="1097280" rtl="0" eaLnBrk="1" latinLnBrk="0" hangingPunct="1">
      <a:defRPr sz="1440" b="0" i="0" kern="1200">
        <a:solidFill>
          <a:schemeClr val="tx1"/>
        </a:solidFill>
        <a:latin typeface="IBM Eliot Sans Medium" panose="020B0703050000000000" pitchFamily="34" charset="0"/>
        <a:ea typeface="+mn-ea"/>
        <a:cs typeface="+mn-cs"/>
      </a:defRPr>
    </a:lvl4pPr>
    <a:lvl5pPr marL="2194560" algn="l" defTabSz="1097280" rtl="0" eaLnBrk="1" latinLnBrk="0" hangingPunct="1">
      <a:defRPr sz="1440" b="0" i="0" kern="1200">
        <a:solidFill>
          <a:schemeClr val="tx1"/>
        </a:solidFill>
        <a:latin typeface="IBM Eliot Sans Medium" panose="020B0703050000000000"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dicareinteractive.org/get-answers/how-original-medicare-works/original-medicare-cost-overview/what-you-pay-for-part-b-if-your-income-is-hig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235782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Benefit period</a:t>
            </a:r>
          </a:p>
          <a:p>
            <a:r>
              <a:rPr lang="en-US" altLang="en-US" dirty="0"/>
              <a:t>The way that Original Medicare measures your use of hospital and skilled nursing facility (SNF) services. 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You must pay the inpatient hospital deductible for each benefit period. There's no limit to the number of benefit periods.</a:t>
            </a:r>
          </a:p>
          <a:p>
            <a:endParaRPr lang="en-US" altLang="en-US" dirty="0"/>
          </a:p>
          <a:p>
            <a:r>
              <a:rPr lang="en-US" altLang="en-US" b="1" dirty="0"/>
              <a:t>Lifetime reserve days</a:t>
            </a:r>
          </a:p>
          <a:p>
            <a:r>
              <a:rPr lang="en-US" altLang="en-US" dirty="0"/>
              <a:t>In Original Medicare, these are additional days that Medicare will pay for when you're in a hospital for more than 90 days. You have a total of 60 reserve days that can be used during your lifetime. For each lifetime reserve day, Medicare pays all covered costs except for a daily coinsurance.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40905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Medicare  part B covers a number of services (read bullets)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408928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199467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COLA is additional income given to Social Security recipients to protect against inflation decreasing the benefit’s purchasing power. </a:t>
            </a:r>
          </a:p>
          <a:p>
            <a:endParaRPr lang="en-US" altLang="en-US" dirty="0"/>
          </a:p>
          <a:p>
            <a:r>
              <a:rPr lang="en-US" altLang="en-US" b="1" u="sng" dirty="0"/>
              <a:t>The hold harmless provision protects recipients  so long as:</a:t>
            </a:r>
          </a:p>
          <a:p>
            <a:r>
              <a:rPr lang="en-US" altLang="en-US" dirty="0"/>
              <a:t>You were entitled to Social Security benefits for November and December of the previous year (2018);</a:t>
            </a:r>
          </a:p>
          <a:p>
            <a:r>
              <a:rPr lang="en-US" altLang="en-US" dirty="0"/>
              <a:t>The Medicare Part B premium will be or was deducted from your Social Security benefits in November 2017 through January 2019;</a:t>
            </a:r>
          </a:p>
          <a:p>
            <a:r>
              <a:rPr lang="en-US" altLang="en-US" dirty="0"/>
              <a:t>You don’t already pay higher Part B premiums because of </a:t>
            </a:r>
            <a:r>
              <a:rPr lang="en-US" altLang="en-US" dirty="0">
                <a:hlinkClick r:id="rId3"/>
              </a:rPr>
              <a:t>Income-Related Monthly Adjustment Amount</a:t>
            </a:r>
            <a:r>
              <a:rPr lang="en-US" altLang="en-US" dirty="0"/>
              <a:t> (IRMAA) </a:t>
            </a:r>
          </a:p>
          <a:p>
            <a:r>
              <a:rPr lang="en-US" altLang="en-US" dirty="0"/>
              <a:t>You do not receive a Cost of Living Adjustment (COLA) large enough to cover the increased premium. </a:t>
            </a:r>
          </a:p>
          <a:p>
            <a:endParaRPr lang="en-US" altLang="en-US" dirty="0"/>
          </a:p>
          <a:p>
            <a:endParaRPr lang="en-US" altLang="en-US" dirty="0"/>
          </a:p>
          <a:p>
            <a:r>
              <a:rPr lang="en-US" altLang="en-US" b="1" u="sng" dirty="0"/>
              <a:t>The hold harmless provision does NOT protect you if:</a:t>
            </a:r>
          </a:p>
          <a:p>
            <a:r>
              <a:rPr lang="en-US" altLang="en-US" dirty="0"/>
              <a:t>You are new to Medicare. You are subject to IRMAA.</a:t>
            </a:r>
          </a:p>
          <a:p>
            <a:r>
              <a:rPr lang="en-US" altLang="en-US" dirty="0"/>
              <a:t>You are enrolled in a Medicare Savings Program (MSP). However, the MSP should continue paying for your full Part B premium.</a:t>
            </a:r>
          </a:p>
          <a:p>
            <a:r>
              <a:rPr lang="en-US" altLang="en-US" dirty="0"/>
              <a:t>You were enrolled in a Medicare Savings Program in 2018 but lost the program because your income increased or you failed to recertify.</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136574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initial enrollment period, for people who aren't covered by a group plan at 65, starts three months before you turn 65 and lasts until three months after you turn 65. But although it lasts a total of seven months, you really should plan to enroll in Medicare during that three-month period before you turn 65. Then your Medicare coverage will start on the first day of the month you turn 65.</a:t>
            </a:r>
          </a:p>
          <a:p>
            <a:pPr eaLnBrk="1" hangingPunct="1"/>
            <a:endParaRPr lang="en-US" altLang="en-US" dirty="0"/>
          </a:p>
          <a:p>
            <a:pPr eaLnBrk="1" hangingPunct="1"/>
            <a:r>
              <a:rPr lang="en-US" altLang="en-US" dirty="0"/>
              <a:t>Also, for those who have already begun to receive Social Security Retirement Benefits prior to age 65, Medicare enrollment will automatically commence at 65.</a:t>
            </a:r>
          </a:p>
          <a:p>
            <a:pPr eaLnBrk="1" hangingPunct="1"/>
            <a:endParaRPr lang="en-US" altLang="en-US" dirty="0"/>
          </a:p>
          <a:p>
            <a:pPr eaLnBrk="1" hangingPunct="1"/>
            <a:r>
              <a:rPr lang="en-US" altLang="en-US" dirty="0"/>
              <a:t>If you have already begun collecting Social Security benefits Medicare automatically begins the first day of the month you turn 65.  </a:t>
            </a:r>
            <a:r>
              <a:rPr lang="en-US" altLang="en-US" dirty="0">
                <a:solidFill>
                  <a:srgbClr val="000000"/>
                </a:solidFill>
                <a:latin typeface="Minion Pro"/>
              </a:rPr>
              <a:t>If you haven’t begun taking Social Security but you want to enroll in Medicare you should enroll 3 month before, the month you turn, or the three months after you turn age 65.  If you wait until the last four months of your Initial Enrollment Period to sign up for Part B, your start date for coverage will be delayed. For example, Mr. Green’s 65th birthday is July 20, 2019. If he enrolls in April, May, or June, his coverage will start on July 1, 2019.   However if Mr. Green enrolls in July his coverage will begin Aug. 1</a:t>
            </a:r>
            <a:r>
              <a:rPr lang="en-US" altLang="en-US" baseline="30000" dirty="0">
                <a:solidFill>
                  <a:srgbClr val="000000"/>
                </a:solidFill>
                <a:latin typeface="Minion Pro"/>
              </a:rPr>
              <a:t>st</a:t>
            </a:r>
            <a:r>
              <a:rPr lang="en-US" altLang="en-US" dirty="0">
                <a:solidFill>
                  <a:srgbClr val="000000"/>
                </a:solidFill>
                <a:latin typeface="Minion Pro"/>
              </a:rPr>
              <a:t>, if he enrolls in Aug. his coverage will start Oct. 1</a:t>
            </a:r>
            <a:r>
              <a:rPr lang="en-US" altLang="en-US" baseline="30000" dirty="0">
                <a:solidFill>
                  <a:srgbClr val="000000"/>
                </a:solidFill>
                <a:latin typeface="Minion Pro"/>
              </a:rPr>
              <a:t>st</a:t>
            </a:r>
            <a:r>
              <a:rPr lang="en-US" altLang="en-US" dirty="0">
                <a:solidFill>
                  <a:srgbClr val="000000"/>
                </a:solidFill>
                <a:latin typeface="Minion Pro"/>
              </a:rPr>
              <a:t>, if he enrolls in Sept. his coverage will begin Dec. 1</a:t>
            </a:r>
            <a:r>
              <a:rPr lang="en-US" altLang="en-US" baseline="30000" dirty="0">
                <a:solidFill>
                  <a:srgbClr val="000000"/>
                </a:solidFill>
                <a:latin typeface="Minion Pro"/>
              </a:rPr>
              <a:t>st</a:t>
            </a:r>
            <a:r>
              <a:rPr lang="en-US" altLang="en-US" dirty="0">
                <a:solidFill>
                  <a:srgbClr val="000000"/>
                </a:solidFill>
                <a:latin typeface="Minion Pro"/>
              </a:rPr>
              <a:t> and if he waits until Sept to enroll his coverage won’t begin until Jan. 1</a:t>
            </a:r>
            <a:r>
              <a:rPr lang="en-US" altLang="en-US" baseline="30000" dirty="0">
                <a:solidFill>
                  <a:srgbClr val="000000"/>
                </a:solidFill>
                <a:latin typeface="Minion Pro"/>
              </a:rPr>
              <a:t>st</a:t>
            </a:r>
            <a:r>
              <a:rPr lang="en-US" altLang="en-US" dirty="0">
                <a:solidFill>
                  <a:srgbClr val="000000"/>
                </a:solidFill>
                <a:latin typeface="Minion Pro"/>
              </a:rPr>
              <a:t> of the following year.  If a client enrolls during General Enrollment benefits begin July 1</a:t>
            </a:r>
            <a:r>
              <a:rPr lang="en-US" altLang="en-US" baseline="30000" dirty="0">
                <a:solidFill>
                  <a:srgbClr val="000000"/>
                </a:solidFill>
                <a:latin typeface="Minion Pro"/>
              </a:rPr>
              <a:t>st</a:t>
            </a:r>
            <a:r>
              <a:rPr lang="en-US" altLang="en-US" dirty="0">
                <a:solidFill>
                  <a:srgbClr val="000000"/>
                </a:solidFill>
                <a:latin typeface="Minion Pro"/>
              </a:rPr>
              <a:t>.  In regard to the Special Enrollment Period, if you have COBRA coverage or a retiree health plan, you don’t have coverage based on current employment. You’re not eligible for a special enrollment period when that coverage ends. If you don’t sign up for Part B when you’re first eligible, you may have to pay a late enrollment penalty for as long as you have Medicare. Your monthly premium for Part B may go up 10% for each full 12-month period that you could have had Part B, but didn’t sign up for it. </a:t>
            </a:r>
          </a:p>
          <a:p>
            <a:pPr eaLnBrk="1" hangingPunct="1"/>
            <a:endParaRPr lang="en-US" altLang="en-US" dirty="0"/>
          </a:p>
          <a:p>
            <a:pPr eaLnBrk="1" hangingPunct="1"/>
            <a:r>
              <a:rPr lang="en-US" altLang="en-US" dirty="0"/>
              <a:t>If under age 65 and disabled, you will be enrolled in Part B after receiving benefits for 24 months</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366480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Medicare Part C is often referred to as Medicare Advantage Plans.</a:t>
            </a:r>
          </a:p>
          <a:p>
            <a:pPr eaLnBrk="1" hangingPunct="1"/>
            <a:endParaRPr lang="en-US" altLang="en-US" dirty="0">
              <a:latin typeface="Arial" panose="020B0604020202020204" pitchFamily="34" charset="0"/>
            </a:endParaRPr>
          </a:p>
          <a:p>
            <a:pPr eaLnBrk="1" hangingPunct="1"/>
            <a:r>
              <a:rPr lang="en-US" altLang="en-US" dirty="0"/>
              <a:t>Health insurance plans offered by private companies approved by Federal Government but NOT regulated under Medicare</a:t>
            </a:r>
          </a:p>
          <a:p>
            <a:pPr eaLnBrk="1" hangingPunct="1"/>
            <a:endParaRPr lang="en-US" altLang="en-US" dirty="0"/>
          </a:p>
          <a:p>
            <a:pPr eaLnBrk="1" hangingPunct="1"/>
            <a:r>
              <a:rPr lang="en-US" altLang="en-US" dirty="0"/>
              <a:t>Will provide all of the Part A and Part B services</a:t>
            </a:r>
          </a:p>
          <a:p>
            <a:pPr lvl="1" eaLnBrk="1" hangingPunct="1">
              <a:buFontTx/>
              <a:buChar char="•"/>
            </a:pPr>
            <a:r>
              <a:rPr lang="en-US" altLang="en-US" sz="1600" dirty="0"/>
              <a:t>Does not cover Hospice Care</a:t>
            </a:r>
          </a:p>
          <a:p>
            <a:pPr eaLnBrk="1" hangingPunct="1"/>
            <a:endParaRPr lang="en-US" altLang="en-US" dirty="0"/>
          </a:p>
          <a:p>
            <a:pPr eaLnBrk="1" hangingPunct="1"/>
            <a:r>
              <a:rPr lang="en-US" altLang="en-US" dirty="0"/>
              <a:t>May offer extra coverage, such as vision, hearing, dental, and/or health and wellness programs at additional cost</a:t>
            </a:r>
          </a:p>
          <a:p>
            <a:pPr eaLnBrk="1" hangingPunct="1"/>
            <a:endParaRPr lang="en-US" altLang="en-US" dirty="0"/>
          </a:p>
          <a:p>
            <a:pPr eaLnBrk="1" hangingPunct="1"/>
            <a:r>
              <a:rPr lang="en-US" altLang="en-US" dirty="0"/>
              <a:t>Most plans:</a:t>
            </a:r>
          </a:p>
          <a:p>
            <a:pPr lvl="1" eaLnBrk="1" hangingPunct="1">
              <a:buFontTx/>
              <a:buChar char="•"/>
            </a:pPr>
            <a:r>
              <a:rPr lang="en-US" altLang="en-US" sz="1600" dirty="0"/>
              <a:t>Include Medicare prescription drug coverage</a:t>
            </a:r>
          </a:p>
          <a:p>
            <a:pPr lvl="1" eaLnBrk="1" hangingPunct="1">
              <a:buFontTx/>
              <a:buChar char="•"/>
            </a:pPr>
            <a:r>
              <a:rPr lang="en-US" altLang="en-US" sz="1600" dirty="0"/>
              <a:t>Will have a monthly premium in addition to Part B premium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Perhaps one of the most important thing to remember is i</a:t>
            </a:r>
            <a:r>
              <a:rPr lang="en-US" altLang="en-US" dirty="0">
                <a:solidFill>
                  <a:srgbClr val="000000"/>
                </a:solidFill>
                <a:latin typeface="Arial" panose="020B0604020202020204" pitchFamily="34" charset="0"/>
              </a:rPr>
              <a:t>f you join a Medicare Advantage Plan, you don’t need a Medigap policy. If you already have a Medigap policy, you can’t use it to pay for out-of-pocket costs you have in the Medicare Advantage Plan. If you already have a Medicare Advantage Plan, you can’t be sold a Medigap policy.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312628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national average of enrollment is growing rapidly and currently sits at 33% of enrollees nationwide.  The chart on the screen from the Kaiser Family foundation shows state by state statistics as well as the national average in 2017.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101538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234450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Medicare Part D is the Prescription Drug Plan.  Read slide – </a:t>
            </a:r>
          </a:p>
          <a:p>
            <a:pPr eaLnBrk="1" hangingPunct="1"/>
            <a:r>
              <a:rPr lang="en-US" altLang="en-US" dirty="0"/>
              <a:t>Also if annual income is below certain amounts clients may qualify for a low-income subsidy for prescription drug costs.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3011428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Much like Part B premiums, Part D premiums are means tested.  They are set first at the carrier level.  Each independent Part D insurance plan carries a different base premium.  In addition, as income levels rise, a higher monthly premium is due.</a:t>
            </a:r>
          </a:p>
          <a:p>
            <a:endParaRPr lang="en-US" altLang="en-US" dirty="0"/>
          </a:p>
          <a:p>
            <a:r>
              <a:rPr lang="en-US" altLang="en-US" dirty="0">
                <a:latin typeface="Arial" panose="020B0604020202020204" pitchFamily="34" charset="0"/>
                <a:cs typeface="Arial" panose="020B0604020202020204" pitchFamily="34" charset="0"/>
              </a:rPr>
              <a:t>According to the National Council on Aging, the average national monthly premium for Medicare Part D is $34</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259188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altLang="en-US" dirty="0" err="1"/>
              <a:t>Today</a:t>
            </a:r>
            <a:r>
              <a:rPr lang="fr-FR" altLang="en-US" dirty="0"/>
              <a:t> </a:t>
            </a:r>
            <a:r>
              <a:rPr lang="fr-FR" altLang="en-US" dirty="0" err="1"/>
              <a:t>we</a:t>
            </a:r>
            <a:r>
              <a:rPr lang="fr-FR" altLang="en-US" dirty="0"/>
              <a:t> </a:t>
            </a:r>
            <a:r>
              <a:rPr lang="fr-FR" altLang="en-US" dirty="0" err="1"/>
              <a:t>will</a:t>
            </a:r>
            <a:r>
              <a:rPr lang="fr-FR" altLang="en-US" dirty="0"/>
              <a:t> </a:t>
            </a:r>
            <a:r>
              <a:rPr lang="fr-FR" altLang="en-US" dirty="0" err="1"/>
              <a:t>discuss</a:t>
            </a:r>
            <a:r>
              <a:rPr lang="fr-FR" altLang="en-US" dirty="0"/>
              <a:t> (</a:t>
            </a:r>
            <a:r>
              <a:rPr lang="fr-FR" altLang="en-US" dirty="0" err="1"/>
              <a:t>read</a:t>
            </a:r>
            <a:r>
              <a:rPr lang="fr-FR" altLang="en-US" dirty="0"/>
              <a:t> </a:t>
            </a:r>
            <a:r>
              <a:rPr lang="fr-FR" altLang="en-US" dirty="0" err="1"/>
              <a:t>bullets</a:t>
            </a:r>
            <a:r>
              <a:rPr lang="fr-FR" altLang="en-US" dirty="0"/>
              <a:t>)</a:t>
            </a:r>
          </a:p>
          <a:p>
            <a:pPr eaLnBrk="1" hangingPunct="1"/>
            <a:endParaRPr lang="fr-FR" altLang="en-US" dirty="0"/>
          </a:p>
          <a:p>
            <a:pPr eaLnBrk="1" hangingPunct="1"/>
            <a:r>
              <a:rPr lang="en-US" altLang="en-US" b="1" dirty="0">
                <a:solidFill>
                  <a:srgbClr val="000000"/>
                </a:solidFill>
                <a:latin typeface="Arial" panose="020B0604020202020204" pitchFamily="34" charset="0"/>
              </a:rPr>
              <a:t>Medicare is a federal program attached to Social Security. It is available to all U.S. citizens 65 years of age or older and it also covers people with certain disabilities. It is available regardless of income. The four-part program includes:  </a:t>
            </a:r>
          </a:p>
          <a:p>
            <a:pPr algn="ctr" eaLnBrk="1" fontAlgn="t" hangingPunct="1">
              <a:buFontTx/>
              <a:buChar char="•"/>
            </a:pPr>
            <a:r>
              <a:rPr lang="en-US" altLang="en-US" b="1" dirty="0">
                <a:solidFill>
                  <a:srgbClr val="000000"/>
                </a:solidFill>
                <a:latin typeface="Arial" panose="020B0604020202020204" pitchFamily="34" charset="0"/>
              </a:rPr>
              <a:t>Part A: Hospitalization coverage </a:t>
            </a:r>
          </a:p>
          <a:p>
            <a:pPr algn="ctr" eaLnBrk="1" fontAlgn="t" hangingPunct="1">
              <a:buFontTx/>
              <a:buChar char="•"/>
            </a:pPr>
            <a:r>
              <a:rPr lang="en-US" altLang="en-US" b="1" dirty="0">
                <a:solidFill>
                  <a:srgbClr val="000000"/>
                </a:solidFill>
                <a:latin typeface="Arial" panose="020B0604020202020204" pitchFamily="34" charset="0"/>
              </a:rPr>
              <a:t>Part B: Medical insurance </a:t>
            </a:r>
          </a:p>
          <a:p>
            <a:pPr algn="ctr" eaLnBrk="1" fontAlgn="t" hangingPunct="1">
              <a:buFontTx/>
              <a:buChar char="•"/>
            </a:pPr>
            <a:r>
              <a:rPr lang="en-US" altLang="en-US" b="1" dirty="0">
                <a:solidFill>
                  <a:srgbClr val="000000"/>
                </a:solidFill>
                <a:latin typeface="Arial" panose="020B0604020202020204" pitchFamily="34" charset="0"/>
              </a:rPr>
              <a:t>Part C: Privately purchased </a:t>
            </a:r>
            <a:r>
              <a:rPr lang="en-US" altLang="en-US" dirty="0">
                <a:solidFill>
                  <a:srgbClr val="006400"/>
                </a:solidFill>
                <a:latin typeface="Arial" panose="020B0604020202020204" pitchFamily="34" charset="0"/>
              </a:rPr>
              <a:t>supplemental insurance</a:t>
            </a:r>
            <a:r>
              <a:rPr lang="en-US" altLang="en-US" b="1" dirty="0">
                <a:solidFill>
                  <a:srgbClr val="000000"/>
                </a:solidFill>
                <a:latin typeface="Arial" panose="020B0604020202020204" pitchFamily="34" charset="0"/>
              </a:rPr>
              <a:t> that provides additional services and through which all Medicare services offered by Part A and Part B can be accessed </a:t>
            </a:r>
          </a:p>
          <a:p>
            <a:pPr algn="ctr" eaLnBrk="1" fontAlgn="t" hangingPunct="1">
              <a:buFontTx/>
              <a:buChar char="•"/>
            </a:pPr>
            <a:r>
              <a:rPr lang="en-US" altLang="en-US" b="1" dirty="0">
                <a:solidFill>
                  <a:srgbClr val="000000"/>
                </a:solidFill>
                <a:latin typeface="Arial" panose="020B0604020202020204" pitchFamily="34" charset="0"/>
              </a:rPr>
              <a:t>Part D: Prescription drug coverage </a:t>
            </a:r>
          </a:p>
          <a:p>
            <a:pPr algn="ctr" eaLnBrk="1" fontAlgn="t" hangingPunct="1">
              <a:buFontTx/>
              <a:buChar char="•"/>
            </a:pPr>
            <a:endParaRPr lang="fr-FR" alt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127874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we’ve covered the basics of what Medicare covers and what it doesn’t we should look at potential gaps in coverage.  Sometimes you hear it referred to as “the donut hole”.  In this example the client has Medicare Part A, B, and D.  Even though Medicare picks up a significant portion of the expense there a hole of up to a true cost of $5,100.  The question becomes how does a client fill that gap or hole in retirement?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1495175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Let’s take a look at an example of how the doughnut hole works.  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938997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75000"/>
              </a:spcBef>
            </a:pPr>
            <a:r>
              <a:rPr lang="en-US" altLang="en-US" dirty="0"/>
              <a:t>Sometimes that gap or donut hole will be filled with Medigap insurance.  Read slide.  Must be clearly identified as “Medicare Supplement Insurance”.  Must follow federal and state laws.</a:t>
            </a:r>
          </a:p>
          <a:p>
            <a:pPr eaLnBrk="1" hangingPunct="1">
              <a:spcBef>
                <a:spcPct val="75000"/>
              </a:spcBef>
            </a:pPr>
            <a:r>
              <a:rPr lang="en-US" altLang="en-US" dirty="0"/>
              <a:t>A married couple would need policies on each spouse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348039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1784240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There are two main ways to get your Medicare coverage: Original Medicare or a Medicare Advantage Plan. Use these steps to help you decide which way to get your coverage.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218215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spcAft>
                <a:spcPct val="20000"/>
              </a:spcAft>
              <a:defRPr/>
            </a:pPr>
            <a:r>
              <a:rPr lang="en-US" b="1" dirty="0">
                <a:ea typeface="ヒラギノ角ゴ Pro W3" pitchFamily="112" charset="-128"/>
              </a:rPr>
              <a:t>Objective of slide:</a:t>
            </a:r>
          </a:p>
          <a:p>
            <a:pPr eaLnBrk="1" hangingPunct="1">
              <a:spcBef>
                <a:spcPct val="20000"/>
              </a:spcBef>
              <a:spcAft>
                <a:spcPct val="20000"/>
              </a:spcAft>
              <a:defRPr/>
            </a:pPr>
            <a:r>
              <a:rPr lang="en-US" dirty="0">
                <a:ea typeface="ヒラギノ角ゴ Pro W3" pitchFamily="112" charset="-128"/>
              </a:rPr>
              <a:t>To educate the audience about the kinds of out of pocket expense that remain, even when an individual is covered by Medicare as well as an average out of pocket cost, to help quantify the gap.</a:t>
            </a:r>
          </a:p>
          <a:p>
            <a:pPr eaLnBrk="1" hangingPunct="1">
              <a:spcBef>
                <a:spcPct val="20000"/>
              </a:spcBef>
              <a:spcAft>
                <a:spcPct val="20000"/>
              </a:spcAft>
              <a:defRPr/>
            </a:pPr>
            <a:endParaRPr lang="en-US" dirty="0">
              <a:ea typeface="ヒラギノ角ゴ Pro W3" pitchFamily="112" charset="-128"/>
            </a:endParaRPr>
          </a:p>
          <a:p>
            <a:pPr eaLnBrk="1" hangingPunct="1">
              <a:spcBef>
                <a:spcPct val="20000"/>
              </a:spcBef>
              <a:spcAft>
                <a:spcPct val="20000"/>
              </a:spcAft>
              <a:defRPr/>
            </a:pPr>
            <a:r>
              <a:rPr lang="en-US" b="1" dirty="0">
                <a:ea typeface="ヒラギノ角ゴ Pro W3" pitchFamily="112" charset="-128"/>
              </a:rPr>
              <a:t>When covering this slide, be sure to:</a:t>
            </a:r>
          </a:p>
          <a:p>
            <a:pPr marL="163718" indent="-163718" eaLnBrk="1" hangingPunct="1">
              <a:spcBef>
                <a:spcPct val="20000"/>
              </a:spcBef>
              <a:spcAft>
                <a:spcPct val="20000"/>
              </a:spcAft>
              <a:buFont typeface="Arial" panose="020B0604020202020204" pitchFamily="34" charset="0"/>
              <a:buChar char="•"/>
              <a:defRPr/>
            </a:pPr>
            <a:r>
              <a:rPr lang="en-US" dirty="0">
                <a:ea typeface="ヒラギノ角ゴ Pro W3" pitchFamily="112" charset="-128"/>
              </a:rPr>
              <a:t>Remind the audience that Medicare does cover a substantial amount of annual healthcare costs; however, the associated out-of-pocket expenses including monthly premiums for certain program components, deductibles and copayments can quickly mount.  </a:t>
            </a:r>
          </a:p>
          <a:p>
            <a:pPr marL="163718" indent="-163718" eaLnBrk="1" hangingPunct="1">
              <a:spcBef>
                <a:spcPct val="20000"/>
              </a:spcBef>
              <a:spcAft>
                <a:spcPct val="20000"/>
              </a:spcAft>
              <a:buFont typeface="Arial" panose="020B0604020202020204" pitchFamily="34" charset="0"/>
              <a:buChar char="•"/>
              <a:defRPr/>
            </a:pPr>
            <a:r>
              <a:rPr lang="en-US" dirty="0">
                <a:ea typeface="ヒラギノ角ゴ Pro W3" pitchFamily="112" charset="-128"/>
              </a:rPr>
              <a:t>Review all the types of costs they may face when covered by Medicare, as listed on the slide then reveal the average dollar cost associated with each</a:t>
            </a:r>
          </a:p>
          <a:p>
            <a:pPr marL="163718" indent="-163718" eaLnBrk="1" hangingPunct="1">
              <a:spcBef>
                <a:spcPct val="20000"/>
              </a:spcBef>
              <a:spcAft>
                <a:spcPct val="20000"/>
              </a:spcAft>
              <a:buFont typeface="Arial" panose="020B0604020202020204" pitchFamily="34" charset="0"/>
              <a:buChar char="•"/>
              <a:defRPr/>
            </a:pPr>
            <a:r>
              <a:rPr lang="en-US" dirty="0">
                <a:ea typeface="ヒラギノ角ゴ Pro W3" pitchFamily="112" charset="-128"/>
              </a:rPr>
              <a:t>Tell the audience that Medicare does not cover vision, dental and hearing expenses. There are some Medicare Advantage plans that cover these expenses. As well as “Medigap” supplemental insurance that may alleviate many of these expenses. </a:t>
            </a:r>
            <a:endParaRPr lang="en-US" dirty="0">
              <a:ea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25</a:t>
            </a:fld>
            <a:endParaRPr lang="en-US" dirty="0"/>
          </a:p>
        </p:txBody>
      </p:sp>
    </p:spTree>
    <p:extLst>
      <p:ext uri="{BB962C8B-B14F-4D97-AF65-F5344CB8AC3E}">
        <p14:creationId xmlns:p14="http://schemas.microsoft.com/office/powerpoint/2010/main" val="277784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Here are the typical options.</a:t>
            </a:r>
          </a:p>
          <a:p>
            <a:pPr eaLnBrk="1" hangingPunct="1"/>
            <a:r>
              <a:rPr lang="en-US" altLang="en-US" dirty="0"/>
              <a:t>Read slide.</a:t>
            </a:r>
          </a:p>
          <a:p>
            <a:pPr eaLnBrk="1" hangingPunct="1"/>
            <a:r>
              <a:rPr lang="en-US" altLang="en-US" dirty="0"/>
              <a:t>Unfortunately they are not all equal.  We’ll look at the challenges of funding healthcare costs in retirement with some of these options, then look to explore a better option.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26</a:t>
            </a:fld>
            <a:endParaRPr lang="en-US" dirty="0"/>
          </a:p>
        </p:txBody>
      </p:sp>
    </p:spTree>
    <p:extLst>
      <p:ext uri="{BB962C8B-B14F-4D97-AF65-F5344CB8AC3E}">
        <p14:creationId xmlns:p14="http://schemas.microsoft.com/office/powerpoint/2010/main" val="2127405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the past it was common for large employer to pay all of their healthcare costs in retirement.  Let’s look at come current statistics.  Second bullet point – these numbers are  down from 46% and 40% in 1993.  </a:t>
            </a:r>
          </a:p>
          <a:p>
            <a:pPr eaLnBrk="1" hangingPunct="1"/>
            <a:r>
              <a:rPr lang="en-US" altLang="en-US" dirty="0"/>
              <a:t>If you are looking at these numbers and statistics chances are you begin feeling a little nervous.  What about a some of the other options…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27</a:t>
            </a:fld>
            <a:endParaRPr lang="en-US" dirty="0"/>
          </a:p>
        </p:txBody>
      </p:sp>
    </p:spTree>
    <p:extLst>
      <p:ext uri="{BB962C8B-B14F-4D97-AF65-F5344CB8AC3E}">
        <p14:creationId xmlns:p14="http://schemas.microsoft.com/office/powerpoint/2010/main" val="3808807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We all know that retirement planning goes beyond assets management and distribution planning.  It does include helping clients manage healthcare costs and understanding their Medicare options.  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28</a:t>
            </a:fld>
            <a:endParaRPr lang="en-US" dirty="0"/>
          </a:p>
        </p:txBody>
      </p:sp>
    </p:spTree>
    <p:extLst>
      <p:ext uri="{BB962C8B-B14F-4D97-AF65-F5344CB8AC3E}">
        <p14:creationId xmlns:p14="http://schemas.microsoft.com/office/powerpoint/2010/main" val="7268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29</a:t>
            </a:fld>
            <a:endParaRPr lang="en-US" dirty="0"/>
          </a:p>
        </p:txBody>
      </p:sp>
    </p:spTree>
    <p:extLst>
      <p:ext uri="{BB962C8B-B14F-4D97-AF65-F5344CB8AC3E}">
        <p14:creationId xmlns:p14="http://schemas.microsoft.com/office/powerpoint/2010/main" val="35753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solidFill>
                  <a:srgbClr val="000000"/>
                </a:solidFill>
              </a:rPr>
              <a:t>Read slide</a:t>
            </a:r>
            <a:endParaRPr lang="en-US" altLang="en-US" dirty="0">
              <a:solidFill>
                <a:srgbClr val="00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25160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Planning for Retirement Healthcare involves understanding and filing for Medicare appropriately.  In addition, it also is important to consider how to transition personal savings and retirement assets into retirement income streams that will help pay for the costs associated with retirement healthcare.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30</a:t>
            </a:fld>
            <a:endParaRPr lang="en-US" dirty="0"/>
          </a:p>
        </p:txBody>
      </p:sp>
    </p:spTree>
    <p:extLst>
      <p:ext uri="{BB962C8B-B14F-4D97-AF65-F5344CB8AC3E}">
        <p14:creationId xmlns:p14="http://schemas.microsoft.com/office/powerpoint/2010/main" val="1364764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40000"/>
              </a:spcBef>
            </a:pPr>
            <a:r>
              <a:rPr lang="en-US" altLang="en-US" sz="1400" dirty="0"/>
              <a:t>The worksheet uses a two step process.</a:t>
            </a:r>
          </a:p>
          <a:p>
            <a:pPr lvl="1">
              <a:lnSpc>
                <a:spcPct val="115000"/>
              </a:lnSpc>
              <a:spcBef>
                <a:spcPct val="40000"/>
              </a:spcBef>
            </a:pPr>
            <a:r>
              <a:rPr lang="en-US" altLang="en-US" dirty="0"/>
              <a:t>STEP 1 allows you to determine whether or not guaranteed sources of income will provide enough money to cover non-discretionary spending needs during retirement. If the non-discretionary expenses exceed the guaranteed income, there will be a need for additional funds. The amount of additional money needed is your client’s annual income gap. You can then look to personal savings to fill this gap by purchasing a long-term financial product that will provide cash flow for life. Additionally, since inflation means the need for more money in upcoming years, an inflation multiplier is provided, assuming a 3% rate of inflation.</a:t>
            </a:r>
          </a:p>
          <a:p>
            <a:pPr lvl="1">
              <a:lnSpc>
                <a:spcPct val="115000"/>
              </a:lnSpc>
              <a:spcBef>
                <a:spcPct val="40000"/>
              </a:spcBef>
            </a:pPr>
            <a:r>
              <a:rPr lang="en-US" altLang="en-US" dirty="0"/>
              <a:t>STEP 2 takes the amount of personal savings left over after covering the non-discretionary spending needs and divides it by life expectancy. The result is how much you can spend each year on discretionary items.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31</a:t>
            </a:fld>
            <a:endParaRPr lang="en-US" dirty="0"/>
          </a:p>
        </p:txBody>
      </p:sp>
    </p:spTree>
    <p:extLst>
      <p:ext uri="{BB962C8B-B14F-4D97-AF65-F5344CB8AC3E}">
        <p14:creationId xmlns:p14="http://schemas.microsoft.com/office/powerpoint/2010/main" val="265955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Pages 2 &amp; 3 are where the real work is done.  </a:t>
            </a:r>
          </a:p>
          <a:p>
            <a:r>
              <a:rPr lang="en-US" altLang="en-US" dirty="0">
                <a:latin typeface="Arial" panose="020B0604020202020204" pitchFamily="34" charset="0"/>
              </a:rPr>
              <a:t>The process is broken down into two steps.  </a:t>
            </a:r>
          </a:p>
          <a:p>
            <a:pPr marL="273050" lvl="1" indent="-165100">
              <a:buFontTx/>
              <a:buAutoNum type="arabicPeriod"/>
            </a:pPr>
            <a:r>
              <a:rPr lang="en-US" altLang="en-US" dirty="0">
                <a:latin typeface="Arial" panose="020B0604020202020204" pitchFamily="34" charset="0"/>
              </a:rPr>
              <a:t>Step 1 addresses how much of your client’s retirement savings should be allocated to cover non-discretionary expenses.  These are defined simply as those things they cannot live without (e.g., housing, food, clothing, and medical expenses).  </a:t>
            </a:r>
          </a:p>
          <a:p>
            <a:pPr marL="273050" lvl="1" indent="-165100">
              <a:buFontTx/>
              <a:buAutoNum type="arabicPeriod"/>
            </a:pPr>
            <a:r>
              <a:rPr lang="en-US" altLang="en-US" dirty="0">
                <a:latin typeface="Arial" panose="020B0604020202020204" pitchFamily="34" charset="0"/>
              </a:rPr>
              <a:t>Step 2 examines how much additional spending can be done after the basic necessities have been covered in Step 1.  It also provides a framework of how you can allocate personal savings to avoid many of the risks your clients will face in retirement.</a:t>
            </a:r>
          </a:p>
          <a:p>
            <a:endParaRPr lang="en-US" altLang="en-US" dirty="0">
              <a:latin typeface="Arial" panose="020B0604020202020204" pitchFamily="34" charset="0"/>
            </a:endParaRPr>
          </a:p>
          <a:p>
            <a:r>
              <a:rPr lang="en-US" altLang="en-US" dirty="0">
                <a:latin typeface="Arial" panose="020B0604020202020204" pitchFamily="34" charset="0"/>
              </a:rPr>
              <a:t>The left-hand shaded region of each step gives you the description of what you need to do. </a:t>
            </a:r>
          </a:p>
          <a:p>
            <a:r>
              <a:rPr lang="en-US" altLang="en-US" dirty="0">
                <a:latin typeface="Arial" panose="020B0604020202020204" pitchFamily="34" charset="0"/>
              </a:rPr>
              <a:t>The far right is where you put in the numbers and do the math.</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32</a:t>
            </a:fld>
            <a:endParaRPr lang="en-US" dirty="0"/>
          </a:p>
        </p:txBody>
      </p:sp>
    </p:spTree>
    <p:extLst>
      <p:ext uri="{BB962C8B-B14F-4D97-AF65-F5344CB8AC3E}">
        <p14:creationId xmlns:p14="http://schemas.microsoft.com/office/powerpoint/2010/main" val="555674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33</a:t>
            </a:fld>
            <a:endParaRPr lang="en-US" dirty="0"/>
          </a:p>
        </p:txBody>
      </p:sp>
    </p:spTree>
    <p:extLst>
      <p:ext uri="{BB962C8B-B14F-4D97-AF65-F5344CB8AC3E}">
        <p14:creationId xmlns:p14="http://schemas.microsoft.com/office/powerpoint/2010/main" val="1633838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altLang="en-US" dirty="0" err="1"/>
              <a:t>Today</a:t>
            </a:r>
            <a:r>
              <a:rPr lang="fr-FR" altLang="en-US" dirty="0"/>
              <a:t> </a:t>
            </a:r>
            <a:r>
              <a:rPr lang="fr-FR" altLang="en-US" dirty="0" err="1"/>
              <a:t>we</a:t>
            </a:r>
            <a:r>
              <a:rPr lang="fr-FR" altLang="en-US" dirty="0"/>
              <a:t> </a:t>
            </a:r>
            <a:r>
              <a:rPr lang="fr-FR" altLang="en-US" dirty="0" err="1"/>
              <a:t>discussed</a:t>
            </a:r>
            <a:r>
              <a:rPr lang="fr-FR" altLang="en-US" dirty="0"/>
              <a:t> (</a:t>
            </a:r>
            <a:r>
              <a:rPr lang="fr-FR" altLang="en-US" dirty="0" err="1"/>
              <a:t>read</a:t>
            </a:r>
            <a:r>
              <a:rPr lang="fr-FR" altLang="en-US" dirty="0"/>
              <a:t> </a:t>
            </a:r>
            <a:r>
              <a:rPr lang="fr-FR" altLang="en-US" dirty="0" err="1"/>
              <a:t>bullets</a:t>
            </a:r>
            <a:r>
              <a:rPr lang="fr-FR" altLang="en-US" dirty="0"/>
              <a:t>)</a:t>
            </a:r>
          </a:p>
          <a:p>
            <a:pPr eaLnBrk="1" hangingPunct="1"/>
            <a:endParaRPr lang="fr-FR" altLang="en-US" dirty="0"/>
          </a:p>
          <a:p>
            <a:pPr eaLnBrk="1" hangingPunct="1"/>
            <a:r>
              <a:rPr lang="en-US" altLang="en-US" b="1" dirty="0">
                <a:solidFill>
                  <a:srgbClr val="000000"/>
                </a:solidFill>
                <a:latin typeface="Arial" panose="020B0604020202020204" pitchFamily="34" charset="0"/>
              </a:rPr>
              <a:t>Medicare is a federal program attached to Social Security. It is available to all U.S. citizens 65 years of age or older and it also covers people with certain disabilities. It is available regardless of income. The four-part program includes:  </a:t>
            </a:r>
          </a:p>
          <a:p>
            <a:pPr algn="ctr" eaLnBrk="1" fontAlgn="t" hangingPunct="1">
              <a:buFontTx/>
              <a:buChar char="•"/>
            </a:pPr>
            <a:r>
              <a:rPr lang="en-US" altLang="en-US" b="1" dirty="0">
                <a:solidFill>
                  <a:srgbClr val="000000"/>
                </a:solidFill>
                <a:latin typeface="Arial" panose="020B0604020202020204" pitchFamily="34" charset="0"/>
              </a:rPr>
              <a:t>Part A: Hospitalization coverage </a:t>
            </a:r>
          </a:p>
          <a:p>
            <a:pPr algn="ctr" eaLnBrk="1" fontAlgn="t" hangingPunct="1">
              <a:buFontTx/>
              <a:buChar char="•"/>
            </a:pPr>
            <a:r>
              <a:rPr lang="en-US" altLang="en-US" b="1" dirty="0">
                <a:solidFill>
                  <a:srgbClr val="000000"/>
                </a:solidFill>
                <a:latin typeface="Arial" panose="020B0604020202020204" pitchFamily="34" charset="0"/>
              </a:rPr>
              <a:t>Part B: Medical insurance </a:t>
            </a:r>
          </a:p>
          <a:p>
            <a:pPr algn="ctr" eaLnBrk="1" fontAlgn="t" hangingPunct="1">
              <a:buFontTx/>
              <a:buChar char="•"/>
            </a:pPr>
            <a:r>
              <a:rPr lang="en-US" altLang="en-US" b="1" dirty="0">
                <a:solidFill>
                  <a:srgbClr val="000000"/>
                </a:solidFill>
                <a:latin typeface="Arial" panose="020B0604020202020204" pitchFamily="34" charset="0"/>
              </a:rPr>
              <a:t>Part C: Privately purchased </a:t>
            </a:r>
            <a:r>
              <a:rPr lang="en-US" altLang="en-US" dirty="0">
                <a:solidFill>
                  <a:srgbClr val="006400"/>
                </a:solidFill>
                <a:latin typeface="Arial" panose="020B0604020202020204" pitchFamily="34" charset="0"/>
              </a:rPr>
              <a:t>supplemental insurance</a:t>
            </a:r>
            <a:r>
              <a:rPr lang="en-US" altLang="en-US" b="1" dirty="0">
                <a:solidFill>
                  <a:srgbClr val="000000"/>
                </a:solidFill>
                <a:latin typeface="Arial" panose="020B0604020202020204" pitchFamily="34" charset="0"/>
              </a:rPr>
              <a:t> that provides additional services and through which all Medicare services offered by Part A and Part B can be accessed </a:t>
            </a:r>
          </a:p>
          <a:p>
            <a:pPr algn="ctr" eaLnBrk="1" fontAlgn="t" hangingPunct="1">
              <a:buFontTx/>
              <a:buChar char="•"/>
            </a:pPr>
            <a:r>
              <a:rPr lang="en-US" altLang="en-US" b="1" dirty="0">
                <a:solidFill>
                  <a:srgbClr val="000000"/>
                </a:solidFill>
                <a:latin typeface="Arial" panose="020B0604020202020204" pitchFamily="34" charset="0"/>
              </a:rPr>
              <a:t>Part D: Prescription drug coverage </a:t>
            </a:r>
          </a:p>
          <a:p>
            <a:pPr algn="ctr" eaLnBrk="1" fontAlgn="t" hangingPunct="1">
              <a:buFontTx/>
              <a:buChar char="•"/>
            </a:pPr>
            <a:endParaRPr lang="fr-FR" alt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34</a:t>
            </a:fld>
            <a:endParaRPr lang="en-US" dirty="0"/>
          </a:p>
        </p:txBody>
      </p:sp>
    </p:spTree>
    <p:extLst>
      <p:ext uri="{BB962C8B-B14F-4D97-AF65-F5344CB8AC3E}">
        <p14:creationId xmlns:p14="http://schemas.microsoft.com/office/powerpoint/2010/main" val="867602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dirty="0">
                <a:solidFill>
                  <a:schemeClr val="bg2">
                    <a:lumMod val="50000"/>
                  </a:schemeClr>
                </a:solidFill>
                <a:latin typeface="Arial" charset="0"/>
                <a:ea typeface="ＭＳ Ｐゴシック" charset="0"/>
                <a:cs typeface="Arial" charset="0"/>
              </a:rPr>
              <a:t>Structured Capital Strategies – Buffered Variable Annuity</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Tax Deferred Protected Equity investment strategy with no explicit fee and access to multiple indices with </a:t>
            </a:r>
            <a:r>
              <a:rPr lang="en-US" altLang="en-US" sz="1600" u="sng" dirty="0">
                <a:solidFill>
                  <a:schemeClr val="bg2">
                    <a:lumMod val="50000"/>
                  </a:schemeClr>
                </a:solidFill>
                <a:latin typeface="Arial" charset="0"/>
                <a:ea typeface="ＭＳ Ｐゴシック" charset="0"/>
                <a:cs typeface="Arial" charset="0"/>
              </a:rPr>
              <a:t>some </a:t>
            </a:r>
            <a:r>
              <a:rPr lang="en-US" altLang="en-US" sz="1600" dirty="0">
                <a:solidFill>
                  <a:schemeClr val="bg2">
                    <a:lumMod val="50000"/>
                  </a:schemeClr>
                </a:solidFill>
                <a:latin typeface="Arial" charset="0"/>
                <a:ea typeface="ＭＳ Ｐゴシック" charset="0"/>
                <a:cs typeface="Arial" charset="0"/>
              </a:rPr>
              <a:t>down side protection.</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Set aside a lump sum to grow and protect it for future healthcare expenses</a:t>
            </a:r>
          </a:p>
          <a:p>
            <a:pPr>
              <a:spcBef>
                <a:spcPts val="0"/>
              </a:spcBef>
              <a:defRPr/>
            </a:pPr>
            <a:endParaRPr lang="en-US" altLang="en-US" dirty="0">
              <a:solidFill>
                <a:schemeClr val="bg2">
                  <a:lumMod val="50000"/>
                </a:schemeClr>
              </a:solidFill>
              <a:latin typeface="Arial" charset="0"/>
              <a:ea typeface="ＭＳ Ｐゴシック" charset="0"/>
              <a:cs typeface="Arial" charset="0"/>
            </a:endParaRPr>
          </a:p>
          <a:p>
            <a:pPr>
              <a:spcBef>
                <a:spcPts val="0"/>
              </a:spcBef>
              <a:defRPr/>
            </a:pPr>
            <a:r>
              <a:rPr lang="en-US" altLang="en-US" dirty="0">
                <a:solidFill>
                  <a:schemeClr val="bg2">
                    <a:lumMod val="50000"/>
                  </a:schemeClr>
                </a:solidFill>
                <a:latin typeface="Arial" charset="0"/>
                <a:ea typeface="ＭＳ Ｐゴシック" charset="0"/>
                <a:cs typeface="Arial" charset="0"/>
              </a:rPr>
              <a:t>Investment Edge – Investment Only Variable Annuity</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Tax deferred investment strategies with 120+ investment options including alternatives with a tax efficient distribution strategy.</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Set aside a lump sum to grow for future healthcare expenses in a tax deferred manner.  Future income can utilize AXA’s unique Income Edge private letter ruling to gain exclusion ratio distributions, therefore increasing the tax efficiency of the annuity income</a:t>
            </a:r>
          </a:p>
          <a:p>
            <a:pPr marL="647700" lvl="1" indent="-285750">
              <a:spcBef>
                <a:spcPts val="0"/>
              </a:spcBef>
              <a:buClr>
                <a:schemeClr val="tx2"/>
              </a:buClr>
              <a:buFont typeface="Wingdings" panose="05000000000000000000" pitchFamily="2" charset="2"/>
              <a:buChar char="§"/>
              <a:defRPr/>
            </a:pPr>
            <a:endParaRPr lang="en-US" altLang="en-US" sz="1600" dirty="0">
              <a:solidFill>
                <a:schemeClr val="bg2">
                  <a:lumMod val="50000"/>
                </a:schemeClr>
              </a:solidFill>
              <a:latin typeface="Arial" charset="0"/>
              <a:ea typeface="ＭＳ Ｐゴシック" charset="0"/>
              <a:cs typeface="Arial"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35</a:t>
            </a:fld>
            <a:endParaRPr lang="en-US" dirty="0"/>
          </a:p>
        </p:txBody>
      </p:sp>
    </p:spTree>
    <p:extLst>
      <p:ext uri="{BB962C8B-B14F-4D97-AF65-F5344CB8AC3E}">
        <p14:creationId xmlns:p14="http://schemas.microsoft.com/office/powerpoint/2010/main" val="1661970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dirty="0">
                <a:solidFill>
                  <a:schemeClr val="bg2">
                    <a:lumMod val="50000"/>
                  </a:schemeClr>
                </a:solidFill>
                <a:latin typeface="Arial" charset="0"/>
                <a:ea typeface="ＭＳ Ｐゴシック" charset="0"/>
                <a:cs typeface="Arial" charset="0"/>
              </a:rPr>
              <a:t>Retirement Cornerstone - Variable Annuity with optional Living and Death Benefit Riders</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Tax deferred investments with option to fund living and death benefits in the future</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Provide Guaranteed income to contribute to healthcare expenses in the future</a:t>
            </a:r>
          </a:p>
          <a:p>
            <a:pPr lvl="1">
              <a:spcBef>
                <a:spcPts val="0"/>
              </a:spcBef>
              <a:defRPr/>
            </a:pPr>
            <a:endParaRPr lang="en-US" altLang="en-US" dirty="0">
              <a:solidFill>
                <a:schemeClr val="bg2">
                  <a:lumMod val="50000"/>
                </a:schemeClr>
              </a:solidFill>
              <a:latin typeface="Arial" charset="0"/>
              <a:ea typeface="ＭＳ Ｐゴシック" charset="0"/>
              <a:cs typeface="Arial" charset="0"/>
            </a:endParaRPr>
          </a:p>
          <a:p>
            <a:pPr>
              <a:spcBef>
                <a:spcPts val="0"/>
              </a:spcBef>
              <a:defRPr/>
            </a:pPr>
            <a:r>
              <a:rPr lang="en-US" altLang="en-US" dirty="0">
                <a:solidFill>
                  <a:schemeClr val="bg2">
                    <a:lumMod val="50000"/>
                  </a:schemeClr>
                </a:solidFill>
                <a:latin typeface="Arial" charset="0"/>
                <a:ea typeface="ＭＳ Ｐゴシック" charset="0"/>
                <a:cs typeface="Arial" charset="0"/>
              </a:rPr>
              <a:t>Structured Capital Strategies – Buffered Variable Annuity</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Tax Deferred Protected Equity investment strategy with no explicit fee and access to multiple indices with </a:t>
            </a:r>
            <a:r>
              <a:rPr lang="en-US" altLang="en-US" sz="1600" u="sng" dirty="0">
                <a:solidFill>
                  <a:schemeClr val="bg2">
                    <a:lumMod val="50000"/>
                  </a:schemeClr>
                </a:solidFill>
                <a:latin typeface="Arial" charset="0"/>
                <a:ea typeface="ＭＳ Ｐゴシック" charset="0"/>
                <a:cs typeface="Arial" charset="0"/>
              </a:rPr>
              <a:t>some </a:t>
            </a:r>
            <a:r>
              <a:rPr lang="en-US" altLang="en-US" sz="1600" dirty="0">
                <a:solidFill>
                  <a:schemeClr val="bg2">
                    <a:lumMod val="50000"/>
                  </a:schemeClr>
                </a:solidFill>
                <a:latin typeface="Arial" charset="0"/>
                <a:ea typeface="ＭＳ Ｐゴシック" charset="0"/>
                <a:cs typeface="Arial" charset="0"/>
              </a:rPr>
              <a:t>down side protection.</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Set aside a lump sum to grow and protect it for future healthcare expenses</a:t>
            </a:r>
          </a:p>
          <a:p>
            <a:pPr>
              <a:spcBef>
                <a:spcPts val="0"/>
              </a:spcBef>
              <a:defRPr/>
            </a:pPr>
            <a:endParaRPr lang="en-US" altLang="en-US" dirty="0">
              <a:solidFill>
                <a:schemeClr val="bg2">
                  <a:lumMod val="50000"/>
                </a:schemeClr>
              </a:solidFill>
              <a:latin typeface="Arial" charset="0"/>
              <a:ea typeface="ＭＳ Ｐゴシック" charset="0"/>
              <a:cs typeface="Arial" charset="0"/>
            </a:endParaRPr>
          </a:p>
          <a:p>
            <a:pPr>
              <a:spcBef>
                <a:spcPts val="0"/>
              </a:spcBef>
              <a:defRPr/>
            </a:pPr>
            <a:r>
              <a:rPr lang="en-US" altLang="en-US" dirty="0">
                <a:solidFill>
                  <a:schemeClr val="bg2">
                    <a:lumMod val="50000"/>
                  </a:schemeClr>
                </a:solidFill>
                <a:latin typeface="Arial" charset="0"/>
                <a:ea typeface="ＭＳ Ｐゴシック" charset="0"/>
                <a:cs typeface="Arial" charset="0"/>
              </a:rPr>
              <a:t>Investment Edge – Investment Only Variable Annuity</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Tax deferred investment strategies with 120+ investment options including alternatives with a tax efficient distribution strategy.</a:t>
            </a:r>
          </a:p>
          <a:p>
            <a:pPr marL="647700" lvl="1" indent="-285750">
              <a:spcBef>
                <a:spcPts val="0"/>
              </a:spcBef>
              <a:buClr>
                <a:schemeClr val="tx2"/>
              </a:buClr>
              <a:buFont typeface="Wingdings" panose="05000000000000000000" pitchFamily="2" charset="2"/>
              <a:buChar char="§"/>
              <a:defRPr/>
            </a:pPr>
            <a:r>
              <a:rPr lang="en-US" altLang="en-US" sz="1600" dirty="0">
                <a:solidFill>
                  <a:schemeClr val="bg2">
                    <a:lumMod val="50000"/>
                  </a:schemeClr>
                </a:solidFill>
                <a:latin typeface="Arial" charset="0"/>
                <a:ea typeface="ＭＳ Ｐゴシック" charset="0"/>
                <a:cs typeface="Arial" charset="0"/>
              </a:rPr>
              <a:t>Set aside a lump sum to grow for future healthcare expenses in a tax deferred manner.  Future income can utilize AXA’s unique Income Edge private letter ruling to gain exclusion ratio distributions, therefore increasing the tax efficiency of the annuity income</a:t>
            </a:r>
          </a:p>
          <a:p>
            <a:pPr marL="647700" lvl="1" indent="-285750">
              <a:spcBef>
                <a:spcPts val="0"/>
              </a:spcBef>
              <a:buClr>
                <a:schemeClr val="tx2"/>
              </a:buClr>
              <a:buFont typeface="Wingdings" panose="05000000000000000000" pitchFamily="2" charset="2"/>
              <a:buChar char="§"/>
              <a:defRPr/>
            </a:pPr>
            <a:endParaRPr lang="en-US" altLang="en-US" sz="1600" dirty="0">
              <a:solidFill>
                <a:schemeClr val="bg2">
                  <a:lumMod val="50000"/>
                </a:schemeClr>
              </a:solidFill>
              <a:latin typeface="Arial" charset="0"/>
              <a:ea typeface="ＭＳ Ｐゴシック" charset="0"/>
              <a:cs typeface="Arial"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36</a:t>
            </a:fld>
            <a:endParaRPr lang="en-US" dirty="0"/>
          </a:p>
        </p:txBody>
      </p:sp>
    </p:spTree>
    <p:extLst>
      <p:ext uri="{BB962C8B-B14F-4D97-AF65-F5344CB8AC3E}">
        <p14:creationId xmlns:p14="http://schemas.microsoft.com/office/powerpoint/2010/main" val="2642609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37</a:t>
            </a:fld>
            <a:endParaRPr lang="en-US" dirty="0"/>
          </a:p>
        </p:txBody>
      </p:sp>
    </p:spTree>
    <p:extLst>
      <p:ext uri="{BB962C8B-B14F-4D97-AF65-F5344CB8AC3E}">
        <p14:creationId xmlns:p14="http://schemas.microsoft.com/office/powerpoint/2010/main" val="962781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38</a:t>
            </a:fld>
            <a:endParaRPr lang="en-US" dirty="0"/>
          </a:p>
        </p:txBody>
      </p:sp>
    </p:spTree>
    <p:extLst>
      <p:ext uri="{BB962C8B-B14F-4D97-AF65-F5344CB8AC3E}">
        <p14:creationId xmlns:p14="http://schemas.microsoft.com/office/powerpoint/2010/main" val="239550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According to 2 recent surveys conducted by Fidelity and </a:t>
            </a:r>
            <a:r>
              <a:rPr lang="en-US" altLang="en-US" dirty="0" err="1"/>
              <a:t>Healthview</a:t>
            </a:r>
            <a:r>
              <a:rPr lang="en-US" altLang="en-US" dirty="0"/>
              <a:t> Services, between $285,000 &amp; over $387,644 in today’s dollars is required for a 65 year old couple to cover their Out of Pocket healthcare expenses in retirement.  This is not including the costs covered by Medicare and any Medigap or supplemental insurance.  This leads to the conclusion that individual choices related to health and savings are among the key issues that need to be discussed when planning to address future retirement health care costs.  The course of this presentation will help us help our clients make those educated decisions.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341195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We know that you’re familiar by now with the statistics around the probability of a married couple having at least 1 person living to age 93 or 98. So we know you appreciate the real risk around longevity.   Women have the additional burden of a longer life expectancy.  On average, women outlive their husbands by approximately 4 years (assuming a 2 year age difference, husband being 2 years older than the wife).  That said, there are an additional 4 years of retirement costs women must budget for due to longevity.</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275685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335176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136796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Medicare  part A covers a number of services ( read bullets)</a:t>
            </a:r>
          </a:p>
          <a:p>
            <a:pPr eaLnBrk="1" hangingPunct="1"/>
            <a:r>
              <a:rPr lang="en-US" altLang="en-US" dirty="0"/>
              <a:t>Continue with bullets</a:t>
            </a:r>
          </a:p>
          <a:p>
            <a:pPr eaLnBrk="1" hangingPunct="1"/>
            <a:r>
              <a:rPr lang="en-US" altLang="en-US" dirty="0"/>
              <a:t>Part A covers items like:</a:t>
            </a:r>
          </a:p>
          <a:p>
            <a:pPr eaLnBrk="1" hangingPunct="1"/>
            <a:r>
              <a:rPr lang="en-US" altLang="en-US" dirty="0"/>
              <a:t>Hospital meals</a:t>
            </a:r>
          </a:p>
          <a:p>
            <a:pPr eaLnBrk="1" hangingPunct="1"/>
            <a:r>
              <a:rPr lang="en-US" altLang="en-US" dirty="0"/>
              <a:t>X-Rays</a:t>
            </a:r>
          </a:p>
          <a:p>
            <a:pPr eaLnBrk="1" hangingPunct="1"/>
            <a:r>
              <a:rPr lang="en-US" altLang="en-US" dirty="0"/>
              <a:t>Laboratory testing </a:t>
            </a:r>
          </a:p>
          <a:p>
            <a:pPr eaLnBrk="1" hangingPunct="1"/>
            <a:r>
              <a:rPr lang="en-US" altLang="en-US" dirty="0"/>
              <a:t>Blood transfusions</a:t>
            </a:r>
          </a:p>
          <a:p>
            <a:pPr eaLnBrk="1" hangingPunct="1"/>
            <a:r>
              <a:rPr lang="en-US" altLang="en-US" dirty="0"/>
              <a:t>Coronary and Intensive Care</a:t>
            </a:r>
          </a:p>
          <a:p>
            <a:pPr eaLnBrk="1" hangingPunct="1"/>
            <a:r>
              <a:rPr lang="en-US" altLang="en-US" dirty="0"/>
              <a:t>Regular Nursing Services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284745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eaLnBrk="1" hangingPunct="1"/>
            <a:r>
              <a:rPr lang="en-US" altLang="en-US" dirty="0">
                <a:solidFill>
                  <a:srgbClr val="000000"/>
                </a:solidFill>
                <a:latin typeface="Minion Pro"/>
              </a:rPr>
              <a:t>Costs can vary. Copayments, coinsurance, and deductibles may apply for each service. If you join a Medicare Advantage Plan (like an HMO or PPO) or have other insurance (like a Medigap policy, or employer or union coverage), your costs may be different. Have your client contact the plans </a:t>
            </a:r>
            <a:r>
              <a:rPr lang="en-US" altLang="en-US" dirty="0" err="1">
                <a:solidFill>
                  <a:srgbClr val="000000"/>
                </a:solidFill>
                <a:latin typeface="Minion Pro"/>
              </a:rPr>
              <a:t>their’re</a:t>
            </a:r>
            <a:r>
              <a:rPr lang="en-US" altLang="en-US" dirty="0">
                <a:solidFill>
                  <a:srgbClr val="000000"/>
                </a:solidFill>
                <a:latin typeface="Minion Pro"/>
              </a:rPr>
              <a:t> interested in to find out about the costs, or visit www.medicare.gov/find‑a‑plan.  </a:t>
            </a:r>
          </a:p>
          <a:p>
            <a:pPr lvl="3" eaLnBrk="1" hangingPunct="1"/>
            <a:endParaRPr lang="en-US" altLang="en-US" dirty="0">
              <a:solidFill>
                <a:srgbClr val="000000"/>
              </a:solidFill>
              <a:latin typeface="Minion Pro"/>
            </a:endParaRPr>
          </a:p>
          <a:p>
            <a:pPr lvl="3" eaLnBrk="1" hangingPunct="1"/>
            <a:r>
              <a:rPr lang="en-US" altLang="en-US" dirty="0">
                <a:solidFill>
                  <a:srgbClr val="000000"/>
                </a:solidFill>
                <a:latin typeface="Minion Pro"/>
                <a:cs typeface="Times New Roman" panose="02020603050405020304" pitchFamily="18" charset="0"/>
              </a:rPr>
              <a:t>We do not have the time to discuss the costs of the different programs. They usually don’t pay a monthly premium for Part A coverage if they or their spouse paid Medicare taxes while working.  But Medicare doe s suggest signing up 3 months before any person turns 65 years old.</a:t>
            </a:r>
          </a:p>
          <a:p>
            <a:pPr lvl="3" eaLnBrk="1" hangingPunct="1"/>
            <a:r>
              <a:rPr lang="en-US" altLang="en-US" dirty="0">
                <a:solidFill>
                  <a:srgbClr val="000000"/>
                </a:solidFill>
                <a:latin typeface="Minion Pro"/>
                <a:cs typeface="Times New Roman" panose="02020603050405020304" pitchFamily="18" charset="0"/>
              </a:rPr>
              <a:t>If they aren’t eligible for premium-free Part A, they may be able to buy Part A if they meet one of the following conditions:</a:t>
            </a:r>
          </a:p>
          <a:p>
            <a:pPr lvl="3" eaLnBrk="1" hangingPunct="1"/>
            <a:r>
              <a:rPr lang="en-US" altLang="en-US" dirty="0">
                <a:solidFill>
                  <a:srgbClr val="000000"/>
                </a:solidFill>
                <a:latin typeface="Minion Pro"/>
                <a:cs typeface="Times New Roman" panose="02020603050405020304" pitchFamily="18" charset="0"/>
              </a:rPr>
              <a:t>Their 65 or older, and they’re entitled to (or enrolling in) Part B ■■and meet the citizenship and residency requirements. </a:t>
            </a:r>
          </a:p>
          <a:p>
            <a:pPr lvl="3" eaLnBrk="1" hangingPunct="1"/>
            <a:r>
              <a:rPr lang="en-US" altLang="en-US" dirty="0">
                <a:solidFill>
                  <a:srgbClr val="000000"/>
                </a:solidFill>
                <a:latin typeface="Minion Pro"/>
                <a:cs typeface="Times New Roman" panose="02020603050405020304" pitchFamily="18" charset="0"/>
              </a:rPr>
              <a:t>They’re under 65, disabled, and their premium-free Part A ■■coverage ended because they returned to work. (If they’re under 65 and disabled, they can continue to get premium-free Part A for up to 8.5 years after they return to work.) </a:t>
            </a:r>
          </a:p>
          <a:p>
            <a:pPr lvl="3" eaLnBrk="1" hangingPunct="1"/>
            <a:r>
              <a:rPr lang="en-US" altLang="en-US" dirty="0">
                <a:solidFill>
                  <a:srgbClr val="000000"/>
                </a:solidFill>
                <a:latin typeface="Minion Pro"/>
                <a:cs typeface="Times New Roman" panose="02020603050405020304" pitchFamily="18" charset="0"/>
              </a:rPr>
              <a:t>Note: The max 2020 premium amount for people who buy Part A is $458.</a:t>
            </a:r>
          </a:p>
          <a:p>
            <a:pPr lvl="3" eaLnBrk="1" hangingPunct="1"/>
            <a:r>
              <a:rPr lang="en-US" altLang="en-US" dirty="0">
                <a:solidFill>
                  <a:srgbClr val="000000"/>
                </a:solidFill>
                <a:latin typeface="Minion Pro"/>
                <a:cs typeface="Times New Roman" panose="02020603050405020304" pitchFamily="18" charset="0"/>
              </a:rPr>
              <a:t>In most cases, if they choose to buy Part A, they must also have Part B and pay monthly premiums for both. If they have limited income and resources, their state may help they pay for Part A and/or Part B. See page 90. Call Social Security at 1-800-772-1213 for more information about the Part A premium. TTY users should call 1-800-325-0778.</a:t>
            </a:r>
          </a:p>
          <a:p>
            <a:pPr lvl="3" eaLnBrk="1" hangingPunct="1"/>
            <a:r>
              <a:rPr lang="en-US" altLang="en-US" dirty="0">
                <a:solidFill>
                  <a:srgbClr val="000000"/>
                </a:solidFill>
                <a:latin typeface="Minion Pro"/>
                <a:cs typeface="Times New Roman" panose="02020603050405020304" pitchFamily="18" charset="0"/>
              </a:rPr>
              <a:t>Part A Late Enrollment Penalty </a:t>
            </a:r>
          </a:p>
          <a:p>
            <a:pPr lvl="3" eaLnBrk="1" hangingPunct="1"/>
            <a:r>
              <a:rPr lang="en-US" altLang="en-US" dirty="0">
                <a:solidFill>
                  <a:srgbClr val="000000"/>
                </a:solidFill>
                <a:latin typeface="Minion Pro"/>
                <a:cs typeface="Times New Roman" panose="02020603050405020304" pitchFamily="18" charset="0"/>
              </a:rPr>
              <a:t>If they aren’t eligible for premium-free Part A, and they don’t buy it when they’re first eligible, their monthly premium may go up 10%. They will have to pay the higher premium for twice the number of years they could have had Part A, but didn’t sign-up. For example, if they were eligible for Part A for 2 years but didn’t sign-up, they will have to pay the higher premium for 4 years. Usually, they don’t have to pay a penalty if they meet certain conditions that allow they to sign up for Part A during a Special Enrollment Period</a:t>
            </a:r>
            <a:r>
              <a:rPr lang="en-US" altLang="en-US" dirty="0">
                <a:solidFill>
                  <a:srgbClr val="000000"/>
                </a:solidFill>
                <a:latin typeface="Minion Pro"/>
              </a:rPr>
              <a: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214128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4037244233"/>
      </p:ext>
    </p:extLst>
  </p:cSld>
  <p:clrMapOvr>
    <a:masterClrMapping/>
  </p:clrMapOvr>
  <p:extLst mod="1">
    <p:ext uri="{DCECCB84-F9BA-43D5-87BE-67443E8EF086}">
      <p15:sldGuideLst xmlns:p15="http://schemas.microsoft.com/office/powerpoint/2012/main">
        <p15:guide id="1" orient="horz"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32761866"/>
      </p:ext>
    </p:extLst>
  </p:cSld>
  <p:clrMapOvr>
    <a:masterClrMapping/>
  </p:clrMapOvr>
  <p:extLst mod="1">
    <p:ext uri="{DCECCB84-F9BA-43D5-87BE-67443E8EF086}">
      <p15:sldGuideLst xmlns:p15="http://schemas.microsoft.com/office/powerpoint/2012/main">
        <p15:guide id="2" orient="horz" pos="1728"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209598534"/>
      </p:ext>
    </p:extLst>
  </p:cSld>
  <p:clrMapOvr>
    <a:masterClrMapping/>
  </p:clrMapOvr>
  <p:extLst mod="1">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4140553510"/>
      </p:ext>
    </p:extLst>
  </p:cSld>
  <p:clrMapOvr>
    <a:masterClrMapping/>
  </p:clrMapOvr>
  <p:extLst mod="1">
    <p:ext uri="{DCECCB84-F9BA-43D5-87BE-67443E8EF086}">
      <p15:sldGuideLst xmlns:p15="http://schemas.microsoft.com/office/powerpoint/2012/main">
        <p15:guide id="3" orient="horz" pos="2352"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3406316783"/>
      </p:ext>
    </p:extLst>
  </p:cSld>
  <p:clrMapOvr>
    <a:masterClrMapping/>
  </p:clrMapOvr>
  <p:extLst mod="1">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62894818"/>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77580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mod="1">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mod="1">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4225478800"/>
      </p:ext>
    </p:extLst>
  </p:cSld>
  <p:clrMapOvr>
    <a:masterClrMapping/>
  </p:clrMapOvr>
  <p:extLst mod="1">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536658924"/>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729730139"/>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374644611"/>
      </p:ext>
    </p:extLst>
  </p:cSld>
  <p:clrMapOvr>
    <a:masterClrMapping/>
  </p:clrMapOvr>
  <p:extLst mod="1">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mod="1">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851879954"/>
      </p:ext>
    </p:extLst>
  </p:cSld>
  <p:clrMapOvr>
    <a:masterClrMapping/>
  </p:clrMapOvr>
  <p:extLst mod="1">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476919106"/>
      </p:ext>
    </p:extLst>
  </p:cSld>
  <p:clrMapOvr>
    <a:masterClrMapping/>
  </p:clrMapOvr>
  <p:extLst mod="1">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336223822"/>
      </p:ext>
    </p:extLst>
  </p:cSld>
  <p:clrMapOvr>
    <a:masterClrMapping/>
  </p:clrMapOvr>
  <p:extLst mod="1">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46811371"/>
      </p:ext>
    </p:extLst>
  </p:cSld>
  <p:clrMapOvr>
    <a:masterClrMapping/>
  </p:clrMapOvr>
  <p:extLst mod="1">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1173059427"/>
      </p:ext>
    </p:extLst>
  </p:cSld>
  <p:clrMapOvr>
    <a:masterClrMapping/>
  </p:clrMapOvr>
  <p:extLst mod="1">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218892967"/>
      </p:ext>
    </p:extLst>
  </p:cSld>
  <p:clrMapOvr>
    <a:masterClrMapping/>
  </p:clrMapOvr>
  <p:extLst mod="1">
    <p:ext uri="{DCECCB84-F9BA-43D5-87BE-67443E8EF086}">
      <p15:sldGuideLst xmlns:p15="http://schemas.microsoft.com/office/powerpoint/2012/main">
        <p15:guide id="1" orient="horz" pos="2376"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F871C60-3C9B-4B47-AE7F-9C0660434325}"/>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41257636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603285501"/>
      </p:ext>
    </p:extLst>
  </p:cSld>
  <p:clrMapOvr>
    <a:masterClrMapping/>
  </p:clrMapOvr>
  <p:extLst mod="1">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295021549"/>
      </p:ext>
    </p:extLst>
  </p:cSld>
  <p:clrMapOvr>
    <a:masterClrMapping/>
  </p:clrMapOvr>
  <p:extLst mod="1">
    <p:ext uri="{DCECCB84-F9BA-43D5-87BE-67443E8EF086}">
      <p15:sldGuideLst xmlns:p15="http://schemas.microsoft.com/office/powerpoint/2012/main">
        <p15:guide id="1" orient="horz" pos="350"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968733473"/>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28060145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2865760056"/>
      </p:ext>
    </p:extLst>
  </p:cSld>
  <p:clrMapOvr>
    <a:masterClrMapping/>
  </p:clrMapOvr>
  <p:extLst mod="1">
    <p:ext uri="{DCECCB84-F9BA-43D5-87BE-67443E8EF086}">
      <p15:sldGuideLst xmlns:p15="http://schemas.microsoft.com/office/powerpoint/2012/main">
        <p15:guide id="1" pos="257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2728676467"/>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734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689757963"/>
      </p:ext>
    </p:extLst>
  </p:cSld>
  <p:clrMapOvr>
    <a:masterClrMapping/>
  </p:clrMapOvr>
  <p:extLst mod="1">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8073203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852688958"/>
      </p:ext>
    </p:extLst>
  </p:cSld>
  <p:clrMapOvr>
    <a:masterClrMapping/>
  </p:clrMapOvr>
  <p:extLst mod="1">
    <p:ext uri="{DCECCB84-F9BA-43D5-87BE-67443E8EF086}">
      <p15:sldGuideLst xmlns:p15="http://schemas.microsoft.com/office/powerpoint/2012/main">
        <p15:guide id="1" pos="2576"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110870723"/>
      </p:ext>
    </p:extLst>
  </p:cSld>
  <p:clrMapOvr>
    <a:masterClrMapping/>
  </p:clrMapOvr>
  <p:extLst mod="1">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552871855"/>
      </p:ext>
    </p:extLst>
  </p:cSld>
  <p:clrMapOvr>
    <a:masterClrMapping/>
  </p:clrMapOvr>
  <p:extLst mod="1">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1607604056"/>
      </p:ext>
    </p:extLst>
  </p:cSld>
  <p:clrMapOvr>
    <a:masterClrMapping/>
  </p:clrMapOvr>
  <p:extLst mod="1">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2758463131"/>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mod="1">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03117044"/>
      </p:ext>
    </p:extLst>
  </p:cSld>
  <p:clrMapOvr>
    <a:masterClrMapping/>
  </p:clrMapOvr>
  <p:extLst mod="1">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462281014"/>
      </p:ext>
    </p:extLst>
  </p:cSld>
  <p:clrMapOvr>
    <a:masterClrMapping/>
  </p:clrMapOvr>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mod="1">
    <p:ext uri="{DCECCB84-F9BA-43D5-87BE-67443E8EF086}">
      <p15:sldGuideLst xmlns:p15="http://schemas.microsoft.com/office/powerpoint/2012/main">
        <p15:guide id="1" orient="horz" pos="144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mod="1">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mod="1">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51741217"/>
      </p:ext>
    </p:extLst>
  </p:cSld>
  <p:clrMapOvr>
    <a:masterClrMapping/>
  </p:clrMapOvr>
  <p:extLst mod="1">
    <p:ext uri="{DCECCB84-F9BA-43D5-87BE-67443E8EF086}">
      <p15:sldGuideLst xmlns:p15="http://schemas.microsoft.com/office/powerpoint/2012/main">
        <p15:guide id="2" orient="horz" pos="17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24675644"/>
      </p:ext>
    </p:extLst>
  </p:cSld>
  <p:clrMapOvr>
    <a:masterClrMapping/>
  </p:clrMapOvr>
  <p:extLst mod="1">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771055689"/>
      </p:ext>
    </p:extLst>
  </p:cSld>
  <p:clrMapOvr>
    <a:masterClrMapping/>
  </p:clrMapOvr>
  <p:extLst mod="1">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945039001"/>
      </p:ext>
    </p:extLst>
  </p:cSld>
  <p:clrMapOvr>
    <a:masterClrMapping/>
  </p:clrMapOvr>
  <p:extLst mod="1">
    <p:ext uri="{DCECCB84-F9BA-43D5-87BE-67443E8EF086}">
      <p15:sldGuideLst xmlns:p15="http://schemas.microsoft.com/office/powerpoint/2012/main">
        <p15:guide id="3" orient="horz" pos="2352"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339448003"/>
      </p:ext>
    </p:extLst>
  </p:cSld>
  <p:clrMapOvr>
    <a:masterClrMapping/>
  </p:clrMapOvr>
  <p:extLst mod="1">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79486698"/>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99482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mod="1">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mod="1">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588353534"/>
      </p:ext>
    </p:extLst>
  </p:cSld>
  <p:clrMapOvr>
    <a:masterClrMapping/>
  </p:clrMapOvr>
  <p:extLst mod="1">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295394837"/>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85623218"/>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232769245"/>
      </p:ext>
    </p:extLst>
  </p:cSld>
  <p:clrMapOvr>
    <a:masterClrMapping/>
  </p:clrMapOvr>
  <p:extLst mod="1">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mod="1">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3430225"/>
      </p:ext>
    </p:extLst>
  </p:cSld>
  <p:clrMapOvr>
    <a:masterClrMapping/>
  </p:clrMapOvr>
  <p:extLst mod="1">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1676781"/>
      </p:ext>
    </p:extLst>
  </p:cSld>
  <p:clrMapOvr>
    <a:masterClrMapping/>
  </p:clrMapOvr>
  <p:extLst mod="1">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754244798"/>
      </p:ext>
    </p:extLst>
  </p:cSld>
  <p:clrMapOvr>
    <a:masterClrMapping/>
  </p:clrMapOvr>
  <p:extLst mod="1">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317502063"/>
      </p:ext>
    </p:extLst>
  </p:cSld>
  <p:clrMapOvr>
    <a:masterClrMapping/>
  </p:clrMapOvr>
  <p:extLst mod="1">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3023706122"/>
      </p:ext>
    </p:extLst>
  </p:cSld>
  <p:clrMapOvr>
    <a:masterClrMapping/>
  </p:clrMapOvr>
  <p:extLst mod="1">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06884214"/>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B58552A4-945F-4610-A94D-A4A14E312BA2}"/>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2596311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878092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lnSpc>
                <a:spcPct val="85000"/>
              </a:lnSpc>
              <a:buNone/>
              <a:defRPr sz="6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FFFFFF"/>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9380F1DD-D3EB-43BB-AE7B-2905A76F70EB}"/>
              </a:ext>
            </a:extLst>
          </p:cNvPr>
          <p:cNvPicPr>
            <a:picLocks noChangeAspect="1"/>
          </p:cNvPicPr>
          <p:nvPr userDrawn="1"/>
        </p:nvPicPr>
        <p:blipFill>
          <a:blip r:embed="rId2"/>
          <a:stretch>
            <a:fillRect/>
          </a:stretch>
        </p:blipFill>
        <p:spPr>
          <a:xfrm>
            <a:off x="4315689" y="315057"/>
            <a:ext cx="2356703" cy="1371600"/>
          </a:xfrm>
          <a:prstGeom prst="rect">
            <a:avLst/>
          </a:prstGeom>
        </p:spPr>
      </p:pic>
    </p:spTree>
    <p:extLst>
      <p:ext uri="{BB962C8B-B14F-4D97-AF65-F5344CB8AC3E}">
        <p14:creationId xmlns:p14="http://schemas.microsoft.com/office/powerpoint/2010/main" val="3965813069"/>
      </p:ext>
    </p:extLst>
  </p:cSld>
  <p:clrMapOvr>
    <a:masterClrMapping/>
  </p:clrMapOvr>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342901" y="5927064"/>
            <a:ext cx="10286999" cy="1549248"/>
          </a:xfrm>
          <a:prstGeom prst="rect">
            <a:avLst/>
          </a:prstGeom>
        </p:spPr>
        <p:txBody>
          <a:bodyPr/>
          <a:lstStyle>
            <a:lvl1pPr marL="0" indent="0" algn="ctr">
              <a:buNone/>
              <a:defRPr sz="405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269729" y="499294"/>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000963372"/>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251428" y="2208618"/>
            <a:ext cx="4734517" cy="1554208"/>
          </a:xfrm>
          <a:prstGeom prst="rect">
            <a:avLst/>
          </a:prstGeom>
        </p:spPr>
        <p:txBody>
          <a:bodyPr anchor="t" anchorCtr="0"/>
          <a:lstStyle>
            <a:lvl1pPr marL="0" indent="0">
              <a:lnSpc>
                <a:spcPct val="85000"/>
              </a:lnSpc>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marR="0" indent="0" algn="ctr" defTabSz="822940" rtl="0" eaLnBrk="1" fontAlgn="auto" latinLnBrk="0" hangingPunct="1">
              <a:lnSpc>
                <a:spcPct val="90000"/>
              </a:lnSpc>
              <a:spcBef>
                <a:spcPts val="900"/>
              </a:spcBef>
              <a:spcAft>
                <a:spcPts val="0"/>
              </a:spcAft>
              <a:buClrTx/>
              <a:buSzTx/>
              <a:buFont typeface="Arial" panose="020B0604020202020204" pitchFamily="34" charset="0"/>
              <a:buNone/>
              <a:tabLst/>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mod="1">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19270" y="-147890"/>
            <a:ext cx="13716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5421363" y="3070125"/>
            <a:ext cx="5109332" cy="1409173"/>
          </a:xfrm>
          <a:prstGeom prst="rect">
            <a:avLst/>
          </a:prstGeom>
        </p:spPr>
        <p:txBody>
          <a:bodyPr>
            <a:noAutofit/>
          </a:bodyPr>
          <a:lstStyle>
            <a:lvl1pPr marL="0" indent="0">
              <a:buNone/>
              <a:defRPr sz="75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82178" y="3566172"/>
            <a:ext cx="2634680" cy="3721598"/>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pos="3492" userDrawn="1">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5546275" y="3475133"/>
            <a:ext cx="2454727"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8055940"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82178" y="3566164"/>
            <a:ext cx="2634680" cy="3721606"/>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731837"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45830" y="3312519"/>
            <a:ext cx="3366653"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7242138"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342900" y="2743200"/>
            <a:ext cx="10287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7227512"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pos="2448" userDrawn="1">
          <p15:clr>
            <a:srgbClr val="FBAE40"/>
          </p15:clr>
        </p15:guide>
        <p15:guide id="3" pos="4625" userDrawn="1">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0972800" cy="8229600"/>
          </a:xfrm>
          <a:prstGeom prst="rect">
            <a:avLst/>
          </a:prstGeom>
        </p:spPr>
        <p:txBody>
          <a:bodyPr anchor="ctr"/>
          <a:lstStyle>
            <a:lvl1pPr marL="0" marR="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352044" y="7612677"/>
            <a:ext cx="1733932" cy="221840"/>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20"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292352" y="1545338"/>
            <a:ext cx="833247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864930" y="34658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607918" y="34658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864930" y="60820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607918" y="60820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8406666" y="3925274"/>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8149654" y="3925274"/>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8880401" y="5686790"/>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8623389" y="5686790"/>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966980" y="1453896"/>
            <a:ext cx="8757666"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516843" y="38576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56609" y="38576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221693" y="60547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961459" y="60547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9151830" y="59531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8900278" y="59531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9151830" y="42894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8900278" y="42894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5030879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902E6AE2-629D-44FC-8847-06BFAD349E80}"/>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41767104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2286000"/>
            <a:ext cx="109728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90716"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154584"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chemeClr val="bg2"/>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chemeClr val="bg2"/>
                </a:solidFill>
                <a:latin typeface="IBM Eliot Sans Medium" panose="020B0703050000000000" pitchFamily="34" charset="0"/>
              </a:defRPr>
            </a:lvl1pPr>
          </a:lstStyle>
          <a:p>
            <a:r>
              <a:rPr lang="en-US"/>
              <a:t>Presentation Title Here – Month 00, 000</a:t>
            </a:r>
            <a:endParaRPr lang="en-US" dirty="0"/>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2686050"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69729" y="504676"/>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69729" y="499293"/>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518161267"/>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0377460" y="7617108"/>
            <a:ext cx="28014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6662893" y="7514175"/>
            <a:ext cx="370332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5482114" y="7137"/>
            <a:ext cx="5490686" cy="8222464"/>
          </a:xfrm>
          <a:prstGeom prst="rect">
            <a:avLst/>
          </a:prstGeom>
          <a:solidFill>
            <a:schemeClr val="bg1">
              <a:lumMod val="95000"/>
            </a:schemeClr>
          </a:solidFill>
          <a:ln>
            <a:noFill/>
          </a:ln>
        </p:spPr>
        <p:txBody>
          <a:bodyPr anchor="ctr"/>
          <a:lstStyle>
            <a:lvl1pPr marL="0" indent="0" algn="ctr">
              <a:buNone/>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862056"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52444"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231999687"/>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319716584"/>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7011013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F9955C5-DD46-4B00-971C-DCB0D9EA5229}"/>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42308923"/>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2/26/2020</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4242064792"/>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2/26/2020</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224460724"/>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2/26/2020</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512411427"/>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788473627"/>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943093242"/>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8197021"/>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255124534"/>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lnSpc>
                <a:spcPct val="85000"/>
              </a:lnSpc>
              <a:buNone/>
              <a:defRPr sz="6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FFFFFF"/>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5891EF80-1CAA-485E-A121-29C17F1DB9C2}"/>
              </a:ext>
            </a:extLst>
          </p:cNvPr>
          <p:cNvPicPr>
            <a:picLocks noChangeAspect="1"/>
          </p:cNvPicPr>
          <p:nvPr userDrawn="1"/>
        </p:nvPicPr>
        <p:blipFill>
          <a:blip r:embed="rId2"/>
          <a:stretch>
            <a:fillRect/>
          </a:stretch>
        </p:blipFill>
        <p:spPr>
          <a:xfrm>
            <a:off x="4315691" y="444462"/>
            <a:ext cx="2356700" cy="1371600"/>
          </a:xfrm>
          <a:prstGeom prst="rect">
            <a:avLst/>
          </a:prstGeom>
        </p:spPr>
      </p:pic>
    </p:spTree>
    <p:extLst>
      <p:ext uri="{BB962C8B-B14F-4D97-AF65-F5344CB8AC3E}">
        <p14:creationId xmlns:p14="http://schemas.microsoft.com/office/powerpoint/2010/main" val="226518990"/>
      </p:ext>
    </p:extLst>
  </p:cSld>
  <p:clrMapOvr>
    <a:masterClrMapping/>
  </p:clrMapOvr>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1744008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550853286"/>
      </p:ext>
    </p:extLst>
  </p:cSld>
  <p:clrMapOvr>
    <a:masterClrMapping/>
  </p:clrMapOvr>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662017174"/>
      </p:ext>
    </p:extLst>
  </p:cSld>
  <p:clrMapOvr>
    <a:masterClrMapping/>
  </p:clrMapOvr>
  <p:hf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055383352"/>
      </p:ext>
    </p:extLst>
  </p:cSld>
  <p:clrMapOvr>
    <a:masterClrMapping/>
  </p:clrMapOvr>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939210718"/>
      </p:ext>
    </p:extLst>
  </p:cSld>
  <p:clrMapOvr>
    <a:masterClrMapping/>
  </p:clrMapOvr>
  <p:hf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2/26/2020</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557192560"/>
      </p:ext>
    </p:extLst>
  </p:cSld>
  <p:clrMapOvr>
    <a:masterClrMapping/>
  </p:clrMapOvr>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2/26/2020</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917646562"/>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2/26/2020</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51179103"/>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75201825"/>
      </p:ext>
    </p:extLst>
  </p:cSld>
  <p:clrMapOvr>
    <a:masterClrMapping/>
  </p:clrMapOvr>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871589181"/>
      </p:ext>
    </p:extLst>
  </p:cSld>
  <p:clrMapOvr>
    <a:masterClrMapping/>
  </p:clrMapOvr>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192597751"/>
      </p:ext>
    </p:extLst>
  </p:cSld>
  <p:clrMapOvr>
    <a:masterClrMapping/>
  </p:clrMapOvr>
  <p:hf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64251958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mod="1">
    <p:ext uri="{DCECCB84-F9BA-43D5-87BE-67443E8EF086}">
      <p15:sldGuideLst xmlns:p15="http://schemas.microsoft.com/office/powerpoint/2012/main">
        <p15:guide id="1" orient="horz" pos="144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27269914"/>
      </p:ext>
    </p:extLst>
  </p:cSld>
  <p:clrMapOvr>
    <a:masterClrMapping/>
  </p:clrMapOvr>
  <p:extLst mod="1">
    <p:ext uri="{DCECCB84-F9BA-43D5-87BE-67443E8EF086}">
      <p15:sldGuideLst xmlns:p15="http://schemas.microsoft.com/office/powerpoint/2012/main">
        <p15:guide id="1" pos="4032">
          <p15:clr>
            <a:srgbClr val="FBAE40"/>
          </p15:clr>
        </p15:guide>
        <p15:guide id="2" pos="4698">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98100513"/>
      </p:ext>
    </p:extLst>
  </p:cSld>
  <p:clrMapOvr>
    <a:masterClrMapping/>
  </p:clrMapOvr>
  <p:extLst mod="1">
    <p:ext uri="{DCECCB84-F9BA-43D5-87BE-67443E8EF086}">
      <p15:sldGuideLst xmlns:p15="http://schemas.microsoft.com/office/powerpoint/2012/main">
        <p15:guide id="1" orient="horz" pos="35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049809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C797D137-FBE8-46D3-A35E-EEA02336EDB0}"/>
              </a:ext>
            </a:extLst>
          </p:cNvPr>
          <p:cNvPicPr>
            <a:picLocks noChangeAspect="1"/>
          </p:cNvPicPr>
          <p:nvPr userDrawn="1"/>
        </p:nvPicPr>
        <p:blipFill>
          <a:blip r:embed="rId2"/>
          <a:stretch>
            <a:fillRect/>
          </a:stretch>
        </p:blipFill>
        <p:spPr>
          <a:xfrm>
            <a:off x="3915263" y="3200400"/>
            <a:ext cx="3142273" cy="1828800"/>
          </a:xfrm>
          <a:prstGeom prst="rect">
            <a:avLst/>
          </a:prstGeom>
        </p:spPr>
      </p:pic>
    </p:spTree>
    <p:extLst>
      <p:ext uri="{BB962C8B-B14F-4D97-AF65-F5344CB8AC3E}">
        <p14:creationId xmlns:p14="http://schemas.microsoft.com/office/powerpoint/2010/main" val="2371045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mod="1">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mod="1">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83411755"/>
      </p:ext>
    </p:extLst>
  </p:cSld>
  <p:clrMapOvr>
    <a:masterClrMapping/>
  </p:clrMapOvr>
  <p:extLst mod="1">
    <p:ext uri="{DCECCB84-F9BA-43D5-87BE-67443E8EF086}">
      <p15:sldGuideLst xmlns:p15="http://schemas.microsoft.com/office/powerpoint/2012/main">
        <p15:guide id="2" orient="horz" pos="17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95167397"/>
      </p:ext>
    </p:extLst>
  </p:cSld>
  <p:clrMapOvr>
    <a:masterClrMapping/>
  </p:clrMapOvr>
  <p:extLst mod="1">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38236890"/>
      </p:ext>
    </p:extLst>
  </p:cSld>
  <p:clrMapOvr>
    <a:masterClrMapping/>
  </p:clrMapOvr>
  <p:extLst mod="1">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2522332599"/>
      </p:ext>
    </p:extLst>
  </p:cSld>
  <p:clrMapOvr>
    <a:masterClrMapping/>
  </p:clrMapOvr>
  <p:extLst mod="1">
    <p:ext uri="{DCECCB84-F9BA-43D5-87BE-67443E8EF086}">
      <p15:sldGuideLst xmlns:p15="http://schemas.microsoft.com/office/powerpoint/2012/main">
        <p15:guide id="3" orient="horz" pos="23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784297882"/>
      </p:ext>
    </p:extLst>
  </p:cSld>
  <p:clrMapOvr>
    <a:masterClrMapping/>
  </p:clrMapOvr>
  <p:extLst mod="1">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935566328"/>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mod="1">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mod="1">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789781364"/>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043212400"/>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294544975"/>
      </p:ext>
    </p:extLst>
  </p:cSld>
  <p:clrMapOvr>
    <a:masterClrMapping/>
  </p:clrMapOvr>
  <p:extLst mod="1">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mod="1">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781808171"/>
      </p:ext>
    </p:extLst>
  </p:cSld>
  <p:clrMapOvr>
    <a:masterClrMapping/>
  </p:clrMapOvr>
  <p:extLst mod="1">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87417484"/>
      </p:ext>
    </p:extLst>
  </p:cSld>
  <p:clrMapOvr>
    <a:masterClrMapping/>
  </p:clrMapOvr>
  <p:extLst mod="1">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62493733"/>
      </p:ext>
    </p:extLst>
  </p:cSld>
  <p:clrMapOvr>
    <a:masterClrMapping/>
  </p:clrMapOvr>
  <p:extLst mod="1">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272139071"/>
      </p:ext>
    </p:extLst>
  </p:cSld>
  <p:clrMapOvr>
    <a:masterClrMapping/>
  </p:clrMapOvr>
  <p:extLst mod="1">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4279759492"/>
      </p:ext>
    </p:extLst>
  </p:cSld>
  <p:clrMapOvr>
    <a:masterClrMapping/>
  </p:clrMapOvr>
  <p:extLst mod="1">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342901" y="5927064"/>
            <a:ext cx="10286999" cy="1549248"/>
          </a:xfrm>
          <a:prstGeom prst="rect">
            <a:avLst/>
          </a:prstGeom>
        </p:spPr>
        <p:txBody>
          <a:bodyPr/>
          <a:lstStyle>
            <a:lvl1pPr marL="0" indent="0" algn="ctr">
              <a:buNone/>
              <a:defRPr sz="405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269729" y="499294"/>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966729257"/>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251428" y="2208618"/>
            <a:ext cx="4734517" cy="1554208"/>
          </a:xfrm>
          <a:prstGeom prst="rect">
            <a:avLst/>
          </a:prstGeom>
        </p:spPr>
        <p:txBody>
          <a:bodyPr anchor="t" anchorCtr="0"/>
          <a:lstStyle>
            <a:lvl1pPr marL="0" indent="0">
              <a:lnSpc>
                <a:spcPct val="85000"/>
              </a:lnSpc>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marR="0" indent="0" algn="ctr" defTabSz="822940" rtl="0" eaLnBrk="1" fontAlgn="auto" latinLnBrk="0" hangingPunct="1">
              <a:lnSpc>
                <a:spcPct val="90000"/>
              </a:lnSpc>
              <a:spcBef>
                <a:spcPts val="900"/>
              </a:spcBef>
              <a:spcAft>
                <a:spcPts val="0"/>
              </a:spcAft>
              <a:buClrTx/>
              <a:buSzTx/>
              <a:buFont typeface="Arial" panose="020B0604020202020204" pitchFamily="34" charset="0"/>
              <a:buNone/>
              <a:tabLst/>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19270" y="-147890"/>
            <a:ext cx="13716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5421363" y="3070125"/>
            <a:ext cx="5109332" cy="1409173"/>
          </a:xfrm>
          <a:prstGeom prst="rect">
            <a:avLst/>
          </a:prstGeom>
        </p:spPr>
        <p:txBody>
          <a:bodyPr>
            <a:noAutofit/>
          </a:bodyPr>
          <a:lstStyle>
            <a:lvl1pPr marL="0" indent="0">
              <a:buNone/>
              <a:defRPr sz="75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82178" y="3566172"/>
            <a:ext cx="2634680" cy="3721598"/>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pos="349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5546275" y="3475133"/>
            <a:ext cx="2454727"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8055940"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82178" y="3566164"/>
            <a:ext cx="2634680" cy="3721606"/>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731837"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45830" y="3312519"/>
            <a:ext cx="3366653"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7242138"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342900" y="2743200"/>
            <a:ext cx="10287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7227512"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pos="2448" userDrawn="1">
          <p15:clr>
            <a:srgbClr val="FBAE40"/>
          </p15:clr>
        </p15:guide>
        <p15:guide id="3" pos="462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4062833001"/>
      </p:ext>
    </p:extLst>
  </p:cSld>
  <p:clrMapOvr>
    <a:masterClrMapping/>
  </p:clrMapOvr>
  <p:extLst mod="1">
    <p:ext uri="{DCECCB84-F9BA-43D5-87BE-67443E8EF086}">
      <p15:sldGuideLst xmlns:p15="http://schemas.microsoft.com/office/powerpoint/2012/main">
        <p15:guide id="1" orient="horz" pos="35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0972800" cy="8229600"/>
          </a:xfrm>
          <a:prstGeom prst="rect">
            <a:avLst/>
          </a:prstGeom>
        </p:spPr>
        <p:txBody>
          <a:bodyPr anchor="ctr"/>
          <a:lstStyle>
            <a:lvl1pPr marL="0" marR="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352044" y="7612677"/>
            <a:ext cx="1733932" cy="221840"/>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20"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292352" y="1545338"/>
            <a:ext cx="833247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864930" y="34658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607918" y="34658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864930" y="60820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607918" y="60820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8406666" y="3925274"/>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8149654" y="3925274"/>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8880401" y="5686790"/>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8623389" y="5686790"/>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966980" y="1453896"/>
            <a:ext cx="8757666"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516843" y="38576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56609" y="38576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221693" y="60547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961459" y="60547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9151830" y="59531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8900278" y="59531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9151830" y="42894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8900278" y="42894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748520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B31DE6CA-30A2-4DEA-ADBF-AE2C5893F5D9}"/>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69729" y="504676"/>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69729" y="499293"/>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0377460" y="7617108"/>
            <a:ext cx="28014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6662893" y="7514175"/>
            <a:ext cx="370332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5482114" y="7137"/>
            <a:ext cx="5490686" cy="8222464"/>
          </a:xfrm>
          <a:prstGeom prst="rect">
            <a:avLst/>
          </a:prstGeom>
          <a:solidFill>
            <a:schemeClr val="bg1">
              <a:lumMod val="95000"/>
            </a:schemeClr>
          </a:solidFill>
          <a:ln>
            <a:noFill/>
          </a:ln>
        </p:spPr>
        <p:txBody>
          <a:bodyPr anchor="ctr"/>
          <a:lstStyle>
            <a:lvl1pPr marL="0" indent="0" algn="ctr">
              <a:buNone/>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748731364"/>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862056"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52444"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002677"/>
                </a:solidFill>
                <a:latin typeface="IBM Eliot Sans Medium" panose="020B0703050000000000" pitchFamily="34" charset="0"/>
              </a:defRPr>
            </a:lvl1pPr>
          </a:lstStyle>
          <a:p>
            <a:pPr lvl="0"/>
            <a:r>
              <a:rPr lang="en-US" dirty="0"/>
              <a:t>Presentation Subtitle Here</a:t>
            </a:r>
          </a:p>
        </p:txBody>
      </p:sp>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buNone/>
              <a:defRPr lang="en-US" sz="6000" b="1" i="0" dirty="0">
                <a:solidFill>
                  <a:srgbClr val="002577"/>
                </a:solidFill>
                <a:latin typeface="IBM Plex Sans" panose="020B0503050203000203" pitchFamily="34" charset="0"/>
              </a:defRPr>
            </a:lvl1pPr>
          </a:lstStyle>
          <a:p>
            <a:pPr marL="205725" lvl="0" indent="-205725"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002577"/>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2FA806A8-0A74-4F03-BBF2-C47FEC255C81}"/>
              </a:ext>
            </a:extLst>
          </p:cNvPr>
          <p:cNvPicPr>
            <a:picLocks noChangeAspect="1"/>
          </p:cNvPicPr>
          <p:nvPr userDrawn="1"/>
        </p:nvPicPr>
        <p:blipFill>
          <a:blip r:embed="rId2"/>
          <a:stretch>
            <a:fillRect/>
          </a:stretch>
        </p:blipFill>
        <p:spPr>
          <a:xfrm>
            <a:off x="4315689" y="315057"/>
            <a:ext cx="2356703" cy="1371600"/>
          </a:xfrm>
          <a:prstGeom prst="rect">
            <a:avLst/>
          </a:prstGeom>
        </p:spPr>
      </p:pic>
    </p:spTree>
    <p:extLst>
      <p:ext uri="{BB962C8B-B14F-4D97-AF65-F5344CB8AC3E}">
        <p14:creationId xmlns:p14="http://schemas.microsoft.com/office/powerpoint/2010/main" val="2571011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563577033"/>
      </p:ext>
    </p:extLst>
  </p:cSld>
  <p:clrMapOvr>
    <a:masterClrMapping/>
  </p:clrMapOvr>
  <p:extLst mod="1">
    <p:ext uri="{DCECCB84-F9BA-43D5-87BE-67443E8EF086}">
      <p15:sldGuideLst xmlns:p15="http://schemas.microsoft.com/office/powerpoint/2012/main">
        <p15:guide id="1" orient="horz" pos="237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A8FE03C0-3488-4A69-AFBD-5532F47FF6A2}"/>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3278212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1604671950"/>
      </p:ext>
    </p:extLst>
  </p:cSld>
  <p:clrMapOvr>
    <a:masterClrMapping/>
  </p:clrMapOvr>
  <p:extLst mod="1">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443679205"/>
      </p:ext>
    </p:extLst>
  </p:cSld>
  <p:clrMapOvr>
    <a:masterClrMapping/>
  </p:clrMapOvr>
  <p:extLst mod="1">
    <p:ext uri="{DCECCB84-F9BA-43D5-87BE-67443E8EF086}">
      <p15:sldGuideLst xmlns:p15="http://schemas.microsoft.com/office/powerpoint/2012/main">
        <p15:guide id="1" orient="horz" pos="35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26062046"/>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7721251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99600965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927306491"/>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388047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467537232"/>
      </p:ext>
    </p:extLst>
  </p:cSld>
  <p:clrMapOvr>
    <a:masterClrMapping/>
  </p:clrMapOvr>
  <p:extLst mod="1">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856393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992145174"/>
      </p:ext>
    </p:extLst>
  </p:cSld>
  <p:clrMapOvr>
    <a:masterClrMapping/>
  </p:clrMapOvr>
  <p:extLst mod="1">
    <p:ext uri="{DCECCB84-F9BA-43D5-87BE-67443E8EF086}">
      <p15:sldGuideLst xmlns:p15="http://schemas.microsoft.com/office/powerpoint/2012/main">
        <p15:guide id="1" pos="2576"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523567184"/>
      </p:ext>
    </p:extLst>
  </p:cSld>
  <p:clrMapOvr>
    <a:masterClrMapping/>
  </p:clrMapOvr>
  <p:extLst mod="1">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196949786"/>
      </p:ext>
    </p:extLst>
  </p:cSld>
  <p:clrMapOvr>
    <a:masterClrMapping/>
  </p:clrMapOvr>
  <p:extLst mod="1">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853319872"/>
      </p:ext>
    </p:extLst>
  </p:cSld>
  <p:clrMapOvr>
    <a:masterClrMapping/>
  </p:clrMapOvr>
  <p:extLst mod="1">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408452843"/>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860886"/>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mod="1">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4194999267"/>
      </p:ext>
    </p:extLst>
  </p:cSld>
  <p:clrMapOvr>
    <a:masterClrMapping/>
  </p:clrMapOvr>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mod="1">
    <p:ext uri="{DCECCB84-F9BA-43D5-87BE-67443E8EF086}">
      <p15:sldGuideLst xmlns:p15="http://schemas.microsoft.com/office/powerpoint/2012/main">
        <p15:guide id="1" orient="horz" pos="144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mod="1">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mod="1">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0.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image" Target="../media/image1.emf"/><Relationship Id="rId2" Type="http://schemas.openxmlformats.org/officeDocument/2006/relationships/slideLayout" Target="../slideLayouts/slideLayout198.xml"/><Relationship Id="rId16" Type="http://schemas.openxmlformats.org/officeDocument/2006/relationships/oleObject" Target="../embeddings/oleObject2.bin"/><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ags" Target="../tags/tag1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vmlDrawing" Target="../drawings/vmlDrawing10.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tags" Target="../tags/tag12.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vmlDrawing" Target="../drawings/vmlDrawing11.vml"/><Relationship Id="rId2" Type="http://schemas.openxmlformats.org/officeDocument/2006/relationships/slideLayout" Target="../slideLayouts/slideLayout210.xml"/><Relationship Id="rId16" Type="http://schemas.openxmlformats.org/officeDocument/2006/relationships/theme" Target="../theme/theme11.xml"/><Relationship Id="rId20" Type="http://schemas.openxmlformats.org/officeDocument/2006/relationships/image" Target="../media/image1.emf"/><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10" Type="http://schemas.openxmlformats.org/officeDocument/2006/relationships/slideLayout" Target="../slideLayouts/slideLayout218.xml"/><Relationship Id="rId19" Type="http://schemas.openxmlformats.org/officeDocument/2006/relationships/oleObject" Target="../embeddings/oleObject6.bin"/><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vmlDrawing" Target="../drawings/vmlDrawing2.vml"/><Relationship Id="rId3" Type="http://schemas.openxmlformats.org/officeDocument/2006/relationships/slideLayout" Target="../slideLayouts/slideLayout51.xml"/><Relationship Id="rId21" Type="http://schemas.openxmlformats.org/officeDocument/2006/relationships/image" Target="../media/image1.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2.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oleObject" Target="../embeddings/oleObject2.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ags" Target="../tags/tag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67.xml"/><Relationship Id="rId7" Type="http://schemas.openxmlformats.org/officeDocument/2006/relationships/vmlDrawing" Target="../drawings/vmlDrawing3.v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10"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image" Target="../media/image1.emf"/><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slideLayout" Target="../slideLayouts/slideLayout112.xml"/><Relationship Id="rId54" Type="http://schemas.openxmlformats.org/officeDocument/2006/relationships/oleObject" Target="../embeddings/oleObject5.bin"/><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tags" Target="../tags/tag6.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vmlDrawing" Target="../drawings/vmlDrawing5.v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8" Type="http://schemas.openxmlformats.org/officeDocument/2006/relationships/slideLayout" Target="../slideLayouts/slideLayout79.xml"/><Relationship Id="rId51" Type="http://schemas.openxmlformats.org/officeDocument/2006/relationships/theme" Target="../theme/theme5.xml"/><Relationship Id="rId3"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slideLayout" Target="../slideLayouts/slideLayout160.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50" Type="http://schemas.openxmlformats.org/officeDocument/2006/relationships/slideLayout" Target="../slideLayouts/slideLayout171.xml"/><Relationship Id="rId55" Type="http://schemas.openxmlformats.org/officeDocument/2006/relationships/image" Target="../media/image1.emf"/><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46" Type="http://schemas.openxmlformats.org/officeDocument/2006/relationships/slideLayout" Target="../slideLayouts/slideLayout16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41" Type="http://schemas.openxmlformats.org/officeDocument/2006/relationships/slideLayout" Target="../slideLayouts/slideLayout162.xml"/><Relationship Id="rId54" Type="http://schemas.openxmlformats.org/officeDocument/2006/relationships/oleObject" Target="../embeddings/oleObject6.bin"/><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53" Type="http://schemas.openxmlformats.org/officeDocument/2006/relationships/tags" Target="../tags/tag7.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49" Type="http://schemas.openxmlformats.org/officeDocument/2006/relationships/slideLayout" Target="../slideLayouts/slideLayout170.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vmlDrawing" Target="../drawings/vmlDrawing6.v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8" Type="http://schemas.openxmlformats.org/officeDocument/2006/relationships/slideLayout" Target="../slideLayouts/slideLayout129.xml"/><Relationship Id="rId51" Type="http://schemas.openxmlformats.org/officeDocument/2006/relationships/theme" Target="../theme/theme6.xml"/><Relationship Id="rId3" Type="http://schemas.openxmlformats.org/officeDocument/2006/relationships/slideLayout" Target="../slideLayouts/slideLayout1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3" Type="http://schemas.openxmlformats.org/officeDocument/2006/relationships/slideLayout" Target="../slideLayouts/slideLayout174.xml"/><Relationship Id="rId21" Type="http://schemas.openxmlformats.org/officeDocument/2006/relationships/tags" Target="../tags/tag8.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vmlDrawing" Target="../drawings/vmlDrawing7.v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image" Target="../media/image1.emf"/><Relationship Id="rId10" Type="http://schemas.openxmlformats.org/officeDocument/2006/relationships/slideLayout" Target="../slideLayouts/slideLayout181.xml"/><Relationship Id="rId19" Type="http://schemas.openxmlformats.org/officeDocument/2006/relationships/theme" Target="../theme/theme7.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92.xml"/><Relationship Id="rId7" Type="http://schemas.openxmlformats.org/officeDocument/2006/relationships/vmlDrawing" Target="../drawings/vmlDrawing8.v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theme" Target="../theme/theme8.xml"/><Relationship Id="rId5" Type="http://schemas.openxmlformats.org/officeDocument/2006/relationships/slideLayout" Target="../slideLayouts/slideLayout194.xml"/><Relationship Id="rId10" Type="http://schemas.openxmlformats.org/officeDocument/2006/relationships/image" Target="../media/image1.emf"/><Relationship Id="rId4" Type="http://schemas.openxmlformats.org/officeDocument/2006/relationships/slideLayout" Target="../slideLayouts/slideLayout193.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1"/>
            </p:custDataLst>
            <p:extLst>
              <p:ext uri="{D42A27DB-BD31-4B8C-83A1-F6EECF244321}">
                <p14:modId xmlns:p14="http://schemas.microsoft.com/office/powerpoint/2010/main" val="321802487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9" name="think-cell Slide" r:id="rId52" imgW="216" imgH="216" progId="TCLayout.ActiveDocument.1">
                  <p:embed/>
                </p:oleObj>
              </mc:Choice>
              <mc:Fallback>
                <p:oleObj name="think-cell Slide" r:id="rId52"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3"/>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2/26/2020</a:t>
            </a:fld>
            <a:endParaRPr lang="en-US" dirty="0"/>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1BE4B1D4-BF0D-4B8B-9412-200C8E71F3CB}"/>
              </a:ext>
            </a:extLst>
          </p:cNvPr>
          <p:cNvGraphicFramePr>
            <a:graphicFrameLocks noChangeAspect="1"/>
          </p:cNvGraphicFramePr>
          <p:nvPr userDrawn="1">
            <p:custDataLst>
              <p:tags r:id="rId15"/>
            </p:custDataLst>
            <p:extLst>
              <p:ext uri="{D42A27DB-BD31-4B8C-83A1-F6EECF244321}">
                <p14:modId xmlns:p14="http://schemas.microsoft.com/office/powerpoint/2010/main" val="183087358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45" name="think-cell Slide" r:id="rId16" imgW="216" imgH="216" progId="TCLayout.ActiveDocument.1">
                  <p:embed/>
                </p:oleObj>
              </mc:Choice>
              <mc:Fallback>
                <p:oleObj name="think-cell Slide" r:id="rId16" imgW="216" imgH="216" progId="TCLayout.ActiveDocument.1">
                  <p:embed/>
                  <p:pic>
                    <p:nvPicPr>
                      <p:cNvPr id="7" name="Object 6" hidden="1">
                        <a:extLst>
                          <a:ext uri="{FF2B5EF4-FFF2-40B4-BE49-F238E27FC236}">
                            <a16:creationId xmlns:a16="http://schemas.microsoft.com/office/drawing/2014/main" id="{1BE4B1D4-BF0D-4B8B-9412-200C8E71F3CB}"/>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89906E2C-791A-4588-B880-83871297ADAE}"/>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80810465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30" r:id="rId12"/>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DE53C"/>
          </p15:clr>
        </p15:guide>
        <p15:guide id="2" pos="6696" userDrawn="1">
          <p15:clr>
            <a:srgbClr val="FDE53C"/>
          </p15:clr>
        </p15:guide>
        <p15:guide id="3" orient="horz" pos="288" userDrawn="1">
          <p15:clr>
            <a:srgbClr val="F26B43"/>
          </p15:clr>
        </p15:guide>
        <p15:guide id="4" orient="horz" pos="4896" userDrawn="1">
          <p15:clr>
            <a:srgbClr val="F26B43"/>
          </p15:clr>
        </p15:guide>
        <p15:guide id="5" orient="horz" pos="2592" userDrawn="1">
          <p15:clr>
            <a:srgbClr val="F26B43"/>
          </p15:clr>
        </p15:guide>
        <p15:guide id="6" pos="1242" userDrawn="1">
          <p15:clr>
            <a:srgbClr val="FDE53C"/>
          </p15:clr>
        </p15:guide>
        <p15:guide id="7" pos="1314" userDrawn="1">
          <p15:clr>
            <a:srgbClr val="FDE53C"/>
          </p15:clr>
        </p15:guide>
        <p15:guide id="8" pos="1791" userDrawn="1">
          <p15:clr>
            <a:srgbClr val="FDE53C"/>
          </p15:clr>
        </p15:guide>
        <p15:guide id="9" pos="1861" userDrawn="1">
          <p15:clr>
            <a:srgbClr val="FDE53C"/>
          </p15:clr>
        </p15:guide>
        <p15:guide id="10" pos="2327" userDrawn="1">
          <p15:clr>
            <a:srgbClr val="FDE53C"/>
          </p15:clr>
        </p15:guide>
        <p15:guide id="11" pos="2402" userDrawn="1">
          <p15:clr>
            <a:srgbClr val="FDE53C"/>
          </p15:clr>
        </p15:guide>
        <p15:guide id="12" pos="3422" userDrawn="1">
          <p15:clr>
            <a:srgbClr val="FDE53C"/>
          </p15:clr>
        </p15:guide>
        <p15:guide id="13" pos="3492" userDrawn="1">
          <p15:clr>
            <a:srgbClr val="FDE53C"/>
          </p15:clr>
        </p15:guide>
        <p15:guide id="14" pos="4510" userDrawn="1">
          <p15:clr>
            <a:srgbClr val="FDE53C"/>
          </p15:clr>
        </p15:guide>
        <p15:guide id="15" pos="4580" userDrawn="1">
          <p15:clr>
            <a:srgbClr val="FDE53C"/>
          </p15:clr>
        </p15:guide>
        <p15:guide id="16" pos="5063" userDrawn="1">
          <p15:clr>
            <a:srgbClr val="FDE53C"/>
          </p15:clr>
        </p15:guide>
        <p15:guide id="17" pos="5138" userDrawn="1">
          <p15:clr>
            <a:srgbClr val="FDE53C"/>
          </p15:clr>
        </p15:guide>
        <p15:guide id="18" pos="5599" userDrawn="1">
          <p15:clr>
            <a:srgbClr val="FDE53C"/>
          </p15:clr>
        </p15:guide>
        <p15:guide id="19" pos="5668" userDrawn="1">
          <p15:clr>
            <a:srgbClr val="FDE53C"/>
          </p15:clr>
        </p15:guide>
        <p15:guide id="20" pos="3456"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2/26/2020</a:t>
            </a:fld>
            <a:endParaRPr lang="en-US" dirty="0"/>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B85E148F-64FF-4C64-BDE6-B57B58FF548C}"/>
              </a:ext>
            </a:extLst>
          </p:cNvPr>
          <p:cNvGraphicFramePr>
            <a:graphicFrameLocks noChangeAspect="1"/>
          </p:cNvGraphicFramePr>
          <p:nvPr userDrawn="1">
            <p:custDataLst>
              <p:tags r:id="rId18"/>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1269" name="think-cell Slide" r:id="rId19" imgW="216" imgH="216" progId="TCLayout.ActiveDocument.1">
                  <p:embed/>
                </p:oleObj>
              </mc:Choice>
              <mc:Fallback>
                <p:oleObj name="think-cell Slide" r:id="rId19" imgW="216" imgH="216" progId="TCLayout.ActiveDocument.1">
                  <p:embed/>
                  <p:pic>
                    <p:nvPicPr>
                      <p:cNvPr id="7" name="Object 6" hidden="1">
                        <a:extLst>
                          <a:ext uri="{FF2B5EF4-FFF2-40B4-BE49-F238E27FC236}">
                            <a16:creationId xmlns:a16="http://schemas.microsoft.com/office/drawing/2014/main" id="{B85E148F-64FF-4C64-BDE6-B57B58FF548C}"/>
                          </a:ext>
                        </a:extLst>
                      </p:cNvPr>
                      <p:cNvPicPr/>
                      <p:nvPr/>
                    </p:nvPicPr>
                    <p:blipFill>
                      <a:blip r:embed="rId20"/>
                      <a:stretch>
                        <a:fillRect/>
                      </a:stretch>
                    </p:blipFill>
                    <p:spPr>
                      <a:xfrm>
                        <a:off x="1191" y="1588"/>
                        <a:ext cx="1191" cy="1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5C2E10E2-84AF-4FF3-907C-36CA00F552FE}"/>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94433689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9" r:id="rId12"/>
    <p:sldLayoutId id="2147484152" r:id="rId13"/>
    <p:sldLayoutId id="2147484153" r:id="rId14"/>
    <p:sldLayoutId id="2147484154" r:id="rId15"/>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DE53C"/>
          </p15:clr>
        </p15:guide>
        <p15:guide id="2" pos="1862" userDrawn="1">
          <p15:clr>
            <a:srgbClr val="FDE53C"/>
          </p15:clr>
        </p15:guide>
        <p15:guide id="3" orient="horz" pos="4896" userDrawn="1">
          <p15:clr>
            <a:srgbClr val="F26B43"/>
          </p15:clr>
        </p15:guide>
        <p15:guide id="4" pos="6696" userDrawn="1">
          <p15:clr>
            <a:srgbClr val="FDE53C"/>
          </p15:clr>
        </p15:guide>
        <p15:guide id="5" pos="216" userDrawn="1">
          <p15:clr>
            <a:srgbClr val="FDE53C"/>
          </p15:clr>
        </p15:guide>
        <p15:guide id="6" orient="horz" pos="288" userDrawn="1">
          <p15:clr>
            <a:srgbClr val="F26B43"/>
          </p15:clr>
        </p15:guide>
        <p15:guide id="7" pos="3425" userDrawn="1">
          <p15:clr>
            <a:srgbClr val="FDE53C"/>
          </p15:clr>
        </p15:guide>
        <p15:guide id="8" pos="3497" userDrawn="1">
          <p15:clr>
            <a:srgbClr val="FDE53C"/>
          </p15:clr>
        </p15:guide>
        <p15:guide id="9" pos="5066" userDrawn="1">
          <p15:clr>
            <a:srgbClr val="FDE53C"/>
          </p15:clr>
        </p15:guide>
        <p15:guide id="10" pos="5138" userDrawn="1">
          <p15:clr>
            <a:srgbClr val="FDE53C"/>
          </p15:clr>
        </p15:guide>
        <p15:guide id="11" pos="1800" userDrawn="1">
          <p15:clr>
            <a:srgbClr val="FDE53C"/>
          </p15:clr>
        </p15:guide>
        <p15:guide id="12" pos="1244" userDrawn="1">
          <p15:clr>
            <a:srgbClr val="FDE53C"/>
          </p15:clr>
        </p15:guide>
        <p15:guide id="13" pos="1316" userDrawn="1">
          <p15:clr>
            <a:srgbClr val="FDE53C"/>
          </p15:clr>
        </p15:guide>
        <p15:guide id="14" pos="2333" userDrawn="1">
          <p15:clr>
            <a:srgbClr val="FDE53C"/>
          </p15:clr>
        </p15:guide>
        <p15:guide id="15" pos="2404" userDrawn="1">
          <p15:clr>
            <a:srgbClr val="FDE53C"/>
          </p15:clr>
        </p15:guide>
        <p15:guide id="16" pos="4512" userDrawn="1">
          <p15:clr>
            <a:srgbClr val="FDE53C"/>
          </p15:clr>
        </p15:guide>
        <p15:guide id="17" pos="4577" userDrawn="1">
          <p15:clr>
            <a:srgbClr val="FDE53C"/>
          </p15:clr>
        </p15:guide>
        <p15:guide id="18" pos="5597" userDrawn="1">
          <p15:clr>
            <a:srgbClr val="FDE53C"/>
          </p15:clr>
        </p15:guide>
        <p15:guide id="19" pos="5668" userDrawn="1">
          <p15:clr>
            <a:srgbClr val="FDE53C"/>
          </p15:clr>
        </p15:guide>
        <p15:guide id="20" pos="5433" userDrawn="1">
          <p15:clr>
            <a:srgbClr val="FDE53C"/>
          </p15:clr>
        </p15:guide>
        <p15:guide id="21" orient="horz" pos="2692" userDrawn="1">
          <p15:clr>
            <a:srgbClr val="F26B43"/>
          </p15:clr>
        </p15:guide>
        <p15:guide id="22" pos="3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19"/>
            </p:custDataLst>
            <p:extLst>
              <p:ext uri="{D42A27DB-BD31-4B8C-83A1-F6EECF244321}">
                <p14:modId xmlns:p14="http://schemas.microsoft.com/office/powerpoint/2010/main" val="183087358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3" name="think-cell Slide" r:id="rId20" imgW="216" imgH="216" progId="TCLayout.ActiveDocument.1">
                  <p:embed/>
                </p:oleObj>
              </mc:Choice>
              <mc:Fallback>
                <p:oleObj name="think-cell Slide" r:id="rId20"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1"/>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960" r:id="rId8"/>
    <p:sldLayoutId id="2147483794" r:id="rId9"/>
    <p:sldLayoutId id="2147483795" r:id="rId10"/>
    <p:sldLayoutId id="2147483796" r:id="rId11"/>
    <p:sldLayoutId id="2147483728" r:id="rId12"/>
    <p:sldLayoutId id="2147483797" r:id="rId13"/>
    <p:sldLayoutId id="2147483798" r:id="rId14"/>
    <p:sldLayoutId id="2147483799" r:id="rId15"/>
    <p:sldLayoutId id="2147483800" r:id="rId16"/>
  </p:sldLayoutIdLst>
  <p:hf hdr="0" dt="0"/>
  <p:txStyles>
    <p:titleStyle>
      <a:lvl1pPr algn="l" defTabSz="822940" rtl="0" eaLnBrk="1" latinLnBrk="0" hangingPunct="1">
        <a:lnSpc>
          <a:spcPct val="90000"/>
        </a:lnSpc>
        <a:spcBef>
          <a:spcPct val="0"/>
        </a:spcBef>
        <a:buNone/>
        <a:defRPr sz="3960" kern="1200">
          <a:solidFill>
            <a:schemeClr val="bg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16" userDrawn="1">
          <p15:clr>
            <a:srgbClr val="FDE53C"/>
          </p15:clr>
        </p15:guide>
        <p15:guide id="4" pos="6696"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242" userDrawn="1">
          <p15:clr>
            <a:srgbClr val="FDE53C"/>
          </p15:clr>
        </p15:guide>
        <p15:guide id="9" pos="1314" userDrawn="1">
          <p15:clr>
            <a:srgbClr val="FDE53C"/>
          </p15:clr>
        </p15:guide>
        <p15:guide id="10" pos="1791" userDrawn="1">
          <p15:clr>
            <a:srgbClr val="FDE53C"/>
          </p15:clr>
        </p15:guide>
        <p15:guide id="11" pos="1861" userDrawn="1">
          <p15:clr>
            <a:srgbClr val="FDE53C"/>
          </p15:clr>
        </p15:guide>
        <p15:guide id="12" pos="2327" userDrawn="1">
          <p15:clr>
            <a:srgbClr val="FDE53C"/>
          </p15:clr>
        </p15:guide>
        <p15:guide id="13" pos="2402" userDrawn="1">
          <p15:clr>
            <a:srgbClr val="FDE53C"/>
          </p15:clr>
        </p15:guide>
        <p15:guide id="14" pos="3422" userDrawn="1">
          <p15:clr>
            <a:srgbClr val="FDE53C"/>
          </p15:clr>
        </p15:guide>
        <p15:guide id="15" pos="3492" userDrawn="1">
          <p15:clr>
            <a:srgbClr val="FDE53C"/>
          </p15:clr>
        </p15:guide>
        <p15:guide id="16" pos="4510" userDrawn="1">
          <p15:clr>
            <a:srgbClr val="FDE53C"/>
          </p15:clr>
        </p15:guide>
        <p15:guide id="17" pos="4580" userDrawn="1">
          <p15:clr>
            <a:srgbClr val="FDE53C"/>
          </p15:clr>
        </p15:guide>
        <p15:guide id="18" pos="5063" userDrawn="1">
          <p15:clr>
            <a:srgbClr val="FDE53C"/>
          </p15:clr>
        </p15:guide>
        <p15:guide id="19" pos="5138" userDrawn="1">
          <p15:clr>
            <a:srgbClr val="FDE53C"/>
          </p15:clr>
        </p15:guide>
        <p15:guide id="20" pos="5599" userDrawn="1">
          <p15:clr>
            <a:srgbClr val="FDE53C"/>
          </p15:clr>
        </p15:guide>
        <p15:guide id="21" pos="5668" userDrawn="1">
          <p15:clr>
            <a:srgbClr val="FDE53C"/>
          </p15:clr>
        </p15:guide>
        <p15:guide id="22" pos="34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extLst>
              <p:ext uri="{D42A27DB-BD31-4B8C-83A1-F6EECF244321}">
                <p14:modId xmlns:p14="http://schemas.microsoft.com/office/powerpoint/2010/main" val="106740106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077"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822940" rtl="0" eaLnBrk="1" latinLnBrk="0" hangingPunct="1">
        <a:lnSpc>
          <a:spcPct val="90000"/>
        </a:lnSpc>
        <a:spcBef>
          <a:spcPct val="0"/>
        </a:spcBef>
        <a:buNone/>
        <a:defRPr sz="3960" b="0" i="0" kern="1200">
          <a:solidFill>
            <a:schemeClr val="tx1"/>
          </a:solidFill>
          <a:latin typeface="Segoe UI" panose="020B0502040204020203" pitchFamily="34" charset="0"/>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orient="horz" pos="2592" userDrawn="1">
          <p15:clr>
            <a:srgbClr val="FDE53C"/>
          </p15:clr>
        </p15:guide>
        <p15:guide id="3" pos="6696" userDrawn="1">
          <p15:clr>
            <a:srgbClr val="FDE53C"/>
          </p15:clr>
        </p15:guide>
        <p15:guide id="4" pos="216"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extLst>
              <p:ext uri="{D42A27DB-BD31-4B8C-83A1-F6EECF244321}">
                <p14:modId xmlns:p14="http://schemas.microsoft.com/office/powerpoint/2010/main" val="365852979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101"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8229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pos="6696" userDrawn="1">
          <p15:clr>
            <a:srgbClr val="FDE53C"/>
          </p15:clr>
        </p15:guide>
        <p15:guide id="3" pos="216"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31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extLst>
              <p:ext uri="{D42A27DB-BD31-4B8C-83A1-F6EECF244321}">
                <p14:modId xmlns:p14="http://schemas.microsoft.com/office/powerpoint/2010/main" val="152168529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125"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6149"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3" r:id="rId49"/>
    <p:sldLayoutId id="2147484084" r:id="rId50"/>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7173" name="think-cell Slide" r:id="rId22" imgW="216" imgH="216" progId="TCLayout.ActiveDocument.1">
                  <p:embed/>
                </p:oleObj>
              </mc:Choice>
              <mc:Fallback>
                <p:oleObj name="think-cell Slide" r:id="rId22"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3"/>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hf hdr="0" dt="0"/>
  <p:txStyles>
    <p:titleStyle>
      <a:lvl1pPr algn="l" defTabSz="822940" rtl="0" eaLnBrk="1" latinLnBrk="0" hangingPunct="1">
        <a:lnSpc>
          <a:spcPct val="90000"/>
        </a:lnSpc>
        <a:spcBef>
          <a:spcPct val="0"/>
        </a:spcBef>
        <a:buNone/>
        <a:defRPr sz="3960" kern="1200">
          <a:solidFill>
            <a:schemeClr val="bg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16" userDrawn="1">
          <p15:clr>
            <a:srgbClr val="FDE53C"/>
          </p15:clr>
        </p15:guide>
        <p15:guide id="4" pos="6696"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242" userDrawn="1">
          <p15:clr>
            <a:srgbClr val="FDE53C"/>
          </p15:clr>
        </p15:guide>
        <p15:guide id="9" pos="1314" userDrawn="1">
          <p15:clr>
            <a:srgbClr val="FDE53C"/>
          </p15:clr>
        </p15:guide>
        <p15:guide id="10" pos="1791" userDrawn="1">
          <p15:clr>
            <a:srgbClr val="FDE53C"/>
          </p15:clr>
        </p15:guide>
        <p15:guide id="11" pos="1861" userDrawn="1">
          <p15:clr>
            <a:srgbClr val="FDE53C"/>
          </p15:clr>
        </p15:guide>
        <p15:guide id="12" pos="2327" userDrawn="1">
          <p15:clr>
            <a:srgbClr val="FDE53C"/>
          </p15:clr>
        </p15:guide>
        <p15:guide id="13" pos="2402" userDrawn="1">
          <p15:clr>
            <a:srgbClr val="FDE53C"/>
          </p15:clr>
        </p15:guide>
        <p15:guide id="14" pos="3422" userDrawn="1">
          <p15:clr>
            <a:srgbClr val="FDE53C"/>
          </p15:clr>
        </p15:guide>
        <p15:guide id="15" pos="3492" userDrawn="1">
          <p15:clr>
            <a:srgbClr val="FDE53C"/>
          </p15:clr>
        </p15:guide>
        <p15:guide id="16" pos="4510" userDrawn="1">
          <p15:clr>
            <a:srgbClr val="FDE53C"/>
          </p15:clr>
        </p15:guide>
        <p15:guide id="17" pos="4580" userDrawn="1">
          <p15:clr>
            <a:srgbClr val="FDE53C"/>
          </p15:clr>
        </p15:guide>
        <p15:guide id="18" pos="5063" userDrawn="1">
          <p15:clr>
            <a:srgbClr val="FDE53C"/>
          </p15:clr>
        </p15:guide>
        <p15:guide id="19" pos="5138" userDrawn="1">
          <p15:clr>
            <a:srgbClr val="FDE53C"/>
          </p15:clr>
        </p15:guide>
        <p15:guide id="20" pos="5599" userDrawn="1">
          <p15:clr>
            <a:srgbClr val="FDE53C"/>
          </p15:clr>
        </p15:guide>
        <p15:guide id="21" pos="5668" userDrawn="1">
          <p15:clr>
            <a:srgbClr val="FDE53C"/>
          </p15:clr>
        </p15:guide>
        <p15:guide id="22" pos="345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8197"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dt="0"/>
  <p:txStyles>
    <p:titleStyle>
      <a:lvl1pPr algn="l" defTabSz="822940" rtl="0" eaLnBrk="1" latinLnBrk="0" hangingPunct="1">
        <a:lnSpc>
          <a:spcPct val="90000"/>
        </a:lnSpc>
        <a:spcBef>
          <a:spcPct val="0"/>
        </a:spcBef>
        <a:buNone/>
        <a:defRPr sz="3960" b="0" i="0" kern="1200">
          <a:solidFill>
            <a:schemeClr val="tx1"/>
          </a:solidFill>
          <a:latin typeface="Segoe UI" panose="020B0502040204020203" pitchFamily="34" charset="0"/>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orient="horz" pos="2592" userDrawn="1">
          <p15:clr>
            <a:srgbClr val="FDE53C"/>
          </p15:clr>
        </p15:guide>
        <p15:guide id="3" pos="6696" userDrawn="1">
          <p15:clr>
            <a:srgbClr val="FDE53C"/>
          </p15:clr>
        </p15:guide>
        <p15:guide id="4" pos="216"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9221"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8229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pos="6696" userDrawn="1">
          <p15:clr>
            <a:srgbClr val="FDE53C"/>
          </p15:clr>
        </p15:guide>
        <p15:guide id="3" pos="216"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31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8.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20.vml"/><Relationship Id="rId6" Type="http://schemas.openxmlformats.org/officeDocument/2006/relationships/oleObject" Target="../embeddings/oleObject11.bin"/><Relationship Id="rId5" Type="http://schemas.openxmlformats.org/officeDocument/2006/relationships/notesSlide" Target="../notesSlides/notesSlide10.xml"/><Relationship Id="rId4" Type="http://schemas.openxmlformats.org/officeDocument/2006/relationships/slideLayout" Target="../slideLayouts/slideLayout221.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21.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22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22.vml"/><Relationship Id="rId6" Type="http://schemas.openxmlformats.org/officeDocument/2006/relationships/oleObject" Target="../embeddings/oleObject11.bin"/><Relationship Id="rId5" Type="http://schemas.openxmlformats.org/officeDocument/2006/relationships/notesSlide" Target="../notesSlides/notesSlide12.xml"/><Relationship Id="rId4" Type="http://schemas.openxmlformats.org/officeDocument/2006/relationships/slideLayout" Target="../slideLayouts/slideLayout22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23.vml"/><Relationship Id="rId6" Type="http://schemas.openxmlformats.org/officeDocument/2006/relationships/oleObject" Target="../embeddings/oleObject11.bin"/><Relationship Id="rId5" Type="http://schemas.openxmlformats.org/officeDocument/2006/relationships/notesSlide" Target="../notesSlides/notesSlide13.xml"/><Relationship Id="rId4" Type="http://schemas.openxmlformats.org/officeDocument/2006/relationships/slideLayout" Target="../slideLayouts/slideLayout22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24.vml"/><Relationship Id="rId6" Type="http://schemas.openxmlformats.org/officeDocument/2006/relationships/oleObject" Target="../embeddings/oleObject11.bin"/><Relationship Id="rId5" Type="http://schemas.openxmlformats.org/officeDocument/2006/relationships/notesSlide" Target="../notesSlides/notesSlide14.xml"/><Relationship Id="rId4" Type="http://schemas.openxmlformats.org/officeDocument/2006/relationships/slideLayout" Target="../slideLayouts/slideLayout22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9.xml"/><Relationship Id="rId7" Type="http://schemas.openxmlformats.org/officeDocument/2006/relationships/image" Target="../media/image1.emf"/><Relationship Id="rId2" Type="http://schemas.openxmlformats.org/officeDocument/2006/relationships/tags" Target="../tags/tag38.xml"/><Relationship Id="rId1" Type="http://schemas.openxmlformats.org/officeDocument/2006/relationships/vmlDrawing" Target="../drawings/vmlDrawing25.vml"/><Relationship Id="rId6" Type="http://schemas.openxmlformats.org/officeDocument/2006/relationships/oleObject" Target="../embeddings/oleObject11.bin"/><Relationship Id="rId5" Type="http://schemas.openxmlformats.org/officeDocument/2006/relationships/notesSlide" Target="../notesSlides/notesSlide15.xml"/><Relationship Id="rId4" Type="http://schemas.openxmlformats.org/officeDocument/2006/relationships/slideLayout" Target="../slideLayouts/slideLayout22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vmlDrawing" Target="../drawings/vmlDrawing26.vml"/><Relationship Id="rId6" Type="http://schemas.openxmlformats.org/officeDocument/2006/relationships/oleObject" Target="../embeddings/oleObject11.bin"/><Relationship Id="rId5" Type="http://schemas.openxmlformats.org/officeDocument/2006/relationships/notesSlide" Target="../notesSlides/notesSlide16.xml"/><Relationship Id="rId4" Type="http://schemas.openxmlformats.org/officeDocument/2006/relationships/slideLayout" Target="../slideLayouts/slideLayout221.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3.xml"/><Relationship Id="rId7" Type="http://schemas.openxmlformats.org/officeDocument/2006/relationships/image" Target="../media/image1.emf"/><Relationship Id="rId2" Type="http://schemas.openxmlformats.org/officeDocument/2006/relationships/tags" Target="../tags/tag42.xml"/><Relationship Id="rId1" Type="http://schemas.openxmlformats.org/officeDocument/2006/relationships/vmlDrawing" Target="../drawings/vmlDrawing27.vml"/><Relationship Id="rId6" Type="http://schemas.openxmlformats.org/officeDocument/2006/relationships/oleObject" Target="../embeddings/oleObject11.bin"/><Relationship Id="rId5" Type="http://schemas.openxmlformats.org/officeDocument/2006/relationships/notesSlide" Target="../notesSlides/notesSlide17.xml"/><Relationship Id="rId4" Type="http://schemas.openxmlformats.org/officeDocument/2006/relationships/slideLayout" Target="../slideLayouts/slideLayout221.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28.vml"/><Relationship Id="rId6" Type="http://schemas.openxmlformats.org/officeDocument/2006/relationships/oleObject" Target="../embeddings/oleObject11.bin"/><Relationship Id="rId5" Type="http://schemas.openxmlformats.org/officeDocument/2006/relationships/notesSlide" Target="../notesSlides/notesSlide18.xml"/><Relationship Id="rId4" Type="http://schemas.openxmlformats.org/officeDocument/2006/relationships/slideLayout" Target="../slideLayouts/slideLayout221.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vmlDrawing" Target="../drawings/vmlDrawing29.vml"/><Relationship Id="rId6" Type="http://schemas.openxmlformats.org/officeDocument/2006/relationships/oleObject" Target="../embeddings/oleObject11.bin"/><Relationship Id="rId5" Type="http://schemas.openxmlformats.org/officeDocument/2006/relationships/notesSlide" Target="../notesSlides/notesSlide19.xml"/><Relationship Id="rId4" Type="http://schemas.openxmlformats.org/officeDocument/2006/relationships/slideLayout" Target="../slideLayouts/slideLayout22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20.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3.jpg"/><Relationship Id="rId4" Type="http://schemas.openxmlformats.org/officeDocument/2006/relationships/notesSlide" Target="../notesSlides/notesSlide2.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49.xml"/><Relationship Id="rId7" Type="http://schemas.openxmlformats.org/officeDocument/2006/relationships/image" Target="../media/image1.emf"/><Relationship Id="rId12" Type="http://schemas.microsoft.com/office/2007/relationships/diagramDrawing" Target="../diagrams/drawing1.xml"/><Relationship Id="rId2" Type="http://schemas.openxmlformats.org/officeDocument/2006/relationships/tags" Target="../tags/tag48.xml"/><Relationship Id="rId1" Type="http://schemas.openxmlformats.org/officeDocument/2006/relationships/vmlDrawing" Target="../drawings/vmlDrawing30.vml"/><Relationship Id="rId6" Type="http://schemas.openxmlformats.org/officeDocument/2006/relationships/oleObject" Target="../embeddings/oleObject11.bin"/><Relationship Id="rId11" Type="http://schemas.openxmlformats.org/officeDocument/2006/relationships/diagramColors" Target="../diagrams/colors1.xml"/><Relationship Id="rId5" Type="http://schemas.openxmlformats.org/officeDocument/2006/relationships/notesSlide" Target="../notesSlides/notesSlide20.xml"/><Relationship Id="rId10" Type="http://schemas.openxmlformats.org/officeDocument/2006/relationships/diagramQuickStyle" Target="../diagrams/quickStyle1.xml"/><Relationship Id="rId4" Type="http://schemas.openxmlformats.org/officeDocument/2006/relationships/slideLayout" Target="../slideLayouts/slideLayout221.xml"/><Relationship Id="rId9"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31.vml"/><Relationship Id="rId6" Type="http://schemas.openxmlformats.org/officeDocument/2006/relationships/oleObject" Target="../embeddings/oleObject11.bin"/><Relationship Id="rId5" Type="http://schemas.openxmlformats.org/officeDocument/2006/relationships/notesSlide" Target="../notesSlides/notesSlide21.xml"/><Relationship Id="rId4" Type="http://schemas.openxmlformats.org/officeDocument/2006/relationships/slideLayout" Target="../slideLayouts/slideLayout221.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32.vml"/><Relationship Id="rId6" Type="http://schemas.openxmlformats.org/officeDocument/2006/relationships/oleObject" Target="../embeddings/oleObject11.bin"/><Relationship Id="rId5" Type="http://schemas.openxmlformats.org/officeDocument/2006/relationships/notesSlide" Target="../notesSlides/notesSlide22.xml"/><Relationship Id="rId4" Type="http://schemas.openxmlformats.org/officeDocument/2006/relationships/slideLayout" Target="../slideLayouts/slideLayout221.xml"/></Relationships>
</file>

<file path=ppt/slides/_rels/slide2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33.vml"/><Relationship Id="rId6" Type="http://schemas.openxmlformats.org/officeDocument/2006/relationships/oleObject" Target="../embeddings/oleObject11.bin"/><Relationship Id="rId5" Type="http://schemas.openxmlformats.org/officeDocument/2006/relationships/notesSlide" Target="../notesSlides/notesSlide23.xml"/><Relationship Id="rId4" Type="http://schemas.openxmlformats.org/officeDocument/2006/relationships/slideLayout" Target="../slideLayouts/slideLayout221.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34.vml"/><Relationship Id="rId6" Type="http://schemas.openxmlformats.org/officeDocument/2006/relationships/oleObject" Target="../embeddings/oleObject11.bin"/><Relationship Id="rId5" Type="http://schemas.openxmlformats.org/officeDocument/2006/relationships/notesSlide" Target="../notesSlides/notesSlide24.xml"/><Relationship Id="rId4" Type="http://schemas.openxmlformats.org/officeDocument/2006/relationships/slideLayout" Target="../slideLayouts/slideLayout221.xml"/></Relationships>
</file>

<file path=ppt/slides/_rels/slide2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35.vml"/><Relationship Id="rId6" Type="http://schemas.openxmlformats.org/officeDocument/2006/relationships/oleObject" Target="../embeddings/oleObject11.bin"/><Relationship Id="rId5" Type="http://schemas.openxmlformats.org/officeDocument/2006/relationships/notesSlide" Target="../notesSlides/notesSlide25.xml"/><Relationship Id="rId4" Type="http://schemas.openxmlformats.org/officeDocument/2006/relationships/slideLayout" Target="../slideLayouts/slideLayout221.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6.vml"/><Relationship Id="rId6" Type="http://schemas.openxmlformats.org/officeDocument/2006/relationships/oleObject" Target="../embeddings/oleObject11.bin"/><Relationship Id="rId5" Type="http://schemas.openxmlformats.org/officeDocument/2006/relationships/notesSlide" Target="../notesSlides/notesSlide26.xml"/><Relationship Id="rId10" Type="http://schemas.openxmlformats.org/officeDocument/2006/relationships/image" Target="../media/image24.jpeg"/><Relationship Id="rId4" Type="http://schemas.openxmlformats.org/officeDocument/2006/relationships/slideLayout" Target="../slideLayouts/slideLayout221.xml"/><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7.vml"/><Relationship Id="rId6" Type="http://schemas.openxmlformats.org/officeDocument/2006/relationships/oleObject" Target="../embeddings/oleObject11.bin"/><Relationship Id="rId5" Type="http://schemas.openxmlformats.org/officeDocument/2006/relationships/notesSlide" Target="../notesSlides/notesSlide27.xml"/><Relationship Id="rId4" Type="http://schemas.openxmlformats.org/officeDocument/2006/relationships/slideLayout" Target="../slideLayouts/slideLayout221.xml"/><Relationship Id="rId9" Type="http://schemas.openxmlformats.org/officeDocument/2006/relationships/hyperlink" Target="https://www.kff.org/report-section/2018-employer-health-benefits-survey-section-11-retiree-health-benefit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8.vml"/><Relationship Id="rId6" Type="http://schemas.openxmlformats.org/officeDocument/2006/relationships/oleObject" Target="../embeddings/oleObject11.bin"/><Relationship Id="rId5" Type="http://schemas.openxmlformats.org/officeDocument/2006/relationships/notesSlide" Target="../notesSlides/notesSlide28.xml"/><Relationship Id="rId10" Type="http://schemas.openxmlformats.org/officeDocument/2006/relationships/image" Target="../media/image26.png"/><Relationship Id="rId4" Type="http://schemas.openxmlformats.org/officeDocument/2006/relationships/slideLayout" Target="../slideLayouts/slideLayout221.xml"/><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9.vml"/><Relationship Id="rId6" Type="http://schemas.openxmlformats.org/officeDocument/2006/relationships/oleObject" Target="../embeddings/oleObject11.bin"/><Relationship Id="rId5" Type="http://schemas.openxmlformats.org/officeDocument/2006/relationships/notesSlide" Target="../notesSlides/notesSlide29.xml"/><Relationship Id="rId4" Type="http://schemas.openxmlformats.org/officeDocument/2006/relationships/slideLayout" Target="../slideLayouts/slideLayout22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oleObject" Target="../embeddings/oleObject11.bin"/><Relationship Id="rId5" Type="http://schemas.openxmlformats.org/officeDocument/2006/relationships/notesSlide" Target="../notesSlides/notesSlide3.xml"/><Relationship Id="rId4" Type="http://schemas.openxmlformats.org/officeDocument/2006/relationships/slideLayout" Target="../slideLayouts/slideLayout221.xml"/><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40.vml"/><Relationship Id="rId6" Type="http://schemas.openxmlformats.org/officeDocument/2006/relationships/oleObject" Target="../embeddings/oleObject11.bin"/><Relationship Id="rId5" Type="http://schemas.openxmlformats.org/officeDocument/2006/relationships/notesSlide" Target="../notesSlides/notesSlide30.xml"/><Relationship Id="rId10" Type="http://schemas.openxmlformats.org/officeDocument/2006/relationships/image" Target="../media/image30.jpeg"/><Relationship Id="rId4" Type="http://schemas.openxmlformats.org/officeDocument/2006/relationships/slideLayout" Target="../slideLayouts/slideLayout221.xml"/><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vmlDrawing" Target="../drawings/vmlDrawing41.vml"/><Relationship Id="rId6" Type="http://schemas.openxmlformats.org/officeDocument/2006/relationships/oleObject" Target="../embeddings/oleObject11.bin"/><Relationship Id="rId5" Type="http://schemas.openxmlformats.org/officeDocument/2006/relationships/notesSlide" Target="../notesSlides/notesSlide31.xml"/><Relationship Id="rId4" Type="http://schemas.openxmlformats.org/officeDocument/2006/relationships/slideLayout" Target="../slideLayouts/slideLayout221.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42.vml"/><Relationship Id="rId6" Type="http://schemas.openxmlformats.org/officeDocument/2006/relationships/oleObject" Target="../embeddings/oleObject11.bin"/><Relationship Id="rId5" Type="http://schemas.openxmlformats.org/officeDocument/2006/relationships/notesSlide" Target="../notesSlides/notesSlide32.xml"/><Relationship Id="rId10" Type="http://schemas.openxmlformats.org/officeDocument/2006/relationships/image" Target="../media/image33.png"/><Relationship Id="rId4" Type="http://schemas.openxmlformats.org/officeDocument/2006/relationships/slideLayout" Target="../slideLayouts/slideLayout221.xml"/><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43.vml"/><Relationship Id="rId6" Type="http://schemas.openxmlformats.org/officeDocument/2006/relationships/oleObject" Target="../embeddings/oleObject11.bin"/><Relationship Id="rId5" Type="http://schemas.openxmlformats.org/officeDocument/2006/relationships/notesSlide" Target="../notesSlides/notesSlide33.xml"/><Relationship Id="rId4" Type="http://schemas.openxmlformats.org/officeDocument/2006/relationships/slideLayout" Target="../slideLayouts/slideLayout221.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44.vml"/><Relationship Id="rId6" Type="http://schemas.openxmlformats.org/officeDocument/2006/relationships/oleObject" Target="../embeddings/oleObject11.bin"/><Relationship Id="rId5" Type="http://schemas.openxmlformats.org/officeDocument/2006/relationships/notesSlide" Target="../notesSlides/notesSlide34.xml"/><Relationship Id="rId4" Type="http://schemas.openxmlformats.org/officeDocument/2006/relationships/slideLayout" Target="../slideLayouts/slideLayout221.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5.vml"/><Relationship Id="rId6" Type="http://schemas.openxmlformats.org/officeDocument/2006/relationships/oleObject" Target="../embeddings/oleObject11.bin"/><Relationship Id="rId5" Type="http://schemas.openxmlformats.org/officeDocument/2006/relationships/notesSlide" Target="../notesSlides/notesSlide35.xml"/><Relationship Id="rId4" Type="http://schemas.openxmlformats.org/officeDocument/2006/relationships/slideLayout" Target="../slideLayouts/slideLayout221.xml"/></Relationships>
</file>

<file path=ppt/slides/_rels/slide36.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46.vml"/><Relationship Id="rId6" Type="http://schemas.openxmlformats.org/officeDocument/2006/relationships/oleObject" Target="../embeddings/oleObject11.bin"/><Relationship Id="rId5" Type="http://schemas.openxmlformats.org/officeDocument/2006/relationships/notesSlide" Target="../notesSlides/notesSlide36.xml"/><Relationship Id="rId4" Type="http://schemas.openxmlformats.org/officeDocument/2006/relationships/slideLayout" Target="../slideLayouts/slideLayout221.xml"/></Relationships>
</file>

<file path=ppt/slides/_rels/slide37.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emf"/><Relationship Id="rId2" Type="http://schemas.openxmlformats.org/officeDocument/2006/relationships/tags" Target="../tags/tag82.xml"/><Relationship Id="rId1" Type="http://schemas.openxmlformats.org/officeDocument/2006/relationships/vmlDrawing" Target="../drawings/vmlDrawing47.vml"/><Relationship Id="rId6" Type="http://schemas.openxmlformats.org/officeDocument/2006/relationships/oleObject" Target="../embeddings/oleObject11.bin"/><Relationship Id="rId5" Type="http://schemas.openxmlformats.org/officeDocument/2006/relationships/notesSlide" Target="../notesSlides/notesSlide37.xml"/><Relationship Id="rId4" Type="http://schemas.openxmlformats.org/officeDocument/2006/relationships/slideLayout" Target="../slideLayouts/slideLayout221.xml"/></Relationships>
</file>

<file path=ppt/slides/_rels/slide3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emf"/><Relationship Id="rId2" Type="http://schemas.openxmlformats.org/officeDocument/2006/relationships/tags" Target="../tags/tag84.xml"/><Relationship Id="rId1" Type="http://schemas.openxmlformats.org/officeDocument/2006/relationships/vmlDrawing" Target="../drawings/vmlDrawing48.vml"/><Relationship Id="rId6" Type="http://schemas.openxmlformats.org/officeDocument/2006/relationships/oleObject" Target="../embeddings/oleObject11.bin"/><Relationship Id="rId5" Type="http://schemas.openxmlformats.org/officeDocument/2006/relationships/notesSlide" Target="../notesSlides/notesSlide38.xml"/><Relationship Id="rId4" Type="http://schemas.openxmlformats.org/officeDocument/2006/relationships/slideLayout" Target="../slideLayouts/slideLayout2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oleObject" Target="../embeddings/oleObject11.bin"/><Relationship Id="rId5" Type="http://schemas.openxmlformats.org/officeDocument/2006/relationships/notesSlide" Target="../notesSlides/notesSlide4.xml"/><Relationship Id="rId4" Type="http://schemas.openxmlformats.org/officeDocument/2006/relationships/slideLayout" Target="../slideLayouts/slideLayout2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oleObject" Target="../embeddings/oleObject11.bin"/><Relationship Id="rId5" Type="http://schemas.openxmlformats.org/officeDocument/2006/relationships/notesSlide" Target="../notesSlides/notesSlide5.xml"/><Relationship Id="rId10" Type="http://schemas.openxmlformats.org/officeDocument/2006/relationships/image" Target="../media/image14.png"/><Relationship Id="rId4" Type="http://schemas.openxmlformats.org/officeDocument/2006/relationships/slideLayout" Target="../slideLayouts/slideLayout22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6.vml"/><Relationship Id="rId6" Type="http://schemas.openxmlformats.org/officeDocument/2006/relationships/oleObject" Target="../embeddings/oleObject11.bin"/><Relationship Id="rId5" Type="http://schemas.openxmlformats.org/officeDocument/2006/relationships/notesSlide" Target="../notesSlides/notesSlide6.xml"/><Relationship Id="rId4" Type="http://schemas.openxmlformats.org/officeDocument/2006/relationships/slideLayout" Target="../slideLayouts/slideLayout221.xml"/><Relationship Id="rId9" Type="http://schemas.openxmlformats.org/officeDocument/2006/relationships/hyperlink" Target="https://www.statista.com/statistics/244983/projected-inflation-rate-in-the-united-state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oleObject" Target="../embeddings/oleObject11.bin"/><Relationship Id="rId5" Type="http://schemas.openxmlformats.org/officeDocument/2006/relationships/notesSlide" Target="../notesSlides/notesSlide7.xml"/><Relationship Id="rId4" Type="http://schemas.openxmlformats.org/officeDocument/2006/relationships/slideLayout" Target="../slideLayouts/slideLayout221.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oleObject" Target="../embeddings/oleObject11.bin"/><Relationship Id="rId5" Type="http://schemas.openxmlformats.org/officeDocument/2006/relationships/notesSlide" Target="../notesSlides/notesSlide8.xml"/><Relationship Id="rId4" Type="http://schemas.openxmlformats.org/officeDocument/2006/relationships/slideLayout" Target="../slideLayouts/slideLayout221.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2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8F5ED-EB3E-E24E-9C8D-2714D335986C}"/>
              </a:ext>
            </a:extLst>
          </p:cNvPr>
          <p:cNvSpPr>
            <a:spLocks noGrp="1"/>
          </p:cNvSpPr>
          <p:nvPr>
            <p:ph type="body" sz="quarter" idx="12"/>
          </p:nvPr>
        </p:nvSpPr>
        <p:spPr/>
        <p:txBody>
          <a:bodyPr>
            <a:normAutofit/>
          </a:bodyPr>
          <a:lstStyle/>
          <a:p>
            <a:r>
              <a:rPr lang="en-US" sz="4800" b="0" dirty="0">
                <a:latin typeface="Segoe UI" panose="020B0502040204020203" pitchFamily="34" charset="0"/>
                <a:ea typeface="Segoe UI" panose="020B0502040204020203" pitchFamily="34" charset="0"/>
                <a:cs typeface="Segoe UI" panose="020B0502040204020203" pitchFamily="34" charset="0"/>
              </a:rPr>
              <a:t>MEDICARE – FILLING THE GAP</a:t>
            </a:r>
          </a:p>
        </p:txBody>
      </p:sp>
      <p:sp>
        <p:nvSpPr>
          <p:cNvPr id="6" name="Text Placeholder 3">
            <a:extLst>
              <a:ext uri="{FF2B5EF4-FFF2-40B4-BE49-F238E27FC236}">
                <a16:creationId xmlns:a16="http://schemas.microsoft.com/office/drawing/2014/main" id="{FBFDF4DA-A0FC-4669-BC97-6BB6FE42B645}"/>
              </a:ext>
            </a:extLst>
          </p:cNvPr>
          <p:cNvSpPr txBox="1">
            <a:spLocks/>
          </p:cNvSpPr>
          <p:nvPr/>
        </p:nvSpPr>
        <p:spPr>
          <a:xfrm>
            <a:off x="8679383" y="7868615"/>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latin typeface="Segoe UI" panose="020B0502040204020203" pitchFamily="34" charset="0"/>
                <a:ea typeface="Segoe UI" panose="020B0502040204020203" pitchFamily="34" charset="0"/>
                <a:cs typeface="Segoe UI" panose="020B0502040204020203" pitchFamily="34" charset="0"/>
              </a:rPr>
              <a:t>GE-129877(7/19) (EXP 1/21)</a:t>
            </a:r>
          </a:p>
        </p:txBody>
      </p:sp>
      <p:sp>
        <p:nvSpPr>
          <p:cNvPr id="8" name="TextBox 2">
            <a:extLst>
              <a:ext uri="{FF2B5EF4-FFF2-40B4-BE49-F238E27FC236}">
                <a16:creationId xmlns:a16="http://schemas.microsoft.com/office/drawing/2014/main" id="{89B3AAA1-D568-4E63-AA60-B0E4937EC031}"/>
              </a:ext>
            </a:extLst>
          </p:cNvPr>
          <p:cNvSpPr txBox="1">
            <a:spLocks noChangeArrowheads="1"/>
          </p:cNvSpPr>
          <p:nvPr/>
        </p:nvSpPr>
        <p:spPr bwMode="auto">
          <a:xfrm>
            <a:off x="2948485" y="7804224"/>
            <a:ext cx="5091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100" b="1" dirty="0">
                <a:solidFill>
                  <a:schemeClr val="bg1"/>
                </a:solidFill>
                <a:cs typeface="Arial" panose="020B0604020202020204" pitchFamily="34" charset="0"/>
              </a:rPr>
              <a:t>NOT A DEPOSIT • NOT FDIC INSURED • MAY LOSE VALUE • NOT BANK GUARANTEED •  NOT INSURED BY ANY FEDERAL GOVERNMENT AGENCY </a:t>
            </a:r>
          </a:p>
        </p:txBody>
      </p:sp>
    </p:spTree>
    <p:extLst>
      <p:ext uri="{BB962C8B-B14F-4D97-AF65-F5344CB8AC3E}">
        <p14:creationId xmlns:p14="http://schemas.microsoft.com/office/powerpoint/2010/main" val="284596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0485"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719780"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A – Inpatient Hospital Costs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7C51552B-830D-46C5-B067-B948857F1260}"/>
              </a:ext>
            </a:extLst>
          </p:cNvPr>
          <p:cNvSpPr/>
          <p:nvPr/>
        </p:nvSpPr>
        <p:spPr>
          <a:xfrm>
            <a:off x="878306" y="4503656"/>
            <a:ext cx="9144000" cy="819150"/>
          </a:xfrm>
          <a:prstGeom prst="rect">
            <a:avLst/>
          </a:prstGeom>
          <a:solidFill>
            <a:schemeClr val="accent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B47EEB4C-258A-4E61-974F-74A55796ED70}"/>
              </a:ext>
            </a:extLst>
          </p:cNvPr>
          <p:cNvSpPr/>
          <p:nvPr/>
        </p:nvSpPr>
        <p:spPr>
          <a:xfrm>
            <a:off x="878306" y="2335131"/>
            <a:ext cx="9144000" cy="1042988"/>
          </a:xfrm>
          <a:prstGeom prst="rect">
            <a:avLst/>
          </a:prstGeom>
          <a:solidFill>
            <a:schemeClr val="accent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Arrow: Pentagon 16">
            <a:extLst>
              <a:ext uri="{FF2B5EF4-FFF2-40B4-BE49-F238E27FC236}">
                <a16:creationId xmlns:a16="http://schemas.microsoft.com/office/drawing/2014/main" id="{23067932-718D-46EA-8250-745B161A86C6}"/>
              </a:ext>
            </a:extLst>
          </p:cNvPr>
          <p:cNvSpPr/>
          <p:nvPr/>
        </p:nvSpPr>
        <p:spPr>
          <a:xfrm rot="5400000">
            <a:off x="962767" y="2347447"/>
            <a:ext cx="1968763" cy="1936426"/>
          </a:xfrm>
          <a:prstGeom prst="homePlate">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Days 1-60</a:t>
            </a:r>
          </a:p>
        </p:txBody>
      </p:sp>
      <p:sp>
        <p:nvSpPr>
          <p:cNvPr id="18" name="Arrow: Pentagon 17">
            <a:extLst>
              <a:ext uri="{FF2B5EF4-FFF2-40B4-BE49-F238E27FC236}">
                <a16:creationId xmlns:a16="http://schemas.microsoft.com/office/drawing/2014/main" id="{2C03BA37-8A11-4CA5-BF0F-88BE041BEA33}"/>
              </a:ext>
            </a:extLst>
          </p:cNvPr>
          <p:cNvSpPr/>
          <p:nvPr/>
        </p:nvSpPr>
        <p:spPr>
          <a:xfrm rot="5400000">
            <a:off x="3296775" y="2347447"/>
            <a:ext cx="1968761" cy="1936426"/>
          </a:xfrm>
          <a:prstGeom prst="homePlate">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Days 61-90</a:t>
            </a:r>
          </a:p>
        </p:txBody>
      </p:sp>
      <p:sp>
        <p:nvSpPr>
          <p:cNvPr id="19" name="Arrow: Pentagon 18">
            <a:extLst>
              <a:ext uri="{FF2B5EF4-FFF2-40B4-BE49-F238E27FC236}">
                <a16:creationId xmlns:a16="http://schemas.microsoft.com/office/drawing/2014/main" id="{8A3189B8-A95A-45A6-BE00-CED8CD1C7E48}"/>
              </a:ext>
            </a:extLst>
          </p:cNvPr>
          <p:cNvSpPr/>
          <p:nvPr/>
        </p:nvSpPr>
        <p:spPr>
          <a:xfrm rot="5400000">
            <a:off x="5631926" y="2347446"/>
            <a:ext cx="1968761" cy="1936426"/>
          </a:xfrm>
          <a:prstGeom prst="homePlate">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endParaRPr lang="en-US" dirty="0"/>
          </a:p>
          <a:p>
            <a:pPr algn="ctr">
              <a:defRPr/>
            </a:pPr>
            <a:r>
              <a:rPr lang="en-US" dirty="0">
                <a:latin typeface="Segoe UI" panose="020B0502040204020203" pitchFamily="34" charset="0"/>
                <a:ea typeface="Segoe UI" panose="020B0502040204020203" pitchFamily="34" charset="0"/>
                <a:cs typeface="Segoe UI" panose="020B0502040204020203" pitchFamily="34" charset="0"/>
              </a:rPr>
              <a:t>Days 91-150 </a:t>
            </a:r>
            <a:r>
              <a:rPr lang="en-US" sz="1200" dirty="0">
                <a:latin typeface="Segoe UI" panose="020B0502040204020203" pitchFamily="34" charset="0"/>
                <a:ea typeface="Segoe UI" panose="020B0502040204020203" pitchFamily="34" charset="0"/>
                <a:cs typeface="Segoe UI" panose="020B0502040204020203" pitchFamily="34" charset="0"/>
              </a:rPr>
              <a:t>(Lifetime Reserve Day, 60 max)</a:t>
            </a:r>
          </a:p>
        </p:txBody>
      </p:sp>
      <p:sp>
        <p:nvSpPr>
          <p:cNvPr id="20" name="Arrow: Pentagon 19">
            <a:extLst>
              <a:ext uri="{FF2B5EF4-FFF2-40B4-BE49-F238E27FC236}">
                <a16:creationId xmlns:a16="http://schemas.microsoft.com/office/drawing/2014/main" id="{725B4917-C182-4211-9501-1F7662F2441D}"/>
              </a:ext>
            </a:extLst>
          </p:cNvPr>
          <p:cNvSpPr/>
          <p:nvPr/>
        </p:nvSpPr>
        <p:spPr>
          <a:xfrm rot="5400000">
            <a:off x="7967077" y="2347445"/>
            <a:ext cx="1968761" cy="1936426"/>
          </a:xfrm>
          <a:prstGeom prst="homePlate">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Days 150+</a:t>
            </a:r>
          </a:p>
        </p:txBody>
      </p:sp>
      <p:sp>
        <p:nvSpPr>
          <p:cNvPr id="21" name="TextBox 3">
            <a:extLst>
              <a:ext uri="{FF2B5EF4-FFF2-40B4-BE49-F238E27FC236}">
                <a16:creationId xmlns:a16="http://schemas.microsoft.com/office/drawing/2014/main" id="{F76F7062-3DE3-4858-A356-BF8D4204E960}"/>
              </a:ext>
            </a:extLst>
          </p:cNvPr>
          <p:cNvSpPr txBox="1">
            <a:spLocks noChangeArrowheads="1"/>
          </p:cNvSpPr>
          <p:nvPr/>
        </p:nvSpPr>
        <p:spPr bwMode="auto">
          <a:xfrm>
            <a:off x="878306" y="1827780"/>
            <a:ext cx="2767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i="1" dirty="0">
                <a:solidFill>
                  <a:srgbClr val="002577"/>
                </a:solidFill>
                <a:latin typeface="Segoe UI" panose="020B0502040204020203" pitchFamily="34" charset="0"/>
                <a:ea typeface="Segoe UI" panose="020B0502040204020203" pitchFamily="34" charset="0"/>
                <a:cs typeface="Segoe UI" panose="020B0502040204020203" pitchFamily="34" charset="0"/>
              </a:rPr>
              <a:t>In Hospital Stay – 2020</a:t>
            </a:r>
          </a:p>
        </p:txBody>
      </p:sp>
      <p:sp>
        <p:nvSpPr>
          <p:cNvPr id="28" name="TextBox 10">
            <a:extLst>
              <a:ext uri="{FF2B5EF4-FFF2-40B4-BE49-F238E27FC236}">
                <a16:creationId xmlns:a16="http://schemas.microsoft.com/office/drawing/2014/main" id="{23E5C897-9D99-4904-B7EB-04A9E554C013}"/>
              </a:ext>
            </a:extLst>
          </p:cNvPr>
          <p:cNvSpPr txBox="1">
            <a:spLocks noChangeArrowheads="1"/>
          </p:cNvSpPr>
          <p:nvPr/>
        </p:nvSpPr>
        <p:spPr bwMode="auto">
          <a:xfrm>
            <a:off x="1105319" y="4559219"/>
            <a:ext cx="1757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$1,408 </a:t>
            </a:r>
            <a:r>
              <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Deductible, $0 coinsurance per benefit period </a:t>
            </a:r>
          </a:p>
        </p:txBody>
      </p:sp>
      <p:sp>
        <p:nvSpPr>
          <p:cNvPr id="29" name="TextBox 13">
            <a:extLst>
              <a:ext uri="{FF2B5EF4-FFF2-40B4-BE49-F238E27FC236}">
                <a16:creationId xmlns:a16="http://schemas.microsoft.com/office/drawing/2014/main" id="{ADFEF8B6-0AC4-4F4C-B2A8-DB1BC5E8E9AB}"/>
              </a:ext>
            </a:extLst>
          </p:cNvPr>
          <p:cNvSpPr txBox="1">
            <a:spLocks noChangeArrowheads="1"/>
          </p:cNvSpPr>
          <p:nvPr/>
        </p:nvSpPr>
        <p:spPr bwMode="auto">
          <a:xfrm>
            <a:off x="3440531" y="4652881"/>
            <a:ext cx="1755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$352 </a:t>
            </a:r>
            <a:r>
              <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coinsurance </a:t>
            </a:r>
          </a:p>
          <a:p>
            <a:pPr algn="ctr"/>
            <a:r>
              <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per day </a:t>
            </a:r>
          </a:p>
        </p:txBody>
      </p:sp>
      <p:sp>
        <p:nvSpPr>
          <p:cNvPr id="30" name="TextBox 14">
            <a:extLst>
              <a:ext uri="{FF2B5EF4-FFF2-40B4-BE49-F238E27FC236}">
                <a16:creationId xmlns:a16="http://schemas.microsoft.com/office/drawing/2014/main" id="{939C1A46-EA99-4995-902B-F5F7B3931DEA}"/>
              </a:ext>
            </a:extLst>
          </p:cNvPr>
          <p:cNvSpPr txBox="1">
            <a:spLocks noChangeArrowheads="1"/>
          </p:cNvSpPr>
          <p:nvPr/>
        </p:nvSpPr>
        <p:spPr bwMode="auto">
          <a:xfrm>
            <a:off x="5774156" y="4667169"/>
            <a:ext cx="1757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$704 </a:t>
            </a:r>
            <a:r>
              <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coinsurance </a:t>
            </a:r>
          </a:p>
          <a:p>
            <a:pPr algn="ctr"/>
            <a:r>
              <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per day </a:t>
            </a:r>
          </a:p>
        </p:txBody>
      </p:sp>
      <p:sp>
        <p:nvSpPr>
          <p:cNvPr id="31" name="TextBox 15">
            <a:extLst>
              <a:ext uri="{FF2B5EF4-FFF2-40B4-BE49-F238E27FC236}">
                <a16:creationId xmlns:a16="http://schemas.microsoft.com/office/drawing/2014/main" id="{82C2E621-2AA2-4EBC-9502-55FCDBFB6030}"/>
              </a:ext>
            </a:extLst>
          </p:cNvPr>
          <p:cNvSpPr txBox="1">
            <a:spLocks noChangeArrowheads="1"/>
          </p:cNvSpPr>
          <p:nvPr/>
        </p:nvSpPr>
        <p:spPr bwMode="auto">
          <a:xfrm>
            <a:off x="8107781" y="4711619"/>
            <a:ext cx="175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All Costs </a:t>
            </a:r>
          </a:p>
        </p:txBody>
      </p:sp>
      <p:sp>
        <p:nvSpPr>
          <p:cNvPr id="32" name="TextBox 19">
            <a:extLst>
              <a:ext uri="{FF2B5EF4-FFF2-40B4-BE49-F238E27FC236}">
                <a16:creationId xmlns:a16="http://schemas.microsoft.com/office/drawing/2014/main" id="{2AA41947-2BA5-4E91-83E9-EBA3363FD122}"/>
              </a:ext>
            </a:extLst>
          </p:cNvPr>
          <p:cNvSpPr txBox="1">
            <a:spLocks noChangeArrowheads="1"/>
          </p:cNvSpPr>
          <p:nvPr/>
        </p:nvSpPr>
        <p:spPr bwMode="auto">
          <a:xfrm>
            <a:off x="4472658" y="5721269"/>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i="1" dirty="0">
                <a:solidFill>
                  <a:srgbClr val="002577"/>
                </a:solidFill>
                <a:latin typeface="Segoe UI" panose="020B0502040204020203" pitchFamily="34" charset="0"/>
                <a:ea typeface="Segoe UI" panose="020B0502040204020203" pitchFamily="34" charset="0"/>
                <a:cs typeface="Segoe UI" panose="020B0502040204020203" pitchFamily="34" charset="0"/>
              </a:rPr>
              <a:t>Per benefit period </a:t>
            </a:r>
          </a:p>
        </p:txBody>
      </p:sp>
      <p:sp>
        <p:nvSpPr>
          <p:cNvPr id="33" name="Double Brace 32">
            <a:extLst>
              <a:ext uri="{FF2B5EF4-FFF2-40B4-BE49-F238E27FC236}">
                <a16:creationId xmlns:a16="http://schemas.microsoft.com/office/drawing/2014/main" id="{E6DA8F80-CFD5-497D-A59F-09D268CE6B23}"/>
              </a:ext>
            </a:extLst>
          </p:cNvPr>
          <p:cNvSpPr/>
          <p:nvPr/>
        </p:nvSpPr>
        <p:spPr>
          <a:xfrm>
            <a:off x="4058069" y="5425994"/>
            <a:ext cx="2667000" cy="866775"/>
          </a:xfrm>
          <a:prstGeom prst="bracePair">
            <a:avLst/>
          </a:prstGeom>
          <a:ln w="28575">
            <a:solidFill>
              <a:srgbClr val="3369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Text Placeholder 3">
            <a:extLst>
              <a:ext uri="{FF2B5EF4-FFF2-40B4-BE49-F238E27FC236}">
                <a16:creationId xmlns:a16="http://schemas.microsoft.com/office/drawing/2014/main" id="{A9CAA79A-4CCE-4868-828E-6DFC7B4CF7D8}"/>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82836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150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B – Medical Coverage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08C070A-F399-4EA3-AC1D-E165EA287EFE}"/>
              </a:ext>
            </a:extLst>
          </p:cNvPr>
          <p:cNvSpPr/>
          <p:nvPr/>
        </p:nvSpPr>
        <p:spPr>
          <a:xfrm>
            <a:off x="1519415" y="1953797"/>
            <a:ext cx="3535363" cy="5032929"/>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53596DDD-3285-4AD5-A177-11E19462F703}"/>
              </a:ext>
            </a:extLst>
          </p:cNvPr>
          <p:cNvSpPr/>
          <p:nvPr/>
        </p:nvSpPr>
        <p:spPr>
          <a:xfrm>
            <a:off x="5456415" y="1953797"/>
            <a:ext cx="3732213" cy="5032929"/>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 name="Rectangle 30">
            <a:extLst>
              <a:ext uri="{FF2B5EF4-FFF2-40B4-BE49-F238E27FC236}">
                <a16:creationId xmlns:a16="http://schemas.microsoft.com/office/drawing/2014/main" id="{63883DC7-9B5D-48DB-BA35-EBAF93795179}"/>
              </a:ext>
            </a:extLst>
          </p:cNvPr>
          <p:cNvSpPr/>
          <p:nvPr/>
        </p:nvSpPr>
        <p:spPr>
          <a:xfrm>
            <a:off x="779640" y="1828385"/>
            <a:ext cx="9144000" cy="477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TextBox 3">
            <a:extLst>
              <a:ext uri="{FF2B5EF4-FFF2-40B4-BE49-F238E27FC236}">
                <a16:creationId xmlns:a16="http://schemas.microsoft.com/office/drawing/2014/main" id="{CF74F3A5-2B9B-4016-A74A-E67325FA0626}"/>
              </a:ext>
            </a:extLst>
          </p:cNvPr>
          <p:cNvSpPr txBox="1">
            <a:spLocks noChangeArrowheads="1"/>
          </p:cNvSpPr>
          <p:nvPr/>
        </p:nvSpPr>
        <p:spPr bwMode="auto">
          <a:xfrm>
            <a:off x="1943278" y="1882360"/>
            <a:ext cx="325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WHAT’S COVERED</a:t>
            </a:r>
          </a:p>
        </p:txBody>
      </p:sp>
      <p:sp>
        <p:nvSpPr>
          <p:cNvPr id="34" name="TextBox 4">
            <a:extLst>
              <a:ext uri="{FF2B5EF4-FFF2-40B4-BE49-F238E27FC236}">
                <a16:creationId xmlns:a16="http://schemas.microsoft.com/office/drawing/2014/main" id="{DDD08065-0B87-4BCD-AEFA-AB1C90D1095D}"/>
              </a:ext>
            </a:extLst>
          </p:cNvPr>
          <p:cNvSpPr txBox="1">
            <a:spLocks noChangeArrowheads="1"/>
          </p:cNvSpPr>
          <p:nvPr/>
        </p:nvSpPr>
        <p:spPr bwMode="auto">
          <a:xfrm>
            <a:off x="5586590" y="1880772"/>
            <a:ext cx="3186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WHAT’S NOT COVERED</a:t>
            </a:r>
          </a:p>
        </p:txBody>
      </p:sp>
      <p:sp>
        <p:nvSpPr>
          <p:cNvPr id="36" name="Oval 35">
            <a:extLst>
              <a:ext uri="{FF2B5EF4-FFF2-40B4-BE49-F238E27FC236}">
                <a16:creationId xmlns:a16="http://schemas.microsoft.com/office/drawing/2014/main" id="{47BFF604-EBEF-4E4E-8481-C89352D588E0}"/>
              </a:ext>
            </a:extLst>
          </p:cNvPr>
          <p:cNvSpPr/>
          <p:nvPr/>
        </p:nvSpPr>
        <p:spPr>
          <a:xfrm>
            <a:off x="852659" y="1612457"/>
            <a:ext cx="946150" cy="947738"/>
          </a:xfrm>
          <a:prstGeom prst="ellipse">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TextBox 3">
            <a:extLst>
              <a:ext uri="{FF2B5EF4-FFF2-40B4-BE49-F238E27FC236}">
                <a16:creationId xmlns:a16="http://schemas.microsoft.com/office/drawing/2014/main" id="{6CE8BDF2-F38E-47EE-965F-0953BC0E22E2}"/>
              </a:ext>
            </a:extLst>
          </p:cNvPr>
          <p:cNvSpPr txBox="1">
            <a:spLocks noChangeArrowheads="1"/>
          </p:cNvSpPr>
          <p:nvPr/>
        </p:nvSpPr>
        <p:spPr bwMode="auto">
          <a:xfrm>
            <a:off x="982834" y="1637857"/>
            <a:ext cx="685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6000" dirty="0">
                <a:solidFill>
                  <a:schemeClr val="bg1"/>
                </a:solidFill>
                <a:cs typeface="Arial" panose="020B0604020202020204" pitchFamily="34" charset="0"/>
                <a:sym typeface="Wingdings" panose="05000000000000000000" pitchFamily="2" charset="2"/>
              </a:rPr>
              <a:t></a:t>
            </a:r>
            <a:endParaRPr lang="en-US" altLang="en-US" sz="6000"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C8147B19-9B0C-4441-B2CD-55234211301B}"/>
              </a:ext>
            </a:extLst>
          </p:cNvPr>
          <p:cNvSpPr/>
          <p:nvPr/>
        </p:nvSpPr>
        <p:spPr>
          <a:xfrm>
            <a:off x="1696512" y="2354225"/>
            <a:ext cx="3255962" cy="4468813"/>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lstStyle/>
          <a:p>
            <a:pPr marL="285750" indent="-285750" eaLnBrk="1" hangingPunct="1">
              <a:lnSpc>
                <a:spcPct val="150000"/>
              </a:lnSpc>
              <a:buFont typeface="Wingdings" panose="05000000000000000000" pitchFamily="2" charset="2"/>
              <a:buChar char="ü"/>
              <a:defRPr/>
            </a:pPr>
            <a:r>
              <a:rPr lang="en-US" altLang="en-US" sz="1600" dirty="0">
                <a:latin typeface="Segoe UI" panose="020B0502040204020203" pitchFamily="34" charset="0"/>
                <a:ea typeface="Segoe UI" panose="020B0502040204020203" pitchFamily="34" charset="0"/>
                <a:cs typeface="Segoe UI" panose="020B0502040204020203" pitchFamily="34" charset="0"/>
              </a:rPr>
              <a:t>Doctor’s visits</a:t>
            </a:r>
          </a:p>
          <a:p>
            <a:pPr marL="285750" indent="-285750" eaLnBrk="1" hangingPunct="1">
              <a:lnSpc>
                <a:spcPct val="150000"/>
              </a:lnSpc>
              <a:buFont typeface="Wingdings" panose="05000000000000000000" pitchFamily="2" charset="2"/>
              <a:buChar char="ü"/>
              <a:defRPr/>
            </a:pPr>
            <a:endParaRPr lang="en-US" alt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lnSpc>
                <a:spcPct val="150000"/>
              </a:lnSpc>
              <a:buFont typeface="Wingdings" panose="05000000000000000000" pitchFamily="2" charset="2"/>
              <a:buChar char="ü"/>
              <a:defRPr/>
            </a:pPr>
            <a:r>
              <a:rPr lang="en-US" altLang="en-US" sz="1600" dirty="0">
                <a:latin typeface="Segoe UI" panose="020B0502040204020203" pitchFamily="34" charset="0"/>
                <a:ea typeface="Segoe UI" panose="020B0502040204020203" pitchFamily="34" charset="0"/>
                <a:cs typeface="Segoe UI" panose="020B0502040204020203" pitchFamily="34" charset="0"/>
              </a:rPr>
              <a:t>Out-patient hospital care</a:t>
            </a:r>
          </a:p>
          <a:p>
            <a:pPr marL="285750" indent="-285750" eaLnBrk="1" hangingPunct="1">
              <a:lnSpc>
                <a:spcPct val="150000"/>
              </a:lnSpc>
              <a:buFont typeface="Wingdings" panose="05000000000000000000" pitchFamily="2" charset="2"/>
              <a:buChar char="ü"/>
              <a:defRPr/>
            </a:pPr>
            <a:endParaRPr lang="en-US" alt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lnSpc>
                <a:spcPct val="150000"/>
              </a:lnSpc>
              <a:buFont typeface="Wingdings" panose="05000000000000000000" pitchFamily="2" charset="2"/>
              <a:buChar char="ü"/>
              <a:defRPr/>
            </a:pPr>
            <a:r>
              <a:rPr lang="en-US" altLang="en-US" sz="1600" dirty="0">
                <a:latin typeface="Segoe UI" panose="020B0502040204020203" pitchFamily="34" charset="0"/>
                <a:ea typeface="Segoe UI" panose="020B0502040204020203" pitchFamily="34" charset="0"/>
                <a:cs typeface="Segoe UI" panose="020B0502040204020203" pitchFamily="34" charset="0"/>
              </a:rPr>
              <a:t>Physician and occupational therapy</a:t>
            </a:r>
          </a:p>
          <a:p>
            <a:pPr marL="285750" indent="-285750" eaLnBrk="1" hangingPunct="1">
              <a:lnSpc>
                <a:spcPct val="150000"/>
              </a:lnSpc>
              <a:buFont typeface="Wingdings" panose="05000000000000000000" pitchFamily="2" charset="2"/>
              <a:buChar char="ü"/>
              <a:defRPr/>
            </a:pPr>
            <a:endParaRPr lang="en-US" alt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lnSpc>
                <a:spcPct val="150000"/>
              </a:lnSpc>
              <a:buFont typeface="Wingdings" panose="05000000000000000000" pitchFamily="2" charset="2"/>
              <a:buChar char="ü"/>
              <a:defRPr/>
            </a:pPr>
            <a:r>
              <a:rPr lang="en-US" altLang="en-US" sz="1600" dirty="0">
                <a:latin typeface="Segoe UI" panose="020B0502040204020203" pitchFamily="34" charset="0"/>
                <a:ea typeface="Segoe UI" panose="020B0502040204020203" pitchFamily="34" charset="0"/>
                <a:cs typeface="Segoe UI" panose="020B0502040204020203" pitchFamily="34" charset="0"/>
              </a:rPr>
              <a:t>Some home-health costs</a:t>
            </a:r>
          </a:p>
        </p:txBody>
      </p:sp>
      <p:sp>
        <p:nvSpPr>
          <p:cNvPr id="18" name="Rectangle 17">
            <a:extLst>
              <a:ext uri="{FF2B5EF4-FFF2-40B4-BE49-F238E27FC236}">
                <a16:creationId xmlns:a16="http://schemas.microsoft.com/office/drawing/2014/main" id="{6232EAE9-2471-4616-B4C7-7724C1B58C8D}"/>
              </a:ext>
            </a:extLst>
          </p:cNvPr>
          <p:cNvSpPr/>
          <p:nvPr/>
        </p:nvSpPr>
        <p:spPr>
          <a:xfrm>
            <a:off x="5641449" y="2354225"/>
            <a:ext cx="3340100" cy="4468813"/>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lstStyle/>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Long Term Care/Custodial Care</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Most dental care</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Eye examinations related to prescribing glasses</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Dentures</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Cosmetic surgery  </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Acupuncture  </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Hearing aids and exams for fitting them</a:t>
            </a:r>
          </a:p>
          <a:p>
            <a:pPr marL="285750" indent="-285750">
              <a:buFont typeface="Wingdings" panose="05000000000000000000" pitchFamily="2" charset="2"/>
              <a:buChar char="ý"/>
              <a:defRP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ý"/>
              <a:defRPr/>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Routine foot care</a:t>
            </a:r>
          </a:p>
          <a:p>
            <a:pPr algn="ctr" eaLnBrk="1" hangingPunct="1">
              <a:defRPr/>
            </a:pPr>
            <a:endParaRPr lang="en-US" dirty="0"/>
          </a:p>
        </p:txBody>
      </p:sp>
      <p:sp>
        <p:nvSpPr>
          <p:cNvPr id="19" name="Rectangle 2">
            <a:extLst>
              <a:ext uri="{FF2B5EF4-FFF2-40B4-BE49-F238E27FC236}">
                <a16:creationId xmlns:a16="http://schemas.microsoft.com/office/drawing/2014/main" id="{D0715E95-0B3C-45DD-A591-A4D2921E4661}"/>
              </a:ext>
            </a:extLst>
          </p:cNvPr>
          <p:cNvSpPr>
            <a:spLocks noChangeArrowheads="1"/>
          </p:cNvSpPr>
          <p:nvPr/>
        </p:nvSpPr>
        <p:spPr bwMode="auto">
          <a:xfrm>
            <a:off x="1659493" y="7022662"/>
            <a:ext cx="717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Get coverage information at www.Medicare.gov/coverage</a:t>
            </a:r>
          </a:p>
        </p:txBody>
      </p:sp>
      <p:sp>
        <p:nvSpPr>
          <p:cNvPr id="20" name="Text Placeholder 3">
            <a:extLst>
              <a:ext uri="{FF2B5EF4-FFF2-40B4-BE49-F238E27FC236}">
                <a16:creationId xmlns:a16="http://schemas.microsoft.com/office/drawing/2014/main" id="{542C9A4C-09BA-4E06-BCCA-215C84F97F57}"/>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57926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253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B – Standard Premiums/Coverage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41">
            <a:extLst>
              <a:ext uri="{FF2B5EF4-FFF2-40B4-BE49-F238E27FC236}">
                <a16:creationId xmlns:a16="http://schemas.microsoft.com/office/drawing/2014/main" id="{457371C1-9C6F-450C-87E6-2B4F38DB11BF}"/>
              </a:ext>
            </a:extLst>
          </p:cNvPr>
          <p:cNvSpPr txBox="1">
            <a:spLocks noChangeArrowheads="1"/>
          </p:cNvSpPr>
          <p:nvPr/>
        </p:nvSpPr>
        <p:spPr>
          <a:xfrm>
            <a:off x="1700520" y="5577124"/>
            <a:ext cx="7681913" cy="1015802"/>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lgn="ctr">
              <a:lnSpc>
                <a:spcPct val="80000"/>
              </a:lnSpc>
              <a:buFontTx/>
              <a:buNone/>
              <a:defRPr/>
            </a:pPr>
            <a:r>
              <a:rPr lang="en-US" altLang="en-US" sz="1400" i="1" dirty="0">
                <a:latin typeface="Segoe UI" panose="020B0502040204020203" pitchFamily="34" charset="0"/>
                <a:ea typeface="Segoe UI" panose="020B0502040204020203" pitchFamily="34" charset="0"/>
                <a:cs typeface="Segoe UI" panose="020B0502040204020203" pitchFamily="34" charset="0"/>
              </a:rPr>
              <a:t>Covers only 80% of covered costs after deductible</a:t>
            </a:r>
          </a:p>
          <a:p>
            <a:pPr algn="ctr">
              <a:lnSpc>
                <a:spcPct val="80000"/>
              </a:lnSpc>
              <a:buFontTx/>
              <a:buNone/>
              <a:defRPr/>
            </a:pPr>
            <a:r>
              <a:rPr lang="en-US" altLang="en-US" sz="1400" i="1" dirty="0">
                <a:latin typeface="Segoe UI" panose="020B0502040204020203" pitchFamily="34" charset="0"/>
                <a:ea typeface="Segoe UI" panose="020B0502040204020203" pitchFamily="34" charset="0"/>
                <a:cs typeface="Segoe UI" panose="020B0502040204020203" pitchFamily="34" charset="0"/>
              </a:rPr>
              <a:t>Premiums increase annually</a:t>
            </a:r>
          </a:p>
          <a:p>
            <a:pPr algn="ctr">
              <a:lnSpc>
                <a:spcPct val="80000"/>
              </a:lnSpc>
              <a:buFontTx/>
              <a:buNone/>
              <a:defRPr/>
            </a:pPr>
            <a:r>
              <a:rPr lang="en-US" altLang="en-US" sz="1400" i="1" dirty="0">
                <a:latin typeface="Segoe UI" panose="020B0502040204020203" pitchFamily="34" charset="0"/>
                <a:ea typeface="Segoe UI" panose="020B0502040204020203" pitchFamily="34" charset="0"/>
                <a:cs typeface="Segoe UI" panose="020B0502040204020203" pitchFamily="34" charset="0"/>
              </a:rPr>
              <a:t>Monthly premiums designed to cover 25% of program cost</a:t>
            </a:r>
            <a:endParaRPr lang="en-US" altLang="en-US" sz="1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6" name="Group 92">
            <a:extLst>
              <a:ext uri="{FF2B5EF4-FFF2-40B4-BE49-F238E27FC236}">
                <a16:creationId xmlns:a16="http://schemas.microsoft.com/office/drawing/2014/main" id="{7530C1B5-B989-480C-ACA1-25993DDD8B3A}"/>
              </a:ext>
            </a:extLst>
          </p:cNvPr>
          <p:cNvGraphicFramePr>
            <a:graphicFrameLocks noGrp="1"/>
          </p:cNvGraphicFramePr>
          <p:nvPr>
            <p:extLst>
              <p:ext uri="{D42A27DB-BD31-4B8C-83A1-F6EECF244321}">
                <p14:modId xmlns:p14="http://schemas.microsoft.com/office/powerpoint/2010/main" val="3883090063"/>
              </p:ext>
            </p:extLst>
          </p:nvPr>
        </p:nvGraphicFramePr>
        <p:xfrm>
          <a:off x="1562334" y="1636674"/>
          <a:ext cx="7962899" cy="3867151"/>
        </p:xfrm>
        <a:graphic>
          <a:graphicData uri="http://schemas.openxmlformats.org/drawingml/2006/table">
            <a:tbl>
              <a:tblPr/>
              <a:tblGrid>
                <a:gridCol w="2327666">
                  <a:extLst>
                    <a:ext uri="{9D8B030D-6E8A-4147-A177-3AD203B41FA5}">
                      <a16:colId xmlns:a16="http://schemas.microsoft.com/office/drawing/2014/main" val="20000"/>
                    </a:ext>
                  </a:extLst>
                </a:gridCol>
                <a:gridCol w="2407009">
                  <a:extLst>
                    <a:ext uri="{9D8B030D-6E8A-4147-A177-3AD203B41FA5}">
                      <a16:colId xmlns:a16="http://schemas.microsoft.com/office/drawing/2014/main" val="20001"/>
                    </a:ext>
                  </a:extLst>
                </a:gridCol>
                <a:gridCol w="1614112">
                  <a:extLst>
                    <a:ext uri="{9D8B030D-6E8A-4147-A177-3AD203B41FA5}">
                      <a16:colId xmlns:a16="http://schemas.microsoft.com/office/drawing/2014/main" val="20002"/>
                    </a:ext>
                  </a:extLst>
                </a:gridCol>
                <a:gridCol w="1614112">
                  <a:extLst>
                    <a:ext uri="{9D8B030D-6E8A-4147-A177-3AD203B41FA5}">
                      <a16:colId xmlns:a16="http://schemas.microsoft.com/office/drawing/2014/main" val="20003"/>
                    </a:ext>
                  </a:extLst>
                </a:gridCol>
              </a:tblGrid>
              <a:tr h="602047">
                <a:tc gridSpan="4">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6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Premiums Based on 2018 Income </a:t>
                      </a:r>
                    </a:p>
                  </a:txBody>
                  <a:tcPr marL="18003" marR="18003" marT="45760" marB="4576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endParaRPr kumimoji="0" lang="en-US" sz="1600" b="1" i="0" u="none" strike="noStrike" cap="none" normalizeH="0" baseline="0" dirty="0">
                        <a:ln>
                          <a:noFill/>
                        </a:ln>
                        <a:solidFill>
                          <a:schemeClr val="bg1"/>
                        </a:solidFill>
                        <a:effectLst/>
                        <a:latin typeface="Arial Unicode MS" pitchFamily="34" charset="-128"/>
                        <a:ea typeface="MS PGothic" pitchFamily="34" charset="-128"/>
                      </a:endParaRPr>
                    </a:p>
                  </a:txBody>
                  <a:tcPr marL="18003" marR="18003" marT="45765" marB="4576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endParaRPr kumimoji="0" lang="en-US" sz="1600" b="1" i="0" u="none" strike="noStrike" cap="none" normalizeH="0" baseline="0" dirty="0">
                        <a:ln>
                          <a:noFill/>
                        </a:ln>
                        <a:solidFill>
                          <a:schemeClr val="bg1"/>
                        </a:solidFill>
                        <a:effectLst/>
                        <a:latin typeface="Arial Unicode MS" pitchFamily="34" charset="-128"/>
                        <a:ea typeface="MS PGothic" pitchFamily="34" charset="-128"/>
                      </a:endParaRPr>
                    </a:p>
                  </a:txBody>
                  <a:tcPr marL="18003" marR="18003" marT="45765" marB="4576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endParaRPr kumimoji="0" lang="en-US" sz="1600" b="1" i="0" u="none" strike="noStrike" cap="none" normalizeH="0" baseline="0" dirty="0">
                        <a:ln>
                          <a:noFill/>
                        </a:ln>
                        <a:solidFill>
                          <a:schemeClr val="bg1"/>
                        </a:solidFill>
                        <a:effectLst/>
                        <a:latin typeface="Arial Unicode MS" pitchFamily="34" charset="-128"/>
                        <a:ea typeface="MS PGothic" pitchFamily="34" charset="-128"/>
                      </a:endParaRPr>
                    </a:p>
                  </a:txBody>
                  <a:tcPr marL="18003" marR="18003" marT="45765" marB="45765" anchor="ctr" horzOverflow="overflow">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73610">
                <a:tc>
                  <a:txBody>
                    <a:bodyPr/>
                    <a:lstStyle/>
                    <a:p>
                      <a:pPr marL="0" marR="0" algn="ctr">
                        <a:spcBef>
                          <a:spcPts val="0"/>
                        </a:spcBef>
                        <a:spcAft>
                          <a:spcPts val="0"/>
                        </a:spcAft>
                      </a:pPr>
                      <a:r>
                        <a:rPr lang="en-US" sz="1200" b="1" dirty="0">
                          <a:effectLst/>
                          <a:latin typeface="Segoe UI" panose="020B0502040204020203" pitchFamily="34" charset="0"/>
                          <a:ea typeface="Segoe UI" panose="020B0502040204020203" pitchFamily="34" charset="0"/>
                          <a:cs typeface="Segoe UI" panose="020B0502040204020203" pitchFamily="34" charset="0"/>
                        </a:rPr>
                        <a:t>MAGI Single</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1" dirty="0">
                          <a:effectLst/>
                          <a:latin typeface="Segoe UI" panose="020B0502040204020203" pitchFamily="34" charset="0"/>
                          <a:ea typeface="Segoe UI" panose="020B0502040204020203" pitchFamily="34" charset="0"/>
                          <a:cs typeface="Segoe UI" panose="020B0502040204020203" pitchFamily="34" charset="0"/>
                        </a:rPr>
                        <a:t>MAGI Married Filing Joint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1" dirty="0">
                          <a:effectLst/>
                          <a:latin typeface="Segoe UI" panose="020B0502040204020203" pitchFamily="34" charset="0"/>
                          <a:ea typeface="Segoe UI" panose="020B0502040204020203" pitchFamily="34" charset="0"/>
                          <a:cs typeface="Segoe UI" panose="020B0502040204020203" pitchFamily="34" charset="0"/>
                        </a:rPr>
                        <a:t>MAGI Married Filing Separate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1" dirty="0">
                          <a:effectLst/>
                          <a:latin typeface="Segoe UI" panose="020B0502040204020203" pitchFamily="34" charset="0"/>
                          <a:ea typeface="Segoe UI" panose="020B0502040204020203" pitchFamily="34" charset="0"/>
                          <a:cs typeface="Segoe UI" panose="020B0502040204020203" pitchFamily="34" charset="0"/>
                        </a:rPr>
                        <a:t>Part B Premiums</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47361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$87,000 or less</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$174,000 or less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$87,000 or less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$144.60</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5618">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$87,001 - $109,000</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$174,001 - $218,000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Not applicable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$202.40</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61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$109,001 - $136,000</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$218,001 - $272,000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Not applicable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$289.20</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61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$136,001 - $163,000</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$272,001 - $326  ,000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Not applicable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$376.00</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7523">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$163,001 - $500,000</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$326  ,001 - $750,000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$87,001 - $413,000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$462.70</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7523">
                <a:tc>
                  <a:txBody>
                    <a:bodyPr/>
                    <a:lstStyle/>
                    <a:p>
                      <a:pPr marL="0" marR="0" algn="ctr">
                        <a:spcBef>
                          <a:spcPts val="0"/>
                        </a:spcBef>
                        <a:spcAft>
                          <a:spcPts val="0"/>
                        </a:spcAft>
                      </a:pPr>
                      <a:r>
                        <a:rPr lang="en-US" sz="1200">
                          <a:effectLst/>
                          <a:latin typeface="Segoe UI" panose="020B0502040204020203" pitchFamily="34" charset="0"/>
                          <a:ea typeface="Segoe UI" panose="020B0502040204020203" pitchFamily="34" charset="0"/>
                          <a:cs typeface="Segoe UI" panose="020B0502040204020203" pitchFamily="34" charset="0"/>
                        </a:rPr>
                        <a:t>$500,001 and above</a:t>
                      </a: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$750,001 and above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Above $415,000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$491.60</a:t>
                      </a: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7" name="TextBox 1">
            <a:extLst>
              <a:ext uri="{FF2B5EF4-FFF2-40B4-BE49-F238E27FC236}">
                <a16:creationId xmlns:a16="http://schemas.microsoft.com/office/drawing/2014/main" id="{DEA1C987-C17F-4E4B-98A9-75B7CBBE2307}"/>
              </a:ext>
            </a:extLst>
          </p:cNvPr>
          <p:cNvSpPr txBox="1">
            <a:spLocks noChangeArrowheads="1"/>
          </p:cNvSpPr>
          <p:nvPr/>
        </p:nvSpPr>
        <p:spPr bwMode="auto">
          <a:xfrm>
            <a:off x="1278247" y="6695390"/>
            <a:ext cx="832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Blip>
                <a:blip r:embed="rId8"/>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sz="800" dirty="0">
                <a:solidFill>
                  <a:srgbClr val="002577"/>
                </a:solidFill>
                <a:latin typeface="Segoe UI" panose="020B0502040204020203" pitchFamily="34" charset="0"/>
                <a:ea typeface="Segoe UI" panose="020B0502040204020203" pitchFamily="34" charset="0"/>
                <a:cs typeface="Segoe UI" panose="020B0502040204020203" pitchFamily="34" charset="0"/>
              </a:rPr>
              <a:t>*Most people who receive Social Security benefits will pay the standard Part B Premium of $135.50 per month.  For those whose 2017 Modified Adjusted Gross Income was above $85,000 for single filers and $170,000 for married filers, an Income Related Monthly Adjustment Amount surcharge is added to the premium.</a:t>
            </a:r>
          </a:p>
          <a:p>
            <a:pPr eaLnBrk="1" hangingPunct="1">
              <a:spcBef>
                <a:spcPct val="0"/>
              </a:spcBef>
              <a:buFontTx/>
              <a:buNone/>
            </a:pPr>
            <a:r>
              <a:rPr lang="en-US" altLang="en-US" sz="100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CMS.gov</a:t>
            </a:r>
          </a:p>
        </p:txBody>
      </p:sp>
      <p:sp>
        <p:nvSpPr>
          <p:cNvPr id="18" name="Text Placeholder 3">
            <a:extLst>
              <a:ext uri="{FF2B5EF4-FFF2-40B4-BE49-F238E27FC236}">
                <a16:creationId xmlns:a16="http://schemas.microsoft.com/office/drawing/2014/main" id="{98B2154B-FF84-4296-9B0B-003BFC66CC06}"/>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80231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355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B – Hold Harmless Provision</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11" name="Graphic 13" descr="No sign">
            <a:extLst>
              <a:ext uri="{FF2B5EF4-FFF2-40B4-BE49-F238E27FC236}">
                <a16:creationId xmlns:a16="http://schemas.microsoft.com/office/drawing/2014/main" id="{22655B7D-3C35-4D0D-BC74-F00BFA5BE5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651" y="1698940"/>
            <a:ext cx="6334125"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10982C4A-FFF2-4704-9E03-850727FFA036}"/>
              </a:ext>
            </a:extLst>
          </p:cNvPr>
          <p:cNvSpPr txBox="1">
            <a:spLocks noChangeArrowheads="1"/>
          </p:cNvSpPr>
          <p:nvPr/>
        </p:nvSpPr>
        <p:spPr bwMode="auto">
          <a:xfrm>
            <a:off x="790113" y="168941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The hold harmless provision protects approximately </a:t>
            </a:r>
            <a:r>
              <a:rPr lang="en-US" altLang="en-US" sz="2000" b="1" u="sng" dirty="0">
                <a:solidFill>
                  <a:srgbClr val="002577"/>
                </a:solidFill>
                <a:latin typeface="Segoe UI" panose="020B0502040204020203" pitchFamily="34" charset="0"/>
                <a:ea typeface="Segoe UI" panose="020B0502040204020203" pitchFamily="34" charset="0"/>
                <a:cs typeface="Segoe UI" panose="020B0502040204020203" pitchFamily="34" charset="0"/>
              </a:rPr>
              <a:t>70%</a:t>
            </a: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of participants</a:t>
            </a:r>
          </a:p>
          <a:p>
            <a:endParaRPr lang="en-US" altLang="en-US" sz="1400" dirty="0">
              <a:cs typeface="Arial" panose="020B0604020202020204" pitchFamily="34" charset="0"/>
            </a:endParaRPr>
          </a:p>
        </p:txBody>
      </p:sp>
      <p:sp>
        <p:nvSpPr>
          <p:cNvPr id="18" name="TextBox 4">
            <a:extLst>
              <a:ext uri="{FF2B5EF4-FFF2-40B4-BE49-F238E27FC236}">
                <a16:creationId xmlns:a16="http://schemas.microsoft.com/office/drawing/2014/main" id="{D8C55BE7-9FD4-42DE-854F-A74A7C3456DE}"/>
              </a:ext>
            </a:extLst>
          </p:cNvPr>
          <p:cNvSpPr txBox="1">
            <a:spLocks noChangeArrowheads="1"/>
          </p:cNvSpPr>
          <p:nvPr/>
        </p:nvSpPr>
        <p:spPr bwMode="auto">
          <a:xfrm>
            <a:off x="2152188" y="2538728"/>
            <a:ext cx="6821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u="sng" dirty="0">
                <a:solidFill>
                  <a:srgbClr val="002577"/>
                </a:solidFill>
                <a:latin typeface="Segoe UI" panose="020B0502040204020203" pitchFamily="34" charset="0"/>
                <a:ea typeface="Segoe UI" panose="020B0502040204020203" pitchFamily="34" charset="0"/>
                <a:cs typeface="Segoe UI" panose="020B0502040204020203" pitchFamily="34" charset="0"/>
              </a:rPr>
              <a:t>The hold harmless provision does NOT protect you if:</a:t>
            </a:r>
          </a:p>
          <a:p>
            <a:endParaRPr lang="en-US" altLang="en-US" sz="1400" dirty="0">
              <a:cs typeface="Arial" panose="020B0604020202020204" pitchFamily="34" charset="0"/>
            </a:endParaRPr>
          </a:p>
        </p:txBody>
      </p:sp>
      <p:sp>
        <p:nvSpPr>
          <p:cNvPr id="19" name="Rectangle 18">
            <a:extLst>
              <a:ext uri="{FF2B5EF4-FFF2-40B4-BE49-F238E27FC236}">
                <a16:creationId xmlns:a16="http://schemas.microsoft.com/office/drawing/2014/main" id="{CD9A2906-4161-42E1-8102-F4755A8EF79B}"/>
              </a:ext>
            </a:extLst>
          </p:cNvPr>
          <p:cNvSpPr/>
          <p:nvPr/>
        </p:nvSpPr>
        <p:spPr>
          <a:xfrm>
            <a:off x="1783888" y="3100703"/>
            <a:ext cx="1984375" cy="3529012"/>
          </a:xfrm>
          <a:prstGeom prst="rect">
            <a:avLst/>
          </a:prstGeom>
          <a:solidFill>
            <a:srgbClr val="00257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You are new to Medicare</a:t>
            </a:r>
          </a:p>
        </p:txBody>
      </p:sp>
      <p:sp>
        <p:nvSpPr>
          <p:cNvPr id="20" name="Rectangle 19">
            <a:extLst>
              <a:ext uri="{FF2B5EF4-FFF2-40B4-BE49-F238E27FC236}">
                <a16:creationId xmlns:a16="http://schemas.microsoft.com/office/drawing/2014/main" id="{7C0C4D0B-F26D-434D-9D12-2F0A20BDCBC5}"/>
              </a:ext>
            </a:extLst>
          </p:cNvPr>
          <p:cNvSpPr/>
          <p:nvPr/>
        </p:nvSpPr>
        <p:spPr>
          <a:xfrm>
            <a:off x="4217526" y="3100703"/>
            <a:ext cx="1984375" cy="3529012"/>
          </a:xfrm>
          <a:prstGeom prst="rect">
            <a:avLst/>
          </a:prstGeom>
          <a:solidFill>
            <a:srgbClr val="00257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You are subject to IRMAA</a:t>
            </a:r>
          </a:p>
        </p:txBody>
      </p:sp>
      <p:sp>
        <p:nvSpPr>
          <p:cNvPr id="21" name="Rectangle 20">
            <a:extLst>
              <a:ext uri="{FF2B5EF4-FFF2-40B4-BE49-F238E27FC236}">
                <a16:creationId xmlns:a16="http://schemas.microsoft.com/office/drawing/2014/main" id="{FC7FE903-F15E-404A-9764-502C52F2ABBB}"/>
              </a:ext>
            </a:extLst>
          </p:cNvPr>
          <p:cNvSpPr/>
          <p:nvPr/>
        </p:nvSpPr>
        <p:spPr>
          <a:xfrm>
            <a:off x="6627351" y="3100703"/>
            <a:ext cx="1985962" cy="3529012"/>
          </a:xfrm>
          <a:prstGeom prst="rect">
            <a:avLst/>
          </a:prstGeom>
          <a:solidFill>
            <a:srgbClr val="00257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You are currently enrolled in a Medicare Savings Program (MSP), or were previously enrolled in an MSP but no loner qualify due to an increase in income or failed to recertify</a:t>
            </a:r>
          </a:p>
        </p:txBody>
      </p:sp>
      <p:sp>
        <p:nvSpPr>
          <p:cNvPr id="22" name="Text Placeholder 3">
            <a:extLst>
              <a:ext uri="{FF2B5EF4-FFF2-40B4-BE49-F238E27FC236}">
                <a16:creationId xmlns:a16="http://schemas.microsoft.com/office/drawing/2014/main" id="{1E4AF979-8373-4EA0-932A-855649ADBC83}"/>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9307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4581"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B – When to Enroll</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407F70B2-E831-48D1-9642-49E3A88A77AD}"/>
              </a:ext>
            </a:extLst>
          </p:cNvPr>
          <p:cNvGraphicFramePr>
            <a:graphicFrameLocks noGrp="1"/>
          </p:cNvGraphicFramePr>
          <p:nvPr>
            <p:extLst>
              <p:ext uri="{D42A27DB-BD31-4B8C-83A1-F6EECF244321}">
                <p14:modId xmlns:p14="http://schemas.microsoft.com/office/powerpoint/2010/main" val="1566806100"/>
              </p:ext>
            </p:extLst>
          </p:nvPr>
        </p:nvGraphicFramePr>
        <p:xfrm>
          <a:off x="1015307" y="1488987"/>
          <a:ext cx="8561384" cy="2430463"/>
        </p:xfrm>
        <a:graphic>
          <a:graphicData uri="http://schemas.openxmlformats.org/drawingml/2006/table">
            <a:tbl>
              <a:tblPr firstRow="1" bandRow="1">
                <a:tableStyleId>{5C22544A-7EE6-4342-B048-85BDC9FD1C3A}</a:tableStyleId>
              </a:tblPr>
              <a:tblGrid>
                <a:gridCol w="1070173">
                  <a:extLst>
                    <a:ext uri="{9D8B030D-6E8A-4147-A177-3AD203B41FA5}">
                      <a16:colId xmlns:a16="http://schemas.microsoft.com/office/drawing/2014/main" val="20000"/>
                    </a:ext>
                  </a:extLst>
                </a:gridCol>
                <a:gridCol w="1070173">
                  <a:extLst>
                    <a:ext uri="{9D8B030D-6E8A-4147-A177-3AD203B41FA5}">
                      <a16:colId xmlns:a16="http://schemas.microsoft.com/office/drawing/2014/main" val="20001"/>
                    </a:ext>
                  </a:extLst>
                </a:gridCol>
                <a:gridCol w="1070173">
                  <a:extLst>
                    <a:ext uri="{9D8B030D-6E8A-4147-A177-3AD203B41FA5}">
                      <a16:colId xmlns:a16="http://schemas.microsoft.com/office/drawing/2014/main" val="20002"/>
                    </a:ext>
                  </a:extLst>
                </a:gridCol>
                <a:gridCol w="1070173">
                  <a:extLst>
                    <a:ext uri="{9D8B030D-6E8A-4147-A177-3AD203B41FA5}">
                      <a16:colId xmlns:a16="http://schemas.microsoft.com/office/drawing/2014/main" val="20003"/>
                    </a:ext>
                  </a:extLst>
                </a:gridCol>
                <a:gridCol w="1070173">
                  <a:extLst>
                    <a:ext uri="{9D8B030D-6E8A-4147-A177-3AD203B41FA5}">
                      <a16:colId xmlns:a16="http://schemas.microsoft.com/office/drawing/2014/main" val="20004"/>
                    </a:ext>
                  </a:extLst>
                </a:gridCol>
                <a:gridCol w="1070173">
                  <a:extLst>
                    <a:ext uri="{9D8B030D-6E8A-4147-A177-3AD203B41FA5}">
                      <a16:colId xmlns:a16="http://schemas.microsoft.com/office/drawing/2014/main" val="20005"/>
                    </a:ext>
                  </a:extLst>
                </a:gridCol>
                <a:gridCol w="1070173">
                  <a:extLst>
                    <a:ext uri="{9D8B030D-6E8A-4147-A177-3AD203B41FA5}">
                      <a16:colId xmlns:a16="http://schemas.microsoft.com/office/drawing/2014/main" val="20006"/>
                    </a:ext>
                  </a:extLst>
                </a:gridCol>
                <a:gridCol w="1070173">
                  <a:extLst>
                    <a:ext uri="{9D8B030D-6E8A-4147-A177-3AD203B41FA5}">
                      <a16:colId xmlns:a16="http://schemas.microsoft.com/office/drawing/2014/main" val="20007"/>
                    </a:ext>
                  </a:extLst>
                </a:gridCol>
              </a:tblGrid>
              <a:tr h="488060">
                <a:tc gridSpan="8">
                  <a:txBody>
                    <a:bodyPr/>
                    <a:lstStyle/>
                    <a:p>
                      <a:pPr algn="ctr"/>
                      <a:r>
                        <a:rPr 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7-Month Initial Enrollment Period</a:t>
                      </a:r>
                    </a:p>
                  </a:txBody>
                  <a:tcPr marL="91437" marR="91437" marT="43956" marB="43956" anchor="ctr">
                    <a:solidFill>
                      <a:schemeClr val="accent1">
                        <a:lumMod val="40000"/>
                        <a:lumOff val="60000"/>
                      </a:schemeClr>
                    </a:solidFill>
                  </a:tcPr>
                </a:tc>
                <a:tc hMerge="1">
                  <a:txBody>
                    <a:bodyPr/>
                    <a:lstStyle/>
                    <a:p>
                      <a:pPr algn="ctr"/>
                      <a:endParaRPr lang="en-US" sz="2200" dirty="0">
                        <a:solidFill>
                          <a:schemeClr val="tx1"/>
                        </a:solidFill>
                      </a:endParaRPr>
                    </a:p>
                  </a:txBody>
                  <a:tcPr>
                    <a:solidFill>
                      <a:schemeClr val="bg1">
                        <a:lumMod val="85000"/>
                      </a:schemeClr>
                    </a:solidFill>
                  </a:tcPr>
                </a:tc>
                <a:tc hMerge="1">
                  <a:txBody>
                    <a:bodyPr/>
                    <a:lstStyle/>
                    <a:p>
                      <a:pPr algn="ctr"/>
                      <a:endParaRPr lang="en-US" sz="2200" dirty="0">
                        <a:solidFill>
                          <a:schemeClr val="tx1"/>
                        </a:solidFill>
                      </a:endParaRPr>
                    </a:p>
                  </a:txBody>
                  <a:tcPr>
                    <a:solidFill>
                      <a:schemeClr val="bg1">
                        <a:lumMod val="85000"/>
                      </a:schemeClr>
                    </a:solidFill>
                  </a:tcPr>
                </a:tc>
                <a:tc hMerge="1">
                  <a:txBody>
                    <a:bodyPr/>
                    <a:lstStyle/>
                    <a:p>
                      <a:pPr algn="ctr"/>
                      <a:endParaRPr lang="en-US" sz="2200" dirty="0">
                        <a:solidFill>
                          <a:schemeClr val="tx1"/>
                        </a:solidFill>
                      </a:endParaRPr>
                    </a:p>
                  </a:txBody>
                  <a:tcPr>
                    <a:solidFill>
                      <a:schemeClr val="bg1">
                        <a:lumMod val="85000"/>
                      </a:schemeClr>
                    </a:solidFill>
                  </a:tcPr>
                </a:tc>
                <a:tc hMerge="1">
                  <a:txBody>
                    <a:bodyPr/>
                    <a:lstStyle/>
                    <a:p>
                      <a:pPr algn="ctr"/>
                      <a:endParaRPr lang="en-US" sz="2200" dirty="0"/>
                    </a:p>
                  </a:txBody>
                  <a:tcPr>
                    <a:lnR w="12700" cap="flat" cmpd="sng" algn="ctr">
                      <a:solidFill>
                        <a:schemeClr val="bg1"/>
                      </a:solidFill>
                      <a:prstDash val="solid"/>
                      <a:round/>
                      <a:headEnd type="none" w="med" len="med"/>
                      <a:tailEnd type="none" w="med" len="med"/>
                    </a:lnR>
                    <a:solidFill>
                      <a:schemeClr val="bg1">
                        <a:lumMod val="50000"/>
                      </a:schemeClr>
                    </a:solidFill>
                  </a:tcPr>
                </a:tc>
                <a:tc hMerge="1">
                  <a:txBody>
                    <a:bodyPr/>
                    <a:lstStyle/>
                    <a:p>
                      <a:pPr algn="ctr"/>
                      <a:endParaRPr lang="en-US" sz="2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a:endParaRPr lang="en-US" sz="2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a:endParaRPr lang="en-US" sz="2200" dirty="0">
                        <a:solidFill>
                          <a:schemeClr val="tx1"/>
                        </a:solidFill>
                      </a:endParaRPr>
                    </a:p>
                  </a:txBody>
                  <a:tcPr>
                    <a:lnL w="12700" cap="flat" cmpd="sng" algn="ctr">
                      <a:solidFill>
                        <a:schemeClr val="bg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62259">
                <a:tc gridSpan="4">
                  <a:txBody>
                    <a:bodyPr/>
                    <a:lstStyle/>
                    <a:p>
                      <a:pPr algn="ct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No Delay</a:t>
                      </a:r>
                    </a:p>
                  </a:txBody>
                  <a:tcPr marL="91437" marR="91437" marT="43956" marB="43956">
                    <a:lnR w="12700" cap="flat" cmpd="sng" algn="ctr">
                      <a:solidFill>
                        <a:srgbClr val="FF0000"/>
                      </a:solidFill>
                      <a:prstDash val="solid"/>
                      <a:round/>
                      <a:headEnd type="none" w="med" len="med"/>
                      <a:tailEnd type="none" w="med" len="med"/>
                    </a:lnR>
                    <a:solidFill>
                      <a:srgbClr val="00B050"/>
                    </a:solidFill>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c gridSpan="4">
                  <a:txBody>
                    <a:bodyPr/>
                    <a:lstStyle/>
                    <a:p>
                      <a:pPr algn="ct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Delayed Start</a:t>
                      </a:r>
                    </a:p>
                  </a:txBody>
                  <a:tcPr marL="91437" marR="91437" marT="43956" marB="4395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mpd="sng">
                      <a:noFill/>
                    </a:lnB>
                    <a:solidFill>
                      <a:schemeClr val="tx2">
                        <a:lumMod val="75000"/>
                        <a:lumOff val="25000"/>
                      </a:schemeClr>
                    </a:solidFill>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tc hMerge="1">
                  <a:txBody>
                    <a:bodyPr/>
                    <a:lstStyle/>
                    <a:p>
                      <a:pPr algn="ctr"/>
                      <a:endParaRPr lang="en-US" sz="2200" dirty="0">
                        <a:solidFill>
                          <a:schemeClr val="tx1"/>
                        </a:solidFill>
                      </a:endParaRPr>
                    </a:p>
                  </a:txBody>
                  <a:tcPr/>
                </a:tc>
                <a:extLst>
                  <a:ext uri="{0D108BD9-81ED-4DB2-BD59-A6C34878D82A}">
                    <a16:rowId xmlns:a16="http://schemas.microsoft.com/office/drawing/2014/main" val="10001"/>
                  </a:ext>
                </a:extLst>
              </a:tr>
              <a:tr h="1580144">
                <a:tc>
                  <a:txBody>
                    <a:bodyPr/>
                    <a:lstStyle/>
                    <a:p>
                      <a:r>
                        <a:rPr 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Parts</a:t>
                      </a:r>
                      <a:r>
                        <a:rPr lang="en-US" sz="180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p>
                    <a:p>
                      <a:r>
                        <a:rPr lang="en-US" sz="180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A &amp; B </a:t>
                      </a:r>
                      <a:endParaRPr 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txBody>
                  <a:tcPr marL="91437" marR="91437" marT="43956" marB="43956">
                    <a:solidFill>
                      <a:schemeClr val="accent1">
                        <a:lumMod val="40000"/>
                        <a:lumOff val="60000"/>
                      </a:schemeClr>
                    </a:solidFill>
                  </a:tcPr>
                </a:tc>
                <a:tc>
                  <a:txBody>
                    <a:bodyPr/>
                    <a:lstStyle/>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3 months</a:t>
                      </a:r>
                      <a:r>
                        <a:rPr lang="en-US" sz="1800" b="1"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 prior </a:t>
                      </a:r>
                    </a:p>
                    <a:p>
                      <a:pPr algn="ctr"/>
                      <a:endPar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txBody>
                  <a:tcPr marL="91437" marR="91437" marT="43956" marB="43956">
                    <a:solidFill>
                      <a:schemeClr val="accent1">
                        <a:lumMod val="40000"/>
                        <a:lumOff val="60000"/>
                      </a:schemeClr>
                    </a:solidFill>
                  </a:tcPr>
                </a:tc>
                <a:tc>
                  <a:txBody>
                    <a:bodyPr/>
                    <a:lstStyle/>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2 months prior</a:t>
                      </a:r>
                    </a:p>
                  </a:txBody>
                  <a:tcPr marL="91437" marR="91437" marT="43956" marB="43956">
                    <a:solidFill>
                      <a:schemeClr val="accent1">
                        <a:lumMod val="40000"/>
                        <a:lumOff val="60000"/>
                      </a:schemeClr>
                    </a:solidFill>
                  </a:tcPr>
                </a:tc>
                <a:tc>
                  <a:txBody>
                    <a:bodyPr/>
                    <a:lstStyle/>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1 </a:t>
                      </a:r>
                    </a:p>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month prior</a:t>
                      </a:r>
                    </a:p>
                  </a:txBody>
                  <a:tcPr marL="91437" marR="91437" marT="43956" marB="43956">
                    <a:lnR w="12700" cap="flat" cmpd="sng" algn="ctr">
                      <a:noFill/>
                      <a:prstDash val="solid"/>
                      <a:round/>
                      <a:headEnd type="none" w="med" len="med"/>
                      <a:tailEnd type="none" w="med" len="med"/>
                    </a:lnR>
                    <a:solidFill>
                      <a:schemeClr val="accent1">
                        <a:lumMod val="40000"/>
                        <a:lumOff val="60000"/>
                      </a:schemeClr>
                    </a:solidFill>
                  </a:tcPr>
                </a:tc>
                <a:tc>
                  <a:txBody>
                    <a:bodyPr/>
                    <a:lstStyle/>
                    <a:p>
                      <a:pPr algn="ctr"/>
                      <a:endParaRPr lang="en-US" sz="1800" b="1" i="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p>
                      <a:pPr algn="ctr"/>
                      <a:r>
                        <a:rPr lang="en-US" sz="1800" b="1" i="1"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The month you turn 65</a:t>
                      </a:r>
                    </a:p>
                  </a:txBody>
                  <a:tcPr marL="91437" marR="91437" marT="43956" marB="439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1 </a:t>
                      </a:r>
                    </a:p>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month after</a:t>
                      </a:r>
                    </a:p>
                  </a:txBody>
                  <a:tcPr marL="91437" marR="91437" marT="43956" marB="43956">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2 months after</a:t>
                      </a:r>
                    </a:p>
                  </a:txBody>
                  <a:tcPr marL="91437" marR="91437" marT="43956" marB="439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r>
                        <a:rPr lang="en-US" sz="1800" b="1" dirty="0">
                          <a:solidFill>
                            <a:srgbClr val="002577"/>
                          </a:solidFill>
                          <a:latin typeface="Segoe UI" panose="020B0502040204020203" pitchFamily="34" charset="0"/>
                          <a:ea typeface="Segoe UI" panose="020B0502040204020203" pitchFamily="34" charset="0"/>
                          <a:cs typeface="Segoe UI" panose="020B0502040204020203" pitchFamily="34" charset="0"/>
                        </a:rPr>
                        <a:t>3 months after</a:t>
                      </a:r>
                    </a:p>
                  </a:txBody>
                  <a:tcPr marL="91437" marR="91437" marT="43956" marB="43956">
                    <a:lnL w="12700" cap="flat" cmpd="sng" algn="ctr">
                      <a:solidFill>
                        <a:schemeClr val="bg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16" name="Rectangle 3">
            <a:extLst>
              <a:ext uri="{FF2B5EF4-FFF2-40B4-BE49-F238E27FC236}">
                <a16:creationId xmlns:a16="http://schemas.microsoft.com/office/drawing/2014/main" id="{773FF738-5FF8-44E9-AE81-1B789F6F1A6F}"/>
              </a:ext>
            </a:extLst>
          </p:cNvPr>
          <p:cNvSpPr txBox="1">
            <a:spLocks noChangeArrowheads="1"/>
          </p:cNvSpPr>
          <p:nvPr/>
        </p:nvSpPr>
        <p:spPr bwMode="auto">
          <a:xfrm>
            <a:off x="1620144" y="4290925"/>
            <a:ext cx="751681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spcBef>
                <a:spcPct val="20000"/>
              </a:spcBef>
              <a:buBlip>
                <a:blip r:embed="rId8"/>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361950" defTabSz="457200">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630238" indent="-268288" defTabSz="4572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630238" indent="741363" defTabSz="45720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801688" indent="-171450" defTabSz="4572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2588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17160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1732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6304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If you receive Social Security benefits, you will automatically be enrolled in Part B the 1st day of the month you turn age 65</a:t>
            </a:r>
          </a:p>
          <a:p>
            <a:pPr eaLnBrk="1" hangingPunct="1">
              <a:buFontTx/>
              <a:buChar cha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Tx/>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Special Enrollment Period: If over age 65 and still working - can enroll up to 8 months after employment ends</a:t>
            </a:r>
          </a:p>
          <a:p>
            <a:pPr eaLnBrk="1" hangingPunct="1">
              <a:buFontTx/>
              <a:buChar cha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Tx/>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Late enrollment penalty may apply</a:t>
            </a:r>
          </a:p>
          <a:p>
            <a:pPr lvl="1" eaLnBrk="1" hangingPunct="1"/>
            <a:endParaRPr lang="en-US" altLang="en-US" dirty="0"/>
          </a:p>
        </p:txBody>
      </p:sp>
      <p:sp>
        <p:nvSpPr>
          <p:cNvPr id="17" name="Text Placeholder 3">
            <a:extLst>
              <a:ext uri="{FF2B5EF4-FFF2-40B4-BE49-F238E27FC236}">
                <a16:creationId xmlns:a16="http://schemas.microsoft.com/office/drawing/2014/main" id="{72C52FCA-D927-4C88-A2F7-F94FE02678F5}"/>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24189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5605"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C – Advantage Plans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3">
            <a:extLst>
              <a:ext uri="{FF2B5EF4-FFF2-40B4-BE49-F238E27FC236}">
                <a16:creationId xmlns:a16="http://schemas.microsoft.com/office/drawing/2014/main" id="{A0E7B531-35C0-43F8-8CBA-89D427C22683}"/>
              </a:ext>
            </a:extLst>
          </p:cNvPr>
          <p:cNvSpPr txBox="1">
            <a:spLocks noChangeArrowheads="1"/>
          </p:cNvSpPr>
          <p:nvPr/>
        </p:nvSpPr>
        <p:spPr bwMode="auto">
          <a:xfrm>
            <a:off x="1285667" y="3031652"/>
            <a:ext cx="75168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647700" indent="-285750" defTabSz="45720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630238" indent="-268288" defTabSz="4572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630238" indent="741363" defTabSz="4572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801688" indent="-171450" defTabSz="4572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12588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17160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21732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26304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marL="0" indent="0" eaLnBrk="1" hangingPunct="1">
              <a:buFontTx/>
              <a:buNone/>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anose="020B0604020202020204" pitchFamily="34" charset="0"/>
              <a:buChar char="•"/>
              <a:defRPr/>
            </a:pP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Medicare Advantage Plans may offer extra coverage such as:</a:t>
            </a:r>
          </a:p>
          <a:p>
            <a:pPr lvl="1" eaLnBrk="1" hangingPunct="1">
              <a:buFont typeface="Arial" panose="020B0604020202020204" pitchFamily="34" charset="0"/>
              <a:buChar char="•"/>
              <a:defRPr/>
            </a:pPr>
            <a:r>
              <a:rPr lang="en-US" altLang="en-US" b="0" i="1" dirty="0">
                <a:solidFill>
                  <a:srgbClr val="002577"/>
                </a:solidFill>
                <a:latin typeface="Segoe UI" panose="020B0502040204020203" pitchFamily="34" charset="0"/>
                <a:ea typeface="Segoe UI" panose="020B0502040204020203" pitchFamily="34" charset="0"/>
                <a:cs typeface="Segoe UI" panose="020B0502040204020203" pitchFamily="34" charset="0"/>
              </a:rPr>
              <a:t>prescription drug coverage (Part D) </a:t>
            </a:r>
          </a:p>
          <a:p>
            <a:pPr lvl="1" eaLnBrk="1" hangingPunct="1">
              <a:buFont typeface="Arial" panose="020B0604020202020204" pitchFamily="34" charset="0"/>
              <a:buChar char="•"/>
              <a:defRPr/>
            </a:pPr>
            <a:r>
              <a:rPr lang="en-US" altLang="en-US" b="0" i="1" dirty="0">
                <a:solidFill>
                  <a:srgbClr val="002577"/>
                </a:solidFill>
                <a:latin typeface="Segoe UI" panose="020B0502040204020203" pitchFamily="34" charset="0"/>
                <a:ea typeface="Segoe UI" panose="020B0502040204020203" pitchFamily="34" charset="0"/>
                <a:cs typeface="Segoe UI" panose="020B0502040204020203" pitchFamily="34" charset="0"/>
              </a:rPr>
              <a:t>vision</a:t>
            </a:r>
          </a:p>
          <a:p>
            <a:pPr lvl="1" eaLnBrk="1" hangingPunct="1">
              <a:buFont typeface="Arial" panose="020B0604020202020204" pitchFamily="34" charset="0"/>
              <a:buChar char="•"/>
              <a:defRPr/>
            </a:pPr>
            <a:r>
              <a:rPr lang="en-US" altLang="en-US" b="0" i="1" dirty="0">
                <a:solidFill>
                  <a:srgbClr val="002577"/>
                </a:solidFill>
                <a:latin typeface="Segoe UI" panose="020B0502040204020203" pitchFamily="34" charset="0"/>
                <a:ea typeface="Segoe UI" panose="020B0502040204020203" pitchFamily="34" charset="0"/>
                <a:cs typeface="Segoe UI" panose="020B0502040204020203" pitchFamily="34" charset="0"/>
              </a:rPr>
              <a:t>hearing</a:t>
            </a:r>
          </a:p>
          <a:p>
            <a:pPr lvl="1" eaLnBrk="1" hangingPunct="1">
              <a:buFont typeface="Arial" panose="020B0604020202020204" pitchFamily="34" charset="0"/>
              <a:buChar char="•"/>
              <a:defRPr/>
            </a:pPr>
            <a:r>
              <a:rPr lang="en-US" altLang="en-US" b="0" i="1" dirty="0">
                <a:solidFill>
                  <a:srgbClr val="002577"/>
                </a:solidFill>
                <a:latin typeface="Segoe UI" panose="020B0502040204020203" pitchFamily="34" charset="0"/>
                <a:ea typeface="Segoe UI" panose="020B0502040204020203" pitchFamily="34" charset="0"/>
                <a:cs typeface="Segoe UI" panose="020B0502040204020203" pitchFamily="34" charset="0"/>
              </a:rPr>
              <a:t>dental</a:t>
            </a:r>
          </a:p>
          <a:p>
            <a:pPr lvl="1" eaLnBrk="1" hangingPunct="1">
              <a:buFont typeface="Arial" panose="020B0604020202020204" pitchFamily="34" charset="0"/>
              <a:buChar char="•"/>
              <a:defRPr/>
            </a:pPr>
            <a:r>
              <a:rPr lang="en-US" altLang="en-US" b="0" i="1" dirty="0">
                <a:solidFill>
                  <a:srgbClr val="002577"/>
                </a:solidFill>
                <a:latin typeface="Segoe UI" panose="020B0502040204020203" pitchFamily="34" charset="0"/>
                <a:ea typeface="Segoe UI" panose="020B0502040204020203" pitchFamily="34" charset="0"/>
                <a:cs typeface="Segoe UI" panose="020B0502040204020203" pitchFamily="34" charset="0"/>
              </a:rPr>
              <a:t>health and wellness programs </a:t>
            </a:r>
          </a:p>
          <a:p>
            <a:pPr eaLnBrk="1" hangingPunct="1">
              <a:buFont typeface="Arial" panose="020B0604020202020204" pitchFamily="34" charset="0"/>
              <a:buChar char="•"/>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anose="020B0604020202020204" pitchFamily="34" charset="0"/>
              <a:buChar char="•"/>
              <a:defRPr/>
            </a:pP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Most plans have a monthly premium in addition to Part B premium</a:t>
            </a:r>
          </a:p>
          <a:p>
            <a:pPr lvl="1" eaLnBrk="1" hangingPunct="1">
              <a:defRPr/>
            </a:pPr>
            <a:endParaRPr lang="en-US" altLang="en-US" dirty="0"/>
          </a:p>
          <a:p>
            <a:pPr lvl="1" eaLnBrk="1" hangingPunct="1">
              <a:defRPr/>
            </a:pPr>
            <a:endParaRPr lang="en-US" altLang="en-US" dirty="0"/>
          </a:p>
          <a:p>
            <a:pPr marL="361950" lvl="1" indent="0" eaLnBrk="1" hangingPunct="1">
              <a:defRPr/>
            </a:pPr>
            <a:endParaRPr lang="en-US" altLang="en-US" dirty="0"/>
          </a:p>
        </p:txBody>
      </p:sp>
      <p:sp>
        <p:nvSpPr>
          <p:cNvPr id="12" name="Rectangle 11">
            <a:extLst>
              <a:ext uri="{FF2B5EF4-FFF2-40B4-BE49-F238E27FC236}">
                <a16:creationId xmlns:a16="http://schemas.microsoft.com/office/drawing/2014/main" id="{3B8C04AF-60C9-4AEE-91E0-109E89CD2659}"/>
              </a:ext>
            </a:extLst>
          </p:cNvPr>
          <p:cNvSpPr/>
          <p:nvPr/>
        </p:nvSpPr>
        <p:spPr>
          <a:xfrm>
            <a:off x="1045955" y="1393352"/>
            <a:ext cx="2016125" cy="16811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Medicare Part A  Hospital Insurance</a:t>
            </a:r>
          </a:p>
        </p:txBody>
      </p:sp>
      <p:sp>
        <p:nvSpPr>
          <p:cNvPr id="17" name="Rectangle 16">
            <a:extLst>
              <a:ext uri="{FF2B5EF4-FFF2-40B4-BE49-F238E27FC236}">
                <a16:creationId xmlns:a16="http://schemas.microsoft.com/office/drawing/2014/main" id="{07D0A658-9182-4883-BE6D-DE52AF88EBA3}"/>
              </a:ext>
            </a:extLst>
          </p:cNvPr>
          <p:cNvSpPr/>
          <p:nvPr/>
        </p:nvSpPr>
        <p:spPr>
          <a:xfrm>
            <a:off x="4035217" y="1393352"/>
            <a:ext cx="2016125" cy="16811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Medicare Part B  Medical Insurance</a:t>
            </a:r>
          </a:p>
        </p:txBody>
      </p:sp>
      <p:sp>
        <p:nvSpPr>
          <p:cNvPr id="18" name="Rectangle 17">
            <a:extLst>
              <a:ext uri="{FF2B5EF4-FFF2-40B4-BE49-F238E27FC236}">
                <a16:creationId xmlns:a16="http://schemas.microsoft.com/office/drawing/2014/main" id="{6662E1B9-4FAD-4CAE-B8C6-9EDC80642EE8}"/>
              </a:ext>
            </a:extLst>
          </p:cNvPr>
          <p:cNvSpPr/>
          <p:nvPr/>
        </p:nvSpPr>
        <p:spPr>
          <a:xfrm>
            <a:off x="7214980" y="1393352"/>
            <a:ext cx="2016125" cy="16811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atin typeface="Segoe UI" panose="020B0502040204020203" pitchFamily="34" charset="0"/>
                <a:ea typeface="Segoe UI" panose="020B0502040204020203" pitchFamily="34" charset="0"/>
                <a:cs typeface="Segoe UI" panose="020B0502040204020203" pitchFamily="34" charset="0"/>
              </a:rPr>
              <a:t>Medicare Part C Medicare Advantage Plans</a:t>
            </a:r>
          </a:p>
        </p:txBody>
      </p:sp>
      <p:sp>
        <p:nvSpPr>
          <p:cNvPr id="19" name="Plus Sign 18">
            <a:extLst>
              <a:ext uri="{FF2B5EF4-FFF2-40B4-BE49-F238E27FC236}">
                <a16:creationId xmlns:a16="http://schemas.microsoft.com/office/drawing/2014/main" id="{51341848-AA80-450E-A1E0-0F994BF85B36}"/>
              </a:ext>
            </a:extLst>
          </p:cNvPr>
          <p:cNvSpPr/>
          <p:nvPr/>
        </p:nvSpPr>
        <p:spPr>
          <a:xfrm>
            <a:off x="3077955" y="1775939"/>
            <a:ext cx="914400" cy="914400"/>
          </a:xfrm>
          <a:prstGeom prst="mathPlu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Equals 19">
            <a:extLst>
              <a:ext uri="{FF2B5EF4-FFF2-40B4-BE49-F238E27FC236}">
                <a16:creationId xmlns:a16="http://schemas.microsoft.com/office/drawing/2014/main" id="{6D79928F-26CD-482B-A0A1-A32D5456821C}"/>
              </a:ext>
            </a:extLst>
          </p:cNvPr>
          <p:cNvSpPr/>
          <p:nvPr/>
        </p:nvSpPr>
        <p:spPr>
          <a:xfrm>
            <a:off x="6192630" y="1772764"/>
            <a:ext cx="914400" cy="914400"/>
          </a:xfrm>
          <a:prstGeom prst="mathEqual">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1" name="Text Placeholder 3">
            <a:extLst>
              <a:ext uri="{FF2B5EF4-FFF2-40B4-BE49-F238E27FC236}">
                <a16:creationId xmlns:a16="http://schemas.microsoft.com/office/drawing/2014/main" id="{DAF21132-01D6-4647-8F60-97EE3BD8F375}"/>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90505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662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C – National Enrollment</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3">
            <a:extLst>
              <a:ext uri="{FF2B5EF4-FFF2-40B4-BE49-F238E27FC236}">
                <a16:creationId xmlns:a16="http://schemas.microsoft.com/office/drawing/2014/main" id="{FD0636B8-A0CD-47DB-ADEA-B21718EE2F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9186" t="27707" r="39778" b="11159"/>
          <a:stretch>
            <a:fillRect/>
          </a:stretch>
        </p:blipFill>
        <p:spPr bwMode="auto">
          <a:xfrm>
            <a:off x="1078154" y="1510871"/>
            <a:ext cx="8287824" cy="592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3">
            <a:extLst>
              <a:ext uri="{FF2B5EF4-FFF2-40B4-BE49-F238E27FC236}">
                <a16:creationId xmlns:a16="http://schemas.microsoft.com/office/drawing/2014/main" id="{EE2583A7-C507-492F-BEE6-5DF3EEC46268}"/>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75767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7653"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C – Private Insurance Options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3">
            <a:extLst>
              <a:ext uri="{FF2B5EF4-FFF2-40B4-BE49-F238E27FC236}">
                <a16:creationId xmlns:a16="http://schemas.microsoft.com/office/drawing/2014/main" id="{6E30E72B-E475-4C61-9E82-CD7BACB9FF52}"/>
              </a:ext>
            </a:extLst>
          </p:cNvPr>
          <p:cNvSpPr txBox="1">
            <a:spLocks noChangeArrowheads="1"/>
          </p:cNvSpPr>
          <p:nvPr/>
        </p:nvSpPr>
        <p:spPr bwMode="auto">
          <a:xfrm>
            <a:off x="1179841" y="1738680"/>
            <a:ext cx="785336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647700" indent="-285750" defTabSz="45720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630238" indent="-268288" defTabSz="4572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630238" indent="741363" defTabSz="4572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801688" indent="-171450" defTabSz="4572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12588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17160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21732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26304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buFont typeface="Arial" panose="020B0604020202020204" pitchFamily="34" charset="0"/>
              <a:buChar char="•"/>
              <a:defRPr/>
            </a:pPr>
            <a:r>
              <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Medicare pays fixed amount for care to the companies offering private insurance options (Medicare Advantage Plans)</a:t>
            </a:r>
          </a:p>
          <a:p>
            <a:pPr eaLnBrk="1" hangingPunct="1">
              <a:buFont typeface="Arial" panose="020B0604020202020204" pitchFamily="34" charset="0"/>
              <a:buChar char="•"/>
              <a:defRPr/>
            </a:pPr>
            <a:endPar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anose="020B0604020202020204" pitchFamily="34" charset="0"/>
              <a:buChar char="•"/>
              <a:defRPr/>
            </a:pPr>
            <a:r>
              <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Companies must follow rules set forth by Medicare but they can charge different out-of-pocket costs and can have different rules for how services are provided</a:t>
            </a:r>
          </a:p>
          <a:p>
            <a:pPr eaLnBrk="1" hangingPunct="1">
              <a:defRPr/>
            </a:pPr>
            <a:endParaRPr lang="en-US" altLang="en-US" sz="1100" dirty="0"/>
          </a:p>
          <a:p>
            <a:pPr marL="0" indent="0" eaLnBrk="1" hangingPunct="1">
              <a:buFontTx/>
              <a:buNone/>
              <a:defRPr/>
            </a:pPr>
            <a:endParaRPr lang="en-US" altLang="en-US" dirty="0"/>
          </a:p>
          <a:p>
            <a:pPr marL="361950" lvl="1" indent="0" eaLnBrk="1" hangingPunct="1">
              <a:defRPr/>
            </a:pPr>
            <a:endParaRPr lang="en-US" altLang="en-US" dirty="0"/>
          </a:p>
        </p:txBody>
      </p:sp>
      <p:sp>
        <p:nvSpPr>
          <p:cNvPr id="12" name="object 4">
            <a:extLst>
              <a:ext uri="{FF2B5EF4-FFF2-40B4-BE49-F238E27FC236}">
                <a16:creationId xmlns:a16="http://schemas.microsoft.com/office/drawing/2014/main" id="{99BBB6DD-3486-41AA-A68C-86FF0F2D0409}"/>
              </a:ext>
            </a:extLst>
          </p:cNvPr>
          <p:cNvSpPr/>
          <p:nvPr/>
        </p:nvSpPr>
        <p:spPr>
          <a:xfrm>
            <a:off x="806779" y="4183430"/>
            <a:ext cx="1649412" cy="2038350"/>
          </a:xfrm>
          <a:custGeom>
            <a:avLst/>
            <a:gdLst/>
            <a:ahLst/>
            <a:cxnLst/>
            <a:rect l="l" t="t" r="r" b="b"/>
            <a:pathLst>
              <a:path w="2011680" h="2743200">
                <a:moveTo>
                  <a:pt x="1844027" y="0"/>
                </a:moveTo>
                <a:lnTo>
                  <a:pt x="167652" y="0"/>
                </a:lnTo>
                <a:lnTo>
                  <a:pt x="123082" y="5988"/>
                </a:lnTo>
                <a:lnTo>
                  <a:pt x="83033" y="22888"/>
                </a:lnTo>
                <a:lnTo>
                  <a:pt x="49102" y="49101"/>
                </a:lnTo>
                <a:lnTo>
                  <a:pt x="22888" y="83029"/>
                </a:lnTo>
                <a:lnTo>
                  <a:pt x="5988" y="123075"/>
                </a:lnTo>
                <a:lnTo>
                  <a:pt x="0" y="167639"/>
                </a:lnTo>
                <a:lnTo>
                  <a:pt x="0" y="2575560"/>
                </a:lnTo>
                <a:lnTo>
                  <a:pt x="5988" y="2620124"/>
                </a:lnTo>
                <a:lnTo>
                  <a:pt x="22888" y="2660170"/>
                </a:lnTo>
                <a:lnTo>
                  <a:pt x="49102" y="2694098"/>
                </a:lnTo>
                <a:lnTo>
                  <a:pt x="83033" y="2720311"/>
                </a:lnTo>
                <a:lnTo>
                  <a:pt x="123082" y="2737211"/>
                </a:lnTo>
                <a:lnTo>
                  <a:pt x="167652" y="2743199"/>
                </a:lnTo>
                <a:lnTo>
                  <a:pt x="1844027" y="2743199"/>
                </a:lnTo>
                <a:lnTo>
                  <a:pt x="1888591" y="2737211"/>
                </a:lnTo>
                <a:lnTo>
                  <a:pt x="1928637" y="2720311"/>
                </a:lnTo>
                <a:lnTo>
                  <a:pt x="1962565" y="2694098"/>
                </a:lnTo>
                <a:lnTo>
                  <a:pt x="1988779" y="2660170"/>
                </a:lnTo>
                <a:lnTo>
                  <a:pt x="2005678" y="2620124"/>
                </a:lnTo>
                <a:lnTo>
                  <a:pt x="2011667" y="2575560"/>
                </a:lnTo>
                <a:lnTo>
                  <a:pt x="2011667" y="167639"/>
                </a:lnTo>
                <a:lnTo>
                  <a:pt x="2005678" y="123075"/>
                </a:lnTo>
                <a:lnTo>
                  <a:pt x="1988779" y="83029"/>
                </a:lnTo>
                <a:lnTo>
                  <a:pt x="1962565" y="49101"/>
                </a:lnTo>
                <a:lnTo>
                  <a:pt x="1928637" y="22888"/>
                </a:lnTo>
                <a:lnTo>
                  <a:pt x="1888591" y="5988"/>
                </a:lnTo>
                <a:lnTo>
                  <a:pt x="1844027" y="0"/>
                </a:lnTo>
                <a:close/>
              </a:path>
            </a:pathLst>
          </a:custGeom>
          <a:solidFill>
            <a:schemeClr val="accent1">
              <a:lumMod val="50000"/>
              <a:alpha val="69804"/>
            </a:schemeClr>
          </a:solidFill>
        </p:spPr>
        <p:txBody>
          <a:bodyPr lIns="0" tIns="0" rIns="0" bIns="0" anchor="ctr"/>
          <a:lstStyle/>
          <a:p>
            <a:pPr algn="ctr" eaLnBrk="1" fontAlgn="auto" hangingPunct="1">
              <a:spcBef>
                <a:spcPts val="0"/>
              </a:spcBef>
              <a:spcAft>
                <a:spcPts val="0"/>
              </a:spcAft>
              <a:defRP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Health Maintenance Organization </a:t>
            </a:r>
            <a:endParaRPr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object 57">
            <a:extLst>
              <a:ext uri="{FF2B5EF4-FFF2-40B4-BE49-F238E27FC236}">
                <a16:creationId xmlns:a16="http://schemas.microsoft.com/office/drawing/2014/main" id="{62F5EF4C-DEBD-4BFA-A45B-7DF04467D308}"/>
              </a:ext>
            </a:extLst>
          </p:cNvPr>
          <p:cNvSpPr/>
          <p:nvPr/>
        </p:nvSpPr>
        <p:spPr>
          <a:xfrm>
            <a:off x="806779" y="3608755"/>
            <a:ext cx="1649412" cy="538162"/>
          </a:xfrm>
          <a:custGeom>
            <a:avLst/>
            <a:gdLst/>
            <a:ahLst/>
            <a:cxnLst/>
            <a:rect l="l" t="t" r="r" b="b"/>
            <a:pathLst>
              <a:path w="2011680" h="548639">
                <a:moveTo>
                  <a:pt x="0" y="548639"/>
                </a:moveTo>
                <a:lnTo>
                  <a:pt x="2011679" y="548639"/>
                </a:lnTo>
                <a:lnTo>
                  <a:pt x="2011679" y="0"/>
                </a:lnTo>
                <a:lnTo>
                  <a:pt x="0" y="0"/>
                </a:lnTo>
                <a:lnTo>
                  <a:pt x="0" y="548639"/>
                </a:lnTo>
                <a:close/>
              </a:path>
            </a:pathLst>
          </a:custGeom>
          <a:solidFill>
            <a:schemeClr val="accent1">
              <a:lumMod val="20000"/>
              <a:lumOff val="80000"/>
            </a:schemeClr>
          </a:solidFill>
        </p:spPr>
        <p:txBody>
          <a:bodyPr lIns="0" tIns="0" rIns="0" bIns="0"/>
          <a:lstStyle/>
          <a:p>
            <a:pPr eaLnBrk="1" fontAlgn="auto" hangingPunct="1">
              <a:spcBef>
                <a:spcPts val="0"/>
              </a:spcBef>
              <a:spcAft>
                <a:spcPts val="0"/>
              </a:spcAft>
              <a:defRPr/>
            </a:pPr>
            <a:endParaRPr kern="0">
              <a:solidFill>
                <a:sysClr val="windowText" lastClr="000000"/>
              </a:solidFill>
            </a:endParaRPr>
          </a:p>
        </p:txBody>
      </p:sp>
      <p:sp>
        <p:nvSpPr>
          <p:cNvPr id="17" name="object 4">
            <a:extLst>
              <a:ext uri="{FF2B5EF4-FFF2-40B4-BE49-F238E27FC236}">
                <a16:creationId xmlns:a16="http://schemas.microsoft.com/office/drawing/2014/main" id="{46474CAC-BFA4-47AD-BCF4-3CC677E00A4B}"/>
              </a:ext>
            </a:extLst>
          </p:cNvPr>
          <p:cNvSpPr/>
          <p:nvPr/>
        </p:nvSpPr>
        <p:spPr>
          <a:xfrm>
            <a:off x="2516516" y="4197717"/>
            <a:ext cx="1651000" cy="2038350"/>
          </a:xfrm>
          <a:custGeom>
            <a:avLst/>
            <a:gdLst/>
            <a:ahLst/>
            <a:cxnLst/>
            <a:rect l="l" t="t" r="r" b="b"/>
            <a:pathLst>
              <a:path w="2011680" h="2743200">
                <a:moveTo>
                  <a:pt x="1844027" y="0"/>
                </a:moveTo>
                <a:lnTo>
                  <a:pt x="167652" y="0"/>
                </a:lnTo>
                <a:lnTo>
                  <a:pt x="123082" y="5988"/>
                </a:lnTo>
                <a:lnTo>
                  <a:pt x="83033" y="22888"/>
                </a:lnTo>
                <a:lnTo>
                  <a:pt x="49102" y="49101"/>
                </a:lnTo>
                <a:lnTo>
                  <a:pt x="22888" y="83029"/>
                </a:lnTo>
                <a:lnTo>
                  <a:pt x="5988" y="123075"/>
                </a:lnTo>
                <a:lnTo>
                  <a:pt x="0" y="167639"/>
                </a:lnTo>
                <a:lnTo>
                  <a:pt x="0" y="2575560"/>
                </a:lnTo>
                <a:lnTo>
                  <a:pt x="5988" y="2620124"/>
                </a:lnTo>
                <a:lnTo>
                  <a:pt x="22888" y="2660170"/>
                </a:lnTo>
                <a:lnTo>
                  <a:pt x="49102" y="2694098"/>
                </a:lnTo>
                <a:lnTo>
                  <a:pt x="83033" y="2720311"/>
                </a:lnTo>
                <a:lnTo>
                  <a:pt x="123082" y="2737211"/>
                </a:lnTo>
                <a:lnTo>
                  <a:pt x="167652" y="2743199"/>
                </a:lnTo>
                <a:lnTo>
                  <a:pt x="1844027" y="2743199"/>
                </a:lnTo>
                <a:lnTo>
                  <a:pt x="1888591" y="2737211"/>
                </a:lnTo>
                <a:lnTo>
                  <a:pt x="1928637" y="2720311"/>
                </a:lnTo>
                <a:lnTo>
                  <a:pt x="1962565" y="2694098"/>
                </a:lnTo>
                <a:lnTo>
                  <a:pt x="1988779" y="2660170"/>
                </a:lnTo>
                <a:lnTo>
                  <a:pt x="2005678" y="2620124"/>
                </a:lnTo>
                <a:lnTo>
                  <a:pt x="2011667" y="2575560"/>
                </a:lnTo>
                <a:lnTo>
                  <a:pt x="2011667" y="167639"/>
                </a:lnTo>
                <a:lnTo>
                  <a:pt x="2005678" y="123075"/>
                </a:lnTo>
                <a:lnTo>
                  <a:pt x="1988779" y="83029"/>
                </a:lnTo>
                <a:lnTo>
                  <a:pt x="1962565" y="49101"/>
                </a:lnTo>
                <a:lnTo>
                  <a:pt x="1928637" y="22888"/>
                </a:lnTo>
                <a:lnTo>
                  <a:pt x="1888591" y="5988"/>
                </a:lnTo>
                <a:lnTo>
                  <a:pt x="1844027" y="0"/>
                </a:lnTo>
                <a:close/>
              </a:path>
            </a:pathLst>
          </a:custGeom>
          <a:solidFill>
            <a:schemeClr val="accent1">
              <a:lumMod val="75000"/>
              <a:alpha val="69804"/>
            </a:schemeClr>
          </a:solidFill>
        </p:spPr>
        <p:txBody>
          <a:bodyPr lIns="0" tIns="0" rIns="0" bIns="0" anchor="ctr"/>
          <a:lstStyle/>
          <a:p>
            <a:pPr algn="ctr" eaLnBrk="1" fontAlgn="auto" hangingPunct="1">
              <a:spcBef>
                <a:spcPts val="0"/>
              </a:spcBef>
              <a:spcAft>
                <a:spcPts val="0"/>
              </a:spcAft>
              <a:defRP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Preferred Provider Organization </a:t>
            </a:r>
            <a:endParaRPr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object 4">
            <a:extLst>
              <a:ext uri="{FF2B5EF4-FFF2-40B4-BE49-F238E27FC236}">
                <a16:creationId xmlns:a16="http://schemas.microsoft.com/office/drawing/2014/main" id="{79256B7F-94EC-4D5F-9B54-AFE18C03952E}"/>
              </a:ext>
            </a:extLst>
          </p:cNvPr>
          <p:cNvSpPr/>
          <p:nvPr/>
        </p:nvSpPr>
        <p:spPr>
          <a:xfrm>
            <a:off x="4218316" y="4197717"/>
            <a:ext cx="1649413" cy="2038350"/>
          </a:xfrm>
          <a:custGeom>
            <a:avLst/>
            <a:gdLst/>
            <a:ahLst/>
            <a:cxnLst/>
            <a:rect l="l" t="t" r="r" b="b"/>
            <a:pathLst>
              <a:path w="2011680" h="2743200">
                <a:moveTo>
                  <a:pt x="1844027" y="0"/>
                </a:moveTo>
                <a:lnTo>
                  <a:pt x="167652" y="0"/>
                </a:lnTo>
                <a:lnTo>
                  <a:pt x="123082" y="5988"/>
                </a:lnTo>
                <a:lnTo>
                  <a:pt x="83033" y="22888"/>
                </a:lnTo>
                <a:lnTo>
                  <a:pt x="49102" y="49101"/>
                </a:lnTo>
                <a:lnTo>
                  <a:pt x="22888" y="83029"/>
                </a:lnTo>
                <a:lnTo>
                  <a:pt x="5988" y="123075"/>
                </a:lnTo>
                <a:lnTo>
                  <a:pt x="0" y="167639"/>
                </a:lnTo>
                <a:lnTo>
                  <a:pt x="0" y="2575560"/>
                </a:lnTo>
                <a:lnTo>
                  <a:pt x="5988" y="2620124"/>
                </a:lnTo>
                <a:lnTo>
                  <a:pt x="22888" y="2660170"/>
                </a:lnTo>
                <a:lnTo>
                  <a:pt x="49102" y="2694098"/>
                </a:lnTo>
                <a:lnTo>
                  <a:pt x="83033" y="2720311"/>
                </a:lnTo>
                <a:lnTo>
                  <a:pt x="123082" y="2737211"/>
                </a:lnTo>
                <a:lnTo>
                  <a:pt x="167652" y="2743199"/>
                </a:lnTo>
                <a:lnTo>
                  <a:pt x="1844027" y="2743199"/>
                </a:lnTo>
                <a:lnTo>
                  <a:pt x="1888591" y="2737211"/>
                </a:lnTo>
                <a:lnTo>
                  <a:pt x="1928637" y="2720311"/>
                </a:lnTo>
                <a:lnTo>
                  <a:pt x="1962565" y="2694098"/>
                </a:lnTo>
                <a:lnTo>
                  <a:pt x="1988779" y="2660170"/>
                </a:lnTo>
                <a:lnTo>
                  <a:pt x="2005678" y="2620124"/>
                </a:lnTo>
                <a:lnTo>
                  <a:pt x="2011667" y="2575560"/>
                </a:lnTo>
                <a:lnTo>
                  <a:pt x="2011667" y="167639"/>
                </a:lnTo>
                <a:lnTo>
                  <a:pt x="2005678" y="123075"/>
                </a:lnTo>
                <a:lnTo>
                  <a:pt x="1988779" y="83029"/>
                </a:lnTo>
                <a:lnTo>
                  <a:pt x="1962565" y="49101"/>
                </a:lnTo>
                <a:lnTo>
                  <a:pt x="1928637" y="22888"/>
                </a:lnTo>
                <a:lnTo>
                  <a:pt x="1888591" y="5988"/>
                </a:lnTo>
                <a:lnTo>
                  <a:pt x="1844027" y="0"/>
                </a:lnTo>
                <a:close/>
              </a:path>
            </a:pathLst>
          </a:custGeom>
          <a:solidFill>
            <a:schemeClr val="accent1">
              <a:lumMod val="60000"/>
              <a:lumOff val="40000"/>
              <a:alpha val="69804"/>
            </a:schemeClr>
          </a:solidFill>
        </p:spPr>
        <p:txBody>
          <a:bodyPr lIns="0" tIns="0" rIns="0" bIns="0" anchor="ctr"/>
          <a:lstStyle/>
          <a:p>
            <a:pPr algn="ctr" eaLnBrk="1" fontAlgn="auto" hangingPunct="1">
              <a:spcBef>
                <a:spcPts val="0"/>
              </a:spcBef>
              <a:spcAft>
                <a:spcPts val="0"/>
              </a:spcAft>
              <a:defRP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Private Fee-For-Service </a:t>
            </a:r>
            <a:endParaRPr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object 4">
            <a:extLst>
              <a:ext uri="{FF2B5EF4-FFF2-40B4-BE49-F238E27FC236}">
                <a16:creationId xmlns:a16="http://schemas.microsoft.com/office/drawing/2014/main" id="{123421A0-FE86-4BCD-A1EB-2AE11A30F49B}"/>
              </a:ext>
            </a:extLst>
          </p:cNvPr>
          <p:cNvSpPr/>
          <p:nvPr/>
        </p:nvSpPr>
        <p:spPr>
          <a:xfrm>
            <a:off x="7682241" y="4197717"/>
            <a:ext cx="1649413" cy="2038350"/>
          </a:xfrm>
          <a:custGeom>
            <a:avLst/>
            <a:gdLst/>
            <a:ahLst/>
            <a:cxnLst/>
            <a:rect l="l" t="t" r="r" b="b"/>
            <a:pathLst>
              <a:path w="2011680" h="2743200">
                <a:moveTo>
                  <a:pt x="1844027" y="0"/>
                </a:moveTo>
                <a:lnTo>
                  <a:pt x="167652" y="0"/>
                </a:lnTo>
                <a:lnTo>
                  <a:pt x="123082" y="5988"/>
                </a:lnTo>
                <a:lnTo>
                  <a:pt x="83033" y="22888"/>
                </a:lnTo>
                <a:lnTo>
                  <a:pt x="49102" y="49101"/>
                </a:lnTo>
                <a:lnTo>
                  <a:pt x="22888" y="83029"/>
                </a:lnTo>
                <a:lnTo>
                  <a:pt x="5988" y="123075"/>
                </a:lnTo>
                <a:lnTo>
                  <a:pt x="0" y="167639"/>
                </a:lnTo>
                <a:lnTo>
                  <a:pt x="0" y="2575560"/>
                </a:lnTo>
                <a:lnTo>
                  <a:pt x="5988" y="2620124"/>
                </a:lnTo>
                <a:lnTo>
                  <a:pt x="22888" y="2660170"/>
                </a:lnTo>
                <a:lnTo>
                  <a:pt x="49102" y="2694098"/>
                </a:lnTo>
                <a:lnTo>
                  <a:pt x="83033" y="2720311"/>
                </a:lnTo>
                <a:lnTo>
                  <a:pt x="123082" y="2737211"/>
                </a:lnTo>
                <a:lnTo>
                  <a:pt x="167652" y="2743199"/>
                </a:lnTo>
                <a:lnTo>
                  <a:pt x="1844027" y="2743199"/>
                </a:lnTo>
                <a:lnTo>
                  <a:pt x="1888591" y="2737211"/>
                </a:lnTo>
                <a:lnTo>
                  <a:pt x="1928637" y="2720311"/>
                </a:lnTo>
                <a:lnTo>
                  <a:pt x="1962565" y="2694098"/>
                </a:lnTo>
                <a:lnTo>
                  <a:pt x="1988779" y="2660170"/>
                </a:lnTo>
                <a:lnTo>
                  <a:pt x="2005678" y="2620124"/>
                </a:lnTo>
                <a:lnTo>
                  <a:pt x="2011667" y="2575560"/>
                </a:lnTo>
                <a:lnTo>
                  <a:pt x="2011667" y="167639"/>
                </a:lnTo>
                <a:lnTo>
                  <a:pt x="2005678" y="123075"/>
                </a:lnTo>
                <a:lnTo>
                  <a:pt x="1988779" y="83029"/>
                </a:lnTo>
                <a:lnTo>
                  <a:pt x="1962565" y="49101"/>
                </a:lnTo>
                <a:lnTo>
                  <a:pt x="1928637" y="22888"/>
                </a:lnTo>
                <a:lnTo>
                  <a:pt x="1888591" y="5988"/>
                </a:lnTo>
                <a:lnTo>
                  <a:pt x="1844027" y="0"/>
                </a:lnTo>
                <a:close/>
              </a:path>
            </a:pathLst>
          </a:custGeom>
          <a:solidFill>
            <a:schemeClr val="accent1">
              <a:lumMod val="20000"/>
              <a:lumOff val="80000"/>
              <a:alpha val="69804"/>
            </a:schemeClr>
          </a:solidFill>
        </p:spPr>
        <p:txBody>
          <a:bodyPr lIns="0" tIns="0" rIns="0" bIns="0" anchor="ctr"/>
          <a:lstStyle/>
          <a:p>
            <a:pPr algn="ctr" eaLnBrk="1" fontAlgn="auto" hangingPunct="1">
              <a:spcBef>
                <a:spcPts val="0"/>
              </a:spcBef>
              <a:spcAft>
                <a:spcPts val="0"/>
              </a:spcAft>
              <a:defRP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Special Needs Plan </a:t>
            </a:r>
            <a:endParaRPr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object 57">
            <a:extLst>
              <a:ext uri="{FF2B5EF4-FFF2-40B4-BE49-F238E27FC236}">
                <a16:creationId xmlns:a16="http://schemas.microsoft.com/office/drawing/2014/main" id="{20048D39-7EE9-4B76-A685-A9EC02E60738}"/>
              </a:ext>
            </a:extLst>
          </p:cNvPr>
          <p:cNvSpPr/>
          <p:nvPr/>
        </p:nvSpPr>
        <p:spPr>
          <a:xfrm>
            <a:off x="2516516" y="3616692"/>
            <a:ext cx="1649413" cy="536575"/>
          </a:xfrm>
          <a:custGeom>
            <a:avLst/>
            <a:gdLst/>
            <a:ahLst/>
            <a:cxnLst/>
            <a:rect l="l" t="t" r="r" b="b"/>
            <a:pathLst>
              <a:path w="2011680" h="548639">
                <a:moveTo>
                  <a:pt x="0" y="548639"/>
                </a:moveTo>
                <a:lnTo>
                  <a:pt x="2011679" y="548639"/>
                </a:lnTo>
                <a:lnTo>
                  <a:pt x="2011679" y="0"/>
                </a:lnTo>
                <a:lnTo>
                  <a:pt x="0" y="0"/>
                </a:lnTo>
                <a:lnTo>
                  <a:pt x="0" y="548639"/>
                </a:lnTo>
                <a:close/>
              </a:path>
            </a:pathLst>
          </a:custGeom>
          <a:solidFill>
            <a:schemeClr val="accent1">
              <a:lumMod val="20000"/>
              <a:lumOff val="80000"/>
            </a:schemeClr>
          </a:solidFill>
        </p:spPr>
        <p:txBody>
          <a:bodyPr lIns="0" tIns="0" rIns="0" bIns="0"/>
          <a:lstStyle/>
          <a:p>
            <a:pPr eaLnBrk="1" fontAlgn="auto" hangingPunct="1">
              <a:spcBef>
                <a:spcPts val="0"/>
              </a:spcBef>
              <a:spcAft>
                <a:spcPts val="0"/>
              </a:spcAft>
              <a:defRPr/>
            </a:pPr>
            <a:endParaRPr kern="0">
              <a:solidFill>
                <a:sysClr val="windowText" lastClr="000000"/>
              </a:solidFill>
            </a:endParaRPr>
          </a:p>
        </p:txBody>
      </p:sp>
      <p:sp>
        <p:nvSpPr>
          <p:cNvPr id="21" name="object 57">
            <a:extLst>
              <a:ext uri="{FF2B5EF4-FFF2-40B4-BE49-F238E27FC236}">
                <a16:creationId xmlns:a16="http://schemas.microsoft.com/office/drawing/2014/main" id="{3A93826A-E628-4DF1-AE8B-66AAF77B51A1}"/>
              </a:ext>
            </a:extLst>
          </p:cNvPr>
          <p:cNvSpPr/>
          <p:nvPr/>
        </p:nvSpPr>
        <p:spPr>
          <a:xfrm>
            <a:off x="4226254" y="3616692"/>
            <a:ext cx="1649412" cy="536575"/>
          </a:xfrm>
          <a:custGeom>
            <a:avLst/>
            <a:gdLst/>
            <a:ahLst/>
            <a:cxnLst/>
            <a:rect l="l" t="t" r="r" b="b"/>
            <a:pathLst>
              <a:path w="2011680" h="548639">
                <a:moveTo>
                  <a:pt x="0" y="548639"/>
                </a:moveTo>
                <a:lnTo>
                  <a:pt x="2011679" y="548639"/>
                </a:lnTo>
                <a:lnTo>
                  <a:pt x="2011679" y="0"/>
                </a:lnTo>
                <a:lnTo>
                  <a:pt x="0" y="0"/>
                </a:lnTo>
                <a:lnTo>
                  <a:pt x="0" y="548639"/>
                </a:lnTo>
                <a:close/>
              </a:path>
            </a:pathLst>
          </a:custGeom>
          <a:solidFill>
            <a:schemeClr val="accent1">
              <a:lumMod val="20000"/>
              <a:lumOff val="80000"/>
            </a:schemeClr>
          </a:solidFill>
        </p:spPr>
        <p:txBody>
          <a:bodyPr lIns="0" tIns="0" rIns="0" bIns="0"/>
          <a:lstStyle/>
          <a:p>
            <a:pPr eaLnBrk="1" fontAlgn="auto" hangingPunct="1">
              <a:spcBef>
                <a:spcPts val="0"/>
              </a:spcBef>
              <a:spcAft>
                <a:spcPts val="0"/>
              </a:spcAft>
              <a:defRPr/>
            </a:pPr>
            <a:endParaRPr kern="0">
              <a:solidFill>
                <a:sysClr val="windowText" lastClr="000000"/>
              </a:solidFill>
            </a:endParaRPr>
          </a:p>
        </p:txBody>
      </p:sp>
      <p:sp>
        <p:nvSpPr>
          <p:cNvPr id="22" name="object 57">
            <a:extLst>
              <a:ext uri="{FF2B5EF4-FFF2-40B4-BE49-F238E27FC236}">
                <a16:creationId xmlns:a16="http://schemas.microsoft.com/office/drawing/2014/main" id="{E9E87C3C-315C-4C58-A93E-ED2448AE33C6}"/>
              </a:ext>
            </a:extLst>
          </p:cNvPr>
          <p:cNvSpPr/>
          <p:nvPr/>
        </p:nvSpPr>
        <p:spPr>
          <a:xfrm>
            <a:off x="5953454" y="3616692"/>
            <a:ext cx="1649412" cy="536575"/>
          </a:xfrm>
          <a:custGeom>
            <a:avLst/>
            <a:gdLst/>
            <a:ahLst/>
            <a:cxnLst/>
            <a:rect l="l" t="t" r="r" b="b"/>
            <a:pathLst>
              <a:path w="2011680" h="548639">
                <a:moveTo>
                  <a:pt x="0" y="548639"/>
                </a:moveTo>
                <a:lnTo>
                  <a:pt x="2011679" y="548639"/>
                </a:lnTo>
                <a:lnTo>
                  <a:pt x="2011679" y="0"/>
                </a:lnTo>
                <a:lnTo>
                  <a:pt x="0" y="0"/>
                </a:lnTo>
                <a:lnTo>
                  <a:pt x="0" y="548639"/>
                </a:lnTo>
                <a:close/>
              </a:path>
            </a:pathLst>
          </a:custGeom>
          <a:solidFill>
            <a:schemeClr val="accent1">
              <a:lumMod val="20000"/>
              <a:lumOff val="80000"/>
            </a:schemeClr>
          </a:solidFill>
        </p:spPr>
        <p:txBody>
          <a:bodyPr lIns="0" tIns="0" rIns="0" bIns="0"/>
          <a:lstStyle/>
          <a:p>
            <a:pPr eaLnBrk="1" fontAlgn="auto" hangingPunct="1">
              <a:spcBef>
                <a:spcPts val="0"/>
              </a:spcBef>
              <a:spcAft>
                <a:spcPts val="0"/>
              </a:spcAft>
              <a:defRPr/>
            </a:pPr>
            <a:endParaRPr kern="0">
              <a:solidFill>
                <a:sysClr val="windowText" lastClr="000000"/>
              </a:solidFill>
            </a:endParaRPr>
          </a:p>
        </p:txBody>
      </p:sp>
      <p:sp>
        <p:nvSpPr>
          <p:cNvPr id="23" name="object 57">
            <a:extLst>
              <a:ext uri="{FF2B5EF4-FFF2-40B4-BE49-F238E27FC236}">
                <a16:creationId xmlns:a16="http://schemas.microsoft.com/office/drawing/2014/main" id="{FAC59A96-D0CE-42ED-8DCB-EEEFCF98BC3F}"/>
              </a:ext>
            </a:extLst>
          </p:cNvPr>
          <p:cNvSpPr/>
          <p:nvPr/>
        </p:nvSpPr>
        <p:spPr>
          <a:xfrm>
            <a:off x="7682241" y="3607167"/>
            <a:ext cx="1649413" cy="538163"/>
          </a:xfrm>
          <a:custGeom>
            <a:avLst/>
            <a:gdLst/>
            <a:ahLst/>
            <a:cxnLst/>
            <a:rect l="l" t="t" r="r" b="b"/>
            <a:pathLst>
              <a:path w="2011680" h="548639">
                <a:moveTo>
                  <a:pt x="0" y="548639"/>
                </a:moveTo>
                <a:lnTo>
                  <a:pt x="2011679" y="548639"/>
                </a:lnTo>
                <a:lnTo>
                  <a:pt x="2011679" y="0"/>
                </a:lnTo>
                <a:lnTo>
                  <a:pt x="0" y="0"/>
                </a:lnTo>
                <a:lnTo>
                  <a:pt x="0" y="548639"/>
                </a:lnTo>
                <a:close/>
              </a:path>
            </a:pathLst>
          </a:custGeom>
          <a:solidFill>
            <a:schemeClr val="accent1">
              <a:lumMod val="20000"/>
              <a:lumOff val="80000"/>
            </a:schemeClr>
          </a:solidFill>
        </p:spPr>
        <p:txBody>
          <a:bodyPr lIns="0" tIns="0" rIns="0" bIns="0"/>
          <a:lstStyle/>
          <a:p>
            <a:pPr eaLnBrk="1" fontAlgn="auto" hangingPunct="1">
              <a:spcBef>
                <a:spcPts val="0"/>
              </a:spcBef>
              <a:spcAft>
                <a:spcPts val="0"/>
              </a:spcAft>
              <a:defRPr/>
            </a:pPr>
            <a:endParaRPr kern="0">
              <a:solidFill>
                <a:sysClr val="windowText" lastClr="000000"/>
              </a:solidFill>
            </a:endParaRPr>
          </a:p>
        </p:txBody>
      </p:sp>
      <p:sp>
        <p:nvSpPr>
          <p:cNvPr id="24" name="Oval 23">
            <a:extLst>
              <a:ext uri="{FF2B5EF4-FFF2-40B4-BE49-F238E27FC236}">
                <a16:creationId xmlns:a16="http://schemas.microsoft.com/office/drawing/2014/main" id="{868DD4A0-3C4C-4DF1-8B76-FE8A9C2FDD1B}"/>
              </a:ext>
            </a:extLst>
          </p:cNvPr>
          <p:cNvSpPr/>
          <p:nvPr/>
        </p:nvSpPr>
        <p:spPr>
          <a:xfrm>
            <a:off x="1244929" y="3492867"/>
            <a:ext cx="763587" cy="76835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Segoe UI" panose="020B0502040204020203" pitchFamily="34" charset="0"/>
                <a:ea typeface="Segoe UI" panose="020B0502040204020203" pitchFamily="34" charset="0"/>
                <a:cs typeface="Segoe UI" panose="020B0502040204020203" pitchFamily="34" charset="0"/>
              </a:rPr>
              <a:t>HMO</a:t>
            </a:r>
          </a:p>
        </p:txBody>
      </p:sp>
      <p:sp>
        <p:nvSpPr>
          <p:cNvPr id="25" name="Oval 24">
            <a:extLst>
              <a:ext uri="{FF2B5EF4-FFF2-40B4-BE49-F238E27FC236}">
                <a16:creationId xmlns:a16="http://schemas.microsoft.com/office/drawing/2014/main" id="{80169DF3-1D95-4671-8625-EF2509785774}"/>
              </a:ext>
            </a:extLst>
          </p:cNvPr>
          <p:cNvSpPr/>
          <p:nvPr/>
        </p:nvSpPr>
        <p:spPr>
          <a:xfrm>
            <a:off x="3002291" y="3505567"/>
            <a:ext cx="763588" cy="76676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Segoe UI" panose="020B0502040204020203" pitchFamily="34" charset="0"/>
                <a:ea typeface="Segoe UI" panose="020B0502040204020203" pitchFamily="34" charset="0"/>
                <a:cs typeface="Segoe UI" panose="020B0502040204020203" pitchFamily="34" charset="0"/>
              </a:rPr>
              <a:t>PPO</a:t>
            </a:r>
          </a:p>
        </p:txBody>
      </p:sp>
      <p:sp>
        <p:nvSpPr>
          <p:cNvPr id="26" name="Oval 25">
            <a:extLst>
              <a:ext uri="{FF2B5EF4-FFF2-40B4-BE49-F238E27FC236}">
                <a16:creationId xmlns:a16="http://schemas.microsoft.com/office/drawing/2014/main" id="{A041D0D5-7F28-4C11-A15D-066274156016}"/>
              </a:ext>
            </a:extLst>
          </p:cNvPr>
          <p:cNvSpPr/>
          <p:nvPr/>
        </p:nvSpPr>
        <p:spPr>
          <a:xfrm>
            <a:off x="4669166" y="3515092"/>
            <a:ext cx="762000" cy="76835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80" b="1" dirty="0">
                <a:latin typeface="Segoe UI" panose="020B0502040204020203" pitchFamily="34" charset="0"/>
                <a:ea typeface="Segoe UI" panose="020B0502040204020203" pitchFamily="34" charset="0"/>
                <a:cs typeface="Segoe UI" panose="020B0502040204020203" pitchFamily="34" charset="0"/>
              </a:rPr>
              <a:t>PFFS</a:t>
            </a:r>
          </a:p>
        </p:txBody>
      </p:sp>
      <p:sp>
        <p:nvSpPr>
          <p:cNvPr id="27" name="Oval 26">
            <a:extLst>
              <a:ext uri="{FF2B5EF4-FFF2-40B4-BE49-F238E27FC236}">
                <a16:creationId xmlns:a16="http://schemas.microsoft.com/office/drawing/2014/main" id="{2128011D-497C-43D4-9C0C-36BC7429EC66}"/>
              </a:ext>
            </a:extLst>
          </p:cNvPr>
          <p:cNvSpPr/>
          <p:nvPr/>
        </p:nvSpPr>
        <p:spPr>
          <a:xfrm>
            <a:off x="6396366" y="3527792"/>
            <a:ext cx="763588" cy="76676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Segoe UI" panose="020B0502040204020203" pitchFamily="34" charset="0"/>
                <a:ea typeface="Segoe UI" panose="020B0502040204020203" pitchFamily="34" charset="0"/>
                <a:cs typeface="Segoe UI" panose="020B0502040204020203" pitchFamily="34" charset="0"/>
              </a:rPr>
              <a:t>MSA</a:t>
            </a:r>
          </a:p>
        </p:txBody>
      </p:sp>
      <p:sp>
        <p:nvSpPr>
          <p:cNvPr id="28" name="Oval 27">
            <a:extLst>
              <a:ext uri="{FF2B5EF4-FFF2-40B4-BE49-F238E27FC236}">
                <a16:creationId xmlns:a16="http://schemas.microsoft.com/office/drawing/2014/main" id="{86335CD3-AE09-40B3-B0BD-50926ED12912}"/>
              </a:ext>
            </a:extLst>
          </p:cNvPr>
          <p:cNvSpPr/>
          <p:nvPr/>
        </p:nvSpPr>
        <p:spPr>
          <a:xfrm>
            <a:off x="8198179" y="3527792"/>
            <a:ext cx="763587" cy="76676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Segoe UI" panose="020B0502040204020203" pitchFamily="34" charset="0"/>
                <a:ea typeface="Segoe UI" panose="020B0502040204020203" pitchFamily="34" charset="0"/>
                <a:cs typeface="Segoe UI" panose="020B0502040204020203" pitchFamily="34" charset="0"/>
              </a:rPr>
              <a:t>SNP</a:t>
            </a:r>
          </a:p>
        </p:txBody>
      </p:sp>
      <p:sp>
        <p:nvSpPr>
          <p:cNvPr id="29" name="object 4">
            <a:extLst>
              <a:ext uri="{FF2B5EF4-FFF2-40B4-BE49-F238E27FC236}">
                <a16:creationId xmlns:a16="http://schemas.microsoft.com/office/drawing/2014/main" id="{E2954F1D-79E4-449C-B7B9-CF02E318FC53}"/>
              </a:ext>
            </a:extLst>
          </p:cNvPr>
          <p:cNvSpPr/>
          <p:nvPr/>
        </p:nvSpPr>
        <p:spPr>
          <a:xfrm>
            <a:off x="5953454" y="4200892"/>
            <a:ext cx="1649412" cy="2038350"/>
          </a:xfrm>
          <a:custGeom>
            <a:avLst/>
            <a:gdLst/>
            <a:ahLst/>
            <a:cxnLst/>
            <a:rect l="l" t="t" r="r" b="b"/>
            <a:pathLst>
              <a:path w="2011680" h="2743200">
                <a:moveTo>
                  <a:pt x="1844027" y="0"/>
                </a:moveTo>
                <a:lnTo>
                  <a:pt x="167652" y="0"/>
                </a:lnTo>
                <a:lnTo>
                  <a:pt x="123082" y="5988"/>
                </a:lnTo>
                <a:lnTo>
                  <a:pt x="83033" y="22888"/>
                </a:lnTo>
                <a:lnTo>
                  <a:pt x="49102" y="49101"/>
                </a:lnTo>
                <a:lnTo>
                  <a:pt x="22888" y="83029"/>
                </a:lnTo>
                <a:lnTo>
                  <a:pt x="5988" y="123075"/>
                </a:lnTo>
                <a:lnTo>
                  <a:pt x="0" y="167639"/>
                </a:lnTo>
                <a:lnTo>
                  <a:pt x="0" y="2575560"/>
                </a:lnTo>
                <a:lnTo>
                  <a:pt x="5988" y="2620124"/>
                </a:lnTo>
                <a:lnTo>
                  <a:pt x="22888" y="2660170"/>
                </a:lnTo>
                <a:lnTo>
                  <a:pt x="49102" y="2694098"/>
                </a:lnTo>
                <a:lnTo>
                  <a:pt x="83033" y="2720311"/>
                </a:lnTo>
                <a:lnTo>
                  <a:pt x="123082" y="2737211"/>
                </a:lnTo>
                <a:lnTo>
                  <a:pt x="167652" y="2743199"/>
                </a:lnTo>
                <a:lnTo>
                  <a:pt x="1844027" y="2743199"/>
                </a:lnTo>
                <a:lnTo>
                  <a:pt x="1888591" y="2737211"/>
                </a:lnTo>
                <a:lnTo>
                  <a:pt x="1928637" y="2720311"/>
                </a:lnTo>
                <a:lnTo>
                  <a:pt x="1962565" y="2694098"/>
                </a:lnTo>
                <a:lnTo>
                  <a:pt x="1988779" y="2660170"/>
                </a:lnTo>
                <a:lnTo>
                  <a:pt x="2005678" y="2620124"/>
                </a:lnTo>
                <a:lnTo>
                  <a:pt x="2011667" y="2575560"/>
                </a:lnTo>
                <a:lnTo>
                  <a:pt x="2011667" y="167639"/>
                </a:lnTo>
                <a:lnTo>
                  <a:pt x="2005678" y="123075"/>
                </a:lnTo>
                <a:lnTo>
                  <a:pt x="1988779" y="83029"/>
                </a:lnTo>
                <a:lnTo>
                  <a:pt x="1962565" y="49101"/>
                </a:lnTo>
                <a:lnTo>
                  <a:pt x="1928637" y="22888"/>
                </a:lnTo>
                <a:lnTo>
                  <a:pt x="1888591" y="5988"/>
                </a:lnTo>
                <a:lnTo>
                  <a:pt x="1844027" y="0"/>
                </a:lnTo>
                <a:close/>
              </a:path>
            </a:pathLst>
          </a:custGeom>
          <a:solidFill>
            <a:schemeClr val="accent1">
              <a:lumMod val="60000"/>
              <a:lumOff val="40000"/>
              <a:alpha val="37000"/>
            </a:schemeClr>
          </a:solidFill>
        </p:spPr>
        <p:txBody>
          <a:bodyPr lIns="0" tIns="0" rIns="0" bIns="0" anchor="ctr"/>
          <a:lstStyle/>
          <a:p>
            <a:pPr algn="ctr" eaLnBrk="1" fontAlgn="auto" hangingPunct="1">
              <a:spcBef>
                <a:spcPts val="0"/>
              </a:spcBef>
              <a:spcAft>
                <a:spcPts val="0"/>
              </a:spcAft>
              <a:defRP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Medical Savings Account </a:t>
            </a:r>
            <a:endParaRPr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 Placeholder 3">
            <a:extLst>
              <a:ext uri="{FF2B5EF4-FFF2-40B4-BE49-F238E27FC236}">
                <a16:creationId xmlns:a16="http://schemas.microsoft.com/office/drawing/2014/main" id="{CBF75175-16A0-4573-8716-F5F0E29651F2}"/>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77573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867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D – Prescription Drug Coverage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descr="Mortar and pestle - Wikipedia">
            <a:extLst>
              <a:ext uri="{FF2B5EF4-FFF2-40B4-BE49-F238E27FC236}">
                <a16:creationId xmlns:a16="http://schemas.microsoft.com/office/drawing/2014/main" id="{563313DD-AEC8-4433-B301-78F0E943E10B}"/>
              </a:ext>
            </a:extLst>
          </p:cNvPr>
          <p:cNvPicPr>
            <a:picLocks noChangeAspect="1"/>
          </p:cNvPicPr>
          <p:nvPr/>
        </p:nvPicPr>
        <p:blipFill>
          <a:blip r:embed="rId8"/>
          <a:stretch>
            <a:fillRect/>
          </a:stretch>
        </p:blipFill>
        <p:spPr>
          <a:xfrm>
            <a:off x="4880337" y="2909888"/>
            <a:ext cx="4124325" cy="3422650"/>
          </a:xfrm>
          <a:prstGeom prst="rect">
            <a:avLst/>
          </a:prstGeom>
          <a:effectLst>
            <a:outerShdw blurRad="50800" dist="50800" dir="5400000" algn="ctr" rotWithShape="0">
              <a:srgbClr val="000000"/>
            </a:outerShdw>
          </a:effectLst>
        </p:spPr>
      </p:pic>
      <p:sp>
        <p:nvSpPr>
          <p:cNvPr id="22" name="Rectangle 21">
            <a:extLst>
              <a:ext uri="{FF2B5EF4-FFF2-40B4-BE49-F238E27FC236}">
                <a16:creationId xmlns:a16="http://schemas.microsoft.com/office/drawing/2014/main" id="{F25B7FA7-36BE-4E1B-9EAF-DF14B789FFEE}"/>
              </a:ext>
            </a:extLst>
          </p:cNvPr>
          <p:cNvSpPr/>
          <p:nvPr/>
        </p:nvSpPr>
        <p:spPr>
          <a:xfrm>
            <a:off x="4067537" y="1690688"/>
            <a:ext cx="5356225" cy="5064125"/>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3">
            <a:extLst>
              <a:ext uri="{FF2B5EF4-FFF2-40B4-BE49-F238E27FC236}">
                <a16:creationId xmlns:a16="http://schemas.microsoft.com/office/drawing/2014/main" id="{B16A1895-0366-4FB1-840C-134B450ED4FD}"/>
              </a:ext>
            </a:extLst>
          </p:cNvPr>
          <p:cNvSpPr txBox="1">
            <a:spLocks noChangeArrowheads="1"/>
          </p:cNvSpPr>
          <p:nvPr/>
        </p:nvSpPr>
        <p:spPr bwMode="auto">
          <a:xfrm>
            <a:off x="1230674" y="1876425"/>
            <a:ext cx="791845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eaLnBrk="0" hangingPunct="0">
              <a:spcBef>
                <a:spcPct val="20000"/>
              </a:spcBef>
              <a:buBlip>
                <a:blip r:embed="rId9"/>
              </a:buBlip>
              <a:defRPr>
                <a:solidFill>
                  <a:schemeClr val="tx1"/>
                </a:solidFill>
                <a:latin typeface="Arial" pitchFamily="34" charset="0"/>
                <a:ea typeface="ＭＳ Ｐゴシック" pitchFamily="34" charset="-128"/>
                <a:cs typeface="Arial" pitchFamily="34" charset="0"/>
              </a:defRPr>
            </a:lvl1pPr>
            <a:lvl2pPr marL="647700" indent="-285750" defTabSz="45720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630238" indent="-268288" defTabSz="4572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630238" indent="741363" defTabSz="4572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801688" indent="-171450" defTabSz="4572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12588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17160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21732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26304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Prescription Drug Coverage is provided in Medicare Drug Plans or Medicare Advantage Plans</a:t>
            </a:r>
          </a:p>
          <a:p>
            <a:pPr eaLnBrk="1" hangingPunct="1">
              <a:buFont typeface="Arial" panose="020B0604020202020204" pitchFamily="34" charset="0"/>
              <a:buChar char="•"/>
              <a:defRP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Must have Medicare Part A and/or B to get Prescription Drug coverage</a:t>
            </a:r>
          </a:p>
          <a:p>
            <a:pPr eaLnBrk="1" hangingPunct="1">
              <a:buFont typeface="Arial" panose="020B0604020202020204" pitchFamily="34" charset="0"/>
              <a:buChar char="•"/>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Prescription Drug Costs:</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p>
          <a:p>
            <a:pPr lvl="1" eaLnBrk="1" hangingPunct="1">
              <a:buFont typeface="Arial" panose="020B0604020202020204" pitchFamily="34" charset="0"/>
              <a:buChar cha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Monthly Premiums</a:t>
            </a:r>
          </a:p>
          <a:p>
            <a:pPr lvl="1" eaLnBrk="1" hangingPunct="1">
              <a:buFont typeface="Arial" panose="020B0604020202020204" pitchFamily="34" charset="0"/>
              <a:buChar cha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Yearly Deductible</a:t>
            </a:r>
          </a:p>
          <a:p>
            <a:pPr lvl="1" eaLnBrk="1" hangingPunct="1">
              <a:buFont typeface="Arial" panose="020B0604020202020204" pitchFamily="34" charset="0"/>
              <a:buChar cha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Copayments or Coinsurance</a:t>
            </a:r>
          </a:p>
          <a:p>
            <a:pPr lvl="1" eaLnBrk="1" hangingPunct="1">
              <a:buFont typeface="Arial" panose="020B0604020202020204" pitchFamily="34" charset="0"/>
              <a:buChar cha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Coverage Gap</a:t>
            </a:r>
          </a:p>
          <a:p>
            <a:pPr marL="915988" lvl="3" indent="-285750" eaLnBrk="1" hangingPunct="1">
              <a:buFont typeface="Arial" panose="020B0604020202020204" pitchFamily="34" charset="0"/>
              <a:buChar char="•"/>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Program only provides reduced costs on some prescription drugs</a:t>
            </a:r>
          </a:p>
          <a:p>
            <a:pPr marL="915988" lvl="3" indent="-285750" eaLnBrk="1" hangingPunct="1">
              <a:buFont typeface="Arial" panose="020B0604020202020204" pitchFamily="34" charset="0"/>
              <a:buChar char="•"/>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Does not cover full cost</a:t>
            </a:r>
          </a:p>
          <a:p>
            <a:pPr marL="0" indent="0" eaLnBrk="1" hangingPunct="1">
              <a:buFontTx/>
              <a:buNone/>
              <a:defRPr/>
            </a:pPr>
            <a:endParaRPr lang="en-US" altLang="en-US" dirty="0"/>
          </a:p>
          <a:p>
            <a:pPr marL="361950" lvl="1" indent="0" eaLnBrk="1" hangingPunct="1">
              <a:defRPr/>
            </a:pPr>
            <a:endParaRPr lang="en-US" altLang="en-US" dirty="0"/>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 Placeholder 3">
            <a:extLst>
              <a:ext uri="{FF2B5EF4-FFF2-40B4-BE49-F238E27FC236}">
                <a16:creationId xmlns:a16="http://schemas.microsoft.com/office/drawing/2014/main" id="{22D74807-70A0-4072-8FB8-2A7B1D4997BC}"/>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26430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9702"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D – Premiums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19</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C267D73B-A1BE-4AE2-8922-B410579D3104}"/>
              </a:ext>
            </a:extLst>
          </p:cNvPr>
          <p:cNvSpPr/>
          <p:nvPr/>
        </p:nvSpPr>
        <p:spPr>
          <a:xfrm>
            <a:off x="790115" y="1371740"/>
            <a:ext cx="9587879" cy="46037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5" name="Table 14">
            <a:extLst>
              <a:ext uri="{FF2B5EF4-FFF2-40B4-BE49-F238E27FC236}">
                <a16:creationId xmlns:a16="http://schemas.microsoft.com/office/drawing/2014/main" id="{CC6766B4-731E-4BBC-83F0-4732CCC1184D}"/>
              </a:ext>
            </a:extLst>
          </p:cNvPr>
          <p:cNvGraphicFramePr>
            <a:graphicFrameLocks noGrp="1"/>
          </p:cNvGraphicFramePr>
          <p:nvPr>
            <p:extLst>
              <p:ext uri="{D42A27DB-BD31-4B8C-83A1-F6EECF244321}">
                <p14:modId xmlns:p14="http://schemas.microsoft.com/office/powerpoint/2010/main" val="673389055"/>
              </p:ext>
            </p:extLst>
          </p:nvPr>
        </p:nvGraphicFramePr>
        <p:xfrm>
          <a:off x="1831617" y="1987396"/>
          <a:ext cx="7386638" cy="4621214"/>
        </p:xfrm>
        <a:graphic>
          <a:graphicData uri="http://schemas.openxmlformats.org/drawingml/2006/table">
            <a:tbl>
              <a:tblPr/>
              <a:tblGrid>
                <a:gridCol w="1677882">
                  <a:extLst>
                    <a:ext uri="{9D8B030D-6E8A-4147-A177-3AD203B41FA5}">
                      <a16:colId xmlns:a16="http://schemas.microsoft.com/office/drawing/2014/main" val="20000"/>
                    </a:ext>
                  </a:extLst>
                </a:gridCol>
                <a:gridCol w="1677882">
                  <a:extLst>
                    <a:ext uri="{9D8B030D-6E8A-4147-A177-3AD203B41FA5}">
                      <a16:colId xmlns:a16="http://schemas.microsoft.com/office/drawing/2014/main" val="20001"/>
                    </a:ext>
                  </a:extLst>
                </a:gridCol>
                <a:gridCol w="1677882">
                  <a:extLst>
                    <a:ext uri="{9D8B030D-6E8A-4147-A177-3AD203B41FA5}">
                      <a16:colId xmlns:a16="http://schemas.microsoft.com/office/drawing/2014/main" val="20002"/>
                    </a:ext>
                  </a:extLst>
                </a:gridCol>
                <a:gridCol w="2352992">
                  <a:extLst>
                    <a:ext uri="{9D8B030D-6E8A-4147-A177-3AD203B41FA5}">
                      <a16:colId xmlns:a16="http://schemas.microsoft.com/office/drawing/2014/main" val="20003"/>
                    </a:ext>
                  </a:extLst>
                </a:gridCol>
              </a:tblGrid>
              <a:tr h="298143">
                <a:tc gridSpan="4">
                  <a:txBody>
                    <a:bodyPr/>
                    <a:lstStyle/>
                    <a:p>
                      <a:pPr algn="l" fontAlgn="t"/>
                      <a:r>
                        <a:rPr lang="en-US" sz="1400" b="1"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If your filing status and yearly income in 2018 was</a:t>
                      </a:r>
                      <a:endParaRPr lang="en-US" sz="140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5357">
                <a:tc>
                  <a:txBody>
                    <a:bodyPr/>
                    <a:lstStyle/>
                    <a:p>
                      <a:pPr algn="l" fontAlgn="t"/>
                      <a:r>
                        <a:rPr lang="en-US" sz="1400" b="0">
                          <a:solidFill>
                            <a:srgbClr val="002577"/>
                          </a:solidFill>
                          <a:effectLst/>
                          <a:latin typeface="Segoe UI" panose="020B0502040204020203" pitchFamily="34" charset="0"/>
                          <a:ea typeface="Segoe UI" panose="020B0502040204020203" pitchFamily="34" charset="0"/>
                          <a:cs typeface="Segoe UI" panose="020B0502040204020203" pitchFamily="34" charset="0"/>
                        </a:rPr>
                        <a:t>File individual tax return</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40000"/>
                        <a:lumOff val="60000"/>
                      </a:schemeClr>
                    </a:solidFill>
                  </a:tcPr>
                </a:tc>
                <a:tc>
                  <a:txBody>
                    <a:bodyPr/>
                    <a:lstStyle/>
                    <a:p>
                      <a:pPr algn="l" fontAlgn="t"/>
                      <a:r>
                        <a:rPr lang="en-US" sz="1400" b="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File joint tax return</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40000"/>
                        <a:lumOff val="60000"/>
                      </a:schemeClr>
                    </a:solidFill>
                  </a:tcPr>
                </a:tc>
                <a:tc>
                  <a:txBody>
                    <a:bodyPr/>
                    <a:lstStyle/>
                    <a:p>
                      <a:pPr algn="l" fontAlgn="t"/>
                      <a:r>
                        <a:rPr lang="en-US" sz="1400" b="0">
                          <a:solidFill>
                            <a:srgbClr val="002577"/>
                          </a:solidFill>
                          <a:effectLst/>
                          <a:latin typeface="Segoe UI" panose="020B0502040204020203" pitchFamily="34" charset="0"/>
                          <a:ea typeface="Segoe UI" panose="020B0502040204020203" pitchFamily="34" charset="0"/>
                          <a:cs typeface="Segoe UI" panose="020B0502040204020203" pitchFamily="34" charset="0"/>
                        </a:rPr>
                        <a:t>File married &amp; separate tax return</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40000"/>
                        <a:lumOff val="60000"/>
                      </a:schemeClr>
                    </a:solidFill>
                  </a:tcPr>
                </a:tc>
                <a:tc>
                  <a:txBody>
                    <a:bodyPr/>
                    <a:lstStyle/>
                    <a:p>
                      <a:pPr algn="l" fontAlgn="t"/>
                      <a:r>
                        <a:rPr lang="en-US" sz="1400" b="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You pay each month (in 2019)</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52175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$87,000 or less</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$174,000 or less</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$87,000 or less</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your plan premium</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175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$87,001 - $109,000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$174,001 - $218,000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Not applicable</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$12.200 + your plan premium</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175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$109,001 - $136,000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$218,001 - $272,000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Not applicable</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$31.50 + your plan premium</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1750">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$136,001 - $163,000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$272,001 - $326  ,000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Not applicable</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$50.70 + your plan premium</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68964">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$163,001 - $500,000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$326  ,001 - $750,000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$87,001 - $413,000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$70.00 + your plan premium</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1750">
                <a:tc>
                  <a:txBody>
                    <a:bodyPr/>
                    <a:lstStyle/>
                    <a:p>
                      <a:pPr marL="0" marR="0" algn="ctr">
                        <a:spcBef>
                          <a:spcPts val="0"/>
                        </a:spcBef>
                        <a:spcAft>
                          <a:spcPts val="0"/>
                        </a:spcAft>
                      </a:pPr>
                      <a:r>
                        <a:rPr lang="en-US" sz="1200">
                          <a:effectLst/>
                          <a:latin typeface="Segoe UI" panose="020B0502040204020203" pitchFamily="34" charset="0"/>
                          <a:ea typeface="Segoe UI" panose="020B0502040204020203" pitchFamily="34" charset="0"/>
                          <a:cs typeface="Segoe UI" panose="020B0502040204020203" pitchFamily="34" charset="0"/>
                        </a:rPr>
                        <a:t>$500,001 and above</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$750,001 and above</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Segoe UI" panose="020B0502040204020203" pitchFamily="34" charset="0"/>
                          <a:ea typeface="Segoe UI" panose="020B0502040204020203" pitchFamily="34" charset="0"/>
                          <a:cs typeface="Segoe UI" panose="020B0502040204020203" pitchFamily="34" charset="0"/>
                        </a:rPr>
                        <a:t>Above $415,000</a:t>
                      </a:r>
                    </a:p>
                  </a:txBody>
                  <a:tcPr marL="68580" marR="68580" marT="0" marB="0"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t"/>
                      <a:r>
                        <a:rPr lang="en-US" sz="14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$76.40 + your plan premium</a:t>
                      </a:r>
                    </a:p>
                  </a:txBody>
                  <a:tcPr marL="72199" marR="72199" marT="36107" marB="36107">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6" name="TextBox 7">
            <a:extLst>
              <a:ext uri="{FF2B5EF4-FFF2-40B4-BE49-F238E27FC236}">
                <a16:creationId xmlns:a16="http://schemas.microsoft.com/office/drawing/2014/main" id="{70D024B5-B123-49F2-94DF-7BF16D5932B6}"/>
              </a:ext>
            </a:extLst>
          </p:cNvPr>
          <p:cNvSpPr txBox="1">
            <a:spLocks noChangeArrowheads="1"/>
          </p:cNvSpPr>
          <p:nvPr/>
        </p:nvSpPr>
        <p:spPr bwMode="auto">
          <a:xfrm>
            <a:off x="971945" y="1505703"/>
            <a:ext cx="93560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t>According to the National Council on Aging, the average national monthly premium for Medicare Part D is $34</a:t>
            </a:r>
          </a:p>
        </p:txBody>
      </p:sp>
      <p:sp>
        <p:nvSpPr>
          <p:cNvPr id="17" name="Text Placeholder 3">
            <a:extLst>
              <a:ext uri="{FF2B5EF4-FFF2-40B4-BE49-F238E27FC236}">
                <a16:creationId xmlns:a16="http://schemas.microsoft.com/office/drawing/2014/main" id="{73287A95-DDCC-405C-AD2E-10A3A4A9296D}"/>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21110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004D721-BD9F-426E-936B-235F1E15CBDB}"/>
              </a:ext>
            </a:extLst>
          </p:cNvPr>
          <p:cNvGraphicFramePr>
            <a:graphicFrameLocks noChangeAspect="1"/>
          </p:cNvGraphicFramePr>
          <p:nvPr>
            <p:custDataLst>
              <p:tags r:id="rId2"/>
            </p:custDataLst>
            <p:extLst>
              <p:ext uri="{D42A27DB-BD31-4B8C-83A1-F6EECF244321}">
                <p14:modId xmlns:p14="http://schemas.microsoft.com/office/powerpoint/2010/main" val="2976573218"/>
              </p:ex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2293" name="think-cell Slide" r:id="rId5" imgW="216" imgH="216" progId="TCLayout.ActiveDocument.1">
                  <p:embed/>
                </p:oleObj>
              </mc:Choice>
              <mc:Fallback>
                <p:oleObj name="think-cell Slide" r:id="rId5" imgW="216" imgH="216" progId="TCLayout.ActiveDocument.1">
                  <p:embed/>
                  <p:pic>
                    <p:nvPicPr>
                      <p:cNvPr id="20" name="Object 19" hidden="1">
                        <a:extLst>
                          <a:ext uri="{FF2B5EF4-FFF2-40B4-BE49-F238E27FC236}">
                            <a16:creationId xmlns:a16="http://schemas.microsoft.com/office/drawing/2014/main" id="{4004D721-BD9F-426E-936B-235F1E15CBDB}"/>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81D7284-B4AC-594C-A200-A0C55A85A5FF}"/>
              </a:ext>
            </a:extLst>
          </p:cNvPr>
          <p:cNvSpPr>
            <a:spLocks noGrp="1"/>
          </p:cNvSpPr>
          <p:nvPr>
            <p:ph type="body" sz="quarter" idx="12"/>
          </p:nvPr>
        </p:nvSpPr>
        <p:spPr>
          <a:xfrm>
            <a:off x="7389496" y="1686986"/>
            <a:ext cx="2920758" cy="6538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Healthcare Costs in Retirement</a:t>
            </a:r>
          </a:p>
        </p:txBody>
      </p:sp>
      <p:sp>
        <p:nvSpPr>
          <p:cNvPr id="5" name="Title 4">
            <a:extLst>
              <a:ext uri="{FF2B5EF4-FFF2-40B4-BE49-F238E27FC236}">
                <a16:creationId xmlns:a16="http://schemas.microsoft.com/office/drawing/2014/main" id="{607F9F02-746C-CF48-B1DE-31D5C97BA840}"/>
              </a:ext>
            </a:extLst>
          </p:cNvPr>
          <p:cNvSpPr>
            <a:spLocks noGrp="1"/>
          </p:cNvSpPr>
          <p:nvPr>
            <p:ph type="ctrTitle"/>
          </p:nvPr>
        </p:nvSpPr>
        <p:spPr/>
        <p:txBody>
          <a:bodyPr/>
          <a:lstStyle/>
          <a:p>
            <a:r>
              <a:rPr lang="en-US" sz="4130" dirty="0">
                <a:latin typeface="Segoe UI" panose="020B0502040204020203" pitchFamily="34" charset="0"/>
                <a:ea typeface="Segoe UI" panose="020B0502040204020203" pitchFamily="34" charset="0"/>
                <a:cs typeface="Segoe UI" panose="020B0502040204020203" pitchFamily="34" charset="0"/>
              </a:rPr>
              <a:t>Agenda</a:t>
            </a:r>
          </a:p>
        </p:txBody>
      </p:sp>
      <p:sp>
        <p:nvSpPr>
          <p:cNvPr id="6" name="Text Placeholder 5">
            <a:extLst>
              <a:ext uri="{FF2B5EF4-FFF2-40B4-BE49-F238E27FC236}">
                <a16:creationId xmlns:a16="http://schemas.microsoft.com/office/drawing/2014/main" id="{DDF5DCD9-70A0-624A-8018-89498E2BECB9}"/>
              </a:ext>
            </a:extLst>
          </p:cNvPr>
          <p:cNvSpPr>
            <a:spLocks noGrp="1"/>
          </p:cNvSpPr>
          <p:nvPr>
            <p:ph type="body" sz="quarter" idx="13"/>
          </p:nvPr>
        </p:nvSpPr>
        <p:spPr>
          <a:xfrm>
            <a:off x="7389496" y="2690974"/>
            <a:ext cx="2920758" cy="6538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Medicare Basics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D2AED7B2-3114-D845-B4CC-9D0C428BC350}"/>
              </a:ext>
            </a:extLst>
          </p:cNvPr>
          <p:cNvSpPr>
            <a:spLocks noGrp="1"/>
          </p:cNvSpPr>
          <p:nvPr>
            <p:ph type="body" sz="quarter" idx="15"/>
          </p:nvPr>
        </p:nvSpPr>
        <p:spPr>
          <a:xfrm>
            <a:off x="7401528" y="4767697"/>
            <a:ext cx="2920758" cy="6538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Medicare – Filling the Gap</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E57882E3-63AB-D64E-BDA6-FF439614697A}"/>
              </a:ext>
            </a:extLst>
          </p:cNvPr>
          <p:cNvCxnSpPr>
            <a:cxnSpLocks/>
          </p:cNvCxnSpPr>
          <p:nvPr/>
        </p:nvCxnSpPr>
        <p:spPr>
          <a:xfrm flipH="1">
            <a:off x="6276976" y="1518986"/>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6B12618-D0EF-C74B-927E-B65AD0A74DB7}"/>
              </a:ext>
            </a:extLst>
          </p:cNvPr>
          <p:cNvCxnSpPr>
            <a:cxnSpLocks/>
          </p:cNvCxnSpPr>
          <p:nvPr/>
        </p:nvCxnSpPr>
        <p:spPr>
          <a:xfrm flipH="1">
            <a:off x="6276976" y="2547686"/>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BF4B06A-ACC8-2D47-91D1-86AA6B693CB6}"/>
              </a:ext>
            </a:extLst>
          </p:cNvPr>
          <p:cNvCxnSpPr>
            <a:cxnSpLocks/>
          </p:cNvCxnSpPr>
          <p:nvPr/>
        </p:nvCxnSpPr>
        <p:spPr>
          <a:xfrm flipH="1">
            <a:off x="6276976" y="3576386"/>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4CEE762-48FD-D046-B0B3-CE8067400EC5}"/>
              </a:ext>
            </a:extLst>
          </p:cNvPr>
          <p:cNvCxnSpPr>
            <a:cxnSpLocks/>
          </p:cNvCxnSpPr>
          <p:nvPr/>
        </p:nvCxnSpPr>
        <p:spPr>
          <a:xfrm flipH="1">
            <a:off x="6276976" y="4605086"/>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23" name="Text Placeholder 3">
            <a:extLst>
              <a:ext uri="{FF2B5EF4-FFF2-40B4-BE49-F238E27FC236}">
                <a16:creationId xmlns:a16="http://schemas.microsoft.com/office/drawing/2014/main" id="{18CC8642-3186-4CC7-8EB6-89D4AF9A5F2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ED33D8B0-9EEC-4E4B-9276-8FB5670E3FB2}"/>
              </a:ext>
            </a:extLst>
          </p:cNvPr>
          <p:cNvSpPr txBox="1"/>
          <p:nvPr/>
        </p:nvSpPr>
        <p:spPr>
          <a:xfrm>
            <a:off x="7482403" y="3609651"/>
            <a:ext cx="3277748" cy="923330"/>
          </a:xfrm>
          <a:prstGeom prst="rect">
            <a:avLst/>
          </a:prstGeom>
          <a:noFill/>
        </p:spPr>
        <p:txBody>
          <a:bodyPr wrap="square" lIns="0" tIns="0" rIns="0" bIns="0">
            <a:spAutoFit/>
          </a:bodyPr>
          <a:lstStyle/>
          <a:p>
            <a:pPr>
              <a:defRPr/>
            </a:pPr>
            <a:r>
              <a:rPr lang="en-US" sz="1350" b="1" dirty="0">
                <a:solidFill>
                  <a:srgbClr val="002577"/>
                </a:solidFill>
                <a:latin typeface="Segoe UI" panose="020B0502040204020203" pitchFamily="34" charset="0"/>
                <a:ea typeface="Segoe UI" panose="020B0502040204020203" pitchFamily="34" charset="0"/>
                <a:cs typeface="Segoe UI" panose="020B0502040204020203" pitchFamily="34" charset="0"/>
              </a:rPr>
              <a:t>Medicare – What is Covered</a:t>
            </a:r>
          </a:p>
          <a:p>
            <a:pPr>
              <a:defRPr/>
            </a:pPr>
            <a:r>
              <a:rPr lang="en-US" sz="1350"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Part A (Hospital Insurance)</a:t>
            </a:r>
          </a:p>
          <a:p>
            <a:pPr>
              <a:defRPr/>
            </a:pP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	Part B (Medical Insurance </a:t>
            </a:r>
          </a:p>
          <a:p>
            <a:pPr>
              <a:defRPr/>
            </a:pP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	Part C (Medicare Advantage Plans)</a:t>
            </a:r>
          </a:p>
          <a:p>
            <a:pPr>
              <a:defRPr/>
            </a:pP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	Part D (Medicare Prescription Drug Coverage) </a:t>
            </a:r>
          </a:p>
        </p:txBody>
      </p:sp>
      <p:sp>
        <p:nvSpPr>
          <p:cNvPr id="38" name="Oval 37">
            <a:extLst>
              <a:ext uri="{FF2B5EF4-FFF2-40B4-BE49-F238E27FC236}">
                <a16:creationId xmlns:a16="http://schemas.microsoft.com/office/drawing/2014/main" id="{54E6618B-53B6-4B43-AAA5-96032D1D896A}"/>
              </a:ext>
            </a:extLst>
          </p:cNvPr>
          <p:cNvSpPr/>
          <p:nvPr/>
        </p:nvSpPr>
        <p:spPr>
          <a:xfrm>
            <a:off x="6282587" y="4727466"/>
            <a:ext cx="915987" cy="917575"/>
          </a:xfrm>
          <a:prstGeom prst="ellipse">
            <a:avLst/>
          </a:prstGeom>
          <a:blipFill>
            <a:blip r:embed="rId7"/>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 name="Oval 38">
            <a:extLst>
              <a:ext uri="{FF2B5EF4-FFF2-40B4-BE49-F238E27FC236}">
                <a16:creationId xmlns:a16="http://schemas.microsoft.com/office/drawing/2014/main" id="{21D509D5-01E9-4EB5-8B3D-04B72CEB5D14}"/>
              </a:ext>
            </a:extLst>
          </p:cNvPr>
          <p:cNvSpPr/>
          <p:nvPr/>
        </p:nvSpPr>
        <p:spPr>
          <a:xfrm>
            <a:off x="6282587" y="4668729"/>
            <a:ext cx="915987" cy="915987"/>
          </a:xfrm>
          <a:prstGeom prst="ellipse">
            <a:avLst/>
          </a:prstGeom>
          <a:noFill/>
          <a:ln w="19050">
            <a:solidFill>
              <a:schemeClr val="tx2">
                <a:alpha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 name="Oval 43">
            <a:extLst>
              <a:ext uri="{FF2B5EF4-FFF2-40B4-BE49-F238E27FC236}">
                <a16:creationId xmlns:a16="http://schemas.microsoft.com/office/drawing/2014/main" id="{A6F2F263-D247-4D1D-96EC-928056BF12B6}"/>
              </a:ext>
            </a:extLst>
          </p:cNvPr>
          <p:cNvSpPr/>
          <p:nvPr/>
        </p:nvSpPr>
        <p:spPr>
          <a:xfrm>
            <a:off x="6282587" y="3632742"/>
            <a:ext cx="915987" cy="915988"/>
          </a:xfrm>
          <a:prstGeom prst="ellipse">
            <a:avLst/>
          </a:prstGeom>
          <a:blipFill>
            <a:blip r:embed="rId8"/>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 name="Oval 44">
            <a:extLst>
              <a:ext uri="{FF2B5EF4-FFF2-40B4-BE49-F238E27FC236}">
                <a16:creationId xmlns:a16="http://schemas.microsoft.com/office/drawing/2014/main" id="{CD3C45AA-F1BA-4EBA-AB2B-153608519A36}"/>
              </a:ext>
            </a:extLst>
          </p:cNvPr>
          <p:cNvSpPr/>
          <p:nvPr/>
        </p:nvSpPr>
        <p:spPr>
          <a:xfrm>
            <a:off x="6284174" y="3632742"/>
            <a:ext cx="915988" cy="915988"/>
          </a:xfrm>
          <a:prstGeom prst="ellipse">
            <a:avLst/>
          </a:prstGeom>
          <a:noFill/>
          <a:ln w="19050">
            <a:solidFill>
              <a:schemeClr val="tx2">
                <a:alpha val="41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 name="Oval 46">
            <a:extLst>
              <a:ext uri="{FF2B5EF4-FFF2-40B4-BE49-F238E27FC236}">
                <a16:creationId xmlns:a16="http://schemas.microsoft.com/office/drawing/2014/main" id="{A80BD558-5F94-4EFC-88E5-84AEA4A3303D}"/>
              </a:ext>
            </a:extLst>
          </p:cNvPr>
          <p:cNvSpPr/>
          <p:nvPr/>
        </p:nvSpPr>
        <p:spPr>
          <a:xfrm>
            <a:off x="6286364" y="2614089"/>
            <a:ext cx="915987" cy="915987"/>
          </a:xfrm>
          <a:prstGeom prst="ellipse">
            <a:avLst/>
          </a:prstGeom>
          <a:blipFill>
            <a:blip r:embed="rId9"/>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 name="Oval 47">
            <a:extLst>
              <a:ext uri="{FF2B5EF4-FFF2-40B4-BE49-F238E27FC236}">
                <a16:creationId xmlns:a16="http://schemas.microsoft.com/office/drawing/2014/main" id="{BC810320-541B-47ED-8886-B913F7A8C833}"/>
              </a:ext>
            </a:extLst>
          </p:cNvPr>
          <p:cNvSpPr/>
          <p:nvPr/>
        </p:nvSpPr>
        <p:spPr>
          <a:xfrm>
            <a:off x="6286364" y="2602552"/>
            <a:ext cx="915987" cy="915987"/>
          </a:xfrm>
          <a:prstGeom prst="ellipse">
            <a:avLst/>
          </a:prstGeom>
          <a:noFill/>
          <a:ln w="19050">
            <a:solidFill>
              <a:schemeClr val="tx2">
                <a:alpha val="42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 name="Oval 48">
            <a:extLst>
              <a:ext uri="{FF2B5EF4-FFF2-40B4-BE49-F238E27FC236}">
                <a16:creationId xmlns:a16="http://schemas.microsoft.com/office/drawing/2014/main" id="{990F7AC5-6148-48A3-A64C-C3FC574C4E3B}"/>
              </a:ext>
            </a:extLst>
          </p:cNvPr>
          <p:cNvSpPr/>
          <p:nvPr/>
        </p:nvSpPr>
        <p:spPr>
          <a:xfrm>
            <a:off x="6276976" y="1573162"/>
            <a:ext cx="915987" cy="915987"/>
          </a:xfrm>
          <a:prstGeom prst="ellipse">
            <a:avLst/>
          </a:prstGeom>
          <a:blipFill>
            <a:blip r:embed="rId10"/>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 name="Oval 49">
            <a:extLst>
              <a:ext uri="{FF2B5EF4-FFF2-40B4-BE49-F238E27FC236}">
                <a16:creationId xmlns:a16="http://schemas.microsoft.com/office/drawing/2014/main" id="{50428DDC-77BA-4506-AA8A-2F154DAD34B9}"/>
              </a:ext>
            </a:extLst>
          </p:cNvPr>
          <p:cNvSpPr/>
          <p:nvPr/>
        </p:nvSpPr>
        <p:spPr>
          <a:xfrm>
            <a:off x="6276976" y="1573162"/>
            <a:ext cx="915987" cy="915987"/>
          </a:xfrm>
          <a:prstGeom prst="ellipse">
            <a:avLst/>
          </a:prstGeom>
          <a:noFill/>
          <a:ln w="19050">
            <a:solidFill>
              <a:schemeClr val="tx2">
                <a:alpha val="39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Text Placeholder 3">
            <a:extLst>
              <a:ext uri="{FF2B5EF4-FFF2-40B4-BE49-F238E27FC236}">
                <a16:creationId xmlns:a16="http://schemas.microsoft.com/office/drawing/2014/main" id="{E5C066DE-A6C3-4FA1-81EA-4468EAE94E31}"/>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26376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0726"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D – Coverage Gap – aka Doughnut Hole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D353B3BE-21EB-4AB7-96D8-4BAEDEA8F2E9}"/>
              </a:ext>
            </a:extLst>
          </p:cNvPr>
          <p:cNvSpPr/>
          <p:nvPr/>
        </p:nvSpPr>
        <p:spPr>
          <a:xfrm>
            <a:off x="6901405" y="7163077"/>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9" name="Content Placeholder 7">
            <a:extLst>
              <a:ext uri="{FF2B5EF4-FFF2-40B4-BE49-F238E27FC236}">
                <a16:creationId xmlns:a16="http://schemas.microsoft.com/office/drawing/2014/main" id="{D37CB2B5-96EF-4233-8B2A-7190F68B501E}"/>
              </a:ext>
            </a:extLst>
          </p:cNvPr>
          <p:cNvGraphicFramePr>
            <a:graphicFrameLocks/>
          </p:cNvGraphicFramePr>
          <p:nvPr>
            <p:extLst>
              <p:ext uri="{D42A27DB-BD31-4B8C-83A1-F6EECF244321}">
                <p14:modId xmlns:p14="http://schemas.microsoft.com/office/powerpoint/2010/main" val="3623449255"/>
              </p:ext>
            </p:extLst>
          </p:nvPr>
        </p:nvGraphicFramePr>
        <p:xfrm>
          <a:off x="438411" y="1640617"/>
          <a:ext cx="9135935" cy="57685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Text Placeholder 3">
            <a:extLst>
              <a:ext uri="{FF2B5EF4-FFF2-40B4-BE49-F238E27FC236}">
                <a16:creationId xmlns:a16="http://schemas.microsoft.com/office/drawing/2014/main" id="{444A4221-103B-4874-9176-209B2ED77F16}"/>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67254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1750"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D – Coverage Gap – aka Doughnut Hole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3">
            <a:extLst>
              <a:ext uri="{FF2B5EF4-FFF2-40B4-BE49-F238E27FC236}">
                <a16:creationId xmlns:a16="http://schemas.microsoft.com/office/drawing/2014/main" id="{6A8C4611-E943-40E2-9D2A-8DD836038070}"/>
              </a:ext>
            </a:extLst>
          </p:cNvPr>
          <p:cNvSpPr txBox="1">
            <a:spLocks/>
          </p:cNvSpPr>
          <p:nvPr/>
        </p:nvSpPr>
        <p:spPr>
          <a:xfrm>
            <a:off x="253020" y="1479586"/>
            <a:ext cx="8210550" cy="143510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buFont typeface="Wingdings" panose="05000000000000000000" pitchFamily="2" charset="2"/>
              <a:buNone/>
            </a:pPr>
            <a:r>
              <a:rPr lang="en-US" altLang="en-US" sz="2000" dirty="0">
                <a:latin typeface="Segoe UI" panose="020B0502040204020203" pitchFamily="34" charset="0"/>
                <a:ea typeface="Segoe UI" panose="020B0502040204020203" pitchFamily="34" charset="0"/>
                <a:cs typeface="Segoe UI" panose="020B0502040204020203" pitchFamily="34" charset="0"/>
              </a:rPr>
              <a:t>Ms. Smith joins the ABC Prescription Drug Plan. Her coverage begins on January 1, 2020. She doesn’t get extra help and uses her Medicare drug plan membership card when she buys prescriptions.</a:t>
            </a:r>
          </a:p>
        </p:txBody>
      </p:sp>
      <p:graphicFrame>
        <p:nvGraphicFramePr>
          <p:cNvPr id="18" name="Group 4">
            <a:extLst>
              <a:ext uri="{FF2B5EF4-FFF2-40B4-BE49-F238E27FC236}">
                <a16:creationId xmlns:a16="http://schemas.microsoft.com/office/drawing/2014/main" id="{EFD9ED79-F62D-4850-A56C-2341E31B993B}"/>
              </a:ext>
            </a:extLst>
          </p:cNvPr>
          <p:cNvGraphicFramePr>
            <a:graphicFrameLocks/>
          </p:cNvGraphicFramePr>
          <p:nvPr>
            <p:extLst>
              <p:ext uri="{D42A27DB-BD31-4B8C-83A1-F6EECF244321}">
                <p14:modId xmlns:p14="http://schemas.microsoft.com/office/powerpoint/2010/main" val="4005410472"/>
              </p:ext>
            </p:extLst>
          </p:nvPr>
        </p:nvGraphicFramePr>
        <p:xfrm>
          <a:off x="819705" y="3016191"/>
          <a:ext cx="8621712" cy="4256088"/>
        </p:xfrm>
        <a:graphic>
          <a:graphicData uri="http://schemas.openxmlformats.org/drawingml/2006/table">
            <a:tbl>
              <a:tblPr/>
              <a:tblGrid>
                <a:gridCol w="2284900">
                  <a:extLst>
                    <a:ext uri="{9D8B030D-6E8A-4147-A177-3AD203B41FA5}">
                      <a16:colId xmlns:a16="http://schemas.microsoft.com/office/drawing/2014/main" val="20000"/>
                    </a:ext>
                  </a:extLst>
                </a:gridCol>
                <a:gridCol w="2112271">
                  <a:extLst>
                    <a:ext uri="{9D8B030D-6E8A-4147-A177-3AD203B41FA5}">
                      <a16:colId xmlns:a16="http://schemas.microsoft.com/office/drawing/2014/main" val="20001"/>
                    </a:ext>
                  </a:extLst>
                </a:gridCol>
                <a:gridCol w="2112270">
                  <a:extLst>
                    <a:ext uri="{9D8B030D-6E8A-4147-A177-3AD203B41FA5}">
                      <a16:colId xmlns:a16="http://schemas.microsoft.com/office/drawing/2014/main" val="20002"/>
                    </a:ext>
                  </a:extLst>
                </a:gridCol>
                <a:gridCol w="2112271">
                  <a:extLst>
                    <a:ext uri="{9D8B030D-6E8A-4147-A177-3AD203B41FA5}">
                      <a16:colId xmlns:a16="http://schemas.microsoft.com/office/drawing/2014/main" val="20003"/>
                    </a:ext>
                  </a:extLst>
                </a:gridCol>
              </a:tblGrid>
              <a:tr h="1897185">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8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Yearly Deductible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8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Copayment or Coinsurance (What you pay at the pharmacy)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8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Coverage Gap (Doughnut Hole)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8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Catastrophic Coverage</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2358903">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Ms. Smith pays the first </a:t>
                      </a:r>
                      <a:r>
                        <a:rPr kumimoji="0" lang="en-US" sz="1600" b="1" i="0" u="none" strike="noStrike" cap="none" normalizeH="0" baseline="0" dirty="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$435 </a:t>
                      </a: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of her drug costs before her plan starts to pay its share.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Ms. Smith pays a copayment, and her plan pays its share for each covered drug until their combined amount (plus deductible) reaches </a:t>
                      </a:r>
                      <a:r>
                        <a:rPr kumimoji="0" lang="en-US" sz="1600" b="1" i="0" u="none" strike="noStrike" cap="none" normalizeH="0" baseline="0" dirty="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$4,020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Once Ms. Smith and her plan have spent</a:t>
                      </a:r>
                      <a:r>
                        <a:rPr kumimoji="0" lang="en-US" sz="1600" b="0" i="0" u="none" strike="noStrike" cap="none" normalizeH="0" baseline="0" dirty="0">
                          <a:ln>
                            <a:noFill/>
                          </a:ln>
                          <a:solidFill>
                            <a:srgbClr val="0E265A"/>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sz="1600" b="1" i="0" u="none" strike="noStrike" cap="none" normalizeH="0" baseline="0" dirty="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$4,020 </a:t>
                      </a: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for covered drugs she is in the coverage gap.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Once Ms. Smith has spent </a:t>
                      </a:r>
                      <a:r>
                        <a:rPr kumimoji="0" lang="en-US" sz="1600" b="1" i="0" u="none" strike="noStrike" cap="none" normalizeH="0" baseline="0" dirty="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$6,350</a:t>
                      </a:r>
                      <a:r>
                        <a:rPr kumimoji="0" lang="en-US" sz="1600" b="0" i="0" u="none" strike="noStrike" cap="none" normalizeH="0" baseline="0" dirty="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sz="16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out-of-pocket for the year, her coverage gap ends. She now only pays a small co-payment until end of year</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9" name="Oval 18">
            <a:extLst>
              <a:ext uri="{FF2B5EF4-FFF2-40B4-BE49-F238E27FC236}">
                <a16:creationId xmlns:a16="http://schemas.microsoft.com/office/drawing/2014/main" id="{84A01312-4C07-46F7-8DAB-0B6C8A700DBB}"/>
              </a:ext>
            </a:extLst>
          </p:cNvPr>
          <p:cNvSpPr/>
          <p:nvPr/>
        </p:nvSpPr>
        <p:spPr>
          <a:xfrm>
            <a:off x="1610280" y="2681229"/>
            <a:ext cx="561975" cy="561975"/>
          </a:xfrm>
          <a:prstGeom prst="ellipse">
            <a:avLst/>
          </a:prstGeom>
          <a:solidFill>
            <a:schemeClr val="accent1">
              <a:lumMod val="40000"/>
              <a:lumOff val="60000"/>
            </a:schemeClr>
          </a:solidFill>
          <a:ln>
            <a:solidFill>
              <a:schemeClr val="tx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1.</a:t>
            </a:r>
          </a:p>
        </p:txBody>
      </p:sp>
      <p:sp>
        <p:nvSpPr>
          <p:cNvPr id="20" name="Oval 19">
            <a:extLst>
              <a:ext uri="{FF2B5EF4-FFF2-40B4-BE49-F238E27FC236}">
                <a16:creationId xmlns:a16="http://schemas.microsoft.com/office/drawing/2014/main" id="{9E9D1399-833C-4535-8A66-FE5CF00551E2}"/>
              </a:ext>
            </a:extLst>
          </p:cNvPr>
          <p:cNvSpPr/>
          <p:nvPr/>
        </p:nvSpPr>
        <p:spPr>
          <a:xfrm>
            <a:off x="3869293" y="2681229"/>
            <a:ext cx="561975" cy="561975"/>
          </a:xfrm>
          <a:prstGeom prst="ellipse">
            <a:avLst/>
          </a:prstGeom>
          <a:solidFill>
            <a:schemeClr val="accent1">
              <a:lumMod val="40000"/>
              <a:lumOff val="60000"/>
            </a:schemeClr>
          </a:solidFill>
          <a:ln>
            <a:solidFill>
              <a:schemeClr val="tx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2.</a:t>
            </a:r>
          </a:p>
        </p:txBody>
      </p:sp>
      <p:sp>
        <p:nvSpPr>
          <p:cNvPr id="21" name="Oval 20">
            <a:extLst>
              <a:ext uri="{FF2B5EF4-FFF2-40B4-BE49-F238E27FC236}">
                <a16:creationId xmlns:a16="http://schemas.microsoft.com/office/drawing/2014/main" id="{EFB40A4F-FA15-4DB7-900E-B7DED3A67E8B}"/>
              </a:ext>
            </a:extLst>
          </p:cNvPr>
          <p:cNvSpPr/>
          <p:nvPr/>
        </p:nvSpPr>
        <p:spPr>
          <a:xfrm>
            <a:off x="5990193" y="2681229"/>
            <a:ext cx="561975" cy="561975"/>
          </a:xfrm>
          <a:prstGeom prst="ellipse">
            <a:avLst/>
          </a:prstGeom>
          <a:solidFill>
            <a:schemeClr val="accent1">
              <a:lumMod val="40000"/>
              <a:lumOff val="60000"/>
            </a:schemeClr>
          </a:solidFill>
          <a:ln>
            <a:solidFill>
              <a:schemeClr val="tx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3.</a:t>
            </a:r>
          </a:p>
        </p:txBody>
      </p:sp>
      <p:sp>
        <p:nvSpPr>
          <p:cNvPr id="22" name="Oval 21">
            <a:extLst>
              <a:ext uri="{FF2B5EF4-FFF2-40B4-BE49-F238E27FC236}">
                <a16:creationId xmlns:a16="http://schemas.microsoft.com/office/drawing/2014/main" id="{C07D89C3-9C03-4B6C-9803-7E68B76B3AFE}"/>
              </a:ext>
            </a:extLst>
          </p:cNvPr>
          <p:cNvSpPr/>
          <p:nvPr/>
        </p:nvSpPr>
        <p:spPr>
          <a:xfrm>
            <a:off x="8111093" y="2681229"/>
            <a:ext cx="561975" cy="561975"/>
          </a:xfrm>
          <a:prstGeom prst="ellipse">
            <a:avLst/>
          </a:prstGeom>
          <a:solidFill>
            <a:schemeClr val="accent1">
              <a:lumMod val="40000"/>
              <a:lumOff val="60000"/>
            </a:schemeClr>
          </a:solidFill>
          <a:ln>
            <a:solidFill>
              <a:schemeClr val="tx1"/>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4.</a:t>
            </a:r>
          </a:p>
        </p:txBody>
      </p:sp>
      <p:sp>
        <p:nvSpPr>
          <p:cNvPr id="23" name="Text Placeholder 3">
            <a:extLst>
              <a:ext uri="{FF2B5EF4-FFF2-40B4-BE49-F238E27FC236}">
                <a16:creationId xmlns:a16="http://schemas.microsoft.com/office/drawing/2014/main" id="{5A28695D-D351-4FBF-9461-801BA6F6CE33}"/>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55661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2773"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Supplemental Insurance - Medigap</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3">
            <a:extLst>
              <a:ext uri="{FF2B5EF4-FFF2-40B4-BE49-F238E27FC236}">
                <a16:creationId xmlns:a16="http://schemas.microsoft.com/office/drawing/2014/main" id="{8AA077E1-E96A-4BC8-992E-600D8461AAE3}"/>
              </a:ext>
            </a:extLst>
          </p:cNvPr>
          <p:cNvSpPr txBox="1">
            <a:spLocks noChangeArrowheads="1"/>
          </p:cNvSpPr>
          <p:nvPr/>
        </p:nvSpPr>
        <p:spPr bwMode="auto">
          <a:xfrm>
            <a:off x="1593501" y="1931175"/>
            <a:ext cx="7516813"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Blip>
                <a:blip r:embed="rId8"/>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361950" defTabSz="457200">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630238" indent="-268288" defTabSz="4572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630238" indent="741363" defTabSz="45720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801688" indent="-171450" defTabSz="4572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2588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17160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1732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6304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Sold by private insurance companies to help pay some of the health care costs not covered by Medicare</a:t>
            </a:r>
          </a:p>
          <a:p>
            <a:pPr eaLnBrk="1" hangingPunct="1">
              <a:buFontTx/>
              <a:buNone/>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Tx/>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Cannot be used with Medicare Advantage Plan (Medicare Part C)</a:t>
            </a:r>
          </a:p>
          <a:p>
            <a:pPr eaLnBrk="1" hangingPunct="1">
              <a:buFontTx/>
              <a:buNone/>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Tx/>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Standardized policies are identified by letters in most states: </a:t>
            </a:r>
            <a:b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Plans A-N </a:t>
            </a:r>
          </a:p>
          <a:p>
            <a:pPr eaLnBrk="1" hangingPunct="1">
              <a:buFontTx/>
              <a:buNone/>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Tx/>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Medigap policies only cover one person. </a:t>
            </a:r>
          </a:p>
          <a:p>
            <a:pPr eaLnBrk="1" hangingPunct="1">
              <a:buFontTx/>
              <a:buNone/>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Tx/>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Best time to buy a policy is the 7-month period in which you are age 65 or older and enrolled in Part B</a:t>
            </a:r>
          </a:p>
          <a:p>
            <a:pPr eaLnBrk="1" hangingPunct="1">
              <a:buFontTx/>
              <a:buNone/>
            </a:pPr>
            <a:endParaRPr lang="en-US" altLang="en-US" dirty="0"/>
          </a:p>
          <a:p>
            <a:pPr lvl="1" eaLnBrk="1" hangingPunct="1"/>
            <a:endParaRPr lang="en-US" altLang="en-US" dirty="0"/>
          </a:p>
        </p:txBody>
      </p:sp>
      <p:sp>
        <p:nvSpPr>
          <p:cNvPr id="16" name="Arrow: Chevron 15">
            <a:extLst>
              <a:ext uri="{FF2B5EF4-FFF2-40B4-BE49-F238E27FC236}">
                <a16:creationId xmlns:a16="http://schemas.microsoft.com/office/drawing/2014/main" id="{FF9E2BF7-7774-4BD8-BF3A-E1303FBA7031}"/>
              </a:ext>
            </a:extLst>
          </p:cNvPr>
          <p:cNvSpPr/>
          <p:nvPr/>
        </p:nvSpPr>
        <p:spPr>
          <a:xfrm>
            <a:off x="1115664" y="4332943"/>
            <a:ext cx="427037" cy="522287"/>
          </a:xfrm>
          <a:prstGeom prst="chevron">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3" name="Arrow: Chevron 22">
            <a:extLst>
              <a:ext uri="{FF2B5EF4-FFF2-40B4-BE49-F238E27FC236}">
                <a16:creationId xmlns:a16="http://schemas.microsoft.com/office/drawing/2014/main" id="{2C89F082-E7FA-48A8-822E-11025386E63B}"/>
              </a:ext>
            </a:extLst>
          </p:cNvPr>
          <p:cNvSpPr/>
          <p:nvPr/>
        </p:nvSpPr>
        <p:spPr>
          <a:xfrm>
            <a:off x="1115664" y="5127753"/>
            <a:ext cx="427037" cy="522288"/>
          </a:xfrm>
          <a:prstGeom prst="chevron">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5" name="Arrow: Chevron 24">
            <a:extLst>
              <a:ext uri="{FF2B5EF4-FFF2-40B4-BE49-F238E27FC236}">
                <a16:creationId xmlns:a16="http://schemas.microsoft.com/office/drawing/2014/main" id="{141BCE86-E246-4FA5-ADA7-9F7E8FA4D39C}"/>
              </a:ext>
            </a:extLst>
          </p:cNvPr>
          <p:cNvSpPr/>
          <p:nvPr/>
        </p:nvSpPr>
        <p:spPr>
          <a:xfrm>
            <a:off x="1120426" y="2710638"/>
            <a:ext cx="427038" cy="522287"/>
          </a:xfrm>
          <a:prstGeom prst="chevr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Arrow: Chevron 25">
            <a:extLst>
              <a:ext uri="{FF2B5EF4-FFF2-40B4-BE49-F238E27FC236}">
                <a16:creationId xmlns:a16="http://schemas.microsoft.com/office/drawing/2014/main" id="{5C7AF0DA-5F7B-4809-9553-7E0E36E91854}"/>
              </a:ext>
            </a:extLst>
          </p:cNvPr>
          <p:cNvSpPr/>
          <p:nvPr/>
        </p:nvSpPr>
        <p:spPr>
          <a:xfrm>
            <a:off x="1115664" y="3513913"/>
            <a:ext cx="427037" cy="522287"/>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7" name="Arrow: Chevron 26">
            <a:extLst>
              <a:ext uri="{FF2B5EF4-FFF2-40B4-BE49-F238E27FC236}">
                <a16:creationId xmlns:a16="http://schemas.microsoft.com/office/drawing/2014/main" id="{0030385B-ACC5-40A5-9A90-14265DBDCCD7}"/>
              </a:ext>
            </a:extLst>
          </p:cNvPr>
          <p:cNvSpPr/>
          <p:nvPr/>
        </p:nvSpPr>
        <p:spPr>
          <a:xfrm>
            <a:off x="1120426" y="1931175"/>
            <a:ext cx="427038" cy="522288"/>
          </a:xfrm>
          <a:prstGeom prst="chevr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8" name="Text Placeholder 3">
            <a:extLst>
              <a:ext uri="{FF2B5EF4-FFF2-40B4-BE49-F238E27FC236}">
                <a16:creationId xmlns:a16="http://schemas.microsoft.com/office/drawing/2014/main" id="{4208176A-D410-48D8-B8CC-E0031607FD40}"/>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8084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379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Standard Benefits to Medigap Policies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7" name="Table 16">
            <a:extLst>
              <a:ext uri="{FF2B5EF4-FFF2-40B4-BE49-F238E27FC236}">
                <a16:creationId xmlns:a16="http://schemas.microsoft.com/office/drawing/2014/main" id="{80B36FD8-04A3-46F7-B2FF-A0F784384080}"/>
              </a:ext>
            </a:extLst>
          </p:cNvPr>
          <p:cNvGraphicFramePr>
            <a:graphicFrameLocks noGrp="1"/>
          </p:cNvGraphicFramePr>
          <p:nvPr>
            <p:extLst>
              <p:ext uri="{D42A27DB-BD31-4B8C-83A1-F6EECF244321}">
                <p14:modId xmlns:p14="http://schemas.microsoft.com/office/powerpoint/2010/main" val="3913324186"/>
              </p:ext>
            </p:extLst>
          </p:nvPr>
        </p:nvGraphicFramePr>
        <p:xfrm>
          <a:off x="838400" y="1398911"/>
          <a:ext cx="8688387" cy="4970465"/>
        </p:xfrm>
        <a:graphic>
          <a:graphicData uri="http://schemas.openxmlformats.org/drawingml/2006/table">
            <a:tbl>
              <a:tblPr>
                <a:tableStyleId>{5C22544A-7EE6-4342-B048-85BDC9FD1C3A}</a:tableStyleId>
              </a:tblPr>
              <a:tblGrid>
                <a:gridCol w="2210202">
                  <a:extLst>
                    <a:ext uri="{9D8B030D-6E8A-4147-A177-3AD203B41FA5}">
                      <a16:colId xmlns:a16="http://schemas.microsoft.com/office/drawing/2014/main" val="20000"/>
                    </a:ext>
                  </a:extLst>
                </a:gridCol>
                <a:gridCol w="597009">
                  <a:extLst>
                    <a:ext uri="{9D8B030D-6E8A-4147-A177-3AD203B41FA5}">
                      <a16:colId xmlns:a16="http://schemas.microsoft.com/office/drawing/2014/main" val="20001"/>
                    </a:ext>
                  </a:extLst>
                </a:gridCol>
                <a:gridCol w="597009">
                  <a:extLst>
                    <a:ext uri="{9D8B030D-6E8A-4147-A177-3AD203B41FA5}">
                      <a16:colId xmlns:a16="http://schemas.microsoft.com/office/drawing/2014/main" val="20002"/>
                    </a:ext>
                  </a:extLst>
                </a:gridCol>
                <a:gridCol w="597009">
                  <a:extLst>
                    <a:ext uri="{9D8B030D-6E8A-4147-A177-3AD203B41FA5}">
                      <a16:colId xmlns:a16="http://schemas.microsoft.com/office/drawing/2014/main" val="20003"/>
                    </a:ext>
                  </a:extLst>
                </a:gridCol>
                <a:gridCol w="597009">
                  <a:extLst>
                    <a:ext uri="{9D8B030D-6E8A-4147-A177-3AD203B41FA5}">
                      <a16:colId xmlns:a16="http://schemas.microsoft.com/office/drawing/2014/main" val="20004"/>
                    </a:ext>
                  </a:extLst>
                </a:gridCol>
                <a:gridCol w="597009">
                  <a:extLst>
                    <a:ext uri="{9D8B030D-6E8A-4147-A177-3AD203B41FA5}">
                      <a16:colId xmlns:a16="http://schemas.microsoft.com/office/drawing/2014/main" val="20005"/>
                    </a:ext>
                  </a:extLst>
                </a:gridCol>
                <a:gridCol w="597009">
                  <a:extLst>
                    <a:ext uri="{9D8B030D-6E8A-4147-A177-3AD203B41FA5}">
                      <a16:colId xmlns:a16="http://schemas.microsoft.com/office/drawing/2014/main" val="20006"/>
                    </a:ext>
                  </a:extLst>
                </a:gridCol>
                <a:gridCol w="762140">
                  <a:extLst>
                    <a:ext uri="{9D8B030D-6E8A-4147-A177-3AD203B41FA5}">
                      <a16:colId xmlns:a16="http://schemas.microsoft.com/office/drawing/2014/main" val="20007"/>
                    </a:ext>
                  </a:extLst>
                </a:gridCol>
                <a:gridCol w="762140">
                  <a:extLst>
                    <a:ext uri="{9D8B030D-6E8A-4147-A177-3AD203B41FA5}">
                      <a16:colId xmlns:a16="http://schemas.microsoft.com/office/drawing/2014/main" val="20008"/>
                    </a:ext>
                  </a:extLst>
                </a:gridCol>
                <a:gridCol w="609711">
                  <a:extLst>
                    <a:ext uri="{9D8B030D-6E8A-4147-A177-3AD203B41FA5}">
                      <a16:colId xmlns:a16="http://schemas.microsoft.com/office/drawing/2014/main" val="20009"/>
                    </a:ext>
                  </a:extLst>
                </a:gridCol>
                <a:gridCol w="762140">
                  <a:extLst>
                    <a:ext uri="{9D8B030D-6E8A-4147-A177-3AD203B41FA5}">
                      <a16:colId xmlns:a16="http://schemas.microsoft.com/office/drawing/2014/main" val="20010"/>
                    </a:ext>
                  </a:extLst>
                </a:gridCol>
              </a:tblGrid>
              <a:tr h="240147">
                <a:tc>
                  <a:txBody>
                    <a:bodyPr/>
                    <a:lstStyle/>
                    <a:p>
                      <a:pPr algn="l"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Benefits</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A</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B</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D</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F*</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G</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K</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L</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M</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400" b="1"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N</a:t>
                      </a:r>
                      <a:endParaRPr lang="en-US"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925086">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Medicare Part A coinsurance and hospital costs (up to an additional 365 days after Medicare benefits are used)</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234">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Medicare Part B coinsurance or copayment</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75%</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$20-$50</a:t>
                      </a:r>
                      <a:b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b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147">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Blood (first 3 pints)</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75%</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7234">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Part A hospice care coinsurance or copayment</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75%</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2544">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Skilled nursing facility care coinsurance</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75%</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147">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Medicare Part A deductible</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75%</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0147">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Medicare Part B deductible</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62544">
                <a:tc>
                  <a:txBody>
                    <a:bodyPr/>
                    <a:lstStyle/>
                    <a:p>
                      <a:pPr algn="l" fontAlgn="ct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Medicare Part B excess charges</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62544">
                <a:tc>
                  <a:txBody>
                    <a:bodyPr/>
                    <a:lstStyle/>
                    <a:p>
                      <a:pPr algn="l" fontAlgn="b"/>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Foreign travel emergency (up to plan limits)</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400" b="1" i="0" u="none" strike="noStrike" baseline="0"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100%</a:t>
                      </a:r>
                      <a:endParaRPr lang="en-US" sz="1200" b="1"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62544">
                <a:tc>
                  <a:txBody>
                    <a:bodyPr/>
                    <a:lstStyle/>
                    <a:p>
                      <a:pPr algn="l"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Out-of-pocket</a:t>
                      </a:r>
                      <a:b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br>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limit in 2020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0147">
                <a:tc>
                  <a:txBody>
                    <a:bodyPr/>
                    <a:lstStyle/>
                    <a:p>
                      <a:pPr algn="l"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$5,880 </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rPr>
                        <a:t>$2,940</a:t>
                      </a:r>
                      <a:endParaRPr lang="en-US" sz="12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2577"/>
                        </a:solidFill>
                        <a:effectLst/>
                        <a:latin typeface="Segoe UI" panose="020B0502040204020203" pitchFamily="34" charset="0"/>
                        <a:ea typeface="Segoe UI" panose="020B0502040204020203" pitchFamily="34" charset="0"/>
                        <a:cs typeface="Segoe UI" panose="020B0502040204020203" pitchFamily="34" charset="0"/>
                      </a:endParaRPr>
                    </a:p>
                  </a:txBody>
                  <a:tcPr marL="9527" marR="9527"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8" name="Rectangle 1">
            <a:extLst>
              <a:ext uri="{FF2B5EF4-FFF2-40B4-BE49-F238E27FC236}">
                <a16:creationId xmlns:a16="http://schemas.microsoft.com/office/drawing/2014/main" id="{FD7AD8B2-1F45-4B0A-9B63-47E98FF39A40}"/>
              </a:ext>
            </a:extLst>
          </p:cNvPr>
          <p:cNvSpPr>
            <a:spLocks noChangeArrowheads="1"/>
          </p:cNvSpPr>
          <p:nvPr/>
        </p:nvSpPr>
        <p:spPr bwMode="auto">
          <a:xfrm>
            <a:off x="765375" y="6445574"/>
            <a:ext cx="77485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solidFill>
                  <a:srgbClr val="002577"/>
                </a:solidFill>
                <a:latin typeface="Segoe UI" panose="020B0502040204020203" pitchFamily="34" charset="0"/>
                <a:ea typeface="Segoe UI" panose="020B0502040204020203" pitchFamily="34" charset="0"/>
                <a:cs typeface="Segoe UI" panose="020B0502040204020203" pitchFamily="34" charset="0"/>
              </a:rPr>
              <a:t>* Plan F also offers a high-deductible plan. If you choose this option, this means you must pay for Medicare-covered costs up to the deductible amount of $2,300 before your Medigap plan pays anything.</a:t>
            </a:r>
          </a:p>
        </p:txBody>
      </p:sp>
      <p:sp>
        <p:nvSpPr>
          <p:cNvPr id="19" name="Text Placeholder 3">
            <a:extLst>
              <a:ext uri="{FF2B5EF4-FFF2-40B4-BE49-F238E27FC236}">
                <a16:creationId xmlns:a16="http://schemas.microsoft.com/office/drawing/2014/main" id="{F45D902F-568C-49C8-9936-6ECC771C0463}"/>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2405409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4821"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Your Medicare Coverage Choices at a Glance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 Box 3">
            <a:extLst>
              <a:ext uri="{FF2B5EF4-FFF2-40B4-BE49-F238E27FC236}">
                <a16:creationId xmlns:a16="http://schemas.microsoft.com/office/drawing/2014/main" id="{5FA88748-09DC-4B9C-82EA-0CCF89C085E1}"/>
              </a:ext>
            </a:extLst>
          </p:cNvPr>
          <p:cNvSpPr txBox="1">
            <a:spLocks noChangeArrowheads="1"/>
          </p:cNvSpPr>
          <p:nvPr/>
        </p:nvSpPr>
        <p:spPr bwMode="auto">
          <a:xfrm>
            <a:off x="1825874" y="2971251"/>
            <a:ext cx="1333500" cy="846137"/>
          </a:xfrm>
          <a:prstGeom prst="rect">
            <a:avLst/>
          </a:prstGeom>
          <a:solidFill>
            <a:schemeClr val="accent1">
              <a:lumMod val="60000"/>
              <a:lumOff val="40000"/>
            </a:schemeClr>
          </a:solidFill>
          <a:ln w="38100">
            <a:solidFill>
              <a:schemeClr val="tx1"/>
            </a:solidFill>
            <a:miter lim="800000"/>
            <a:headEnd/>
            <a:tailEnd/>
          </a:ln>
          <a:effectLs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buFontTx/>
              <a:buNone/>
              <a:defRPr/>
            </a:pPr>
            <a:r>
              <a:rPr lang="en-US" altLang="en-US" sz="1400" b="1" dirty="0">
                <a:latin typeface="Segoe UI" panose="020B0502040204020203" pitchFamily="34" charset="0"/>
                <a:ea typeface="Segoe UI" panose="020B0502040204020203" pitchFamily="34" charset="0"/>
                <a:cs typeface="Segoe UI" panose="020B0502040204020203" pitchFamily="34" charset="0"/>
              </a:rPr>
              <a:t>Part A</a:t>
            </a:r>
          </a:p>
          <a:p>
            <a:pPr algn="ctr" eaLnBrk="1" hangingPunct="1">
              <a:spcBef>
                <a:spcPct val="50000"/>
              </a:spcBef>
              <a:buFontTx/>
              <a:buNone/>
              <a:defRPr/>
            </a:pPr>
            <a:r>
              <a:rPr lang="en-US" altLang="en-US" sz="1400" dirty="0">
                <a:latin typeface="Segoe UI" panose="020B0502040204020203" pitchFamily="34" charset="0"/>
                <a:ea typeface="Segoe UI" panose="020B0502040204020203" pitchFamily="34" charset="0"/>
                <a:cs typeface="Segoe UI" panose="020B0502040204020203" pitchFamily="34" charset="0"/>
              </a:rPr>
              <a:t>Hospital Insurance</a:t>
            </a:r>
          </a:p>
        </p:txBody>
      </p:sp>
      <p:sp>
        <p:nvSpPr>
          <p:cNvPr id="12" name="Text Box 4">
            <a:extLst>
              <a:ext uri="{FF2B5EF4-FFF2-40B4-BE49-F238E27FC236}">
                <a16:creationId xmlns:a16="http://schemas.microsoft.com/office/drawing/2014/main" id="{60813307-77B6-4AB0-B49D-0715313122E9}"/>
              </a:ext>
            </a:extLst>
          </p:cNvPr>
          <p:cNvSpPr txBox="1">
            <a:spLocks noChangeArrowheads="1"/>
          </p:cNvSpPr>
          <p:nvPr/>
        </p:nvSpPr>
        <p:spPr bwMode="auto">
          <a:xfrm>
            <a:off x="3413374" y="2988713"/>
            <a:ext cx="1276350" cy="846138"/>
          </a:xfrm>
          <a:prstGeom prst="rect">
            <a:avLst/>
          </a:prstGeom>
          <a:solidFill>
            <a:schemeClr val="accent1">
              <a:lumMod val="60000"/>
              <a:lumOff val="40000"/>
            </a:schemeClr>
          </a:solidFill>
          <a:ln w="38100">
            <a:solidFill>
              <a:schemeClr val="tx1"/>
            </a:solidFill>
            <a:miter lim="800000"/>
            <a:headEnd/>
            <a:tailEnd/>
          </a:ln>
          <a:effectLs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Part B</a:t>
            </a:r>
          </a:p>
          <a:p>
            <a:pPr algn="ctr" eaLnBrk="1" hangingPunct="1">
              <a:spcBef>
                <a:spcPct val="50000"/>
              </a:spcBef>
              <a:buFontTx/>
              <a:buNone/>
              <a:defRPr/>
            </a:pPr>
            <a:r>
              <a:rPr lang="en-US" altLang="en-US" sz="1400">
                <a:latin typeface="Segoe UI" panose="020B0502040204020203" pitchFamily="34" charset="0"/>
                <a:ea typeface="Segoe UI" panose="020B0502040204020203" pitchFamily="34" charset="0"/>
                <a:cs typeface="Segoe UI" panose="020B0502040204020203" pitchFamily="34" charset="0"/>
              </a:rPr>
              <a:t>Medical Insurance</a:t>
            </a:r>
          </a:p>
        </p:txBody>
      </p:sp>
      <p:sp>
        <p:nvSpPr>
          <p:cNvPr id="15" name="Text Box 5">
            <a:extLst>
              <a:ext uri="{FF2B5EF4-FFF2-40B4-BE49-F238E27FC236}">
                <a16:creationId xmlns:a16="http://schemas.microsoft.com/office/drawing/2014/main" id="{E4B071BB-AE81-489B-B3D9-604911BF6FEB}"/>
              </a:ext>
            </a:extLst>
          </p:cNvPr>
          <p:cNvSpPr txBox="1">
            <a:spLocks noChangeArrowheads="1"/>
          </p:cNvSpPr>
          <p:nvPr/>
        </p:nvSpPr>
        <p:spPr bwMode="auto">
          <a:xfrm>
            <a:off x="5962899" y="3083963"/>
            <a:ext cx="1957387" cy="523875"/>
          </a:xfrm>
          <a:prstGeom prst="rect">
            <a:avLst/>
          </a:prstGeom>
          <a:solidFill>
            <a:schemeClr val="accent1">
              <a:lumMod val="60000"/>
              <a:lumOff val="40000"/>
            </a:schemeClr>
          </a:solidFill>
          <a:ln w="38100">
            <a:solidFill>
              <a:schemeClr val="tx1"/>
            </a:solidFill>
            <a:miter lim="800000"/>
            <a:headEnd/>
            <a:tailEnd/>
          </a:ln>
          <a:effectLs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50000"/>
              </a:spcBef>
              <a:buFontTx/>
              <a:buNone/>
              <a:defRPr/>
            </a:pPr>
            <a:r>
              <a:rPr lang="en-US" altLang="en-US" sz="1400">
                <a:latin typeface="Segoe UI" panose="020B0502040204020203" pitchFamily="34" charset="0"/>
                <a:ea typeface="Segoe UI" panose="020B0502040204020203" pitchFamily="34" charset="0"/>
                <a:cs typeface="Segoe UI" panose="020B0502040204020203" pitchFamily="34" charset="0"/>
              </a:rPr>
              <a:t>Combines Part A, Part B and </a:t>
            </a:r>
            <a:r>
              <a:rPr lang="en-US" altLang="en-US" sz="1400" b="1">
                <a:latin typeface="Segoe UI" panose="020B0502040204020203" pitchFamily="34" charset="0"/>
                <a:ea typeface="Segoe UI" panose="020B0502040204020203" pitchFamily="34" charset="0"/>
                <a:cs typeface="Segoe UI" panose="020B0502040204020203" pitchFamily="34" charset="0"/>
              </a:rPr>
              <a:t>usually</a:t>
            </a:r>
            <a:r>
              <a:rPr lang="en-US" altLang="en-US" sz="1400">
                <a:latin typeface="Segoe UI" panose="020B0502040204020203" pitchFamily="34" charset="0"/>
                <a:ea typeface="Segoe UI" panose="020B0502040204020203" pitchFamily="34" charset="0"/>
                <a:cs typeface="Segoe UI" panose="020B0502040204020203" pitchFamily="34" charset="0"/>
              </a:rPr>
              <a:t> Part D</a:t>
            </a:r>
          </a:p>
        </p:txBody>
      </p:sp>
      <p:sp>
        <p:nvSpPr>
          <p:cNvPr id="16" name="Text Box 6">
            <a:extLst>
              <a:ext uri="{FF2B5EF4-FFF2-40B4-BE49-F238E27FC236}">
                <a16:creationId xmlns:a16="http://schemas.microsoft.com/office/drawing/2014/main" id="{5221E3DF-AE7A-446C-A585-5037EFF5CB15}"/>
              </a:ext>
            </a:extLst>
          </p:cNvPr>
          <p:cNvSpPr txBox="1">
            <a:spLocks noChangeArrowheads="1"/>
          </p:cNvSpPr>
          <p:nvPr/>
        </p:nvSpPr>
        <p:spPr bwMode="auto">
          <a:xfrm>
            <a:off x="2637086" y="1793326"/>
            <a:ext cx="548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50000"/>
              </a:spcBef>
              <a:buFontTx/>
              <a:buNone/>
              <a:defRPr/>
            </a:pPr>
            <a:r>
              <a:rPr lang="en-US" altLang="en-US" sz="1400" b="1" dirty="0">
                <a:latin typeface="Segoe UI" panose="020B0502040204020203" pitchFamily="34" charset="0"/>
                <a:ea typeface="Segoe UI" panose="020B0502040204020203" pitchFamily="34" charset="0"/>
                <a:cs typeface="Segoe UI" panose="020B0502040204020203" pitchFamily="34" charset="0"/>
              </a:rPr>
              <a:t>Step 1:</a:t>
            </a:r>
            <a:r>
              <a:rPr lang="en-US" altLang="en-US" sz="1400" dirty="0">
                <a:latin typeface="Segoe UI" panose="020B0502040204020203" pitchFamily="34" charset="0"/>
                <a:ea typeface="Segoe UI" panose="020B0502040204020203" pitchFamily="34" charset="0"/>
                <a:cs typeface="Segoe UI" panose="020B0502040204020203" pitchFamily="34" charset="0"/>
              </a:rPr>
              <a:t> Decide how you want to get your coverage</a:t>
            </a:r>
          </a:p>
        </p:txBody>
      </p:sp>
      <p:sp>
        <p:nvSpPr>
          <p:cNvPr id="19" name="Line 7">
            <a:extLst>
              <a:ext uri="{FF2B5EF4-FFF2-40B4-BE49-F238E27FC236}">
                <a16:creationId xmlns:a16="http://schemas.microsoft.com/office/drawing/2014/main" id="{03993153-68CB-4D35-A207-5416540A5A64}"/>
              </a:ext>
            </a:extLst>
          </p:cNvPr>
          <p:cNvSpPr>
            <a:spLocks noChangeShapeType="1"/>
          </p:cNvSpPr>
          <p:nvPr/>
        </p:nvSpPr>
        <p:spPr bwMode="auto">
          <a:xfrm>
            <a:off x="5105649" y="2067963"/>
            <a:ext cx="0" cy="2317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0" name="Line 8">
            <a:extLst>
              <a:ext uri="{FF2B5EF4-FFF2-40B4-BE49-F238E27FC236}">
                <a16:creationId xmlns:a16="http://schemas.microsoft.com/office/drawing/2014/main" id="{5A3F96EA-4FDF-4410-98B7-F58AE60C76B9}"/>
              </a:ext>
            </a:extLst>
          </p:cNvPr>
          <p:cNvSpPr>
            <a:spLocks noChangeShapeType="1"/>
          </p:cNvSpPr>
          <p:nvPr/>
        </p:nvSpPr>
        <p:spPr bwMode="auto">
          <a:xfrm>
            <a:off x="3248274" y="2285451"/>
            <a:ext cx="3657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1" name="Line 9">
            <a:extLst>
              <a:ext uri="{FF2B5EF4-FFF2-40B4-BE49-F238E27FC236}">
                <a16:creationId xmlns:a16="http://schemas.microsoft.com/office/drawing/2014/main" id="{15A561A1-D134-4D8A-BB44-42CE43961E6D}"/>
              </a:ext>
            </a:extLst>
          </p:cNvPr>
          <p:cNvSpPr>
            <a:spLocks noChangeShapeType="1"/>
          </p:cNvSpPr>
          <p:nvPr/>
        </p:nvSpPr>
        <p:spPr bwMode="auto">
          <a:xfrm>
            <a:off x="3248274" y="2271163"/>
            <a:ext cx="0" cy="1889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2" name="Line 10">
            <a:extLst>
              <a:ext uri="{FF2B5EF4-FFF2-40B4-BE49-F238E27FC236}">
                <a16:creationId xmlns:a16="http://schemas.microsoft.com/office/drawing/2014/main" id="{FC608B2A-F25B-4CCB-8AB5-C6962684EC9B}"/>
              </a:ext>
            </a:extLst>
          </p:cNvPr>
          <p:cNvSpPr>
            <a:spLocks noChangeShapeType="1"/>
          </p:cNvSpPr>
          <p:nvPr/>
        </p:nvSpPr>
        <p:spPr bwMode="auto">
          <a:xfrm>
            <a:off x="6899524" y="2277513"/>
            <a:ext cx="0" cy="203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3" name="Text Box 11">
            <a:extLst>
              <a:ext uri="{FF2B5EF4-FFF2-40B4-BE49-F238E27FC236}">
                <a16:creationId xmlns:a16="http://schemas.microsoft.com/office/drawing/2014/main" id="{4981BF8A-67C7-4795-99DD-2369891CF6A1}"/>
              </a:ext>
            </a:extLst>
          </p:cNvPr>
          <p:cNvSpPr txBox="1">
            <a:spLocks noChangeArrowheads="1"/>
          </p:cNvSpPr>
          <p:nvPr/>
        </p:nvSpPr>
        <p:spPr bwMode="auto">
          <a:xfrm>
            <a:off x="2462461" y="2488651"/>
            <a:ext cx="2001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5000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Original Medicare</a:t>
            </a:r>
          </a:p>
        </p:txBody>
      </p:sp>
      <p:sp>
        <p:nvSpPr>
          <p:cNvPr id="25" name="Text Box 12">
            <a:extLst>
              <a:ext uri="{FF2B5EF4-FFF2-40B4-BE49-F238E27FC236}">
                <a16:creationId xmlns:a16="http://schemas.microsoft.com/office/drawing/2014/main" id="{C627E39B-E3E3-4B5A-9E76-6E16275C670F}"/>
              </a:ext>
            </a:extLst>
          </p:cNvPr>
          <p:cNvSpPr txBox="1">
            <a:spLocks noChangeArrowheads="1"/>
          </p:cNvSpPr>
          <p:nvPr/>
        </p:nvSpPr>
        <p:spPr bwMode="auto">
          <a:xfrm>
            <a:off x="5561261" y="2495001"/>
            <a:ext cx="2684463"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buFontTx/>
              <a:buNone/>
              <a:defRPr/>
            </a:pPr>
            <a:r>
              <a:rPr lang="en-US" altLang="en-US" sz="1400" b="1" dirty="0">
                <a:latin typeface="Segoe UI" panose="020B0502040204020203" pitchFamily="34" charset="0"/>
                <a:ea typeface="Segoe UI" panose="020B0502040204020203" pitchFamily="34" charset="0"/>
                <a:cs typeface="Segoe UI" panose="020B0502040204020203" pitchFamily="34" charset="0"/>
              </a:rPr>
              <a:t>Medicare Advantage Plan</a:t>
            </a:r>
          </a:p>
          <a:p>
            <a:pPr algn="ctr" eaLnBrk="1" hangingPunct="1">
              <a:spcBef>
                <a:spcPct val="50000"/>
              </a:spcBef>
              <a:buFontTx/>
              <a:buNone/>
              <a:defRPr/>
            </a:pPr>
            <a:r>
              <a:rPr lang="en-US" altLang="en-US" sz="1400" dirty="0">
                <a:latin typeface="Segoe UI" panose="020B0502040204020203" pitchFamily="34" charset="0"/>
                <a:ea typeface="Segoe UI" panose="020B0502040204020203" pitchFamily="34" charset="0"/>
                <a:cs typeface="Segoe UI" panose="020B0502040204020203" pitchFamily="34" charset="0"/>
              </a:rPr>
              <a:t>(like an HMO or PPO)</a:t>
            </a:r>
          </a:p>
        </p:txBody>
      </p:sp>
      <p:sp>
        <p:nvSpPr>
          <p:cNvPr id="26" name="Text Box 13">
            <a:extLst>
              <a:ext uri="{FF2B5EF4-FFF2-40B4-BE49-F238E27FC236}">
                <a16:creationId xmlns:a16="http://schemas.microsoft.com/office/drawing/2014/main" id="{86D03682-E49A-4006-8E32-C524B87135C5}"/>
              </a:ext>
            </a:extLst>
          </p:cNvPr>
          <p:cNvSpPr txBox="1">
            <a:spLocks noChangeArrowheads="1"/>
          </p:cNvSpPr>
          <p:nvPr/>
        </p:nvSpPr>
        <p:spPr bwMode="auto">
          <a:xfrm>
            <a:off x="2964111" y="4196801"/>
            <a:ext cx="548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5000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Step 2:</a:t>
            </a:r>
            <a:r>
              <a:rPr lang="en-US" altLang="en-US" sz="1400">
                <a:latin typeface="Segoe UI" panose="020B0502040204020203" pitchFamily="34" charset="0"/>
                <a:ea typeface="Segoe UI" panose="020B0502040204020203" pitchFamily="34" charset="0"/>
                <a:cs typeface="Segoe UI" panose="020B0502040204020203" pitchFamily="34" charset="0"/>
              </a:rPr>
              <a:t> Decide if you need to add drug coverage</a:t>
            </a:r>
          </a:p>
        </p:txBody>
      </p:sp>
      <p:sp>
        <p:nvSpPr>
          <p:cNvPr id="27" name="Text Box 14">
            <a:extLst>
              <a:ext uri="{FF2B5EF4-FFF2-40B4-BE49-F238E27FC236}">
                <a16:creationId xmlns:a16="http://schemas.microsoft.com/office/drawing/2014/main" id="{022085CB-A71C-4534-B0A4-75DA98B909DE}"/>
              </a:ext>
            </a:extLst>
          </p:cNvPr>
          <p:cNvSpPr txBox="1">
            <a:spLocks noChangeArrowheads="1"/>
          </p:cNvSpPr>
          <p:nvPr/>
        </p:nvSpPr>
        <p:spPr bwMode="auto">
          <a:xfrm>
            <a:off x="1413124" y="4647651"/>
            <a:ext cx="3770312" cy="314325"/>
          </a:xfrm>
          <a:prstGeom prst="rect">
            <a:avLst/>
          </a:prstGeom>
          <a:solidFill>
            <a:srgbClr val="D3E4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lgn="ctr" eaLnBrk="1" hangingPunct="1">
              <a:spcBef>
                <a:spcPct val="5000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Part D: </a:t>
            </a:r>
            <a:r>
              <a:rPr lang="en-US" altLang="en-US" sz="1400">
                <a:latin typeface="Segoe UI" panose="020B0502040204020203" pitchFamily="34" charset="0"/>
                <a:ea typeface="Segoe UI" panose="020B0502040204020203" pitchFamily="34" charset="0"/>
                <a:cs typeface="Segoe UI" panose="020B0502040204020203" pitchFamily="34" charset="0"/>
              </a:rPr>
              <a:t>Prescription Drug Coverage</a:t>
            </a:r>
          </a:p>
        </p:txBody>
      </p:sp>
      <p:sp>
        <p:nvSpPr>
          <p:cNvPr id="28" name="Line 15">
            <a:extLst>
              <a:ext uri="{FF2B5EF4-FFF2-40B4-BE49-F238E27FC236}">
                <a16:creationId xmlns:a16="http://schemas.microsoft.com/office/drawing/2014/main" id="{A37CB564-4F39-48BC-B25B-F85C8C7EEA10}"/>
              </a:ext>
            </a:extLst>
          </p:cNvPr>
          <p:cNvSpPr>
            <a:spLocks noChangeShapeType="1"/>
          </p:cNvSpPr>
          <p:nvPr/>
        </p:nvSpPr>
        <p:spPr bwMode="auto">
          <a:xfrm>
            <a:off x="3241924" y="4441276"/>
            <a:ext cx="0" cy="1889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9" name="Text Box 16">
            <a:extLst>
              <a:ext uri="{FF2B5EF4-FFF2-40B4-BE49-F238E27FC236}">
                <a16:creationId xmlns:a16="http://schemas.microsoft.com/office/drawing/2014/main" id="{C9A95A8C-0B75-4ACE-A7C4-13E9767A0CE0}"/>
              </a:ext>
            </a:extLst>
          </p:cNvPr>
          <p:cNvSpPr txBox="1">
            <a:spLocks noChangeArrowheads="1"/>
          </p:cNvSpPr>
          <p:nvPr/>
        </p:nvSpPr>
        <p:spPr bwMode="auto">
          <a:xfrm>
            <a:off x="5294561" y="4649238"/>
            <a:ext cx="4411663" cy="314325"/>
          </a:xfrm>
          <a:prstGeom prst="rect">
            <a:avLst/>
          </a:prstGeom>
          <a:solidFill>
            <a:srgbClr val="D3E4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Part D:</a:t>
            </a:r>
            <a:r>
              <a:rPr lang="en-US" altLang="en-US" sz="1400">
                <a:latin typeface="Segoe UI" panose="020B0502040204020203" pitchFamily="34" charset="0"/>
                <a:ea typeface="Segoe UI" panose="020B0502040204020203" pitchFamily="34" charset="0"/>
                <a:cs typeface="Segoe UI" panose="020B0502040204020203" pitchFamily="34" charset="0"/>
              </a:rPr>
              <a:t>Prescription Drug Coverage (if not included)</a:t>
            </a:r>
          </a:p>
        </p:txBody>
      </p:sp>
      <p:sp>
        <p:nvSpPr>
          <p:cNvPr id="30" name="Line 17">
            <a:extLst>
              <a:ext uri="{FF2B5EF4-FFF2-40B4-BE49-F238E27FC236}">
                <a16:creationId xmlns:a16="http://schemas.microsoft.com/office/drawing/2014/main" id="{978C6F54-0699-48EB-A6BE-F1D1DC2F7EFD}"/>
              </a:ext>
            </a:extLst>
          </p:cNvPr>
          <p:cNvSpPr>
            <a:spLocks noChangeShapeType="1"/>
          </p:cNvSpPr>
          <p:nvPr/>
        </p:nvSpPr>
        <p:spPr bwMode="auto">
          <a:xfrm>
            <a:off x="6978899" y="4404763"/>
            <a:ext cx="0" cy="1889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1" name="Line 18">
            <a:extLst>
              <a:ext uri="{FF2B5EF4-FFF2-40B4-BE49-F238E27FC236}">
                <a16:creationId xmlns:a16="http://schemas.microsoft.com/office/drawing/2014/main" id="{99F88224-DA06-42BB-A282-37F2EBEA42A2}"/>
              </a:ext>
            </a:extLst>
          </p:cNvPr>
          <p:cNvSpPr>
            <a:spLocks noChangeShapeType="1"/>
          </p:cNvSpPr>
          <p:nvPr/>
        </p:nvSpPr>
        <p:spPr bwMode="auto">
          <a:xfrm flipH="1">
            <a:off x="3241924" y="3874538"/>
            <a:ext cx="1587" cy="406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2" name="Line 19">
            <a:extLst>
              <a:ext uri="{FF2B5EF4-FFF2-40B4-BE49-F238E27FC236}">
                <a16:creationId xmlns:a16="http://schemas.microsoft.com/office/drawing/2014/main" id="{EE110404-D583-4009-8EDA-80ED9C811418}"/>
              </a:ext>
            </a:extLst>
          </p:cNvPr>
          <p:cNvSpPr>
            <a:spLocks noChangeShapeType="1"/>
          </p:cNvSpPr>
          <p:nvPr/>
        </p:nvSpPr>
        <p:spPr bwMode="auto">
          <a:xfrm flipH="1">
            <a:off x="6956674" y="3844376"/>
            <a:ext cx="0" cy="406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3" name="Text Box 20">
            <a:extLst>
              <a:ext uri="{FF2B5EF4-FFF2-40B4-BE49-F238E27FC236}">
                <a16:creationId xmlns:a16="http://schemas.microsoft.com/office/drawing/2014/main" id="{50B5FCF1-1381-4577-A77B-22538794D917}"/>
              </a:ext>
            </a:extLst>
          </p:cNvPr>
          <p:cNvSpPr txBox="1">
            <a:spLocks noChangeArrowheads="1"/>
          </p:cNvSpPr>
          <p:nvPr/>
        </p:nvSpPr>
        <p:spPr bwMode="auto">
          <a:xfrm>
            <a:off x="5240586" y="5365201"/>
            <a:ext cx="343693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If you join a Medicare Advantage Plan,</a:t>
            </a:r>
          </a:p>
          <a:p>
            <a:pPr algn="ctr" eaLnBrk="1" hangingPunct="1">
              <a:spcBef>
                <a:spcPct val="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You don’t need and can’t be sold a </a:t>
            </a:r>
          </a:p>
          <a:p>
            <a:pPr algn="ctr" eaLnBrk="1" hangingPunct="1">
              <a:spcBef>
                <a:spcPct val="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Medigap policy.</a:t>
            </a:r>
          </a:p>
        </p:txBody>
      </p:sp>
      <p:sp>
        <p:nvSpPr>
          <p:cNvPr id="34" name="Line 21">
            <a:extLst>
              <a:ext uri="{FF2B5EF4-FFF2-40B4-BE49-F238E27FC236}">
                <a16:creationId xmlns:a16="http://schemas.microsoft.com/office/drawing/2014/main" id="{11107D0B-8CDF-436F-A842-3274F0B6500D}"/>
              </a:ext>
            </a:extLst>
          </p:cNvPr>
          <p:cNvSpPr>
            <a:spLocks noChangeShapeType="1"/>
          </p:cNvSpPr>
          <p:nvPr/>
        </p:nvSpPr>
        <p:spPr bwMode="auto">
          <a:xfrm flipH="1">
            <a:off x="6970961" y="5036588"/>
            <a:ext cx="0" cy="276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5" name="Text Box 22">
            <a:extLst>
              <a:ext uri="{FF2B5EF4-FFF2-40B4-BE49-F238E27FC236}">
                <a16:creationId xmlns:a16="http://schemas.microsoft.com/office/drawing/2014/main" id="{58BB5C7E-C2C5-4A13-B919-8D058986CF4F}"/>
              </a:ext>
            </a:extLst>
          </p:cNvPr>
          <p:cNvSpPr txBox="1">
            <a:spLocks noChangeArrowheads="1"/>
          </p:cNvSpPr>
          <p:nvPr/>
        </p:nvSpPr>
        <p:spPr bwMode="auto">
          <a:xfrm>
            <a:off x="1951286" y="5147713"/>
            <a:ext cx="2860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defRPr/>
            </a:pPr>
            <a:r>
              <a:rPr lang="en-US" altLang="en-US" sz="1400" b="1">
                <a:latin typeface="Segoe UI" panose="020B0502040204020203" pitchFamily="34" charset="0"/>
                <a:ea typeface="Segoe UI" panose="020B0502040204020203" pitchFamily="34" charset="0"/>
                <a:cs typeface="Segoe UI" panose="020B0502040204020203" pitchFamily="34" charset="0"/>
              </a:rPr>
              <a:t>Step 3: </a:t>
            </a:r>
            <a:r>
              <a:rPr lang="en-US" altLang="en-US" sz="1400">
                <a:latin typeface="Segoe UI" panose="020B0502040204020203" pitchFamily="34" charset="0"/>
                <a:ea typeface="Segoe UI" panose="020B0502040204020203" pitchFamily="34" charset="0"/>
                <a:cs typeface="Segoe UI" panose="020B0502040204020203" pitchFamily="34" charset="0"/>
              </a:rPr>
              <a:t>Decide if you need to add</a:t>
            </a:r>
          </a:p>
          <a:p>
            <a:pPr eaLnBrk="1" hangingPunct="1">
              <a:spcBef>
                <a:spcPct val="0"/>
              </a:spcBef>
              <a:buFontTx/>
              <a:buNone/>
              <a:defRPr/>
            </a:pPr>
            <a:r>
              <a:rPr lang="en-US" altLang="en-US" sz="1400">
                <a:latin typeface="Segoe UI" panose="020B0502040204020203" pitchFamily="34" charset="0"/>
                <a:ea typeface="Segoe UI" panose="020B0502040204020203" pitchFamily="34" charset="0"/>
                <a:cs typeface="Segoe UI" panose="020B0502040204020203" pitchFamily="34" charset="0"/>
              </a:rPr>
              <a:t>Supplemental coverage</a:t>
            </a:r>
          </a:p>
        </p:txBody>
      </p:sp>
      <p:sp>
        <p:nvSpPr>
          <p:cNvPr id="36" name="Text Box 23">
            <a:extLst>
              <a:ext uri="{FF2B5EF4-FFF2-40B4-BE49-F238E27FC236}">
                <a16:creationId xmlns:a16="http://schemas.microsoft.com/office/drawing/2014/main" id="{772C9C5F-59FF-47EC-AD35-441022EBC709}"/>
              </a:ext>
            </a:extLst>
          </p:cNvPr>
          <p:cNvSpPr txBox="1">
            <a:spLocks noChangeArrowheads="1"/>
          </p:cNvSpPr>
          <p:nvPr/>
        </p:nvSpPr>
        <p:spPr bwMode="auto">
          <a:xfrm>
            <a:off x="1883024" y="5927176"/>
            <a:ext cx="2881312" cy="527050"/>
          </a:xfrm>
          <a:prstGeom prst="rect">
            <a:avLst/>
          </a:prstGeom>
          <a:solidFill>
            <a:schemeClr val="accent1">
              <a:lumMod val="20000"/>
              <a:lumOff val="80000"/>
            </a:schemeClr>
          </a:solidFill>
          <a:ln w="38100">
            <a:solidFill>
              <a:schemeClr val="tx1"/>
            </a:solidFill>
            <a:miter lim="800000"/>
            <a:headEnd/>
            <a:tailEnd/>
          </a:ln>
          <a:effec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defRPr/>
            </a:pPr>
            <a:r>
              <a:rPr lang="en-US" altLang="en-US" sz="1400" b="1" dirty="0" err="1">
                <a:latin typeface="Segoe UI" panose="020B0502040204020203" pitchFamily="34" charset="0"/>
                <a:ea typeface="Segoe UI" panose="020B0502040204020203" pitchFamily="34" charset="0"/>
                <a:cs typeface="Segoe UI" panose="020B0502040204020203" pitchFamily="34" charset="0"/>
              </a:rPr>
              <a:t>Medigap</a:t>
            </a:r>
            <a:r>
              <a:rPr lang="en-US" altLang="en-US" sz="1400" b="1"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(Medicare supplement</a:t>
            </a:r>
          </a:p>
          <a:p>
            <a:pPr eaLnBrk="1" hangingPunct="1">
              <a:spcBef>
                <a:spcPct val="0"/>
              </a:spcBef>
              <a:buFontTx/>
              <a:buNone/>
              <a:defRPr/>
            </a:pPr>
            <a:r>
              <a:rPr lang="en-US" altLang="en-US" sz="1400" dirty="0">
                <a:latin typeface="Segoe UI" panose="020B0502040204020203" pitchFamily="34" charset="0"/>
                <a:ea typeface="Segoe UI" panose="020B0502040204020203" pitchFamily="34" charset="0"/>
                <a:cs typeface="Segoe UI" panose="020B0502040204020203" pitchFamily="34" charset="0"/>
              </a:rPr>
              <a:t>Insurance Policy)</a:t>
            </a:r>
          </a:p>
        </p:txBody>
      </p:sp>
      <p:sp>
        <p:nvSpPr>
          <p:cNvPr id="37" name="Line 24">
            <a:extLst>
              <a:ext uri="{FF2B5EF4-FFF2-40B4-BE49-F238E27FC236}">
                <a16:creationId xmlns:a16="http://schemas.microsoft.com/office/drawing/2014/main" id="{815CBCE5-7277-42FA-BB5C-ABD4B12D19C2}"/>
              </a:ext>
            </a:extLst>
          </p:cNvPr>
          <p:cNvSpPr>
            <a:spLocks noChangeShapeType="1"/>
          </p:cNvSpPr>
          <p:nvPr/>
        </p:nvSpPr>
        <p:spPr bwMode="auto">
          <a:xfrm flipH="1">
            <a:off x="3235574" y="4969913"/>
            <a:ext cx="1587" cy="2762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8" name="Line 25">
            <a:extLst>
              <a:ext uri="{FF2B5EF4-FFF2-40B4-BE49-F238E27FC236}">
                <a16:creationId xmlns:a16="http://schemas.microsoft.com/office/drawing/2014/main" id="{3B984391-7F10-4ECF-B3D4-D06EA88201A2}"/>
              </a:ext>
            </a:extLst>
          </p:cNvPr>
          <p:cNvSpPr>
            <a:spLocks noChangeShapeType="1"/>
          </p:cNvSpPr>
          <p:nvPr/>
        </p:nvSpPr>
        <p:spPr bwMode="auto">
          <a:xfrm flipH="1">
            <a:off x="3232399" y="5609676"/>
            <a:ext cx="0" cy="2905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40" name="Text Placeholder 3">
            <a:extLst>
              <a:ext uri="{FF2B5EF4-FFF2-40B4-BE49-F238E27FC236}">
                <a16:creationId xmlns:a16="http://schemas.microsoft.com/office/drawing/2014/main" id="{FC118257-46C7-4AC3-B162-B493A90CE0E6}"/>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94730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5845"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The total costs </a:t>
            </a:r>
            <a:r>
              <a:rPr lang="en-US" sz="4130" i="1" u="sng" dirty="0">
                <a:latin typeface="Segoe UI" panose="020B0502040204020203" pitchFamily="34" charset="0"/>
                <a:ea typeface="Segoe UI" panose="020B0502040204020203" pitchFamily="34" charset="0"/>
                <a:cs typeface="Segoe UI" panose="020B0502040204020203" pitchFamily="34" charset="0"/>
              </a:rPr>
              <a:t>not</a:t>
            </a:r>
            <a:r>
              <a:rPr lang="en-US" sz="4130" dirty="0">
                <a:latin typeface="Segoe UI" panose="020B0502040204020203" pitchFamily="34" charset="0"/>
                <a:ea typeface="Segoe UI" panose="020B0502040204020203" pitchFamily="34" charset="0"/>
                <a:cs typeface="Segoe UI" panose="020B0502040204020203" pitchFamily="34" charset="0"/>
              </a:rPr>
              <a:t> covered by Medicare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5">
            <a:extLst>
              <a:ext uri="{FF2B5EF4-FFF2-40B4-BE49-F238E27FC236}">
                <a16:creationId xmlns:a16="http://schemas.microsoft.com/office/drawing/2014/main" id="{1B965B37-508F-4EA3-95F3-39D65DEC7023}"/>
              </a:ext>
            </a:extLst>
          </p:cNvPr>
          <p:cNvSpPr txBox="1">
            <a:spLocks noChangeArrowheads="1"/>
          </p:cNvSpPr>
          <p:nvPr/>
        </p:nvSpPr>
        <p:spPr bwMode="auto">
          <a:xfrm>
            <a:off x="1170909" y="6136662"/>
            <a:ext cx="6080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dirty="0">
                <a:latin typeface="Segoe UI" panose="020B0502040204020203" pitchFamily="34" charset="0"/>
                <a:ea typeface="Segoe UI" panose="020B0502040204020203" pitchFamily="34" charset="0"/>
                <a:cs typeface="Segoe UI" panose="020B0502040204020203" pitchFamily="34" charset="0"/>
              </a:rPr>
              <a:t>Assumes Medicare Parts A, B and D, as well as Medigap Plan F premium. Includes vision, dental and hearing. Moderate health costs reflect insurance cost data associated with these self-reported health classifications. Health insurance cost estimates provided by </a:t>
            </a:r>
            <a:r>
              <a:rPr lang="en-US" altLang="en-US" sz="800" dirty="0" err="1">
                <a:latin typeface="Segoe UI" panose="020B0502040204020203" pitchFamily="34" charset="0"/>
                <a:ea typeface="Segoe UI" panose="020B0502040204020203" pitchFamily="34" charset="0"/>
                <a:cs typeface="Segoe UI" panose="020B0502040204020203" pitchFamily="34" charset="0"/>
              </a:rPr>
              <a:t>HealthView</a:t>
            </a:r>
            <a:r>
              <a:rPr lang="en-US" altLang="en-US" sz="800" dirty="0">
                <a:latin typeface="Segoe UI" panose="020B0502040204020203" pitchFamily="34" charset="0"/>
                <a:ea typeface="Segoe UI" panose="020B0502040204020203" pitchFamily="34" charset="0"/>
                <a:cs typeface="Segoe UI" panose="020B0502040204020203" pitchFamily="34" charset="0"/>
              </a:rPr>
              <a:t> based on historical data and actuarial projections as of 2016.</a:t>
            </a:r>
          </a:p>
        </p:txBody>
      </p:sp>
      <p:sp>
        <p:nvSpPr>
          <p:cNvPr id="40" name="TextBox 39">
            <a:extLst>
              <a:ext uri="{FF2B5EF4-FFF2-40B4-BE49-F238E27FC236}">
                <a16:creationId xmlns:a16="http://schemas.microsoft.com/office/drawing/2014/main" id="{16CA7359-92FA-4CB4-AA4E-DF92CDD7F5E4}"/>
              </a:ext>
            </a:extLst>
          </p:cNvPr>
          <p:cNvSpPr txBox="1"/>
          <p:nvPr/>
        </p:nvSpPr>
        <p:spPr>
          <a:xfrm>
            <a:off x="1110443" y="1686028"/>
            <a:ext cx="7147662" cy="369332"/>
          </a:xfrm>
          <a:prstGeom prst="rect">
            <a:avLst/>
          </a:prstGeom>
          <a:noFill/>
        </p:spPr>
        <p:txBody>
          <a:bodyPr wrap="none">
            <a:spAutoFit/>
          </a:bodyPr>
          <a:lstStyle/>
          <a:p>
            <a:pPr eaLnBrk="1" hangingPunct="1">
              <a:defRPr/>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Annual Costs Per Person at Age 65 (as estimated by HealthView)</a:t>
            </a:r>
          </a:p>
        </p:txBody>
      </p:sp>
      <p:sp>
        <p:nvSpPr>
          <p:cNvPr id="41" name="TextBox 40">
            <a:extLst>
              <a:ext uri="{FF2B5EF4-FFF2-40B4-BE49-F238E27FC236}">
                <a16:creationId xmlns:a16="http://schemas.microsoft.com/office/drawing/2014/main" id="{D8CF1891-FF83-4D52-B938-6CABE39DDA71}"/>
              </a:ext>
            </a:extLst>
          </p:cNvPr>
          <p:cNvSpPr txBox="1"/>
          <p:nvPr/>
        </p:nvSpPr>
        <p:spPr>
          <a:xfrm>
            <a:off x="7854748" y="3806928"/>
            <a:ext cx="990977" cy="400110"/>
          </a:xfrm>
          <a:prstGeom prst="rect">
            <a:avLst/>
          </a:prstGeom>
          <a:noFill/>
        </p:spPr>
        <p:txBody>
          <a:bodyPr wrap="none">
            <a:spAutoFit/>
          </a:bodyPr>
          <a:lstStyle/>
          <a:p>
            <a:pPr algn="ctr" eaLnBrk="1" hangingPunct="1">
              <a:defRPr/>
            </a:pPr>
            <a:r>
              <a:rPr lang="en-US" sz="20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$5,941</a:t>
            </a:r>
          </a:p>
        </p:txBody>
      </p:sp>
      <p:grpSp>
        <p:nvGrpSpPr>
          <p:cNvPr id="42" name="Group 41">
            <a:extLst>
              <a:ext uri="{FF2B5EF4-FFF2-40B4-BE49-F238E27FC236}">
                <a16:creationId xmlns:a16="http://schemas.microsoft.com/office/drawing/2014/main" id="{F58BB2E5-A369-4A61-BAB1-ABEACA2C9CCD}"/>
              </a:ext>
            </a:extLst>
          </p:cNvPr>
          <p:cNvGrpSpPr>
            <a:grpSpLocks/>
          </p:cNvGrpSpPr>
          <p:nvPr/>
        </p:nvGrpSpPr>
        <p:grpSpPr bwMode="auto">
          <a:xfrm>
            <a:off x="1186643" y="3841853"/>
            <a:ext cx="5948362" cy="1060450"/>
            <a:chOff x="878045" y="4056940"/>
            <a:chExt cx="5948250" cy="1061188"/>
          </a:xfrm>
        </p:grpSpPr>
        <p:sp>
          <p:nvSpPr>
            <p:cNvPr id="43" name="Rectangle 66">
              <a:extLst>
                <a:ext uri="{FF2B5EF4-FFF2-40B4-BE49-F238E27FC236}">
                  <a16:creationId xmlns:a16="http://schemas.microsoft.com/office/drawing/2014/main" id="{E28AB651-685B-475F-87DF-FE78DE5671CA}"/>
                </a:ext>
              </a:extLst>
            </p:cNvPr>
            <p:cNvSpPr>
              <a:spLocks noChangeArrowheads="1"/>
            </p:cNvSpPr>
            <p:nvPr/>
          </p:nvSpPr>
          <p:spPr bwMode="auto">
            <a:xfrm>
              <a:off x="4459759" y="4056940"/>
              <a:ext cx="2366536" cy="1061188"/>
            </a:xfrm>
            <a:prstGeom prst="rect">
              <a:avLst/>
            </a:prstGeom>
            <a:solidFill>
              <a:srgbClr val="0052C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2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4" name="Group 30">
              <a:extLst>
                <a:ext uri="{FF2B5EF4-FFF2-40B4-BE49-F238E27FC236}">
                  <a16:creationId xmlns:a16="http://schemas.microsoft.com/office/drawing/2014/main" id="{269835DD-0AE4-418E-949D-4EE03899C82E}"/>
                </a:ext>
              </a:extLst>
            </p:cNvPr>
            <p:cNvGrpSpPr>
              <a:grpSpLocks/>
            </p:cNvGrpSpPr>
            <p:nvPr/>
          </p:nvGrpSpPr>
          <p:grpSpPr bwMode="auto">
            <a:xfrm>
              <a:off x="878045" y="4366461"/>
              <a:ext cx="5483532" cy="523220"/>
              <a:chOff x="812493" y="3916149"/>
              <a:chExt cx="5483532" cy="523220"/>
            </a:xfrm>
          </p:grpSpPr>
          <p:sp>
            <p:nvSpPr>
              <p:cNvPr id="45" name="TextBox 44">
                <a:extLst>
                  <a:ext uri="{FF2B5EF4-FFF2-40B4-BE49-F238E27FC236}">
                    <a16:creationId xmlns:a16="http://schemas.microsoft.com/office/drawing/2014/main" id="{FF9BF3E8-3D2A-4043-A22B-FC734C59BA66}"/>
                  </a:ext>
                </a:extLst>
              </p:cNvPr>
              <p:cNvSpPr txBox="1"/>
              <p:nvPr/>
            </p:nvSpPr>
            <p:spPr>
              <a:xfrm>
                <a:off x="812493" y="3916405"/>
                <a:ext cx="2511378" cy="522652"/>
              </a:xfrm>
              <a:prstGeom prst="rect">
                <a:avLst/>
              </a:prstGeom>
              <a:noFill/>
            </p:spPr>
            <p:txBody>
              <a:bodyPr>
                <a:spAutoFit/>
              </a:bodyPr>
              <a:lstStyle/>
              <a:p>
                <a:pPr eaLnBrk="1" hangingPunct="1">
                  <a:defRPr/>
                </a:pPr>
                <a:r>
                  <a:rPr lang="en-US" sz="1400" dirty="0">
                    <a:solidFill>
                      <a:schemeClr val="accent1"/>
                    </a:solidFill>
                    <a:latin typeface="Segoe UI" panose="020B0502040204020203" pitchFamily="34" charset="0"/>
                    <a:ea typeface="Segoe UI" panose="020B0502040204020203" pitchFamily="34" charset="0"/>
                    <a:cs typeface="Segoe UI" panose="020B0502040204020203" pitchFamily="34" charset="0"/>
                  </a:rPr>
                  <a:t>Doctor’s visits/tests copays, Part B premiums</a:t>
                </a:r>
              </a:p>
            </p:txBody>
          </p:sp>
          <p:sp>
            <p:nvSpPr>
              <p:cNvPr id="46" name="TextBox 45">
                <a:extLst>
                  <a:ext uri="{FF2B5EF4-FFF2-40B4-BE49-F238E27FC236}">
                    <a16:creationId xmlns:a16="http://schemas.microsoft.com/office/drawing/2014/main" id="{C364E83A-AD00-4CF7-B6A0-2BE775B3200F}"/>
                  </a:ext>
                </a:extLst>
              </p:cNvPr>
              <p:cNvSpPr txBox="1"/>
              <p:nvPr/>
            </p:nvSpPr>
            <p:spPr>
              <a:xfrm>
                <a:off x="4843079" y="3956121"/>
                <a:ext cx="1452536" cy="368556"/>
              </a:xfrm>
              <a:prstGeom prst="rect">
                <a:avLst/>
              </a:prstGeom>
              <a:noFill/>
            </p:spPr>
            <p:txBody>
              <a:bodyPr>
                <a:spAutoFit/>
              </a:bodyPr>
              <a:lstStyle/>
              <a:p>
                <a:pPr algn="ctr" eaLnBrk="1" hangingPunct="1">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$1,639</a:t>
                </a:r>
              </a:p>
            </p:txBody>
          </p:sp>
        </p:grpSp>
      </p:grpSp>
      <p:grpSp>
        <p:nvGrpSpPr>
          <p:cNvPr id="47" name="Group 46">
            <a:extLst>
              <a:ext uri="{FF2B5EF4-FFF2-40B4-BE49-F238E27FC236}">
                <a16:creationId xmlns:a16="http://schemas.microsoft.com/office/drawing/2014/main" id="{5036B532-D0AB-4668-A882-717301162DDF}"/>
              </a:ext>
            </a:extLst>
          </p:cNvPr>
          <p:cNvGrpSpPr>
            <a:grpSpLocks/>
          </p:cNvGrpSpPr>
          <p:nvPr/>
        </p:nvGrpSpPr>
        <p:grpSpPr bwMode="auto">
          <a:xfrm>
            <a:off x="1186643" y="4870553"/>
            <a:ext cx="5948362" cy="1074737"/>
            <a:chOff x="878044" y="5086240"/>
            <a:chExt cx="5948251" cy="1075495"/>
          </a:xfrm>
        </p:grpSpPr>
        <p:sp>
          <p:nvSpPr>
            <p:cNvPr id="48" name="Rectangle 65">
              <a:extLst>
                <a:ext uri="{FF2B5EF4-FFF2-40B4-BE49-F238E27FC236}">
                  <a16:creationId xmlns:a16="http://schemas.microsoft.com/office/drawing/2014/main" id="{0BA35F86-0541-4513-9CA0-0E708EFDE6F0}"/>
                </a:ext>
              </a:extLst>
            </p:cNvPr>
            <p:cNvSpPr>
              <a:spLocks noChangeArrowheads="1"/>
            </p:cNvSpPr>
            <p:nvPr/>
          </p:nvSpPr>
          <p:spPr bwMode="auto">
            <a:xfrm>
              <a:off x="4459759" y="5086240"/>
              <a:ext cx="2366536" cy="1075495"/>
            </a:xfrm>
            <a:prstGeom prst="rect">
              <a:avLst/>
            </a:prstGeom>
            <a:solidFill>
              <a:srgbClr val="01216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2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9" name="Group 40">
              <a:extLst>
                <a:ext uri="{FF2B5EF4-FFF2-40B4-BE49-F238E27FC236}">
                  <a16:creationId xmlns:a16="http://schemas.microsoft.com/office/drawing/2014/main" id="{83BBB269-51C2-46B5-AA15-02BD5C592B07}"/>
                </a:ext>
              </a:extLst>
            </p:cNvPr>
            <p:cNvGrpSpPr>
              <a:grpSpLocks/>
            </p:cNvGrpSpPr>
            <p:nvPr/>
          </p:nvGrpSpPr>
          <p:grpSpPr bwMode="auto">
            <a:xfrm>
              <a:off x="878044" y="5313991"/>
              <a:ext cx="5416858" cy="523220"/>
              <a:chOff x="812492" y="5142396"/>
              <a:chExt cx="5416858" cy="523220"/>
            </a:xfrm>
          </p:grpSpPr>
          <p:sp>
            <p:nvSpPr>
              <p:cNvPr id="50" name="TextBox 49">
                <a:extLst>
                  <a:ext uri="{FF2B5EF4-FFF2-40B4-BE49-F238E27FC236}">
                    <a16:creationId xmlns:a16="http://schemas.microsoft.com/office/drawing/2014/main" id="{032AF594-D92C-410A-955D-EDADD66B09F7}"/>
                  </a:ext>
                </a:extLst>
              </p:cNvPr>
              <p:cNvSpPr txBox="1"/>
              <p:nvPr/>
            </p:nvSpPr>
            <p:spPr>
              <a:xfrm>
                <a:off x="812492" y="5141818"/>
                <a:ext cx="3049530" cy="524245"/>
              </a:xfrm>
              <a:prstGeom prst="rect">
                <a:avLst/>
              </a:prstGeom>
              <a:noFill/>
            </p:spPr>
            <p:txBody>
              <a:bodyPr>
                <a:spAutoFit/>
              </a:bodyPr>
              <a:lstStyle/>
              <a:p>
                <a:pPr eaLnBrk="1" hangingPunct="1">
                  <a:defRPr/>
                </a:pPr>
                <a:r>
                  <a:rPr lang="en-US" sz="1400" dirty="0">
                    <a:solidFill>
                      <a:schemeClr val="accent1"/>
                    </a:solidFill>
                    <a:latin typeface="Segoe UI" panose="020B0502040204020203" pitchFamily="34" charset="0"/>
                    <a:ea typeface="Segoe UI" panose="020B0502040204020203" pitchFamily="34" charset="0"/>
                    <a:cs typeface="Segoe UI" panose="020B0502040204020203" pitchFamily="34" charset="0"/>
                  </a:rPr>
                  <a:t>Hospital copays and Medigap premiums</a:t>
                </a:r>
              </a:p>
            </p:txBody>
          </p:sp>
          <p:sp>
            <p:nvSpPr>
              <p:cNvPr id="51" name="TextBox 50">
                <a:extLst>
                  <a:ext uri="{FF2B5EF4-FFF2-40B4-BE49-F238E27FC236}">
                    <a16:creationId xmlns:a16="http://schemas.microsoft.com/office/drawing/2014/main" id="{FDBC9621-0D08-442D-A68B-BBF8A4B88AF7}"/>
                  </a:ext>
                </a:extLst>
              </p:cNvPr>
              <p:cNvSpPr txBox="1"/>
              <p:nvPr/>
            </p:nvSpPr>
            <p:spPr>
              <a:xfrm>
                <a:off x="4904991" y="5283205"/>
                <a:ext cx="1323950" cy="370148"/>
              </a:xfrm>
              <a:prstGeom prst="rect">
                <a:avLst/>
              </a:prstGeom>
              <a:noFill/>
            </p:spPr>
            <p:txBody>
              <a:bodyPr>
                <a:spAutoFit/>
              </a:bodyPr>
              <a:lstStyle/>
              <a:p>
                <a:pPr algn="ctr" eaLnBrk="1" hangingPunct="1">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$1,613</a:t>
                </a:r>
              </a:p>
            </p:txBody>
          </p:sp>
        </p:grpSp>
      </p:grpSp>
      <p:grpSp>
        <p:nvGrpSpPr>
          <p:cNvPr id="52" name="Group 51">
            <a:extLst>
              <a:ext uri="{FF2B5EF4-FFF2-40B4-BE49-F238E27FC236}">
                <a16:creationId xmlns:a16="http://schemas.microsoft.com/office/drawing/2014/main" id="{7B502591-DE87-46BC-954E-8B9B699B4167}"/>
              </a:ext>
            </a:extLst>
          </p:cNvPr>
          <p:cNvGrpSpPr>
            <a:grpSpLocks/>
          </p:cNvGrpSpPr>
          <p:nvPr/>
        </p:nvGrpSpPr>
        <p:grpSpPr bwMode="auto">
          <a:xfrm>
            <a:off x="1186643" y="2979840"/>
            <a:ext cx="5948362" cy="871538"/>
            <a:chOff x="878045" y="3196283"/>
            <a:chExt cx="5948250" cy="870919"/>
          </a:xfrm>
        </p:grpSpPr>
        <p:sp>
          <p:nvSpPr>
            <p:cNvPr id="53" name="Rectangle 74">
              <a:extLst>
                <a:ext uri="{FF2B5EF4-FFF2-40B4-BE49-F238E27FC236}">
                  <a16:creationId xmlns:a16="http://schemas.microsoft.com/office/drawing/2014/main" id="{3617BB3A-CBE2-439E-AB10-8FFFB8CA3B54}"/>
                </a:ext>
              </a:extLst>
            </p:cNvPr>
            <p:cNvSpPr>
              <a:spLocks noChangeArrowheads="1"/>
            </p:cNvSpPr>
            <p:nvPr/>
          </p:nvSpPr>
          <p:spPr bwMode="auto">
            <a:xfrm>
              <a:off x="4459759" y="3196283"/>
              <a:ext cx="2366536" cy="870919"/>
            </a:xfrm>
            <a:prstGeom prst="rect">
              <a:avLst/>
            </a:prstGeom>
            <a:solidFill>
              <a:srgbClr val="8573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2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4" name="Group 75">
              <a:extLst>
                <a:ext uri="{FF2B5EF4-FFF2-40B4-BE49-F238E27FC236}">
                  <a16:creationId xmlns:a16="http://schemas.microsoft.com/office/drawing/2014/main" id="{E861817B-1BBB-4114-9D82-D58AABC3E90C}"/>
                </a:ext>
              </a:extLst>
            </p:cNvPr>
            <p:cNvGrpSpPr>
              <a:grpSpLocks/>
            </p:cNvGrpSpPr>
            <p:nvPr/>
          </p:nvGrpSpPr>
          <p:grpSpPr bwMode="auto">
            <a:xfrm>
              <a:off x="878045" y="3447406"/>
              <a:ext cx="5359705" cy="369332"/>
              <a:chOff x="812493" y="2826442"/>
              <a:chExt cx="5049398" cy="369332"/>
            </a:xfrm>
          </p:grpSpPr>
          <p:sp>
            <p:nvSpPr>
              <p:cNvPr id="55" name="TextBox 54">
                <a:extLst>
                  <a:ext uri="{FF2B5EF4-FFF2-40B4-BE49-F238E27FC236}">
                    <a16:creationId xmlns:a16="http://schemas.microsoft.com/office/drawing/2014/main" id="{D1535338-C738-479C-B4F7-81B2B545D2C0}"/>
                  </a:ext>
                </a:extLst>
              </p:cNvPr>
              <p:cNvSpPr txBox="1"/>
              <p:nvPr/>
            </p:nvSpPr>
            <p:spPr>
              <a:xfrm>
                <a:off x="812493" y="2856108"/>
                <a:ext cx="3394925" cy="309342"/>
              </a:xfrm>
              <a:prstGeom prst="rect">
                <a:avLst/>
              </a:prstGeom>
              <a:noFill/>
            </p:spPr>
            <p:txBody>
              <a:bodyPr>
                <a:spAutoFit/>
              </a:bodyPr>
              <a:lstStyle/>
              <a:p>
                <a:pPr eaLnBrk="1" hangingPunct="1">
                  <a:defRPr/>
                </a:pPr>
                <a:r>
                  <a:rPr lang="en-US" sz="1400" dirty="0">
                    <a:solidFill>
                      <a:schemeClr val="accent1"/>
                    </a:solidFill>
                    <a:latin typeface="Segoe UI" panose="020B0502040204020203" pitchFamily="34" charset="0"/>
                    <a:ea typeface="Segoe UI" panose="020B0502040204020203" pitchFamily="34" charset="0"/>
                    <a:cs typeface="Segoe UI" panose="020B0502040204020203" pitchFamily="34" charset="0"/>
                  </a:rPr>
                  <a:t>Prescription copays and premiums</a:t>
                </a:r>
              </a:p>
            </p:txBody>
          </p:sp>
          <p:sp>
            <p:nvSpPr>
              <p:cNvPr id="56" name="TextBox 55">
                <a:extLst>
                  <a:ext uri="{FF2B5EF4-FFF2-40B4-BE49-F238E27FC236}">
                    <a16:creationId xmlns:a16="http://schemas.microsoft.com/office/drawing/2014/main" id="{C537CBA4-27A2-4E57-BF2C-432C0A01F805}"/>
                  </a:ext>
                </a:extLst>
              </p:cNvPr>
              <p:cNvSpPr txBox="1"/>
              <p:nvPr/>
            </p:nvSpPr>
            <p:spPr>
              <a:xfrm>
                <a:off x="4904349" y="2825966"/>
                <a:ext cx="957159" cy="369625"/>
              </a:xfrm>
              <a:prstGeom prst="rect">
                <a:avLst/>
              </a:prstGeom>
              <a:noFill/>
            </p:spPr>
            <p:txBody>
              <a:bodyPr>
                <a:spAutoFit/>
              </a:bodyPr>
              <a:lstStyle/>
              <a:p>
                <a:pPr algn="ctr" eaLnBrk="1" hangingPunct="1">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$1,327</a:t>
                </a:r>
              </a:p>
            </p:txBody>
          </p:sp>
        </p:grpSp>
      </p:grpSp>
      <p:grpSp>
        <p:nvGrpSpPr>
          <p:cNvPr id="57" name="Group 56">
            <a:extLst>
              <a:ext uri="{FF2B5EF4-FFF2-40B4-BE49-F238E27FC236}">
                <a16:creationId xmlns:a16="http://schemas.microsoft.com/office/drawing/2014/main" id="{A723893B-A594-446C-8FA1-42354BAEE72F}"/>
              </a:ext>
            </a:extLst>
          </p:cNvPr>
          <p:cNvGrpSpPr>
            <a:grpSpLocks/>
          </p:cNvGrpSpPr>
          <p:nvPr/>
        </p:nvGrpSpPr>
        <p:grpSpPr bwMode="auto">
          <a:xfrm>
            <a:off x="1186643" y="2635353"/>
            <a:ext cx="5948362" cy="368300"/>
            <a:chOff x="878045" y="2850574"/>
            <a:chExt cx="5948250" cy="369332"/>
          </a:xfrm>
        </p:grpSpPr>
        <p:sp>
          <p:nvSpPr>
            <p:cNvPr id="58" name="Rectangle 80">
              <a:extLst>
                <a:ext uri="{FF2B5EF4-FFF2-40B4-BE49-F238E27FC236}">
                  <a16:creationId xmlns:a16="http://schemas.microsoft.com/office/drawing/2014/main" id="{4C327E34-05E4-46F4-BD55-A48AC32642FE}"/>
                </a:ext>
              </a:extLst>
            </p:cNvPr>
            <p:cNvSpPr>
              <a:spLocks noChangeArrowheads="1"/>
            </p:cNvSpPr>
            <p:nvPr/>
          </p:nvSpPr>
          <p:spPr bwMode="auto">
            <a:xfrm>
              <a:off x="4459759" y="2858059"/>
              <a:ext cx="2366536" cy="349147"/>
            </a:xfrm>
            <a:prstGeom prst="rect">
              <a:avLst/>
            </a:prstGeom>
            <a:solidFill>
              <a:srgbClr val="A4938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2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9" name="Group 81">
              <a:extLst>
                <a:ext uri="{FF2B5EF4-FFF2-40B4-BE49-F238E27FC236}">
                  <a16:creationId xmlns:a16="http://schemas.microsoft.com/office/drawing/2014/main" id="{6B13D44C-BA10-404B-B57A-8080DC32D950}"/>
                </a:ext>
              </a:extLst>
            </p:cNvPr>
            <p:cNvGrpSpPr>
              <a:grpSpLocks/>
            </p:cNvGrpSpPr>
            <p:nvPr/>
          </p:nvGrpSpPr>
          <p:grpSpPr bwMode="auto">
            <a:xfrm>
              <a:off x="878045" y="2850574"/>
              <a:ext cx="5359706" cy="369332"/>
              <a:chOff x="812493" y="2315232"/>
              <a:chExt cx="5359706" cy="369332"/>
            </a:xfrm>
          </p:grpSpPr>
          <p:sp>
            <p:nvSpPr>
              <p:cNvPr id="60" name="TextBox 59">
                <a:extLst>
                  <a:ext uri="{FF2B5EF4-FFF2-40B4-BE49-F238E27FC236}">
                    <a16:creationId xmlns:a16="http://schemas.microsoft.com/office/drawing/2014/main" id="{78CBC13F-4DE6-4604-9A6A-D079B166EF92}"/>
                  </a:ext>
                </a:extLst>
              </p:cNvPr>
              <p:cNvSpPr txBox="1"/>
              <p:nvPr/>
            </p:nvSpPr>
            <p:spPr>
              <a:xfrm>
                <a:off x="812493" y="2332743"/>
                <a:ext cx="3394011" cy="307247"/>
              </a:xfrm>
              <a:prstGeom prst="rect">
                <a:avLst/>
              </a:prstGeom>
              <a:noFill/>
            </p:spPr>
            <p:txBody>
              <a:bodyPr>
                <a:spAutoFit/>
              </a:bodyPr>
              <a:lstStyle/>
              <a:p>
                <a:pPr eaLnBrk="1" hangingPunct="1">
                  <a:defRPr/>
                </a:pPr>
                <a:r>
                  <a:rPr lang="en-US" sz="1400" dirty="0">
                    <a:solidFill>
                      <a:schemeClr val="accent1"/>
                    </a:solidFill>
                    <a:latin typeface="Segoe UI" panose="020B0502040204020203" pitchFamily="34" charset="0"/>
                    <a:ea typeface="Segoe UI" panose="020B0502040204020203" pitchFamily="34" charset="0"/>
                    <a:cs typeface="Segoe UI" panose="020B0502040204020203" pitchFamily="34" charset="0"/>
                  </a:rPr>
                  <a:t>Dental copays and premiums</a:t>
                </a:r>
              </a:p>
            </p:txBody>
          </p:sp>
          <p:sp>
            <p:nvSpPr>
              <p:cNvPr id="61" name="TextBox 60">
                <a:extLst>
                  <a:ext uri="{FF2B5EF4-FFF2-40B4-BE49-F238E27FC236}">
                    <a16:creationId xmlns:a16="http://schemas.microsoft.com/office/drawing/2014/main" id="{613CFCCD-549A-4494-9E45-C19D320E6C22}"/>
                  </a:ext>
                </a:extLst>
              </p:cNvPr>
              <p:cNvSpPr txBox="1"/>
              <p:nvPr/>
            </p:nvSpPr>
            <p:spPr>
              <a:xfrm>
                <a:off x="4962140" y="2315232"/>
                <a:ext cx="1209652" cy="369332"/>
              </a:xfrm>
              <a:prstGeom prst="rect">
                <a:avLst/>
              </a:prstGeom>
              <a:noFill/>
            </p:spPr>
            <p:txBody>
              <a:bodyPr>
                <a:spAutoFit/>
              </a:bodyPr>
              <a:lstStyle/>
              <a:p>
                <a:pPr algn="ctr" eaLnBrk="1" hangingPunct="1">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$527</a:t>
                </a:r>
              </a:p>
            </p:txBody>
          </p:sp>
        </p:grpSp>
      </p:grpSp>
      <p:grpSp>
        <p:nvGrpSpPr>
          <p:cNvPr id="62" name="Group 61">
            <a:extLst>
              <a:ext uri="{FF2B5EF4-FFF2-40B4-BE49-F238E27FC236}">
                <a16:creationId xmlns:a16="http://schemas.microsoft.com/office/drawing/2014/main" id="{2EB61CF1-B19E-4E36-A3CD-EF2058097FF0}"/>
              </a:ext>
            </a:extLst>
          </p:cNvPr>
          <p:cNvGrpSpPr>
            <a:grpSpLocks/>
          </p:cNvGrpSpPr>
          <p:nvPr/>
        </p:nvGrpSpPr>
        <p:grpSpPr bwMode="auto">
          <a:xfrm>
            <a:off x="1178705" y="2113065"/>
            <a:ext cx="5956300" cy="587375"/>
            <a:chOff x="870649" y="2329018"/>
            <a:chExt cx="5955646" cy="587517"/>
          </a:xfrm>
        </p:grpSpPr>
        <p:sp>
          <p:nvSpPr>
            <p:cNvPr id="63" name="Rectangle 87">
              <a:extLst>
                <a:ext uri="{FF2B5EF4-FFF2-40B4-BE49-F238E27FC236}">
                  <a16:creationId xmlns:a16="http://schemas.microsoft.com/office/drawing/2014/main" id="{0267B529-1386-4E5E-A6B3-FC28DC3D5043}"/>
                </a:ext>
              </a:extLst>
            </p:cNvPr>
            <p:cNvSpPr>
              <a:spLocks noChangeArrowheads="1"/>
            </p:cNvSpPr>
            <p:nvPr/>
          </p:nvSpPr>
          <p:spPr bwMode="auto">
            <a:xfrm>
              <a:off x="4459759" y="2329018"/>
              <a:ext cx="2366536" cy="539305"/>
            </a:xfrm>
            <a:prstGeom prst="rect">
              <a:avLst/>
            </a:prstGeom>
            <a:solidFill>
              <a:srgbClr val="D2CA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2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64" name="Group 88">
              <a:extLst>
                <a:ext uri="{FF2B5EF4-FFF2-40B4-BE49-F238E27FC236}">
                  <a16:creationId xmlns:a16="http://schemas.microsoft.com/office/drawing/2014/main" id="{2641BF68-F0AD-413F-866A-C524C67EDCF7}"/>
                </a:ext>
              </a:extLst>
            </p:cNvPr>
            <p:cNvGrpSpPr>
              <a:grpSpLocks/>
            </p:cNvGrpSpPr>
            <p:nvPr/>
          </p:nvGrpSpPr>
          <p:grpSpPr bwMode="auto">
            <a:xfrm>
              <a:off x="870649" y="2393315"/>
              <a:ext cx="5372432" cy="523220"/>
              <a:chOff x="809928" y="1731416"/>
              <a:chExt cx="5372432" cy="523220"/>
            </a:xfrm>
          </p:grpSpPr>
          <p:sp>
            <p:nvSpPr>
              <p:cNvPr id="65" name="TextBox 64">
                <a:extLst>
                  <a:ext uri="{FF2B5EF4-FFF2-40B4-BE49-F238E27FC236}">
                    <a16:creationId xmlns:a16="http://schemas.microsoft.com/office/drawing/2014/main" id="{8D3E1BCD-F55C-4130-BAF0-983AAEB2E944}"/>
                  </a:ext>
                </a:extLst>
              </p:cNvPr>
              <p:cNvSpPr txBox="1"/>
              <p:nvPr/>
            </p:nvSpPr>
            <p:spPr>
              <a:xfrm>
                <a:off x="809928" y="1730635"/>
                <a:ext cx="3168302" cy="524001"/>
              </a:xfrm>
              <a:prstGeom prst="rect">
                <a:avLst/>
              </a:prstGeom>
              <a:noFill/>
            </p:spPr>
            <p:txBody>
              <a:bodyPr>
                <a:spAutoFit/>
              </a:bodyPr>
              <a:lstStyle/>
              <a:p>
                <a:pPr eaLnBrk="1" hangingPunct="1">
                  <a:defRPr/>
                </a:pPr>
                <a:r>
                  <a:rPr lang="en-US" sz="1400" dirty="0">
                    <a:solidFill>
                      <a:schemeClr val="accent1"/>
                    </a:solidFill>
                    <a:latin typeface="Segoe UI" panose="020B0502040204020203" pitchFamily="34" charset="0"/>
                    <a:ea typeface="Segoe UI" panose="020B0502040204020203" pitchFamily="34" charset="0"/>
                    <a:cs typeface="Segoe UI" panose="020B0502040204020203" pitchFamily="34" charset="0"/>
                  </a:rPr>
                  <a:t>Hearing &amp; Vision copays &amp; premiums, and hearing aids</a:t>
                </a:r>
              </a:p>
            </p:txBody>
          </p:sp>
          <p:sp>
            <p:nvSpPr>
              <p:cNvPr id="66" name="TextBox 65">
                <a:extLst>
                  <a:ext uri="{FF2B5EF4-FFF2-40B4-BE49-F238E27FC236}">
                    <a16:creationId xmlns:a16="http://schemas.microsoft.com/office/drawing/2014/main" id="{32AC9B8A-5AB4-408D-BC81-4900F6E1DB3C}"/>
                  </a:ext>
                </a:extLst>
              </p:cNvPr>
              <p:cNvSpPr txBox="1"/>
              <p:nvPr/>
            </p:nvSpPr>
            <p:spPr>
              <a:xfrm>
                <a:off x="4973484" y="1744926"/>
                <a:ext cx="1209542" cy="369976"/>
              </a:xfrm>
              <a:prstGeom prst="rect">
                <a:avLst/>
              </a:prstGeom>
              <a:noFill/>
            </p:spPr>
            <p:txBody>
              <a:bodyPr>
                <a:spAutoFit/>
              </a:bodyPr>
              <a:lstStyle/>
              <a:p>
                <a:pPr algn="ctr" eaLnBrk="1" hangingPunct="1">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$835</a:t>
                </a:r>
              </a:p>
            </p:txBody>
          </p:sp>
        </p:grpSp>
      </p:grpSp>
      <p:sp>
        <p:nvSpPr>
          <p:cNvPr id="67" name="Left Brace 66">
            <a:extLst>
              <a:ext uri="{FF2B5EF4-FFF2-40B4-BE49-F238E27FC236}">
                <a16:creationId xmlns:a16="http://schemas.microsoft.com/office/drawing/2014/main" id="{ED1CA647-DDE2-4185-88EA-F94BD8C572CD}"/>
              </a:ext>
            </a:extLst>
          </p:cNvPr>
          <p:cNvSpPr/>
          <p:nvPr/>
        </p:nvSpPr>
        <p:spPr>
          <a:xfrm rot="10800000">
            <a:off x="7182630" y="2138465"/>
            <a:ext cx="693738" cy="3760788"/>
          </a:xfrm>
          <a:prstGeom prst="leftBrace">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8" name="Text Placeholder 3">
            <a:extLst>
              <a:ext uri="{FF2B5EF4-FFF2-40B4-BE49-F238E27FC236}">
                <a16:creationId xmlns:a16="http://schemas.microsoft.com/office/drawing/2014/main" id="{FF938A42-2F17-4372-BBE5-CD56B5AD1951}"/>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6336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686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Funding Health Care Costs in Retirement</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611CD5F-10DB-41CD-99DE-EF3CF7818C1C}"/>
              </a:ext>
            </a:extLst>
          </p:cNvPr>
          <p:cNvSpPr/>
          <p:nvPr/>
        </p:nvSpPr>
        <p:spPr>
          <a:xfrm>
            <a:off x="1228721" y="2677336"/>
            <a:ext cx="2463800" cy="3605212"/>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522B456A-EBC5-48EE-948C-4E27DC7651B5}"/>
              </a:ext>
            </a:extLst>
          </p:cNvPr>
          <p:cNvSpPr/>
          <p:nvPr/>
        </p:nvSpPr>
        <p:spPr>
          <a:xfrm>
            <a:off x="4232271" y="2677336"/>
            <a:ext cx="2463800" cy="3605212"/>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8EF95917-CF6E-48EF-958F-A9F7526FB117}"/>
              </a:ext>
            </a:extLst>
          </p:cNvPr>
          <p:cNvSpPr/>
          <p:nvPr/>
        </p:nvSpPr>
        <p:spPr>
          <a:xfrm>
            <a:off x="7237409" y="2677336"/>
            <a:ext cx="2463800" cy="3605212"/>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 name="Picture 2" descr="Piggy Free Stock Photo - Public Domain Pictures">
            <a:extLst>
              <a:ext uri="{FF2B5EF4-FFF2-40B4-BE49-F238E27FC236}">
                <a16:creationId xmlns:a16="http://schemas.microsoft.com/office/drawing/2014/main" id="{75084A62-44E7-4159-8F69-11BDB4FE89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65634" y="2820211"/>
            <a:ext cx="2230437"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7897CE09-2743-4EC0-ADA7-577D478FE623}"/>
              </a:ext>
            </a:extLst>
          </p:cNvPr>
          <p:cNvSpPr/>
          <p:nvPr/>
        </p:nvSpPr>
        <p:spPr>
          <a:xfrm>
            <a:off x="914396" y="1777223"/>
            <a:ext cx="9144000" cy="6302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atin typeface="Segoe UI" panose="020B0502040204020203" pitchFamily="34" charset="0"/>
                <a:ea typeface="Segoe UI" panose="020B0502040204020203" pitchFamily="34" charset="0"/>
                <a:cs typeface="Segoe UI" panose="020B0502040204020203" pitchFamily="34" charset="0"/>
              </a:rPr>
              <a:t>TYPICAL OPTIONS</a:t>
            </a:r>
          </a:p>
        </p:txBody>
      </p:sp>
      <p:pic>
        <p:nvPicPr>
          <p:cNvPr id="21" name="Picture 9">
            <a:extLst>
              <a:ext uri="{FF2B5EF4-FFF2-40B4-BE49-F238E27FC236}">
                <a16:creationId xmlns:a16="http://schemas.microsoft.com/office/drawing/2014/main" id="{44AC902D-78F9-4318-963E-90980B87AAD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79534" y="3086911"/>
            <a:ext cx="21621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CBB1DC8-685F-4322-A489-81713509038B}"/>
              </a:ext>
            </a:extLst>
          </p:cNvPr>
          <p:cNvSpPr/>
          <p:nvPr/>
        </p:nvSpPr>
        <p:spPr>
          <a:xfrm>
            <a:off x="6489696" y="2964673"/>
            <a:ext cx="141288" cy="1768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11">
            <a:extLst>
              <a:ext uri="{FF2B5EF4-FFF2-40B4-BE49-F238E27FC236}">
                <a16:creationId xmlns:a16="http://schemas.microsoft.com/office/drawing/2014/main" id="{7BA8C6F9-5BC6-4670-BD06-4D53DE926A73}"/>
              </a:ext>
            </a:extLst>
          </p:cNvPr>
          <p:cNvSpPr txBox="1">
            <a:spLocks noChangeArrowheads="1"/>
          </p:cNvSpPr>
          <p:nvPr/>
        </p:nvSpPr>
        <p:spPr bwMode="auto">
          <a:xfrm>
            <a:off x="758821" y="5285598"/>
            <a:ext cx="286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Employer-based health insurance coverage</a:t>
            </a:r>
          </a:p>
          <a:p>
            <a:endParaRPr lang="en-US" altLang="en-US" sz="1400" dirty="0">
              <a:cs typeface="Arial" panose="020B0604020202020204" pitchFamily="34" charset="0"/>
            </a:endParaRPr>
          </a:p>
        </p:txBody>
      </p:sp>
      <p:sp>
        <p:nvSpPr>
          <p:cNvPr id="25" name="TextBox 15">
            <a:extLst>
              <a:ext uri="{FF2B5EF4-FFF2-40B4-BE49-F238E27FC236}">
                <a16:creationId xmlns:a16="http://schemas.microsoft.com/office/drawing/2014/main" id="{49B5FA9A-4A96-4E1D-AB91-78DA9B463328}"/>
              </a:ext>
            </a:extLst>
          </p:cNvPr>
          <p:cNvSpPr txBox="1">
            <a:spLocks noChangeArrowheads="1"/>
          </p:cNvSpPr>
          <p:nvPr/>
        </p:nvSpPr>
        <p:spPr bwMode="auto">
          <a:xfrm>
            <a:off x="3829046" y="5307823"/>
            <a:ext cx="2867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Personal Savings/Sinking Fund</a:t>
            </a:r>
          </a:p>
          <a:p>
            <a:pPr algn="ctr"/>
            <a:endParaRPr lang="en-US" altLang="en-US" sz="1400" dirty="0">
              <a:cs typeface="Arial" panose="020B0604020202020204" pitchFamily="34" charset="0"/>
            </a:endParaRPr>
          </a:p>
        </p:txBody>
      </p:sp>
      <p:sp>
        <p:nvSpPr>
          <p:cNvPr id="26" name="TextBox 16">
            <a:extLst>
              <a:ext uri="{FF2B5EF4-FFF2-40B4-BE49-F238E27FC236}">
                <a16:creationId xmlns:a16="http://schemas.microsoft.com/office/drawing/2014/main" id="{CDE324A7-C19A-43AC-951F-A9B7EF87F478}"/>
              </a:ext>
            </a:extLst>
          </p:cNvPr>
          <p:cNvSpPr txBox="1">
            <a:spLocks noChangeArrowheads="1"/>
          </p:cNvSpPr>
          <p:nvPr/>
        </p:nvSpPr>
        <p:spPr bwMode="auto">
          <a:xfrm>
            <a:off x="6981413" y="5312586"/>
            <a:ext cx="271979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3619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Guaranteed Income Benefit Annuities</a:t>
            </a:r>
          </a:p>
          <a:p>
            <a:pPr algn="ctr"/>
            <a:endParaRPr lang="en-US" altLang="en-US" sz="1400" dirty="0">
              <a:cs typeface="Arial" panose="020B0604020202020204" pitchFamily="34" charset="0"/>
            </a:endParaRPr>
          </a:p>
        </p:txBody>
      </p:sp>
      <p:pic>
        <p:nvPicPr>
          <p:cNvPr id="27" name="Picture 13">
            <a:extLst>
              <a:ext uri="{FF2B5EF4-FFF2-40B4-BE49-F238E27FC236}">
                <a16:creationId xmlns:a16="http://schemas.microsoft.com/office/drawing/2014/main" id="{CE168F6F-A9CD-49E4-857E-D94CCB27391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32709" y="3015473"/>
            <a:ext cx="1590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3">
            <a:extLst>
              <a:ext uri="{FF2B5EF4-FFF2-40B4-BE49-F238E27FC236}">
                <a16:creationId xmlns:a16="http://schemas.microsoft.com/office/drawing/2014/main" id="{05A88258-97AA-4BD4-9E8B-E0BBA528A7DB}"/>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8318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7893"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Employer Based Health Insurance &amp; Personal Savings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93A6DFF-A124-4530-BACE-C178C432FE05}"/>
              </a:ext>
            </a:extLst>
          </p:cNvPr>
          <p:cNvSpPr/>
          <p:nvPr/>
        </p:nvSpPr>
        <p:spPr>
          <a:xfrm>
            <a:off x="7515587" y="7116763"/>
            <a:ext cx="2452687" cy="50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Arrow: Chevron 24">
            <a:extLst>
              <a:ext uri="{FF2B5EF4-FFF2-40B4-BE49-F238E27FC236}">
                <a16:creationId xmlns:a16="http://schemas.microsoft.com/office/drawing/2014/main" id="{141BCE86-E246-4FA5-ADA7-9F7E8FA4D39C}"/>
              </a:ext>
            </a:extLst>
          </p:cNvPr>
          <p:cNvSpPr/>
          <p:nvPr/>
        </p:nvSpPr>
        <p:spPr>
          <a:xfrm>
            <a:off x="1120426" y="2710638"/>
            <a:ext cx="427038" cy="522287"/>
          </a:xfrm>
          <a:prstGeom prst="chevr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Arrow: Chevron 25">
            <a:extLst>
              <a:ext uri="{FF2B5EF4-FFF2-40B4-BE49-F238E27FC236}">
                <a16:creationId xmlns:a16="http://schemas.microsoft.com/office/drawing/2014/main" id="{5C7AF0DA-5F7B-4809-9553-7E0E36E91854}"/>
              </a:ext>
            </a:extLst>
          </p:cNvPr>
          <p:cNvSpPr/>
          <p:nvPr/>
        </p:nvSpPr>
        <p:spPr>
          <a:xfrm>
            <a:off x="1115664" y="3513913"/>
            <a:ext cx="427037" cy="522287"/>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7" name="Arrow: Chevron 26">
            <a:extLst>
              <a:ext uri="{FF2B5EF4-FFF2-40B4-BE49-F238E27FC236}">
                <a16:creationId xmlns:a16="http://schemas.microsoft.com/office/drawing/2014/main" id="{0030385B-ACC5-40A5-9A90-14265DBDCCD7}"/>
              </a:ext>
            </a:extLst>
          </p:cNvPr>
          <p:cNvSpPr/>
          <p:nvPr/>
        </p:nvSpPr>
        <p:spPr>
          <a:xfrm>
            <a:off x="1120426" y="1931175"/>
            <a:ext cx="427038" cy="522288"/>
          </a:xfrm>
          <a:prstGeom prst="chevr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8" name="Rectangle 3">
            <a:extLst>
              <a:ext uri="{FF2B5EF4-FFF2-40B4-BE49-F238E27FC236}">
                <a16:creationId xmlns:a16="http://schemas.microsoft.com/office/drawing/2014/main" id="{5945D4AD-67B0-4E9C-B87B-C1DA26BEDEEE}"/>
              </a:ext>
            </a:extLst>
          </p:cNvPr>
          <p:cNvSpPr txBox="1">
            <a:spLocks noChangeArrowheads="1"/>
          </p:cNvSpPr>
          <p:nvPr/>
        </p:nvSpPr>
        <p:spPr bwMode="auto">
          <a:xfrm>
            <a:off x="1654537" y="1836469"/>
            <a:ext cx="7516812"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647700" indent="-285750" defTabSz="45720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630238" indent="-268288" defTabSz="4572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630238" indent="741363" defTabSz="4572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801688" indent="-171450" defTabSz="4572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12588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17160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21732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2630488" indent="-171450" defTabSz="4572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marL="0" indent="0" eaLnBrk="1" hangingPunct="1">
              <a:buFontTx/>
              <a:buNone/>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Only </a:t>
            </a:r>
            <a:r>
              <a:rPr lang="en-US" alt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18%</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 of businesses with 200 or more workers offered retiree health benefits to early retirees</a:t>
            </a:r>
          </a:p>
          <a:p>
            <a:pPr marL="0" indent="0" eaLnBrk="1" hangingPunct="1">
              <a:buFontTx/>
              <a:buNone/>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0" indent="0" eaLnBrk="1" hangingPunct="1">
              <a:buFontTx/>
              <a:buNone/>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Employer may always change or eliminate coverage offered</a:t>
            </a:r>
          </a:p>
          <a:p>
            <a:pPr marL="0" indent="0" eaLnBrk="1" hangingPunct="1">
              <a:buFontTx/>
              <a:buNone/>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0" indent="0" eaLnBrk="1" hangingPunct="1">
              <a:buFontTx/>
              <a:buNone/>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The personal savings rate as a percentage of disposable income is typically low </a:t>
            </a:r>
          </a:p>
          <a:p>
            <a:pPr marL="361950" lvl="1" indent="0" eaLnBrk="1" hangingPunct="1">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Generally hovers between 1-3%</a:t>
            </a:r>
          </a:p>
          <a:p>
            <a:pPr lvl="1" eaLnBrk="1" hangingPunct="1">
              <a:buFont typeface="Arial" pitchFamily="34" charset="0"/>
              <a:buChar char="•"/>
              <a:defRPr/>
            </a:pPr>
            <a:endParaRPr lang="en-US" altLang="en-US" sz="1600" dirty="0"/>
          </a:p>
          <a:p>
            <a:pPr eaLnBrk="1" hangingPunct="1">
              <a:defRPr/>
            </a:pPr>
            <a:endParaRPr lang="en-US" altLang="en-US" dirty="0"/>
          </a:p>
          <a:p>
            <a:pPr eaLnBrk="1" hangingPunct="1">
              <a:defRPr/>
            </a:pPr>
            <a:endParaRPr lang="en-US" altLang="en-US" dirty="0"/>
          </a:p>
          <a:p>
            <a:pPr marL="361950" lvl="1" indent="0" eaLnBrk="1" hangingPunct="1">
              <a:defRPr/>
            </a:pPr>
            <a:endParaRPr lang="en-US" altLang="en-US" dirty="0"/>
          </a:p>
        </p:txBody>
      </p:sp>
      <p:sp>
        <p:nvSpPr>
          <p:cNvPr id="19" name="Text Box 4">
            <a:extLst>
              <a:ext uri="{FF2B5EF4-FFF2-40B4-BE49-F238E27FC236}">
                <a16:creationId xmlns:a16="http://schemas.microsoft.com/office/drawing/2014/main" id="{8C601EE4-9490-4AB7-8B96-86F504A36BD5}"/>
              </a:ext>
            </a:extLst>
          </p:cNvPr>
          <p:cNvSpPr txBox="1">
            <a:spLocks noChangeArrowheads="1"/>
          </p:cNvSpPr>
          <p:nvPr/>
        </p:nvSpPr>
        <p:spPr bwMode="auto">
          <a:xfrm>
            <a:off x="1004526" y="7114749"/>
            <a:ext cx="8551862" cy="230188"/>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defRPr/>
            </a:pPr>
            <a:r>
              <a:rPr lang="en-US" altLang="en-US" sz="90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“Kaiser Family Foundation 2018. </a:t>
            </a:r>
            <a:r>
              <a:rPr lang="en-US" altLang="en-US" sz="900" dirty="0">
                <a:solidFill>
                  <a:srgbClr val="002577"/>
                </a:solidFill>
                <a:latin typeface="Segoe UI" panose="020B0502040204020203" pitchFamily="34" charset="0"/>
                <a:ea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https://www.kff.org/report-section/2018-employer-health-benefits-survey-section-11-retiree-health-benefits</a:t>
            </a:r>
            <a:r>
              <a:rPr lang="en-US" altLang="en-US" sz="900" dirty="0">
                <a:latin typeface="+mn-lt"/>
                <a:hlinkClick r:id="rId9">
                  <a:extLst>
                    <a:ext uri="{A12FA001-AC4F-418D-AE19-62706E023703}">
                      <ahyp:hlinkClr xmlns:ahyp="http://schemas.microsoft.com/office/drawing/2018/hyperlinkcolor" val="tx"/>
                    </a:ext>
                  </a:extLst>
                </a:hlinkClick>
              </a:rPr>
              <a:t>/</a:t>
            </a:r>
            <a:r>
              <a:rPr lang="en-US" altLang="en-US" sz="900" dirty="0">
                <a:latin typeface="+mn-lt"/>
              </a:rPr>
              <a:t> </a:t>
            </a:r>
          </a:p>
        </p:txBody>
      </p:sp>
      <p:sp>
        <p:nvSpPr>
          <p:cNvPr id="20" name="Text Placeholder 3">
            <a:extLst>
              <a:ext uri="{FF2B5EF4-FFF2-40B4-BE49-F238E27FC236}">
                <a16:creationId xmlns:a16="http://schemas.microsoft.com/office/drawing/2014/main" id="{E27B1735-721A-4F83-9AB7-C424E1BBAA66}"/>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65147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891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Planning for Health Care Costs in Retirement</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FCBB1DC8-685F-4322-A489-81713509038B}"/>
              </a:ext>
            </a:extLst>
          </p:cNvPr>
          <p:cNvSpPr/>
          <p:nvPr/>
        </p:nvSpPr>
        <p:spPr>
          <a:xfrm>
            <a:off x="6489696" y="2964673"/>
            <a:ext cx="141288" cy="1768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E379B13C-935E-4133-A228-C37E8CC31FD6}"/>
              </a:ext>
            </a:extLst>
          </p:cNvPr>
          <p:cNvSpPr/>
          <p:nvPr/>
        </p:nvSpPr>
        <p:spPr>
          <a:xfrm>
            <a:off x="1004641" y="1812411"/>
            <a:ext cx="9144001" cy="630237"/>
          </a:xfrm>
          <a:prstGeom prst="rect">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a:latin typeface="Segoe UI" panose="020B0502040204020203" pitchFamily="34" charset="0"/>
                <a:ea typeface="Segoe UI" panose="020B0502040204020203" pitchFamily="34" charset="0"/>
                <a:cs typeface="Segoe UI" panose="020B0502040204020203" pitchFamily="34" charset="0"/>
              </a:rPr>
              <a:t>RETIREMENT INCOME PLANNING INCLUDES</a:t>
            </a:r>
          </a:p>
        </p:txBody>
      </p:sp>
      <p:sp>
        <p:nvSpPr>
          <p:cNvPr id="28" name="Rectangle 27">
            <a:extLst>
              <a:ext uri="{FF2B5EF4-FFF2-40B4-BE49-F238E27FC236}">
                <a16:creationId xmlns:a16="http://schemas.microsoft.com/office/drawing/2014/main" id="{104C858C-5642-482B-8FE2-7422DF51BC10}"/>
              </a:ext>
            </a:extLst>
          </p:cNvPr>
          <p:cNvSpPr/>
          <p:nvPr/>
        </p:nvSpPr>
        <p:spPr>
          <a:xfrm>
            <a:off x="1323729" y="2879211"/>
            <a:ext cx="2463800" cy="3605212"/>
          </a:xfrm>
          <a:prstGeom prst="rect">
            <a:avLst/>
          </a:prstGeom>
          <a:solidFill>
            <a:schemeClr val="bg1"/>
          </a:solidFill>
          <a:ln w="127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a:extLst>
              <a:ext uri="{FF2B5EF4-FFF2-40B4-BE49-F238E27FC236}">
                <a16:creationId xmlns:a16="http://schemas.microsoft.com/office/drawing/2014/main" id="{33E6B9B1-FA35-4A87-A2BD-B9A6722CAE77}"/>
              </a:ext>
            </a:extLst>
          </p:cNvPr>
          <p:cNvSpPr/>
          <p:nvPr/>
        </p:nvSpPr>
        <p:spPr>
          <a:xfrm>
            <a:off x="4327279" y="2879211"/>
            <a:ext cx="2463800" cy="3605212"/>
          </a:xfrm>
          <a:prstGeom prst="rect">
            <a:avLst/>
          </a:prstGeom>
          <a:solidFill>
            <a:schemeClr val="bg1"/>
          </a:solidFill>
          <a:ln w="127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EF932491-F0EB-44EB-BAB0-E475A9A311AF}"/>
              </a:ext>
            </a:extLst>
          </p:cNvPr>
          <p:cNvSpPr/>
          <p:nvPr/>
        </p:nvSpPr>
        <p:spPr>
          <a:xfrm>
            <a:off x="7332417" y="2879211"/>
            <a:ext cx="2463800" cy="3605212"/>
          </a:xfrm>
          <a:prstGeom prst="rect">
            <a:avLst/>
          </a:prstGeom>
          <a:solidFill>
            <a:schemeClr val="bg1"/>
          </a:solidFill>
          <a:ln w="127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10">
            <a:extLst>
              <a:ext uri="{FF2B5EF4-FFF2-40B4-BE49-F238E27FC236}">
                <a16:creationId xmlns:a16="http://schemas.microsoft.com/office/drawing/2014/main" id="{EB773E72-27FF-4318-A444-1DA0EEE9E097}"/>
              </a:ext>
            </a:extLst>
          </p:cNvPr>
          <p:cNvSpPr txBox="1">
            <a:spLocks noChangeArrowheads="1"/>
          </p:cNvSpPr>
          <p:nvPr/>
        </p:nvSpPr>
        <p:spPr bwMode="auto">
          <a:xfrm>
            <a:off x="853829" y="5487473"/>
            <a:ext cx="286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Applying for Medicare benefits</a:t>
            </a:r>
          </a:p>
          <a:p>
            <a:endParaRPr lang="en-US" alt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11">
            <a:extLst>
              <a:ext uri="{FF2B5EF4-FFF2-40B4-BE49-F238E27FC236}">
                <a16:creationId xmlns:a16="http://schemas.microsoft.com/office/drawing/2014/main" id="{E9EA4837-D5F3-4A8E-B604-FF5A8927EDFE}"/>
              </a:ext>
            </a:extLst>
          </p:cNvPr>
          <p:cNvSpPr txBox="1">
            <a:spLocks noChangeArrowheads="1"/>
          </p:cNvSpPr>
          <p:nvPr/>
        </p:nvSpPr>
        <p:spPr bwMode="auto">
          <a:xfrm>
            <a:off x="3924054" y="5487473"/>
            <a:ext cx="2867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Funding the “hidden” health care costs of approximately $6,000/yr. </a:t>
            </a:r>
          </a:p>
          <a:p>
            <a:pPr algn="ctr"/>
            <a:endParaRPr lang="en-US" alt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12">
            <a:extLst>
              <a:ext uri="{FF2B5EF4-FFF2-40B4-BE49-F238E27FC236}">
                <a16:creationId xmlns:a16="http://schemas.microsoft.com/office/drawing/2014/main" id="{DB733149-F059-415E-A614-A10AD33C1E4B}"/>
              </a:ext>
            </a:extLst>
          </p:cNvPr>
          <p:cNvSpPr txBox="1">
            <a:spLocks noChangeArrowheads="1"/>
          </p:cNvSpPr>
          <p:nvPr/>
        </p:nvSpPr>
        <p:spPr bwMode="auto">
          <a:xfrm>
            <a:off x="7091117" y="5487473"/>
            <a:ext cx="2600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3619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Account for inflation in health care costs </a:t>
            </a:r>
          </a:p>
          <a:p>
            <a:pPr algn="ctr"/>
            <a:endParaRPr lang="en-US" alt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34" name="Picture 13">
            <a:extLst>
              <a:ext uri="{FF2B5EF4-FFF2-40B4-BE49-F238E27FC236}">
                <a16:creationId xmlns:a16="http://schemas.microsoft.com/office/drawing/2014/main" id="{3452CCD2-58DD-4109-B271-5A01DDE33F4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10217" y="3272911"/>
            <a:ext cx="2124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a:extLst>
              <a:ext uri="{FF2B5EF4-FFF2-40B4-BE49-F238E27FC236}">
                <a16:creationId xmlns:a16="http://schemas.microsoft.com/office/drawing/2014/main" id="{B70A5B18-0540-43A5-8610-F115D42A52B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60642" y="3272911"/>
            <a:ext cx="19986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a:extLst>
              <a:ext uri="{FF2B5EF4-FFF2-40B4-BE49-F238E27FC236}">
                <a16:creationId xmlns:a16="http://schemas.microsoft.com/office/drawing/2014/main" id="{708431FA-DCA7-4C17-9748-625E2AB9F9B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50742" y="3268148"/>
            <a:ext cx="20415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
            <a:extLst>
              <a:ext uri="{FF2B5EF4-FFF2-40B4-BE49-F238E27FC236}">
                <a16:creationId xmlns:a16="http://schemas.microsoft.com/office/drawing/2014/main" id="{65424631-B48B-449E-8EB7-75E251962B9E}"/>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0425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9941"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Health Care is an Essential Expense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29</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FCBB1DC8-685F-4322-A489-81713509038B}"/>
              </a:ext>
            </a:extLst>
          </p:cNvPr>
          <p:cNvSpPr/>
          <p:nvPr/>
        </p:nvSpPr>
        <p:spPr>
          <a:xfrm>
            <a:off x="6489696" y="2964673"/>
            <a:ext cx="141288" cy="1768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 name="Picture 7">
            <a:extLst>
              <a:ext uri="{FF2B5EF4-FFF2-40B4-BE49-F238E27FC236}">
                <a16:creationId xmlns:a16="http://schemas.microsoft.com/office/drawing/2014/main" id="{ACF755E5-EA6D-4B12-8F88-B89D8AD8348B}"/>
              </a:ext>
            </a:extLst>
          </p:cNvPr>
          <p:cNvPicPr>
            <a:picLocks noChangeAspect="1"/>
          </p:cNvPicPr>
          <p:nvPr/>
        </p:nvPicPr>
        <p:blipFill>
          <a:blip r:embed="rId8">
            <a:extLst>
              <a:ext uri="{28A0092B-C50C-407E-A947-70E740481C1C}">
                <a14:useLocalDpi xmlns:a14="http://schemas.microsoft.com/office/drawing/2010/main" val="0"/>
              </a:ext>
            </a:extLst>
          </a:blip>
          <a:srcRect l="20589" t="22987" r="29117" b="2394"/>
          <a:stretch>
            <a:fillRect/>
          </a:stretch>
        </p:blipFill>
        <p:spPr bwMode="auto">
          <a:xfrm>
            <a:off x="2832585" y="1759196"/>
            <a:ext cx="64674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
            <a:extLst>
              <a:ext uri="{FF2B5EF4-FFF2-40B4-BE49-F238E27FC236}">
                <a16:creationId xmlns:a16="http://schemas.microsoft.com/office/drawing/2014/main" id="{24E5E1F2-634F-40B5-AADC-8EE2D5CAD9C9}"/>
              </a:ext>
            </a:extLst>
          </p:cNvPr>
          <p:cNvSpPr txBox="1">
            <a:spLocks noChangeArrowheads="1"/>
          </p:cNvSpPr>
          <p:nvPr/>
        </p:nvSpPr>
        <p:spPr bwMode="auto">
          <a:xfrm>
            <a:off x="611672" y="3519734"/>
            <a:ext cx="2141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2600" dirty="0">
                <a:solidFill>
                  <a:srgbClr val="002577"/>
                </a:solidFill>
                <a:latin typeface="Segoe UI" panose="020B0502040204020203" pitchFamily="34" charset="0"/>
                <a:ea typeface="Segoe UI" panose="020B0502040204020203" pitchFamily="34" charset="0"/>
                <a:cs typeface="Segoe UI" panose="020B0502040204020203" pitchFamily="34" charset="0"/>
              </a:rPr>
              <a:t>Budgeting for Healthcare Expenses </a:t>
            </a:r>
          </a:p>
        </p:txBody>
      </p:sp>
      <p:sp>
        <p:nvSpPr>
          <p:cNvPr id="21" name="Double Brace 20">
            <a:extLst>
              <a:ext uri="{FF2B5EF4-FFF2-40B4-BE49-F238E27FC236}">
                <a16:creationId xmlns:a16="http://schemas.microsoft.com/office/drawing/2014/main" id="{8DCE9531-8EF8-4BA7-8EA7-F2B16AC0E4F5}"/>
              </a:ext>
            </a:extLst>
          </p:cNvPr>
          <p:cNvSpPr/>
          <p:nvPr/>
        </p:nvSpPr>
        <p:spPr>
          <a:xfrm>
            <a:off x="443397" y="3060946"/>
            <a:ext cx="2478088" cy="2116138"/>
          </a:xfrm>
          <a:prstGeom prst="bracePair">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3" name="Text Placeholder 3">
            <a:extLst>
              <a:ext uri="{FF2B5EF4-FFF2-40B4-BE49-F238E27FC236}">
                <a16:creationId xmlns:a16="http://schemas.microsoft.com/office/drawing/2014/main" id="{60505B60-63B2-4FA5-9B41-344805761C94}"/>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27076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331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8899945"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Retirement Healthcare Cost Crisis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Box 4">
            <a:extLst>
              <a:ext uri="{FF2B5EF4-FFF2-40B4-BE49-F238E27FC236}">
                <a16:creationId xmlns:a16="http://schemas.microsoft.com/office/drawing/2014/main" id="{EFAF79FE-3CB7-4891-8CCE-BAAA78E58ECB}"/>
              </a:ext>
            </a:extLst>
          </p:cNvPr>
          <p:cNvSpPr txBox="1">
            <a:spLocks noChangeArrowheads="1"/>
          </p:cNvSpPr>
          <p:nvPr/>
        </p:nvSpPr>
        <p:spPr bwMode="auto">
          <a:xfrm>
            <a:off x="702419" y="7189967"/>
            <a:ext cx="44561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8"/>
              </a:buBlip>
              <a:defRPr>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defRPr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defRPr/>
            </a:pPr>
            <a:r>
              <a:rPr lang="en-US" altLang="en-US" sz="800" dirty="0">
                <a:solidFill>
                  <a:srgbClr val="002577"/>
                </a:solidFill>
                <a:latin typeface="+mn-lt"/>
              </a:rPr>
              <a:t>Source: BLS, US Census, EBRI 2016 Retirement Confidence Survey, Nationwide Healthcare Costs in Retirement Survey  </a:t>
            </a:r>
          </a:p>
        </p:txBody>
      </p:sp>
      <p:pic>
        <p:nvPicPr>
          <p:cNvPr id="13" name="Picture 3">
            <a:extLst>
              <a:ext uri="{FF2B5EF4-FFF2-40B4-BE49-F238E27FC236}">
                <a16:creationId xmlns:a16="http://schemas.microsoft.com/office/drawing/2014/main" id="{E77DB3CD-BB59-44BC-B006-285A6677A6B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56744" y="2401422"/>
            <a:ext cx="346392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B7378D3-20E2-4324-BF4C-E39633C33833}"/>
              </a:ext>
            </a:extLst>
          </p:cNvPr>
          <p:cNvSpPr txBox="1"/>
          <p:nvPr/>
        </p:nvSpPr>
        <p:spPr>
          <a:xfrm>
            <a:off x="1235819" y="1768010"/>
            <a:ext cx="3463925" cy="1046440"/>
          </a:xfrm>
          <a:prstGeom prst="rect">
            <a:avLst/>
          </a:prstGeom>
          <a:noFill/>
        </p:spPr>
        <p:txBody>
          <a:bodyPr wrap="square" lIns="0" tIns="0" rIns="0" bIns="0">
            <a:spAutoFit/>
          </a:bodyPr>
          <a:lstStyle/>
          <a:p>
            <a:pPr algn="ct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On average </a:t>
            </a:r>
            <a:r>
              <a:rPr lang="en-US" alt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10,000</a:t>
            </a:r>
            <a:r>
              <a:rPr lang="en-US" altLang="en-US" sz="1600"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people a day will turn 65 in 2020 and continuing until 2030</a:t>
            </a:r>
          </a:p>
          <a:p>
            <a:pPr>
              <a:defRPr/>
            </a:pPr>
            <a:endParaRPr lang="en-US" sz="1400" dirty="0">
              <a:cs typeface="Arial" pitchFamily="34" charset="0"/>
            </a:endParaRPr>
          </a:p>
        </p:txBody>
      </p:sp>
      <p:sp>
        <p:nvSpPr>
          <p:cNvPr id="15" name="TextBox 14">
            <a:extLst>
              <a:ext uri="{FF2B5EF4-FFF2-40B4-BE49-F238E27FC236}">
                <a16:creationId xmlns:a16="http://schemas.microsoft.com/office/drawing/2014/main" id="{8D2B5264-2470-43B8-A16B-F6A0D245322E}"/>
              </a:ext>
            </a:extLst>
          </p:cNvPr>
          <p:cNvSpPr txBox="1"/>
          <p:nvPr/>
        </p:nvSpPr>
        <p:spPr>
          <a:xfrm>
            <a:off x="6039594" y="1762137"/>
            <a:ext cx="3630613" cy="800100"/>
          </a:xfrm>
          <a:prstGeom prst="rect">
            <a:avLst/>
          </a:prstGeom>
          <a:noFill/>
        </p:spPr>
        <p:txBody>
          <a:bodyPr lIns="0" tIns="0" rIns="0" bIns="0">
            <a:spAutoFit/>
          </a:bodyPr>
          <a:lstStyle/>
          <a:p>
            <a:pPr algn="ctr" eaLnBrk="1" hangingPunct="1">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In 2016, </a:t>
            </a:r>
            <a:r>
              <a:rPr lang="en-US" alt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15% </a:t>
            </a: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of the US population was 65 or older</a:t>
            </a:r>
          </a:p>
          <a:p>
            <a:pPr>
              <a:defRPr/>
            </a:pPr>
            <a:endParaRPr lang="en-US" sz="1400" dirty="0">
              <a:cs typeface="Arial" pitchFamily="34" charset="0"/>
            </a:endParaRPr>
          </a:p>
        </p:txBody>
      </p:sp>
      <p:sp>
        <p:nvSpPr>
          <p:cNvPr id="22" name="TextBox 21">
            <a:extLst>
              <a:ext uri="{FF2B5EF4-FFF2-40B4-BE49-F238E27FC236}">
                <a16:creationId xmlns:a16="http://schemas.microsoft.com/office/drawing/2014/main" id="{17131970-B462-440C-9677-FD3B162637A1}"/>
              </a:ext>
            </a:extLst>
          </p:cNvPr>
          <p:cNvSpPr txBox="1"/>
          <p:nvPr/>
        </p:nvSpPr>
        <p:spPr>
          <a:xfrm>
            <a:off x="1235819" y="5329821"/>
            <a:ext cx="3097212" cy="830262"/>
          </a:xfrm>
          <a:prstGeom prst="rect">
            <a:avLst/>
          </a:prstGeom>
          <a:noFill/>
        </p:spPr>
        <p:txBody>
          <a:bodyPr lIns="0" tIns="0" rIns="0" bIns="0">
            <a:spAutoFit/>
          </a:bodyPr>
          <a:lstStyle/>
          <a:p>
            <a:pPr algn="ct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Only </a:t>
            </a:r>
            <a:r>
              <a:rPr lang="en-US" alt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27% </a:t>
            </a: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of workers have estimated the costs of healthcare in retirement</a:t>
            </a:r>
          </a:p>
        </p:txBody>
      </p:sp>
      <p:sp>
        <p:nvSpPr>
          <p:cNvPr id="23" name="TextBox 22">
            <a:extLst>
              <a:ext uri="{FF2B5EF4-FFF2-40B4-BE49-F238E27FC236}">
                <a16:creationId xmlns:a16="http://schemas.microsoft.com/office/drawing/2014/main" id="{61899A98-A835-45D3-A6A7-2B72EC8F976E}"/>
              </a:ext>
            </a:extLst>
          </p:cNvPr>
          <p:cNvSpPr txBox="1"/>
          <p:nvPr/>
        </p:nvSpPr>
        <p:spPr>
          <a:xfrm>
            <a:off x="6041181" y="5075567"/>
            <a:ext cx="3659188" cy="1538883"/>
          </a:xfrm>
          <a:prstGeom prst="rect">
            <a:avLst/>
          </a:prstGeom>
          <a:noFill/>
        </p:spPr>
        <p:txBody>
          <a:bodyPr lIns="0" tIns="0" rIns="0" bIns="0">
            <a:spAutoFit/>
          </a:bodyPr>
          <a:lstStyle/>
          <a:p>
            <a:pPr algn="ctr" eaLnBrk="1" hangingPunct="1">
              <a:defRPr/>
            </a:pPr>
            <a:endParaRPr lang="en-US" altLang="en-US" sz="1600" dirty="0">
              <a:latin typeface="Segoe UI" panose="020B0502040204020203" pitchFamily="34" charset="0"/>
              <a:ea typeface="Segoe UI" panose="020B0502040204020203" pitchFamily="34" charset="0"/>
              <a:cs typeface="Segoe UI" panose="020B0502040204020203" pitchFamily="34" charset="0"/>
            </a:endParaRPr>
          </a:p>
          <a:p>
            <a:pPr algn="ctr" eaLnBrk="1" hangingPunct="1">
              <a:defRPr/>
            </a:pPr>
            <a:r>
              <a:rPr lang="en-US" alt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53% </a:t>
            </a: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of pre-retirees said it’s important to discuss health care costs with their advisor, 10% have spoken with an advisor</a:t>
            </a:r>
          </a:p>
          <a:p>
            <a:pPr>
              <a:defRPr/>
            </a:pPr>
            <a:endParaRPr lang="en-US" sz="1400" dirty="0">
              <a:cs typeface="Arial" pitchFamily="34" charset="0"/>
            </a:endParaRPr>
          </a:p>
        </p:txBody>
      </p:sp>
      <p:sp>
        <p:nvSpPr>
          <p:cNvPr id="24" name="Rectangle 23">
            <a:extLst>
              <a:ext uri="{FF2B5EF4-FFF2-40B4-BE49-F238E27FC236}">
                <a16:creationId xmlns:a16="http://schemas.microsoft.com/office/drawing/2014/main" id="{EA2C8DB7-2204-43B2-956F-C47A5D90152E}"/>
              </a:ext>
            </a:extLst>
          </p:cNvPr>
          <p:cNvSpPr/>
          <p:nvPr/>
        </p:nvSpPr>
        <p:spPr>
          <a:xfrm>
            <a:off x="877044" y="4227047"/>
            <a:ext cx="9144000" cy="469900"/>
          </a:xfrm>
          <a:prstGeom prst="rect">
            <a:avLst/>
          </a:prstGeom>
          <a:solidFill>
            <a:schemeClr val="bg1">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latin typeface="Segoe UI" panose="020B0502040204020203" pitchFamily="34" charset="0"/>
                <a:ea typeface="Segoe UI" panose="020B0502040204020203" pitchFamily="34" charset="0"/>
                <a:cs typeface="Segoe UI" panose="020B0502040204020203" pitchFamily="34" charset="0"/>
              </a:rPr>
              <a:t>Health care planning in Retirement is a huge and largely unmet market </a:t>
            </a:r>
          </a:p>
        </p:txBody>
      </p:sp>
      <p:sp>
        <p:nvSpPr>
          <p:cNvPr id="25" name="Text Placeholder 3">
            <a:extLst>
              <a:ext uri="{FF2B5EF4-FFF2-40B4-BE49-F238E27FC236}">
                <a16:creationId xmlns:a16="http://schemas.microsoft.com/office/drawing/2014/main" id="{FE1E6759-2208-4085-84E1-CB3E59791755}"/>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422644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0965"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Creating Guaranteed Retirement Income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FCBB1DC8-685F-4322-A489-81713509038B}"/>
              </a:ext>
            </a:extLst>
          </p:cNvPr>
          <p:cNvSpPr/>
          <p:nvPr/>
        </p:nvSpPr>
        <p:spPr>
          <a:xfrm>
            <a:off x="6489696" y="2964673"/>
            <a:ext cx="141288" cy="1768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AutoShape 10" descr="Image result for drawn tools icon">
            <a:extLst>
              <a:ext uri="{FF2B5EF4-FFF2-40B4-BE49-F238E27FC236}">
                <a16:creationId xmlns:a16="http://schemas.microsoft.com/office/drawing/2014/main" id="{0D785BD5-D586-413B-A199-59ABD4E5749A}"/>
              </a:ext>
            </a:extLst>
          </p:cNvPr>
          <p:cNvSpPr>
            <a:spLocks noChangeAspect="1" noChangeArrowheads="1"/>
          </p:cNvSpPr>
          <p:nvPr/>
        </p:nvSpPr>
        <p:spPr bwMode="auto">
          <a:xfrm>
            <a:off x="5291632" y="399534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4" descr="Ficheiro:Wrench font awesome.svg - Wikilivros">
            <a:extLst>
              <a:ext uri="{FF2B5EF4-FFF2-40B4-BE49-F238E27FC236}">
                <a16:creationId xmlns:a16="http://schemas.microsoft.com/office/drawing/2014/main" id="{CCD94136-9AC1-417C-B02D-A5992D015CD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5582" y="3639746"/>
            <a:ext cx="13192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ile:Edit &lt;strong&gt;Notepad Icon&lt;/strong&gt;.svg - Wikimedia Commons">
            <a:extLst>
              <a:ext uri="{FF2B5EF4-FFF2-40B4-BE49-F238E27FC236}">
                <a16:creationId xmlns:a16="http://schemas.microsoft.com/office/drawing/2014/main" id="{2034426F-6F7B-4ABB-B3F0-3F99CC70022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65757" y="5432034"/>
            <a:ext cx="13430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lt;strong&gt;question&lt;/strong&gt; &lt;strong&gt;mark&lt;/strong&gt; — Women on Web">
            <a:extLst>
              <a:ext uri="{FF2B5EF4-FFF2-40B4-BE49-F238E27FC236}">
                <a16:creationId xmlns:a16="http://schemas.microsoft.com/office/drawing/2014/main" id="{1AC89771-290A-4C61-8885-BAA1F4ACA8D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89557" y="1788721"/>
            <a:ext cx="149383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a:extLst>
              <a:ext uri="{FF2B5EF4-FFF2-40B4-BE49-F238E27FC236}">
                <a16:creationId xmlns:a16="http://schemas.microsoft.com/office/drawing/2014/main" id="{F0BA5CB2-17A6-4D70-853D-0BD88B5E0DB4}"/>
              </a:ext>
            </a:extLst>
          </p:cNvPr>
          <p:cNvSpPr txBox="1">
            <a:spLocks noChangeArrowheads="1"/>
          </p:cNvSpPr>
          <p:nvPr/>
        </p:nvSpPr>
        <p:spPr bwMode="auto">
          <a:xfrm>
            <a:off x="3445369" y="2137971"/>
            <a:ext cx="61293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One of the biggest questions to answer when creating a retirement income plan is determining how much risk may need to shift to a guaranteed source of income  </a:t>
            </a:r>
          </a:p>
        </p:txBody>
      </p:sp>
      <p:sp>
        <p:nvSpPr>
          <p:cNvPr id="23" name="TextBox 10">
            <a:extLst>
              <a:ext uri="{FF2B5EF4-FFF2-40B4-BE49-F238E27FC236}">
                <a16:creationId xmlns:a16="http://schemas.microsoft.com/office/drawing/2014/main" id="{A81B86F7-2C56-44FB-AA9A-389AF911241A}"/>
              </a:ext>
            </a:extLst>
          </p:cNvPr>
          <p:cNvSpPr txBox="1">
            <a:spLocks noChangeArrowheads="1"/>
          </p:cNvSpPr>
          <p:nvPr/>
        </p:nvSpPr>
        <p:spPr bwMode="auto">
          <a:xfrm>
            <a:off x="3464419" y="4128696"/>
            <a:ext cx="62339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There are tools that can help you answer that question </a:t>
            </a:r>
          </a:p>
        </p:txBody>
      </p:sp>
      <p:sp>
        <p:nvSpPr>
          <p:cNvPr id="24" name="TextBox 11">
            <a:extLst>
              <a:ext uri="{FF2B5EF4-FFF2-40B4-BE49-F238E27FC236}">
                <a16:creationId xmlns:a16="http://schemas.microsoft.com/office/drawing/2014/main" id="{57B33376-38A1-4CE1-8B2C-BB1FAA539BF4}"/>
              </a:ext>
            </a:extLst>
          </p:cNvPr>
          <p:cNvSpPr txBox="1">
            <a:spLocks noChangeArrowheads="1"/>
          </p:cNvSpPr>
          <p:nvPr/>
        </p:nvSpPr>
        <p:spPr bwMode="auto">
          <a:xfrm>
            <a:off x="3204069" y="5733659"/>
            <a:ext cx="61579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Equitable’s Retirement Income Worksheet can help to visualize a plan </a:t>
            </a:r>
          </a:p>
        </p:txBody>
      </p:sp>
      <p:sp>
        <p:nvSpPr>
          <p:cNvPr id="25" name="Rectangle: Diagonal Corners Rounded 24">
            <a:extLst>
              <a:ext uri="{FF2B5EF4-FFF2-40B4-BE49-F238E27FC236}">
                <a16:creationId xmlns:a16="http://schemas.microsoft.com/office/drawing/2014/main" id="{F4066D15-205F-42CC-A2CE-5AD29646ED30}"/>
              </a:ext>
            </a:extLst>
          </p:cNvPr>
          <p:cNvSpPr/>
          <p:nvPr/>
        </p:nvSpPr>
        <p:spPr>
          <a:xfrm>
            <a:off x="3076907" y="1666484"/>
            <a:ext cx="6621463" cy="5267325"/>
          </a:xfrm>
          <a:prstGeom prst="round2DiagRect">
            <a:avLst/>
          </a:prstGeom>
          <a:noFill/>
          <a:ln w="22225">
            <a:solidFill>
              <a:srgbClr val="00489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6B38780C-8CE5-478C-B642-76FE0FC66197}"/>
              </a:ext>
            </a:extLst>
          </p:cNvPr>
          <p:cNvCxnSpPr/>
          <p:nvPr/>
        </p:nvCxnSpPr>
        <p:spPr>
          <a:xfrm flipV="1">
            <a:off x="3445369" y="3506396"/>
            <a:ext cx="5675313" cy="17463"/>
          </a:xfrm>
          <a:prstGeom prst="line">
            <a:avLst/>
          </a:prstGeom>
          <a:ln w="3175">
            <a:solidFill>
              <a:schemeClr val="accent1">
                <a:alpha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26253CB-6051-4FD7-8212-93B47C1FED21}"/>
              </a:ext>
            </a:extLst>
          </p:cNvPr>
          <p:cNvCxnSpPr/>
          <p:nvPr/>
        </p:nvCxnSpPr>
        <p:spPr>
          <a:xfrm flipV="1">
            <a:off x="3445369" y="5155809"/>
            <a:ext cx="5675313" cy="17462"/>
          </a:xfrm>
          <a:prstGeom prst="line">
            <a:avLst/>
          </a:prstGeom>
          <a:ln w="3175">
            <a:solidFill>
              <a:schemeClr val="accent1">
                <a:alpha val="65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3">
            <a:extLst>
              <a:ext uri="{FF2B5EF4-FFF2-40B4-BE49-F238E27FC236}">
                <a16:creationId xmlns:a16="http://schemas.microsoft.com/office/drawing/2014/main" id="{3CAA2BF4-2B5D-491D-840A-D6B454675096}"/>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276300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198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599717"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Equitable’s Retirement Income Worksheet</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FCBB1DC8-685F-4322-A489-81713509038B}"/>
              </a:ext>
            </a:extLst>
          </p:cNvPr>
          <p:cNvSpPr/>
          <p:nvPr/>
        </p:nvSpPr>
        <p:spPr>
          <a:xfrm>
            <a:off x="6489696" y="2964673"/>
            <a:ext cx="141288" cy="1768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AutoShape 10" descr="Image result for drawn tools icon">
            <a:extLst>
              <a:ext uri="{FF2B5EF4-FFF2-40B4-BE49-F238E27FC236}">
                <a16:creationId xmlns:a16="http://schemas.microsoft.com/office/drawing/2014/main" id="{0D785BD5-D586-413B-A199-59ABD4E5749A}"/>
              </a:ext>
            </a:extLst>
          </p:cNvPr>
          <p:cNvSpPr>
            <a:spLocks noChangeAspect="1" noChangeArrowheads="1"/>
          </p:cNvSpPr>
          <p:nvPr/>
        </p:nvSpPr>
        <p:spPr bwMode="auto">
          <a:xfrm>
            <a:off x="5291632" y="399534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190D56EC-221E-49A9-862F-AFDE258E205A}"/>
              </a:ext>
            </a:extLst>
          </p:cNvPr>
          <p:cNvSpPr/>
          <p:nvPr/>
        </p:nvSpPr>
        <p:spPr>
          <a:xfrm>
            <a:off x="748146" y="5148430"/>
            <a:ext cx="9144000" cy="17065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A5F8CDA0-5C10-4ABE-8740-25B8E2C0B26D}"/>
              </a:ext>
            </a:extLst>
          </p:cNvPr>
          <p:cNvSpPr/>
          <p:nvPr/>
        </p:nvSpPr>
        <p:spPr>
          <a:xfrm>
            <a:off x="743383" y="3257717"/>
            <a:ext cx="9144001" cy="1708150"/>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2BF447C7-7131-4823-A6CD-C496D31CACA5}"/>
              </a:ext>
            </a:extLst>
          </p:cNvPr>
          <p:cNvSpPr/>
          <p:nvPr/>
        </p:nvSpPr>
        <p:spPr>
          <a:xfrm>
            <a:off x="748146" y="1355892"/>
            <a:ext cx="9144000" cy="17065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Arrow: Striped Right 27">
            <a:extLst>
              <a:ext uri="{FF2B5EF4-FFF2-40B4-BE49-F238E27FC236}">
                <a16:creationId xmlns:a16="http://schemas.microsoft.com/office/drawing/2014/main" id="{36D911B8-BE5C-4447-B659-5C050AF3ED2A}"/>
              </a:ext>
            </a:extLst>
          </p:cNvPr>
          <p:cNvSpPr/>
          <p:nvPr/>
        </p:nvSpPr>
        <p:spPr>
          <a:xfrm>
            <a:off x="1118034" y="1425742"/>
            <a:ext cx="1763712" cy="1531938"/>
          </a:xfrm>
          <a:prstGeom prst="stripedRightArrow">
            <a:avLst/>
          </a:prstGeom>
          <a:solidFill>
            <a:schemeClr val="accent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Step 1</a:t>
            </a:r>
          </a:p>
        </p:txBody>
      </p:sp>
      <p:sp>
        <p:nvSpPr>
          <p:cNvPr id="29" name="Arrow: Striped Right 28">
            <a:extLst>
              <a:ext uri="{FF2B5EF4-FFF2-40B4-BE49-F238E27FC236}">
                <a16:creationId xmlns:a16="http://schemas.microsoft.com/office/drawing/2014/main" id="{18B14465-9481-4318-A8AF-73A987BC4CF2}"/>
              </a:ext>
            </a:extLst>
          </p:cNvPr>
          <p:cNvSpPr/>
          <p:nvPr/>
        </p:nvSpPr>
        <p:spPr>
          <a:xfrm>
            <a:off x="1100571" y="3276767"/>
            <a:ext cx="1781175" cy="1654175"/>
          </a:xfrm>
          <a:prstGeom prst="stripedRightArrow">
            <a:avLst/>
          </a:prstGeom>
          <a:solidFill>
            <a:schemeClr val="accent1">
              <a:lumMod val="75000"/>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Step 2</a:t>
            </a:r>
          </a:p>
        </p:txBody>
      </p:sp>
      <p:sp>
        <p:nvSpPr>
          <p:cNvPr id="30" name="Arrow: Striped Right 29">
            <a:extLst>
              <a:ext uri="{FF2B5EF4-FFF2-40B4-BE49-F238E27FC236}">
                <a16:creationId xmlns:a16="http://schemas.microsoft.com/office/drawing/2014/main" id="{F2BD930E-C06C-4262-8618-5E1DEE897045}"/>
              </a:ext>
            </a:extLst>
          </p:cNvPr>
          <p:cNvSpPr/>
          <p:nvPr/>
        </p:nvSpPr>
        <p:spPr>
          <a:xfrm>
            <a:off x="1118034" y="5188117"/>
            <a:ext cx="1763712" cy="1654175"/>
          </a:xfrm>
          <a:prstGeom prst="stripedRightArrow">
            <a:avLst/>
          </a:prstGeom>
          <a:solidFill>
            <a:schemeClr val="accent1">
              <a:lumMod val="75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Step 3</a:t>
            </a:r>
          </a:p>
        </p:txBody>
      </p:sp>
      <p:sp>
        <p:nvSpPr>
          <p:cNvPr id="31" name="TextBox 30">
            <a:extLst>
              <a:ext uri="{FF2B5EF4-FFF2-40B4-BE49-F238E27FC236}">
                <a16:creationId xmlns:a16="http://schemas.microsoft.com/office/drawing/2014/main" id="{876A542A-6F72-4DB6-BC92-52E1C530C037}"/>
              </a:ext>
            </a:extLst>
          </p:cNvPr>
          <p:cNvSpPr txBox="1"/>
          <p:nvPr/>
        </p:nvSpPr>
        <p:spPr>
          <a:xfrm>
            <a:off x="3038909" y="1898817"/>
            <a:ext cx="6461125" cy="954088"/>
          </a:xfrm>
          <a:prstGeom prst="rect">
            <a:avLst/>
          </a:prstGeom>
          <a:noFill/>
        </p:spPr>
        <p:txBody>
          <a:bodyPr lIns="0" tIns="0" rIns="0" bIns="0">
            <a:spAutoFit/>
          </a:bodyPr>
          <a:lstStyle/>
          <a:p>
            <a:pPr algn="ctr">
              <a:defRP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Determine whether or not guaranteed sources of income will provide enough money to cover non-discretionary spending needs during retirement</a:t>
            </a:r>
            <a:endPar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8CBFBAA0-E92D-4B65-89EF-CBF8BF314001}"/>
              </a:ext>
            </a:extLst>
          </p:cNvPr>
          <p:cNvSpPr txBox="1"/>
          <p:nvPr/>
        </p:nvSpPr>
        <p:spPr>
          <a:xfrm>
            <a:off x="3038909" y="3770480"/>
            <a:ext cx="6461125" cy="708025"/>
          </a:xfrm>
          <a:prstGeom prst="rect">
            <a:avLst/>
          </a:prstGeom>
          <a:noFill/>
        </p:spPr>
        <p:txBody>
          <a:bodyPr lIns="0" tIns="0" rIns="0" bIns="0">
            <a:spAutoFit/>
          </a:bodyPr>
          <a:lstStyle/>
          <a:p>
            <a:pPr algn="ctr">
              <a:defRPr/>
            </a:pPr>
            <a:r>
              <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Take the amount of personal savings left over after covering the non-discretionary spending needs and divide it by life expectancy </a:t>
            </a:r>
          </a:p>
          <a:p>
            <a:pPr>
              <a:defRPr/>
            </a:pPr>
            <a:endPar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EC4D86AF-2045-48FB-8F38-FBD7AF3F71CE}"/>
              </a:ext>
            </a:extLst>
          </p:cNvPr>
          <p:cNvSpPr txBox="1"/>
          <p:nvPr/>
        </p:nvSpPr>
        <p:spPr>
          <a:xfrm>
            <a:off x="3108759" y="5959642"/>
            <a:ext cx="6461125" cy="461963"/>
          </a:xfrm>
          <a:prstGeom prst="rect">
            <a:avLst/>
          </a:prstGeom>
          <a:noFill/>
        </p:spPr>
        <p:txBody>
          <a:bodyPr lIns="0" tIns="0" rIns="0" bIns="0">
            <a:spAutoFit/>
          </a:bodyPr>
          <a:lstStyle/>
          <a:p>
            <a:pPr>
              <a:defRPr/>
            </a:pPr>
            <a:r>
              <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The result is how much you can spend each year on discretionary items </a:t>
            </a:r>
          </a:p>
          <a:p>
            <a:pPr>
              <a:defRPr/>
            </a:pPr>
            <a:endPar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Text Placeholder 3">
            <a:extLst>
              <a:ext uri="{FF2B5EF4-FFF2-40B4-BE49-F238E27FC236}">
                <a16:creationId xmlns:a16="http://schemas.microsoft.com/office/drawing/2014/main" id="{C76F1175-2EDD-4437-8973-E83974B63FC2}"/>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501254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3013"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Retirement Income Worksheet</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1">
            <a:extLst>
              <a:ext uri="{FF2B5EF4-FFF2-40B4-BE49-F238E27FC236}">
                <a16:creationId xmlns:a16="http://schemas.microsoft.com/office/drawing/2014/main" id="{D06BCE42-496C-4F41-870C-519180EFB14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338" y="1658938"/>
            <a:ext cx="4371975" cy="537051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11200E84-FFFA-4914-81F9-4E5E7055559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8763" y="1655763"/>
            <a:ext cx="4371975" cy="5373687"/>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 name="Text Placeholder 3">
            <a:extLst>
              <a:ext uri="{FF2B5EF4-FFF2-40B4-BE49-F238E27FC236}">
                <a16:creationId xmlns:a16="http://schemas.microsoft.com/office/drawing/2014/main" id="{469BBFC2-DBC4-4B68-8311-5C3F88263E18}"/>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
        <p:nvSpPr>
          <p:cNvPr id="4" name="Rectangle 3">
            <a:extLst>
              <a:ext uri="{FF2B5EF4-FFF2-40B4-BE49-F238E27FC236}">
                <a16:creationId xmlns:a16="http://schemas.microsoft.com/office/drawing/2014/main" id="{A90B50BC-CCEC-4926-B84C-B600353AF480}"/>
              </a:ext>
            </a:extLst>
          </p:cNvPr>
          <p:cNvSpPr/>
          <p:nvPr/>
        </p:nvSpPr>
        <p:spPr>
          <a:xfrm>
            <a:off x="1019175" y="1800225"/>
            <a:ext cx="1114425"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955AC7-CA80-4F8B-972F-EA4244214A75}"/>
              </a:ext>
            </a:extLst>
          </p:cNvPr>
          <p:cNvPicPr>
            <a:picLocks noChangeAspect="1"/>
          </p:cNvPicPr>
          <p:nvPr/>
        </p:nvPicPr>
        <p:blipFill>
          <a:blip r:embed="rId10"/>
          <a:stretch>
            <a:fillRect/>
          </a:stretch>
        </p:blipFill>
        <p:spPr>
          <a:xfrm>
            <a:off x="1196974" y="1809750"/>
            <a:ext cx="1033463" cy="600075"/>
          </a:xfrm>
          <a:prstGeom prst="rect">
            <a:avLst/>
          </a:prstGeom>
        </p:spPr>
      </p:pic>
    </p:spTree>
    <p:extLst>
      <p:ext uri="{BB962C8B-B14F-4D97-AF65-F5344CB8AC3E}">
        <p14:creationId xmlns:p14="http://schemas.microsoft.com/office/powerpoint/2010/main" val="3716487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403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Income Summary</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837D5382-A129-45CA-B687-568CFD46F413}"/>
              </a:ext>
            </a:extLst>
          </p:cNvPr>
          <p:cNvSpPr/>
          <p:nvPr/>
        </p:nvSpPr>
        <p:spPr>
          <a:xfrm>
            <a:off x="900122" y="2293943"/>
            <a:ext cx="9144000" cy="3517900"/>
          </a:xfrm>
          <a:prstGeom prst="rect">
            <a:avLst/>
          </a:prstGeom>
          <a:solidFill>
            <a:schemeClr val="accent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E80FBF98-20A1-4D17-A38C-E8B0E90445F6}"/>
              </a:ext>
            </a:extLst>
          </p:cNvPr>
          <p:cNvSpPr/>
          <p:nvPr/>
        </p:nvSpPr>
        <p:spPr>
          <a:xfrm>
            <a:off x="7431097" y="2149481"/>
            <a:ext cx="2586038" cy="38068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altLang="en-US" b="1" dirty="0">
                <a:latin typeface="Segoe UI" panose="020B0502040204020203" pitchFamily="34" charset="0"/>
                <a:ea typeface="Segoe UI" panose="020B0502040204020203" pitchFamily="34" charset="0"/>
                <a:cs typeface="Segoe UI" panose="020B0502040204020203" pitchFamily="34" charset="0"/>
              </a:rPr>
              <a:t>Help to manage risk by using guaranteed income strategies</a:t>
            </a:r>
          </a:p>
          <a:p>
            <a:pPr eaLnBrk="1" hangingPunct="1">
              <a:defRPr/>
            </a:pPr>
            <a:endParaRPr lang="en-US" alt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78935B59-D737-441C-BF42-232686ADD930}"/>
              </a:ext>
            </a:extLst>
          </p:cNvPr>
          <p:cNvSpPr/>
          <p:nvPr/>
        </p:nvSpPr>
        <p:spPr>
          <a:xfrm>
            <a:off x="4175135" y="2149481"/>
            <a:ext cx="2586037" cy="38068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altLang="en-US" b="1" dirty="0">
                <a:latin typeface="Segoe UI" panose="020B0502040204020203" pitchFamily="34" charset="0"/>
                <a:ea typeface="Segoe UI" panose="020B0502040204020203" pitchFamily="34" charset="0"/>
                <a:cs typeface="Segoe UI" panose="020B0502040204020203" pitchFamily="34" charset="0"/>
              </a:rPr>
              <a:t>Understanding how risks impact a distribution portfolio is crucial to lifelong income</a:t>
            </a:r>
          </a:p>
        </p:txBody>
      </p:sp>
      <p:sp>
        <p:nvSpPr>
          <p:cNvPr id="16" name="Rectangle 15">
            <a:extLst>
              <a:ext uri="{FF2B5EF4-FFF2-40B4-BE49-F238E27FC236}">
                <a16:creationId xmlns:a16="http://schemas.microsoft.com/office/drawing/2014/main" id="{C8516A67-70C0-4BB3-96AE-35A156F6690F}"/>
              </a:ext>
            </a:extLst>
          </p:cNvPr>
          <p:cNvSpPr/>
          <p:nvPr/>
        </p:nvSpPr>
        <p:spPr>
          <a:xfrm>
            <a:off x="960447" y="2136781"/>
            <a:ext cx="2586038" cy="38068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altLang="en-US" b="1" dirty="0">
                <a:latin typeface="Segoe UI" panose="020B0502040204020203" pitchFamily="34" charset="0"/>
                <a:ea typeface="Segoe UI" panose="020B0502040204020203" pitchFamily="34" charset="0"/>
                <a:cs typeface="Segoe UI" panose="020B0502040204020203" pitchFamily="34" charset="0"/>
              </a:rPr>
              <a:t>Proper retirement planning requires a comprehensive approach</a:t>
            </a:r>
          </a:p>
          <a:p>
            <a:pPr algn="ctr" eaLnBrk="1" hangingPunct="1">
              <a:defRPr/>
            </a:pPr>
            <a:endParaRPr lang="en-US" altLang="en-US" b="1" dirty="0">
              <a:latin typeface="Segoe UI" panose="020B0502040204020203" pitchFamily="34" charset="0"/>
              <a:ea typeface="Segoe UI" panose="020B0502040204020203" pitchFamily="34" charset="0"/>
              <a:cs typeface="Segoe UI" panose="020B0502040204020203" pitchFamily="34" charset="0"/>
            </a:endParaRPr>
          </a:p>
          <a:p>
            <a:pPr algn="ctr" eaLnBrk="1" hangingPunct="1">
              <a:defRPr/>
            </a:pPr>
            <a:r>
              <a:rPr lang="en-US" altLang="en-US" b="1" dirty="0">
                <a:latin typeface="Segoe UI" panose="020B0502040204020203" pitchFamily="34" charset="0"/>
                <a:ea typeface="Segoe UI" panose="020B0502040204020203" pitchFamily="34" charset="0"/>
                <a:cs typeface="Segoe UI" panose="020B0502040204020203" pitchFamily="34" charset="0"/>
              </a:rPr>
              <a:t>Define Goals and Objectives</a:t>
            </a:r>
          </a:p>
        </p:txBody>
      </p:sp>
      <p:sp>
        <p:nvSpPr>
          <p:cNvPr id="17" name="Text Placeholder 3">
            <a:extLst>
              <a:ext uri="{FF2B5EF4-FFF2-40B4-BE49-F238E27FC236}">
                <a16:creationId xmlns:a16="http://schemas.microsoft.com/office/drawing/2014/main" id="{9AC49D73-E9B3-4BB0-B4E4-C8BCB2E84234}"/>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68118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5061"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Recap</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87A7897D-0CE9-435E-8AF1-1EE45D8CCEBF}"/>
              </a:ext>
            </a:extLst>
          </p:cNvPr>
          <p:cNvSpPr txBox="1">
            <a:spLocks noChangeArrowheads="1"/>
          </p:cNvSpPr>
          <p:nvPr/>
        </p:nvSpPr>
        <p:spPr>
          <a:xfrm>
            <a:off x="895347" y="2165890"/>
            <a:ext cx="5410209" cy="447675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Healthcare Costs in Retirement</a:t>
            </a:r>
          </a:p>
          <a:p>
            <a:pPr marL="342900" indent="-342900">
              <a:buFont typeface="Arial" panose="020B0604020202020204" pitchFamily="34" charset="0"/>
              <a:buChar char="•"/>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Medicare Basics</a:t>
            </a:r>
          </a:p>
          <a:p>
            <a:pPr marL="342900" indent="-342900">
              <a:buFont typeface="Arial" panose="020B0604020202020204" pitchFamily="34" charset="0"/>
              <a:buChar char="•"/>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Medicare – What is Covered</a:t>
            </a:r>
          </a:p>
          <a:p>
            <a:pPr marL="1059149" lvl="2" indent="-285750" algn="l">
              <a:buFont typeface="Arial" panose="020B0604020202020204" pitchFamily="34" charset="0"/>
              <a:buChar char="•"/>
              <a:defRPr/>
            </a:pPr>
            <a:r>
              <a:rPr lang="en-US" sz="1820" dirty="0">
                <a:solidFill>
                  <a:srgbClr val="002577"/>
                </a:solidFill>
                <a:latin typeface="Segoe UI" panose="020B0502040204020203" pitchFamily="34" charset="0"/>
                <a:ea typeface="Segoe UI" panose="020B0502040204020203" pitchFamily="34" charset="0"/>
                <a:cs typeface="Segoe UI" panose="020B0502040204020203" pitchFamily="34" charset="0"/>
              </a:rPr>
              <a:t>Part A (Hospital Insurance)</a:t>
            </a:r>
          </a:p>
          <a:p>
            <a:pPr marL="1059149" lvl="2" indent="-285750" algn="l">
              <a:buFont typeface="Arial" panose="020B0604020202020204" pitchFamily="34" charset="0"/>
              <a:buChar char="•"/>
              <a:defRPr/>
            </a:pPr>
            <a:r>
              <a:rPr lang="en-US" sz="1820" dirty="0">
                <a:solidFill>
                  <a:srgbClr val="002577"/>
                </a:solidFill>
                <a:latin typeface="Segoe UI" panose="020B0502040204020203" pitchFamily="34" charset="0"/>
                <a:ea typeface="Segoe UI" panose="020B0502040204020203" pitchFamily="34" charset="0"/>
                <a:cs typeface="Segoe UI" panose="020B0502040204020203" pitchFamily="34" charset="0"/>
              </a:rPr>
              <a:t>Part B (Medical Insurance)</a:t>
            </a:r>
          </a:p>
          <a:p>
            <a:pPr marL="1059149" lvl="2" indent="-285750" algn="l">
              <a:buFont typeface="Arial" panose="020B0604020202020204" pitchFamily="34" charset="0"/>
              <a:buChar char="•"/>
              <a:defRPr/>
            </a:pPr>
            <a:r>
              <a:rPr lang="en-US" sz="1820" dirty="0">
                <a:solidFill>
                  <a:srgbClr val="002577"/>
                </a:solidFill>
                <a:latin typeface="Segoe UI" panose="020B0502040204020203" pitchFamily="34" charset="0"/>
                <a:ea typeface="Segoe UI" panose="020B0502040204020203" pitchFamily="34" charset="0"/>
                <a:cs typeface="Segoe UI" panose="020B0502040204020203" pitchFamily="34" charset="0"/>
              </a:rPr>
              <a:t>Part C (Medicare Advantage Plans)</a:t>
            </a:r>
          </a:p>
          <a:p>
            <a:pPr marL="1059149" lvl="2" indent="-285750" algn="l">
              <a:buFont typeface="Arial" panose="020B0604020202020204" pitchFamily="34" charset="0"/>
              <a:buChar char="•"/>
              <a:defRPr/>
            </a:pPr>
            <a:r>
              <a:rPr lang="en-US" sz="1820" dirty="0">
                <a:solidFill>
                  <a:srgbClr val="002577"/>
                </a:solidFill>
                <a:latin typeface="Segoe UI" panose="020B0502040204020203" pitchFamily="34" charset="0"/>
                <a:ea typeface="Segoe UI" panose="020B0502040204020203" pitchFamily="34" charset="0"/>
                <a:cs typeface="Segoe UI" panose="020B0502040204020203" pitchFamily="34" charset="0"/>
              </a:rPr>
              <a:t>Part D (Medicare Prescription Drug Coverage) </a:t>
            </a:r>
          </a:p>
          <a:p>
            <a:pPr marL="754350" lvl="1" indent="-342900">
              <a:buFont typeface="Arial" panose="020B0604020202020204" pitchFamily="34" charset="0"/>
              <a:buChar char="•"/>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Medicare- Filling the Gap</a:t>
            </a:r>
          </a:p>
          <a:p>
            <a:pPr marL="342900" indent="-342900">
              <a:buFont typeface="Arial" panose="020B0604020202020204" pitchFamily="34" charset="0"/>
              <a:buChar char="•"/>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18" name="Group 2">
            <a:extLst>
              <a:ext uri="{FF2B5EF4-FFF2-40B4-BE49-F238E27FC236}">
                <a16:creationId xmlns:a16="http://schemas.microsoft.com/office/drawing/2014/main" id="{9C041428-E685-4645-B430-1729A6DAF1CD}"/>
              </a:ext>
            </a:extLst>
          </p:cNvPr>
          <p:cNvGrpSpPr>
            <a:grpSpLocks/>
          </p:cNvGrpSpPr>
          <p:nvPr/>
        </p:nvGrpSpPr>
        <p:grpSpPr bwMode="auto">
          <a:xfrm>
            <a:off x="6305556" y="2646368"/>
            <a:ext cx="3232151" cy="2158007"/>
            <a:chOff x="5332469" y="1558925"/>
            <a:chExt cx="3405131" cy="2348949"/>
          </a:xfrm>
        </p:grpSpPr>
        <p:pic>
          <p:nvPicPr>
            <p:cNvPr id="19" name="Picture 3" descr="C:\JOBS\AXA\medicare-1 copy.bmp">
              <a:extLst>
                <a:ext uri="{FF2B5EF4-FFF2-40B4-BE49-F238E27FC236}">
                  <a16:creationId xmlns:a16="http://schemas.microsoft.com/office/drawing/2014/main" id="{45A0BB47-41ED-427E-BF25-7BA9CC353C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4849" b="37610"/>
            <a:stretch>
              <a:fillRect/>
            </a:stretch>
          </p:blipFill>
          <p:spPr bwMode="auto">
            <a:xfrm>
              <a:off x="5332469" y="1558925"/>
              <a:ext cx="3375025" cy="22796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
              <a:extLst>
                <a:ext uri="{FF2B5EF4-FFF2-40B4-BE49-F238E27FC236}">
                  <a16:creationId xmlns:a16="http://schemas.microsoft.com/office/drawing/2014/main" id="{5E825ABC-633F-4A98-B30A-694534711118}"/>
                </a:ext>
              </a:extLst>
            </p:cNvPr>
            <p:cNvSpPr txBox="1">
              <a:spLocks noChangeArrowheads="1"/>
            </p:cNvSpPr>
            <p:nvPr/>
          </p:nvSpPr>
          <p:spPr bwMode="auto">
            <a:xfrm>
              <a:off x="5332469" y="3472362"/>
              <a:ext cx="3405131" cy="435512"/>
            </a:xfrm>
            <a:prstGeom prst="rect">
              <a:avLst/>
            </a:prstGeom>
            <a:solidFill>
              <a:srgbClr val="6699FF"/>
            </a:solidFill>
            <a:ln w="9525">
              <a:solidFill>
                <a:srgbClr val="000000"/>
              </a:solidFill>
              <a:miter lim="800000"/>
              <a:headEnd/>
              <a:tailEnd/>
            </a:ln>
            <a:extLst/>
          </p:spPr>
          <p:txBody>
            <a:bodyPr wrap="square">
              <a:spAutoFit/>
            </a:bodyPr>
            <a:lstStyle>
              <a:lvl1pPr>
                <a:spcBef>
                  <a:spcPct val="20000"/>
                </a:spcBef>
                <a:buBlip>
                  <a:blip r:embed="rId9"/>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None/>
              </a:pPr>
              <a:r>
                <a:rPr lang="en-US" alt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2020</a:t>
              </a:r>
            </a:p>
          </p:txBody>
        </p:sp>
      </p:grpSp>
      <p:sp>
        <p:nvSpPr>
          <p:cNvPr id="21" name="Text Placeholder 3">
            <a:extLst>
              <a:ext uri="{FF2B5EF4-FFF2-40B4-BE49-F238E27FC236}">
                <a16:creationId xmlns:a16="http://schemas.microsoft.com/office/drawing/2014/main" id="{4AD7C406-D057-4036-BBD7-0186E20416A1}"/>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981570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6085"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What is a Variable Annuity?</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4">
            <a:extLst>
              <a:ext uri="{FF2B5EF4-FFF2-40B4-BE49-F238E27FC236}">
                <a16:creationId xmlns:a16="http://schemas.microsoft.com/office/drawing/2014/main" id="{A16A7E79-D49E-45C6-9D25-65A7C735C90B}"/>
              </a:ext>
            </a:extLst>
          </p:cNvPr>
          <p:cNvSpPr txBox="1">
            <a:spLocks noChangeArrowheads="1"/>
          </p:cNvSpPr>
          <p:nvPr/>
        </p:nvSpPr>
        <p:spPr bwMode="auto">
          <a:xfrm>
            <a:off x="825505" y="4695834"/>
            <a:ext cx="870902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t>This Medicare presentation is based on our general understanding of the subject matter and is for informational purposes only. It should not be considered tax or legal advice. Accordingly, any tax information provided in this presentation is not intended or written to be used, and cannot be used, by any taxpayer for the purpose of avoiding penalties that may be imposed on the taxpayer. The tax information was written to support the promotion or marketing of the transaction(s) or matter(s) addressed and you should seek advice based on your particular circumstances from your own tax and legal advisors.</a:t>
            </a:r>
          </a:p>
          <a:p>
            <a:endParaRPr lang="en-US" altLang="en-US" sz="1000" dirty="0"/>
          </a:p>
          <a:p>
            <a:r>
              <a:rPr lang="en-US" altLang="en-US" sz="1000" b="1" dirty="0"/>
              <a:t>The slide discussing the variable annuities issued by Equitable, and the additional information provided below, does not cover all material provisions of these annuity contracts. Variable annuities are sold by prospectus. The prospectus contains more complete information about these contracts, including risks, charges, expenses, investment objectives, limitations and restrictions. Investors should carefully read the prospectus. Contact your Financial Professional for a copy of the current prospectus.</a:t>
            </a:r>
          </a:p>
          <a:p>
            <a:endParaRPr lang="en-US" altLang="en-US" sz="1000" b="1" dirty="0"/>
          </a:p>
          <a:p>
            <a:r>
              <a:rPr lang="en-US" altLang="en-US" sz="1000" dirty="0"/>
              <a:t>“Equitable” is the brand name of AXA Equitable Financial Services, LLC and its family of companies, including AXA Equitable Life Insurance Company (NY, NY), AXA Advisors, LLC and AXA Distributors, LLC. All guarantees and contractual obligations are backed solely by the claims-paying ability of AXA Equitable Life Insurance Company.</a:t>
            </a:r>
          </a:p>
          <a:p>
            <a:r>
              <a:rPr lang="en-US" altLang="en-US" sz="1000" dirty="0"/>
              <a:t> </a:t>
            </a:r>
          </a:p>
          <a:p>
            <a:endParaRPr lang="en-US" altLang="en-US" sz="1000" b="1" dirty="0"/>
          </a:p>
          <a:p>
            <a:endParaRPr lang="en-US" altLang="en-US" sz="1400" dirty="0">
              <a:cs typeface="Arial" panose="020B0604020202020204" pitchFamily="34" charset="0"/>
            </a:endParaRPr>
          </a:p>
        </p:txBody>
      </p:sp>
      <p:sp>
        <p:nvSpPr>
          <p:cNvPr id="23" name="Rectangle: Top Corners One Rounded and One Snipped 22">
            <a:extLst>
              <a:ext uri="{FF2B5EF4-FFF2-40B4-BE49-F238E27FC236}">
                <a16:creationId xmlns:a16="http://schemas.microsoft.com/office/drawing/2014/main" id="{262D0FB2-B08A-4B1D-9299-7C353160316F}"/>
              </a:ext>
            </a:extLst>
          </p:cNvPr>
          <p:cNvSpPr/>
          <p:nvPr/>
        </p:nvSpPr>
        <p:spPr>
          <a:xfrm>
            <a:off x="839792" y="1517659"/>
            <a:ext cx="8629650" cy="3114675"/>
          </a:xfrm>
          <a:prstGeom prst="snip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1">
            <a:extLst>
              <a:ext uri="{FF2B5EF4-FFF2-40B4-BE49-F238E27FC236}">
                <a16:creationId xmlns:a16="http://schemas.microsoft.com/office/drawing/2014/main" id="{CEACDD22-F88E-44DE-AC05-5EE56B6DD727}"/>
              </a:ext>
            </a:extLst>
          </p:cNvPr>
          <p:cNvSpPr txBox="1">
            <a:spLocks noChangeArrowheads="1"/>
          </p:cNvSpPr>
          <p:nvPr/>
        </p:nvSpPr>
        <p:spPr bwMode="auto">
          <a:xfrm>
            <a:off x="1074742" y="1928821"/>
            <a:ext cx="84597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t>A variable annuity is a tax-deferred financial product designed to allow the contract owner in growth potential and provide income for retirement or other long-term life goals. In essence, an annuity at a later date. Variable annuities are subject to market risk including loss of principal a contractual agreement in which payment(s) are made to an insurance company, which agrees to pay out income or a lump sum amount. Earnings are taxable as ordinary income when distributed and may be subject to an additional 10% federal tax if withdrawn before age 59½.</a:t>
            </a:r>
          </a:p>
          <a:p>
            <a:endParaRPr lang="en-US" altLang="en-US" sz="1400" dirty="0"/>
          </a:p>
          <a:p>
            <a:r>
              <a:rPr lang="en-US" altLang="en-US" sz="1400" dirty="0"/>
              <a:t>There are certain limitations and restrictions associated with variable annuities. For costs and complete details of coverage, speak to your financial professional/insurance licensed registered representative.</a:t>
            </a:r>
          </a:p>
          <a:p>
            <a:r>
              <a:rPr lang="en-US" altLang="en-US" sz="1400" dirty="0"/>
              <a:t>Variable annuities are issued by AXA Equitable Life Insurance Company (AXA Equitable), NY, NY and co-distributed by affiliates AXA Advisors, LLC (member FINRA, SIPC) and AXA Distributors, LLC.</a:t>
            </a:r>
          </a:p>
          <a:p>
            <a:r>
              <a:rPr lang="en-US" altLang="en-US" sz="1400" dirty="0"/>
              <a:t> </a:t>
            </a:r>
          </a:p>
          <a:p>
            <a:endParaRPr lang="en-US" altLang="en-US" sz="1400" dirty="0">
              <a:cs typeface="Arial" panose="020B0604020202020204" pitchFamily="34" charset="0"/>
            </a:endParaRPr>
          </a:p>
        </p:txBody>
      </p:sp>
      <p:sp>
        <p:nvSpPr>
          <p:cNvPr id="25" name="Text Placeholder 3">
            <a:extLst>
              <a:ext uri="{FF2B5EF4-FFF2-40B4-BE49-F238E27FC236}">
                <a16:creationId xmlns:a16="http://schemas.microsoft.com/office/drawing/2014/main" id="{64B00C33-F565-400B-9A0C-B9FF89A47FDE}"/>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890343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710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Equitable’s Suite of Annuity Products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2">
            <a:extLst>
              <a:ext uri="{FF2B5EF4-FFF2-40B4-BE49-F238E27FC236}">
                <a16:creationId xmlns:a16="http://schemas.microsoft.com/office/drawing/2014/main" id="{E7B45B03-6BC6-4C98-9EEE-04709DCCB588}"/>
              </a:ext>
            </a:extLst>
          </p:cNvPr>
          <p:cNvSpPr>
            <a:spLocks noChangeArrowheads="1"/>
          </p:cNvSpPr>
          <p:nvPr/>
        </p:nvSpPr>
        <p:spPr bwMode="auto">
          <a:xfrm>
            <a:off x="928693" y="6554796"/>
            <a:ext cx="8086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900">
                <a:latin typeface="Segoe UI" panose="020B0502040204020203" pitchFamily="34" charset="0"/>
                <a:ea typeface="Segoe UI" panose="020B0502040204020203" pitchFamily="34" charset="0"/>
                <a:cs typeface="Segoe UI" panose="020B0502040204020203" pitchFamily="34" charset="0"/>
              </a:rPr>
              <a:t>Please read carefully the Important Information slides for more detailed information on these variable annuity products.</a:t>
            </a:r>
          </a:p>
        </p:txBody>
      </p:sp>
      <p:sp>
        <p:nvSpPr>
          <p:cNvPr id="18" name="TextBox 5">
            <a:extLst>
              <a:ext uri="{FF2B5EF4-FFF2-40B4-BE49-F238E27FC236}">
                <a16:creationId xmlns:a16="http://schemas.microsoft.com/office/drawing/2014/main" id="{12D94E6D-CDF2-4819-A30C-D1F2E3AE9AC8}"/>
              </a:ext>
            </a:extLst>
          </p:cNvPr>
          <p:cNvSpPr txBox="1">
            <a:spLocks noChangeArrowheads="1"/>
          </p:cNvSpPr>
          <p:nvPr/>
        </p:nvSpPr>
        <p:spPr bwMode="auto">
          <a:xfrm>
            <a:off x="1027118" y="6308734"/>
            <a:ext cx="812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a:latin typeface="Segoe UI" panose="020B0502040204020203" pitchFamily="34" charset="0"/>
                <a:ea typeface="Segoe UI" panose="020B0502040204020203" pitchFamily="34" charset="0"/>
                <a:cs typeface="Segoe UI" panose="020B0502040204020203" pitchFamily="34" charset="0"/>
              </a:rPr>
              <a:t>There is protection from some downside risk; if the negative return is an excess of the Segment Buffer, there is a loss of principal, which could be substantial. The Structured Investment Option does not involve an investment in any underlying portfolio. Instead, it is an obligation of AXA Equitable Life Insurance Company</a:t>
            </a:r>
          </a:p>
        </p:txBody>
      </p:sp>
      <p:sp>
        <p:nvSpPr>
          <p:cNvPr id="19" name="Rectangle 18">
            <a:extLst>
              <a:ext uri="{FF2B5EF4-FFF2-40B4-BE49-F238E27FC236}">
                <a16:creationId xmlns:a16="http://schemas.microsoft.com/office/drawing/2014/main" id="{27A1E09D-76B0-4CDF-8FD8-15B10264A61A}"/>
              </a:ext>
            </a:extLst>
          </p:cNvPr>
          <p:cNvSpPr/>
          <p:nvPr/>
        </p:nvSpPr>
        <p:spPr>
          <a:xfrm>
            <a:off x="928693" y="2122496"/>
            <a:ext cx="9144000" cy="3517900"/>
          </a:xfrm>
          <a:prstGeom prst="rect">
            <a:avLst/>
          </a:prstGeom>
          <a:solidFill>
            <a:schemeClr val="accent1">
              <a:lumMod val="60000"/>
              <a:lumOff val="40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B34A0B83-0BDE-40E2-9119-190C64E15777}"/>
              </a:ext>
            </a:extLst>
          </p:cNvPr>
          <p:cNvSpPr/>
          <p:nvPr/>
        </p:nvSpPr>
        <p:spPr>
          <a:xfrm>
            <a:off x="7459668" y="1978034"/>
            <a:ext cx="2586038" cy="380682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defRPr/>
            </a:pPr>
            <a:endParaRPr lang="en-US"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defRPr/>
            </a:pPr>
            <a:endParaRPr lang="en-US" alt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a:spcBef>
                <a:spcPts val="0"/>
              </a:spcBef>
              <a:defRPr/>
            </a:pPr>
            <a:r>
              <a:rPr lang="en-US" alt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Only Variable Annuity</a:t>
            </a:r>
          </a:p>
          <a:p>
            <a:pPr>
              <a:spcBef>
                <a:spcPts val="0"/>
              </a:spcBef>
              <a:defRPr/>
            </a:pPr>
            <a:endParaRPr lang="en-US" altLang="en-US" sz="1200" b="1" i="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defRPr/>
            </a:pPr>
            <a:r>
              <a:rPr lang="en-US" altLang="en-US" sz="1200" b="1" i="1" dirty="0">
                <a:solidFill>
                  <a:srgbClr val="002577"/>
                </a:solidFill>
                <a:latin typeface="Segoe UI" panose="020B0502040204020203" pitchFamily="34" charset="0"/>
                <a:ea typeface="Segoe UI" panose="020B0502040204020203" pitchFamily="34" charset="0"/>
                <a:cs typeface="Segoe UI" panose="020B0502040204020203" pitchFamily="34" charset="0"/>
              </a:rPr>
              <a:t>Tax deferred investment strategies with 120+ investment options including alternatives with a tax efficient distribution strategy.</a:t>
            </a:r>
          </a:p>
          <a:p>
            <a:pPr>
              <a:spcBef>
                <a:spcPts val="0"/>
              </a:spcBef>
              <a:defRPr/>
            </a:pPr>
            <a:endParaRPr lang="en-US" altLang="en-US" sz="1200"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eaLnBrk="1" hangingPunct="1">
              <a:defRPr/>
            </a:pPr>
            <a:endParaRPr lang="en-US" alt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BF7B3790-7F5D-4CA0-BA52-99BFF106FE7A}"/>
              </a:ext>
            </a:extLst>
          </p:cNvPr>
          <p:cNvSpPr/>
          <p:nvPr/>
        </p:nvSpPr>
        <p:spPr>
          <a:xfrm>
            <a:off x="4203706" y="1978034"/>
            <a:ext cx="2586037" cy="380682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ts val="0"/>
              </a:spcBef>
              <a:defRPr/>
            </a:pPr>
            <a:r>
              <a:rPr lang="en-US" alt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t>Buffered Variable Annuity</a:t>
            </a:r>
          </a:p>
          <a:p>
            <a:pPr>
              <a:spcBef>
                <a:spcPts val="0"/>
              </a:spcBef>
              <a:defRPr/>
            </a:pPr>
            <a:endParaRPr lang="en-US" alt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defRPr/>
            </a:pPr>
            <a:r>
              <a:rPr lang="en-US" altLang="en-US" sz="1200" b="1" i="1" dirty="0">
                <a:solidFill>
                  <a:srgbClr val="002577"/>
                </a:solidFill>
                <a:latin typeface="Segoe UI" panose="020B0502040204020203" pitchFamily="34" charset="0"/>
                <a:ea typeface="Segoe UI" panose="020B0502040204020203" pitchFamily="34" charset="0"/>
                <a:cs typeface="Segoe UI" panose="020B0502040204020203" pitchFamily="34" charset="0"/>
              </a:rPr>
              <a:t>Tax Deferred Protected Equity investment strategy with no explicit fee and access to multiple indices with some down side protection</a:t>
            </a:r>
          </a:p>
        </p:txBody>
      </p:sp>
      <p:sp>
        <p:nvSpPr>
          <p:cNvPr id="22" name="Rectangle 21">
            <a:extLst>
              <a:ext uri="{FF2B5EF4-FFF2-40B4-BE49-F238E27FC236}">
                <a16:creationId xmlns:a16="http://schemas.microsoft.com/office/drawing/2014/main" id="{F3DC000F-DB94-4D8B-8E1A-43E78533B7A2}"/>
              </a:ext>
            </a:extLst>
          </p:cNvPr>
          <p:cNvSpPr/>
          <p:nvPr/>
        </p:nvSpPr>
        <p:spPr>
          <a:xfrm>
            <a:off x="989018" y="1965334"/>
            <a:ext cx="2586038" cy="380682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ts val="0"/>
              </a:spcBef>
              <a:defRPr/>
            </a:pPr>
            <a:r>
              <a:rPr lang="en-US" alt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t>Variable Annuity with optional Living and Death Benefit Riders</a:t>
            </a:r>
          </a:p>
          <a:p>
            <a:pPr>
              <a:spcBef>
                <a:spcPts val="0"/>
              </a:spcBef>
              <a:defRPr/>
            </a:pPr>
            <a:endParaRPr lang="en-US" alt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defRPr/>
            </a:pPr>
            <a:r>
              <a:rPr lang="en-US" altLang="en-US" sz="1200" b="1" i="1" dirty="0">
                <a:solidFill>
                  <a:srgbClr val="002577"/>
                </a:solidFill>
                <a:latin typeface="Segoe UI" panose="020B0502040204020203" pitchFamily="34" charset="0"/>
                <a:ea typeface="Segoe UI" panose="020B0502040204020203" pitchFamily="34" charset="0"/>
                <a:cs typeface="Segoe UI" panose="020B0502040204020203" pitchFamily="34" charset="0"/>
              </a:rPr>
              <a:t>Tax deferred investments with option to fund living and death benefits in the future</a:t>
            </a:r>
          </a:p>
        </p:txBody>
      </p:sp>
      <p:sp>
        <p:nvSpPr>
          <p:cNvPr id="23" name="object 57">
            <a:extLst>
              <a:ext uri="{FF2B5EF4-FFF2-40B4-BE49-F238E27FC236}">
                <a16:creationId xmlns:a16="http://schemas.microsoft.com/office/drawing/2014/main" id="{37D0392B-FD4F-4250-BFE4-16C3825E70FC}"/>
              </a:ext>
            </a:extLst>
          </p:cNvPr>
          <p:cNvSpPr/>
          <p:nvPr/>
        </p:nvSpPr>
        <p:spPr>
          <a:xfrm>
            <a:off x="928693" y="2317759"/>
            <a:ext cx="9144000" cy="538162"/>
          </a:xfrm>
          <a:custGeom>
            <a:avLst/>
            <a:gdLst/>
            <a:ahLst/>
            <a:cxnLst/>
            <a:rect l="l" t="t" r="r" b="b"/>
            <a:pathLst>
              <a:path w="2011680" h="548639">
                <a:moveTo>
                  <a:pt x="0" y="548639"/>
                </a:moveTo>
                <a:lnTo>
                  <a:pt x="2011679" y="548639"/>
                </a:lnTo>
                <a:lnTo>
                  <a:pt x="2011679" y="0"/>
                </a:lnTo>
                <a:lnTo>
                  <a:pt x="0" y="0"/>
                </a:lnTo>
                <a:lnTo>
                  <a:pt x="0" y="548639"/>
                </a:lnTo>
                <a:close/>
              </a:path>
            </a:pathLst>
          </a:custGeom>
          <a:solidFill>
            <a:schemeClr val="accent1">
              <a:lumMod val="40000"/>
              <a:lumOff val="60000"/>
            </a:schemeClr>
          </a:solidFill>
        </p:spPr>
        <p:txBody>
          <a:bodyPr lIns="0" tIns="0" rIns="0" bIns="0"/>
          <a:lstStyle/>
          <a:p>
            <a:pPr eaLnBrk="1" fontAlgn="auto" hangingPunct="1">
              <a:spcBef>
                <a:spcPts val="0"/>
              </a:spcBef>
              <a:spcAft>
                <a:spcPts val="0"/>
              </a:spcAft>
              <a:defRPr/>
            </a:pPr>
            <a:endParaRPr kern="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70A74045-1843-43EF-B9DB-0FC4CF72717F}"/>
              </a:ext>
            </a:extLst>
          </p:cNvPr>
          <p:cNvSpPr txBox="1"/>
          <p:nvPr/>
        </p:nvSpPr>
        <p:spPr>
          <a:xfrm>
            <a:off x="1419718" y="2309821"/>
            <a:ext cx="1724639" cy="553998"/>
          </a:xfrm>
          <a:prstGeom prst="rect">
            <a:avLst/>
          </a:prstGeom>
          <a:noFill/>
        </p:spPr>
        <p:txBody>
          <a:bodyPr wrap="none" lIns="0" tIns="0" rIns="0" bIns="0">
            <a:spAutoFit/>
          </a:bodyPr>
          <a:lstStyle/>
          <a:p>
            <a:pPr algn="ctr">
              <a:defRPr/>
            </a:pPr>
            <a:r>
              <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RETIREMENT </a:t>
            </a:r>
          </a:p>
          <a:p>
            <a:pPr algn="ctr">
              <a:defRPr/>
            </a:pPr>
            <a:r>
              <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CORNERSTONE </a:t>
            </a:r>
          </a:p>
        </p:txBody>
      </p:sp>
      <p:sp>
        <p:nvSpPr>
          <p:cNvPr id="25" name="TextBox 24">
            <a:extLst>
              <a:ext uri="{FF2B5EF4-FFF2-40B4-BE49-F238E27FC236}">
                <a16:creationId xmlns:a16="http://schemas.microsoft.com/office/drawing/2014/main" id="{5BAA955C-1307-40AB-AFF6-F75A0551A022}"/>
              </a:ext>
            </a:extLst>
          </p:cNvPr>
          <p:cNvSpPr txBox="1"/>
          <p:nvPr/>
        </p:nvSpPr>
        <p:spPr>
          <a:xfrm>
            <a:off x="4395084" y="2309821"/>
            <a:ext cx="2293769" cy="553998"/>
          </a:xfrm>
          <a:prstGeom prst="rect">
            <a:avLst/>
          </a:prstGeom>
          <a:noFill/>
        </p:spPr>
        <p:txBody>
          <a:bodyPr wrap="none" lIns="0" tIns="0" rIns="0" bIns="0">
            <a:spAutoFit/>
          </a:bodyPr>
          <a:lstStyle/>
          <a:p>
            <a:pPr algn="ctr">
              <a:defRPr/>
            </a:pPr>
            <a:r>
              <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STRUCTURED </a:t>
            </a:r>
          </a:p>
          <a:p>
            <a:pPr algn="ctr">
              <a:defRPr/>
            </a:pPr>
            <a:r>
              <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CAPITAL STRATEGIES</a:t>
            </a:r>
          </a:p>
        </p:txBody>
      </p:sp>
      <p:sp>
        <p:nvSpPr>
          <p:cNvPr id="26" name="TextBox 25">
            <a:extLst>
              <a:ext uri="{FF2B5EF4-FFF2-40B4-BE49-F238E27FC236}">
                <a16:creationId xmlns:a16="http://schemas.microsoft.com/office/drawing/2014/main" id="{E97D5CA6-5EE7-450F-B035-F46C638FDD58}"/>
              </a:ext>
            </a:extLst>
          </p:cNvPr>
          <p:cNvSpPr txBox="1"/>
          <p:nvPr/>
        </p:nvSpPr>
        <p:spPr>
          <a:xfrm>
            <a:off x="7785247" y="2452696"/>
            <a:ext cx="2104743" cy="276999"/>
          </a:xfrm>
          <a:prstGeom prst="rect">
            <a:avLst/>
          </a:prstGeom>
          <a:noFill/>
        </p:spPr>
        <p:txBody>
          <a:bodyPr wrap="none" lIns="0" tIns="0" rIns="0" bIns="0">
            <a:spAutoFit/>
          </a:bodyPr>
          <a:lstStyle/>
          <a:p>
            <a:pPr algn="ctr">
              <a:defRPr/>
            </a:pPr>
            <a:r>
              <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EDGE</a:t>
            </a:r>
          </a:p>
        </p:txBody>
      </p:sp>
      <p:cxnSp>
        <p:nvCxnSpPr>
          <p:cNvPr id="27" name="Straight Connector 26">
            <a:extLst>
              <a:ext uri="{FF2B5EF4-FFF2-40B4-BE49-F238E27FC236}">
                <a16:creationId xmlns:a16="http://schemas.microsoft.com/office/drawing/2014/main" id="{6940FB21-9E3B-4546-B676-7DEC3B5DCED1}"/>
              </a:ext>
            </a:extLst>
          </p:cNvPr>
          <p:cNvCxnSpPr/>
          <p:nvPr/>
        </p:nvCxnSpPr>
        <p:spPr>
          <a:xfrm>
            <a:off x="3871918" y="2122496"/>
            <a:ext cx="0" cy="351790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4B13A8A-F583-4F01-A121-116257551AA9}"/>
              </a:ext>
            </a:extLst>
          </p:cNvPr>
          <p:cNvCxnSpPr/>
          <p:nvPr/>
        </p:nvCxnSpPr>
        <p:spPr>
          <a:xfrm>
            <a:off x="7107243" y="2122496"/>
            <a:ext cx="0" cy="351790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9" name="Text Placeholder 3">
            <a:extLst>
              <a:ext uri="{FF2B5EF4-FFF2-40B4-BE49-F238E27FC236}">
                <a16:creationId xmlns:a16="http://schemas.microsoft.com/office/drawing/2014/main" id="{3C2D7111-C055-4ADE-B485-09D930A51EF5}"/>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105296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8133"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Important Information</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4">
            <a:extLst>
              <a:ext uri="{FF2B5EF4-FFF2-40B4-BE49-F238E27FC236}">
                <a16:creationId xmlns:a16="http://schemas.microsoft.com/office/drawing/2014/main" id="{7C9E0658-2172-4D1A-A314-1600B027216E}"/>
              </a:ext>
            </a:extLst>
          </p:cNvPr>
          <p:cNvSpPr txBox="1">
            <a:spLocks noChangeArrowheads="1"/>
          </p:cNvSpPr>
          <p:nvPr/>
        </p:nvSpPr>
        <p:spPr>
          <a:xfrm>
            <a:off x="266687" y="1333209"/>
            <a:ext cx="9169400" cy="60293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About the Investment Edge® Variable Annuity</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Investment Edge® can help investors potentially grow their wealth and keep more of what they earn. It allows them to take advantage of:</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-Diversification to capture growth opportunities and help manage volatility.</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-Tax deferral to defer current taxes and promote growth.</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-Tax-Efficient distributions to adjust their income flow with flexible options available through Income Edge.</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Investment Edge® also includes cost- and tax-free rebalancing, a component that helps keep portfolios on track with target allocations.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Diversification and asset allocation do not guarantee a profit, nor do they eliminate the risk of loss of principal.</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Income Edge</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  How it works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Income Edge is available for no additional cost fees and allows investors in non-qualified contracts to elect a customized payment program. When elected, Income Edge is designed to pay out the entire account value via scheduled payments over a set period of time and a portion of each payment is a return of the contract owner’s cost basis and thus excludible from taxes.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Income Edge is not a guaranteed income benefit. Payments from Income Edge are based on account value and selection duration.</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How payments are determined</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This tax-free amount is calculated by dividing the remaining cost basis by the number of years in the payment period selected and will not change once calculated. Once the contract owner begins taking payments, they may not stop or increase the payment although the contract can be fully redeemed for the then-current account value net of applicable withdrawal charges. The amount of each of the payments made through the Income Edge program is re-determined on an annual basis, meaning that the amount of the payment may vary each years of the payout period. (A combination of adverse investment performance, additional withdrawals and contract fees may reduce the payout period. Income values are not guaranteed)</a:t>
            </a:r>
          </a:p>
          <a:p>
            <a:pPr>
              <a:buFontTx/>
              <a:buNone/>
            </a:pPr>
            <a:r>
              <a:rPr lang="en-US" altLang="en-US" sz="800" dirty="0">
                <a:latin typeface="Segoe UI" panose="020B0502040204020203" pitchFamily="34" charset="0"/>
                <a:ea typeface="Segoe UI" panose="020B0502040204020203" pitchFamily="34" charset="0"/>
                <a:cs typeface="Segoe UI" panose="020B0502040204020203" pitchFamily="34" charset="0"/>
              </a:rPr>
              <a:t> </a:t>
            </a:r>
          </a:p>
          <a:p>
            <a:pPr>
              <a:buFontTx/>
              <a:buNone/>
            </a:pPr>
            <a:r>
              <a:rPr lang="en-US" altLang="en-US" sz="800" dirty="0">
                <a:latin typeface="Segoe UI" panose="020B0502040204020203" pitchFamily="34" charset="0"/>
                <a:ea typeface="Segoe UI" panose="020B0502040204020203" pitchFamily="34" charset="0"/>
                <a:cs typeface="Segoe UI" panose="020B0502040204020203" pitchFamily="34" charset="0"/>
              </a:rPr>
              <a:t>Additional important information about Income Edge</a:t>
            </a:r>
          </a:p>
          <a:p>
            <a:pPr>
              <a:buFontTx/>
              <a:buNone/>
            </a:pPr>
            <a:r>
              <a:rPr lang="en-US" altLang="en-US" sz="800" dirty="0">
                <a:latin typeface="Segoe UI" panose="020B0502040204020203" pitchFamily="34" charset="0"/>
                <a:ea typeface="Segoe UI" panose="020B0502040204020203" pitchFamily="34" charset="0"/>
                <a:cs typeface="Segoe UI" panose="020B0502040204020203" pitchFamily="34" charset="0"/>
              </a:rPr>
              <a:t>The income Edge payment program does not represent a life contingent annuitization of the Investment Edge® contract. With a life contingent annuitization, the account value is applied to provide periodic payments for life and the Investment Edge® contract and all its benefits terminate. After the Income Edge election, extra withdrawals are fully taxable. If the contract owner dies after the Income Edge is elected, scheduled payments will continue to the beneficiary and any specified form of death benefit payout that the contract owner selected will be invalidated. There are additional restrictions and limitations, including age restrictions and the payout period being limited to specific time periods. Please see the prospectus for more information including Investment Edge fees and charges. It should be noted that Income Edge is not the only way to take payments that are only partially taxed as this may be accomplished through annuitization of the annuity contract. Unlike a life contingent </a:t>
            </a:r>
            <a:r>
              <a:rPr lang="en-US" altLang="en-US" sz="800" dirty="0" err="1">
                <a:latin typeface="Segoe UI" panose="020B0502040204020203" pitchFamily="34" charset="0"/>
                <a:ea typeface="Segoe UI" panose="020B0502040204020203" pitchFamily="34" charset="0"/>
                <a:cs typeface="Segoe UI" panose="020B0502040204020203" pitchFamily="34" charset="0"/>
              </a:rPr>
              <a:t>annuitzation</a:t>
            </a:r>
            <a:r>
              <a:rPr lang="en-US" altLang="en-US" sz="800" dirty="0">
                <a:latin typeface="Segoe UI" panose="020B0502040204020203" pitchFamily="34" charset="0"/>
                <a:ea typeface="Segoe UI" panose="020B0502040204020203" pitchFamily="34" charset="0"/>
                <a:cs typeface="Segoe UI" panose="020B0502040204020203" pitchFamily="34" charset="0"/>
              </a:rPr>
              <a:t>, Income Edge allows for a form of annuity payment that is designed to pay out the entire value of the contract via scheduled payments over a set period of time and provides continuous access to the contract’s account value.  </a:t>
            </a:r>
          </a:p>
          <a:p>
            <a:pPr>
              <a:buFontTx/>
              <a:buNone/>
            </a:pPr>
            <a:endParaRPr lang="en-US" altLang="en-US" sz="900" dirty="0"/>
          </a:p>
        </p:txBody>
      </p:sp>
      <p:sp>
        <p:nvSpPr>
          <p:cNvPr id="12" name="Text Placeholder 3">
            <a:extLst>
              <a:ext uri="{FF2B5EF4-FFF2-40B4-BE49-F238E27FC236}">
                <a16:creationId xmlns:a16="http://schemas.microsoft.com/office/drawing/2014/main" id="{5E4405FB-4410-498D-A45C-B02F39F7395E}"/>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2269726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915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Important Information</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4">
            <a:extLst>
              <a:ext uri="{FF2B5EF4-FFF2-40B4-BE49-F238E27FC236}">
                <a16:creationId xmlns:a16="http://schemas.microsoft.com/office/drawing/2014/main" id="{52F44A26-D85A-4E31-87CB-28BA787F94BA}"/>
              </a:ext>
            </a:extLst>
          </p:cNvPr>
          <p:cNvSpPr txBox="1">
            <a:spLocks noChangeArrowheads="1"/>
          </p:cNvSpPr>
          <p:nvPr/>
        </p:nvSpPr>
        <p:spPr>
          <a:xfrm>
            <a:off x="266687" y="979836"/>
            <a:ext cx="10407042" cy="70106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Structured Capital Strategies®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Structured Capital Strategies® is a variable and index-linked deferred annuity contract that offers a strategy that includes an investment option with a built-in protection feature providing the opportunity to invest for growth up to a Performance Cap Rate with some downside protection. There is a risk of substantial loss of principal because the contract owner agrees to absorb all losses to the extend they exceed the protection provided by the Structure Investment Option at maturity.</a:t>
            </a:r>
          </a:p>
          <a:p>
            <a:pPr>
              <a:buFontTx/>
              <a:buNone/>
            </a:pPr>
            <a:endParaRPr lang="en-US" altLang="en-US" sz="900" dirty="0">
              <a:latin typeface="Segoe UI" panose="020B0502040204020203" pitchFamily="34" charset="0"/>
              <a:ea typeface="Segoe UI" panose="020B0502040204020203" pitchFamily="34" charset="0"/>
              <a:cs typeface="Segoe UI" panose="020B0502040204020203" pitchFamily="34" charset="0"/>
            </a:endParaRP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Investment Options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Structured Investment Option</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The Structured Investment Option permits an investor to invest in one or more Segments, each of which provides performance tied to the performance of a securities or commodities index for a set period (1 year, 3 years or 5 years) up to a Performance Cap Rate.</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 addition, to address down market concerns, the Structured Investment Option also includes a downside protection feature, called a Segment Buffer. The Segment Buffer provides an opportunity to invest for growth while minimizing loss.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Investors are protected from some downside risk; If the negative return is in excess of the Segment Buffer, there could be a substantial loss of principal.</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The Structured Investment Option does not involve an investment in any underlying portfolio. Instead, it is an obligation of AXA Equitable Life Insurance Company.</a:t>
            </a:r>
          </a:p>
          <a:p>
            <a:pPr>
              <a:buFontTx/>
              <a:buNone/>
            </a:pPr>
            <a:endParaRPr lang="en-US" altLang="en-US" sz="900" dirty="0">
              <a:latin typeface="Segoe UI" panose="020B0502040204020203" pitchFamily="34" charset="0"/>
              <a:ea typeface="Segoe UI" panose="020B0502040204020203" pitchFamily="34" charset="0"/>
              <a:cs typeface="Segoe UI" panose="020B0502040204020203" pitchFamily="34" charset="0"/>
            </a:endParaRP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Segment Type-Combination of the index option, duration and buffer chosen is what distinguishes the investment option.</a:t>
            </a:r>
          </a:p>
          <a:p>
            <a:pPr>
              <a:buFontTx/>
              <a:buNone/>
            </a:pPr>
            <a:endParaRPr lang="en-US" altLang="en-US" sz="900" dirty="0">
              <a:latin typeface="Segoe UI" panose="020B0502040204020203" pitchFamily="34" charset="0"/>
              <a:ea typeface="Segoe UI" panose="020B0502040204020203" pitchFamily="34" charset="0"/>
              <a:cs typeface="Segoe UI" panose="020B0502040204020203" pitchFamily="34" charset="0"/>
            </a:endParaRP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Segment Buffer-Built-in protection feature, in which AXA Equitable will absorb the loss up to (-10%,-20 or -30%) of any loss. Investors absorb the loss in excess of the Segment Buffer, so there is a risk of substantial loss of principal.</a:t>
            </a:r>
          </a:p>
          <a:p>
            <a:pPr>
              <a:buFontTx/>
              <a:buNone/>
            </a:pPr>
            <a:endParaRPr lang="en-US" altLang="en-US" sz="900" dirty="0">
              <a:latin typeface="Segoe UI" panose="020B0502040204020203" pitchFamily="34" charset="0"/>
              <a:ea typeface="Segoe UI" panose="020B0502040204020203" pitchFamily="34" charset="0"/>
              <a:cs typeface="Segoe UI" panose="020B0502040204020203" pitchFamily="34" charset="0"/>
            </a:endParaRP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Segment Duration- Segment start date to Segment maturity Date, available in one, three and five years.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Performance Cap Rate- Maximum potential “ceiling,” or cap, that may be achieved from index gains. This rate is locked in on the Segment Start Date. It may limit potential in up markets.</a:t>
            </a:r>
          </a:p>
          <a:p>
            <a:pPr>
              <a:buFontTx/>
              <a:buNone/>
            </a:pPr>
            <a:r>
              <a:rPr lang="en-US" altLang="en-US" sz="900" dirty="0">
                <a:latin typeface="Segoe UI" panose="020B0502040204020203" pitchFamily="34" charset="0"/>
                <a:ea typeface="Segoe UI" panose="020B0502040204020203" pitchFamily="34" charset="0"/>
                <a:cs typeface="Segoe UI" panose="020B0502040204020203" pitchFamily="34" charset="0"/>
              </a:rPr>
              <a:t>Variable Investment Options are also available without either Buffers or Performance Cap Rates. The investment return is dependent on the performance of the underlying portfolios and subject to market fluctuations and could include the loss of principal</a:t>
            </a:r>
          </a:p>
          <a:p>
            <a:r>
              <a:rPr lang="en-US" altLang="en-US" sz="900" dirty="0">
                <a:latin typeface="Segoe UI" panose="020B0502040204020203" pitchFamily="34" charset="0"/>
                <a:ea typeface="Segoe UI" panose="020B0502040204020203" pitchFamily="34" charset="0"/>
                <a:cs typeface="Segoe UI" panose="020B0502040204020203" pitchFamily="34" charset="0"/>
              </a:rPr>
              <a:t>AXA Equitable Life Insurance Company (AXA Equitable) (NY, NY), issuer of annuity and life insurance products. Distributors: AXA Advisors, LLC (member FINRA, SIPC) and AXA Distributors, LLC.  AXA Equitable, AXA Advisors, and AXA Distributors are affiliated companies and do not provide legal or tax advice.</a:t>
            </a:r>
          </a:p>
          <a:p>
            <a:r>
              <a:rPr lang="en-US" altLang="en-US" sz="900" dirty="0">
                <a:latin typeface="Segoe UI" panose="020B0502040204020203" pitchFamily="34" charset="0"/>
                <a:ea typeface="Segoe UI" panose="020B0502040204020203" pitchFamily="34" charset="0"/>
                <a:cs typeface="Segoe UI" panose="020B0502040204020203" pitchFamily="34" charset="0"/>
              </a:rPr>
              <a:t>Equitable is the brand name of Equitable Holdings, Inc. and its family of companies, including AXA Equitable Life Insurance Company (NY, NY), and its affiliates. The obligations of AXA Equitable Life Insurance Company are backed solely by its own claims-paying ability.</a:t>
            </a:r>
          </a:p>
          <a:p>
            <a:pPr>
              <a:buFontTx/>
              <a:buNone/>
            </a:pPr>
            <a:endParaRPr lang="en-US" altLang="en-US" sz="900" dirty="0"/>
          </a:p>
        </p:txBody>
      </p:sp>
      <p:sp>
        <p:nvSpPr>
          <p:cNvPr id="15" name="Text Placeholder 3">
            <a:extLst>
              <a:ext uri="{FF2B5EF4-FFF2-40B4-BE49-F238E27FC236}">
                <a16:creationId xmlns:a16="http://schemas.microsoft.com/office/drawing/2014/main" id="{6C6F08CE-7351-4DA3-B842-D89B9D2717F2}"/>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41296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223308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4341"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Retirement Healthcare Costs Vary</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55392CC5-8F0E-426E-89E6-38CB7A27BFB5}"/>
              </a:ext>
            </a:extLst>
          </p:cNvPr>
          <p:cNvSpPr/>
          <p:nvPr/>
        </p:nvSpPr>
        <p:spPr>
          <a:xfrm>
            <a:off x="1028700" y="2459038"/>
            <a:ext cx="9144000" cy="1947862"/>
          </a:xfrm>
          <a:prstGeom prst="rect">
            <a:avLst/>
          </a:prstGeom>
          <a:solidFill>
            <a:schemeClr val="accent5">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Content Placeholder 2">
            <a:extLst>
              <a:ext uri="{FF2B5EF4-FFF2-40B4-BE49-F238E27FC236}">
                <a16:creationId xmlns:a16="http://schemas.microsoft.com/office/drawing/2014/main" id="{27843729-2B37-4C28-A46C-12734128AB76}"/>
              </a:ext>
            </a:extLst>
          </p:cNvPr>
          <p:cNvSpPr txBox="1">
            <a:spLocks/>
          </p:cNvSpPr>
          <p:nvPr/>
        </p:nvSpPr>
        <p:spPr>
          <a:xfrm>
            <a:off x="1082675" y="3076575"/>
            <a:ext cx="3005138" cy="801688"/>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lgn="ctr">
              <a:buFontTx/>
              <a:buNone/>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Fidelity Benefits Consulting 2020 Study</a:t>
            </a: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
            <a:extLst>
              <a:ext uri="{FF2B5EF4-FFF2-40B4-BE49-F238E27FC236}">
                <a16:creationId xmlns:a16="http://schemas.microsoft.com/office/drawing/2014/main" id="{40A6F618-C842-4959-9E48-16BB1FA2C514}"/>
              </a:ext>
            </a:extLst>
          </p:cNvPr>
          <p:cNvSpPr txBox="1">
            <a:spLocks noChangeArrowheads="1"/>
          </p:cNvSpPr>
          <p:nvPr/>
        </p:nvSpPr>
        <p:spPr bwMode="auto">
          <a:xfrm>
            <a:off x="6942138" y="3048000"/>
            <a:ext cx="31956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2000" b="1" dirty="0" err="1">
                <a:solidFill>
                  <a:srgbClr val="002577"/>
                </a:solidFill>
                <a:latin typeface="Segoe UI" panose="020B0502040204020203" pitchFamily="34" charset="0"/>
                <a:ea typeface="Segoe UI" panose="020B0502040204020203" pitchFamily="34" charset="0"/>
                <a:cs typeface="Segoe UI" panose="020B0502040204020203" pitchFamily="34" charset="0"/>
              </a:rPr>
              <a:t>Healthview</a:t>
            </a: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 Services 2020 Retirement Health Care Costs Data Report </a:t>
            </a:r>
          </a:p>
        </p:txBody>
      </p:sp>
      <p:sp>
        <p:nvSpPr>
          <p:cNvPr id="18" name="TextBox 17">
            <a:extLst>
              <a:ext uri="{FF2B5EF4-FFF2-40B4-BE49-F238E27FC236}">
                <a16:creationId xmlns:a16="http://schemas.microsoft.com/office/drawing/2014/main" id="{78732862-E35E-427D-AD03-DFF5274A41AB}"/>
              </a:ext>
            </a:extLst>
          </p:cNvPr>
          <p:cNvSpPr txBox="1"/>
          <p:nvPr/>
        </p:nvSpPr>
        <p:spPr>
          <a:xfrm>
            <a:off x="6917736" y="5005388"/>
            <a:ext cx="2584041" cy="1138773"/>
          </a:xfrm>
          <a:prstGeom prst="rect">
            <a:avLst/>
          </a:prstGeom>
          <a:noFill/>
        </p:spPr>
        <p:txBody>
          <a:bodyPr wrap="none" lIns="0" tIns="0" rIns="0" bIns="0">
            <a:spAutoFit/>
          </a:bodyPr>
          <a:lstStyle/>
          <a:p>
            <a:pPr algn="ctr">
              <a:defRPr/>
            </a:pPr>
            <a:r>
              <a:rPr lang="en-US" altLang="en-US" sz="4000" b="1" dirty="0">
                <a:solidFill>
                  <a:srgbClr val="002577"/>
                </a:solidFill>
                <a:latin typeface="Segoe UI" panose="020B0502040204020203" pitchFamily="34" charset="0"/>
                <a:ea typeface="Segoe UI" panose="020B0502040204020203" pitchFamily="34" charset="0"/>
                <a:cs typeface="Segoe UI" panose="020B0502040204020203" pitchFamily="34" charset="0"/>
              </a:rPr>
              <a:t>$387,644 </a:t>
            </a:r>
          </a:p>
          <a:p>
            <a:pPr algn="ct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per 65 year old couple</a:t>
            </a:r>
          </a:p>
          <a:p>
            <a:pPr>
              <a:defRPr/>
            </a:pPr>
            <a:endParaRPr lang="en-US" sz="1400" dirty="0">
              <a:cs typeface="Arial" pitchFamily="34" charset="0"/>
            </a:endParaRPr>
          </a:p>
        </p:txBody>
      </p:sp>
      <p:sp>
        <p:nvSpPr>
          <p:cNvPr id="19" name="TextBox 18">
            <a:extLst>
              <a:ext uri="{FF2B5EF4-FFF2-40B4-BE49-F238E27FC236}">
                <a16:creationId xmlns:a16="http://schemas.microsoft.com/office/drawing/2014/main" id="{CAF43D66-2181-4750-B3D1-326385348223}"/>
              </a:ext>
            </a:extLst>
          </p:cNvPr>
          <p:cNvSpPr txBox="1"/>
          <p:nvPr/>
        </p:nvSpPr>
        <p:spPr>
          <a:xfrm>
            <a:off x="1325563" y="4918075"/>
            <a:ext cx="3449637" cy="1446213"/>
          </a:xfrm>
          <a:prstGeom prst="rect">
            <a:avLst/>
          </a:prstGeom>
          <a:noFill/>
          <a:ln>
            <a:noFill/>
          </a:ln>
        </p:spPr>
        <p:txBody>
          <a:bodyPr lIns="0" tIns="0" rIns="0" bIns="0">
            <a:spAutoFit/>
          </a:bodyPr>
          <a:lstStyle/>
          <a:p>
            <a:pPr algn="ctr">
              <a:defRPr/>
            </a:pPr>
            <a:r>
              <a:rPr lang="en-US" altLang="en-US" sz="4000" b="1" dirty="0">
                <a:solidFill>
                  <a:srgbClr val="002577"/>
                </a:solidFill>
                <a:latin typeface="Segoe UI" panose="020B0502040204020203" pitchFamily="34" charset="0"/>
                <a:ea typeface="Segoe UI" panose="020B0502040204020203" pitchFamily="34" charset="0"/>
                <a:cs typeface="Segoe UI" panose="020B0502040204020203" pitchFamily="34" charset="0"/>
              </a:rPr>
              <a:t>$285,000 </a:t>
            </a:r>
          </a:p>
          <a:p>
            <a:pPr algn="ct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needed for a 65 year old couple retiring this year</a:t>
            </a:r>
          </a:p>
          <a:p>
            <a:pPr>
              <a:defRPr/>
            </a:pPr>
            <a:endParaRPr lang="en-US" sz="1400" dirty="0">
              <a:cs typeface="Arial" pitchFamily="34" charset="0"/>
            </a:endParaRPr>
          </a:p>
        </p:txBody>
      </p:sp>
      <p:pic>
        <p:nvPicPr>
          <p:cNvPr id="20" name="Picture 2">
            <a:extLst>
              <a:ext uri="{FF2B5EF4-FFF2-40B4-BE49-F238E27FC236}">
                <a16:creationId xmlns:a16="http://schemas.microsoft.com/office/drawing/2014/main" id="{CB108F34-CE9E-470B-AF41-EA30E89B23E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6225" y="209867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3">
            <a:extLst>
              <a:ext uri="{FF2B5EF4-FFF2-40B4-BE49-F238E27FC236}">
                <a16:creationId xmlns:a16="http://schemas.microsoft.com/office/drawing/2014/main" id="{803C55BA-6589-4334-A48C-8AF42A0AE6CA}"/>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418731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6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536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Life Expectancy Today</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5" name="Object 10">
            <a:extLst>
              <a:ext uri="{FF2B5EF4-FFF2-40B4-BE49-F238E27FC236}">
                <a16:creationId xmlns:a16="http://schemas.microsoft.com/office/drawing/2014/main" id="{3A3348A1-32D1-42B5-91C6-FC5E287F1696}"/>
              </a:ext>
            </a:extLst>
          </p:cNvPr>
          <p:cNvGraphicFramePr>
            <a:graphicFrameLocks noChangeAspect="1"/>
          </p:cNvGraphicFramePr>
          <p:nvPr>
            <p:extLst>
              <p:ext uri="{D42A27DB-BD31-4B8C-83A1-F6EECF244321}">
                <p14:modId xmlns:p14="http://schemas.microsoft.com/office/powerpoint/2010/main" val="3994063400"/>
              </p:ext>
            </p:extLst>
          </p:nvPr>
        </p:nvGraphicFramePr>
        <p:xfrm>
          <a:off x="1436913" y="2398488"/>
          <a:ext cx="8178800" cy="4064000"/>
        </p:xfrm>
        <a:graphic>
          <a:graphicData uri="http://schemas.openxmlformats.org/presentationml/2006/ole">
            <mc:AlternateContent xmlns:mc="http://schemas.openxmlformats.org/markup-compatibility/2006">
              <mc:Choice xmlns:v="urn:schemas-microsoft-com:vml" Requires="v">
                <p:oleObj spid="_x0000_s15369" name="Chart" r:id="rId8" imgW="0" imgH="0" progId="Excel.Chart.8">
                  <p:embed/>
                </p:oleObj>
              </mc:Choice>
              <mc:Fallback>
                <p:oleObj name="Chart" r:id="rId8" imgW="0" imgH="0" progId="Excel.Chart.8">
                  <p:embed/>
                  <p:pic>
                    <p:nvPicPr>
                      <p:cNvPr id="25" name="Object 10">
                        <a:extLst>
                          <a:ext uri="{FF2B5EF4-FFF2-40B4-BE49-F238E27FC236}">
                            <a16:creationId xmlns:a16="http://schemas.microsoft.com/office/drawing/2014/main" id="{3A3348A1-32D1-42B5-91C6-FC5E287F16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6913" y="2398488"/>
                        <a:ext cx="8178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8">
            <a:extLst>
              <a:ext uri="{FF2B5EF4-FFF2-40B4-BE49-F238E27FC236}">
                <a16:creationId xmlns:a16="http://schemas.microsoft.com/office/drawing/2014/main" id="{11CCDCCC-0E6C-44B5-A157-4458037AFC27}"/>
              </a:ext>
            </a:extLst>
          </p:cNvPr>
          <p:cNvSpPr>
            <a:spLocks noChangeArrowheads="1"/>
          </p:cNvSpPr>
          <p:nvPr/>
        </p:nvSpPr>
        <p:spPr bwMode="auto">
          <a:xfrm>
            <a:off x="5089751" y="2722338"/>
            <a:ext cx="2000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eaLnBrk="1" hangingPunct="1">
              <a:defRPr/>
            </a:pPr>
            <a:r>
              <a:rPr 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rPr>
              <a:t>50% chance of living to</a:t>
            </a:r>
          </a:p>
        </p:txBody>
      </p:sp>
      <p:sp>
        <p:nvSpPr>
          <p:cNvPr id="27" name="Rectangle 9">
            <a:extLst>
              <a:ext uri="{FF2B5EF4-FFF2-40B4-BE49-F238E27FC236}">
                <a16:creationId xmlns:a16="http://schemas.microsoft.com/office/drawing/2014/main" id="{E782A72E-EDCF-48CA-870F-E1409B6B39DE}"/>
              </a:ext>
            </a:extLst>
          </p:cNvPr>
          <p:cNvSpPr>
            <a:spLocks noChangeArrowheads="1"/>
          </p:cNvSpPr>
          <p:nvPr/>
        </p:nvSpPr>
        <p:spPr bwMode="auto">
          <a:xfrm>
            <a:off x="6175601" y="3027138"/>
            <a:ext cx="17891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eaLnBrk="1" hangingPunct="1">
              <a:defRPr/>
            </a:pPr>
            <a:r>
              <a:rPr 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rPr>
              <a:t>25% chance of living to</a:t>
            </a:r>
          </a:p>
        </p:txBody>
      </p:sp>
      <p:sp>
        <p:nvSpPr>
          <p:cNvPr id="28" name="Rectangle 10">
            <a:extLst>
              <a:ext uri="{FF2B5EF4-FFF2-40B4-BE49-F238E27FC236}">
                <a16:creationId xmlns:a16="http://schemas.microsoft.com/office/drawing/2014/main" id="{FE2D02C6-D498-438D-97D5-E25F55DF155F}"/>
              </a:ext>
            </a:extLst>
          </p:cNvPr>
          <p:cNvSpPr>
            <a:spLocks noChangeArrowheads="1"/>
          </p:cNvSpPr>
          <p:nvPr/>
        </p:nvSpPr>
        <p:spPr bwMode="gray">
          <a:xfrm>
            <a:off x="5472338" y="3800251"/>
            <a:ext cx="17827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eaLnBrk="1" hangingPunct="1">
              <a:defRPr/>
            </a:pPr>
            <a:r>
              <a:rPr 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rPr>
              <a:t>50% chance of living to</a:t>
            </a:r>
          </a:p>
        </p:txBody>
      </p:sp>
      <p:sp>
        <p:nvSpPr>
          <p:cNvPr id="29" name="Rectangle 11">
            <a:extLst>
              <a:ext uri="{FF2B5EF4-FFF2-40B4-BE49-F238E27FC236}">
                <a16:creationId xmlns:a16="http://schemas.microsoft.com/office/drawing/2014/main" id="{4C4F718E-CB47-4B59-BFC8-86135AB103E6}"/>
              </a:ext>
            </a:extLst>
          </p:cNvPr>
          <p:cNvSpPr>
            <a:spLocks noChangeArrowheads="1"/>
          </p:cNvSpPr>
          <p:nvPr/>
        </p:nvSpPr>
        <p:spPr bwMode="gray">
          <a:xfrm>
            <a:off x="6847113" y="4109813"/>
            <a:ext cx="18859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eaLnBrk="1" hangingPunct="1">
              <a:defRPr/>
            </a:pPr>
            <a:r>
              <a:rPr 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rPr>
              <a:t>25% chance of living to</a:t>
            </a:r>
          </a:p>
        </p:txBody>
      </p:sp>
      <p:sp>
        <p:nvSpPr>
          <p:cNvPr id="30" name="Rectangle 12">
            <a:extLst>
              <a:ext uri="{FF2B5EF4-FFF2-40B4-BE49-F238E27FC236}">
                <a16:creationId xmlns:a16="http://schemas.microsoft.com/office/drawing/2014/main" id="{AF5E496E-48A0-41EE-818F-04A63A44BC1D}"/>
              </a:ext>
            </a:extLst>
          </p:cNvPr>
          <p:cNvSpPr>
            <a:spLocks noChangeArrowheads="1"/>
          </p:cNvSpPr>
          <p:nvPr/>
        </p:nvSpPr>
        <p:spPr bwMode="auto">
          <a:xfrm>
            <a:off x="4648201" y="4884513"/>
            <a:ext cx="33401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eaLnBrk="1" hangingPunct="1">
              <a:defRPr/>
            </a:pPr>
            <a:r>
              <a:rPr 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rPr>
              <a:t>at least 1 person has a 50% chance of living to</a:t>
            </a:r>
          </a:p>
        </p:txBody>
      </p:sp>
      <p:sp>
        <p:nvSpPr>
          <p:cNvPr id="31" name="Rectangle 13">
            <a:extLst>
              <a:ext uri="{FF2B5EF4-FFF2-40B4-BE49-F238E27FC236}">
                <a16:creationId xmlns:a16="http://schemas.microsoft.com/office/drawing/2014/main" id="{77703FDE-9CA4-4B40-93FA-3D0BAABFC4C2}"/>
              </a:ext>
            </a:extLst>
          </p:cNvPr>
          <p:cNvSpPr>
            <a:spLocks noChangeArrowheads="1"/>
          </p:cNvSpPr>
          <p:nvPr/>
        </p:nvSpPr>
        <p:spPr bwMode="auto">
          <a:xfrm>
            <a:off x="5572351" y="5198838"/>
            <a:ext cx="34163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eaLnBrk="1" hangingPunct="1">
              <a:defRPr/>
            </a:pPr>
            <a:r>
              <a:rPr lang="en-US" sz="1200" b="1" dirty="0">
                <a:solidFill>
                  <a:srgbClr val="002577"/>
                </a:solidFill>
                <a:latin typeface="Segoe UI" panose="020B0502040204020203" pitchFamily="34" charset="0"/>
                <a:ea typeface="Segoe UI" panose="020B0502040204020203" pitchFamily="34" charset="0"/>
                <a:cs typeface="Segoe UI" panose="020B0502040204020203" pitchFamily="34" charset="0"/>
              </a:rPr>
              <a:t>at least 1 person has a 25% chance of living to</a:t>
            </a:r>
          </a:p>
        </p:txBody>
      </p:sp>
      <p:sp>
        <p:nvSpPr>
          <p:cNvPr id="32" name="Text Box 15">
            <a:extLst>
              <a:ext uri="{FF2B5EF4-FFF2-40B4-BE49-F238E27FC236}">
                <a16:creationId xmlns:a16="http://schemas.microsoft.com/office/drawing/2014/main" id="{0710E869-4ADA-40FA-97E4-950EFCA9035D}"/>
              </a:ext>
            </a:extLst>
          </p:cNvPr>
          <p:cNvSpPr txBox="1">
            <a:spLocks noChangeArrowheads="1"/>
          </p:cNvSpPr>
          <p:nvPr/>
        </p:nvSpPr>
        <p:spPr bwMode="auto">
          <a:xfrm>
            <a:off x="1236888" y="7219726"/>
            <a:ext cx="8239125" cy="1222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defRPr/>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Society of Actuaries’ Annuity RP-2014 Total Healthy Annuitant rates, Scale MP-2014. Figures assume you are in good health</a:t>
            </a:r>
            <a:r>
              <a:rPr lang="en-US" sz="800" b="0" i="0" dirty="0">
                <a:solidFill>
                  <a:srgbClr val="002577"/>
                </a:solidFill>
              </a:rPr>
              <a:t>.</a:t>
            </a:r>
          </a:p>
        </p:txBody>
      </p:sp>
      <p:sp>
        <p:nvSpPr>
          <p:cNvPr id="33" name="Content Placeholder 15">
            <a:extLst>
              <a:ext uri="{FF2B5EF4-FFF2-40B4-BE49-F238E27FC236}">
                <a16:creationId xmlns:a16="http://schemas.microsoft.com/office/drawing/2014/main" id="{32BE17DE-44BC-45AF-B0A5-7906F24E5A9A}"/>
              </a:ext>
            </a:extLst>
          </p:cNvPr>
          <p:cNvSpPr txBox="1">
            <a:spLocks/>
          </p:cNvSpPr>
          <p:nvPr/>
        </p:nvSpPr>
        <p:spPr bwMode="auto">
          <a:xfrm>
            <a:off x="903513" y="1841276"/>
            <a:ext cx="9144000" cy="36988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10"/>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350838" indent="-166688">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514350" indent="-1524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714375" indent="-17145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904875" indent="-1905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362075" indent="-1905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1819275" indent="-1905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276475" indent="-1905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733675" indent="-1905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ts val="700"/>
              </a:spcBef>
              <a:buFontTx/>
              <a:buNone/>
            </a:pP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Life Expectancy Upon Retirement at Age 65</a:t>
            </a:r>
          </a:p>
        </p:txBody>
      </p:sp>
      <p:sp>
        <p:nvSpPr>
          <p:cNvPr id="34" name="Rectangle 33">
            <a:extLst>
              <a:ext uri="{FF2B5EF4-FFF2-40B4-BE49-F238E27FC236}">
                <a16:creationId xmlns:a16="http://schemas.microsoft.com/office/drawing/2014/main" id="{96618064-A5EC-4F32-87F5-E5F24512F430}"/>
              </a:ext>
            </a:extLst>
          </p:cNvPr>
          <p:cNvSpPr>
            <a:spLocks noChangeArrowheads="1"/>
          </p:cNvSpPr>
          <p:nvPr/>
        </p:nvSpPr>
        <p:spPr bwMode="auto">
          <a:xfrm>
            <a:off x="1230538" y="6470426"/>
            <a:ext cx="8482013" cy="585787"/>
          </a:xfrm>
          <a:prstGeom prst="rect">
            <a:avLst/>
          </a:prstGeom>
          <a:solidFill>
            <a:schemeClr val="accent1"/>
          </a:solidFill>
          <a:ln>
            <a:noFill/>
          </a:ln>
          <a:extLst/>
        </p:spPr>
        <p:txBody>
          <a:bodyPr lIns="91430" tIns="45715" rIns="91430" bIns="45715"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SzPct val="150000"/>
            </a:pPr>
            <a:r>
              <a:rPr lang="en-US" alt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There’s almost a 1-3 chance that at least one member of a 65 year old couple will live to at least age </a:t>
            </a:r>
            <a:r>
              <a:rPr lang="en-US" altLang="en-US"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95</a:t>
            </a:r>
          </a:p>
        </p:txBody>
      </p:sp>
      <p:sp>
        <p:nvSpPr>
          <p:cNvPr id="35" name="Text Placeholder 3">
            <a:extLst>
              <a:ext uri="{FF2B5EF4-FFF2-40B4-BE49-F238E27FC236}">
                <a16:creationId xmlns:a16="http://schemas.microsoft.com/office/drawing/2014/main" id="{9E7D3B0A-5BC9-4DA0-8DB2-9D41B75AADA6}"/>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206153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638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Health Care Costs Versus Inflation</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1B4AE25F-219B-4D72-A1D5-855BDA48A038}"/>
              </a:ext>
            </a:extLst>
          </p:cNvPr>
          <p:cNvSpPr/>
          <p:nvPr/>
        </p:nvSpPr>
        <p:spPr>
          <a:xfrm>
            <a:off x="683399" y="1527847"/>
            <a:ext cx="9144000" cy="5253038"/>
          </a:xfrm>
          <a:prstGeom prst="rect">
            <a:avLst/>
          </a:prstGeom>
          <a:solidFill>
            <a:schemeClr val="tx1">
              <a:lumMod val="95000"/>
              <a:lumOff val="5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 Box 4">
            <a:extLst>
              <a:ext uri="{FF2B5EF4-FFF2-40B4-BE49-F238E27FC236}">
                <a16:creationId xmlns:a16="http://schemas.microsoft.com/office/drawing/2014/main" id="{CFBD3311-3BD6-4821-8F8B-8185915EB7A2}"/>
              </a:ext>
            </a:extLst>
          </p:cNvPr>
          <p:cNvSpPr txBox="1">
            <a:spLocks noChangeArrowheads="1"/>
          </p:cNvSpPr>
          <p:nvPr/>
        </p:nvSpPr>
        <p:spPr bwMode="auto">
          <a:xfrm>
            <a:off x="869137" y="6799935"/>
            <a:ext cx="6912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8"/>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r>
              <a:rPr lang="en-US" altLang="en-US" sz="1000" i="1" dirty="0">
                <a:latin typeface="Segoe UI" panose="020B0502040204020203" pitchFamily="34" charset="0"/>
                <a:ea typeface="Segoe UI" panose="020B0502040204020203" pitchFamily="34" charset="0"/>
                <a:cs typeface="Segoe UI" panose="020B0502040204020203" pitchFamily="34" charset="0"/>
              </a:rPr>
              <a:t>Source: </a:t>
            </a:r>
            <a:r>
              <a:rPr lang="en-US" altLang="en-US" sz="1000" dirty="0">
                <a:latin typeface="Segoe UI" panose="020B0502040204020203" pitchFamily="34" charset="0"/>
                <a:ea typeface="Segoe UI" panose="020B0502040204020203" pitchFamily="34" charset="0"/>
                <a:cs typeface="Segoe UI" panose="020B0502040204020203" pitchFamily="34" charset="0"/>
                <a:hlinkClick r:id="rId9"/>
              </a:rPr>
              <a:t>https://www.statista.com/statistics/244983/projected-inflation-rate-in-the-united-states/</a:t>
            </a:r>
            <a:endParaRPr lang="en-US" altLang="en-US" sz="1000" dirty="0">
              <a:latin typeface="Segoe UI" panose="020B0502040204020203" pitchFamily="34" charset="0"/>
              <a:ea typeface="Segoe UI" panose="020B0502040204020203" pitchFamily="34" charset="0"/>
              <a:cs typeface="Segoe UI" panose="020B0502040204020203" pitchFamily="34" charset="0"/>
            </a:endParaRPr>
          </a:p>
          <a:p>
            <a:pPr eaLnBrk="1" hangingPunct="1">
              <a:spcBef>
                <a:spcPct val="0"/>
              </a:spcBef>
              <a:buFontTx/>
              <a:buNone/>
            </a:pPr>
            <a:r>
              <a:rPr lang="en-US" altLang="en-US" sz="1000" dirty="0">
                <a:latin typeface="Segoe UI" panose="020B0502040204020203" pitchFamily="34" charset="0"/>
                <a:ea typeface="Segoe UI" panose="020B0502040204020203" pitchFamily="34" charset="0"/>
                <a:cs typeface="Segoe UI" panose="020B0502040204020203" pitchFamily="34" charset="0"/>
              </a:rPr>
              <a:t>http://www.aon.com/getmedia/0c375f10-3b16-4d2d-a452-4ae86968525b/2019-Global-Medical-Trend-Report.pdf.aspx</a:t>
            </a:r>
          </a:p>
        </p:txBody>
      </p:sp>
      <p:sp>
        <p:nvSpPr>
          <p:cNvPr id="23" name="Oval 22">
            <a:extLst>
              <a:ext uri="{FF2B5EF4-FFF2-40B4-BE49-F238E27FC236}">
                <a16:creationId xmlns:a16="http://schemas.microsoft.com/office/drawing/2014/main" id="{A1386651-FE33-4154-8033-C5392A4ECB7B}"/>
              </a:ext>
            </a:extLst>
          </p:cNvPr>
          <p:cNvSpPr/>
          <p:nvPr/>
        </p:nvSpPr>
        <p:spPr>
          <a:xfrm>
            <a:off x="2218512" y="2686722"/>
            <a:ext cx="1517650" cy="148113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latin typeface="Segoe UI" panose="020B0502040204020203" pitchFamily="34" charset="0"/>
                <a:ea typeface="Segoe UI" panose="020B0502040204020203" pitchFamily="34" charset="0"/>
                <a:cs typeface="Segoe UI" panose="020B0502040204020203" pitchFamily="34" charset="0"/>
              </a:rPr>
              <a:t>2.7%</a:t>
            </a:r>
          </a:p>
        </p:txBody>
      </p:sp>
      <p:sp>
        <p:nvSpPr>
          <p:cNvPr id="24" name="Oval 23">
            <a:extLst>
              <a:ext uri="{FF2B5EF4-FFF2-40B4-BE49-F238E27FC236}">
                <a16:creationId xmlns:a16="http://schemas.microsoft.com/office/drawing/2014/main" id="{ED95888F-6316-4721-9A13-8BD4EF155D6D}"/>
              </a:ext>
            </a:extLst>
          </p:cNvPr>
          <p:cNvSpPr/>
          <p:nvPr/>
        </p:nvSpPr>
        <p:spPr>
          <a:xfrm>
            <a:off x="6011049" y="1988222"/>
            <a:ext cx="2840038" cy="281146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dirty="0">
                <a:latin typeface="Segoe UI" panose="020B0502040204020203" pitchFamily="34" charset="0"/>
                <a:ea typeface="Segoe UI" panose="020B0502040204020203" pitchFamily="34" charset="0"/>
                <a:cs typeface="Segoe UI" panose="020B0502040204020203" pitchFamily="34" charset="0"/>
              </a:rPr>
              <a:t>6.0%</a:t>
            </a:r>
          </a:p>
        </p:txBody>
      </p:sp>
      <p:sp>
        <p:nvSpPr>
          <p:cNvPr id="25" name="TextBox 2">
            <a:extLst>
              <a:ext uri="{FF2B5EF4-FFF2-40B4-BE49-F238E27FC236}">
                <a16:creationId xmlns:a16="http://schemas.microsoft.com/office/drawing/2014/main" id="{C5236E43-6BF1-45D4-8CB4-C3A74D9FA0A1}"/>
              </a:ext>
            </a:extLst>
          </p:cNvPr>
          <p:cNvSpPr txBox="1">
            <a:spLocks noChangeArrowheads="1"/>
          </p:cNvSpPr>
          <p:nvPr/>
        </p:nvSpPr>
        <p:spPr bwMode="auto">
          <a:xfrm>
            <a:off x="1616849" y="5263235"/>
            <a:ext cx="287982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Expected Inflation Rate </a:t>
            </a:r>
          </a:p>
          <a:p>
            <a:pPr eaLnBrk="1" hangingPunct="1">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for all goods in 2020</a:t>
            </a:r>
          </a:p>
        </p:txBody>
      </p:sp>
      <p:sp>
        <p:nvSpPr>
          <p:cNvPr id="26" name="TextBox 3">
            <a:extLst>
              <a:ext uri="{FF2B5EF4-FFF2-40B4-BE49-F238E27FC236}">
                <a16:creationId xmlns:a16="http://schemas.microsoft.com/office/drawing/2014/main" id="{8B307BBD-BF8F-48EB-BCA5-78283C5AB6F6}"/>
              </a:ext>
            </a:extLst>
          </p:cNvPr>
          <p:cNvSpPr txBox="1">
            <a:spLocks noChangeArrowheads="1"/>
          </p:cNvSpPr>
          <p:nvPr/>
        </p:nvSpPr>
        <p:spPr bwMode="auto">
          <a:xfrm>
            <a:off x="6106299" y="5263235"/>
            <a:ext cx="2815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Expected Inflation rate </a:t>
            </a:r>
          </a:p>
          <a:p>
            <a:pPr eaLnBrk="1" hangingPunct="1">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for Health Care in 2020</a:t>
            </a:r>
          </a:p>
          <a:p>
            <a:pPr eaLnBrk="1" hangingPunct="1">
              <a:defRPr/>
            </a:pPr>
            <a:endParaRPr lang="en-US" altLang="en-US" sz="1400" dirty="0">
              <a:cs typeface="Arial" panose="020B0604020202020204" pitchFamily="34" charset="0"/>
            </a:endParaRPr>
          </a:p>
        </p:txBody>
      </p:sp>
      <p:sp>
        <p:nvSpPr>
          <p:cNvPr id="27" name="Not Equal 26">
            <a:extLst>
              <a:ext uri="{FF2B5EF4-FFF2-40B4-BE49-F238E27FC236}">
                <a16:creationId xmlns:a16="http://schemas.microsoft.com/office/drawing/2014/main" id="{7913DCAC-0500-453E-9454-627DC32742CD}"/>
              </a:ext>
            </a:extLst>
          </p:cNvPr>
          <p:cNvSpPr/>
          <p:nvPr/>
        </p:nvSpPr>
        <p:spPr>
          <a:xfrm>
            <a:off x="4680724" y="2943897"/>
            <a:ext cx="914400" cy="914400"/>
          </a:xfrm>
          <a:prstGeom prst="mathNotEqual">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8" name="Text Placeholder 3">
            <a:extLst>
              <a:ext uri="{FF2B5EF4-FFF2-40B4-BE49-F238E27FC236}">
                <a16:creationId xmlns:a16="http://schemas.microsoft.com/office/drawing/2014/main" id="{70BF12E0-D5FA-4CA3-B221-D60AE85B8063}"/>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400248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7413"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Basics</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6">
            <a:extLst>
              <a:ext uri="{FF2B5EF4-FFF2-40B4-BE49-F238E27FC236}">
                <a16:creationId xmlns:a16="http://schemas.microsoft.com/office/drawing/2014/main" id="{52C87B83-6C63-4AF2-BF17-465D6879394F}"/>
              </a:ext>
            </a:extLst>
          </p:cNvPr>
          <p:cNvSpPr txBox="1">
            <a:spLocks noChangeArrowheads="1"/>
          </p:cNvSpPr>
          <p:nvPr/>
        </p:nvSpPr>
        <p:spPr bwMode="auto">
          <a:xfrm>
            <a:off x="897607" y="1476254"/>
            <a:ext cx="8686800" cy="2278063"/>
          </a:xfrm>
          <a:prstGeom prst="rect">
            <a:avLst/>
          </a:prstGeom>
          <a:solidFill>
            <a:schemeClr val="bg1">
              <a:alpha val="25098"/>
            </a:schemeClr>
          </a:solidFill>
          <a:ln w="12700" algn="ctr">
            <a:solidFill>
              <a:srgbClr val="BEBEBE"/>
            </a:solidFill>
            <a:miter lim="800000"/>
            <a:headEnd/>
            <a:tailEnd/>
          </a:ln>
        </p:spPr>
        <p:txBody>
          <a:bodyPr lIns="0" tIns="0" rIns="0" bIns="0"/>
          <a:lstStyle>
            <a:lvl1pPr marL="342900" indent="-342900" algn="l" defTabSz="457200" rtl="0" eaLnBrk="0" fontAlgn="base" hangingPunct="0">
              <a:spcBef>
                <a:spcPct val="20000"/>
              </a:spcBef>
              <a:spcAft>
                <a:spcPct val="0"/>
              </a:spcAft>
              <a:buBlip>
                <a:blip r:embed="rId8"/>
              </a:buBlip>
              <a:defRPr kern="1200">
                <a:solidFill>
                  <a:schemeClr val="tx1"/>
                </a:solidFill>
                <a:latin typeface="Arial" pitchFamily="34" charset="0"/>
                <a:ea typeface="ＭＳ Ｐゴシック" charset="0"/>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ＭＳ Ｐゴシック" charset="0"/>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820738" eaLnBrk="1" hangingPunct="1">
              <a:buFont typeface="Wingdings" pitchFamily="2" charset="2"/>
              <a:buNone/>
              <a:defRPr/>
            </a:pPr>
            <a:endParaRPr lang="en-US" altLang="en-US"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defTabSz="820738" eaLnBrk="1" hangingPunct="1">
              <a:buFont typeface="Wingdings" pitchFamily="2" charset="2"/>
              <a:buNone/>
              <a:defRPr/>
            </a:pPr>
            <a:r>
              <a:rPr lang="en-US" altLang="en-US" b="1" dirty="0">
                <a:solidFill>
                  <a:srgbClr val="FF0000"/>
                </a:solidFill>
                <a:latin typeface="Segoe UI" panose="020B0502040204020203" pitchFamily="34" charset="0"/>
                <a:ea typeface="Segoe UI" panose="020B0502040204020203" pitchFamily="34" charset="0"/>
                <a:cs typeface="Segoe UI" panose="020B0502040204020203" pitchFamily="34" charset="0"/>
              </a:rPr>
              <a:t>What is Medicare?</a:t>
            </a:r>
          </a:p>
          <a:p>
            <a:pPr algn="ctr" defTabSz="820738" eaLnBrk="1" hangingPunct="1">
              <a:buFont typeface="Wingdings" pitchFamily="2" charset="2"/>
              <a:buNone/>
              <a:defRPr/>
            </a:pPr>
            <a:endParaRPr lang="en-US" alt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defTabSz="820738" eaLnBrk="1" hangingPunct="1">
              <a:buFont typeface="Wingdings" pitchFamily="2" charset="2"/>
              <a:buNone/>
              <a:defRPr/>
            </a:pPr>
            <a:r>
              <a:rPr lang="en-US" altLang="en-US" b="1" u="sng" dirty="0">
                <a:solidFill>
                  <a:srgbClr val="002577"/>
                </a:solidFill>
                <a:latin typeface="Segoe UI" panose="020B0502040204020203" pitchFamily="34" charset="0"/>
                <a:ea typeface="Segoe UI" panose="020B0502040204020203" pitchFamily="34" charset="0"/>
                <a:cs typeface="Segoe UI" panose="020B0502040204020203" pitchFamily="34" charset="0"/>
              </a:rPr>
              <a:t>DEFINITION</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 Federal health insurance program designed to help US citizens age 65 and over pay for BASIC medical care in retirement</a:t>
            </a:r>
          </a:p>
        </p:txBody>
      </p:sp>
      <p:sp>
        <p:nvSpPr>
          <p:cNvPr id="22" name="Rectangle 7">
            <a:extLst>
              <a:ext uri="{FF2B5EF4-FFF2-40B4-BE49-F238E27FC236}">
                <a16:creationId xmlns:a16="http://schemas.microsoft.com/office/drawing/2014/main" id="{8CF70660-1826-45C8-867E-EE00A7CECBA8}"/>
              </a:ext>
            </a:extLst>
          </p:cNvPr>
          <p:cNvSpPr txBox="1">
            <a:spLocks noChangeArrowheads="1"/>
          </p:cNvSpPr>
          <p:nvPr/>
        </p:nvSpPr>
        <p:spPr>
          <a:xfrm>
            <a:off x="967457" y="4889379"/>
            <a:ext cx="8686800" cy="1989138"/>
          </a:xfrm>
          <a:prstGeom prst="rect">
            <a:avLst/>
          </a:prstGeom>
          <a:solidFill>
            <a:schemeClr val="bg1">
              <a:alpha val="25098"/>
            </a:schemeClr>
          </a:solidFill>
          <a:ln w="12700" algn="ctr">
            <a:solidFill>
              <a:srgbClr val="BEBEBE"/>
            </a:solidFill>
            <a:miter lim="800000"/>
            <a:headEnd/>
            <a:tailEnd/>
          </a:ln>
        </p:spPr>
        <p:txBody>
          <a:bodyPr/>
          <a:lstStyle>
            <a:lvl1pPr marL="342900" indent="-342900" algn="l" defTabSz="457200" rtl="0" eaLnBrk="0" fontAlgn="base" hangingPunct="0">
              <a:spcBef>
                <a:spcPct val="20000"/>
              </a:spcBef>
              <a:spcAft>
                <a:spcPct val="0"/>
              </a:spcAft>
              <a:buBlip>
                <a:blip r:embed="rId8"/>
              </a:buBlip>
              <a:defRPr kern="1200">
                <a:solidFill>
                  <a:schemeClr val="tx1"/>
                </a:solidFill>
                <a:latin typeface="Arial" pitchFamily="34" charset="0"/>
                <a:ea typeface="ＭＳ Ｐゴシック" charset="0"/>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ＭＳ Ｐゴシック" charset="0"/>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820738" eaLnBrk="1" hangingPunct="1">
              <a:buFontTx/>
              <a:buNone/>
              <a:defRPr/>
            </a:pPr>
            <a:endParaRPr lang="en-US" altLang="en-US" b="1" dirty="0">
              <a:solidFill>
                <a:srgbClr val="FF0000"/>
              </a:solidFill>
              <a:ea typeface="ＭＳ Ｐゴシック" pitchFamily="34" charset="-128"/>
            </a:endParaRPr>
          </a:p>
          <a:p>
            <a:pPr algn="ctr" defTabSz="820738" eaLnBrk="1" hangingPunct="1">
              <a:buFontTx/>
              <a:buNone/>
              <a:defRPr/>
            </a:pPr>
            <a:endParaRPr lang="en-US" altLang="en-US"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ctr" defTabSz="820738" eaLnBrk="1" hangingPunct="1">
              <a:buFontTx/>
              <a:buNone/>
              <a:defRPr/>
            </a:pPr>
            <a:r>
              <a:rPr lang="en-US" altLang="en-US" b="1" dirty="0">
                <a:solidFill>
                  <a:srgbClr val="FF0000"/>
                </a:solidFill>
                <a:latin typeface="Segoe UI" panose="020B0502040204020203" pitchFamily="34" charset="0"/>
                <a:ea typeface="Segoe UI" panose="020B0502040204020203" pitchFamily="34" charset="0"/>
                <a:cs typeface="Segoe UI" panose="020B0502040204020203" pitchFamily="34" charset="0"/>
              </a:rPr>
              <a:t>Remember…</a:t>
            </a:r>
          </a:p>
          <a:p>
            <a:pPr algn="ctr" defTabSz="820738" eaLnBrk="1" hangingPunct="1">
              <a:buFontTx/>
              <a:buNone/>
              <a:defRPr/>
            </a:pPr>
            <a:endParaRPr lang="en-US" altLang="en-US" sz="1400" b="1" dirty="0">
              <a:solidFill>
                <a:srgbClr val="BE9A6A"/>
              </a:solidFill>
              <a:latin typeface="Segoe UI" panose="020B0502040204020203" pitchFamily="34" charset="0"/>
              <a:ea typeface="Segoe UI" panose="020B0502040204020203" pitchFamily="34" charset="0"/>
              <a:cs typeface="Segoe UI" panose="020B0502040204020203" pitchFamily="34" charset="0"/>
            </a:endParaRPr>
          </a:p>
          <a:p>
            <a:pPr algn="ctr" defTabSz="820738" eaLnBrk="1" hangingPunct="1">
              <a:buFontTx/>
              <a:buNone/>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Medicare </a:t>
            </a:r>
            <a:r>
              <a:rPr lang="en-US" altLang="en-US" u="sng" dirty="0">
                <a:solidFill>
                  <a:srgbClr val="002577"/>
                </a:solidFill>
                <a:latin typeface="Segoe UI" panose="020B0502040204020203" pitchFamily="34" charset="0"/>
                <a:ea typeface="Segoe UI" panose="020B0502040204020203" pitchFamily="34" charset="0"/>
                <a:cs typeface="Segoe UI" panose="020B0502040204020203" pitchFamily="34" charset="0"/>
              </a:rPr>
              <a:t>DOES NOT</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 cover all medical costs, in fact, it covers just slightly more than half of medical costs in retirement</a:t>
            </a:r>
          </a:p>
        </p:txBody>
      </p:sp>
      <p:pic>
        <p:nvPicPr>
          <p:cNvPr id="23" name="Picture 2" descr="http://www.southernseniorcare.com/medicarecard.gif">
            <a:extLst>
              <a:ext uri="{FF2B5EF4-FFF2-40B4-BE49-F238E27FC236}">
                <a16:creationId xmlns:a16="http://schemas.microsoft.com/office/drawing/2014/main" id="{52D0B926-F674-4B18-B9B5-C5A9F0E2D122}"/>
              </a:ext>
            </a:extLst>
          </p:cNvPr>
          <p:cNvPicPr>
            <a:picLocks noChangeAspect="1" noChangeArrowheads="1"/>
          </p:cNvPicPr>
          <p:nvPr/>
        </p:nvPicPr>
        <p:blipFill>
          <a:blip r:embed="rId9"/>
          <a:srcRect/>
          <a:stretch>
            <a:fillRect/>
          </a:stretch>
        </p:blipFill>
        <p:spPr bwMode="auto">
          <a:xfrm>
            <a:off x="3583657" y="3092329"/>
            <a:ext cx="3314700" cy="2497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3">
            <a:extLst>
              <a:ext uri="{FF2B5EF4-FFF2-40B4-BE49-F238E27FC236}">
                <a16:creationId xmlns:a16="http://schemas.microsoft.com/office/drawing/2014/main" id="{4D2DEAF3-C038-4BDD-965C-84FFACECE21E}"/>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377831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8437"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A – Hospital Coverage</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08C070A-F399-4EA3-AC1D-E165EA287EFE}"/>
              </a:ext>
            </a:extLst>
          </p:cNvPr>
          <p:cNvSpPr/>
          <p:nvPr/>
        </p:nvSpPr>
        <p:spPr>
          <a:xfrm>
            <a:off x="1519415" y="1953797"/>
            <a:ext cx="3535363" cy="4619625"/>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53596DDD-3285-4AD5-A177-11E19462F703}"/>
              </a:ext>
            </a:extLst>
          </p:cNvPr>
          <p:cNvSpPr/>
          <p:nvPr/>
        </p:nvSpPr>
        <p:spPr>
          <a:xfrm>
            <a:off x="5456415" y="1953797"/>
            <a:ext cx="3732213" cy="4619625"/>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0" name="Rectangle 29">
            <a:extLst>
              <a:ext uri="{FF2B5EF4-FFF2-40B4-BE49-F238E27FC236}">
                <a16:creationId xmlns:a16="http://schemas.microsoft.com/office/drawing/2014/main" id="{370F0D14-4173-4931-A389-C5CE04591BA9}"/>
              </a:ext>
            </a:extLst>
          </p:cNvPr>
          <p:cNvSpPr/>
          <p:nvPr/>
        </p:nvSpPr>
        <p:spPr>
          <a:xfrm>
            <a:off x="1667053" y="2357022"/>
            <a:ext cx="3255962" cy="4073525"/>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eaLnBrk="1" hangingPunct="1">
              <a:buFont typeface="Wingdings" panose="05000000000000000000" pitchFamily="2" charset="2"/>
              <a:buChar char="ü"/>
              <a:defRPr/>
            </a:pPr>
            <a:r>
              <a:rPr lang="en-US" dirty="0">
                <a:latin typeface="Segoe UI" panose="020B0502040204020203" pitchFamily="34" charset="0"/>
                <a:ea typeface="Segoe UI" panose="020B0502040204020203" pitchFamily="34" charset="0"/>
                <a:cs typeface="Segoe UI" panose="020B0502040204020203" pitchFamily="34" charset="0"/>
              </a:rPr>
              <a:t>Inpatient Care in Hospitals</a:t>
            </a:r>
          </a:p>
          <a:p>
            <a:pPr marL="285750" indent="-285750" eaLnBrk="1" hangingPunct="1">
              <a:buFont typeface="Wingdings" panose="05000000000000000000" pitchFamily="2" charset="2"/>
              <a:buChar char="ü"/>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ü"/>
              <a:defRPr/>
            </a:pPr>
            <a:r>
              <a:rPr lang="en-US" dirty="0">
                <a:latin typeface="Segoe UI" panose="020B0502040204020203" pitchFamily="34" charset="0"/>
                <a:ea typeface="Segoe UI" panose="020B0502040204020203" pitchFamily="34" charset="0"/>
                <a:cs typeface="Segoe UI" panose="020B0502040204020203" pitchFamily="34" charset="0"/>
              </a:rPr>
              <a:t>Inpatient Care in a Skilled Nursing Facility</a:t>
            </a:r>
          </a:p>
          <a:p>
            <a:pPr marL="285750" indent="-285750" eaLnBrk="1" hangingPunct="1">
              <a:buFont typeface="Wingdings" panose="05000000000000000000" pitchFamily="2" charset="2"/>
              <a:buChar char="ü"/>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ü"/>
              <a:defRPr/>
            </a:pPr>
            <a:r>
              <a:rPr lang="en-US" dirty="0">
                <a:latin typeface="Segoe UI" panose="020B0502040204020203" pitchFamily="34" charset="0"/>
                <a:ea typeface="Segoe UI" panose="020B0502040204020203" pitchFamily="34" charset="0"/>
                <a:cs typeface="Segoe UI" panose="020B0502040204020203" pitchFamily="34" charset="0"/>
              </a:rPr>
              <a:t>Hospice Care</a:t>
            </a:r>
          </a:p>
          <a:p>
            <a:pPr marL="285750" indent="-285750" eaLnBrk="1" hangingPunct="1">
              <a:buFont typeface="Wingdings" panose="05000000000000000000" pitchFamily="2" charset="2"/>
              <a:buChar char="ü"/>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ü"/>
              <a:defRPr/>
            </a:pPr>
            <a:r>
              <a:rPr lang="en-US" dirty="0">
                <a:latin typeface="Segoe UI" panose="020B0502040204020203" pitchFamily="34" charset="0"/>
                <a:ea typeface="Segoe UI" panose="020B0502040204020203" pitchFamily="34" charset="0"/>
                <a:cs typeface="Segoe UI" panose="020B0502040204020203" pitchFamily="34" charset="0"/>
              </a:rPr>
              <a:t>Home Health Care Services</a:t>
            </a:r>
          </a:p>
          <a:p>
            <a:pPr marL="285750" indent="-285750" eaLnBrk="1" hangingPunct="1">
              <a:buFont typeface="Wingdings" panose="05000000000000000000" pitchFamily="2" charset="2"/>
              <a:buChar char="ü"/>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ü"/>
              <a:defRPr/>
            </a:pPr>
            <a:r>
              <a:rPr lang="en-US" dirty="0">
                <a:latin typeface="Segoe UI" panose="020B0502040204020203" pitchFamily="34" charset="0"/>
                <a:ea typeface="Segoe UI" panose="020B0502040204020203" pitchFamily="34" charset="0"/>
                <a:cs typeface="Segoe UI" panose="020B0502040204020203" pitchFamily="34" charset="0"/>
              </a:rPr>
              <a:t>Inpatient care in a Religious non-medical Health Care Institution</a:t>
            </a:r>
          </a:p>
        </p:txBody>
      </p:sp>
      <p:sp>
        <p:nvSpPr>
          <p:cNvPr id="31" name="Rectangle 30">
            <a:extLst>
              <a:ext uri="{FF2B5EF4-FFF2-40B4-BE49-F238E27FC236}">
                <a16:creationId xmlns:a16="http://schemas.microsoft.com/office/drawing/2014/main" id="{63883DC7-9B5D-48DB-BA35-EBAF93795179}"/>
              </a:ext>
            </a:extLst>
          </p:cNvPr>
          <p:cNvSpPr/>
          <p:nvPr/>
        </p:nvSpPr>
        <p:spPr>
          <a:xfrm>
            <a:off x="779640" y="1828385"/>
            <a:ext cx="9144000" cy="477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D536A234-E603-4504-B28A-8929FF2E407F}"/>
              </a:ext>
            </a:extLst>
          </p:cNvPr>
          <p:cNvSpPr/>
          <p:nvPr/>
        </p:nvSpPr>
        <p:spPr>
          <a:xfrm>
            <a:off x="5586590" y="2357022"/>
            <a:ext cx="3494088" cy="4073525"/>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lstStyle/>
          <a:p>
            <a:pPr marL="285750" indent="-285750" eaLnBrk="1" hangingPunct="1">
              <a:buFont typeface="Wingdings" panose="05000000000000000000" pitchFamily="2" charset="2"/>
              <a:buChar char="ý"/>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ý"/>
              <a:defRPr/>
            </a:pPr>
            <a:r>
              <a:rPr lang="en-US" dirty="0">
                <a:latin typeface="Segoe UI" panose="020B0502040204020203" pitchFamily="34" charset="0"/>
                <a:ea typeface="Segoe UI" panose="020B0502040204020203" pitchFamily="34" charset="0"/>
                <a:cs typeface="Segoe UI" panose="020B0502040204020203" pitchFamily="34" charset="0"/>
              </a:rPr>
              <a:t>Long Term Care</a:t>
            </a:r>
          </a:p>
          <a:p>
            <a:pPr marL="285750" indent="-285750" eaLnBrk="1" hangingPunct="1">
              <a:buFont typeface="Wingdings" panose="05000000000000000000" pitchFamily="2" charset="2"/>
              <a:buChar char="ý"/>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ý"/>
              <a:defRPr/>
            </a:pPr>
            <a:r>
              <a:rPr lang="en-US" dirty="0">
                <a:latin typeface="Segoe UI" panose="020B0502040204020203" pitchFamily="34" charset="0"/>
                <a:ea typeface="Segoe UI" panose="020B0502040204020203" pitchFamily="34" charset="0"/>
                <a:cs typeface="Segoe UI" panose="020B0502040204020203" pitchFamily="34" charset="0"/>
              </a:rPr>
              <a:t>Outpatient Hospital Care</a:t>
            </a:r>
          </a:p>
          <a:p>
            <a:pPr marL="285750" indent="-285750" eaLnBrk="1" hangingPunct="1">
              <a:buFont typeface="Wingdings" panose="05000000000000000000" pitchFamily="2" charset="2"/>
              <a:buChar char="ý"/>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ý"/>
              <a:defRPr/>
            </a:pPr>
            <a:r>
              <a:rPr lang="en-US" dirty="0">
                <a:latin typeface="Segoe UI" panose="020B0502040204020203" pitchFamily="34" charset="0"/>
                <a:ea typeface="Segoe UI" panose="020B0502040204020203" pitchFamily="34" charset="0"/>
                <a:cs typeface="Segoe UI" panose="020B0502040204020203" pitchFamily="34" charset="0"/>
              </a:rPr>
              <a:t>Doctors office visits</a:t>
            </a:r>
          </a:p>
          <a:p>
            <a:pPr algn="ctr" eaLnBrk="1" hangingPunct="1">
              <a:defRPr/>
            </a:pPr>
            <a:endParaRPr lang="en-US" dirty="0"/>
          </a:p>
        </p:txBody>
      </p:sp>
      <p:sp>
        <p:nvSpPr>
          <p:cNvPr id="33" name="TextBox 3">
            <a:extLst>
              <a:ext uri="{FF2B5EF4-FFF2-40B4-BE49-F238E27FC236}">
                <a16:creationId xmlns:a16="http://schemas.microsoft.com/office/drawing/2014/main" id="{CF74F3A5-2B9B-4016-A74A-E67325FA0626}"/>
              </a:ext>
            </a:extLst>
          </p:cNvPr>
          <p:cNvSpPr txBox="1">
            <a:spLocks noChangeArrowheads="1"/>
          </p:cNvSpPr>
          <p:nvPr/>
        </p:nvSpPr>
        <p:spPr bwMode="auto">
          <a:xfrm>
            <a:off x="1943278" y="1882360"/>
            <a:ext cx="325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WHAT’S COVERED</a:t>
            </a:r>
          </a:p>
        </p:txBody>
      </p:sp>
      <p:sp>
        <p:nvSpPr>
          <p:cNvPr id="34" name="TextBox 4">
            <a:extLst>
              <a:ext uri="{FF2B5EF4-FFF2-40B4-BE49-F238E27FC236}">
                <a16:creationId xmlns:a16="http://schemas.microsoft.com/office/drawing/2014/main" id="{DDD08065-0B87-4BCD-AEFA-AB1C90D1095D}"/>
              </a:ext>
            </a:extLst>
          </p:cNvPr>
          <p:cNvSpPr txBox="1">
            <a:spLocks noChangeArrowheads="1"/>
          </p:cNvSpPr>
          <p:nvPr/>
        </p:nvSpPr>
        <p:spPr bwMode="auto">
          <a:xfrm>
            <a:off x="5586590" y="1880772"/>
            <a:ext cx="3186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WHAT’S NOT COVERED</a:t>
            </a:r>
          </a:p>
        </p:txBody>
      </p:sp>
      <p:sp>
        <p:nvSpPr>
          <p:cNvPr id="36" name="Oval 35">
            <a:extLst>
              <a:ext uri="{FF2B5EF4-FFF2-40B4-BE49-F238E27FC236}">
                <a16:creationId xmlns:a16="http://schemas.microsoft.com/office/drawing/2014/main" id="{47BFF604-EBEF-4E4E-8481-C89352D588E0}"/>
              </a:ext>
            </a:extLst>
          </p:cNvPr>
          <p:cNvSpPr/>
          <p:nvPr/>
        </p:nvSpPr>
        <p:spPr>
          <a:xfrm>
            <a:off x="852659" y="1612457"/>
            <a:ext cx="946150" cy="947738"/>
          </a:xfrm>
          <a:prstGeom prst="ellipse">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TextBox 3">
            <a:extLst>
              <a:ext uri="{FF2B5EF4-FFF2-40B4-BE49-F238E27FC236}">
                <a16:creationId xmlns:a16="http://schemas.microsoft.com/office/drawing/2014/main" id="{6CE8BDF2-F38E-47EE-965F-0953BC0E22E2}"/>
              </a:ext>
            </a:extLst>
          </p:cNvPr>
          <p:cNvSpPr txBox="1">
            <a:spLocks noChangeArrowheads="1"/>
          </p:cNvSpPr>
          <p:nvPr/>
        </p:nvSpPr>
        <p:spPr bwMode="auto">
          <a:xfrm>
            <a:off x="982834" y="1637857"/>
            <a:ext cx="685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6000" dirty="0">
                <a:solidFill>
                  <a:schemeClr val="bg1"/>
                </a:solidFill>
                <a:cs typeface="Arial" panose="020B0604020202020204" pitchFamily="34" charset="0"/>
                <a:sym typeface="Wingdings" panose="05000000000000000000" pitchFamily="2" charset="2"/>
              </a:rPr>
              <a:t></a:t>
            </a:r>
            <a:endParaRPr lang="en-US" altLang="en-US" sz="6000" dirty="0">
              <a:solidFill>
                <a:schemeClr val="bg1"/>
              </a:solidFill>
              <a:cs typeface="Arial" panose="020B0604020202020204" pitchFamily="34" charset="0"/>
            </a:endParaRPr>
          </a:p>
        </p:txBody>
      </p:sp>
      <p:sp>
        <p:nvSpPr>
          <p:cNvPr id="38" name="Text Placeholder 3">
            <a:extLst>
              <a:ext uri="{FF2B5EF4-FFF2-40B4-BE49-F238E27FC236}">
                <a16:creationId xmlns:a16="http://schemas.microsoft.com/office/drawing/2014/main" id="{7ACD097C-5BE7-46BF-9344-2215F0CB4FB9}"/>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49108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9461"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281369"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Medicare Part A – Who’s Covered</a:t>
            </a:r>
          </a:p>
        </p:txBody>
      </p:sp>
      <p:sp>
        <p:nvSpPr>
          <p:cNvPr id="10" name="Text Placeholder 3">
            <a:extLst>
              <a:ext uri="{FF2B5EF4-FFF2-40B4-BE49-F238E27FC236}">
                <a16:creationId xmlns:a16="http://schemas.microsoft.com/office/drawing/2014/main" id="{53573F6D-4CDE-4BAD-812F-F4C02E3B453A}"/>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9</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9E7F1213-FFA8-4113-8DA0-EBDCA6FD22A1}"/>
              </a:ext>
            </a:extLst>
          </p:cNvPr>
          <p:cNvSpPr/>
          <p:nvPr/>
        </p:nvSpPr>
        <p:spPr>
          <a:xfrm>
            <a:off x="808521" y="1424537"/>
            <a:ext cx="9144000" cy="5321300"/>
          </a:xfrm>
          <a:prstGeom prst="rect">
            <a:avLst/>
          </a:prstGeom>
          <a:solidFill>
            <a:schemeClr val="bg2">
              <a:lumMod val="40000"/>
              <a:lumOff val="60000"/>
              <a:alpha val="21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TextBox 1">
            <a:extLst>
              <a:ext uri="{FF2B5EF4-FFF2-40B4-BE49-F238E27FC236}">
                <a16:creationId xmlns:a16="http://schemas.microsoft.com/office/drawing/2014/main" id="{4B3ECA6F-E91C-4C97-BBBB-C80C02A9281A}"/>
              </a:ext>
            </a:extLst>
          </p:cNvPr>
          <p:cNvSpPr txBox="1">
            <a:spLocks noChangeArrowheads="1"/>
          </p:cNvSpPr>
          <p:nvPr/>
        </p:nvSpPr>
        <p:spPr bwMode="auto">
          <a:xfrm>
            <a:off x="2068995" y="2527850"/>
            <a:ext cx="291688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Age 65</a:t>
            </a:r>
          </a:p>
          <a:p>
            <a:pPr lvl="1"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Or Disabled and receiving Social Security Disability</a:t>
            </a:r>
          </a:p>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40 Quarters of Coverage</a:t>
            </a:r>
          </a:p>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FICA</a:t>
            </a:r>
          </a:p>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No Premium (99% of participants)</a:t>
            </a:r>
          </a:p>
          <a:p>
            <a:pPr eaLnBrk="1" hangingPunct="1">
              <a:lnSpc>
                <a:spcPct val="150000"/>
              </a:lnSpc>
              <a:buFont typeface="Arial" panose="020B0604020202020204" pitchFamily="34" charset="0"/>
              <a:buChar char="•"/>
            </a:pPr>
            <a:endParaRPr lang="en-US" altLang="en-US" sz="1600" dirty="0">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anose="020B0604020202020204" pitchFamily="34" charset="0"/>
              <a:buChar char="•"/>
            </a:pPr>
            <a:endParaRPr lang="en-US" altLang="en-US" sz="1400" dirty="0">
              <a:cs typeface="Arial" panose="020B0604020202020204" pitchFamily="34" charset="0"/>
            </a:endParaRPr>
          </a:p>
          <a:p>
            <a:pPr eaLnBrk="1" hangingPunct="1">
              <a:buFont typeface="Arial" panose="020B0604020202020204" pitchFamily="34" charset="0"/>
              <a:buChar char="•"/>
            </a:pPr>
            <a:endParaRPr lang="en-US" altLang="en-US" sz="1400" dirty="0">
              <a:cs typeface="Arial" panose="020B0604020202020204" pitchFamily="34" charset="0"/>
            </a:endParaRPr>
          </a:p>
        </p:txBody>
      </p:sp>
      <p:sp>
        <p:nvSpPr>
          <p:cNvPr id="24" name="TextBox 2">
            <a:extLst>
              <a:ext uri="{FF2B5EF4-FFF2-40B4-BE49-F238E27FC236}">
                <a16:creationId xmlns:a16="http://schemas.microsoft.com/office/drawing/2014/main" id="{60DAF47D-DA59-4BFA-9FF0-EF7372D6E6BA}"/>
              </a:ext>
            </a:extLst>
          </p:cNvPr>
          <p:cNvSpPr txBox="1">
            <a:spLocks noChangeArrowheads="1"/>
          </p:cNvSpPr>
          <p:nvPr/>
        </p:nvSpPr>
        <p:spPr bwMode="auto">
          <a:xfrm>
            <a:off x="5456721" y="2460358"/>
            <a:ext cx="324167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Less than 40 quarters of coverage</a:t>
            </a:r>
          </a:p>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65 or Older</a:t>
            </a:r>
          </a:p>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Younger than age 65, disabled, and Premium-Free Part A coverage ended because you returned to work</a:t>
            </a:r>
          </a:p>
          <a:p>
            <a:pPr eaLnBrk="1" hangingPunct="1">
              <a:lnSpc>
                <a:spcPct val="150000"/>
              </a:lnSpc>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Can cost up to $437 each month if you do not qualify for Premium-Free Part A</a:t>
            </a:r>
          </a:p>
          <a:p>
            <a:pPr eaLnBrk="1" hangingPunct="1">
              <a:buFont typeface="Arial" panose="020B0604020202020204" pitchFamily="34" charset="0"/>
              <a:buChar char="•"/>
            </a:pPr>
            <a:endParaRPr lang="en-US" altLang="en-US" sz="1400" dirty="0"/>
          </a:p>
          <a:p>
            <a:pPr eaLnBrk="1" hangingPunct="1">
              <a:buFont typeface="Arial" panose="020B0604020202020204" pitchFamily="34" charset="0"/>
              <a:buChar char="•"/>
            </a:pPr>
            <a:endParaRPr lang="en-US" altLang="en-US" sz="1400" dirty="0">
              <a:cs typeface="Arial" panose="020B0604020202020204" pitchFamily="34" charset="0"/>
            </a:endParaRPr>
          </a:p>
          <a:p>
            <a:pPr eaLnBrk="1" hangingPunct="1">
              <a:buFont typeface="Arial" panose="020B0604020202020204" pitchFamily="34" charset="0"/>
              <a:buChar char="•"/>
            </a:pPr>
            <a:endParaRPr lang="en-US" altLang="en-US" sz="1400" dirty="0">
              <a:cs typeface="Arial" panose="020B0604020202020204" pitchFamily="34" charset="0"/>
            </a:endParaRPr>
          </a:p>
        </p:txBody>
      </p:sp>
      <p:cxnSp>
        <p:nvCxnSpPr>
          <p:cNvPr id="25" name="Straight Connector 24">
            <a:extLst>
              <a:ext uri="{FF2B5EF4-FFF2-40B4-BE49-F238E27FC236}">
                <a16:creationId xmlns:a16="http://schemas.microsoft.com/office/drawing/2014/main" id="{97E4CA86-821C-4704-8F00-289CA619CD0A}"/>
              </a:ext>
            </a:extLst>
          </p:cNvPr>
          <p:cNvCxnSpPr/>
          <p:nvPr/>
        </p:nvCxnSpPr>
        <p:spPr>
          <a:xfrm flipV="1">
            <a:off x="1749909" y="2311950"/>
            <a:ext cx="7221537" cy="14287"/>
          </a:xfrm>
          <a:prstGeom prst="line">
            <a:avLst/>
          </a:prstGeom>
          <a:ln w="28575">
            <a:solidFill>
              <a:schemeClr val="tx2"/>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8E22FA0-ABE7-48E2-81F7-0200F50BB2A4}"/>
              </a:ext>
            </a:extLst>
          </p:cNvPr>
          <p:cNvCxnSpPr/>
          <p:nvPr/>
        </p:nvCxnSpPr>
        <p:spPr>
          <a:xfrm>
            <a:off x="5164621" y="1429300"/>
            <a:ext cx="0" cy="5307012"/>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TextBox 8">
            <a:extLst>
              <a:ext uri="{FF2B5EF4-FFF2-40B4-BE49-F238E27FC236}">
                <a16:creationId xmlns:a16="http://schemas.microsoft.com/office/drawing/2014/main" id="{46E24051-447A-4272-A670-F5E1CADE282C}"/>
              </a:ext>
            </a:extLst>
          </p:cNvPr>
          <p:cNvSpPr txBox="1">
            <a:spLocks noChangeArrowheads="1"/>
          </p:cNvSpPr>
          <p:nvPr/>
        </p:nvSpPr>
        <p:spPr bwMode="auto">
          <a:xfrm>
            <a:off x="2068996" y="1757912"/>
            <a:ext cx="28463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dirty="0">
                <a:solidFill>
                  <a:srgbClr val="002577"/>
                </a:solidFill>
                <a:latin typeface="Segoe UI" panose="020B0502040204020203" pitchFamily="34" charset="0"/>
                <a:ea typeface="Segoe UI" panose="020B0502040204020203" pitchFamily="34" charset="0"/>
                <a:cs typeface="Segoe UI" panose="020B0502040204020203" pitchFamily="34" charset="0"/>
              </a:rPr>
              <a:t>Fully Covered</a:t>
            </a:r>
          </a:p>
        </p:txBody>
      </p:sp>
      <p:sp>
        <p:nvSpPr>
          <p:cNvPr id="35" name="TextBox 11">
            <a:extLst>
              <a:ext uri="{FF2B5EF4-FFF2-40B4-BE49-F238E27FC236}">
                <a16:creationId xmlns:a16="http://schemas.microsoft.com/office/drawing/2014/main" id="{005732F4-0C4F-460B-BD8A-C7D921139AC1}"/>
              </a:ext>
            </a:extLst>
          </p:cNvPr>
          <p:cNvSpPr txBox="1">
            <a:spLocks noChangeArrowheads="1"/>
          </p:cNvSpPr>
          <p:nvPr/>
        </p:nvSpPr>
        <p:spPr bwMode="auto">
          <a:xfrm>
            <a:off x="5456721" y="1757912"/>
            <a:ext cx="3514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dirty="0">
                <a:solidFill>
                  <a:srgbClr val="002577"/>
                </a:solidFill>
                <a:latin typeface="Segoe UI" panose="020B0502040204020203" pitchFamily="34" charset="0"/>
                <a:ea typeface="Segoe UI" panose="020B0502040204020203" pitchFamily="34" charset="0"/>
                <a:cs typeface="Segoe UI" panose="020B0502040204020203" pitchFamily="34" charset="0"/>
              </a:rPr>
              <a:t>Partially Covered</a:t>
            </a:r>
          </a:p>
        </p:txBody>
      </p:sp>
      <p:sp>
        <p:nvSpPr>
          <p:cNvPr id="38" name="Text Placeholder 3">
            <a:extLst>
              <a:ext uri="{FF2B5EF4-FFF2-40B4-BE49-F238E27FC236}">
                <a16:creationId xmlns:a16="http://schemas.microsoft.com/office/drawing/2014/main" id="{F2DF7B61-EEE4-4A57-B6AE-AAEE6F40C3D5}"/>
              </a:ext>
            </a:extLst>
          </p:cNvPr>
          <p:cNvSpPr txBox="1">
            <a:spLocks/>
          </p:cNvSpPr>
          <p:nvPr/>
        </p:nvSpPr>
        <p:spPr>
          <a:xfrm>
            <a:off x="8679383" y="790292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GE-129877(7/19) (EXP 1/21)</a:t>
            </a:r>
          </a:p>
        </p:txBody>
      </p:sp>
    </p:spTree>
    <p:extLst>
      <p:ext uri="{BB962C8B-B14F-4D97-AF65-F5344CB8AC3E}">
        <p14:creationId xmlns:p14="http://schemas.microsoft.com/office/powerpoint/2010/main" val="1558348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EQ Blue 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White_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3690d72-fe01-4c02-b750-225efb88021d">RTU5D5KFTJHF-1253253153-3708</_dlc_DocId>
    <_dlc_DocIdUrl xmlns="93690d72-fe01-4c02-b750-225efb88021d">
      <Url>https://axanorthamerica.sharepoint.com/sites/ADLSharePoint/_layouts/15/DocIdRedir.aspx?ID=RTU5D5KFTJHF-1253253153-3708</Url>
      <Description>RTU5D5KFTJHF-1253253153-3708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655C0F1E16704D8B909DDF1ACEF8FB" ma:contentTypeVersion="12" ma:contentTypeDescription="Create a new document." ma:contentTypeScope="" ma:versionID="a28b116a9169dfdb5c6babffe6594888">
  <xsd:schema xmlns:xsd="http://www.w3.org/2001/XMLSchema" xmlns:xs="http://www.w3.org/2001/XMLSchema" xmlns:p="http://schemas.microsoft.com/office/2006/metadata/properties" xmlns:ns2="93690d72-fe01-4c02-b750-225efb88021d" xmlns:ns3="9aa7c40b-8219-4fd4-9d9c-f04c8b874770" targetNamespace="http://schemas.microsoft.com/office/2006/metadata/properties" ma:root="true" ma:fieldsID="3f317b00de9f50fbe2930d059cb0bc00" ns2:_="" ns3:_="">
    <xsd:import namespace="93690d72-fe01-4c02-b750-225efb88021d"/>
    <xsd:import namespace="9aa7c40b-8219-4fd4-9d9c-f04c8b87477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90d72-fe01-4c02-b750-225efb88021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a7c40b-8219-4fd4-9d9c-f04c8b8747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8BF711-BE5D-4B18-9130-CF5097C91A3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79b55ec-fe80-43a5-adc2-264f347bc761"/>
    <ds:schemaRef ds:uri="e4bbcd37-b9ba-49d7-bdf0-c92ad821926c"/>
    <ds:schemaRef ds:uri="http://www.w3.org/XML/1998/namespace"/>
    <ds:schemaRef ds:uri="http://purl.org/dc/dcmitype/"/>
  </ds:schemaRefs>
</ds:datastoreItem>
</file>

<file path=customXml/itemProps2.xml><?xml version="1.0" encoding="utf-8"?>
<ds:datastoreItem xmlns:ds="http://schemas.openxmlformats.org/officeDocument/2006/customXml" ds:itemID="{093B135B-5CC2-45DE-ABCF-707F16AABA37}">
  <ds:schemaRefs>
    <ds:schemaRef ds:uri="http://schemas.microsoft.com/sharepoint/v3/contenttype/forms"/>
  </ds:schemaRefs>
</ds:datastoreItem>
</file>

<file path=customXml/itemProps3.xml><?xml version="1.0" encoding="utf-8"?>
<ds:datastoreItem xmlns:ds="http://schemas.openxmlformats.org/officeDocument/2006/customXml" ds:itemID="{97A0ABCC-F5EC-4F0B-A47E-CAE931462722}"/>
</file>

<file path=customXml/itemProps4.xml><?xml version="1.0" encoding="utf-8"?>
<ds:datastoreItem xmlns:ds="http://schemas.openxmlformats.org/officeDocument/2006/customXml" ds:itemID="{9ABBF1A4-F567-4FFF-A4A2-C586F012A785}"/>
</file>

<file path=docProps/app.xml><?xml version="1.0" encoding="utf-8"?>
<Properties xmlns="http://schemas.openxmlformats.org/officeDocument/2006/extended-properties" xmlns:vt="http://schemas.openxmlformats.org/officeDocument/2006/docPropsVTypes">
  <Template>Office Theme</Template>
  <TotalTime>8842</TotalTime>
  <Words>6942</Words>
  <Application>Microsoft Office PowerPoint</Application>
  <PresentationFormat>Custom</PresentationFormat>
  <Paragraphs>794</Paragraphs>
  <Slides>40</Slides>
  <Notes>38</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2</vt:i4>
      </vt:variant>
      <vt:variant>
        <vt:lpstr>Slide Titles</vt:lpstr>
      </vt:variant>
      <vt:variant>
        <vt:i4>40</vt:i4>
      </vt:variant>
    </vt:vector>
  </HeadingPairs>
  <TitlesOfParts>
    <vt:vector size="67" baseType="lpstr">
      <vt:lpstr>Arial</vt:lpstr>
      <vt:lpstr>Calibri</vt:lpstr>
      <vt:lpstr>Calibri Light</vt:lpstr>
      <vt:lpstr>Courier New</vt:lpstr>
      <vt:lpstr>GT America</vt:lpstr>
      <vt:lpstr>Helvetica</vt:lpstr>
      <vt:lpstr>IBM Eliot Sans</vt:lpstr>
      <vt:lpstr>IBM Eliot Sans Medium</vt:lpstr>
      <vt:lpstr>IBM Plex Sans</vt:lpstr>
      <vt:lpstr>IBM Plex Sans Light</vt:lpstr>
      <vt:lpstr>IBM Plex Sans Medium</vt:lpstr>
      <vt:lpstr>Minion Pro</vt:lpstr>
      <vt:lpstr>Segoe UI</vt:lpstr>
      <vt:lpstr>Wingdings</vt: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2_EQ Blue Master Slides</vt:lpstr>
      <vt:lpstr>3_White_Master slides</vt:lpstr>
      <vt:lpstr>think-cell Slide</vt:lpstr>
      <vt:lpstr>Chart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Miranda, Michelle</cp:lastModifiedBy>
  <cp:revision>991</cp:revision>
  <cp:lastPrinted>2019-08-28T13:05:59Z</cp:lastPrinted>
  <dcterms:created xsi:type="dcterms:W3CDTF">2019-07-19T18:11:56Z</dcterms:created>
  <dcterms:modified xsi:type="dcterms:W3CDTF">2020-02-26T17:58:59Z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0x010100D4655C0F1E16704D8B909DDF1ACEF8FB</vt:lpwstr>
  </property>
  <property fmtid="{D5CDD505-2E9C-101B-9397-08002B2CF9AE}" pid="3" name="_dlc_DocIdItemGuid">
    <vt:lpwstr>7478e44c-a6bc-4ef8-a3d9-7c9447727b9c</vt:lpwstr>
  </property>
</Properties>
</file>