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5"/>
  </p:notesMasterIdLst>
  <p:handoutMasterIdLst>
    <p:handoutMasterId r:id="rId26"/>
  </p:handoutMasterIdLst>
  <p:sldIdLst>
    <p:sldId id="420" r:id="rId5"/>
    <p:sldId id="431" r:id="rId6"/>
    <p:sldId id="432" r:id="rId7"/>
    <p:sldId id="433" r:id="rId8"/>
    <p:sldId id="435" r:id="rId9"/>
    <p:sldId id="436" r:id="rId10"/>
    <p:sldId id="438" r:id="rId11"/>
    <p:sldId id="439" r:id="rId12"/>
    <p:sldId id="440" r:id="rId13"/>
    <p:sldId id="442" r:id="rId14"/>
    <p:sldId id="443" r:id="rId15"/>
    <p:sldId id="446" r:id="rId16"/>
    <p:sldId id="465" r:id="rId17"/>
    <p:sldId id="451" r:id="rId18"/>
    <p:sldId id="449" r:id="rId19"/>
    <p:sldId id="452" r:id="rId20"/>
    <p:sldId id="456" r:id="rId21"/>
    <p:sldId id="455" r:id="rId22"/>
    <p:sldId id="463" r:id="rId23"/>
    <p:sldId id="466" r:id="rId24"/>
  </p:sldIdLst>
  <p:sldSz cx="9144000" cy="6858000" type="screen4x3"/>
  <p:notesSz cx="7315200" cy="9601200"/>
  <p:defaultTextStyle>
    <a:defPPr>
      <a:defRPr lang="en-US"/>
    </a:defPPr>
    <a:lvl1pPr algn="l" rtl="0" fontAlgn="base">
      <a:spcBef>
        <a:spcPct val="0"/>
      </a:spcBef>
      <a:spcAft>
        <a:spcPct val="0"/>
      </a:spcAft>
      <a:defRPr sz="3000" kern="1200">
        <a:solidFill>
          <a:schemeClr val="bg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3000" kern="1200">
        <a:solidFill>
          <a:schemeClr val="bg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3000" kern="1200">
        <a:solidFill>
          <a:schemeClr val="bg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3000" kern="1200">
        <a:solidFill>
          <a:schemeClr val="bg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3000" kern="1200">
        <a:solidFill>
          <a:schemeClr val="bg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000" kern="1200">
        <a:solidFill>
          <a:schemeClr val="bg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000" kern="1200">
        <a:solidFill>
          <a:schemeClr val="bg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000" kern="1200">
        <a:solidFill>
          <a:schemeClr val="bg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000" kern="1200">
        <a:solidFill>
          <a:schemeClr val="bg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976">
          <p15:clr>
            <a:srgbClr val="A4A3A4"/>
          </p15:clr>
        </p15:guide>
        <p15:guide id="2" orient="horz" pos="912">
          <p15:clr>
            <a:srgbClr val="A4A3A4"/>
          </p15:clr>
        </p15:guide>
        <p15:guide id="3" orient="horz" pos="1392">
          <p15:clr>
            <a:srgbClr val="A4A3A4"/>
          </p15:clr>
        </p15:guide>
        <p15:guide id="4" pos="288">
          <p15:clr>
            <a:srgbClr val="A4A3A4"/>
          </p15:clr>
        </p15:guide>
        <p15:guide id="5" pos="552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9C3"/>
    <a:srgbClr val="597878"/>
    <a:srgbClr val="DA6D00"/>
    <a:srgbClr val="595978"/>
    <a:srgbClr val="FFCC00"/>
    <a:srgbClr val="EAB5A6"/>
    <a:srgbClr val="E1C0BB"/>
    <a:srgbClr val="E8AC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386" y="72"/>
      </p:cViewPr>
      <p:guideLst>
        <p:guide orient="horz" pos="2976"/>
        <p:guide orient="horz" pos="912"/>
        <p:guide orient="horz" pos="1392"/>
        <p:guide pos="288"/>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20" y="11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solidFill>
                  <a:schemeClr val="tx1"/>
                </a:solidFill>
                <a:latin typeface="Times New Roman" pitchFamily="18" charset="0"/>
                <a:ea typeface="+mn-ea"/>
                <a:cs typeface="+mn-cs"/>
              </a:defRPr>
            </a:lvl1pPr>
          </a:lstStyle>
          <a:p>
            <a:pPr>
              <a:defRPr/>
            </a:pPr>
            <a:endParaRPr lang="en-US"/>
          </a:p>
        </p:txBody>
      </p:sp>
      <p:sp>
        <p:nvSpPr>
          <p:cNvPr id="443395"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solidFill>
                  <a:schemeClr val="tx1"/>
                </a:solidFill>
                <a:latin typeface="Times New Roman" pitchFamily="18" charset="0"/>
                <a:ea typeface="+mn-ea"/>
                <a:cs typeface="+mn-cs"/>
              </a:defRPr>
            </a:lvl1pPr>
          </a:lstStyle>
          <a:p>
            <a:pPr>
              <a:defRPr/>
            </a:pPr>
            <a:endParaRPr lang="en-US"/>
          </a:p>
        </p:txBody>
      </p:sp>
      <p:sp>
        <p:nvSpPr>
          <p:cNvPr id="443396"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solidFill>
                  <a:schemeClr val="tx1"/>
                </a:solidFill>
                <a:latin typeface="Times New Roman" pitchFamily="18" charset="0"/>
                <a:ea typeface="+mn-ea"/>
                <a:cs typeface="+mn-cs"/>
              </a:defRPr>
            </a:lvl1pPr>
          </a:lstStyle>
          <a:p>
            <a:pPr>
              <a:defRPr/>
            </a:pPr>
            <a:endParaRPr lang="en-US"/>
          </a:p>
        </p:txBody>
      </p:sp>
      <p:sp>
        <p:nvSpPr>
          <p:cNvPr id="443397"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solidFill>
                  <a:schemeClr val="tx1"/>
                </a:solidFill>
                <a:latin typeface="Times New Roman" panose="02020603050405020304" pitchFamily="18" charset="0"/>
              </a:defRPr>
            </a:lvl1pPr>
          </a:lstStyle>
          <a:p>
            <a:fld id="{DDB63749-C481-4C8B-B248-A7E0C4B896AB}" type="slidenum">
              <a:rPr lang="en-US" altLang="en-US"/>
              <a:pPr/>
              <a:t>‹#›</a:t>
            </a:fld>
            <a:endParaRPr lang="en-US" altLang="en-US"/>
          </a:p>
        </p:txBody>
      </p:sp>
    </p:spTree>
    <p:extLst>
      <p:ext uri="{BB962C8B-B14F-4D97-AF65-F5344CB8AC3E}">
        <p14:creationId xmlns:p14="http://schemas.microsoft.com/office/powerpoint/2010/main" val="357833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a:defRPr sz="1300">
                <a:solidFill>
                  <a:schemeClr val="tx1"/>
                </a:solidFill>
                <a:latin typeface="Times New Roman" pitchFamily="18" charset="0"/>
                <a:ea typeface="+mn-ea"/>
                <a:cs typeface="+mn-cs"/>
              </a:defRPr>
            </a:lvl1pPr>
          </a:lstStyle>
          <a:p>
            <a:pPr>
              <a:defRPr/>
            </a:pPr>
            <a:endParaRPr lang="en-US"/>
          </a:p>
        </p:txBody>
      </p:sp>
      <p:sp>
        <p:nvSpPr>
          <p:cNvPr id="60419"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solidFill>
                  <a:schemeClr val="tx1"/>
                </a:solidFill>
                <a:latin typeface="Times New Roman" pitchFamily="18" charset="0"/>
                <a:ea typeface="+mn-ea"/>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0421"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a:defRPr sz="1300">
                <a:solidFill>
                  <a:schemeClr val="tx1"/>
                </a:solidFill>
                <a:latin typeface="Times New Roman" pitchFamily="18" charset="0"/>
                <a:ea typeface="+mn-ea"/>
                <a:cs typeface="+mn-cs"/>
              </a:defRPr>
            </a:lvl1pPr>
          </a:lstStyle>
          <a:p>
            <a:pPr>
              <a:defRPr/>
            </a:pPr>
            <a:endParaRPr lang="en-US"/>
          </a:p>
        </p:txBody>
      </p:sp>
      <p:sp>
        <p:nvSpPr>
          <p:cNvPr id="60423"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solidFill>
                  <a:schemeClr val="tx1"/>
                </a:solidFill>
                <a:latin typeface="Times New Roman" panose="02020603050405020304" pitchFamily="18" charset="0"/>
              </a:defRPr>
            </a:lvl1pPr>
          </a:lstStyle>
          <a:p>
            <a:fld id="{9B2B82F7-ECB9-41B0-9168-DEAECDDCE863}" type="slidenum">
              <a:rPr lang="en-US" altLang="en-US"/>
              <a:pPr/>
              <a:t>‹#›</a:t>
            </a:fld>
            <a:endParaRPr lang="en-US" altLang="en-US"/>
          </a:p>
        </p:txBody>
      </p:sp>
    </p:spTree>
    <p:extLst>
      <p:ext uri="{BB962C8B-B14F-4D97-AF65-F5344CB8AC3E}">
        <p14:creationId xmlns:p14="http://schemas.microsoft.com/office/powerpoint/2010/main" val="19942190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A53759E1-EA89-4D14-BE40-F0AC3028EEAA}" type="slidenum">
              <a:rPr lang="en-US" altLang="en-US" sz="1300"/>
              <a:pPr eaLnBrk="1" hangingPunct="1">
                <a:spcBef>
                  <a:spcPct val="0"/>
                </a:spcBef>
              </a:pPr>
              <a:t>1</a:t>
            </a:fld>
            <a:endParaRPr lang="en-US" altLang="en-US" sz="13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Hello, my name is _________ and I am ____________ with __________.  Today I’d like to talk about wealth transfer. </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According to a 2014 study from the Center on Wealth and Philanthropy at Boston College, it is estimated that approximately $58 trillion will transfer to loved ones, charities and the government during the 55 year period from 2007 through 2061. What are your plans for your portion of these funds? Who do you want to receive your assets</a:t>
            </a:r>
            <a:r>
              <a:rPr lang="en-US" altLang="en-US" b="1" smtClean="0">
                <a:latin typeface="Tahoma" pitchFamily="34" charset="0"/>
              </a:rPr>
              <a:t>,</a:t>
            </a:r>
            <a:r>
              <a:rPr lang="en-US" altLang="en-US" smtClean="0">
                <a:latin typeface="Tahoma" pitchFamily="34" charset="0"/>
              </a:rPr>
              <a:t> and on what terms</a:t>
            </a:r>
            <a:r>
              <a:rPr lang="en-US" altLang="en-US" b="1" smtClean="0">
                <a:latin typeface="Tahoma" pitchFamily="34" charset="0"/>
              </a:rPr>
              <a:t>,</a:t>
            </a:r>
            <a:r>
              <a:rPr lang="en-US" altLang="en-US" smtClean="0">
                <a:latin typeface="Tahoma" pitchFamily="34" charset="0"/>
              </a:rPr>
              <a:t> when you are gone?</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Let’s get started.</a:t>
            </a:r>
          </a:p>
        </p:txBody>
      </p:sp>
    </p:spTree>
    <p:extLst>
      <p:ext uri="{BB962C8B-B14F-4D97-AF65-F5344CB8AC3E}">
        <p14:creationId xmlns:p14="http://schemas.microsoft.com/office/powerpoint/2010/main" val="341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2302C1B9-F28E-402E-9193-AC5E1FD95859}" type="slidenum">
              <a:rPr lang="en-US" altLang="en-US" sz="1300"/>
              <a:pPr eaLnBrk="1" hangingPunct="1">
                <a:spcBef>
                  <a:spcPct val="0"/>
                </a:spcBef>
              </a:pPr>
              <a:t>10</a:t>
            </a:fld>
            <a:endParaRPr lang="en-US" altLang="en-US" sz="1300"/>
          </a:p>
        </p:txBody>
      </p:sp>
      <p:sp>
        <p:nvSpPr>
          <p:cNvPr id="33795" name="Rectangle 2"/>
          <p:cNvSpPr>
            <a:spLocks noGrp="1" noRot="1" noChangeAspect="1" noChangeArrowheads="1" noTextEdit="1"/>
          </p:cNvSpPr>
          <p:nvPr>
            <p:ph type="sldImg"/>
          </p:nvPr>
        </p:nvSpPr>
        <p:spPr>
          <a:xfrm>
            <a:off x="1939925" y="304800"/>
            <a:ext cx="3435350" cy="2576513"/>
          </a:xfrm>
          <a:ln/>
        </p:spPr>
      </p:sp>
      <p:sp>
        <p:nvSpPr>
          <p:cNvPr id="33796" name="Rectangle 3"/>
          <p:cNvSpPr>
            <a:spLocks noGrp="1" noChangeArrowheads="1"/>
          </p:cNvSpPr>
          <p:nvPr>
            <p:ph type="body" idx="1"/>
          </p:nvPr>
        </p:nvSpPr>
        <p:spPr>
          <a:xfrm>
            <a:off x="406400" y="3124200"/>
            <a:ext cx="6664325" cy="54102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smtClean="0">
                <a:latin typeface="Tahoma" pitchFamily="34" charset="0"/>
              </a:rPr>
              <a:t>The fourth question is to identify what might get in the way of planning your estate.</a:t>
            </a:r>
          </a:p>
          <a:p>
            <a:pPr eaLnBrk="1" hangingPunct="1">
              <a:lnSpc>
                <a:spcPct val="90000"/>
              </a:lnSpc>
              <a:defRPr/>
            </a:pPr>
            <a:endParaRPr lang="en-US" altLang="en-US" smtClean="0">
              <a:latin typeface="Tahoma" pitchFamily="34" charset="0"/>
            </a:endParaRPr>
          </a:p>
          <a:p>
            <a:pPr eaLnBrk="1" hangingPunct="1">
              <a:lnSpc>
                <a:spcPct val="90000"/>
              </a:lnSpc>
              <a:defRPr/>
            </a:pPr>
            <a:r>
              <a:rPr lang="en-US" altLang="en-US" smtClean="0">
                <a:latin typeface="Tahoma" pitchFamily="34" charset="0"/>
              </a:rPr>
              <a:t>Final expenses can reduce the size of your estate before assets pass to your beneficiaries.</a:t>
            </a:r>
          </a:p>
          <a:p>
            <a:pPr eaLnBrk="1" hangingPunct="1">
              <a:lnSpc>
                <a:spcPct val="90000"/>
              </a:lnSpc>
              <a:spcBef>
                <a:spcPct val="0"/>
              </a:spcBef>
              <a:buFont typeface="Monotype Sorts" pitchFamily="2" charset="2"/>
              <a:buNone/>
              <a:defRPr/>
            </a:pPr>
            <a:r>
              <a:rPr lang="en-US" altLang="en-US" smtClean="0">
                <a:latin typeface="Tahoma" pitchFamily="34" charset="0"/>
              </a:rPr>
              <a:t>These can include:</a:t>
            </a:r>
          </a:p>
          <a:p>
            <a:pPr marL="609600" lvl="1" indent="-127000" eaLnBrk="1" hangingPunct="1">
              <a:lnSpc>
                <a:spcPct val="90000"/>
              </a:lnSpc>
              <a:spcBef>
                <a:spcPct val="0"/>
              </a:spcBef>
              <a:buFontTx/>
              <a:buChar char="•"/>
              <a:defRPr/>
            </a:pPr>
            <a:r>
              <a:rPr lang="en-US" altLang="en-US" smtClean="0">
                <a:latin typeface="Tahoma" pitchFamily="34" charset="0"/>
              </a:rPr>
              <a:t>Debts and mortgages</a:t>
            </a:r>
          </a:p>
          <a:p>
            <a:pPr marL="609600" lvl="1" indent="-127000" eaLnBrk="1" hangingPunct="1">
              <a:lnSpc>
                <a:spcPct val="90000"/>
              </a:lnSpc>
              <a:spcBef>
                <a:spcPct val="0"/>
              </a:spcBef>
              <a:buFontTx/>
              <a:buChar char="•"/>
              <a:defRPr/>
            </a:pPr>
            <a:r>
              <a:rPr lang="en-US" altLang="en-US" smtClean="0">
                <a:latin typeface="Tahoma" pitchFamily="34" charset="0"/>
              </a:rPr>
              <a:t>Funeral bills (The average cost of a funeral, including cemetery plot and headstone, can typically be $10,000 or more—making final arrangements for a deceased relative one of the biggest expenses families face. (The High Cost of Saying Goodbye, CNNMoney, November 9, 2012.)</a:t>
            </a:r>
          </a:p>
          <a:p>
            <a:pPr marL="609600" lvl="1" indent="-127000" eaLnBrk="1" hangingPunct="1">
              <a:lnSpc>
                <a:spcPct val="90000"/>
              </a:lnSpc>
              <a:spcBef>
                <a:spcPct val="0"/>
              </a:spcBef>
              <a:buFontTx/>
              <a:buChar char="•"/>
              <a:defRPr/>
            </a:pPr>
            <a:r>
              <a:rPr lang="en-US" altLang="en-US" smtClean="0">
                <a:latin typeface="Tahoma" pitchFamily="34" charset="0"/>
              </a:rPr>
              <a:t>Medical bills </a:t>
            </a:r>
          </a:p>
          <a:p>
            <a:pPr marL="609600" lvl="1" indent="-127000" eaLnBrk="1" hangingPunct="1">
              <a:lnSpc>
                <a:spcPct val="90000"/>
              </a:lnSpc>
              <a:spcBef>
                <a:spcPct val="0"/>
              </a:spcBef>
              <a:buFontTx/>
              <a:buChar char="•"/>
              <a:defRPr/>
            </a:pPr>
            <a:r>
              <a:rPr lang="en-US" altLang="en-US" smtClean="0">
                <a:latin typeface="Tahoma" pitchFamily="34" charset="0"/>
              </a:rPr>
              <a:t>Probate expenses</a:t>
            </a:r>
          </a:p>
          <a:p>
            <a:pPr eaLnBrk="1" hangingPunct="1">
              <a:lnSpc>
                <a:spcPct val="90000"/>
              </a:lnSpc>
              <a:spcAft>
                <a:spcPct val="50000"/>
              </a:spcAft>
              <a:buFont typeface="Monotype Sorts" pitchFamily="2" charset="2"/>
              <a:buNone/>
              <a:defRPr/>
            </a:pPr>
            <a:r>
              <a:rPr lang="en-US" altLang="en-US" smtClean="0">
                <a:latin typeface="Tahoma" pitchFamily="34" charset="0"/>
              </a:rPr>
              <a:t>Your beneficiaries stand in line behind all of the above to receive their share. They get what is left. Without proper planning, they may get a lot less than you think.</a:t>
            </a:r>
          </a:p>
          <a:p>
            <a:pPr eaLnBrk="1" hangingPunct="1">
              <a:lnSpc>
                <a:spcPct val="90000"/>
              </a:lnSpc>
              <a:spcAft>
                <a:spcPct val="50000"/>
              </a:spcAft>
              <a:buFont typeface="Monotype Sorts" pitchFamily="2" charset="2"/>
              <a:buNone/>
              <a:defRPr/>
            </a:pPr>
            <a:r>
              <a:rPr lang="en-US" altLang="en-US" smtClean="0">
                <a:latin typeface="Tahoma" pitchFamily="34" charset="0"/>
              </a:rPr>
              <a:t>However, with planning these costs can be anticipated, managed and potentially reduced. If your estate is subject to federal estate taxes, it’s important to know that, generally, federal estate taxes are due within nine months after death, in cash.</a:t>
            </a:r>
          </a:p>
          <a:p>
            <a:pPr eaLnBrk="1" hangingPunct="1">
              <a:lnSpc>
                <a:spcPct val="90000"/>
              </a:lnSpc>
              <a:spcAft>
                <a:spcPct val="50000"/>
              </a:spcAft>
              <a:buFont typeface="Monotype Sorts" pitchFamily="2" charset="2"/>
              <a:buNone/>
              <a:defRPr/>
            </a:pPr>
            <a:r>
              <a:rPr lang="en-US" altLang="en-US" smtClean="0">
                <a:latin typeface="Tahoma" pitchFamily="34" charset="0"/>
              </a:rPr>
              <a:t>The IRS doesn’t want a house or car — </a:t>
            </a:r>
            <a:r>
              <a:rPr lang="en-US" altLang="en-US" b="1" smtClean="0">
                <a:latin typeface="Tahoma" pitchFamily="34" charset="0"/>
              </a:rPr>
              <a:t>they require cash.  </a:t>
            </a:r>
          </a:p>
          <a:p>
            <a:pPr eaLnBrk="1" hangingPunct="1">
              <a:lnSpc>
                <a:spcPct val="90000"/>
              </a:lnSpc>
              <a:spcAft>
                <a:spcPct val="50000"/>
              </a:spcAft>
              <a:buFont typeface="Monotype Sorts" pitchFamily="2" charset="2"/>
              <a:buNone/>
              <a:defRPr/>
            </a:pPr>
            <a:r>
              <a:rPr lang="en-US" altLang="en-US" i="1" smtClean="0">
                <a:latin typeface="Tahoma" pitchFamily="34" charset="0"/>
              </a:rPr>
              <a:t>Let me tell you about Georgia. When her father passed away, Georgia was in charge of wrapping up his estate. Working with an estate planning attorney and an accountant, it was determined that her father’s estate owed $200,000 in federal estate taxes.  </a:t>
            </a:r>
          </a:p>
          <a:p>
            <a:pPr eaLnBrk="1" hangingPunct="1">
              <a:lnSpc>
                <a:spcPct val="90000"/>
              </a:lnSpc>
              <a:spcAft>
                <a:spcPct val="50000"/>
              </a:spcAft>
              <a:buFont typeface="Monotype Sorts" pitchFamily="2" charset="2"/>
              <a:buNone/>
              <a:defRPr/>
            </a:pPr>
            <a:r>
              <a:rPr lang="en-US" altLang="en-US" i="1" smtClean="0">
                <a:latin typeface="Tahoma" pitchFamily="34" charset="0"/>
              </a:rPr>
              <a:t>The estate had $100,000 in cash, but where would the other $100,000 come from? Georgia was forced to sell her father’s home which she had wanted to keep in the family. To add insult to injury, because the estate had only nine months to pay, Georgia was forced to sell the home below market value.</a:t>
            </a:r>
            <a:endParaRPr lang="en-US" altLang="en-US" smtClean="0">
              <a:latin typeface="Tahoma" pitchFamily="34" charset="0"/>
            </a:endParaRPr>
          </a:p>
          <a:p>
            <a:pPr eaLnBrk="1" hangingPunct="1">
              <a:lnSpc>
                <a:spcPct val="90000"/>
              </a:lnSpc>
              <a:spcAft>
                <a:spcPct val="50000"/>
              </a:spcAft>
              <a:buFont typeface="Monotype Sorts" pitchFamily="2" charset="2"/>
              <a:buNone/>
              <a:defRPr/>
            </a:pPr>
            <a:r>
              <a:rPr lang="en-US" altLang="en-US" smtClean="0">
                <a:latin typeface="Tahoma" pitchFamily="34" charset="0"/>
              </a:rPr>
              <a:t>If you think your estate may be subject to state or federal estate taxes, you may want to make sure your estate has the cash needed to pay any associated taxes.</a:t>
            </a:r>
          </a:p>
        </p:txBody>
      </p:sp>
    </p:spTree>
    <p:extLst>
      <p:ext uri="{BB962C8B-B14F-4D97-AF65-F5344CB8AC3E}">
        <p14:creationId xmlns:p14="http://schemas.microsoft.com/office/powerpoint/2010/main" val="85833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618BFD00-31AB-4453-B630-64F84D23E41E}" type="slidenum">
              <a:rPr lang="en-US" altLang="en-US" sz="1300"/>
              <a:pPr eaLnBrk="1" hangingPunct="1">
                <a:spcBef>
                  <a:spcPct val="0"/>
                </a:spcBef>
              </a:pPr>
              <a:t>11</a:t>
            </a:fld>
            <a:endParaRPr lang="en-US" altLang="en-US" sz="1300"/>
          </a:p>
        </p:txBody>
      </p:sp>
      <p:sp>
        <p:nvSpPr>
          <p:cNvPr id="34819" name="Rectangle 2"/>
          <p:cNvSpPr>
            <a:spLocks noGrp="1" noRot="1" noChangeAspect="1" noChangeArrowheads="1" noTextEdit="1"/>
          </p:cNvSpPr>
          <p:nvPr>
            <p:ph type="sldImg"/>
          </p:nvPr>
        </p:nvSpPr>
        <p:spPr>
          <a:xfrm>
            <a:off x="2133600" y="320675"/>
            <a:ext cx="3200400" cy="2400300"/>
          </a:xfrm>
          <a:ln/>
        </p:spPr>
      </p:sp>
      <p:sp>
        <p:nvSpPr>
          <p:cNvPr id="34820" name="Rectangle 3"/>
          <p:cNvSpPr>
            <a:spLocks noGrp="1" noChangeArrowheads="1"/>
          </p:cNvSpPr>
          <p:nvPr>
            <p:ph type="body" idx="1"/>
          </p:nvPr>
        </p:nvSpPr>
        <p:spPr>
          <a:xfrm>
            <a:off x="663575" y="2879725"/>
            <a:ext cx="6015038" cy="5921375"/>
          </a:xfrm>
          <a:noFill/>
        </p:spPr>
        <p:txBody>
          <a:bodyPr/>
          <a:lstStyle/>
          <a:p>
            <a:pPr eaLnBrk="1" hangingPunct="1"/>
            <a:r>
              <a:rPr lang="en-US" altLang="en-US" smtClean="0">
                <a:latin typeface="Tahoma" panose="020B0604030504040204" pitchFamily="34" charset="0"/>
              </a:rPr>
              <a:t>One of the most significant costs associated with dying can be probate costs. This is the legal process of verifying your will through the courts. Probate can be slow and costly. Probate is not private. Anyone who wants to know can find out who is getting what.  </a:t>
            </a:r>
          </a:p>
          <a:p>
            <a:pPr eaLnBrk="1" hangingPunct="1"/>
            <a:endParaRPr lang="en-US" altLang="en-US" smtClean="0">
              <a:latin typeface="Tahoma" panose="020B0604030504040204" pitchFamily="34" charset="0"/>
            </a:endParaRPr>
          </a:p>
          <a:p>
            <a:pPr eaLnBrk="1" hangingPunct="1">
              <a:spcBef>
                <a:spcPts val="525"/>
              </a:spcBef>
              <a:spcAft>
                <a:spcPts val="525"/>
              </a:spcAft>
            </a:pPr>
            <a:r>
              <a:rPr lang="en-US" altLang="en-US" smtClean="0">
                <a:latin typeface="Tahoma" panose="020B0604030504040204" pitchFamily="34" charset="0"/>
              </a:rPr>
              <a:t>If you didn</a:t>
            </a:r>
            <a:r>
              <a:rPr lang="ja-JP" altLang="en-US" smtClean="0">
                <a:latin typeface="Tahoma" panose="020B0604030504040204" pitchFamily="34" charset="0"/>
              </a:rPr>
              <a:t>’</a:t>
            </a:r>
            <a:r>
              <a:rPr lang="en-US" altLang="ja-JP" smtClean="0">
                <a:latin typeface="Tahoma" panose="020B0604030504040204" pitchFamily="34" charset="0"/>
              </a:rPr>
              <a:t>t want Cousin Mimi to know that Cousin Smitty was getting your ceramic cow collection, you may be out of luck.</a:t>
            </a:r>
          </a:p>
          <a:p>
            <a:pPr eaLnBrk="1" hangingPunct="1">
              <a:spcBef>
                <a:spcPts val="525"/>
              </a:spcBef>
              <a:spcAft>
                <a:spcPts val="525"/>
              </a:spcAft>
            </a:pPr>
            <a:r>
              <a:rPr lang="en-US" altLang="en-US" smtClean="0">
                <a:latin typeface="Tahoma" panose="020B0604030504040204" pitchFamily="34" charset="0"/>
              </a:rPr>
              <a:t>There are actions one can take to ensure that at least some of your assets are passed to your beneficiaries outside of probate.</a:t>
            </a:r>
          </a:p>
          <a:p>
            <a:pPr eaLnBrk="1" hangingPunct="1">
              <a:spcBef>
                <a:spcPts val="525"/>
              </a:spcBef>
              <a:spcAft>
                <a:spcPts val="525"/>
              </a:spcAft>
            </a:pPr>
            <a:r>
              <a:rPr lang="en-US" altLang="en-US" smtClean="0">
                <a:latin typeface="Tahoma" panose="020B0604030504040204" pitchFamily="34" charset="0"/>
              </a:rPr>
              <a:t>A revocable living trust is a type of dispositive vehicle that can help you avoid probate delays and expenses. For the trust to reduce probate expenses, you must re-title your assets into the name of the trust before you die. Since the trust is revocable, re-titling does not result in a completed gift—you can call the assets back into your own name at any time.</a:t>
            </a:r>
            <a:endParaRPr lang="en-US" altLang="en-US" b="1" smtClean="0">
              <a:latin typeface="Tahoma" panose="020B0604030504040204" pitchFamily="34" charset="0"/>
            </a:endParaRPr>
          </a:p>
          <a:p>
            <a:pPr eaLnBrk="1" hangingPunct="1">
              <a:spcBef>
                <a:spcPts val="525"/>
              </a:spcBef>
              <a:spcAft>
                <a:spcPts val="525"/>
              </a:spcAft>
            </a:pPr>
            <a:r>
              <a:rPr lang="en-US" altLang="en-US" b="1" smtClean="0">
                <a:latin typeface="Tahoma" panose="020B0604030504040204" pitchFamily="34" charset="0"/>
              </a:rPr>
              <a:t>A revocable trust DOES NOT reduce estate taxes.  It is not designed, nor intended to do so</a:t>
            </a:r>
            <a:r>
              <a:rPr lang="en-US" altLang="en-US" smtClean="0">
                <a:latin typeface="Tahoma" panose="020B0604030504040204" pitchFamily="34" charset="0"/>
              </a:rPr>
              <a:t>.</a:t>
            </a:r>
          </a:p>
          <a:p>
            <a:pPr eaLnBrk="1" hangingPunct="1">
              <a:spcBef>
                <a:spcPts val="525"/>
              </a:spcBef>
              <a:spcAft>
                <a:spcPts val="525"/>
              </a:spcAft>
            </a:pPr>
            <a:r>
              <a:rPr lang="en-US" altLang="en-US" smtClean="0">
                <a:latin typeface="Tahoma" panose="020B0604030504040204" pitchFamily="34" charset="0"/>
              </a:rPr>
              <a:t>You still need a </a:t>
            </a:r>
            <a:r>
              <a:rPr lang="ja-JP" altLang="en-US" smtClean="0">
                <a:latin typeface="Tahoma" panose="020B0604030504040204" pitchFamily="34" charset="0"/>
              </a:rPr>
              <a:t>“</a:t>
            </a:r>
            <a:r>
              <a:rPr lang="en-US" altLang="ja-JP" smtClean="0">
                <a:latin typeface="Tahoma" panose="020B0604030504040204" pitchFamily="34" charset="0"/>
              </a:rPr>
              <a:t>pour over</a:t>
            </a:r>
            <a:r>
              <a:rPr lang="ja-JP" altLang="en-US" smtClean="0">
                <a:latin typeface="Tahoma" panose="020B0604030504040204" pitchFamily="34" charset="0"/>
              </a:rPr>
              <a:t>”</a:t>
            </a:r>
            <a:r>
              <a:rPr lang="en-US" altLang="ja-JP" smtClean="0">
                <a:latin typeface="Tahoma" panose="020B0604030504040204" pitchFamily="34" charset="0"/>
              </a:rPr>
              <a:t> will when you use a revocable trust for assets which were not titled in the name of the trust upon your death.</a:t>
            </a:r>
          </a:p>
          <a:p>
            <a:pPr eaLnBrk="1" hangingPunct="1"/>
            <a:endParaRPr lang="en-US" altLang="en-US" smtClean="0">
              <a:latin typeface="Tahoma" panose="020B0604030504040204" pitchFamily="34" charset="0"/>
            </a:endParaRPr>
          </a:p>
        </p:txBody>
      </p:sp>
    </p:spTree>
    <p:extLst>
      <p:ext uri="{BB962C8B-B14F-4D97-AF65-F5344CB8AC3E}">
        <p14:creationId xmlns:p14="http://schemas.microsoft.com/office/powerpoint/2010/main" val="1955127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FE6678E-2A1B-4042-9854-F2F18399BB73}" type="slidenum">
              <a:rPr lang="en-US" altLang="en-US" sz="1300"/>
              <a:pPr eaLnBrk="1" hangingPunct="1">
                <a:spcBef>
                  <a:spcPct val="0"/>
                </a:spcBef>
              </a:pPr>
              <a:t>12</a:t>
            </a:fld>
            <a:endParaRPr lang="en-US" altLang="en-US" sz="1300"/>
          </a:p>
        </p:txBody>
      </p:sp>
      <p:sp>
        <p:nvSpPr>
          <p:cNvPr id="35843" name="Rectangle 2"/>
          <p:cNvSpPr>
            <a:spLocks noGrp="1" noRot="1" noChangeAspect="1" noChangeArrowheads="1" noTextEdit="1"/>
          </p:cNvSpPr>
          <p:nvPr>
            <p:ph type="sldImg"/>
          </p:nvPr>
        </p:nvSpPr>
        <p:spPr>
          <a:xfrm>
            <a:off x="593725" y="400050"/>
            <a:ext cx="3200400" cy="2400300"/>
          </a:xfrm>
          <a:ln/>
        </p:spPr>
      </p:sp>
      <p:sp>
        <p:nvSpPr>
          <p:cNvPr id="35844" name="Rectangle 3"/>
          <p:cNvSpPr>
            <a:spLocks noGrp="1" noChangeArrowheads="1"/>
          </p:cNvSpPr>
          <p:nvPr>
            <p:ph type="body" idx="1"/>
          </p:nvPr>
        </p:nvSpPr>
        <p:spPr>
          <a:xfrm>
            <a:off x="161925" y="2960688"/>
            <a:ext cx="6991350" cy="60007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25000"/>
              </a:spcBef>
              <a:defRPr/>
            </a:pPr>
            <a:r>
              <a:rPr lang="en-US" altLang="en-US" smtClean="0">
                <a:latin typeface="Tahoma" pitchFamily="34" charset="0"/>
              </a:rPr>
              <a:t>Estate taxes are not the only tax that you need to be aware of. A little-known tax applies to people who inherit certain types of money and is referred to in the tax code as Income in Respect of a Decedent, or IRD. This is jargon that I can put into plain English for you.</a:t>
            </a:r>
          </a:p>
          <a:p>
            <a:pPr eaLnBrk="1" hangingPunct="1">
              <a:spcBef>
                <a:spcPct val="25000"/>
              </a:spcBef>
              <a:spcAft>
                <a:spcPct val="25000"/>
              </a:spcAft>
              <a:buFont typeface="Monotype Sorts" pitchFamily="2" charset="2"/>
              <a:buNone/>
              <a:defRPr/>
            </a:pPr>
            <a:r>
              <a:rPr lang="en-US" altLang="en-US" smtClean="0">
                <a:latin typeface="Tahoma" pitchFamily="34" charset="0"/>
              </a:rPr>
              <a:t>If you die and you have income that would have been subject to income tax had you lived, your estate or your beneficiaries are going to have to pay income taxes on that money.</a:t>
            </a:r>
          </a:p>
          <a:p>
            <a:pPr eaLnBrk="1" hangingPunct="1">
              <a:spcBef>
                <a:spcPct val="25000"/>
              </a:spcBef>
              <a:spcAft>
                <a:spcPct val="25000"/>
              </a:spcAft>
              <a:buFont typeface="Monotype Sorts" pitchFamily="2" charset="2"/>
              <a:buNone/>
              <a:defRPr/>
            </a:pPr>
            <a:endParaRPr lang="en-US" altLang="en-US" smtClean="0">
              <a:latin typeface="Tahoma" pitchFamily="34" charset="0"/>
            </a:endParaRPr>
          </a:p>
          <a:p>
            <a:pPr eaLnBrk="1" hangingPunct="1">
              <a:spcBef>
                <a:spcPct val="25000"/>
              </a:spcBef>
              <a:spcAft>
                <a:spcPct val="25000"/>
              </a:spcAft>
              <a:buFont typeface="Monotype Sorts" pitchFamily="2" charset="2"/>
              <a:buNone/>
              <a:defRPr/>
            </a:pPr>
            <a:r>
              <a:rPr lang="en-US" altLang="en-US" smtClean="0">
                <a:latin typeface="Tahoma" pitchFamily="34" charset="0"/>
              </a:rPr>
              <a:t>As little-known as this tax is, it is likely that some of the most valuable assets within your estate may be subject to it. Examples of assets subject to this tax include savings bond income, retirement account payouts(IRAs, 401(k)s, 403(b)s) and sales commissions. Basically, any income you would have received and been taxed on had you lived.</a:t>
            </a:r>
          </a:p>
          <a:p>
            <a:pPr eaLnBrk="1" hangingPunct="1">
              <a:spcBef>
                <a:spcPct val="25000"/>
              </a:spcBef>
              <a:spcAft>
                <a:spcPct val="25000"/>
              </a:spcAft>
              <a:buFont typeface="Monotype Sorts" pitchFamily="2" charset="2"/>
              <a:buNone/>
              <a:defRPr/>
            </a:pPr>
            <a:endParaRPr lang="en-US" altLang="en-US" smtClean="0">
              <a:latin typeface="Tahoma" pitchFamily="34" charset="0"/>
            </a:endParaRPr>
          </a:p>
          <a:p>
            <a:pPr eaLnBrk="1" hangingPunct="1">
              <a:spcBef>
                <a:spcPct val="25000"/>
              </a:spcBef>
              <a:spcAft>
                <a:spcPct val="25000"/>
              </a:spcAft>
              <a:buFont typeface="Monotype Sorts" pitchFamily="2" charset="2"/>
              <a:buNone/>
              <a:defRPr/>
            </a:pPr>
            <a:r>
              <a:rPr lang="en-US" altLang="en-US" smtClean="0">
                <a:latin typeface="Tahoma" pitchFamily="34" charset="0"/>
              </a:rPr>
              <a:t>It’s important to understand how IRD can affect your plans. Let me give you an example:</a:t>
            </a:r>
          </a:p>
          <a:p>
            <a:pPr eaLnBrk="1" hangingPunct="1">
              <a:spcBef>
                <a:spcPct val="25000"/>
              </a:spcBef>
              <a:spcAft>
                <a:spcPct val="25000"/>
              </a:spcAft>
              <a:buFont typeface="Monotype Sorts" pitchFamily="2" charset="2"/>
              <a:buNone/>
              <a:defRPr/>
            </a:pPr>
            <a:r>
              <a:rPr lang="en-US" altLang="en-US" sz="1100" i="1" smtClean="0">
                <a:latin typeface="Tahoma" pitchFamily="34" charset="0"/>
              </a:rPr>
              <a:t>Virginia passed away with an estate valued at $300,000, with</a:t>
            </a:r>
            <a:r>
              <a:rPr lang="en-US" altLang="en-US" sz="1100" b="1" i="1" smtClean="0">
                <a:latin typeface="Tahoma" pitchFamily="34" charset="0"/>
              </a:rPr>
              <a:t> </a:t>
            </a:r>
            <a:r>
              <a:rPr lang="en-US" altLang="en-US" sz="1100" i="1" smtClean="0">
                <a:latin typeface="Tahoma" pitchFamily="34" charset="0"/>
              </a:rPr>
              <a:t>$200,000 of that in her 401(k). Let’s assume Virginia passed away in 2013 and that she never paid income tax on any of the money in the 401(k). Her beneficiaries will be taxed on the full $200,000 as ordinary income.  </a:t>
            </a:r>
          </a:p>
          <a:p>
            <a:pPr eaLnBrk="1" hangingPunct="1">
              <a:spcBef>
                <a:spcPct val="25000"/>
              </a:spcBef>
              <a:spcAft>
                <a:spcPct val="25000"/>
              </a:spcAft>
              <a:buFont typeface="Monotype Sorts" pitchFamily="2" charset="2"/>
              <a:buNone/>
              <a:defRPr/>
            </a:pPr>
            <a:r>
              <a:rPr lang="en-US" altLang="en-US" sz="1100" i="1" smtClean="0">
                <a:latin typeface="Tahoma" pitchFamily="34" charset="0"/>
              </a:rPr>
              <a:t>Even though Virginia’s estate was valued under $1,000,000 in 2013 (which is well below the amount which would be subject to estate taxes) her beneficiaries will still need to pay tax on the $200,000 in the 401(k). If the IRD assets are also subject to federal estate taxes, then there exists an income tax deduction the beneficiaries may claim to account for the estate tax attributable to the same IRD asset.</a:t>
            </a:r>
            <a:endParaRPr lang="en-US" altLang="en-US" smtClean="0">
              <a:latin typeface="Tahoma" pitchFamily="34" charset="0"/>
            </a:endParaRPr>
          </a:p>
          <a:p>
            <a:pPr eaLnBrk="1" hangingPunct="1">
              <a:spcBef>
                <a:spcPct val="25000"/>
              </a:spcBef>
              <a:spcAft>
                <a:spcPct val="25000"/>
              </a:spcAft>
              <a:buFont typeface="Monotype Sorts" pitchFamily="2" charset="2"/>
              <a:buNone/>
              <a:defRPr/>
            </a:pPr>
            <a:r>
              <a:rPr lang="en-US" altLang="en-US" smtClean="0">
                <a:latin typeface="Tahoma" pitchFamily="34" charset="0"/>
              </a:rPr>
              <a:t>Understanding how these taxes work enables you to better prepare for them and potentially reduce their impact on the vision you have for your legacy.</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442733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AC14C14D-8889-452A-9435-241C7AA276C1}" type="slidenum">
              <a:rPr lang="en-US" altLang="en-US" sz="1300"/>
              <a:pPr eaLnBrk="1" hangingPunct="1">
                <a:spcBef>
                  <a:spcPct val="0"/>
                </a:spcBef>
              </a:pPr>
              <a:t>13</a:t>
            </a:fld>
            <a:endParaRPr lang="en-US" altLang="en-US" sz="1300"/>
          </a:p>
        </p:txBody>
      </p:sp>
      <p:sp>
        <p:nvSpPr>
          <p:cNvPr id="36867" name="Rectangle 2"/>
          <p:cNvSpPr>
            <a:spLocks noGrp="1" noRot="1" noChangeAspect="1" noChangeArrowheads="1" noTextEdit="1"/>
          </p:cNvSpPr>
          <p:nvPr>
            <p:ph type="sldImg"/>
          </p:nvPr>
        </p:nvSpPr>
        <p:spPr>
          <a:xfrm>
            <a:off x="2028825" y="595313"/>
            <a:ext cx="3257550" cy="2443162"/>
          </a:xfrm>
          <a:ln/>
        </p:spPr>
      </p:sp>
      <p:sp>
        <p:nvSpPr>
          <p:cNvPr id="36868" name="Rectangle 3"/>
          <p:cNvSpPr>
            <a:spLocks noGrp="1" noChangeArrowheads="1"/>
          </p:cNvSpPr>
          <p:nvPr>
            <p:ph type="body" idx="1"/>
          </p:nvPr>
        </p:nvSpPr>
        <p:spPr>
          <a:xfrm>
            <a:off x="80963" y="3276600"/>
            <a:ext cx="7126287" cy="525780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5015" tIns="47507" rIns="95015" bIns="47507"/>
          <a:lstStyle/>
          <a:p>
            <a:pPr marL="238125" eaLnBrk="1" hangingPunct="1">
              <a:defRPr/>
            </a:pPr>
            <a:r>
              <a:rPr lang="en-US" altLang="en-US" smtClean="0"/>
              <a:t>Under the American Taxpayer Relief Act of 2012, estate tax rates have been made permanent for the first time in more than a decade. As a result, many feel that estate and transfer taxes have become a “non-issue” for the vast majority of Americans. Let’s take a moment to review the exclusion amounts and common situations which should be examined more closely.</a:t>
            </a:r>
          </a:p>
          <a:p>
            <a:pPr marL="238125" eaLnBrk="1" hangingPunct="1">
              <a:defRPr/>
            </a:pPr>
            <a:endParaRPr lang="en-US" altLang="en-US" smtClean="0"/>
          </a:p>
          <a:p>
            <a:pPr marL="238125" eaLnBrk="1" hangingPunct="1">
              <a:defRPr/>
            </a:pPr>
            <a:r>
              <a:rPr lang="en-US" altLang="en-US" smtClean="0"/>
              <a:t>Under current law, each U.S. citizen has a lifetime applicable exclusion amount of $5,450,000 million as of 2016. Above this exclusion the maximum federal estate and gift tax rate is 35%. </a:t>
            </a:r>
          </a:p>
          <a:p>
            <a:pPr marL="238125" eaLnBrk="1" hangingPunct="1">
              <a:defRPr/>
            </a:pPr>
            <a:endParaRPr lang="en-US" altLang="en-US" smtClean="0"/>
          </a:p>
          <a:p>
            <a:pPr marL="238125" eaLnBrk="1" hangingPunct="1">
              <a:defRPr/>
            </a:pPr>
            <a:r>
              <a:rPr lang="en-US" altLang="en-US" smtClean="0"/>
              <a:t>While the current law does allow for the federal applicable exclusion amount to be indexed as often as annually for inflation, the adjustments in the first few years have hovered near 2% annually. If your portfolio consists of highly appreciating assets such as a closely held business, real estate or investments; you should be aware of the potential for the growth of these assets to outpace the federal basic exclusion amount, thereby creating a future estate tax potential which may not exist today. </a:t>
            </a:r>
          </a:p>
          <a:p>
            <a:pPr marL="238125" eaLnBrk="1" hangingPunct="1">
              <a:defRPr/>
            </a:pPr>
            <a:r>
              <a:rPr lang="en-US" altLang="en-US" sz="1100" smtClean="0"/>
              <a:t>(For example, a 55 yr old couple with $5 M in assets appreciating at 7% annually could grow to $40 M before reaching their joint life expectancy of 85.)</a:t>
            </a:r>
            <a:endParaRPr lang="en-US" altLang="en-US" smtClean="0"/>
          </a:p>
          <a:p>
            <a:pPr marL="238125" eaLnBrk="1" hangingPunct="1">
              <a:defRPr/>
            </a:pPr>
            <a:r>
              <a:rPr lang="en-US" altLang="en-US" smtClean="0"/>
              <a:t>Finally, consider the value of any future inheritances you may be anticipating and how any lump sums could potentially increase your estate to the point of becoming taxable.</a:t>
            </a:r>
          </a:p>
          <a:p>
            <a:pPr marL="238125" eaLnBrk="1" hangingPunct="1">
              <a:defRPr/>
            </a:pPr>
            <a:endParaRPr lang="en-US" altLang="en-US" smtClean="0"/>
          </a:p>
        </p:txBody>
      </p:sp>
    </p:spTree>
    <p:extLst>
      <p:ext uri="{BB962C8B-B14F-4D97-AF65-F5344CB8AC3E}">
        <p14:creationId xmlns:p14="http://schemas.microsoft.com/office/powerpoint/2010/main" val="52124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014BF72-F5DC-4B5C-9430-CFBB49795E4D}" type="slidenum">
              <a:rPr lang="en-US" altLang="en-US" sz="1300"/>
              <a:pPr eaLnBrk="1" hangingPunct="1">
                <a:spcBef>
                  <a:spcPct val="0"/>
                </a:spcBef>
              </a:pPr>
              <a:t>14</a:t>
            </a:fld>
            <a:endParaRPr lang="en-US" altLang="en-US" sz="1300"/>
          </a:p>
        </p:txBody>
      </p:sp>
      <p:sp>
        <p:nvSpPr>
          <p:cNvPr id="37891" name="Rectangle 2"/>
          <p:cNvSpPr>
            <a:spLocks noGrp="1" noRot="1" noChangeAspect="1" noChangeArrowheads="1" noTextEdit="1"/>
          </p:cNvSpPr>
          <p:nvPr>
            <p:ph type="sldImg"/>
          </p:nvPr>
        </p:nvSpPr>
        <p:spPr>
          <a:xfrm>
            <a:off x="2133600" y="320675"/>
            <a:ext cx="3200400" cy="2400300"/>
          </a:xfrm>
          <a:ln/>
        </p:spPr>
      </p:sp>
      <p:sp>
        <p:nvSpPr>
          <p:cNvPr id="37892" name="Rectangle 3"/>
          <p:cNvSpPr>
            <a:spLocks noGrp="1" noChangeArrowheads="1"/>
          </p:cNvSpPr>
          <p:nvPr>
            <p:ph type="body" idx="1"/>
          </p:nvPr>
        </p:nvSpPr>
        <p:spPr>
          <a:xfrm>
            <a:off x="406400" y="2800350"/>
            <a:ext cx="6502400" cy="648017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Married couples have several advantages available to them.   </a:t>
            </a:r>
          </a:p>
          <a:p>
            <a:pPr eaLnBrk="1" hangingPunct="1">
              <a:spcAft>
                <a:spcPct val="25000"/>
              </a:spcAft>
              <a:buFont typeface="Monotype Sorts" pitchFamily="2" charset="2"/>
              <a:buNone/>
              <a:defRPr/>
            </a:pPr>
            <a:r>
              <a:rPr lang="en-US" altLang="en-US" smtClean="0">
                <a:latin typeface="Tahoma" pitchFamily="34" charset="0"/>
              </a:rPr>
              <a:t>The first is called the unlimited marital deduction. Anything and everything that you give while alive or leave at death to your spouse is gift and estate tax free. There is no dollar limit to this benefit. As long as your spouse is a U.S. Citizen, if you leave everything to your spouse then you would be left with a taxable estate of zero. </a:t>
            </a:r>
          </a:p>
          <a:p>
            <a:pPr eaLnBrk="1" hangingPunct="1">
              <a:spcAft>
                <a:spcPct val="25000"/>
              </a:spcAft>
              <a:defRPr/>
            </a:pPr>
            <a:r>
              <a:rPr lang="en-US" altLang="en-US" smtClean="0">
                <a:latin typeface="Tahoma" pitchFamily="34" charset="0"/>
              </a:rPr>
              <a:t>While this may sound terrific, you should keep in mind that this may be just a  “deferral” technique, not a tax elimination technique. This is because when your spouse dies, he or she may have an even larger estate, which may in turn create an even larger estate tax liability. Prior to 2012, this could create a real problem in that the estate tax exclusion for the first spouse to die could not be carried over to the second spouse.</a:t>
            </a:r>
          </a:p>
          <a:p>
            <a:pPr eaLnBrk="1" hangingPunct="1">
              <a:spcAft>
                <a:spcPct val="25000"/>
              </a:spcAft>
              <a:defRPr/>
            </a:pPr>
            <a:r>
              <a:rPr lang="en-US" altLang="en-US" smtClean="0">
                <a:latin typeface="Tahoma" pitchFamily="34" charset="0"/>
              </a:rPr>
              <a:t>The American Taxpayer Relief Act of 2012 made permanent the ability of the surviving spouse to also use any remaining basic exclusion amount of the deceased. This portability, combined with the much higher exclusion amounts enables couples to leave the full estate to the survivor and still exclude $10.9 M in 2016. </a:t>
            </a:r>
          </a:p>
          <a:p>
            <a:pPr eaLnBrk="1" hangingPunct="1">
              <a:spcAft>
                <a:spcPct val="25000"/>
              </a:spcAft>
              <a:defRPr/>
            </a:pPr>
            <a:r>
              <a:rPr lang="en-US" altLang="en-US" smtClean="0">
                <a:latin typeface="Tahoma" pitchFamily="34" charset="0"/>
              </a:rPr>
              <a:t>Be aware that for those of you living in states with their own state or inheritance taxes, portability may not apply on the state level. You may still need to plan your exclusions carefully with qualified professionals to ensure they are used to best achieve your wishes.</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2925853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E74C1C74-C4D2-4EAA-A175-1BCDCAF1118B}" type="slidenum">
              <a:rPr lang="en-US" altLang="en-US" sz="1300"/>
              <a:pPr eaLnBrk="1" hangingPunct="1">
                <a:spcBef>
                  <a:spcPct val="0"/>
                </a:spcBef>
              </a:pPr>
              <a:t>15</a:t>
            </a:fld>
            <a:endParaRPr lang="en-US" altLang="en-US" sz="1300"/>
          </a:p>
        </p:txBody>
      </p:sp>
      <p:sp>
        <p:nvSpPr>
          <p:cNvPr id="38915" name="Rectangle 2"/>
          <p:cNvSpPr>
            <a:spLocks noGrp="1" noRot="1" noChangeAspect="1" noChangeArrowheads="1" noTextEdit="1"/>
          </p:cNvSpPr>
          <p:nvPr>
            <p:ph type="sldImg"/>
          </p:nvPr>
        </p:nvSpPr>
        <p:spPr>
          <a:xfrm>
            <a:off x="2286000" y="239713"/>
            <a:ext cx="2881313" cy="2160587"/>
          </a:xfrm>
          <a:ln/>
        </p:spPr>
      </p:sp>
      <p:sp>
        <p:nvSpPr>
          <p:cNvPr id="38916" name="Rectangle 3"/>
          <p:cNvSpPr>
            <a:spLocks noGrp="1" noChangeArrowheads="1"/>
          </p:cNvSpPr>
          <p:nvPr>
            <p:ph type="body" idx="1"/>
          </p:nvPr>
        </p:nvSpPr>
        <p:spPr>
          <a:xfrm>
            <a:off x="404813" y="2560638"/>
            <a:ext cx="6503987" cy="6354762"/>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Monotype Sorts" pitchFamily="2" charset="2"/>
              <a:buNone/>
              <a:defRPr/>
            </a:pPr>
            <a:r>
              <a:rPr lang="en-US" altLang="en-US" smtClean="0">
                <a:latin typeface="Tahoma" pitchFamily="34" charset="0"/>
              </a:rPr>
              <a:t>Gifting allows you to reduce the amount of money in your estate, which can potentially lower federal and/or state estate taxes. Future income and appreciation attributable to gifted assets may be removed through lifetime giving, further reducing the potential of having a taxable estate. Perhaps more importantly, you will have the opportunity to witness the impact and enjoyment the gift gives the recipient — which is something you can’t do after you are gone. </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i="1" smtClean="0">
                <a:latin typeface="Tahoma" pitchFamily="34" charset="0"/>
              </a:rPr>
              <a:t>For example- if you gift $5</a:t>
            </a:r>
            <a:r>
              <a:rPr lang="en-US" altLang="en-US" b="1" i="1" smtClean="0">
                <a:latin typeface="Tahoma" pitchFamily="34" charset="0"/>
              </a:rPr>
              <a:t>,</a:t>
            </a:r>
            <a:r>
              <a:rPr lang="en-US" altLang="en-US" i="1" smtClean="0">
                <a:latin typeface="Tahoma" pitchFamily="34" charset="0"/>
              </a:rPr>
              <a:t>000 worth of stock to your child. That stock is removed from your estate. Any future dividends would be issued and taxed to your child; and if your child sells the stock in 10 yrs for $10,000 the capital gains would be your child’s responsibility.</a:t>
            </a:r>
            <a:endParaRPr lang="en-US" altLang="en-US" smtClean="0">
              <a:latin typeface="Tahoma" pitchFamily="34" charset="0"/>
            </a:endParaRP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While large gifts are subject to the same lifetime exclusion amounts as the federal estate tax exclusion, there are a few exceptions to that rule. </a:t>
            </a:r>
          </a:p>
          <a:p>
            <a:pPr eaLnBrk="1" hangingPunct="1">
              <a:buFont typeface="Monotype Sorts" pitchFamily="2" charset="2"/>
              <a:buNone/>
              <a:defRPr/>
            </a:pPr>
            <a:r>
              <a:rPr lang="en-US" altLang="en-US" smtClean="0">
                <a:latin typeface="Tahoma" pitchFamily="34" charset="0"/>
              </a:rPr>
              <a:t>First are annual exclusion gifts. Currently under this exclusion, a U.S. citizen may give up to $14,000 per year to as many people as he or she chooses. If married, that individual may double that amount to $28,000 as long as their spouse consents to the gifts. This amount is adjusted periodically for inflation. (These are permanent gifts which cannot be subject to limitations or revoked.)</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Second is that you may make payments directly to the provider of certain medical or educational expenses on behalf of another individual. When properly made, these payments are not subject to estate, gift or Generation Skipping Transfer Tax (GSTT), and do not count against the annual gift tax exclusion. </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Third is that any gifts or bequests at death that you make to a qualified charity are fully deductible for gift and estate tax purposes.</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Consult with your advisors about the appropriateness of a lifetime giving program, which assets you might consider gifting and the various rules surrounding lifetime gifts which may apply to your specific situation.</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3488777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3ECAB8D-2FE3-4054-BDA7-36BE41498394}" type="slidenum">
              <a:rPr lang="en-US" altLang="en-US" sz="1300"/>
              <a:pPr eaLnBrk="1" hangingPunct="1">
                <a:spcBef>
                  <a:spcPct val="0"/>
                </a:spcBef>
              </a:pPr>
              <a:t>16</a:t>
            </a:fld>
            <a:endParaRPr lang="en-US" altLang="en-US" sz="1300"/>
          </a:p>
        </p:txBody>
      </p:sp>
      <p:sp>
        <p:nvSpPr>
          <p:cNvPr id="39939" name="Rectangle 2"/>
          <p:cNvSpPr>
            <a:spLocks noGrp="1" noRot="1" noChangeAspect="1" noChangeArrowheads="1" noTextEdit="1"/>
          </p:cNvSpPr>
          <p:nvPr>
            <p:ph type="sldImg"/>
          </p:nvPr>
        </p:nvSpPr>
        <p:spPr>
          <a:xfrm>
            <a:off x="2112963" y="249238"/>
            <a:ext cx="3095625" cy="2320925"/>
          </a:xfrm>
          <a:ln/>
        </p:spPr>
      </p:sp>
      <p:sp>
        <p:nvSpPr>
          <p:cNvPr id="39940" name="Rectangle 3"/>
          <p:cNvSpPr>
            <a:spLocks noGrp="1" noChangeArrowheads="1"/>
          </p:cNvSpPr>
          <p:nvPr>
            <p:ph type="body" idx="1"/>
          </p:nvPr>
        </p:nvSpPr>
        <p:spPr>
          <a:xfrm>
            <a:off x="650875" y="2879725"/>
            <a:ext cx="6096000" cy="6242050"/>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solidFill>
                  <a:srgbClr val="000000"/>
                </a:solidFill>
                <a:latin typeface="Tahoma" pitchFamily="34" charset="0"/>
              </a:rPr>
              <a:t>Another benefit available to all taxpayers is the Applicable Exclusion Amount. This is the amount that can be transferred exempt from estate, gift and GST tax.  </a:t>
            </a:r>
          </a:p>
          <a:p>
            <a:pPr eaLnBrk="1" hangingPunct="1">
              <a:defRPr/>
            </a:pPr>
            <a:endParaRPr lang="en-US" altLang="en-US" smtClean="0">
              <a:solidFill>
                <a:srgbClr val="000000"/>
              </a:solidFill>
              <a:latin typeface="Tahoma" pitchFamily="34" charset="0"/>
            </a:endParaRPr>
          </a:p>
          <a:p>
            <a:pPr eaLnBrk="1" hangingPunct="1">
              <a:defRPr/>
            </a:pPr>
            <a:r>
              <a:rPr lang="en-US" altLang="en-US" smtClean="0">
                <a:solidFill>
                  <a:srgbClr val="000000"/>
                </a:solidFill>
                <a:latin typeface="Tahoma" pitchFamily="34" charset="0"/>
              </a:rPr>
              <a:t>On January 2, 2013, The American Taxpayer Relief Act was signed into law. Among other provisions, the Act continues the Applicable Exclusion Amount of $5 million for federal estate tax purposes in 2011, indexed for inflation thereafter. Individuals must still evaluate with their tax, legal and financial professionals the potential impact of state death taxes on their estate. Individuals should also consult with their professionals regarding steps that</a:t>
            </a:r>
            <a:r>
              <a:rPr lang="en-US" altLang="en-US" b="1" smtClean="0">
                <a:solidFill>
                  <a:srgbClr val="000000"/>
                </a:solidFill>
                <a:latin typeface="Tahoma" pitchFamily="34" charset="0"/>
              </a:rPr>
              <a:t> </a:t>
            </a:r>
            <a:r>
              <a:rPr lang="en-US" altLang="en-US" smtClean="0">
                <a:solidFill>
                  <a:srgbClr val="000000"/>
                </a:solidFill>
                <a:latin typeface="Tahoma" pitchFamily="34" charset="0"/>
              </a:rPr>
              <a:t>can be taken now to reduce estate tax exposure or prepare for the future liquidity needed for expenses, fees and taxes. Keep in mind that should this legislation be changed in the future, the legislation in effect at the time of death will be what applies to an individual’s estate.</a:t>
            </a:r>
          </a:p>
          <a:p>
            <a:pPr eaLnBrk="1" hangingPunct="1">
              <a:defRPr/>
            </a:pPr>
            <a:endParaRPr lang="en-US" altLang="en-US" smtClean="0">
              <a:solidFill>
                <a:srgbClr val="000000"/>
              </a:solidFill>
              <a:latin typeface="Tahoma" pitchFamily="34" charset="0"/>
            </a:endParaRPr>
          </a:p>
          <a:p>
            <a:pPr eaLnBrk="1" hangingPunct="1">
              <a:defRPr/>
            </a:pPr>
            <a:r>
              <a:rPr lang="en-US" altLang="en-US" smtClean="0">
                <a:solidFill>
                  <a:srgbClr val="000000"/>
                </a:solidFill>
                <a:latin typeface="Tahoma" pitchFamily="34" charset="0"/>
              </a:rPr>
              <a:t>If your estate is currently above these limits, or if you believe it may be by the time you die, you may choose to use this exclusion at any point during your lifetime. Doing so may effectively reduce your estate by removing any future appreciation or income from the estate, but amounts gifted using the lifetime exclusion amount are usually added back into the estate for determining the estate tax calculation. No gift tax is imposed for lifetime gifts up to the current applicable exclusion. </a:t>
            </a:r>
          </a:p>
          <a:p>
            <a:pPr eaLnBrk="1" hangingPunct="1">
              <a:defRPr/>
            </a:pPr>
            <a:endParaRPr lang="en-US" altLang="en-US" smtClean="0">
              <a:solidFill>
                <a:srgbClr val="000000"/>
              </a:solidFill>
              <a:latin typeface="Tahoma" pitchFamily="34" charset="0"/>
            </a:endParaRPr>
          </a:p>
        </p:txBody>
      </p:sp>
    </p:spTree>
    <p:extLst>
      <p:ext uri="{BB962C8B-B14F-4D97-AF65-F5344CB8AC3E}">
        <p14:creationId xmlns:p14="http://schemas.microsoft.com/office/powerpoint/2010/main" val="316525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8C5C152D-B1DD-456B-BEC3-7A131E881FAA}" type="slidenum">
              <a:rPr lang="en-US" altLang="en-US" sz="1300"/>
              <a:pPr eaLnBrk="1" hangingPunct="1">
                <a:spcBef>
                  <a:spcPct val="0"/>
                </a:spcBef>
              </a:pPr>
              <a:t>17</a:t>
            </a:fld>
            <a:endParaRPr lang="en-US" altLang="en-US" sz="1300"/>
          </a:p>
        </p:txBody>
      </p:sp>
      <p:sp>
        <p:nvSpPr>
          <p:cNvPr id="40963" name="Rectangle 2"/>
          <p:cNvSpPr>
            <a:spLocks noGrp="1" noRot="1" noChangeAspect="1" noChangeArrowheads="1" noTextEdit="1"/>
          </p:cNvSpPr>
          <p:nvPr>
            <p:ph type="sldImg"/>
          </p:nvPr>
        </p:nvSpPr>
        <p:spPr>
          <a:xfrm>
            <a:off x="2197100" y="276225"/>
            <a:ext cx="2984500" cy="2238375"/>
          </a:xfrm>
          <a:ln/>
        </p:spPr>
      </p:sp>
      <p:sp>
        <p:nvSpPr>
          <p:cNvPr id="40964" name="Rectangle 3"/>
          <p:cNvSpPr>
            <a:spLocks noGrp="1" noChangeArrowheads="1"/>
          </p:cNvSpPr>
          <p:nvPr>
            <p:ph type="body" idx="1"/>
          </p:nvPr>
        </p:nvSpPr>
        <p:spPr>
          <a:xfrm>
            <a:off x="568325" y="2667000"/>
            <a:ext cx="6340475" cy="5459413"/>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As we have discussed, gifting programs are very common strategies to reduce the size of your estate and also witness the recipient’s enjoyment of the gift during your lifetime. This can be accomplished by making gifts outright or using a trust, but for the gifted assets to be removed from your estate, the gift must be irrevocable. In other words, once given, it cannot be reclaimed or changed.</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Irrevocable trusts are estate planning tools which have long been used to reduce or manage exposure to taxes, but these trusts also provide the ability to dictate terms upon which your beneficiaries are eligible to receive the assets within. For this reason, many people establish trusts to formalize their wealth transfer plans even if they may not believe their estate will have any estate tax liability. For example, your attorney may be able to help you insert provisions to: prevent beneficiaries from having unlimited access to funds, protect assets from potential judgments against beneficiaries by ex-spouses or other creditors; or even promote certain interests you value, such as education, career development or philanthropy.</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While other types of financial products may be used within this type of trust, life insurance is often chosen because it features: 1) an income tax free death benefit, 2) the possibility to leverage a limited number of premium payments into a sizeable death benefit, 3) a wide variety of product options</a:t>
            </a:r>
            <a:r>
              <a:rPr lang="en-US" altLang="en-US" b="1" smtClean="0">
                <a:latin typeface="Tahoma" pitchFamily="34" charset="0"/>
              </a:rPr>
              <a:t> </a:t>
            </a:r>
            <a:r>
              <a:rPr lang="en-US" altLang="en-US" smtClean="0">
                <a:latin typeface="Tahoma" pitchFamily="34" charset="0"/>
              </a:rPr>
              <a:t>to help meet preferences for premium design, coverage durations and risk tolerance and 4) guaranteed death benefits on certain products — subject to the claims paying ability and financial strength of the issuing insurance company.</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Irrevocable trusts can come in many variations to meet almost any need. Your attorney can help you craft the irrevocable trust with the provisions most important to your goals.</a:t>
            </a:r>
          </a:p>
        </p:txBody>
      </p:sp>
    </p:spTree>
    <p:extLst>
      <p:ext uri="{BB962C8B-B14F-4D97-AF65-F5344CB8AC3E}">
        <p14:creationId xmlns:p14="http://schemas.microsoft.com/office/powerpoint/2010/main" val="3534820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B0AB716E-7200-464B-A764-4BF68126BEBE}" type="slidenum">
              <a:rPr lang="en-US" altLang="en-US" sz="1300"/>
              <a:pPr eaLnBrk="1" hangingPunct="1">
                <a:spcBef>
                  <a:spcPct val="0"/>
                </a:spcBef>
              </a:pPr>
              <a:t>18</a:t>
            </a:fld>
            <a:endParaRPr lang="en-US" altLang="en-US" sz="1300"/>
          </a:p>
        </p:txBody>
      </p:sp>
      <p:sp>
        <p:nvSpPr>
          <p:cNvPr id="41987" name="Rectangle 2"/>
          <p:cNvSpPr>
            <a:spLocks noGrp="1" noRot="1" noChangeAspect="1" noChangeArrowheads="1" noTextEdit="1"/>
          </p:cNvSpPr>
          <p:nvPr>
            <p:ph type="sldImg"/>
          </p:nvPr>
        </p:nvSpPr>
        <p:spPr>
          <a:xfrm>
            <a:off x="2133600" y="320675"/>
            <a:ext cx="3200400" cy="2400300"/>
          </a:xfrm>
          <a:ln/>
        </p:spPr>
      </p:sp>
      <p:sp>
        <p:nvSpPr>
          <p:cNvPr id="41988" name="Rectangle 3"/>
          <p:cNvSpPr>
            <a:spLocks noGrp="1" noChangeArrowheads="1"/>
          </p:cNvSpPr>
          <p:nvPr>
            <p:ph type="body" idx="1"/>
          </p:nvPr>
        </p:nvSpPr>
        <p:spPr>
          <a:xfrm>
            <a:off x="650875" y="2960688"/>
            <a:ext cx="6338888" cy="60801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Life insurance is a popular product for wealth transfer because it has several distinct advantages. Life insurance gives you the possibility to create a substantial death benefit in exchange for a limited number of premium payments. It also provides the potential to accumulate assets on a tax deferred basis and an income tax free death benefit which can be very useful for your legacy. The death benefit can create liquidity to pay taxes; or help create a more fair distribution of your legacy if your estate contains one or more large, illiquid assets. Many individuals planning a significant bequest to charity often also use the policy’s death benefit to replace the value of the charitable donation for personal beneficiaries.</a:t>
            </a:r>
          </a:p>
          <a:p>
            <a:pPr eaLnBrk="1" hangingPunct="1">
              <a:defRPr/>
            </a:pPr>
            <a:r>
              <a:rPr lang="en-US" altLang="en-US" smtClean="0">
                <a:latin typeface="Tahoma" pitchFamily="34" charset="0"/>
              </a:rPr>
              <a:t>Life insurance policies may also have death benefit guarantees, as part of the product or by adding an optional rider to the policy. Just remember, that all product guarantees are subject to the claims-paying ability and financial strength of the issuing insurance company.</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Having a life insurance policy owned by an irrevocable trust removes it from your taxable estate. By gifting the dollars to the trust which will be used to purchase the insurance, your taxable estate is reduced by the amount of those gifts, which can reduce the amount your estate may ultimately owe. Perhaps more importantly, because you relinquished all rights to the trust assets, including the policy within, the policy’s death benefit will also be estate tax free. </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These financial benefits of having an irrevocable trust own the policy as well as the ability to define the terms of your legacy for the trust beneficiaries are why many successful families choose life insurance within an irrevocable trust as a cornerstone of their estate plan.</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2724730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C6840D16-8581-4CC6-BDDD-EAFA6024D4DC}" type="slidenum">
              <a:rPr lang="en-US" altLang="en-US" sz="1300"/>
              <a:pPr eaLnBrk="1" hangingPunct="1">
                <a:spcBef>
                  <a:spcPct val="0"/>
                </a:spcBef>
              </a:pPr>
              <a:t>19</a:t>
            </a:fld>
            <a:endParaRPr lang="en-US" altLang="en-US" sz="1300"/>
          </a:p>
        </p:txBody>
      </p:sp>
      <p:sp>
        <p:nvSpPr>
          <p:cNvPr id="43011" name="Rectangle 2"/>
          <p:cNvSpPr>
            <a:spLocks noGrp="1" noRot="1" noChangeAspect="1" noChangeArrowheads="1" noTextEdit="1"/>
          </p:cNvSpPr>
          <p:nvPr>
            <p:ph type="sldImg"/>
          </p:nvPr>
        </p:nvSpPr>
        <p:spPr>
          <a:xfrm>
            <a:off x="2085975" y="304800"/>
            <a:ext cx="3095625" cy="2320925"/>
          </a:xfrm>
          <a:ln/>
        </p:spPr>
      </p:sp>
      <p:sp>
        <p:nvSpPr>
          <p:cNvPr id="43012" name="Rectangle 3"/>
          <p:cNvSpPr>
            <a:spLocks noGrp="1" noChangeArrowheads="1"/>
          </p:cNvSpPr>
          <p:nvPr>
            <p:ph type="body" idx="1"/>
          </p:nvPr>
        </p:nvSpPr>
        <p:spPr>
          <a:xfrm>
            <a:off x="650875" y="2879725"/>
            <a:ext cx="6096000" cy="6242050"/>
          </a:xfrm>
          <a:noFill/>
        </p:spPr>
        <p:txBody>
          <a:bodyPr/>
          <a:lstStyle/>
          <a:p>
            <a:pPr eaLnBrk="1" hangingPunct="1"/>
            <a:r>
              <a:rPr lang="en-US" altLang="en-US" sz="1100" smtClean="0">
                <a:latin typeface="Tahoma" panose="020B0604030504040204" pitchFamily="34" charset="0"/>
              </a:rPr>
              <a:t>It is important to review your plan periodically to ensure it still meets your needs.</a:t>
            </a:r>
          </a:p>
          <a:p>
            <a:pPr eaLnBrk="1" hangingPunct="1"/>
            <a:endParaRPr lang="en-US" altLang="en-US" sz="1100" smtClean="0">
              <a:latin typeface="Tahoma" panose="020B0604030504040204" pitchFamily="34" charset="0"/>
            </a:endParaRPr>
          </a:p>
          <a:p>
            <a:pPr eaLnBrk="1" hangingPunct="1"/>
            <a:r>
              <a:rPr lang="en-US" altLang="en-US" sz="1100" smtClean="0">
                <a:latin typeface="Tahoma" panose="020B0604030504040204" pitchFamily="34" charset="0"/>
              </a:rPr>
              <a:t>Make the time to speak with your legal, tax and financial professionals to review your goals, family situation, personal assets and existing documents. Several important things to review are shown on this</a:t>
            </a:r>
            <a:r>
              <a:rPr lang="en-US" altLang="en-US" sz="1100" b="1" smtClean="0">
                <a:latin typeface="Tahoma" panose="020B0604030504040204" pitchFamily="34" charset="0"/>
              </a:rPr>
              <a:t> </a:t>
            </a:r>
            <a:r>
              <a:rPr lang="en-US" altLang="en-US" sz="1100" smtClean="0">
                <a:latin typeface="Tahoma" panose="020B0604030504040204" pitchFamily="34" charset="0"/>
              </a:rPr>
              <a:t>slide. </a:t>
            </a:r>
          </a:p>
          <a:p>
            <a:pPr eaLnBrk="1" hangingPunct="1">
              <a:buFontTx/>
              <a:buChar char="•"/>
            </a:pPr>
            <a:r>
              <a:rPr lang="en-US" altLang="en-US" sz="1100" smtClean="0">
                <a:latin typeface="Tahoma" panose="020B0604030504040204" pitchFamily="34" charset="0"/>
              </a:rPr>
              <a:t>Do your documents reflect your current wishes? Have your goals changed in regard to transferring your wealth?</a:t>
            </a:r>
          </a:p>
          <a:p>
            <a:pPr eaLnBrk="1" hangingPunct="1">
              <a:buFontTx/>
              <a:buChar char="•"/>
            </a:pPr>
            <a:r>
              <a:rPr lang="en-US" altLang="en-US" sz="1100" smtClean="0">
                <a:latin typeface="Tahoma" panose="020B0604030504040204" pitchFamily="34" charset="0"/>
              </a:rPr>
              <a:t>Are all of your assets addressed, inventoried and accurately valued? Have there been any inheritances from other relatives? Did you start a business? Have you bought or sold assets within your portfolio?</a:t>
            </a:r>
          </a:p>
          <a:p>
            <a:pPr eaLnBrk="1" hangingPunct="1">
              <a:buFontTx/>
              <a:buChar char="•"/>
            </a:pPr>
            <a:r>
              <a:rPr lang="en-US" altLang="en-US" sz="1100" smtClean="0">
                <a:latin typeface="Tahoma" panose="020B0604030504040204" pitchFamily="34" charset="0"/>
              </a:rPr>
              <a:t>Do your documents reflect the accurate beneficiaries? Have grandchildren or great-grandchildren been born? Have there been divorces or deaths in the family? Are your charitable beneficiaries accurately identified?</a:t>
            </a:r>
          </a:p>
          <a:p>
            <a:pPr eaLnBrk="1" hangingPunct="1">
              <a:buFontTx/>
              <a:buChar char="•"/>
            </a:pPr>
            <a:r>
              <a:rPr lang="en-US" altLang="en-US" sz="1100" smtClean="0">
                <a:latin typeface="Tahoma" panose="020B0604030504040204" pitchFamily="34" charset="0"/>
              </a:rPr>
              <a:t>Does your estate contain adequate liquidity to accomplish your goals? Would you potentially have to sell assets to pay estate or inheritance taxes? Do you have one or two large assets such as a business or vacation home that would be difficult to divide fairly among your children? </a:t>
            </a:r>
          </a:p>
          <a:p>
            <a:pPr eaLnBrk="1" hangingPunct="1">
              <a:buFontTx/>
              <a:buChar char="•"/>
            </a:pPr>
            <a:r>
              <a:rPr lang="en-US" altLang="en-US" sz="1100" smtClean="0">
                <a:latin typeface="Tahoma" panose="020B0604030504040204" pitchFamily="34" charset="0"/>
              </a:rPr>
              <a:t>Is your plan and its supporting documents flexible enough to withstand family changes or legislative changes? Can it adjust to a changing tax environment or adapt to meet the needs of your beneficiaries as they evolve over time?</a:t>
            </a:r>
          </a:p>
          <a:p>
            <a:pPr eaLnBrk="1" hangingPunct="1">
              <a:buFontTx/>
              <a:buChar char="•"/>
            </a:pPr>
            <a:endParaRPr lang="en-US" altLang="en-US" sz="1100" smtClean="0">
              <a:latin typeface="Tahoma" panose="020B0604030504040204" pitchFamily="34" charset="0"/>
            </a:endParaRPr>
          </a:p>
          <a:p>
            <a:pPr eaLnBrk="1" hangingPunct="1"/>
            <a:r>
              <a:rPr lang="en-US" altLang="en-US" sz="1100" smtClean="0">
                <a:latin typeface="Tahoma" panose="020B0604030504040204" pitchFamily="34" charset="0"/>
              </a:rPr>
              <a:t>These situations and any others specific to your personal situation should be considered and evaluated with your team of professionals at least every few years to make sure the legacy you leave is as close as possible to the legacy you envision.</a:t>
            </a:r>
          </a:p>
        </p:txBody>
      </p:sp>
    </p:spTree>
    <p:extLst>
      <p:ext uri="{BB962C8B-B14F-4D97-AF65-F5344CB8AC3E}">
        <p14:creationId xmlns:p14="http://schemas.microsoft.com/office/powerpoint/2010/main" val="325669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1262A758-852E-40B4-A4CD-B4F0AE9B930D}" type="slidenum">
              <a:rPr lang="en-US" altLang="en-US" sz="1300"/>
              <a:pPr eaLnBrk="1" hangingPunct="1">
                <a:spcBef>
                  <a:spcPct val="0"/>
                </a:spcBef>
              </a:pPr>
              <a:t>2</a:t>
            </a:fld>
            <a:endParaRPr lang="en-US" altLang="en-US" sz="1300"/>
          </a:p>
        </p:txBody>
      </p:sp>
      <p:sp>
        <p:nvSpPr>
          <p:cNvPr id="25603" name="Rectangle 2"/>
          <p:cNvSpPr>
            <a:spLocks noGrp="1" noRot="1" noChangeAspect="1" noChangeArrowheads="1" noTextEdit="1"/>
          </p:cNvSpPr>
          <p:nvPr>
            <p:ph type="sldImg"/>
          </p:nvPr>
        </p:nvSpPr>
        <p:spPr>
          <a:xfrm>
            <a:off x="1257300" y="457200"/>
            <a:ext cx="4800600" cy="3600450"/>
          </a:xfrm>
          <a:ln/>
        </p:spPr>
      </p:sp>
      <p:sp>
        <p:nvSpPr>
          <p:cNvPr id="25604" name="Rectangle 3"/>
          <p:cNvSpPr>
            <a:spLocks noGrp="1" noChangeArrowheads="1"/>
          </p:cNvSpPr>
          <p:nvPr>
            <p:ph type="body" idx="1"/>
          </p:nvPr>
        </p:nvSpPr>
        <p:spPr>
          <a:xfrm>
            <a:off x="325438" y="4343400"/>
            <a:ext cx="6684962" cy="44799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Estate planning means different things to different people. One aspect of estate planning is the creation of your estate. This involves the accumulation of assets over your lifetime.</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Another aspect of estate planning is deciding who should inherit your assets and how they should inherit them at your death. This aspect of estate planning involves personal choices and legal documents such as wills and trusts.</a:t>
            </a:r>
          </a:p>
          <a:p>
            <a:pPr eaLnBrk="1" hangingPunct="1">
              <a:buFont typeface="Monotype Sorts" pitchFamily="2" charset="2"/>
              <a:buNone/>
              <a:defRPr/>
            </a:pPr>
            <a:r>
              <a:rPr lang="en-US" altLang="en-US" smtClean="0">
                <a:latin typeface="Tahoma" pitchFamily="34" charset="0"/>
              </a:rPr>
              <a:t>A third, and very important aspect of estate planning, focuses on minimizing and paying the costs associated with dying. </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For very affluent individuals, a significant cost could be the federal estate tax, which is essentially a “transfer” tax. It is a tax upon your right to transfer property at your death. Generally, the estate tax is due and payable in cash within nine months of your death.</a:t>
            </a:r>
          </a:p>
          <a:p>
            <a:pPr eaLnBrk="1" hangingPunct="1">
              <a:buFont typeface="Monotype Sorts" pitchFamily="2" charset="2"/>
              <a:buNone/>
              <a:defRPr/>
            </a:pPr>
            <a:r>
              <a:rPr lang="en-US" altLang="en-US" smtClean="0">
                <a:latin typeface="Tahoma" pitchFamily="34" charset="0"/>
              </a:rPr>
              <a:t>Whether or not a particular estate will be subject to this transfer tax depends upon several things: the estate tax law in effect at the time of death, the size of the estate and to whom the estate is transferred.</a:t>
            </a:r>
          </a:p>
          <a:p>
            <a:pPr eaLnBrk="1" hangingPunct="1">
              <a:buFont typeface="Monotype Sorts" pitchFamily="2" charset="2"/>
              <a:buNone/>
              <a:defRPr/>
            </a:pPr>
            <a:r>
              <a:rPr lang="en-US" altLang="en-US" smtClean="0">
                <a:latin typeface="Tahoma" pitchFamily="34" charset="0"/>
              </a:rPr>
              <a:t>You may have heard that the federal estate tax exclusions have been raised to essentially eliminate the majority of Americans from this tax. While this is true, we will discuss throughout the presentation that federal estate taxes are not the only taxes to be concerned about with regard to your legacy. There are other taxes which may apply to significantly smaller estates as well as charges, expenses and fees you can prepare for in advance to minimize the effect they have on your wishes for the distribution of your assets after you are gone.</a:t>
            </a:r>
          </a:p>
          <a:p>
            <a:pPr eaLnBrk="1" hangingPunct="1">
              <a:defRPr/>
            </a:pPr>
            <a:endParaRPr lang="en-US" altLang="en-US" smtClean="0">
              <a:latin typeface="Tahoma" pitchFamily="34" charset="0"/>
            </a:endParaRPr>
          </a:p>
          <a:p>
            <a:pPr eaLnBrk="1" hangingPunct="1">
              <a:defRPr/>
            </a:pPr>
            <a:endParaRPr lang="en-US" altLang="en-US" smtClean="0"/>
          </a:p>
          <a:p>
            <a:pPr eaLnBrk="1" hangingPunct="1">
              <a:defRPr/>
            </a:pPr>
            <a:endParaRPr lang="en-US" altLang="en-US" smtClean="0"/>
          </a:p>
        </p:txBody>
      </p:sp>
    </p:spTree>
    <p:extLst>
      <p:ext uri="{BB962C8B-B14F-4D97-AF65-F5344CB8AC3E}">
        <p14:creationId xmlns:p14="http://schemas.microsoft.com/office/powerpoint/2010/main" val="931732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63613"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63613"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63613"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63613"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63613"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3FFDA015-CDE4-419F-8AEC-021C9CBF626B}" type="slidenum">
              <a:rPr lang="en-US" altLang="en-US" sz="1300"/>
              <a:pPr eaLnBrk="1" hangingPunct="1">
                <a:spcBef>
                  <a:spcPct val="0"/>
                </a:spcBef>
              </a:pPr>
              <a:t>20</a:t>
            </a:fld>
            <a:endParaRPr lang="en-US" altLang="en-US" sz="13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74725" y="4560888"/>
            <a:ext cx="5365750" cy="43195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96063" tIns="48031" rIns="96063" bIns="48031"/>
          <a:lstStyle/>
          <a:p>
            <a:pPr eaLnBrk="1" hangingPunct="1">
              <a:defRPr/>
            </a:pPr>
            <a:r>
              <a:rPr lang="en-US">
                <a:latin typeface="Times New Roman" charset="0"/>
                <a:ea typeface="ＭＳ Ｐゴシック" charset="0"/>
                <a:cs typeface="+mn-cs"/>
              </a:rPr>
              <a:t>Thank you for your participation. </a:t>
            </a:r>
          </a:p>
        </p:txBody>
      </p:sp>
    </p:spTree>
    <p:extLst>
      <p:ext uri="{BB962C8B-B14F-4D97-AF65-F5344CB8AC3E}">
        <p14:creationId xmlns:p14="http://schemas.microsoft.com/office/powerpoint/2010/main" val="3715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9C879EA3-22BD-49AA-9E59-C2D9FEEFBA94}" type="slidenum">
              <a:rPr lang="en-US" altLang="en-US" sz="1300"/>
              <a:pPr eaLnBrk="1" hangingPunct="1">
                <a:spcBef>
                  <a:spcPct val="0"/>
                </a:spcBef>
              </a:pPr>
              <a:t>3</a:t>
            </a:fld>
            <a:endParaRPr lang="en-US" altLang="en-US" sz="13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74725" y="4560888"/>
            <a:ext cx="5365750" cy="431958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These are the five questions you should consider in the estate planning process.</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Let’s start with number 1 - What do you really want to accomplish with your estate plan?</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165013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B512C315-0C0F-47E4-B6A3-1F845A85AE41}" type="slidenum">
              <a:rPr lang="en-US" altLang="en-US" sz="1300"/>
              <a:pPr eaLnBrk="1" hangingPunct="1">
                <a:spcBef>
                  <a:spcPct val="0"/>
                </a:spcBef>
              </a:pPr>
              <a:t>4</a:t>
            </a:fld>
            <a:endParaRPr lang="en-US" altLang="en-US" sz="13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568325" y="4560888"/>
            <a:ext cx="6259513" cy="47196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ahoma" charset="0"/>
                <a:ea typeface="ＭＳ Ｐゴシック" charset="0"/>
                <a:cs typeface="+mn-cs"/>
              </a:rPr>
              <a:t>When planning an estate, most people want to (READ SLIDE).</a:t>
            </a:r>
          </a:p>
          <a:p>
            <a:pPr eaLnBrk="1" hangingPunct="1">
              <a:spcAft>
                <a:spcPct val="50000"/>
              </a:spcAft>
              <a:buFont typeface="Monotype Sorts" charset="0"/>
              <a:buNone/>
              <a:defRPr/>
            </a:pPr>
            <a:endParaRPr lang="en-US">
              <a:latin typeface="Tahoma" charset="0"/>
              <a:ea typeface="ＭＳ Ｐゴシック" charset="0"/>
              <a:cs typeface="+mn-cs"/>
            </a:endParaRPr>
          </a:p>
          <a:p>
            <a:pPr eaLnBrk="1" hangingPunct="1">
              <a:spcAft>
                <a:spcPct val="50000"/>
              </a:spcAft>
              <a:buFont typeface="Monotype Sorts" charset="0"/>
              <a:buNone/>
              <a:defRPr/>
            </a:pPr>
            <a:r>
              <a:rPr lang="en-US">
                <a:latin typeface="Tahoma" charset="0"/>
                <a:ea typeface="ＭＳ Ｐゴシック" charset="0"/>
                <a:cs typeface="+mn-cs"/>
              </a:rPr>
              <a:t>The most critical step in the process is to think carefully about what you want to accomplish. Your goals are personal and specific to you.</a:t>
            </a:r>
          </a:p>
          <a:p>
            <a:pPr eaLnBrk="1" hangingPunct="1">
              <a:spcAft>
                <a:spcPct val="50000"/>
              </a:spcAft>
              <a:buFont typeface="Monotype Sorts" charset="0"/>
              <a:buNone/>
              <a:defRPr/>
            </a:pPr>
            <a:endParaRPr lang="en-US">
              <a:latin typeface="Tahoma" charset="0"/>
              <a:ea typeface="ＭＳ Ｐゴシック" charset="0"/>
              <a:cs typeface="+mn-cs"/>
            </a:endParaRPr>
          </a:p>
          <a:p>
            <a:pPr eaLnBrk="1" hangingPunct="1">
              <a:spcAft>
                <a:spcPct val="50000"/>
              </a:spcAft>
              <a:buFont typeface="Monotype Sorts" charset="0"/>
              <a:buNone/>
              <a:defRPr/>
            </a:pPr>
            <a:r>
              <a:rPr lang="en-US">
                <a:latin typeface="Tahoma" charset="0"/>
                <a:ea typeface="ＭＳ Ｐゴシック" charset="0"/>
                <a:cs typeface="+mn-cs"/>
              </a:rPr>
              <a:t>Take a few moments to write down what you want to have happen. Once you have your wishes in writing, you can pursue these goals. With proper planning, your distribution wishes will be honored, reducing delays and family friction.</a:t>
            </a:r>
          </a:p>
          <a:p>
            <a:pPr eaLnBrk="1" hangingPunct="1">
              <a:spcAft>
                <a:spcPct val="50000"/>
              </a:spcAft>
              <a:buFont typeface="Monotype Sorts" charset="0"/>
              <a:buNone/>
              <a:defRPr/>
            </a:pPr>
            <a:r>
              <a:rPr lang="en-US">
                <a:latin typeface="Tahoma" charset="0"/>
                <a:ea typeface="ＭＳ Ｐゴシック" charset="0"/>
                <a:cs typeface="+mn-cs"/>
              </a:rPr>
              <a:t>Remember that a plan that is just in your head and not implemented, will have none of the desired results.</a:t>
            </a:r>
          </a:p>
          <a:p>
            <a:pPr eaLnBrk="1" hangingPunct="1">
              <a:defRPr/>
            </a:pPr>
            <a:endParaRPr lang="en-US">
              <a:latin typeface="Tahoma" charset="0"/>
              <a:ea typeface="ＭＳ Ｐゴシック" charset="0"/>
              <a:cs typeface="+mn-cs"/>
            </a:endParaRPr>
          </a:p>
        </p:txBody>
      </p:sp>
    </p:spTree>
    <p:extLst>
      <p:ext uri="{BB962C8B-B14F-4D97-AF65-F5344CB8AC3E}">
        <p14:creationId xmlns:p14="http://schemas.microsoft.com/office/powerpoint/2010/main" val="3341705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50819F74-7F98-4C97-993C-CCB2BBFD3A37}" type="slidenum">
              <a:rPr lang="en-US" altLang="en-US" sz="1300"/>
              <a:pPr eaLnBrk="1" hangingPunct="1">
                <a:spcBef>
                  <a:spcPct val="0"/>
                </a:spcBef>
              </a:pPr>
              <a:t>5</a:t>
            </a:fld>
            <a:endParaRPr lang="en-US" altLang="en-US" sz="1300"/>
          </a:p>
        </p:txBody>
      </p:sp>
      <p:sp>
        <p:nvSpPr>
          <p:cNvPr id="28675" name="Rectangle 2"/>
          <p:cNvSpPr>
            <a:spLocks noGrp="1" noRot="1" noChangeAspect="1" noChangeArrowheads="1" noTextEdit="1"/>
          </p:cNvSpPr>
          <p:nvPr>
            <p:ph type="sldImg"/>
          </p:nvPr>
        </p:nvSpPr>
        <p:spPr>
          <a:xfrm>
            <a:off x="1181100" y="720725"/>
            <a:ext cx="3733800" cy="2800350"/>
          </a:xfrm>
          <a:ln/>
        </p:spPr>
      </p:sp>
      <p:sp>
        <p:nvSpPr>
          <p:cNvPr id="28676" name="Rectangle 3"/>
          <p:cNvSpPr>
            <a:spLocks noGrp="1" noChangeArrowheads="1"/>
          </p:cNvSpPr>
          <p:nvPr>
            <p:ph type="body" idx="1"/>
          </p:nvPr>
        </p:nvSpPr>
        <p:spPr>
          <a:xfrm>
            <a:off x="568325" y="3760788"/>
            <a:ext cx="6259513" cy="47196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After clarifying your goals, the next step is to assess your current situation and how those assets are going to work towards realizing your vision.</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Let’s start by discussing what is included in your estate. </a:t>
            </a:r>
          </a:p>
          <a:p>
            <a:pPr eaLnBrk="1" hangingPunct="1">
              <a:buFont typeface="Monotype Sorts" pitchFamily="2" charset="2"/>
              <a:buNone/>
              <a:defRPr/>
            </a:pPr>
            <a:r>
              <a:rPr lang="en-US" altLang="en-US" smtClean="0">
                <a:latin typeface="Tahoma" pitchFamily="34" charset="0"/>
              </a:rPr>
              <a:t>Everything you own by yourself or with others, or retain certain interests in, is included in your estate. That means all of your worldwide property. It’s the house, car, money, jewelry, golf clubs, clothing, tea pot collection — everything. If you own a business with partners or a vacation home with siblings, your portion of that value would also be included.</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The cash value or the death benefit of any life insurance policies you own are included, as are IRAs and retirement plans in your estate. </a:t>
            </a:r>
          </a:p>
          <a:p>
            <a:pPr eaLnBrk="1" hangingPunct="1">
              <a:buFont typeface="Monotype Sorts" pitchFamily="2" charset="2"/>
              <a:buNone/>
              <a:defRPr/>
            </a:pPr>
            <a:endParaRPr lang="en-US" altLang="en-US" smtClean="0">
              <a:latin typeface="Tahoma" pitchFamily="34" charset="0"/>
            </a:endParaRPr>
          </a:p>
          <a:p>
            <a:pPr eaLnBrk="1" hangingPunct="1">
              <a:buFont typeface="Monotype Sorts" pitchFamily="2" charset="2"/>
              <a:buNone/>
              <a:defRPr/>
            </a:pPr>
            <a:r>
              <a:rPr lang="en-US" altLang="en-US" smtClean="0">
                <a:latin typeface="Tahoma" pitchFamily="34" charset="0"/>
              </a:rPr>
              <a:t>You should work with your advisors to create an estimate of the value of everything because this total number is your gross estate. This number will have an impact on how you plan.</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3025131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736AF46E-2B08-4EE0-8312-C94091F06F8B}" type="slidenum">
              <a:rPr lang="en-US" altLang="en-US" sz="1300"/>
              <a:pPr eaLnBrk="1" hangingPunct="1">
                <a:spcBef>
                  <a:spcPct val="0"/>
                </a:spcBef>
              </a:pPr>
              <a:t>6</a:t>
            </a:fld>
            <a:endParaRPr lang="en-US" altLang="en-US" sz="1300"/>
          </a:p>
        </p:txBody>
      </p:sp>
      <p:sp>
        <p:nvSpPr>
          <p:cNvPr id="29699" name="Rectangle 2"/>
          <p:cNvSpPr>
            <a:spLocks noGrp="1" noRot="1" noChangeAspect="1" noChangeArrowheads="1" noTextEdit="1"/>
          </p:cNvSpPr>
          <p:nvPr>
            <p:ph type="sldImg"/>
          </p:nvPr>
        </p:nvSpPr>
        <p:spPr>
          <a:xfrm>
            <a:off x="2057400" y="320675"/>
            <a:ext cx="3519488" cy="2640013"/>
          </a:xfrm>
          <a:ln/>
        </p:spPr>
      </p:sp>
      <p:sp>
        <p:nvSpPr>
          <p:cNvPr id="29700" name="Rectangle 3"/>
          <p:cNvSpPr>
            <a:spLocks noGrp="1" noChangeArrowheads="1"/>
          </p:cNvSpPr>
          <p:nvPr>
            <p:ph type="body" idx="1"/>
          </p:nvPr>
        </p:nvSpPr>
        <p:spPr>
          <a:xfrm>
            <a:off x="487363" y="3200400"/>
            <a:ext cx="6259512" cy="53609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There are three ways that property can pass at your death:</a:t>
            </a:r>
          </a:p>
          <a:p>
            <a:pPr eaLnBrk="1" hangingPunct="1">
              <a:defRPr/>
            </a:pPr>
            <a:endParaRPr lang="en-US" altLang="en-US" b="1" smtClean="0">
              <a:latin typeface="Tahoma" pitchFamily="34" charset="0"/>
            </a:endParaRPr>
          </a:p>
          <a:p>
            <a:pPr eaLnBrk="1" hangingPunct="1">
              <a:defRPr/>
            </a:pPr>
            <a:r>
              <a:rPr lang="en-US" altLang="en-US" b="1" smtClean="0">
                <a:latin typeface="Tahoma" pitchFamily="34" charset="0"/>
              </a:rPr>
              <a:t>Will</a:t>
            </a:r>
            <a:r>
              <a:rPr lang="en-US" altLang="en-US" smtClean="0">
                <a:latin typeface="Tahoma" pitchFamily="34" charset="0"/>
              </a:rPr>
              <a:t>- Property that you own in your own name does not automatically “know where to go” when you die. A properly executed will controls how and to whom this property passes at your death. If you do not have a will, the intestacy laws of each state dictate how this type of property passes at your death. Your interest in property that you own with someone as a “tenants in common” also passes under your will.</a:t>
            </a:r>
          </a:p>
          <a:p>
            <a:pPr eaLnBrk="1" hangingPunct="1">
              <a:defRPr/>
            </a:pPr>
            <a:endParaRPr lang="en-US" altLang="en-US" b="1" smtClean="0">
              <a:latin typeface="Tahoma" pitchFamily="34" charset="0"/>
            </a:endParaRPr>
          </a:p>
          <a:p>
            <a:pPr eaLnBrk="1" hangingPunct="1">
              <a:defRPr/>
            </a:pPr>
            <a:r>
              <a:rPr lang="en-US" altLang="en-US" b="1" smtClean="0">
                <a:latin typeface="Tahoma" pitchFamily="34" charset="0"/>
              </a:rPr>
              <a:t>Contract-</a:t>
            </a:r>
            <a:r>
              <a:rPr lang="en-US" altLang="en-US" smtClean="0">
                <a:latin typeface="Tahoma" pitchFamily="34" charset="0"/>
              </a:rPr>
              <a:t> This type of property involves some sort of contract where you have named a beneficiary, such as a life insurance policy, an annuity or a retirement plan.  Provided you have properly named a beneficiary, your will has no control over the distribution of this type of property.</a:t>
            </a:r>
          </a:p>
          <a:p>
            <a:pPr eaLnBrk="1" hangingPunct="1">
              <a:defRPr/>
            </a:pPr>
            <a:endParaRPr lang="en-US" altLang="en-US" b="1" smtClean="0">
              <a:latin typeface="Tahoma" pitchFamily="34" charset="0"/>
            </a:endParaRPr>
          </a:p>
          <a:p>
            <a:pPr eaLnBrk="1" hangingPunct="1">
              <a:defRPr/>
            </a:pPr>
            <a:r>
              <a:rPr lang="en-US" altLang="en-US" b="1" smtClean="0">
                <a:latin typeface="Tahoma" pitchFamily="34" charset="0"/>
              </a:rPr>
              <a:t>Operation of Law-</a:t>
            </a:r>
            <a:r>
              <a:rPr lang="en-US" altLang="en-US" smtClean="0">
                <a:latin typeface="Tahoma" pitchFamily="34" charset="0"/>
              </a:rPr>
              <a:t> means that the piece of property will automatically be distributed to a survivor, such as a house owned “jointly with rights of survivorship” between spouses. Keep in mind that some laws vary by state.</a:t>
            </a:r>
            <a:r>
              <a:rPr lang="en-US" altLang="en-US" b="1" smtClean="0">
                <a:solidFill>
                  <a:srgbClr val="FF3300"/>
                </a:solidFill>
                <a:latin typeface="Tahoma" pitchFamily="34" charset="0"/>
              </a:rPr>
              <a:t> </a:t>
            </a:r>
          </a:p>
          <a:p>
            <a:pPr eaLnBrk="1" hangingPunct="1">
              <a:spcAft>
                <a:spcPct val="50000"/>
              </a:spcAft>
              <a:buFont typeface="Monotype Sorts" pitchFamily="2" charset="2"/>
              <a:buNone/>
              <a:defRPr/>
            </a:pPr>
            <a:r>
              <a:rPr lang="en-US" altLang="en-US" smtClean="0">
                <a:latin typeface="Tahoma" pitchFamily="34" charset="0"/>
              </a:rPr>
              <a:t>It’s important to not only know what you have, but to also know how the property is titles so that you can understand how ownership will be transferred at your death. Periodically review any ownership or beneficiary documents for your assets because it is very easy to forget to make these updates when you decide to make a change. Remember that how you own it can play an important factor in who gets it.</a:t>
            </a:r>
          </a:p>
          <a:p>
            <a:pPr eaLnBrk="1" hangingPunct="1">
              <a:spcAft>
                <a:spcPct val="50000"/>
              </a:spcAft>
              <a:buFont typeface="Monotype Sorts" pitchFamily="2" charset="2"/>
              <a:buNone/>
              <a:defRPr/>
            </a:pPr>
            <a:endParaRPr lang="en-US" altLang="en-US" b="1" smtClean="0">
              <a:latin typeface="Tahoma" pitchFamily="34" charset="0"/>
            </a:endParaRPr>
          </a:p>
          <a:p>
            <a:pPr eaLnBrk="1" hangingPunct="1">
              <a:spcAft>
                <a:spcPct val="50000"/>
              </a:spcAft>
              <a:buFont typeface="Monotype Sorts" pitchFamily="2" charset="2"/>
              <a:buNone/>
              <a:defRPr/>
            </a:pPr>
            <a:r>
              <a:rPr lang="en-US" altLang="en-US" smtClean="0">
                <a:latin typeface="Tahoma" pitchFamily="34" charset="0"/>
              </a:rPr>
              <a:t>At this point, if you’ve made the appropriate arrangements, your wishes regarding who will inherit the asset will be carried out.</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428205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01EE116D-28D8-4A1A-A4A8-170AB06DECCB}" type="slidenum">
              <a:rPr lang="en-US" altLang="en-US" sz="1300"/>
              <a:pPr eaLnBrk="1" hangingPunct="1">
                <a:spcBef>
                  <a:spcPct val="0"/>
                </a:spcBef>
              </a:pPr>
              <a:t>7</a:t>
            </a:fld>
            <a:endParaRPr lang="en-US" altLang="en-US" sz="1300"/>
          </a:p>
        </p:txBody>
      </p:sp>
      <p:sp>
        <p:nvSpPr>
          <p:cNvPr id="30723" name="Rectangle 2"/>
          <p:cNvSpPr>
            <a:spLocks noGrp="1" noRot="1" noChangeAspect="1" noChangeArrowheads="1" noTextEdit="1"/>
          </p:cNvSpPr>
          <p:nvPr>
            <p:ph type="sldImg"/>
          </p:nvPr>
        </p:nvSpPr>
        <p:spPr>
          <a:xfrm>
            <a:off x="1590675" y="685800"/>
            <a:ext cx="4133850" cy="3100388"/>
          </a:xfrm>
          <a:ln/>
        </p:spPr>
      </p:sp>
      <p:sp>
        <p:nvSpPr>
          <p:cNvPr id="30724" name="Rectangle 3"/>
          <p:cNvSpPr>
            <a:spLocks noGrp="1" noChangeArrowheads="1"/>
          </p:cNvSpPr>
          <p:nvPr>
            <p:ph type="body" idx="1"/>
          </p:nvPr>
        </p:nvSpPr>
        <p:spPr>
          <a:xfrm>
            <a:off x="568325" y="4114800"/>
            <a:ext cx="6259513" cy="43195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Generally, planning your estate is not a do-it-yourself project. Take advantage of the experts.</a:t>
            </a:r>
          </a:p>
          <a:p>
            <a:pPr eaLnBrk="1" hangingPunct="1">
              <a:defRPr/>
            </a:pPr>
            <a:endParaRPr lang="en-US" altLang="en-US" smtClean="0">
              <a:latin typeface="Tahoma" pitchFamily="34" charset="0"/>
            </a:endParaRPr>
          </a:p>
          <a:p>
            <a:pPr eaLnBrk="1" hangingPunct="1">
              <a:defRPr/>
            </a:pPr>
            <a:r>
              <a:rPr lang="en-US" altLang="en-US" smtClean="0">
                <a:latin typeface="Tahoma" pitchFamily="34" charset="0"/>
              </a:rPr>
              <a:t>When preparing your legacy, it is important to have a qualified and experienced team working to achieve your goals. This should include your financial professional, an estate planning attorney and an accountant. In addition, you will probably want to include your spouse, partner, children or other beneficiaries who play a critical or ongoing role in your plans, especially if the plan is for them to act as executor or trustee at a future date.</a:t>
            </a:r>
          </a:p>
          <a:p>
            <a:pPr eaLnBrk="1" hangingPunct="1">
              <a:defRPr/>
            </a:pPr>
            <a:endParaRPr lang="en-US" altLang="en-US" smtClean="0">
              <a:latin typeface="Tahoma" pitchFamily="34" charset="0"/>
            </a:endParaRPr>
          </a:p>
          <a:p>
            <a:pPr eaLnBrk="1" hangingPunct="1">
              <a:spcAft>
                <a:spcPct val="50000"/>
              </a:spcAft>
              <a:buFont typeface="Monotype Sorts" pitchFamily="2" charset="2"/>
              <a:buNone/>
              <a:defRPr/>
            </a:pPr>
            <a:r>
              <a:rPr lang="en-US" altLang="en-US" smtClean="0">
                <a:latin typeface="Tahoma" pitchFamily="34" charset="0"/>
              </a:rPr>
              <a:t>The financial professional works in unison with both the accountant and the estate planning attorney to offer appropriate strategies. In general, the accountant is a professional whose business is to be on top of the tax laws. He or she may also be able to help you to calculate the value of your estate. The estate planning attorney can help you implement certain estate planning tools, such as a will or a trust.</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3083794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4FAF8566-1070-49F1-8437-9229B19655D0}" type="slidenum">
              <a:rPr lang="en-US" altLang="en-US" sz="1300"/>
              <a:pPr eaLnBrk="1" hangingPunct="1">
                <a:spcBef>
                  <a:spcPct val="0"/>
                </a:spcBef>
              </a:pPr>
              <a:t>8</a:t>
            </a:fld>
            <a:endParaRPr lang="en-US" altLang="en-US" sz="1300"/>
          </a:p>
        </p:txBody>
      </p:sp>
      <p:sp>
        <p:nvSpPr>
          <p:cNvPr id="31747" name="Rectangle 2"/>
          <p:cNvSpPr>
            <a:spLocks noGrp="1" noRot="1" noChangeAspect="1" noChangeArrowheads="1" noTextEdit="1"/>
          </p:cNvSpPr>
          <p:nvPr>
            <p:ph type="sldImg"/>
          </p:nvPr>
        </p:nvSpPr>
        <p:spPr>
          <a:xfrm>
            <a:off x="1903413" y="239713"/>
            <a:ext cx="3735387" cy="2800350"/>
          </a:xfrm>
          <a:ln/>
        </p:spPr>
      </p:sp>
      <p:sp>
        <p:nvSpPr>
          <p:cNvPr id="31748" name="Rectangle 3"/>
          <p:cNvSpPr>
            <a:spLocks noGrp="1" noChangeArrowheads="1"/>
          </p:cNvSpPr>
          <p:nvPr>
            <p:ph type="body" idx="1"/>
          </p:nvPr>
        </p:nvSpPr>
        <p:spPr>
          <a:xfrm>
            <a:off x="568325" y="3360738"/>
            <a:ext cx="6178550" cy="5761037"/>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b="1" smtClean="0">
                <a:latin typeface="Tahoma" pitchFamily="34" charset="0"/>
              </a:rPr>
              <a:t>Documents to create with your attorney</a:t>
            </a:r>
            <a:endParaRPr lang="en-US" altLang="en-US" smtClean="0">
              <a:latin typeface="Tahoma" pitchFamily="34" charset="0"/>
            </a:endParaRPr>
          </a:p>
          <a:p>
            <a:pPr eaLnBrk="1" hangingPunct="1">
              <a:spcAft>
                <a:spcPct val="50000"/>
              </a:spcAft>
              <a:buFont typeface="Monotype Sorts" pitchFamily="2" charset="2"/>
              <a:buNone/>
              <a:defRPr/>
            </a:pPr>
            <a:r>
              <a:rPr lang="en-US" altLang="en-US" smtClean="0">
                <a:latin typeface="Tahoma" pitchFamily="34" charset="0"/>
              </a:rPr>
              <a:t>An attorney is generally required to create the following types of documents.</a:t>
            </a:r>
          </a:p>
          <a:p>
            <a:pPr eaLnBrk="1" hangingPunct="1">
              <a:spcAft>
                <a:spcPct val="50000"/>
              </a:spcAft>
              <a:buFont typeface="Monotype Sorts" pitchFamily="2" charset="2"/>
              <a:buNone/>
              <a:defRPr/>
            </a:pPr>
            <a:r>
              <a:rPr lang="en-US" altLang="en-US" smtClean="0">
                <a:latin typeface="Tahoma" pitchFamily="34" charset="0"/>
              </a:rPr>
              <a:t>A will should clearly spell out what you want to have happen to your assets and possessions at your death. Without a will, the state may decide who will inherit your assets. The state may also determine guardianship of minor children if not specified in a valid will. </a:t>
            </a:r>
          </a:p>
          <a:p>
            <a:pPr eaLnBrk="1" hangingPunct="1">
              <a:spcAft>
                <a:spcPct val="50000"/>
              </a:spcAft>
              <a:buFont typeface="Monotype Sorts" pitchFamily="2" charset="2"/>
              <a:buNone/>
              <a:defRPr/>
            </a:pPr>
            <a:r>
              <a:rPr lang="en-US" altLang="en-US" smtClean="0">
                <a:latin typeface="Tahoma" pitchFamily="34" charset="0"/>
              </a:rPr>
              <a:t>A durable health power of attorney or proxy assigns the person that you want to make health decisions for you if you are unable.</a:t>
            </a:r>
          </a:p>
          <a:p>
            <a:pPr eaLnBrk="1" hangingPunct="1">
              <a:spcAft>
                <a:spcPct val="50000"/>
              </a:spcAft>
              <a:buFont typeface="Monotype Sorts" pitchFamily="2" charset="2"/>
              <a:buNone/>
              <a:defRPr/>
            </a:pPr>
            <a:r>
              <a:rPr lang="en-US" altLang="en-US" smtClean="0">
                <a:latin typeface="Tahoma" pitchFamily="34" charset="0"/>
              </a:rPr>
              <a:t>A durable financial power of attorney assigns the person who will make financial decisions if you are unable.</a:t>
            </a:r>
          </a:p>
          <a:p>
            <a:pPr eaLnBrk="1" hangingPunct="1">
              <a:spcAft>
                <a:spcPct val="50000"/>
              </a:spcAft>
              <a:buFont typeface="Monotype Sorts" pitchFamily="2" charset="2"/>
              <a:buNone/>
              <a:defRPr/>
            </a:pPr>
            <a:r>
              <a:rPr lang="en-US" altLang="en-US" smtClean="0">
                <a:latin typeface="Tahoma" pitchFamily="34" charset="0"/>
              </a:rPr>
              <a:t>A living will provides clear instructions as to what treatment you do and do not want if you are unable to speak for yourself.</a:t>
            </a:r>
          </a:p>
          <a:p>
            <a:pPr eaLnBrk="1" hangingPunct="1">
              <a:spcAft>
                <a:spcPct val="50000"/>
              </a:spcAft>
              <a:buFont typeface="Monotype Sorts" pitchFamily="2" charset="2"/>
              <a:buNone/>
              <a:defRPr/>
            </a:pPr>
            <a:r>
              <a:rPr lang="en-US" altLang="en-US" smtClean="0">
                <a:latin typeface="Tahoma" pitchFamily="34" charset="0"/>
              </a:rPr>
              <a:t>Please consider having these documents created if you do not already have them. They can provide you with assurance that your plans will be carried out and provide your loved ones a clear understanding of your wishes. Once you create these documents, make sure that you revisit them at least annually to ensure that they are up-to-date and that they reflect your current wishes.</a:t>
            </a:r>
          </a:p>
          <a:p>
            <a:pPr eaLnBrk="1" hangingPunct="1">
              <a:spcAft>
                <a:spcPct val="50000"/>
              </a:spcAft>
              <a:buFont typeface="Monotype Sorts" pitchFamily="2" charset="2"/>
              <a:buNone/>
              <a:defRPr/>
            </a:pPr>
            <a:r>
              <a:rPr lang="en-US" altLang="en-US" smtClean="0">
                <a:latin typeface="Tahoma" pitchFamily="34" charset="0"/>
              </a:rPr>
              <a:t>It is important that a family member or a trusted advisor know where these documents are kept.</a:t>
            </a:r>
          </a:p>
          <a:p>
            <a:pPr eaLnBrk="1" hangingPunct="1">
              <a:spcAft>
                <a:spcPct val="50000"/>
              </a:spcAft>
              <a:buFont typeface="Monotype Sorts" pitchFamily="2" charset="2"/>
              <a:buNone/>
              <a:defRPr/>
            </a:pPr>
            <a:endParaRPr lang="en-US" altLang="en-US" smtClean="0">
              <a:latin typeface="Tahoma" pitchFamily="34" charset="0"/>
            </a:endParaRPr>
          </a:p>
          <a:p>
            <a:pPr eaLnBrk="1" hangingPunct="1">
              <a:spcAft>
                <a:spcPct val="50000"/>
              </a:spcAft>
              <a:buFont typeface="Monotype Sorts" pitchFamily="2" charset="2"/>
              <a:buNone/>
              <a:defRPr/>
            </a:pPr>
            <a:r>
              <a:rPr lang="en-US" altLang="en-US" smtClean="0"/>
              <a:t>Please Note: Make sure that the audience realizes that not all of these documents are required.  Everyone should have the first 4 listed on the slide.  The last 2 are optional.</a:t>
            </a:r>
            <a:endParaRPr lang="en-US" altLang="en-US" smtClean="0">
              <a:latin typeface="Tahoma" pitchFamily="34" charset="0"/>
            </a:endParaRP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290824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5DDA49D8-2730-4DEC-9DAD-3BE79A139AD7}" type="slidenum">
              <a:rPr lang="en-US" altLang="en-US" sz="1300"/>
              <a:pPr eaLnBrk="1" hangingPunct="1">
                <a:spcBef>
                  <a:spcPct val="0"/>
                </a:spcBef>
              </a:pPr>
              <a:t>9</a:t>
            </a:fld>
            <a:endParaRPr lang="en-US" altLang="en-US" sz="1300"/>
          </a:p>
        </p:txBody>
      </p:sp>
      <p:sp>
        <p:nvSpPr>
          <p:cNvPr id="32771" name="Rectangle 2"/>
          <p:cNvSpPr>
            <a:spLocks noGrp="1" noRot="1" noChangeAspect="1" noChangeArrowheads="1" noTextEdit="1"/>
          </p:cNvSpPr>
          <p:nvPr>
            <p:ph type="sldImg"/>
          </p:nvPr>
        </p:nvSpPr>
        <p:spPr>
          <a:xfrm>
            <a:off x="2484438" y="400050"/>
            <a:ext cx="2773362" cy="2079625"/>
          </a:xfrm>
          <a:ln/>
        </p:spPr>
      </p:sp>
      <p:sp>
        <p:nvSpPr>
          <p:cNvPr id="32772" name="Rectangle 3"/>
          <p:cNvSpPr>
            <a:spLocks noGrp="1" noChangeArrowheads="1"/>
          </p:cNvSpPr>
          <p:nvPr>
            <p:ph type="body" idx="1"/>
          </p:nvPr>
        </p:nvSpPr>
        <p:spPr>
          <a:xfrm>
            <a:off x="568325" y="2879725"/>
            <a:ext cx="6340475" cy="6321425"/>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smtClean="0">
                <a:latin typeface="Tahoma" pitchFamily="34" charset="0"/>
              </a:rPr>
              <a:t>A useful estate planning tool is a trust. </a:t>
            </a:r>
          </a:p>
          <a:p>
            <a:pPr eaLnBrk="1" hangingPunct="1">
              <a:spcAft>
                <a:spcPct val="50000"/>
              </a:spcAft>
              <a:buFont typeface="Monotype Sorts" pitchFamily="2" charset="2"/>
              <a:buNone/>
              <a:defRPr/>
            </a:pPr>
            <a:r>
              <a:rPr lang="en-US" altLang="en-US" smtClean="0">
                <a:latin typeface="Tahoma" pitchFamily="34" charset="0"/>
              </a:rPr>
              <a:t>The reason to set up a trust is to give you additional control over how and when your beneficiaries receive your assets.</a:t>
            </a:r>
          </a:p>
          <a:p>
            <a:pPr eaLnBrk="1" hangingPunct="1">
              <a:spcAft>
                <a:spcPct val="50000"/>
              </a:spcAft>
              <a:buFont typeface="Monotype Sorts" pitchFamily="2" charset="2"/>
              <a:buNone/>
              <a:defRPr/>
            </a:pPr>
            <a:r>
              <a:rPr lang="en-US" altLang="en-US" smtClean="0">
                <a:latin typeface="Tahoma" pitchFamily="34" charset="0"/>
              </a:rPr>
              <a:t>In general, there are three players:</a:t>
            </a:r>
          </a:p>
          <a:p>
            <a:pPr eaLnBrk="1" hangingPunct="1">
              <a:spcAft>
                <a:spcPct val="50000"/>
              </a:spcAft>
              <a:buFont typeface="Monotype Sorts" pitchFamily="2" charset="2"/>
              <a:buNone/>
              <a:defRPr/>
            </a:pPr>
            <a:r>
              <a:rPr lang="en-US" altLang="en-US" smtClean="0">
                <a:latin typeface="Tahoma" pitchFamily="34" charset="0"/>
              </a:rPr>
              <a:t>The person who sets it up is called the grantor. The people whom the trust is designed to benefit are the beneficiaries. </a:t>
            </a:r>
            <a:r>
              <a:rPr lang="en-US" altLang="en-US" smtClean="0">
                <a:solidFill>
                  <a:srgbClr val="000000"/>
                </a:solidFill>
                <a:latin typeface="Arial" pitchFamily="34" charset="0"/>
              </a:rPr>
              <a:t>That's whoever you want to receive the trust property. </a:t>
            </a:r>
            <a:r>
              <a:rPr lang="en-US" altLang="en-US" smtClean="0">
                <a:latin typeface="Tahoma" pitchFamily="34" charset="0"/>
              </a:rPr>
              <a:t>The person who executes the instructions contained in the trust document is the trustee. The trustee can be anyone you choose or it could be a bank or other financial institution. It is someone you feel you can trust to take care of the trust. In certain situations, however, it may not be advisable for the trustee to be yourself or your spouse.</a:t>
            </a:r>
          </a:p>
          <a:p>
            <a:pPr eaLnBrk="1" hangingPunct="1">
              <a:spcAft>
                <a:spcPct val="50000"/>
              </a:spcAft>
              <a:buFont typeface="Monotype Sorts" pitchFamily="2" charset="2"/>
              <a:buNone/>
              <a:defRPr/>
            </a:pPr>
            <a:r>
              <a:rPr lang="en-US" altLang="en-US" smtClean="0">
                <a:latin typeface="Tahoma" pitchFamily="34" charset="0"/>
              </a:rPr>
              <a:t>Some people think of a trust as a document, but I would like you to think of it as a container designed to hold money and other assets for your beneficiaries. You decide what you are going to put into the trust, you decide who gets what is in the trust and you decide how it is distributed. </a:t>
            </a:r>
          </a:p>
          <a:p>
            <a:pPr eaLnBrk="1" hangingPunct="1">
              <a:spcAft>
                <a:spcPct val="50000"/>
              </a:spcAft>
              <a:buFont typeface="Monotype Sorts" pitchFamily="2" charset="2"/>
              <a:buNone/>
              <a:defRPr/>
            </a:pPr>
            <a:r>
              <a:rPr lang="en-US" altLang="en-US" smtClean="0">
                <a:latin typeface="Tahoma" pitchFamily="34" charset="0"/>
              </a:rPr>
              <a:t>A properly structured trust can help ensure that your plan is executed exactly the way you intend it to be. A trust should be drafted by an attorney with experience dealing with estate planning and trusts. </a:t>
            </a:r>
          </a:p>
          <a:p>
            <a:pPr eaLnBrk="1" hangingPunct="1">
              <a:spcAft>
                <a:spcPct val="50000"/>
              </a:spcAft>
              <a:buFont typeface="Monotype Sorts" pitchFamily="2" charset="2"/>
              <a:buNone/>
              <a:defRPr/>
            </a:pPr>
            <a:r>
              <a:rPr lang="en-US" altLang="en-US" smtClean="0">
                <a:latin typeface="Tahoma" pitchFamily="34" charset="0"/>
              </a:rPr>
              <a:t>There can be gift and estate tax consequences to the various types of trusts used in estate planning. I’ll talk more about how you can use trusts later on in this program.</a:t>
            </a:r>
          </a:p>
          <a:p>
            <a:pPr eaLnBrk="1" hangingPunct="1">
              <a:defRPr/>
            </a:pPr>
            <a:endParaRPr lang="en-US" altLang="en-US" smtClean="0">
              <a:latin typeface="Tahoma" pitchFamily="34" charset="0"/>
            </a:endParaRPr>
          </a:p>
        </p:txBody>
      </p:sp>
    </p:spTree>
    <p:extLst>
      <p:ext uri="{BB962C8B-B14F-4D97-AF65-F5344CB8AC3E}">
        <p14:creationId xmlns:p14="http://schemas.microsoft.com/office/powerpoint/2010/main" val="387351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5" descr="Cover_Slid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99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467600" cy="487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1200"/>
            <a:ext cx="74676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23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57900" y="914400"/>
            <a:ext cx="1866900" cy="5181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5448300" cy="5181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136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457200" y="149925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title style</a:t>
            </a:r>
          </a:p>
        </p:txBody>
      </p:sp>
      <p:sp>
        <p:nvSpPr>
          <p:cNvPr id="5" name="Rectangle 3"/>
          <p:cNvSpPr>
            <a:spLocks noGrp="1" noChangeArrowheads="1"/>
          </p:cNvSpPr>
          <p:nvPr>
            <p:ph idx="1"/>
          </p:nvPr>
        </p:nvSpPr>
        <p:spPr bwMode="auto">
          <a:xfrm>
            <a:off x="457200" y="21336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2462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559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467600" cy="487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3657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981200"/>
            <a:ext cx="36576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957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513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467600" cy="4873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60104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36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0181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4279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InteriorSlides.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5613" y="1443038"/>
            <a:ext cx="82311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5613" y="20574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9"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381000"/>
            <a:ext cx="23495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defRPr sz="2800" b="1">
          <a:solidFill>
            <a:srgbClr val="7F7F7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b="1">
          <a:solidFill>
            <a:srgbClr val="7F7F7F"/>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2800" b="1">
          <a:solidFill>
            <a:srgbClr val="7F7F7F"/>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2800" b="1">
          <a:solidFill>
            <a:srgbClr val="7F7F7F"/>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2800" b="1">
          <a:solidFill>
            <a:srgbClr val="7F7F7F"/>
          </a:solidFill>
          <a:latin typeface="Arial" pitchFamily="34" charset="0"/>
          <a:ea typeface="MS PGothic" pitchFamily="34" charset="-128"/>
          <a:cs typeface="Arial" pitchFamily="34" charset="0"/>
        </a:defRPr>
      </a:lvl5pPr>
      <a:lvl6pPr marL="457200" algn="l" rtl="0" fontAlgn="base">
        <a:spcBef>
          <a:spcPct val="0"/>
        </a:spcBef>
        <a:spcAft>
          <a:spcPct val="0"/>
        </a:spcAft>
        <a:defRPr sz="2400" b="1">
          <a:solidFill>
            <a:schemeClr val="tx1"/>
          </a:solidFill>
          <a:latin typeface="Frutiger 45 Light" pitchFamily="34" charset="0"/>
        </a:defRPr>
      </a:lvl6pPr>
      <a:lvl7pPr marL="914400" algn="l" rtl="0" fontAlgn="base">
        <a:spcBef>
          <a:spcPct val="0"/>
        </a:spcBef>
        <a:spcAft>
          <a:spcPct val="0"/>
        </a:spcAft>
        <a:defRPr sz="2400" b="1">
          <a:solidFill>
            <a:schemeClr val="tx1"/>
          </a:solidFill>
          <a:latin typeface="Frutiger 45 Light" pitchFamily="34" charset="0"/>
        </a:defRPr>
      </a:lvl7pPr>
      <a:lvl8pPr marL="1371600" algn="l" rtl="0" fontAlgn="base">
        <a:spcBef>
          <a:spcPct val="0"/>
        </a:spcBef>
        <a:spcAft>
          <a:spcPct val="0"/>
        </a:spcAft>
        <a:defRPr sz="2400" b="1">
          <a:solidFill>
            <a:schemeClr val="tx1"/>
          </a:solidFill>
          <a:latin typeface="Frutiger 45 Light" pitchFamily="34" charset="0"/>
        </a:defRPr>
      </a:lvl8pPr>
      <a:lvl9pPr marL="1828800" algn="l" rtl="0" fontAlgn="base">
        <a:spcBef>
          <a:spcPct val="0"/>
        </a:spcBef>
        <a:spcAft>
          <a:spcPct val="0"/>
        </a:spcAft>
        <a:defRPr sz="2400" b="1">
          <a:solidFill>
            <a:schemeClr val="tx1"/>
          </a:solidFill>
          <a:latin typeface="Frutiger 45 Light" pitchFamily="34" charset="0"/>
        </a:defRPr>
      </a:lvl9pPr>
    </p:titleStyle>
    <p:bodyStyle>
      <a:lvl1pPr marL="342900" indent="-342900" algn="l" rtl="0" eaLnBrk="0" fontAlgn="base" hangingPunct="0">
        <a:spcBef>
          <a:spcPts val="600"/>
        </a:spcBef>
        <a:spcAft>
          <a:spcPct val="0"/>
        </a:spcAft>
        <a:buClr>
          <a:srgbClr val="EDC700"/>
        </a:buClr>
        <a:buFont typeface="Wingdings" panose="05000000000000000000" pitchFamily="2" charset="2"/>
        <a:defRPr>
          <a:solidFill>
            <a:srgbClr val="7F7F7F"/>
          </a:solidFill>
          <a:latin typeface="Arial" pitchFamily="34" charset="0"/>
          <a:ea typeface="MS PGothic" pitchFamily="34" charset="-128"/>
          <a:cs typeface="Arial" pitchFamily="34" charset="0"/>
        </a:defRPr>
      </a:lvl1pPr>
      <a:lvl2pPr marL="366713" indent="90488" algn="l" rtl="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itchFamily="34" charset="0"/>
          <a:ea typeface="Arial" charset="0"/>
          <a:cs typeface="Arial" pitchFamily="34" charset="0"/>
        </a:defRPr>
      </a:lvl2pPr>
      <a:lvl3pPr marL="730250" indent="184150" algn="l" rtl="0" eaLnBrk="0" fontAlgn="base" hangingPunct="0">
        <a:spcBef>
          <a:spcPct val="20000"/>
        </a:spcBef>
        <a:spcAft>
          <a:spcPct val="0"/>
        </a:spcAft>
        <a:buClr>
          <a:srgbClr val="EDC700"/>
        </a:buClr>
        <a:buFont typeface="Wingdings" panose="05000000000000000000" pitchFamily="2" charset="2"/>
        <a:defRPr>
          <a:solidFill>
            <a:srgbClr val="7F7F7F"/>
          </a:solidFill>
          <a:latin typeface="Arial" pitchFamily="34" charset="0"/>
          <a:ea typeface="Arial" charset="0"/>
          <a:cs typeface="Arial" pitchFamily="34" charset="0"/>
        </a:defRPr>
      </a:lvl3pPr>
      <a:lvl4pPr marL="1003300" indent="368300" algn="l" rtl="0" eaLnBrk="0" fontAlgn="base" hangingPunct="0">
        <a:spcBef>
          <a:spcPct val="20000"/>
        </a:spcBef>
        <a:spcAft>
          <a:spcPct val="0"/>
        </a:spcAft>
        <a:buClr>
          <a:srgbClr val="EDC700"/>
        </a:buClr>
        <a:buFont typeface="Wingdings" panose="05000000000000000000" pitchFamily="2" charset="2"/>
        <a:defRPr>
          <a:solidFill>
            <a:srgbClr val="7F7F7F"/>
          </a:solidFill>
          <a:latin typeface="Arial" pitchFamily="34" charset="0"/>
          <a:ea typeface="Arial" charset="0"/>
          <a:cs typeface="Arial" pitchFamily="34" charset="0"/>
        </a:defRPr>
      </a:lvl4pPr>
      <a:lvl5pPr marL="1279525" indent="549275" algn="l" rtl="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itchFamily="34" charset="0"/>
          <a:ea typeface="Arial" charset="0"/>
          <a:cs typeface="Arial" pitchFamily="34" charset="0"/>
        </a:defRPr>
      </a:lvl5pPr>
      <a:lvl6pPr marL="1919288" indent="-182563" algn="l" rtl="0" fontAlgn="base">
        <a:spcBef>
          <a:spcPct val="20000"/>
        </a:spcBef>
        <a:spcAft>
          <a:spcPct val="0"/>
        </a:spcAft>
        <a:buClr>
          <a:srgbClr val="EDC700"/>
        </a:buClr>
        <a:buFont typeface="Wingdings 2" pitchFamily="18" charset="2"/>
        <a:buChar char=""/>
        <a:defRPr sz="1600">
          <a:solidFill>
            <a:schemeClr val="tx1"/>
          </a:solidFill>
          <a:latin typeface="+mn-lt"/>
        </a:defRPr>
      </a:lvl6pPr>
      <a:lvl7pPr marL="2376488" indent="-182563" algn="l" rtl="0" fontAlgn="base">
        <a:spcBef>
          <a:spcPct val="20000"/>
        </a:spcBef>
        <a:spcAft>
          <a:spcPct val="0"/>
        </a:spcAft>
        <a:buClr>
          <a:srgbClr val="EDC700"/>
        </a:buClr>
        <a:buFont typeface="Wingdings 2" pitchFamily="18" charset="2"/>
        <a:buChar char=""/>
        <a:defRPr sz="1600">
          <a:solidFill>
            <a:schemeClr val="tx1"/>
          </a:solidFill>
          <a:latin typeface="+mn-lt"/>
        </a:defRPr>
      </a:lvl7pPr>
      <a:lvl8pPr marL="2833688" indent="-182563" algn="l" rtl="0" fontAlgn="base">
        <a:spcBef>
          <a:spcPct val="20000"/>
        </a:spcBef>
        <a:spcAft>
          <a:spcPct val="0"/>
        </a:spcAft>
        <a:buClr>
          <a:srgbClr val="EDC700"/>
        </a:buClr>
        <a:buFont typeface="Wingdings 2" pitchFamily="18" charset="2"/>
        <a:buChar char=""/>
        <a:defRPr sz="1600">
          <a:solidFill>
            <a:schemeClr val="tx1"/>
          </a:solidFill>
          <a:latin typeface="+mn-lt"/>
        </a:defRPr>
      </a:lvl8pPr>
      <a:lvl9pPr marL="3290888" indent="-182563" algn="l" rtl="0" fontAlgn="base">
        <a:spcBef>
          <a:spcPct val="20000"/>
        </a:spcBef>
        <a:spcAft>
          <a:spcPct val="0"/>
        </a:spcAft>
        <a:buClr>
          <a:srgbClr val="EDC700"/>
        </a:buClr>
        <a:buFont typeface="Wingdings 2"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381000" y="5486400"/>
            <a:ext cx="388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EDC700"/>
              </a:buClr>
              <a:buFont typeface="Wingdings" panose="05000000000000000000" pitchFamily="2" charset="2"/>
              <a:defRPr>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000" b="1"/>
              <a:t>Presented By:</a:t>
            </a:r>
          </a:p>
          <a:p>
            <a:pPr eaLnBrk="1" hangingPunct="1">
              <a:spcBef>
                <a:spcPct val="0"/>
              </a:spcBef>
              <a:buClrTx/>
              <a:buFontTx/>
              <a:buNone/>
            </a:pPr>
            <a:r>
              <a:rPr lang="en-US" altLang="en-US" sz="2000" b="1"/>
              <a:t>Date | Location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uple on beach"/>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981200" y="1981200"/>
            <a:ext cx="71628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457200" y="1498600"/>
            <a:ext cx="8229600" cy="581025"/>
          </a:xfrm>
          <a:extLst>
            <a:ext uri="{FAA26D3D-D897-4be2-8F04-BA451C77F1D7}"/>
          </a:extLst>
        </p:spPr>
        <p:txBody>
          <a:bodyPr/>
          <a:lstStyle/>
          <a:p>
            <a:r>
              <a:rPr lang="en-US" altLang="en-US" smtClean="0"/>
              <a:t>3. What Are the Challenges?</a:t>
            </a:r>
          </a:p>
        </p:txBody>
      </p:sp>
      <p:sp>
        <p:nvSpPr>
          <p:cNvPr id="3" name="Content Placeholder 2"/>
          <p:cNvSpPr>
            <a:spLocks noGrp="1"/>
          </p:cNvSpPr>
          <p:nvPr>
            <p:ph idx="1"/>
          </p:nvPr>
        </p:nvSpPr>
        <p:spPr/>
        <p:txBody>
          <a:bodyPr/>
          <a:lstStyle/>
          <a:p>
            <a:pPr marL="0" indent="0">
              <a:buFont typeface="Wingdings" charset="0"/>
              <a:buNone/>
              <a:defRPr/>
            </a:pPr>
            <a:r>
              <a:rPr lang="en-US" b="1" dirty="0" smtClean="0">
                <a:solidFill>
                  <a:schemeClr val="tx1">
                    <a:lumMod val="50000"/>
                    <a:lumOff val="50000"/>
                  </a:schemeClr>
                </a:solidFill>
                <a:ea typeface="ＭＳ Ｐゴシック" charset="0"/>
              </a:rPr>
              <a:t>Final Expenses</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Debts</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Long-term care</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Funeral bills</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Medical bills</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Probate expenses</a:t>
            </a:r>
          </a:p>
          <a:p>
            <a:pPr marL="349250" indent="-457200">
              <a:spcBef>
                <a:spcPts val="1200"/>
              </a:spcBef>
              <a:buClrTx/>
              <a:buFontTx/>
              <a:buChar char="•"/>
              <a:tabLst>
                <a:tab pos="349250" algn="l"/>
              </a:tabLst>
              <a:defRPr/>
            </a:pPr>
            <a:r>
              <a:rPr lang="en-US" dirty="0" smtClean="0">
                <a:latin typeface="Tahoma" charset="0"/>
                <a:ea typeface="ＭＳ Ｐゴシック" charset="0"/>
                <a:cs typeface="Arial" charset="0"/>
              </a:rPr>
              <a:t>Taxes (federal and/or state)</a:t>
            </a:r>
          </a:p>
        </p:txBody>
      </p:sp>
      <p:sp>
        <p:nvSpPr>
          <p:cNvPr id="1030149" name="Rectangle 5"/>
          <p:cNvSpPr>
            <a:spLocks noChangeArrowheads="1"/>
          </p:cNvSpPr>
          <p:nvPr/>
        </p:nvSpPr>
        <p:spPr bwMode="auto">
          <a:xfrm>
            <a:off x="685800" y="1066800"/>
            <a:ext cx="8229600" cy="533400"/>
          </a:xfrm>
          <a:prstGeom prst="rect">
            <a:avLst/>
          </a:prstGeom>
          <a:noFill/>
          <a:ln>
            <a:noFill/>
          </a:ln>
          <a:effectLst>
            <a:outerShdw blurRad="63500" dist="17961" dir="2700000" algn="ctr" rotWithShape="0">
              <a:schemeClr val="bg1">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p>
            <a:pPr algn="r" eaLnBrk="0" hangingPunct="0">
              <a:spcBef>
                <a:spcPct val="50000"/>
              </a:spcBef>
              <a:defRPr/>
            </a:pPr>
            <a:endParaRPr lang="en-US" sz="2000" b="1">
              <a:solidFill>
                <a:srgbClr val="C2613E"/>
              </a:solidFill>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30149"/>
                                        </p:tgtEl>
                                        <p:attrNameLst>
                                          <p:attrName>style.visibility</p:attrName>
                                        </p:attrNameLst>
                                      </p:cBhvr>
                                      <p:to>
                                        <p:strVal val="visible"/>
                                      </p:to>
                                    </p:set>
                                    <p:animEffect transition="in" filter="wipe(left)">
                                      <p:cBhvr>
                                        <p:cTn id="7" dur="500"/>
                                        <p:tgtEl>
                                          <p:spTgt spid="103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1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avel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733800" y="3051175"/>
            <a:ext cx="54102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0">
              <a:buFont typeface="Wingdings" charset="0"/>
              <a:buNone/>
              <a:defRPr/>
            </a:pPr>
            <a:r>
              <a:rPr lang="en-US" b="1" dirty="0" smtClean="0">
                <a:solidFill>
                  <a:schemeClr val="tx1">
                    <a:lumMod val="50000"/>
                    <a:lumOff val="50000"/>
                  </a:schemeClr>
                </a:solidFill>
                <a:ea typeface="ＭＳ Ｐゴシック" charset="0"/>
              </a:rPr>
              <a:t>Probate</a:t>
            </a:r>
          </a:p>
          <a:p>
            <a:pPr marL="285750" indent="-285750">
              <a:buClrTx/>
              <a:buFont typeface="Arial"/>
              <a:buChar char="•"/>
              <a:defRPr/>
            </a:pPr>
            <a:r>
              <a:rPr lang="en-US" dirty="0" smtClean="0">
                <a:solidFill>
                  <a:schemeClr val="tx1">
                    <a:lumMod val="50000"/>
                    <a:lumOff val="50000"/>
                  </a:schemeClr>
                </a:solidFill>
                <a:ea typeface="ＭＳ Ｐゴシック" charset="0"/>
              </a:rPr>
              <a:t>Public can access documents</a:t>
            </a:r>
          </a:p>
          <a:p>
            <a:pPr marL="285750" indent="-285750">
              <a:buClrTx/>
              <a:buFont typeface="Arial"/>
              <a:buChar char="•"/>
              <a:defRPr/>
            </a:pPr>
            <a:r>
              <a:rPr lang="en-US" dirty="0" smtClean="0">
                <a:solidFill>
                  <a:schemeClr val="tx1">
                    <a:lumMod val="50000"/>
                    <a:lumOff val="50000"/>
                  </a:schemeClr>
                </a:solidFill>
                <a:ea typeface="ＭＳ Ｐゴシック" charset="0"/>
              </a:rPr>
              <a:t>Process can be slow and costly</a:t>
            </a:r>
            <a:endParaRPr lang="en-US" dirty="0">
              <a:solidFill>
                <a:schemeClr val="tx1">
                  <a:lumMod val="50000"/>
                  <a:lumOff val="50000"/>
                </a:schemeClr>
              </a:solidFill>
              <a:ea typeface="ＭＳ Ｐゴシック" charset="0"/>
            </a:endParaRPr>
          </a:p>
        </p:txBody>
      </p:sp>
      <p:sp>
        <p:nvSpPr>
          <p:cNvPr id="13316" name="Title 1"/>
          <p:cNvSpPr>
            <a:spLocks noGrp="1"/>
          </p:cNvSpPr>
          <p:nvPr>
            <p:ph type="title"/>
          </p:nvPr>
        </p:nvSpPr>
        <p:spPr>
          <a:xfrm>
            <a:off x="457200" y="1498600"/>
            <a:ext cx="8229600" cy="581025"/>
          </a:xfrm>
          <a:extLst>
            <a:ext uri="{FAA26D3D-D897-4be2-8F04-BA451C77F1D7}"/>
          </a:extLst>
        </p:spPr>
        <p:txBody>
          <a:bodyPr/>
          <a:lstStyle/>
          <a:p>
            <a:r>
              <a:rPr lang="en-US" altLang="en-US" smtClean="0"/>
              <a:t>3. What Are the Challenges?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498600"/>
            <a:ext cx="8229600" cy="581025"/>
          </a:xfrm>
          <a:extLst>
            <a:ext uri="{FAA26D3D-D897-4be2-8F04-BA451C77F1D7}"/>
          </a:extLst>
        </p:spPr>
        <p:txBody>
          <a:bodyPr/>
          <a:lstStyle/>
          <a:p>
            <a:r>
              <a:rPr lang="en-US" altLang="en-US" smtClean="0"/>
              <a:t>3. What Are the Challenges? </a:t>
            </a:r>
          </a:p>
        </p:txBody>
      </p:sp>
      <p:sp>
        <p:nvSpPr>
          <p:cNvPr id="14339" name="Content Placeholder 2"/>
          <p:cNvSpPr>
            <a:spLocks noGrp="1"/>
          </p:cNvSpPr>
          <p:nvPr>
            <p:ph idx="1"/>
          </p:nvPr>
        </p:nvSpPr>
        <p:spPr>
          <a:extLst>
            <a:ext uri="{FAA26D3D-D897-4be2-8F04-BA451C77F1D7}"/>
          </a:extLst>
        </p:spPr>
        <p:txBody>
          <a:bodyPr/>
          <a:lstStyle/>
          <a:p>
            <a:pPr marL="0" indent="0"/>
            <a:r>
              <a:rPr lang="en-US" altLang="en-US" b="1" smtClean="0"/>
              <a:t>Income in Respect of a Decedent (IRD)</a:t>
            </a:r>
          </a:p>
          <a:p>
            <a:pPr marL="0" indent="0">
              <a:buClrTx/>
              <a:buFont typeface="Arial" panose="020B0604020202020204" pitchFamily="34" charset="0"/>
              <a:buChar char="•"/>
            </a:pPr>
            <a:r>
              <a:rPr lang="en-US" altLang="en-US" smtClean="0"/>
              <a:t>If you didn’t pay tax on accrued income, your </a:t>
            </a:r>
            <a:r>
              <a:rPr lang="en-US" altLang="en-US" b="1" smtClean="0"/>
              <a:t>beneficiaries</a:t>
            </a:r>
            <a:r>
              <a:rPr lang="en-US" altLang="en-US" smtClean="0"/>
              <a:t> will have to.</a:t>
            </a:r>
          </a:p>
          <a:p>
            <a:pPr marL="0" indent="0">
              <a:buClrTx/>
              <a:buFont typeface="Arial" panose="020B0604020202020204" pitchFamily="34" charset="0"/>
              <a:buChar char="•"/>
            </a:pPr>
            <a:r>
              <a:rPr lang="en-US" altLang="en-US" smtClean="0"/>
              <a:t>Not only can you not </a:t>
            </a:r>
            <a:r>
              <a:rPr lang="en-US" altLang="en-US" b="1" smtClean="0"/>
              <a:t>“take it all with you,”</a:t>
            </a:r>
            <a:r>
              <a:rPr lang="en-US" altLang="ja-JP" smtClean="0"/>
              <a:t> but IRD may also prevent your </a:t>
            </a:r>
            <a:r>
              <a:rPr lang="en-US" altLang="ja-JP" b="1" smtClean="0"/>
              <a:t>beneficiaries </a:t>
            </a:r>
            <a:r>
              <a:rPr lang="en-US" altLang="ja-JP" smtClean="0"/>
              <a:t>from </a:t>
            </a:r>
            <a:r>
              <a:rPr lang="en-US" altLang="en-US" b="1" smtClean="0"/>
              <a:t>“</a:t>
            </a:r>
            <a:r>
              <a:rPr lang="en-US" altLang="ja-JP" b="1" smtClean="0"/>
              <a:t>taking it all with them,</a:t>
            </a:r>
            <a:r>
              <a:rPr lang="en-US" altLang="en-US" b="1" smtClean="0"/>
              <a:t>”</a:t>
            </a:r>
            <a:r>
              <a:rPr lang="en-US" altLang="ja-JP" smtClean="0"/>
              <a:t> too.*</a:t>
            </a:r>
          </a:p>
          <a:p>
            <a:pPr marL="0" indent="0"/>
            <a:endParaRPr lang="en-US" altLang="en-US" smtClean="0">
              <a:solidFill>
                <a:schemeClr val="tx1"/>
              </a:solidFill>
              <a:latin typeface="Tahoma" panose="020B0604030504040204" pitchFamily="34" charset="0"/>
            </a:endParaRPr>
          </a:p>
          <a:p>
            <a:pPr marL="0" indent="0"/>
            <a:endParaRPr lang="en-US" altLang="en-US" smtClean="0"/>
          </a:p>
        </p:txBody>
      </p:sp>
      <p:sp>
        <p:nvSpPr>
          <p:cNvPr id="1038342" name="Text Box 6"/>
          <p:cNvSpPr txBox="1">
            <a:spLocks noChangeArrowheads="1"/>
          </p:cNvSpPr>
          <p:nvPr/>
        </p:nvSpPr>
        <p:spPr bwMode="auto">
          <a:xfrm>
            <a:off x="457200" y="6135688"/>
            <a:ext cx="27781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800" b="1" dirty="0">
                <a:solidFill>
                  <a:srgbClr val="7F7F7F"/>
                </a:solidFill>
                <a:latin typeface="Arial"/>
                <a:ea typeface="+mn-ea"/>
                <a:cs typeface="Arial"/>
              </a:rPr>
              <a:t>*IRD tax deduction may be available.</a:t>
            </a:r>
            <a:r>
              <a:rPr lang="en-US" sz="800" dirty="0">
                <a:solidFill>
                  <a:srgbClr val="7F7F7F"/>
                </a:solidFill>
                <a:effectLst>
                  <a:outerShdw blurRad="38100" dist="38100" dir="2700000" algn="tl">
                    <a:srgbClr val="C0C0C0"/>
                  </a:outerShdw>
                </a:effectLst>
                <a:latin typeface="Arial"/>
                <a:ea typeface="+mn-ea"/>
                <a:cs typeface="Arial"/>
              </a:rPr>
              <a:t> </a:t>
            </a:r>
          </a:p>
          <a:p>
            <a:pPr algn="ctr">
              <a:defRPr/>
            </a:pPr>
            <a:endParaRPr lang="en-US" sz="1000" dirty="0">
              <a:solidFill>
                <a:schemeClr val="tx1"/>
              </a:solidFill>
              <a:effectLst>
                <a:outerShdw blurRad="38100" dist="38100" dir="2700000" algn="tl">
                  <a:srgbClr val="C0C0C0"/>
                </a:outerShdw>
              </a:effectLst>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1143000" y="457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defRPr/>
            </a:pPr>
            <a:endParaRPr lang="en-US" altLang="en-US" sz="3600" dirty="0">
              <a:solidFill>
                <a:srgbClr val="DDDDDD"/>
              </a:solidFill>
              <a:effectLst>
                <a:outerShdw blurRad="38100" dist="38100" dir="2700000" algn="tl">
                  <a:srgbClr val="C0C0C0"/>
                </a:outerShdw>
              </a:effectLst>
              <a:latin typeface="Frutiger 55 Roman" pitchFamily="34" charset="0"/>
              <a:ea typeface="+mn-ea"/>
            </a:endParaRPr>
          </a:p>
        </p:txBody>
      </p:sp>
      <p:sp>
        <p:nvSpPr>
          <p:cNvPr id="15363" name="Title 2"/>
          <p:cNvSpPr>
            <a:spLocks noGrp="1"/>
          </p:cNvSpPr>
          <p:nvPr>
            <p:ph type="title"/>
          </p:nvPr>
        </p:nvSpPr>
        <p:spPr>
          <a:xfrm>
            <a:off x="457200" y="1498600"/>
            <a:ext cx="8229600" cy="581025"/>
          </a:xfrm>
          <a:extLst>
            <a:ext uri="{FAA26D3D-D897-4be2-8F04-BA451C77F1D7}"/>
          </a:extLst>
        </p:spPr>
        <p:txBody>
          <a:bodyPr/>
          <a:lstStyle/>
          <a:p>
            <a:r>
              <a:rPr lang="en-US" altLang="en-US" smtClean="0"/>
              <a:t>3. What Are the Challenges?</a:t>
            </a:r>
          </a:p>
        </p:txBody>
      </p:sp>
      <p:sp>
        <p:nvSpPr>
          <p:cNvPr id="4" name="Content Placeholder 3"/>
          <p:cNvSpPr>
            <a:spLocks noGrp="1"/>
          </p:cNvSpPr>
          <p:nvPr>
            <p:ph idx="1"/>
          </p:nvPr>
        </p:nvSpPr>
        <p:spPr>
          <a:xfrm>
            <a:off x="457200" y="2133600"/>
            <a:ext cx="7315200" cy="3124200"/>
          </a:xfrm>
        </p:spPr>
        <p:txBody>
          <a:bodyPr/>
          <a:lstStyle/>
          <a:p>
            <a:pPr marL="0" indent="0" eaLnBrk="1" hangingPunct="1">
              <a:lnSpc>
                <a:spcPct val="125000"/>
              </a:lnSpc>
              <a:buClrTx/>
              <a:buFont typeface="Wingdings" charset="0"/>
              <a:buNone/>
              <a:defRPr/>
            </a:pPr>
            <a:r>
              <a:rPr lang="en-US" b="1" dirty="0">
                <a:latin typeface="Arial" charset="0"/>
                <a:ea typeface="ＭＳ Ｐゴシック" charset="0"/>
                <a:cs typeface="Arial" charset="0"/>
              </a:rPr>
              <a:t>Potential Transfer Tax </a:t>
            </a:r>
            <a:r>
              <a:rPr lang="en-US" b="1" dirty="0" smtClean="0">
                <a:latin typeface="Arial" charset="0"/>
                <a:ea typeface="ＭＳ Ｐゴシック" charset="0"/>
                <a:cs typeface="Arial" charset="0"/>
              </a:rPr>
              <a:t>Exposure</a:t>
            </a:r>
            <a:endParaRPr lang="en-US" sz="2800" dirty="0" smtClean="0">
              <a:latin typeface="Arial" charset="0"/>
              <a:ea typeface="ＭＳ Ｐゴシック" charset="0"/>
              <a:cs typeface="Arial" charset="0"/>
            </a:endParaRPr>
          </a:p>
          <a:p>
            <a:pPr marL="285750" indent="-285750" eaLnBrk="1" hangingPunct="1">
              <a:lnSpc>
                <a:spcPct val="125000"/>
              </a:lnSpc>
              <a:buClrTx/>
              <a:buFont typeface="Arial"/>
              <a:buChar char="•"/>
              <a:defRPr/>
            </a:pPr>
            <a:r>
              <a:rPr lang="en-US" dirty="0" smtClean="0">
                <a:ea typeface="ＭＳ Ｐゴシック" charset="0"/>
              </a:rPr>
              <a:t>Federal </a:t>
            </a:r>
            <a:r>
              <a:rPr lang="en-US" dirty="0">
                <a:ea typeface="ＭＳ Ｐゴシック" charset="0"/>
              </a:rPr>
              <a:t>estate/gift tax on estates over </a:t>
            </a:r>
            <a:r>
              <a:rPr lang="en-US" b="1" dirty="0">
                <a:ea typeface="ＭＳ Ｐゴシック" charset="0"/>
              </a:rPr>
              <a:t>$5,450,000</a:t>
            </a:r>
            <a:r>
              <a:rPr lang="en-US" dirty="0">
                <a:ea typeface="ＭＳ Ｐゴシック" charset="0"/>
              </a:rPr>
              <a:t> per person (indexed for inflation)</a:t>
            </a:r>
          </a:p>
          <a:p>
            <a:pPr marL="285750" indent="-285750" eaLnBrk="1" hangingPunct="1">
              <a:lnSpc>
                <a:spcPct val="125000"/>
              </a:lnSpc>
              <a:buClrTx/>
              <a:buFont typeface="Arial"/>
              <a:buChar char="•"/>
              <a:defRPr/>
            </a:pPr>
            <a:r>
              <a:rPr lang="en-US" dirty="0">
                <a:ea typeface="ＭＳ Ｐゴシック" charset="0"/>
              </a:rPr>
              <a:t>Residents of certain states with inheritance taxes or states which have decoupled</a:t>
            </a:r>
          </a:p>
          <a:p>
            <a:pPr marL="285750" indent="-285750" eaLnBrk="1" hangingPunct="1">
              <a:lnSpc>
                <a:spcPct val="125000"/>
              </a:lnSpc>
              <a:buClrTx/>
              <a:buFont typeface="Arial"/>
              <a:buChar char="•"/>
              <a:defRPr/>
            </a:pPr>
            <a:r>
              <a:rPr lang="en-US" dirty="0">
                <a:ea typeface="ＭＳ Ｐゴシック" charset="0"/>
              </a:rPr>
              <a:t>Owners of highly appreciating assets</a:t>
            </a:r>
          </a:p>
          <a:p>
            <a:pPr marL="285750" indent="-285750" eaLnBrk="1" hangingPunct="1">
              <a:lnSpc>
                <a:spcPct val="125000"/>
              </a:lnSpc>
              <a:buClrTx/>
              <a:buFont typeface="Arial"/>
              <a:buChar char="•"/>
              <a:defRPr/>
            </a:pPr>
            <a:r>
              <a:rPr lang="en-US" dirty="0">
                <a:ea typeface="ＭＳ Ｐゴシック" charset="0"/>
              </a:rPr>
              <a:t>Individuals expecting additional inheritances (resulting in a total estate over the basic exclusion amount)</a:t>
            </a:r>
          </a:p>
          <a:p>
            <a:pPr marL="228600" indent="-228600" eaLnBrk="1" hangingPunct="1">
              <a:lnSpc>
                <a:spcPct val="90000"/>
              </a:lnSpc>
              <a:buFont typeface="Wingdings" panose="05000000000000000000" pitchFamily="2" charset="2"/>
              <a:buChar char=""/>
              <a:defRPr/>
            </a:pPr>
            <a:endParaRPr lang="en-US" dirty="0">
              <a:ea typeface="ＭＳ Ｐゴシック" charset="0"/>
            </a:endParaRPr>
          </a:p>
          <a:p>
            <a:pPr marL="0" indent="0">
              <a:buFont typeface="Wingdings" charset="0"/>
              <a:buNone/>
              <a:defRPr/>
            </a:pPr>
            <a:endParaRPr lang="en-US" dirty="0">
              <a:solidFill>
                <a:schemeClr val="tx1">
                  <a:lumMod val="50000"/>
                  <a:lumOff val="50000"/>
                </a:schemeClr>
              </a:solidFill>
              <a:ea typeface="ＭＳ Ｐゴシック"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5"/>
          <p:cNvSpPr>
            <a:spLocks noGrp="1"/>
          </p:cNvSpPr>
          <p:nvPr>
            <p:ph idx="1"/>
          </p:nvPr>
        </p:nvSpPr>
        <p:spPr>
          <a:extLst>
            <a:ext uri="{FAA26D3D-D897-4be2-8F04-BA451C77F1D7}"/>
          </a:extLst>
        </p:spPr>
        <p:txBody>
          <a:bodyPr/>
          <a:lstStyle/>
          <a:p>
            <a:pPr marL="0" indent="0"/>
            <a:r>
              <a:rPr lang="en-US" altLang="en-US" b="1" smtClean="0">
                <a:latin typeface="Tahoma" panose="020B0604030504040204" pitchFamily="34" charset="0"/>
              </a:rPr>
              <a:t>Unlimited Marital Deduction and Spousal Portability</a:t>
            </a:r>
          </a:p>
          <a:p>
            <a:pPr marL="0" indent="0"/>
            <a:r>
              <a:rPr lang="en-US" altLang="en-US" smtClean="0">
                <a:latin typeface="Tahoma" panose="020B0604030504040204" pitchFamily="34" charset="0"/>
              </a:rPr>
              <a:t>No estate taxes due on assets passing from one U.S. citizen spouse to another</a:t>
            </a:r>
          </a:p>
          <a:p>
            <a:pPr marL="0" indent="0"/>
            <a:endParaRPr lang="en-US" altLang="en-US" b="1" smtClean="0">
              <a:latin typeface="Tahoma" panose="020B0604030504040204" pitchFamily="34" charset="0"/>
            </a:endParaRPr>
          </a:p>
          <a:p>
            <a:pPr marL="0" indent="0"/>
            <a:endParaRPr lang="en-US" altLang="en-US" smtClean="0"/>
          </a:p>
          <a:p>
            <a:pPr marL="0" indent="0"/>
            <a:endParaRPr lang="en-US" altLang="en-US" smtClean="0"/>
          </a:p>
        </p:txBody>
      </p:sp>
      <p:sp>
        <p:nvSpPr>
          <p:cNvPr id="16387" name="Title 3"/>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pic>
        <p:nvPicPr>
          <p:cNvPr id="16388" name="Picture 2" descr="weddingbands"/>
          <p:cNvPicPr>
            <a:picLocks noChangeAspect="1" noChangeArrowheads="1"/>
          </p:cNvPicPr>
          <p:nvPr/>
        </p:nvPicPr>
        <p:blipFill>
          <a:blip r:embed="rId3">
            <a:grayscl/>
            <a:extLst>
              <a:ext uri="{28A0092B-C50C-407E-A947-70E740481C1C}">
                <a14:useLocalDpi xmlns:a14="http://schemas.microsoft.com/office/drawing/2010/main" val="0"/>
              </a:ext>
            </a:extLst>
          </a:blip>
          <a:srcRect b="12442"/>
          <a:stretch>
            <a:fillRect/>
          </a:stretch>
        </p:blipFill>
        <p:spPr bwMode="auto">
          <a:xfrm>
            <a:off x="4043363" y="3657600"/>
            <a:ext cx="510063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sp>
        <p:nvSpPr>
          <p:cNvPr id="5" name="Content Placeholder 4"/>
          <p:cNvSpPr>
            <a:spLocks noGrp="1"/>
          </p:cNvSpPr>
          <p:nvPr>
            <p:ph idx="1"/>
          </p:nvPr>
        </p:nvSpPr>
        <p:spPr/>
        <p:txBody>
          <a:bodyPr/>
          <a:lstStyle/>
          <a:p>
            <a:pPr marL="0" indent="0">
              <a:buClrTx/>
              <a:buFont typeface="Wingdings" charset="0"/>
              <a:buNone/>
              <a:defRPr/>
            </a:pPr>
            <a:r>
              <a:rPr lang="en-US" b="1" dirty="0" smtClean="0">
                <a:ea typeface="ＭＳ Ｐゴシック" charset="0"/>
              </a:rPr>
              <a:t>Lifetime Gifting</a:t>
            </a:r>
          </a:p>
          <a:p>
            <a:pPr marL="285750" indent="-285750">
              <a:spcBef>
                <a:spcPts val="1200"/>
              </a:spcBef>
              <a:buClrTx/>
              <a:buFont typeface="Arial"/>
              <a:buChar char="•"/>
              <a:defRPr/>
            </a:pPr>
            <a:r>
              <a:rPr lang="en-US" dirty="0" smtClean="0">
                <a:latin typeface="Tahoma" charset="0"/>
                <a:ea typeface="ＭＳ Ｐゴシック" charset="0"/>
                <a:cs typeface="Arial" charset="0"/>
              </a:rPr>
              <a:t>Annual gifting of up to $14,000*</a:t>
            </a:r>
          </a:p>
          <a:p>
            <a:pPr marL="285750" indent="-285750">
              <a:spcBef>
                <a:spcPts val="1200"/>
              </a:spcBef>
              <a:buClrTx/>
              <a:buFont typeface="Arial"/>
              <a:buChar char="•"/>
              <a:defRPr/>
            </a:pPr>
            <a:r>
              <a:rPr lang="en-US" dirty="0" smtClean="0">
                <a:latin typeface="Tahoma" charset="0"/>
                <a:ea typeface="ＭＳ Ｐゴシック" charset="0"/>
                <a:cs typeface="Arial" charset="0"/>
              </a:rPr>
              <a:t>Unlimited payments directly to institutions providing certain education or medical expenses on behalf of another individual</a:t>
            </a:r>
          </a:p>
          <a:p>
            <a:pPr marL="285750" indent="-285750">
              <a:spcBef>
                <a:spcPts val="1200"/>
              </a:spcBef>
              <a:buClrTx/>
              <a:buFont typeface="Arial"/>
              <a:buChar char="•"/>
              <a:defRPr/>
            </a:pPr>
            <a:r>
              <a:rPr lang="en-US" dirty="0" smtClean="0">
                <a:latin typeface="Tahoma" charset="0"/>
                <a:ea typeface="ＭＳ Ｐゴシック" charset="0"/>
                <a:cs typeface="Arial" charset="0"/>
              </a:rPr>
              <a:t>Unlimited gifts to charitable organizations</a:t>
            </a:r>
          </a:p>
          <a:p>
            <a:pPr marL="0" indent="0">
              <a:buClrTx/>
              <a:buFont typeface="Wingdings" charset="0"/>
              <a:buNone/>
              <a:defRPr/>
            </a:pPr>
            <a:endParaRPr lang="en-US" dirty="0">
              <a:ea typeface="ＭＳ Ｐゴシック" charset="0"/>
            </a:endParaRPr>
          </a:p>
        </p:txBody>
      </p:sp>
      <p:sp>
        <p:nvSpPr>
          <p:cNvPr id="1044484" name="Rectangle 4"/>
          <p:cNvSpPr>
            <a:spLocks noChangeArrowheads="1"/>
          </p:cNvSpPr>
          <p:nvPr/>
        </p:nvSpPr>
        <p:spPr bwMode="auto">
          <a:xfrm>
            <a:off x="762000" y="1066800"/>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r" eaLnBrk="0" hangingPunct="0">
              <a:spcBef>
                <a:spcPct val="50000"/>
              </a:spcBef>
              <a:defRPr/>
            </a:pPr>
            <a:endParaRPr lang="en-US" sz="2000" b="1">
              <a:solidFill>
                <a:srgbClr val="C2613E"/>
              </a:solidFill>
              <a:latin typeface="Arial" charset="0"/>
              <a:ea typeface="ＭＳ Ｐゴシック" charset="0"/>
              <a:cs typeface="Arial" charset="0"/>
            </a:endParaRPr>
          </a:p>
        </p:txBody>
      </p:sp>
      <p:sp>
        <p:nvSpPr>
          <p:cNvPr id="17413" name="TextBox 1"/>
          <p:cNvSpPr txBox="1">
            <a:spLocks noChangeArrowheads="1"/>
          </p:cNvSpPr>
          <p:nvPr/>
        </p:nvSpPr>
        <p:spPr bwMode="auto">
          <a:xfrm>
            <a:off x="457200" y="6261100"/>
            <a:ext cx="853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EDC700"/>
              </a:buClr>
              <a:buFont typeface="Wingdings" panose="05000000000000000000" pitchFamily="2" charset="2"/>
              <a:defRPr>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800"/>
              <a:t>*$28,000 if spouses split the gift.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44484"/>
                                        </p:tgtEl>
                                        <p:attrNameLst>
                                          <p:attrName>style.visibility</p:attrName>
                                        </p:attrNameLst>
                                      </p:cBhvr>
                                      <p:to>
                                        <p:strVal val="visible"/>
                                      </p:to>
                                    </p:set>
                                    <p:animEffect transition="in" filter="wipe(left)">
                                      <p:cBhvr>
                                        <p:cTn id="7" dur="1000"/>
                                        <p:tgtEl>
                                          <p:spTgt spid="104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4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2133600"/>
            <a:ext cx="8229600" cy="838200"/>
          </a:xfrm>
          <a:extLst>
            <a:ext uri="{FAA26D3D-D897-4be2-8F04-BA451C77F1D7}"/>
          </a:extLst>
        </p:spPr>
        <p:txBody>
          <a:bodyPr/>
          <a:lstStyle/>
          <a:p>
            <a:pPr marL="0" indent="0"/>
            <a:r>
              <a:rPr lang="en-US" altLang="en-US" b="1" smtClean="0"/>
              <a:t>Applicable Exclusion Amount</a:t>
            </a:r>
          </a:p>
          <a:p>
            <a:pPr marL="0" indent="0"/>
            <a:r>
              <a:rPr lang="en-US" altLang="en-US" smtClean="0"/>
              <a:t>Amount exempt from estate, gift and GST tax by the applicable credit</a:t>
            </a:r>
          </a:p>
        </p:txBody>
      </p:sp>
      <p:grpSp>
        <p:nvGrpSpPr>
          <p:cNvPr id="18435" name="Group 13"/>
          <p:cNvGrpSpPr>
            <a:grpSpLocks/>
          </p:cNvGrpSpPr>
          <p:nvPr/>
        </p:nvGrpSpPr>
        <p:grpSpPr bwMode="auto">
          <a:xfrm>
            <a:off x="1095375" y="3208338"/>
            <a:ext cx="6829425" cy="954087"/>
            <a:chOff x="1153" y="2085"/>
            <a:chExt cx="2447" cy="641"/>
          </a:xfrm>
        </p:grpSpPr>
        <p:sp>
          <p:nvSpPr>
            <p:cNvPr id="18438" name="Text Box 8"/>
            <p:cNvSpPr txBox="1">
              <a:spLocks noChangeArrowheads="1"/>
            </p:cNvSpPr>
            <p:nvPr/>
          </p:nvSpPr>
          <p:spPr bwMode="auto">
            <a:xfrm>
              <a:off x="1153" y="2085"/>
              <a:ext cx="361" cy="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charset="0"/>
                  <a:ea typeface="ＭＳ Ｐゴシック" charset="0"/>
                  <a:cs typeface="Arial" charset="0"/>
                </a:defRPr>
              </a:lvl1pPr>
              <a:lvl2pPr marL="742950" indent="-285750">
                <a:defRPr sz="21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hangingPunct="0">
                <a:buFont typeface="Wingdings 2" charset="0"/>
                <a:defRPr sz="1600">
                  <a:solidFill>
                    <a:schemeClr val="tx1"/>
                  </a:solidFill>
                  <a:latin typeface="Arial" charset="0"/>
                  <a:ea typeface="Arial" charset="0"/>
                  <a:cs typeface="Arial" charset="0"/>
                </a:defRPr>
              </a:lvl6pPr>
              <a:lvl7pPr marL="2971800" indent="-228600" eaLnBrk="0" hangingPunct="0">
                <a:buFont typeface="Wingdings 2" charset="0"/>
                <a:defRPr sz="1600">
                  <a:solidFill>
                    <a:schemeClr val="tx1"/>
                  </a:solidFill>
                  <a:latin typeface="Arial" charset="0"/>
                  <a:ea typeface="Arial" charset="0"/>
                  <a:cs typeface="Arial" charset="0"/>
                </a:defRPr>
              </a:lvl7pPr>
              <a:lvl8pPr marL="3429000" indent="-228600" eaLnBrk="0" hangingPunct="0">
                <a:buFont typeface="Wingdings 2" charset="0"/>
                <a:defRPr sz="1600">
                  <a:solidFill>
                    <a:schemeClr val="tx1"/>
                  </a:solidFill>
                  <a:latin typeface="Arial" charset="0"/>
                  <a:ea typeface="Arial" charset="0"/>
                  <a:cs typeface="Arial" charset="0"/>
                </a:defRPr>
              </a:lvl8pPr>
              <a:lvl9pPr marL="3886200" indent="-228600" eaLnBrk="0" hangingPunct="0">
                <a:buFont typeface="Wingdings 2" charset="0"/>
                <a:defRPr sz="1600">
                  <a:solidFill>
                    <a:schemeClr val="tx1"/>
                  </a:solidFill>
                  <a:latin typeface="Arial" charset="0"/>
                  <a:ea typeface="Arial" charset="0"/>
                  <a:cs typeface="Arial" charset="0"/>
                </a:defRPr>
              </a:lvl9pPr>
            </a:lstStyle>
            <a:p>
              <a:pPr algn="ctr">
                <a:defRPr/>
              </a:pPr>
              <a:r>
                <a:rPr lang="en-US" sz="2800" b="1" u="sng" dirty="0" smtClean="0">
                  <a:solidFill>
                    <a:srgbClr val="0D59C3"/>
                  </a:solidFill>
                  <a:latin typeface="Arial"/>
                  <a:cs typeface="Arial"/>
                </a:rPr>
                <a:t>Year</a:t>
              </a:r>
            </a:p>
            <a:p>
              <a:pPr algn="ctr">
                <a:defRPr/>
              </a:pPr>
              <a:r>
                <a:rPr lang="en-US" sz="2800" b="1" dirty="0" smtClean="0">
                  <a:solidFill>
                    <a:srgbClr val="7F7F7F"/>
                  </a:solidFill>
                  <a:latin typeface="Arial"/>
                  <a:cs typeface="Arial"/>
                </a:rPr>
                <a:t>2016</a:t>
              </a:r>
            </a:p>
          </p:txBody>
        </p:sp>
        <p:sp>
          <p:nvSpPr>
            <p:cNvPr id="18439" name="Text Box 9"/>
            <p:cNvSpPr txBox="1">
              <a:spLocks noChangeArrowheads="1"/>
            </p:cNvSpPr>
            <p:nvPr/>
          </p:nvSpPr>
          <p:spPr bwMode="auto">
            <a:xfrm>
              <a:off x="2110" y="2085"/>
              <a:ext cx="1490" cy="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1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0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hangingPunct="0">
                <a:buFont typeface="Wingdings 2" charset="0"/>
                <a:defRPr sz="1600">
                  <a:solidFill>
                    <a:schemeClr val="tx1"/>
                  </a:solidFill>
                  <a:latin typeface="Arial" charset="0"/>
                  <a:ea typeface="Arial" charset="0"/>
                  <a:cs typeface="Arial" charset="0"/>
                </a:defRPr>
              </a:lvl6pPr>
              <a:lvl7pPr marL="2971800" indent="-228600" eaLnBrk="0" hangingPunct="0">
                <a:buFont typeface="Wingdings 2" charset="0"/>
                <a:defRPr sz="1600">
                  <a:solidFill>
                    <a:schemeClr val="tx1"/>
                  </a:solidFill>
                  <a:latin typeface="Arial" charset="0"/>
                  <a:ea typeface="Arial" charset="0"/>
                  <a:cs typeface="Arial" charset="0"/>
                </a:defRPr>
              </a:lvl7pPr>
              <a:lvl8pPr marL="3429000" indent="-228600" eaLnBrk="0" hangingPunct="0">
                <a:buFont typeface="Wingdings 2" charset="0"/>
                <a:defRPr sz="1600">
                  <a:solidFill>
                    <a:schemeClr val="tx1"/>
                  </a:solidFill>
                  <a:latin typeface="Arial" charset="0"/>
                  <a:ea typeface="Arial" charset="0"/>
                  <a:cs typeface="Arial" charset="0"/>
                </a:defRPr>
              </a:lvl8pPr>
              <a:lvl9pPr marL="3886200" indent="-228600" eaLnBrk="0" hangingPunct="0">
                <a:buFont typeface="Wingdings 2" charset="0"/>
                <a:defRPr sz="1600">
                  <a:solidFill>
                    <a:schemeClr val="tx1"/>
                  </a:solidFill>
                  <a:latin typeface="Arial" charset="0"/>
                  <a:ea typeface="Arial" charset="0"/>
                  <a:cs typeface="Arial" charset="0"/>
                </a:defRPr>
              </a:lvl9pPr>
            </a:lstStyle>
            <a:p>
              <a:pPr>
                <a:defRPr/>
              </a:pPr>
              <a:r>
                <a:rPr lang="en-US" sz="2800" b="1" u="sng" dirty="0" smtClean="0">
                  <a:solidFill>
                    <a:srgbClr val="0D59C3"/>
                  </a:solidFill>
                  <a:latin typeface="Arial"/>
                  <a:cs typeface="Arial"/>
                </a:rPr>
                <a:t>Estate/Gift/GST</a:t>
              </a:r>
            </a:p>
            <a:p>
              <a:pPr>
                <a:defRPr/>
              </a:pPr>
              <a:r>
                <a:rPr lang="en-US" sz="2800" b="1" dirty="0" smtClean="0">
                  <a:solidFill>
                    <a:srgbClr val="7F7F7F"/>
                  </a:solidFill>
                  <a:latin typeface="Arial"/>
                  <a:cs typeface="Arial"/>
                </a:rPr>
                <a:t>$5.45m</a:t>
              </a:r>
            </a:p>
          </p:txBody>
        </p:sp>
      </p:grpSp>
      <p:sp>
        <p:nvSpPr>
          <p:cNvPr id="18436" name="Title 3"/>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sp>
        <p:nvSpPr>
          <p:cNvPr id="5" name="Content Placeholder 4"/>
          <p:cNvSpPr>
            <a:spLocks noGrp="1"/>
          </p:cNvSpPr>
          <p:nvPr>
            <p:ph idx="1"/>
          </p:nvPr>
        </p:nvSpPr>
        <p:spPr/>
        <p:txBody>
          <a:bodyPr/>
          <a:lstStyle/>
          <a:p>
            <a:pPr marL="0" indent="0">
              <a:buFont typeface="Wingdings" charset="0"/>
              <a:buNone/>
              <a:defRPr/>
            </a:pPr>
            <a:r>
              <a:rPr lang="en-US" b="1" dirty="0" smtClean="0">
                <a:solidFill>
                  <a:schemeClr val="tx1">
                    <a:lumMod val="50000"/>
                    <a:lumOff val="50000"/>
                  </a:schemeClr>
                </a:solidFill>
                <a:latin typeface="Arial"/>
                <a:ea typeface="ＭＳ Ｐゴシック" charset="0"/>
                <a:cs typeface="Arial"/>
              </a:rPr>
              <a:t>Irrevocable Life Insurance Trust</a:t>
            </a:r>
          </a:p>
          <a:p>
            <a:pPr marL="285750" indent="-285750">
              <a:spcBef>
                <a:spcPts val="1200"/>
              </a:spcBef>
              <a:buClrTx/>
              <a:buFont typeface="Arial"/>
              <a:buChar char="•"/>
              <a:defRPr/>
            </a:pPr>
            <a:r>
              <a:rPr lang="en-US" dirty="0" smtClean="0">
                <a:solidFill>
                  <a:schemeClr val="tx1">
                    <a:lumMod val="50000"/>
                    <a:lumOff val="50000"/>
                  </a:schemeClr>
                </a:solidFill>
                <a:latin typeface="Arial"/>
                <a:ea typeface="ＭＳ Ｐゴシック" charset="0"/>
                <a:cs typeface="Arial"/>
              </a:rPr>
              <a:t>Trust is owner and beneficiary of a life insurance policy</a:t>
            </a:r>
          </a:p>
          <a:p>
            <a:pPr marL="285750" indent="-285750">
              <a:spcBef>
                <a:spcPts val="1200"/>
              </a:spcBef>
              <a:buClrTx/>
              <a:buFont typeface="Arial"/>
              <a:buChar char="•"/>
              <a:defRPr/>
            </a:pPr>
            <a:r>
              <a:rPr lang="en-US" dirty="0" smtClean="0">
                <a:solidFill>
                  <a:schemeClr val="tx1">
                    <a:lumMod val="50000"/>
                    <a:lumOff val="50000"/>
                  </a:schemeClr>
                </a:solidFill>
                <a:latin typeface="Arial"/>
                <a:ea typeface="ＭＳ Ｐゴシック" charset="0"/>
                <a:cs typeface="Arial"/>
              </a:rPr>
              <a:t>Donor dies, trust lends money to, or purchases assets from, the estate</a:t>
            </a:r>
          </a:p>
          <a:p>
            <a:pPr marL="285750" indent="-285750">
              <a:spcBef>
                <a:spcPts val="1200"/>
              </a:spcBef>
              <a:buClrTx/>
              <a:buFont typeface="Arial"/>
              <a:buChar char="•"/>
              <a:defRPr/>
            </a:pPr>
            <a:r>
              <a:rPr lang="en-US" dirty="0" smtClean="0">
                <a:solidFill>
                  <a:schemeClr val="tx1">
                    <a:lumMod val="50000"/>
                    <a:lumOff val="50000"/>
                  </a:schemeClr>
                </a:solidFill>
                <a:latin typeface="Arial"/>
                <a:ea typeface="ＭＳ Ｐゴシック" charset="0"/>
                <a:cs typeface="Arial"/>
              </a:rPr>
              <a:t>Cash used to pay estate taxes</a:t>
            </a:r>
          </a:p>
          <a:p>
            <a:pPr marL="0" indent="0">
              <a:buFont typeface="Wingdings" charset="0"/>
              <a:buNone/>
              <a:defRPr/>
            </a:pPr>
            <a:endParaRPr lang="en-US" b="1" dirty="0" smtClean="0">
              <a:solidFill>
                <a:schemeClr val="tx1">
                  <a:lumMod val="50000"/>
                  <a:lumOff val="50000"/>
                </a:schemeClr>
              </a:solidFill>
              <a:latin typeface="Arial"/>
              <a:ea typeface="ＭＳ Ｐゴシック" charset="0"/>
              <a:cs typeface="Arial"/>
            </a:endParaRPr>
          </a:p>
          <a:p>
            <a:pPr marL="0" indent="0">
              <a:buFont typeface="Wingdings" charset="0"/>
              <a:buNone/>
              <a:defRPr/>
            </a:pPr>
            <a:endParaRPr lang="en-US" dirty="0">
              <a:solidFill>
                <a:schemeClr val="tx1">
                  <a:lumMod val="50000"/>
                  <a:lumOff val="50000"/>
                </a:schemeClr>
              </a:solidFill>
              <a:latin typeface="Arial"/>
              <a:ea typeface="ＭＳ Ｐゴシック" charset="0"/>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sp>
        <p:nvSpPr>
          <p:cNvPr id="20483" name="TextBox 5"/>
          <p:cNvSpPr txBox="1">
            <a:spLocks noChangeArrowheads="1"/>
          </p:cNvSpPr>
          <p:nvPr/>
        </p:nvSpPr>
        <p:spPr bwMode="auto">
          <a:xfrm>
            <a:off x="457200" y="6254750"/>
            <a:ext cx="81407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EDC700"/>
              </a:buClr>
              <a:buFont typeface="Wingdings" panose="05000000000000000000" pitchFamily="2" charset="2"/>
              <a:defRPr>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800"/>
              <a:t>*Guarantees are subject to the claims-paying ability and financial strength of the issuing insurance company. </a:t>
            </a:r>
          </a:p>
        </p:txBody>
      </p:sp>
      <p:sp>
        <p:nvSpPr>
          <p:cNvPr id="5" name="Content Placeholder 4"/>
          <p:cNvSpPr>
            <a:spLocks noGrp="1"/>
          </p:cNvSpPr>
          <p:nvPr>
            <p:ph idx="1"/>
          </p:nvPr>
        </p:nvSpPr>
        <p:spPr>
          <a:xfrm>
            <a:off x="457200" y="2133600"/>
            <a:ext cx="8686800" cy="4114800"/>
          </a:xfrm>
        </p:spPr>
        <p:txBody>
          <a:bodyPr/>
          <a:lstStyle/>
          <a:p>
            <a:pPr marL="0" indent="0" eaLnBrk="1" hangingPunct="1">
              <a:buClr>
                <a:srgbClr val="597878"/>
              </a:buClr>
              <a:buFont typeface="Wingdings" charset="0"/>
              <a:buNone/>
              <a:defRPr/>
            </a:pPr>
            <a:r>
              <a:rPr lang="en-US" b="1" dirty="0" smtClean="0">
                <a:latin typeface="Arial"/>
                <a:ea typeface="ＭＳ Ｐゴシック" charset="0"/>
                <a:cs typeface="Arial"/>
              </a:rPr>
              <a:t>Life Insurance</a:t>
            </a:r>
          </a:p>
          <a:p>
            <a:pPr marL="285750" indent="-285750" eaLnBrk="1" hangingPunct="1">
              <a:buClrTx/>
              <a:buFont typeface="Arial"/>
              <a:buChar char="•"/>
              <a:defRPr/>
            </a:pPr>
            <a:r>
              <a:rPr lang="en-US" dirty="0" smtClean="0">
                <a:latin typeface="Arial"/>
                <a:ea typeface="ＭＳ Ｐゴシック" charset="0"/>
                <a:cs typeface="Arial"/>
              </a:rPr>
              <a:t>Income </a:t>
            </a:r>
            <a:r>
              <a:rPr lang="en-US" dirty="0">
                <a:latin typeface="Arial"/>
                <a:ea typeface="ＭＳ Ｐゴシック" charset="0"/>
                <a:cs typeface="Arial"/>
              </a:rPr>
              <a:t>tax deferred growth potential</a:t>
            </a:r>
          </a:p>
          <a:p>
            <a:pPr marL="285750" indent="-285750" eaLnBrk="1" hangingPunct="1">
              <a:buClrTx/>
              <a:buFont typeface="Arial"/>
              <a:buChar char="•"/>
              <a:defRPr/>
            </a:pPr>
            <a:r>
              <a:rPr lang="en-US" dirty="0">
                <a:latin typeface="Arial"/>
                <a:ea typeface="ＭＳ Ｐゴシック" charset="0"/>
                <a:cs typeface="Arial"/>
              </a:rPr>
              <a:t>Income tax free death </a:t>
            </a:r>
            <a:r>
              <a:rPr lang="en-US" dirty="0" smtClean="0">
                <a:latin typeface="Arial"/>
                <a:ea typeface="ＭＳ Ｐゴシック" charset="0"/>
                <a:cs typeface="Arial"/>
              </a:rPr>
              <a:t>benefit</a:t>
            </a:r>
          </a:p>
          <a:p>
            <a:pPr marL="652463" lvl="1" indent="-285750" eaLnBrk="1" hangingPunct="1">
              <a:buClrTx/>
              <a:buFont typeface="Lucida Grande"/>
              <a:buChar char="-"/>
              <a:defRPr/>
            </a:pPr>
            <a:r>
              <a:rPr lang="en-US" dirty="0" smtClean="0">
                <a:latin typeface="Arial"/>
                <a:cs typeface="Arial"/>
              </a:rPr>
              <a:t>Creates </a:t>
            </a:r>
            <a:r>
              <a:rPr lang="en-US" dirty="0">
                <a:latin typeface="Arial"/>
                <a:cs typeface="Arial"/>
              </a:rPr>
              <a:t>liquidity to pay taxes or divide illiquid assets more </a:t>
            </a:r>
            <a:r>
              <a:rPr lang="en-US" dirty="0" smtClean="0">
                <a:latin typeface="Arial"/>
                <a:cs typeface="Arial"/>
              </a:rPr>
              <a:t>equitably</a:t>
            </a:r>
          </a:p>
          <a:p>
            <a:pPr marL="652463" lvl="1" indent="-285750" eaLnBrk="1" hangingPunct="1">
              <a:buClrTx/>
              <a:buFont typeface="Lucida Grande"/>
              <a:buChar char="-"/>
              <a:defRPr/>
            </a:pPr>
            <a:r>
              <a:rPr lang="en-US" dirty="0" smtClean="0">
                <a:latin typeface="Arial"/>
                <a:cs typeface="Arial"/>
              </a:rPr>
              <a:t>If </a:t>
            </a:r>
            <a:r>
              <a:rPr lang="en-US" dirty="0">
                <a:latin typeface="Arial"/>
                <a:cs typeface="Arial"/>
              </a:rPr>
              <a:t>large charitable gifts are planned, may replace value of those gifts for heirs</a:t>
            </a:r>
          </a:p>
          <a:p>
            <a:pPr marL="285750" indent="-285750" eaLnBrk="1" hangingPunct="1">
              <a:buClrTx/>
              <a:buFont typeface="Arial"/>
              <a:buChar char="•"/>
              <a:defRPr/>
            </a:pPr>
            <a:r>
              <a:rPr lang="en-US" dirty="0">
                <a:latin typeface="Arial"/>
                <a:ea typeface="ＭＳ Ｐゴシック" charset="0"/>
                <a:cs typeface="Arial"/>
              </a:rPr>
              <a:t>Possibility to leverage a limited number of premiums into sizeable death benefit</a:t>
            </a:r>
          </a:p>
          <a:p>
            <a:pPr marL="285750" indent="-285750" eaLnBrk="1" hangingPunct="1">
              <a:buClrTx/>
              <a:buFont typeface="Arial"/>
              <a:buChar char="•"/>
              <a:defRPr/>
            </a:pPr>
            <a:r>
              <a:rPr lang="en-US" dirty="0">
                <a:latin typeface="Arial"/>
                <a:ea typeface="ＭＳ Ｐゴシック" charset="0"/>
                <a:cs typeface="Arial"/>
              </a:rPr>
              <a:t>Potential for guaranteed death benefits*</a:t>
            </a:r>
          </a:p>
          <a:p>
            <a:pPr marL="0" indent="0" eaLnBrk="1" hangingPunct="1">
              <a:buClr>
                <a:srgbClr val="597878"/>
              </a:buClr>
              <a:buFont typeface="Wingdings" charset="0"/>
              <a:buNone/>
              <a:defRPr/>
            </a:pPr>
            <a:r>
              <a:rPr lang="en-US" b="1" dirty="0">
                <a:latin typeface="Arial"/>
                <a:ea typeface="ＭＳ Ｐゴシック" charset="0"/>
                <a:cs typeface="Arial"/>
              </a:rPr>
              <a:t>Within an </a:t>
            </a:r>
            <a:r>
              <a:rPr lang="en-US" b="1" dirty="0" smtClean="0">
                <a:latin typeface="Arial"/>
                <a:ea typeface="ＭＳ Ｐゴシック" charset="0"/>
                <a:cs typeface="Arial"/>
              </a:rPr>
              <a:t>Irrevocable Trust</a:t>
            </a:r>
            <a:endParaRPr lang="en-US" b="1" dirty="0">
              <a:latin typeface="Arial"/>
              <a:ea typeface="ＭＳ Ｐゴシック" charset="0"/>
              <a:cs typeface="Arial"/>
            </a:endParaRPr>
          </a:p>
          <a:p>
            <a:pPr marL="285750" indent="-285750" eaLnBrk="1" hangingPunct="1">
              <a:buClrTx/>
              <a:buFont typeface="Arial"/>
              <a:buChar char="•"/>
              <a:defRPr/>
            </a:pPr>
            <a:r>
              <a:rPr lang="en-US" dirty="0">
                <a:latin typeface="Arial"/>
                <a:ea typeface="ＭＳ Ｐゴシック" charset="0"/>
                <a:cs typeface="Arial"/>
              </a:rPr>
              <a:t>Gifts to irrevocable trust reduce size of taxable estate</a:t>
            </a:r>
          </a:p>
          <a:p>
            <a:pPr marL="285750" indent="-285750" eaLnBrk="1" hangingPunct="1">
              <a:buClrTx/>
              <a:buFont typeface="Arial"/>
              <a:buChar char="•"/>
              <a:defRPr/>
            </a:pPr>
            <a:r>
              <a:rPr lang="en-US" dirty="0">
                <a:latin typeface="Arial"/>
                <a:ea typeface="ＭＳ Ｐゴシック" charset="0"/>
                <a:cs typeface="Arial"/>
              </a:rPr>
              <a:t>Estate tax free death benefit</a:t>
            </a:r>
          </a:p>
          <a:p>
            <a:pPr marL="0" indent="0" eaLnBrk="1" hangingPunct="1">
              <a:buFont typeface="Wingdings" charset="0"/>
              <a:buNone/>
              <a:defRPr/>
            </a:pPr>
            <a:endParaRPr lang="en-US" dirty="0">
              <a:latin typeface="Arial"/>
              <a:ea typeface="ＭＳ Ｐゴシック" charset="0"/>
              <a:cs typeface="Arial"/>
            </a:endParaRPr>
          </a:p>
          <a:p>
            <a:pPr marL="0" indent="0">
              <a:buFont typeface="Wingdings" charset="0"/>
              <a:buNone/>
              <a:defRPr/>
            </a:pPr>
            <a:endParaRPr lang="en-US" dirty="0">
              <a:latin typeface="Arial"/>
              <a:ea typeface="ＭＳ Ｐゴシック" charset="0"/>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457200" y="1498600"/>
            <a:ext cx="8229600" cy="581025"/>
          </a:xfrm>
          <a:extLst>
            <a:ext uri="{FAA26D3D-D897-4be2-8F04-BA451C77F1D7}"/>
          </a:extLst>
        </p:spPr>
        <p:txBody>
          <a:bodyPr/>
          <a:lstStyle/>
          <a:p>
            <a:r>
              <a:rPr lang="en-US" altLang="en-US" smtClean="0"/>
              <a:t>4. What Strategies are Available?</a:t>
            </a:r>
          </a:p>
        </p:txBody>
      </p:sp>
      <p:sp>
        <p:nvSpPr>
          <p:cNvPr id="4" name="Content Placeholder 3"/>
          <p:cNvSpPr>
            <a:spLocks noGrp="1"/>
          </p:cNvSpPr>
          <p:nvPr>
            <p:ph idx="1"/>
          </p:nvPr>
        </p:nvSpPr>
        <p:spPr/>
        <p:txBody>
          <a:bodyPr/>
          <a:lstStyle/>
          <a:p>
            <a:pPr marL="0" indent="0" eaLnBrk="1" hangingPunct="1">
              <a:spcBef>
                <a:spcPts val="1200"/>
              </a:spcBef>
              <a:buClrTx/>
              <a:buFont typeface="Wingdings" charset="0"/>
              <a:buNone/>
              <a:defRPr/>
            </a:pPr>
            <a:r>
              <a:rPr lang="en-US" b="1" dirty="0" smtClean="0">
                <a:latin typeface="Arial"/>
                <a:ea typeface="ＭＳ Ｐゴシック" charset="0"/>
                <a:cs typeface="Arial"/>
              </a:rPr>
              <a:t>Review Your Wills and Trusts</a:t>
            </a:r>
            <a:endParaRPr lang="en-US" b="1" i="1" dirty="0" smtClean="0">
              <a:latin typeface="Arial"/>
              <a:ea typeface="ＭＳ Ｐゴシック" charset="0"/>
              <a:cs typeface="Arial"/>
            </a:endParaRPr>
          </a:p>
          <a:p>
            <a:pPr marL="285750" indent="-285750" eaLnBrk="1" hangingPunct="1">
              <a:spcBef>
                <a:spcPts val="1200"/>
              </a:spcBef>
              <a:buClrTx/>
              <a:buFont typeface="Arial"/>
              <a:buChar char="•"/>
              <a:defRPr/>
            </a:pPr>
            <a:r>
              <a:rPr lang="en-US" dirty="0" smtClean="0">
                <a:solidFill>
                  <a:schemeClr val="tx1">
                    <a:lumMod val="50000"/>
                    <a:lumOff val="50000"/>
                  </a:schemeClr>
                </a:solidFill>
                <a:latin typeface="Tahoma" charset="0"/>
                <a:ea typeface="ＭＳ Ｐゴシック" charset="0"/>
                <a:cs typeface="Tahoma" charset="0"/>
              </a:rPr>
              <a:t>Do they reflect your current wishes?</a:t>
            </a:r>
          </a:p>
          <a:p>
            <a:pPr marL="285750" indent="-285750" eaLnBrk="1" hangingPunct="1">
              <a:spcBef>
                <a:spcPts val="1200"/>
              </a:spcBef>
              <a:buClrTx/>
              <a:buFont typeface="Arial"/>
              <a:buChar char="•"/>
              <a:defRPr/>
            </a:pPr>
            <a:r>
              <a:rPr lang="en-US" dirty="0" smtClean="0">
                <a:solidFill>
                  <a:schemeClr val="tx1">
                    <a:lumMod val="50000"/>
                    <a:lumOff val="50000"/>
                  </a:schemeClr>
                </a:solidFill>
                <a:latin typeface="Tahoma" charset="0"/>
                <a:ea typeface="ＭＳ Ｐゴシック" charset="0"/>
                <a:cs typeface="Tahoma" charset="0"/>
              </a:rPr>
              <a:t>Are all of your assets addressed?</a:t>
            </a:r>
          </a:p>
          <a:p>
            <a:pPr marL="285750" indent="-285750" eaLnBrk="1" hangingPunct="1">
              <a:spcBef>
                <a:spcPts val="1200"/>
              </a:spcBef>
              <a:buClrTx/>
              <a:buFont typeface="Arial"/>
              <a:buChar char="•"/>
              <a:defRPr/>
            </a:pPr>
            <a:r>
              <a:rPr lang="en-US" dirty="0" smtClean="0">
                <a:solidFill>
                  <a:schemeClr val="tx1">
                    <a:lumMod val="50000"/>
                    <a:lumOff val="50000"/>
                  </a:schemeClr>
                </a:solidFill>
                <a:latin typeface="Tahoma" charset="0"/>
                <a:ea typeface="ＭＳ Ｐゴシック" charset="0"/>
                <a:cs typeface="Tahoma" charset="0"/>
              </a:rPr>
              <a:t>Do they reflect your current beneficiaries?</a:t>
            </a:r>
          </a:p>
          <a:p>
            <a:pPr marL="285750" indent="-285750" eaLnBrk="1" hangingPunct="1">
              <a:spcBef>
                <a:spcPts val="1200"/>
              </a:spcBef>
              <a:buClrTx/>
              <a:buFont typeface="Arial"/>
              <a:buChar char="•"/>
              <a:defRPr/>
            </a:pPr>
            <a:r>
              <a:rPr lang="en-US" dirty="0" smtClean="0">
                <a:solidFill>
                  <a:schemeClr val="tx1">
                    <a:lumMod val="50000"/>
                    <a:lumOff val="50000"/>
                  </a:schemeClr>
                </a:solidFill>
                <a:latin typeface="Tahoma" charset="0"/>
                <a:ea typeface="ＭＳ Ｐゴシック" charset="0"/>
                <a:cs typeface="Tahoma" charset="0"/>
              </a:rPr>
              <a:t>Is there adequate liquidity to accomplish your goals?</a:t>
            </a:r>
          </a:p>
          <a:p>
            <a:pPr marL="285750" indent="-285750" eaLnBrk="1" hangingPunct="1">
              <a:spcBef>
                <a:spcPts val="1200"/>
              </a:spcBef>
              <a:buClrTx/>
              <a:buFont typeface="Arial"/>
              <a:buChar char="•"/>
              <a:defRPr/>
            </a:pPr>
            <a:r>
              <a:rPr lang="en-US" dirty="0" smtClean="0">
                <a:solidFill>
                  <a:schemeClr val="tx1">
                    <a:lumMod val="50000"/>
                    <a:lumOff val="50000"/>
                  </a:schemeClr>
                </a:solidFill>
                <a:latin typeface="Tahoma" charset="0"/>
                <a:ea typeface="ＭＳ Ｐゴシック" charset="0"/>
                <a:cs typeface="Tahoma" charset="0"/>
              </a:rPr>
              <a:t>Are they flexible to accommodate future changes?</a:t>
            </a:r>
          </a:p>
          <a:p>
            <a:pPr marL="285750" indent="-285750">
              <a:buClrTx/>
              <a:buFont typeface="Arial"/>
              <a:buChar char="•"/>
              <a:defRPr/>
            </a:pPr>
            <a:endParaRPr lang="en-US" dirty="0">
              <a:solidFill>
                <a:schemeClr val="tx1">
                  <a:lumMod val="50000"/>
                  <a:lumOff val="50000"/>
                </a:schemeClr>
              </a:solidFill>
              <a:ea typeface="ＭＳ Ｐゴシック"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498600"/>
            <a:ext cx="8229600" cy="581025"/>
          </a:xfrm>
          <a:extLst>
            <a:ext uri="{FAA26D3D-D897-4be2-8F04-BA451C77F1D7}"/>
          </a:extLst>
        </p:spPr>
        <p:txBody>
          <a:bodyPr/>
          <a:lstStyle/>
          <a:p>
            <a:r>
              <a:rPr lang="en-US" altLang="en-US" smtClean="0"/>
              <a:t>What is Estate Planning?</a:t>
            </a:r>
          </a:p>
        </p:txBody>
      </p:sp>
      <p:sp>
        <p:nvSpPr>
          <p:cNvPr id="4099" name="Text Box 4"/>
          <p:cNvSpPr txBox="1">
            <a:spLocks noChangeArrowheads="1"/>
          </p:cNvSpPr>
          <p:nvPr/>
        </p:nvSpPr>
        <p:spPr bwMode="auto">
          <a:xfrm>
            <a:off x="490538" y="5791200"/>
            <a:ext cx="796766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3000">
                <a:solidFill>
                  <a:schemeClr val="bg1"/>
                </a:solidFill>
                <a:latin typeface="Arial" pitchFamily="34" charset="0"/>
                <a:ea typeface="MS PGothic" pitchFamily="34" charset="-128"/>
              </a:defRPr>
            </a:lvl1pPr>
            <a:lvl2pPr marL="742950" indent="-285750" eaLnBrk="0" hangingPunct="0">
              <a:defRPr sz="3000">
                <a:solidFill>
                  <a:schemeClr val="bg1"/>
                </a:solidFill>
                <a:latin typeface="Arial" pitchFamily="34" charset="0"/>
                <a:ea typeface="MS PGothic" pitchFamily="34" charset="-128"/>
              </a:defRPr>
            </a:lvl2pPr>
            <a:lvl3pPr marL="1143000" indent="-228600" eaLnBrk="0" hangingPunct="0">
              <a:defRPr sz="3000">
                <a:solidFill>
                  <a:schemeClr val="bg1"/>
                </a:solidFill>
                <a:latin typeface="Arial" pitchFamily="34" charset="0"/>
                <a:ea typeface="MS PGothic" pitchFamily="34" charset="-128"/>
              </a:defRPr>
            </a:lvl3pPr>
            <a:lvl4pPr marL="1600200" indent="-228600" eaLnBrk="0" hangingPunct="0">
              <a:defRPr sz="3000">
                <a:solidFill>
                  <a:schemeClr val="bg1"/>
                </a:solidFill>
                <a:latin typeface="Arial" pitchFamily="34" charset="0"/>
                <a:ea typeface="MS PGothic" pitchFamily="34" charset="-128"/>
              </a:defRPr>
            </a:lvl4pPr>
            <a:lvl5pPr marL="2057400" indent="-228600" eaLnBrk="0" hangingPunct="0">
              <a:defRPr sz="30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0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0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0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000">
                <a:solidFill>
                  <a:schemeClr val="bg1"/>
                </a:solidFill>
                <a:latin typeface="Arial" pitchFamily="34" charset="0"/>
                <a:ea typeface="MS PGothic" pitchFamily="34" charset="-128"/>
              </a:defRPr>
            </a:lvl9pPr>
          </a:lstStyle>
          <a:p>
            <a:pPr eaLnBrk="1" hangingPunct="1">
              <a:defRPr/>
            </a:pPr>
            <a:r>
              <a:rPr lang="en-US" altLang="en-US" sz="800" smtClean="0">
                <a:solidFill>
                  <a:srgbClr val="7F7F7F"/>
                </a:solidFill>
                <a:cs typeface="Arial" pitchFamily="34" charset="0"/>
              </a:rPr>
              <a:t>Please note:  This document is designed to provide introductory information on the subject matter. MetLife does not provide tax or legal advice.</a:t>
            </a:r>
            <a:br>
              <a:rPr lang="en-US" altLang="en-US" sz="800" smtClean="0">
                <a:solidFill>
                  <a:srgbClr val="7F7F7F"/>
                </a:solidFill>
                <a:cs typeface="Arial" pitchFamily="34" charset="0"/>
              </a:rPr>
            </a:br>
            <a:r>
              <a:rPr lang="en-US" altLang="en-US" sz="800" smtClean="0">
                <a:solidFill>
                  <a:srgbClr val="7F7F7F"/>
                </a:solidFill>
                <a:cs typeface="Arial" pitchFamily="34" charset="0"/>
              </a:rPr>
              <a:t>Clients should consult their attorney and/or tax advisor before making financial investment or planning decisions.</a:t>
            </a:r>
          </a:p>
        </p:txBody>
      </p:sp>
      <p:sp>
        <p:nvSpPr>
          <p:cNvPr id="12" name="Content Placeholder 3"/>
          <p:cNvSpPr>
            <a:spLocks noGrp="1"/>
          </p:cNvSpPr>
          <p:nvPr>
            <p:ph idx="1"/>
          </p:nvPr>
        </p:nvSpPr>
        <p:spPr>
          <a:xfrm>
            <a:off x="457200" y="2133600"/>
            <a:ext cx="8229600" cy="3657600"/>
          </a:xfrm>
        </p:spPr>
        <p:txBody>
          <a:bodyPr/>
          <a:lstStyle/>
          <a:p>
            <a:pPr eaLnBrk="1" hangingPunct="1">
              <a:spcBef>
                <a:spcPts val="1200"/>
              </a:spcBef>
              <a:buFont typeface="Wingdings" charset="0"/>
              <a:buNone/>
              <a:defRPr/>
            </a:pPr>
            <a:r>
              <a:rPr lang="en-US" b="1" dirty="0" smtClean="0">
                <a:solidFill>
                  <a:schemeClr val="tx1">
                    <a:lumMod val="50000"/>
                    <a:lumOff val="50000"/>
                  </a:schemeClr>
                </a:solidFill>
                <a:latin typeface="Arial"/>
                <a:ea typeface="ＭＳ Ｐゴシック" charset="0"/>
                <a:cs typeface="Arial"/>
              </a:rPr>
              <a:t>Goals include, but are not limited to:</a:t>
            </a:r>
          </a:p>
          <a:p>
            <a:pPr marL="742950" lvl="1" indent="-285750" eaLnBrk="1" hangingPunct="1">
              <a:spcBef>
                <a:spcPts val="1200"/>
              </a:spcBef>
              <a:buClrTx/>
              <a:buSzPct val="90000"/>
              <a:buFontTx/>
              <a:buChar char="•"/>
              <a:defRPr/>
            </a:pPr>
            <a:r>
              <a:rPr lang="en-US" dirty="0" smtClean="0">
                <a:solidFill>
                  <a:schemeClr val="tx1">
                    <a:lumMod val="50000"/>
                    <a:lumOff val="50000"/>
                  </a:schemeClr>
                </a:solidFill>
                <a:latin typeface="Arial"/>
                <a:cs typeface="Arial"/>
              </a:rPr>
              <a:t>Accumulating or creating your legacy</a:t>
            </a:r>
          </a:p>
          <a:p>
            <a:pPr marL="742950" lvl="1" indent="-285750" eaLnBrk="1" hangingPunct="1">
              <a:spcBef>
                <a:spcPts val="1200"/>
              </a:spcBef>
              <a:buClrTx/>
              <a:buSzPct val="90000"/>
              <a:buFontTx/>
              <a:buChar char="•"/>
              <a:defRPr/>
            </a:pPr>
            <a:r>
              <a:rPr lang="en-US" dirty="0" smtClean="0">
                <a:solidFill>
                  <a:schemeClr val="tx1">
                    <a:lumMod val="50000"/>
                    <a:lumOff val="50000"/>
                  </a:schemeClr>
                </a:solidFill>
                <a:latin typeface="Arial"/>
                <a:cs typeface="Arial"/>
              </a:rPr>
              <a:t>Planning for the orderly distribution of your assets</a:t>
            </a:r>
          </a:p>
          <a:p>
            <a:pPr marL="742950" lvl="1" indent="-285750" eaLnBrk="1" hangingPunct="1">
              <a:spcBef>
                <a:spcPts val="1200"/>
              </a:spcBef>
              <a:buClrTx/>
              <a:buSzPct val="90000"/>
              <a:buFontTx/>
              <a:buChar char="•"/>
              <a:defRPr/>
            </a:pPr>
            <a:r>
              <a:rPr lang="en-US" dirty="0" smtClean="0">
                <a:solidFill>
                  <a:schemeClr val="tx1">
                    <a:lumMod val="50000"/>
                    <a:lumOff val="50000"/>
                  </a:schemeClr>
                </a:solidFill>
                <a:latin typeface="Arial"/>
                <a:cs typeface="Arial"/>
              </a:rPr>
              <a:t>Passing your assets intact by incorporating the necessary liquidity</a:t>
            </a:r>
          </a:p>
          <a:p>
            <a:pPr marL="2057400" lvl="4" indent="-228600" eaLnBrk="1" hangingPunct="1">
              <a:spcBef>
                <a:spcPct val="0"/>
              </a:spcBef>
              <a:buClr>
                <a:schemeClr val="tx1"/>
              </a:buClr>
              <a:buFont typeface="Wingdings 2" charset="0"/>
              <a:buNone/>
              <a:defRPr/>
            </a:pPr>
            <a:endParaRPr lang="en-US" dirty="0" smtClean="0">
              <a:solidFill>
                <a:schemeClr val="tx1">
                  <a:lumMod val="50000"/>
                  <a:lumOff val="50000"/>
                </a:schemeClr>
              </a:solidFill>
              <a:latin typeface="Arial"/>
              <a:cs typeface="Arial"/>
            </a:endParaRPr>
          </a:p>
          <a:p>
            <a:pPr eaLnBrk="1" hangingPunct="1">
              <a:buFont typeface="Wingdings" charset="0"/>
              <a:buNone/>
              <a:defRPr/>
            </a:pPr>
            <a:endParaRPr lang="en-US" dirty="0" smtClean="0">
              <a:solidFill>
                <a:schemeClr val="tx1">
                  <a:lumMod val="50000"/>
                  <a:lumOff val="50000"/>
                </a:schemeClr>
              </a:solidFill>
              <a:latin typeface="Arial"/>
              <a:ea typeface="ＭＳ Ｐゴシック" charset="0"/>
              <a:cs typeface="Arial"/>
            </a:endParaRPr>
          </a:p>
          <a:p>
            <a:pPr marL="0" indent="0">
              <a:buFont typeface="Wingdings" charset="0"/>
              <a:buNone/>
              <a:defRPr/>
            </a:pPr>
            <a:endParaRPr lang="en-US" dirty="0">
              <a:solidFill>
                <a:schemeClr val="tx1">
                  <a:lumMod val="50000"/>
                  <a:lumOff val="50000"/>
                </a:schemeClr>
              </a:solidFill>
              <a:latin typeface="Arial"/>
              <a:ea typeface="ＭＳ Ｐゴシック" charset="0"/>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498600"/>
            <a:ext cx="8229600" cy="5810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eaLnBrk="1" hangingPunct="1">
              <a:defRPr/>
            </a:pPr>
            <a:r>
              <a:rPr lang="en-US" dirty="0">
                <a:solidFill>
                  <a:schemeClr val="bg1">
                    <a:lumMod val="50000"/>
                  </a:schemeClr>
                </a:solidFill>
                <a:latin typeface="Arial" charset="0"/>
                <a:ea typeface="ＭＳ Ｐゴシック" charset="0"/>
                <a:cs typeface="Arial" charset="0"/>
              </a:rPr>
              <a:t>Important Information</a:t>
            </a:r>
          </a:p>
        </p:txBody>
      </p:sp>
      <p:sp>
        <p:nvSpPr>
          <p:cNvPr id="22531" name="Content Placeholder 2"/>
          <p:cNvSpPr>
            <a:spLocks noGrp="1"/>
          </p:cNvSpPr>
          <p:nvPr>
            <p:ph idx="1"/>
          </p:nvPr>
        </p:nvSpPr>
        <p:spPr>
          <a:xfrm>
            <a:off x="457200" y="2133600"/>
            <a:ext cx="8229600" cy="762000"/>
          </a:xfrm>
          <a:extLst>
            <a:ext uri="{FAA26D3D-D897-4be2-8F04-BA451C77F1D7}"/>
          </a:extLst>
        </p:spPr>
        <p:txBody>
          <a:bodyPr/>
          <a:lstStyle/>
          <a:p>
            <a:pPr marL="0" indent="0"/>
            <a:r>
              <a:rPr lang="en-US" altLang="en-US" sz="1000" smtClean="0">
                <a:latin typeface="Tahoma" panose="020B0604030504040204" pitchFamily="34" charset="0"/>
              </a:rPr>
              <a:t>MetLife, its agents, and representatives may not give legal or tax advice upon which any other party may rely. Any discussion of taxes herein or related to any attached document is for general information purposes only and does not purport to be complete or cover every situation. Tax law is subject to interpretation and legislative change. Tax results and the appropriateness of any product for any specific taxpayer may vary depending on facts and circumstances. You should consider consulting with your own independent legal and tax advisers regarding your particular set of facts and circumstances.</a:t>
            </a:r>
          </a:p>
        </p:txBody>
      </p:sp>
      <p:sp>
        <p:nvSpPr>
          <p:cNvPr id="2" name="Rectangle 3"/>
          <p:cNvSpPr>
            <a:spLocks noChangeArrowheads="1"/>
          </p:cNvSpPr>
          <p:nvPr/>
        </p:nvSpPr>
        <p:spPr bwMode="auto">
          <a:xfrm>
            <a:off x="358775" y="1524000"/>
            <a:ext cx="8480425"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sz="1400" b="1" u="sng">
              <a:solidFill>
                <a:srgbClr val="000000"/>
              </a:solidFill>
              <a:latin typeface="Arial" charset="0"/>
              <a:ea typeface="ＭＳ Ｐゴシック" charset="0"/>
              <a:cs typeface="Arial" charset="0"/>
            </a:endParaRPr>
          </a:p>
          <a:p>
            <a:pPr>
              <a:defRPr/>
            </a:pPr>
            <a:endParaRPr lang="en-US" sz="1400" u="sng">
              <a:solidFill>
                <a:srgbClr val="000000"/>
              </a:solidFill>
              <a:latin typeface="Arial" charset="0"/>
              <a:ea typeface="ＭＳ Ｐゴシック" charset="0"/>
              <a:cs typeface="Arial" charset="0"/>
            </a:endParaRPr>
          </a:p>
          <a:p>
            <a:pPr>
              <a:lnSpc>
                <a:spcPct val="90000"/>
              </a:lnSpc>
              <a:spcAft>
                <a:spcPct val="50000"/>
              </a:spcAft>
              <a:buClr>
                <a:schemeClr val="tx1"/>
              </a:buClr>
              <a:buSzPct val="110000"/>
              <a:buFont typeface="Times" charset="0"/>
              <a:buNone/>
              <a:defRPr/>
            </a:pPr>
            <a:endParaRPr lang="en-US" sz="1400">
              <a:solidFill>
                <a:schemeClr val="tx1"/>
              </a:solidFill>
              <a:latin typeface="Tahoma" charset="0"/>
              <a:ea typeface="ＭＳ Ｐゴシック" charset="0"/>
              <a:cs typeface="Tahoma" charset="0"/>
            </a:endParaRPr>
          </a:p>
        </p:txBody>
      </p:sp>
      <p:sp>
        <p:nvSpPr>
          <p:cNvPr id="22532" name="Rectangle 4"/>
          <p:cNvSpPr>
            <a:spLocks noChangeArrowheads="1"/>
          </p:cNvSpPr>
          <p:nvPr/>
        </p:nvSpPr>
        <p:spPr bwMode="auto">
          <a:xfrm>
            <a:off x="1357313" y="3657600"/>
            <a:ext cx="6429375" cy="6064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lvl1pPr eaLnBrk="0" hangingPunct="0">
              <a:defRPr sz="3000">
                <a:solidFill>
                  <a:schemeClr val="bg1"/>
                </a:solidFill>
                <a:latin typeface="Arial" pitchFamily="34" charset="0"/>
                <a:ea typeface="MS PGothic" pitchFamily="34" charset="-128"/>
              </a:defRPr>
            </a:lvl1pPr>
            <a:lvl2pPr marL="742950" indent="-285750" eaLnBrk="0" hangingPunct="0">
              <a:defRPr sz="3000">
                <a:solidFill>
                  <a:schemeClr val="bg1"/>
                </a:solidFill>
                <a:latin typeface="Arial" pitchFamily="34" charset="0"/>
                <a:ea typeface="MS PGothic" pitchFamily="34" charset="-128"/>
              </a:defRPr>
            </a:lvl2pPr>
            <a:lvl3pPr marL="1143000" indent="-228600" eaLnBrk="0" hangingPunct="0">
              <a:defRPr sz="3000">
                <a:solidFill>
                  <a:schemeClr val="bg1"/>
                </a:solidFill>
                <a:latin typeface="Arial" pitchFamily="34" charset="0"/>
                <a:ea typeface="MS PGothic" pitchFamily="34" charset="-128"/>
              </a:defRPr>
            </a:lvl3pPr>
            <a:lvl4pPr marL="1600200" indent="-228600" eaLnBrk="0" hangingPunct="0">
              <a:defRPr sz="3000">
                <a:solidFill>
                  <a:schemeClr val="bg1"/>
                </a:solidFill>
                <a:latin typeface="Arial" pitchFamily="34" charset="0"/>
                <a:ea typeface="MS PGothic" pitchFamily="34" charset="-128"/>
              </a:defRPr>
            </a:lvl4pPr>
            <a:lvl5pPr marL="2057400" indent="-228600" eaLnBrk="0" hangingPunct="0">
              <a:defRPr sz="30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0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0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0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000">
                <a:solidFill>
                  <a:schemeClr val="bg1"/>
                </a:solidFill>
                <a:latin typeface="Arial" pitchFamily="34" charset="0"/>
                <a:ea typeface="MS PGothic" pitchFamily="34" charset="-128"/>
              </a:defRPr>
            </a:lvl9pPr>
          </a:lstStyle>
          <a:p>
            <a:pPr algn="ctr">
              <a:defRPr/>
            </a:pPr>
            <a:r>
              <a:rPr lang="en-US" altLang="en-US" sz="1100" smtClean="0">
                <a:solidFill>
                  <a:schemeClr val="tx1"/>
                </a:solidFill>
                <a:latin typeface="B Frutiger Bold" charset="0"/>
                <a:cs typeface="Arial" pitchFamily="34" charset="0"/>
              </a:rPr>
              <a:t>Insurance and Annuity Products:</a:t>
            </a:r>
          </a:p>
          <a:p>
            <a:pPr algn="ctr">
              <a:defRPr/>
            </a:pPr>
            <a:r>
              <a:rPr lang="en-US" altLang="en-US" sz="1100" smtClean="0">
                <a:solidFill>
                  <a:schemeClr val="tx1"/>
                </a:solidFill>
                <a:latin typeface="B Frutiger Bold" charset="0"/>
                <a:cs typeface="Arial" pitchFamily="34" charset="0"/>
              </a:rPr>
              <a:t>• Not A Deposit  •  Not FDIC-Insured  •  Not Insured By Any Federal Government Agency </a:t>
            </a:r>
          </a:p>
          <a:p>
            <a:pPr algn="ctr">
              <a:defRPr/>
            </a:pPr>
            <a:r>
              <a:rPr lang="en-US" altLang="en-US" sz="1100" smtClean="0">
                <a:solidFill>
                  <a:schemeClr val="tx1"/>
                </a:solidFill>
                <a:latin typeface="B Frutiger Bold" charset="0"/>
                <a:cs typeface="Arial" pitchFamily="34" charset="0"/>
              </a:rPr>
              <a:t>•  Not Guaranteed By Any Bank Or Credit Union  •  May Go Down In Value</a:t>
            </a:r>
          </a:p>
        </p:txBody>
      </p:sp>
      <p:sp>
        <p:nvSpPr>
          <p:cNvPr id="22533" name="Text Box 6"/>
          <p:cNvSpPr txBox="1">
            <a:spLocks noChangeArrowheads="1"/>
          </p:cNvSpPr>
          <p:nvPr/>
        </p:nvSpPr>
        <p:spPr bwMode="auto">
          <a:xfrm>
            <a:off x="396875" y="6035675"/>
            <a:ext cx="24415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000">
                <a:solidFill>
                  <a:schemeClr val="bg1"/>
                </a:solidFill>
                <a:latin typeface="Arial" pitchFamily="34" charset="0"/>
                <a:ea typeface="MS PGothic" pitchFamily="34" charset="-128"/>
              </a:defRPr>
            </a:lvl1pPr>
            <a:lvl2pPr marL="742950" indent="-285750" eaLnBrk="0" hangingPunct="0">
              <a:defRPr sz="3000">
                <a:solidFill>
                  <a:schemeClr val="bg1"/>
                </a:solidFill>
                <a:latin typeface="Arial" pitchFamily="34" charset="0"/>
                <a:ea typeface="MS PGothic" pitchFamily="34" charset="-128"/>
              </a:defRPr>
            </a:lvl2pPr>
            <a:lvl3pPr marL="1143000" indent="-228600" eaLnBrk="0" hangingPunct="0">
              <a:defRPr sz="3000">
                <a:solidFill>
                  <a:schemeClr val="bg1"/>
                </a:solidFill>
                <a:latin typeface="Arial" pitchFamily="34" charset="0"/>
                <a:ea typeface="MS PGothic" pitchFamily="34" charset="-128"/>
              </a:defRPr>
            </a:lvl3pPr>
            <a:lvl4pPr marL="1600200" indent="-228600" eaLnBrk="0" hangingPunct="0">
              <a:defRPr sz="3000">
                <a:solidFill>
                  <a:schemeClr val="bg1"/>
                </a:solidFill>
                <a:latin typeface="Arial" pitchFamily="34" charset="0"/>
                <a:ea typeface="MS PGothic" pitchFamily="34" charset="-128"/>
              </a:defRPr>
            </a:lvl4pPr>
            <a:lvl5pPr marL="2057400" indent="-228600" eaLnBrk="0" hangingPunct="0">
              <a:defRPr sz="30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0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0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0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000">
                <a:solidFill>
                  <a:schemeClr val="bg1"/>
                </a:solidFill>
                <a:latin typeface="Arial" pitchFamily="34" charset="0"/>
                <a:ea typeface="MS PGothic" pitchFamily="34" charset="-128"/>
              </a:defRPr>
            </a:lvl9pPr>
          </a:lstStyle>
          <a:p>
            <a:pPr eaLnBrk="1" hangingPunct="1">
              <a:defRPr/>
            </a:pPr>
            <a:r>
              <a:rPr lang="en-US" altLang="en-US" sz="900" smtClean="0">
                <a:solidFill>
                  <a:srgbClr val="7F7F7F"/>
                </a:solidFill>
                <a:cs typeface="Arial" pitchFamily="34" charset="0"/>
              </a:rPr>
              <a:t>1601-358750 CS    CLVL353321</a:t>
            </a:r>
          </a:p>
          <a:p>
            <a:pPr eaLnBrk="1" hangingPunct="1">
              <a:defRPr/>
            </a:pPr>
            <a:r>
              <a:rPr lang="en-US" altLang="en-US" sz="900" smtClean="0">
                <a:solidFill>
                  <a:srgbClr val="7F7F7F"/>
                </a:solidFill>
                <a:cs typeface="Arial" pitchFamily="34" charset="0"/>
              </a:rPr>
              <a:t>© 2016 METLIFE, INC. L1215450703[1217]  </a:t>
            </a:r>
          </a:p>
        </p:txBody>
      </p:sp>
      <p:sp>
        <p:nvSpPr>
          <p:cNvPr id="22535" name="Rectangle 7"/>
          <p:cNvSpPr>
            <a:spLocks noChangeArrowheads="1"/>
          </p:cNvSpPr>
          <p:nvPr/>
        </p:nvSpPr>
        <p:spPr bwMode="auto">
          <a:xfrm>
            <a:off x="539750" y="1933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3000">
                <a:solidFill>
                  <a:schemeClr val="bg1"/>
                </a:solidFill>
                <a:latin typeface="Arial" pitchFamily="34" charset="0"/>
                <a:ea typeface="MS PGothic" pitchFamily="34" charset="-128"/>
              </a:defRPr>
            </a:lvl1pPr>
            <a:lvl2pPr marL="742950" indent="-285750" eaLnBrk="0" hangingPunct="0">
              <a:defRPr sz="3000">
                <a:solidFill>
                  <a:schemeClr val="bg1"/>
                </a:solidFill>
                <a:latin typeface="Arial" pitchFamily="34" charset="0"/>
                <a:ea typeface="MS PGothic" pitchFamily="34" charset="-128"/>
              </a:defRPr>
            </a:lvl2pPr>
            <a:lvl3pPr marL="1143000" indent="-228600" eaLnBrk="0" hangingPunct="0">
              <a:defRPr sz="3000">
                <a:solidFill>
                  <a:schemeClr val="bg1"/>
                </a:solidFill>
                <a:latin typeface="Arial" pitchFamily="34" charset="0"/>
                <a:ea typeface="MS PGothic" pitchFamily="34" charset="-128"/>
              </a:defRPr>
            </a:lvl3pPr>
            <a:lvl4pPr marL="1600200" indent="-228600" eaLnBrk="0" hangingPunct="0">
              <a:defRPr sz="3000">
                <a:solidFill>
                  <a:schemeClr val="bg1"/>
                </a:solidFill>
                <a:latin typeface="Arial" pitchFamily="34" charset="0"/>
                <a:ea typeface="MS PGothic" pitchFamily="34" charset="-128"/>
              </a:defRPr>
            </a:lvl4pPr>
            <a:lvl5pPr marL="2057400" indent="-228600" eaLnBrk="0" hangingPunct="0">
              <a:defRPr sz="3000">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3000">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3000">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3000">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3000">
                <a:solidFill>
                  <a:schemeClr val="bg1"/>
                </a:solidFill>
                <a:latin typeface="Arial" pitchFamily="34" charset="0"/>
                <a:ea typeface="MS PGothic" pitchFamily="34" charset="-128"/>
              </a:defRPr>
            </a:lvl9pPr>
          </a:lstStyle>
          <a:p>
            <a:pPr>
              <a:defRPr/>
            </a:pPr>
            <a:r>
              <a:rPr lang="en-US" altLang="en-US" smtClean="0"/>
              <a:t/>
            </a:r>
            <a:br>
              <a:rPr lang="en-US" altLang="en-US" smtClean="0"/>
            </a:br>
            <a:endParaRPr lang="en-US" altLang="en-US" smtClean="0"/>
          </a:p>
        </p:txBody>
      </p:sp>
      <p:sp>
        <p:nvSpPr>
          <p:cNvPr id="22536" name="Rectangle 4"/>
          <p:cNvSpPr>
            <a:spLocks noChangeArrowheads="1"/>
          </p:cNvSpPr>
          <p:nvPr/>
        </p:nvSpPr>
        <p:spPr bwMode="auto">
          <a:xfrm>
            <a:off x="1357313" y="4343400"/>
            <a:ext cx="642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rgbClr val="EDC700"/>
              </a:buClr>
              <a:buFont typeface="Wingdings" panose="05000000000000000000" pitchFamily="2" charset="2"/>
              <a:defRPr>
                <a:solidFill>
                  <a:srgbClr val="7F7F7F"/>
                </a:solidFill>
                <a:latin typeface="Arial" panose="020B0604020202020204" pitchFamily="34" charset="0"/>
                <a:ea typeface="MS PGothic" panose="020B0600070205080204" pitchFamily="34" charset="-128"/>
                <a:cs typeface="Arial" panose="020B0604020202020204" pitchFamily="34" charset="0"/>
              </a:defRPr>
            </a:lvl1pPr>
            <a:lvl2pPr marL="742950" indent="-28575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buClr>
                <a:srgbClr val="EDC700"/>
              </a:buClr>
              <a:buFont typeface="Wingdings" panose="05000000000000000000" pitchFamily="2" charset="2"/>
              <a:defRPr>
                <a:solidFill>
                  <a:srgbClr val="7F7F7F"/>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EDC700"/>
              </a:buClr>
              <a:buFont typeface="Wingdings 2" panose="05020102010507070707" pitchFamily="18" charset="2"/>
              <a:defRPr>
                <a:solidFill>
                  <a:srgbClr val="7F7F7F"/>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1000"/>
              <a:t>Metropolitan Life Insurance Company MLIC, New York, NY 10166. Securities products and investment advisory services offered by MetLife Securities, Inc. MSI member FINRA/SIPC and a registered investment adviser, 1095 Avenue of the Americas, New York, NY 10036. MLIC and MSI are MetLife companies.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457200" y="1498600"/>
            <a:ext cx="8229600" cy="581025"/>
          </a:xfrm>
          <a:extLst>
            <a:ext uri="{FAA26D3D-D897-4be2-8F04-BA451C77F1D7}"/>
          </a:extLst>
        </p:spPr>
        <p:txBody>
          <a:bodyPr/>
          <a:lstStyle/>
          <a:p>
            <a:r>
              <a:rPr lang="en-US" altLang="en-US" smtClean="0"/>
              <a:t>Five Questions to Consider</a:t>
            </a:r>
          </a:p>
        </p:txBody>
      </p:sp>
      <p:sp>
        <p:nvSpPr>
          <p:cNvPr id="7" name="Content Placeholder 6"/>
          <p:cNvSpPr>
            <a:spLocks noGrp="1"/>
          </p:cNvSpPr>
          <p:nvPr>
            <p:ph idx="1"/>
          </p:nvPr>
        </p:nvSpPr>
        <p:spPr/>
        <p:txBody>
          <a:bodyPr/>
          <a:lstStyle/>
          <a:p>
            <a:pPr defTabSz="685800">
              <a:spcBef>
                <a:spcPts val="1200"/>
              </a:spcBef>
              <a:buClr>
                <a:schemeClr val="tx1">
                  <a:lumMod val="50000"/>
                  <a:lumOff val="50000"/>
                </a:schemeClr>
              </a:buClr>
              <a:buSzPct val="110000"/>
              <a:buFont typeface="+mj-lt"/>
              <a:buAutoNum type="arabicPeriod"/>
              <a:defRPr/>
            </a:pPr>
            <a:r>
              <a:rPr lang="en-US" dirty="0" smtClean="0">
                <a:latin typeface="Tahoma" charset="0"/>
                <a:ea typeface="ＭＳ Ｐゴシック" charset="0"/>
                <a:cs typeface="Arial" charset="0"/>
              </a:rPr>
              <a:t>What do you want to accomplish?</a:t>
            </a:r>
          </a:p>
          <a:p>
            <a:pPr defTabSz="685800">
              <a:spcBef>
                <a:spcPts val="1200"/>
              </a:spcBef>
              <a:buClr>
                <a:schemeClr val="tx1">
                  <a:lumMod val="50000"/>
                  <a:lumOff val="50000"/>
                </a:schemeClr>
              </a:buClr>
              <a:buSzPct val="110000"/>
              <a:buFont typeface="+mj-lt"/>
              <a:buAutoNum type="arabicPeriod"/>
              <a:defRPr/>
            </a:pPr>
            <a:r>
              <a:rPr lang="en-US" dirty="0" smtClean="0">
                <a:latin typeface="Tahoma" charset="0"/>
                <a:ea typeface="ＭＳ Ｐゴシック" charset="0"/>
                <a:cs typeface="Arial" charset="0"/>
              </a:rPr>
              <a:t>What are the basics?</a:t>
            </a:r>
          </a:p>
          <a:p>
            <a:pPr defTabSz="685800">
              <a:spcBef>
                <a:spcPts val="1200"/>
              </a:spcBef>
              <a:buClr>
                <a:schemeClr val="tx1">
                  <a:lumMod val="50000"/>
                  <a:lumOff val="50000"/>
                </a:schemeClr>
              </a:buClr>
              <a:buSzPct val="110000"/>
              <a:buFont typeface="+mj-lt"/>
              <a:buAutoNum type="arabicPeriod"/>
              <a:defRPr/>
            </a:pPr>
            <a:r>
              <a:rPr lang="en-US" dirty="0" smtClean="0">
                <a:latin typeface="Tahoma" charset="0"/>
                <a:ea typeface="ＭＳ Ｐゴシック" charset="0"/>
                <a:cs typeface="Arial" charset="0"/>
              </a:rPr>
              <a:t>What are the challenges?</a:t>
            </a:r>
          </a:p>
          <a:p>
            <a:pPr defTabSz="685800">
              <a:spcBef>
                <a:spcPts val="1200"/>
              </a:spcBef>
              <a:buClr>
                <a:schemeClr val="tx1">
                  <a:lumMod val="50000"/>
                  <a:lumOff val="50000"/>
                </a:schemeClr>
              </a:buClr>
              <a:buSzPct val="110000"/>
              <a:buFont typeface="+mj-lt"/>
              <a:buAutoNum type="arabicPeriod"/>
              <a:defRPr/>
            </a:pPr>
            <a:r>
              <a:rPr lang="en-US" dirty="0" smtClean="0">
                <a:latin typeface="Tahoma" charset="0"/>
                <a:ea typeface="ＭＳ Ｐゴシック" charset="0"/>
                <a:cs typeface="Arial" charset="0"/>
              </a:rPr>
              <a:t>What strategies are available?</a:t>
            </a:r>
          </a:p>
          <a:p>
            <a:pPr defTabSz="685800">
              <a:spcBef>
                <a:spcPts val="1200"/>
              </a:spcBef>
              <a:buClr>
                <a:schemeClr val="tx1">
                  <a:lumMod val="50000"/>
                  <a:lumOff val="50000"/>
                </a:schemeClr>
              </a:buClr>
              <a:buSzPct val="110000"/>
              <a:buFont typeface="+mj-lt"/>
              <a:buAutoNum type="arabicPeriod"/>
              <a:defRPr/>
            </a:pPr>
            <a:r>
              <a:rPr lang="en-US" dirty="0" smtClean="0">
                <a:latin typeface="Tahoma" charset="0"/>
                <a:ea typeface="ＭＳ Ｐゴシック" charset="0"/>
                <a:cs typeface="Arial" charset="0"/>
              </a:rPr>
              <a:t>What can you do to ensure your goals are achieved?</a:t>
            </a:r>
          </a:p>
          <a:p>
            <a:pPr>
              <a:buClr>
                <a:schemeClr val="tx1">
                  <a:lumMod val="50000"/>
                  <a:lumOff val="50000"/>
                </a:schemeClr>
              </a:buClr>
              <a:buSzPct val="110000"/>
              <a:buFont typeface="+mj-lt"/>
              <a:buAutoNum type="arabicPeriod"/>
              <a:defRPr/>
            </a:pPr>
            <a:endParaRPr lang="en-US" dirty="0">
              <a:ea typeface="ＭＳ Ｐゴシック"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charset="0"/>
              <a:buNone/>
              <a:defRPr/>
            </a:pPr>
            <a:r>
              <a:rPr lang="en-US" b="1" dirty="0">
                <a:latin typeface="Arial" charset="0"/>
                <a:ea typeface="ＭＳ Ｐゴシック" charset="0"/>
              </a:rPr>
              <a:t>Estate Planning Goals</a:t>
            </a:r>
          </a:p>
          <a:p>
            <a:pPr marL="285750" indent="-285750">
              <a:spcBef>
                <a:spcPts val="1200"/>
              </a:spcBef>
              <a:buClrTx/>
              <a:buFont typeface="Arial"/>
              <a:buChar char="•"/>
              <a:defRPr/>
            </a:pPr>
            <a:r>
              <a:rPr lang="en-US" dirty="0">
                <a:latin typeface="Arial"/>
                <a:ea typeface="ＭＳ Ｐゴシック" charset="0"/>
                <a:cs typeface="Arial"/>
              </a:rPr>
              <a:t>Organize your personal affairs</a:t>
            </a:r>
          </a:p>
          <a:p>
            <a:pPr marL="285750" indent="-285750">
              <a:spcBef>
                <a:spcPts val="1200"/>
              </a:spcBef>
              <a:buClrTx/>
              <a:buFont typeface="Arial"/>
              <a:buChar char="•"/>
              <a:defRPr/>
            </a:pPr>
            <a:r>
              <a:rPr lang="en-US" dirty="0">
                <a:latin typeface="Arial"/>
                <a:ea typeface="ＭＳ Ｐゴシック" charset="0"/>
                <a:cs typeface="Arial"/>
              </a:rPr>
              <a:t>Provide for a surviving spouse and/or dependents</a:t>
            </a:r>
          </a:p>
          <a:p>
            <a:pPr marL="285750" indent="-285750">
              <a:spcBef>
                <a:spcPts val="1200"/>
              </a:spcBef>
              <a:buClrTx/>
              <a:buFont typeface="Arial"/>
              <a:buChar char="•"/>
              <a:defRPr/>
            </a:pPr>
            <a:r>
              <a:rPr lang="en-US" dirty="0">
                <a:latin typeface="Arial"/>
                <a:ea typeface="ＭＳ Ｐゴシック" charset="0"/>
                <a:cs typeface="Arial"/>
              </a:rPr>
              <a:t>Leave assets to your beneficiaries</a:t>
            </a:r>
          </a:p>
          <a:p>
            <a:pPr marL="285750" indent="-285750">
              <a:spcBef>
                <a:spcPts val="1200"/>
              </a:spcBef>
              <a:buClrTx/>
              <a:buFont typeface="Arial"/>
              <a:buChar char="•"/>
              <a:defRPr/>
            </a:pPr>
            <a:r>
              <a:rPr lang="en-US" dirty="0">
                <a:latin typeface="Arial"/>
                <a:ea typeface="ＭＳ Ｐゴシック" charset="0"/>
                <a:cs typeface="Arial"/>
              </a:rPr>
              <a:t>Reduce estate costs and taxes</a:t>
            </a:r>
          </a:p>
          <a:p>
            <a:pPr marL="285750" indent="-285750">
              <a:spcBef>
                <a:spcPts val="1200"/>
              </a:spcBef>
              <a:buClrTx/>
              <a:buFont typeface="Arial"/>
              <a:buChar char="•"/>
              <a:defRPr/>
            </a:pPr>
            <a:r>
              <a:rPr lang="en-US" dirty="0">
                <a:latin typeface="Arial"/>
                <a:ea typeface="ＭＳ Ｐゴシック" charset="0"/>
                <a:cs typeface="Arial"/>
              </a:rPr>
              <a:t>Protect your assets from unintended recipients</a:t>
            </a:r>
          </a:p>
        </p:txBody>
      </p:sp>
      <p:sp>
        <p:nvSpPr>
          <p:cNvPr id="6147" name="Title 1"/>
          <p:cNvSpPr>
            <a:spLocks noGrp="1"/>
          </p:cNvSpPr>
          <p:nvPr>
            <p:ph type="title"/>
          </p:nvPr>
        </p:nvSpPr>
        <p:spPr>
          <a:xfrm>
            <a:off x="457200" y="1498600"/>
            <a:ext cx="8229600" cy="581025"/>
          </a:xfrm>
          <a:extLst>
            <a:ext uri="{FAA26D3D-D897-4be2-8F04-BA451C77F1D7}"/>
          </a:extLst>
        </p:spPr>
        <p:txBody>
          <a:bodyPr/>
          <a:lstStyle/>
          <a:p>
            <a:r>
              <a:rPr lang="en-US" altLang="en-US" smtClean="0"/>
              <a:t>1. What Do You Want to Accomplish?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extLst>
            <a:ext uri="{FAA26D3D-D897-4be2-8F04-BA451C77F1D7}"/>
          </a:extLst>
        </p:spPr>
        <p:txBody>
          <a:bodyPr/>
          <a:lstStyle/>
          <a:p>
            <a:pPr marL="0" indent="0"/>
            <a:r>
              <a:rPr lang="en-US" altLang="en-US" b="1" smtClean="0"/>
              <a:t>What’s Included in Your Estate?</a:t>
            </a:r>
          </a:p>
          <a:p>
            <a:pPr marL="0" indent="0">
              <a:spcBef>
                <a:spcPts val="1200"/>
              </a:spcBef>
              <a:buClr>
                <a:srgbClr val="597878"/>
              </a:buClr>
            </a:pPr>
            <a:r>
              <a:rPr lang="en-US" altLang="en-US" smtClean="0"/>
              <a:t>Examples</a:t>
            </a:r>
          </a:p>
          <a:p>
            <a:pPr marL="0" indent="0">
              <a:spcBef>
                <a:spcPts val="1200"/>
              </a:spcBef>
              <a:buClrTx/>
              <a:buFont typeface="Arial" panose="020B0604020202020204" pitchFamily="34" charset="0"/>
              <a:buChar char="•"/>
            </a:pPr>
            <a:r>
              <a:rPr lang="en-US" altLang="en-US" smtClean="0"/>
              <a:t>Property in your name</a:t>
            </a:r>
          </a:p>
          <a:p>
            <a:pPr marL="0" indent="0">
              <a:spcBef>
                <a:spcPts val="1200"/>
              </a:spcBef>
              <a:buClrTx/>
              <a:buFont typeface="Arial" panose="020B0604020202020204" pitchFamily="34" charset="0"/>
              <a:buChar char="•"/>
            </a:pPr>
            <a:r>
              <a:rPr lang="en-US" altLang="en-US" smtClean="0"/>
              <a:t>Your interest in joint property</a:t>
            </a:r>
          </a:p>
          <a:p>
            <a:pPr marL="0" indent="0">
              <a:spcBef>
                <a:spcPts val="1200"/>
              </a:spcBef>
              <a:buClrTx/>
              <a:buFont typeface="Arial" panose="020B0604020202020204" pitchFamily="34" charset="0"/>
              <a:buChar char="•"/>
            </a:pPr>
            <a:r>
              <a:rPr lang="en-US" altLang="en-US" smtClean="0"/>
              <a:t>Life insurance policies you own</a:t>
            </a:r>
          </a:p>
          <a:p>
            <a:pPr marL="0" indent="0">
              <a:spcBef>
                <a:spcPts val="1200"/>
              </a:spcBef>
              <a:buClrTx/>
              <a:buFont typeface="Arial" panose="020B0604020202020204" pitchFamily="34" charset="0"/>
              <a:buChar char="•"/>
            </a:pPr>
            <a:r>
              <a:rPr lang="en-US" altLang="en-US" smtClean="0"/>
              <a:t>IRAs and retirement plans</a:t>
            </a:r>
          </a:p>
          <a:p>
            <a:pPr marL="0" indent="0"/>
            <a:endParaRPr lang="en-US" altLang="en-US" smtClean="0"/>
          </a:p>
        </p:txBody>
      </p:sp>
      <p:sp>
        <p:nvSpPr>
          <p:cNvPr id="7171" name="Title 1"/>
          <p:cNvSpPr>
            <a:spLocks noGrp="1"/>
          </p:cNvSpPr>
          <p:nvPr>
            <p:ph type="title"/>
          </p:nvPr>
        </p:nvSpPr>
        <p:spPr>
          <a:xfrm>
            <a:off x="457200" y="1498600"/>
            <a:ext cx="8229600" cy="581025"/>
          </a:xfrm>
          <a:extLst>
            <a:ext uri="{FAA26D3D-D897-4be2-8F04-BA451C77F1D7}"/>
          </a:extLst>
        </p:spPr>
        <p:txBody>
          <a:bodyPr/>
          <a:lstStyle/>
          <a:p>
            <a:r>
              <a:rPr lang="en-US" altLang="en-US" smtClean="0"/>
              <a:t>2. What Are the Basics?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extLst>
            <a:ext uri="{FAA26D3D-D897-4be2-8F04-BA451C77F1D7}"/>
          </a:extLst>
        </p:spPr>
        <p:txBody>
          <a:bodyPr/>
          <a:lstStyle/>
          <a:p>
            <a:pPr marL="0" indent="0"/>
            <a:r>
              <a:rPr lang="en-US" altLang="en-US" b="1" smtClean="0"/>
              <a:t>How Property Passes at Death</a:t>
            </a:r>
          </a:p>
        </p:txBody>
      </p:sp>
      <p:sp>
        <p:nvSpPr>
          <p:cNvPr id="2" name="Rectangle 2"/>
          <p:cNvSpPr>
            <a:spLocks noChangeArrowheads="1"/>
          </p:cNvSpPr>
          <p:nvPr/>
        </p:nvSpPr>
        <p:spPr bwMode="auto">
          <a:xfrm>
            <a:off x="4102100" y="5029200"/>
            <a:ext cx="942975"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0" hangingPunct="0">
              <a:defRPr/>
            </a:pPr>
            <a:endParaRPr lang="en-US" sz="2400" b="1">
              <a:latin typeface="Tahoma" charset="0"/>
              <a:ea typeface="ＭＳ Ｐゴシック" charset="0"/>
              <a:cs typeface="Arial" charset="0"/>
            </a:endParaRPr>
          </a:p>
        </p:txBody>
      </p:sp>
      <p:sp>
        <p:nvSpPr>
          <p:cNvPr id="8197" name="Rectangle 7"/>
          <p:cNvSpPr>
            <a:spLocks noChangeArrowheads="1"/>
          </p:cNvSpPr>
          <p:nvPr/>
        </p:nvSpPr>
        <p:spPr bwMode="auto">
          <a:xfrm>
            <a:off x="6207125" y="5305425"/>
            <a:ext cx="13779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0" hangingPunct="0">
              <a:defRPr/>
            </a:pPr>
            <a:r>
              <a:rPr lang="en-US" sz="2400" b="1">
                <a:latin typeface="Tahoma" charset="0"/>
                <a:ea typeface="ＭＳ Ｐゴシック" charset="0"/>
                <a:cs typeface="Arial" charset="0"/>
              </a:rPr>
              <a:t>Operation</a:t>
            </a:r>
          </a:p>
          <a:p>
            <a:pPr algn="ctr" eaLnBrk="0" hangingPunct="0">
              <a:defRPr/>
            </a:pPr>
            <a:r>
              <a:rPr lang="en-US" sz="2400" b="1">
                <a:latin typeface="Tahoma" charset="0"/>
                <a:ea typeface="ＭＳ Ｐゴシック" charset="0"/>
                <a:cs typeface="Arial" charset="0"/>
              </a:rPr>
              <a:t>of Law</a:t>
            </a:r>
          </a:p>
        </p:txBody>
      </p:sp>
      <p:sp>
        <p:nvSpPr>
          <p:cNvPr id="3" name="Title 1"/>
          <p:cNvSpPr>
            <a:spLocks noGrp="1"/>
          </p:cNvSpPr>
          <p:nvPr>
            <p:ph type="title"/>
          </p:nvPr>
        </p:nvSpPr>
        <p:spPr>
          <a:xfrm>
            <a:off x="457200" y="1498600"/>
            <a:ext cx="8229600" cy="581025"/>
          </a:xfrm>
          <a:extLst>
            <a:ext uri="{FAA26D3D-D897-4be2-8F04-BA451C77F1D7}"/>
          </a:extLst>
        </p:spPr>
        <p:txBody>
          <a:bodyPr/>
          <a:lstStyle/>
          <a:p>
            <a:r>
              <a:rPr lang="en-US" altLang="en-US" smtClean="0"/>
              <a:t>2. What Are the Basics?</a:t>
            </a:r>
          </a:p>
        </p:txBody>
      </p:sp>
      <p:pic>
        <p:nvPicPr>
          <p:cNvPr id="8198" name="Picture 5" descr="slide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124200"/>
            <a:ext cx="70056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Font typeface="Wingdings" charset="0"/>
              <a:buNone/>
              <a:defRPr/>
            </a:pPr>
            <a:r>
              <a:rPr lang="en-US" b="1" dirty="0" smtClean="0">
                <a:solidFill>
                  <a:schemeClr val="tx1">
                    <a:lumMod val="50000"/>
                    <a:lumOff val="50000"/>
                  </a:schemeClr>
                </a:solidFill>
                <a:latin typeface="Arial"/>
                <a:ea typeface="ＭＳ Ｐゴシック" charset="0"/>
                <a:cs typeface="Arial"/>
              </a:rPr>
              <a:t>Work With a Team</a:t>
            </a:r>
            <a:endParaRPr lang="en-US" sz="1600" b="1" dirty="0">
              <a:solidFill>
                <a:schemeClr val="tx1"/>
              </a:solidFill>
              <a:latin typeface="Arial"/>
              <a:ea typeface="ＭＳ Ｐゴシック" charset="0"/>
              <a:cs typeface="Arial"/>
            </a:endParaRPr>
          </a:p>
          <a:p>
            <a:pPr marL="571500" indent="-571500">
              <a:spcBef>
                <a:spcPct val="50000"/>
              </a:spcBef>
              <a:buClrTx/>
              <a:buFontTx/>
              <a:buChar char="•"/>
              <a:defRPr/>
            </a:pPr>
            <a:r>
              <a:rPr lang="en-US" dirty="0">
                <a:latin typeface="Arial"/>
                <a:ea typeface="ＭＳ Ｐゴシック" charset="0"/>
                <a:cs typeface="Arial"/>
              </a:rPr>
              <a:t>Financial professional</a:t>
            </a:r>
          </a:p>
          <a:p>
            <a:pPr marL="571500" indent="-571500">
              <a:spcBef>
                <a:spcPct val="50000"/>
              </a:spcBef>
              <a:buClrTx/>
              <a:buFontTx/>
              <a:buChar char="•"/>
              <a:defRPr/>
            </a:pPr>
            <a:r>
              <a:rPr lang="en-US" dirty="0">
                <a:latin typeface="Arial"/>
                <a:ea typeface="ＭＳ Ｐゴシック" charset="0"/>
                <a:cs typeface="Arial"/>
              </a:rPr>
              <a:t>Accountant</a:t>
            </a:r>
          </a:p>
          <a:p>
            <a:pPr marL="571500" indent="-571500">
              <a:spcBef>
                <a:spcPts val="1200"/>
              </a:spcBef>
              <a:buClrTx/>
              <a:buFontTx/>
              <a:buChar char="•"/>
              <a:defRPr/>
            </a:pPr>
            <a:r>
              <a:rPr lang="en-US" dirty="0">
                <a:latin typeface="Arial"/>
                <a:ea typeface="ＭＳ Ｐゴシック" charset="0"/>
                <a:cs typeface="Arial"/>
              </a:rPr>
              <a:t>Estate planning attorney</a:t>
            </a:r>
          </a:p>
          <a:p>
            <a:pPr marL="571500" indent="-571500">
              <a:lnSpc>
                <a:spcPct val="120000"/>
              </a:lnSpc>
              <a:spcBef>
                <a:spcPct val="50000"/>
              </a:spcBef>
              <a:buFont typeface="Wingdings" charset="0"/>
              <a:buNone/>
              <a:defRPr/>
            </a:pPr>
            <a:endParaRPr lang="en-US" sz="1400" dirty="0">
              <a:solidFill>
                <a:schemeClr val="tx1"/>
              </a:solidFill>
              <a:latin typeface="Arial"/>
              <a:ea typeface="ＭＳ Ｐゴシック" charset="0"/>
              <a:cs typeface="Arial"/>
            </a:endParaRPr>
          </a:p>
          <a:p>
            <a:pPr marL="0" indent="0">
              <a:buFont typeface="Wingdings" charset="0"/>
              <a:buNone/>
              <a:defRPr/>
            </a:pPr>
            <a:endParaRPr lang="en-US" dirty="0">
              <a:solidFill>
                <a:schemeClr val="tx1">
                  <a:lumMod val="50000"/>
                  <a:lumOff val="50000"/>
                </a:schemeClr>
              </a:solidFill>
              <a:latin typeface="Arial"/>
              <a:ea typeface="ＭＳ Ｐゴシック" charset="0"/>
              <a:cs typeface="Arial"/>
            </a:endParaRPr>
          </a:p>
        </p:txBody>
      </p:sp>
      <p:pic>
        <p:nvPicPr>
          <p:cNvPr id="9219" name="Picture 2" descr="busi_team"/>
          <p:cNvPicPr>
            <a:picLocks noChangeAspect="1" noChangeArrowheads="1"/>
          </p:cNvPicPr>
          <p:nvPr/>
        </p:nvPicPr>
        <p:blipFill>
          <a:blip r:embed="rId3">
            <a:grayscl/>
            <a:extLst>
              <a:ext uri="{28A0092B-C50C-407E-A947-70E740481C1C}">
                <a14:useLocalDpi xmlns:a14="http://schemas.microsoft.com/office/drawing/2010/main" val="0"/>
              </a:ext>
            </a:extLst>
          </a:blip>
          <a:srcRect r="5333" b="1114"/>
          <a:stretch>
            <a:fillRect/>
          </a:stretch>
        </p:blipFill>
        <p:spPr bwMode="auto">
          <a:xfrm>
            <a:off x="3749675" y="2438400"/>
            <a:ext cx="539432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1"/>
          <p:cNvSpPr>
            <a:spLocks noGrp="1"/>
          </p:cNvSpPr>
          <p:nvPr>
            <p:ph type="title"/>
          </p:nvPr>
        </p:nvSpPr>
        <p:spPr>
          <a:xfrm>
            <a:off x="457200" y="1498600"/>
            <a:ext cx="8229600" cy="581025"/>
          </a:xfrm>
          <a:extLst>
            <a:ext uri="{FAA26D3D-D897-4be2-8F04-BA451C77F1D7}"/>
          </a:extLst>
        </p:spPr>
        <p:txBody>
          <a:bodyPr/>
          <a:lstStyle/>
          <a:p>
            <a:r>
              <a:rPr lang="en-US" altLang="en-US" smtClean="0"/>
              <a:t>2. What Are the Basics?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n"/>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49625" y="2813050"/>
            <a:ext cx="57943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0">
              <a:buFont typeface="Wingdings" charset="0"/>
              <a:buNone/>
              <a:defRPr/>
            </a:pPr>
            <a:r>
              <a:rPr lang="en-US" b="1" dirty="0" smtClean="0">
                <a:solidFill>
                  <a:schemeClr val="tx1">
                    <a:lumMod val="50000"/>
                    <a:lumOff val="50000"/>
                  </a:schemeClr>
                </a:solidFill>
                <a:ea typeface="ＭＳ Ｐゴシック" charset="0"/>
              </a:rPr>
              <a:t>Documents to Create with Your Attorney</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Will</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Power of Attorney (Health)</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Durable Power of Attorney (Financial)</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Living Will</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Documents related to small business ownership</a:t>
            </a:r>
          </a:p>
          <a:p>
            <a:pPr marL="457200" indent="-457200">
              <a:spcBef>
                <a:spcPts val="1200"/>
              </a:spcBef>
              <a:buClrTx/>
              <a:buSzPct val="110000"/>
              <a:buFont typeface="Arial" charset="0"/>
              <a:buChar char="•"/>
              <a:defRPr/>
            </a:pPr>
            <a:r>
              <a:rPr lang="en-US" dirty="0" smtClean="0">
                <a:latin typeface="Arial"/>
                <a:ea typeface="ＭＳ Ｐゴシック" charset="0"/>
                <a:cs typeface="Arial"/>
              </a:rPr>
              <a:t>Trusts</a:t>
            </a:r>
          </a:p>
        </p:txBody>
      </p:sp>
      <p:sp>
        <p:nvSpPr>
          <p:cNvPr id="10244" name="Title 1"/>
          <p:cNvSpPr>
            <a:spLocks noGrp="1"/>
          </p:cNvSpPr>
          <p:nvPr>
            <p:ph type="title"/>
          </p:nvPr>
        </p:nvSpPr>
        <p:spPr>
          <a:xfrm>
            <a:off x="457200" y="1498600"/>
            <a:ext cx="6324600" cy="581025"/>
          </a:xfrm>
          <a:extLst>
            <a:ext uri="{FAA26D3D-D897-4be2-8F04-BA451C77F1D7}"/>
          </a:extLst>
        </p:spPr>
        <p:txBody>
          <a:bodyPr/>
          <a:lstStyle/>
          <a:p>
            <a:r>
              <a:rPr lang="en-US" altLang="en-US" smtClean="0"/>
              <a:t>2. What Are the Basics?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498600"/>
            <a:ext cx="8229600" cy="581025"/>
          </a:xfrm>
          <a:extLst>
            <a:ext uri="{FAA26D3D-D897-4be2-8F04-BA451C77F1D7}"/>
          </a:extLst>
        </p:spPr>
        <p:txBody>
          <a:bodyPr/>
          <a:lstStyle/>
          <a:p>
            <a:r>
              <a:rPr lang="en-US" altLang="en-US" smtClean="0"/>
              <a:t>2. What Are the Basics?</a:t>
            </a:r>
          </a:p>
        </p:txBody>
      </p:sp>
      <p:sp>
        <p:nvSpPr>
          <p:cNvPr id="11267" name="Content Placeholder 2"/>
          <p:cNvSpPr>
            <a:spLocks noGrp="1"/>
          </p:cNvSpPr>
          <p:nvPr>
            <p:ph idx="1"/>
          </p:nvPr>
        </p:nvSpPr>
        <p:spPr>
          <a:extLst>
            <a:ext uri="{FAA26D3D-D897-4be2-8F04-BA451C77F1D7}"/>
          </a:extLst>
        </p:spPr>
        <p:txBody>
          <a:bodyPr/>
          <a:lstStyle/>
          <a:p>
            <a:pPr marL="0" indent="0"/>
            <a:r>
              <a:rPr lang="en-US" altLang="en-US" b="1" smtClean="0"/>
              <a:t>Trusts</a:t>
            </a:r>
          </a:p>
          <a:p>
            <a:pPr marL="0" indent="0">
              <a:buClrTx/>
              <a:buFont typeface="Arial" panose="020B0604020202020204" pitchFamily="34" charset="0"/>
              <a:buChar char="•"/>
            </a:pPr>
            <a:r>
              <a:rPr lang="en-US" altLang="en-US" b="1" smtClean="0"/>
              <a:t>Grantor</a:t>
            </a:r>
            <a:r>
              <a:rPr lang="en-US" altLang="en-US" smtClean="0"/>
              <a:t> – Sets it up</a:t>
            </a:r>
          </a:p>
          <a:p>
            <a:pPr marL="0" indent="0">
              <a:buClrTx/>
              <a:buFont typeface="Arial" panose="020B0604020202020204" pitchFamily="34" charset="0"/>
              <a:buChar char="•"/>
            </a:pPr>
            <a:r>
              <a:rPr lang="en-US" altLang="en-US" b="1" smtClean="0"/>
              <a:t>Beneficiary</a:t>
            </a:r>
            <a:r>
              <a:rPr lang="en-US" altLang="en-US" smtClean="0"/>
              <a:t> – Receives the benefits</a:t>
            </a:r>
          </a:p>
          <a:p>
            <a:pPr marL="0" indent="0">
              <a:buClrTx/>
              <a:buFont typeface="Arial" panose="020B0604020202020204" pitchFamily="34" charset="0"/>
              <a:buChar char="•"/>
            </a:pPr>
            <a:r>
              <a:rPr lang="en-US" altLang="en-US" b="1" smtClean="0"/>
              <a:t>Trustee </a:t>
            </a:r>
            <a:r>
              <a:rPr lang="en-US" altLang="en-US" smtClean="0"/>
              <a:t>– Executes the instructions </a:t>
            </a:r>
          </a:p>
          <a:p>
            <a:pPr marL="0" indent="0"/>
            <a:endParaRPr lang="en-US"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Oriel">
  <a:themeElements>
    <a:clrScheme name="4_Oriel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fontScheme name="4_Oriel">
      <a:majorFont>
        <a:latin typeface="Frutiger 45 Light"/>
        <a:ea typeface=""/>
        <a:cs typeface=""/>
      </a:majorFont>
      <a:minorFont>
        <a:latin typeface="Minio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0" smtClean="0">
            <a:ln>
              <a:noFill/>
            </a:ln>
            <a:solidFill>
              <a:schemeClr val="bg1"/>
            </a:solidFill>
            <a:effectLst/>
            <a:latin typeface="Arial" pitchFamily="34" charset="0"/>
          </a:defRPr>
        </a:defPPr>
      </a:lstStyle>
    </a:lnDef>
  </a:objectDefaults>
  <a:extraClrSchemeLst>
    <a:extraClrScheme>
      <a:clrScheme name="4_Oriel 1">
        <a:dk1>
          <a:srgbClr val="000000"/>
        </a:dk1>
        <a:lt1>
          <a:srgbClr val="FFFFFF"/>
        </a:lt1>
        <a:dk2>
          <a:srgbClr val="575F6D"/>
        </a:dk2>
        <a:lt2>
          <a:srgbClr val="FFF39D"/>
        </a:lt2>
        <a:accent1>
          <a:srgbClr val="FE8637"/>
        </a:accent1>
        <a:accent2>
          <a:srgbClr val="7598D9"/>
        </a:accent2>
        <a:accent3>
          <a:srgbClr val="FFFFFF"/>
        </a:accent3>
        <a:accent4>
          <a:srgbClr val="000000"/>
        </a:accent4>
        <a:accent5>
          <a:srgbClr val="FEC3AE"/>
        </a:accent5>
        <a:accent6>
          <a:srgbClr val="6989C4"/>
        </a:accent6>
        <a:hlink>
          <a:srgbClr val="D2611C"/>
        </a:hlink>
        <a:folHlink>
          <a:srgbClr val="3B43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6C335AA11F2F45A9894942C8F339A5" ma:contentTypeVersion="0" ma:contentTypeDescription="Create a new document." ma:contentTypeScope="" ma:versionID="2539a5f7ed723f84bb26ccdf1a64da6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5B1713-66B1-4ED3-B04B-DA4EE9D58D08}">
  <ds:schemaRefs>
    <ds:schemaRef ds:uri="http://schemas.microsoft.com/sharepoint/v3/contenttype/forms"/>
  </ds:schemaRefs>
</ds:datastoreItem>
</file>

<file path=customXml/itemProps2.xml><?xml version="1.0" encoding="utf-8"?>
<ds:datastoreItem xmlns:ds="http://schemas.openxmlformats.org/officeDocument/2006/customXml" ds:itemID="{6F46D912-BCB2-4291-94D4-D82BA42A5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C53AC5A-6B3F-4F28-909E-4CE256053DC3}">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36995</TotalTime>
  <Words>5619</Words>
  <Application>Microsoft Office PowerPoint</Application>
  <PresentationFormat>On-screen Show (4:3)</PresentationFormat>
  <Paragraphs>291</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MS PGothic</vt:lpstr>
      <vt:lpstr>MS PGothic</vt:lpstr>
      <vt:lpstr>Arial</vt:lpstr>
      <vt:lpstr>B Frutiger Bold</vt:lpstr>
      <vt:lpstr>Frutiger 45 Light</vt:lpstr>
      <vt:lpstr>Frutiger 55 Roman</vt:lpstr>
      <vt:lpstr>Lucida Grande</vt:lpstr>
      <vt:lpstr>Monotype Sorts</vt:lpstr>
      <vt:lpstr>Tahoma</vt:lpstr>
      <vt:lpstr>Times</vt:lpstr>
      <vt:lpstr>Times New Roman</vt:lpstr>
      <vt:lpstr>Wingdings</vt:lpstr>
      <vt:lpstr>Wingdings 2</vt:lpstr>
      <vt:lpstr>4_Oriel</vt:lpstr>
      <vt:lpstr>PowerPoint Presentation</vt:lpstr>
      <vt:lpstr>What is Estate Planning?</vt:lpstr>
      <vt:lpstr>Five Questions to Consider</vt:lpstr>
      <vt:lpstr>1. What Do You Want to Accomplish?</vt:lpstr>
      <vt:lpstr>2. What Are the Basics?</vt:lpstr>
      <vt:lpstr>2. What Are the Basics?</vt:lpstr>
      <vt:lpstr>2. What Are the Basics?</vt:lpstr>
      <vt:lpstr>2. What Are the Basics?</vt:lpstr>
      <vt:lpstr>2. What Are the Basics?</vt:lpstr>
      <vt:lpstr>3. What Are the Challenges?</vt:lpstr>
      <vt:lpstr>3. What Are the Challenges?</vt:lpstr>
      <vt:lpstr>3. What Are the Challenges? </vt:lpstr>
      <vt:lpstr>3. What Are the Challenges?</vt:lpstr>
      <vt:lpstr>4. What Strategies Are Available?</vt:lpstr>
      <vt:lpstr>4. What Strategies Are Available?</vt:lpstr>
      <vt:lpstr>4. What Strategies Are Available?</vt:lpstr>
      <vt:lpstr>4. What Strategies Are Available?</vt:lpstr>
      <vt:lpstr>4. What Strategies Are Available?</vt:lpstr>
      <vt:lpstr>4. What Strategies are Available?</vt:lpstr>
      <vt:lpstr>Important Information</vt:lpstr>
    </vt:vector>
  </TitlesOfParts>
  <Company>MetLife  Office XP SP3  Professional  NLB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cbrennan1</dc:creator>
  <cp:lastModifiedBy>rhanderson</cp:lastModifiedBy>
  <cp:revision>599</cp:revision>
  <cp:lastPrinted>2014-05-14T13:23:44Z</cp:lastPrinted>
  <dcterms:created xsi:type="dcterms:W3CDTF">2006-08-24T14:04:25Z</dcterms:created>
  <dcterms:modified xsi:type="dcterms:W3CDTF">2017-10-03T16:02:30Z</dcterms:modified>
</cp:coreProperties>
</file>