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46" r:id="rId2"/>
    <p:sldId id="350" r:id="rId3"/>
    <p:sldId id="356" r:id="rId4"/>
    <p:sldId id="351" r:id="rId5"/>
    <p:sldId id="372" r:id="rId6"/>
    <p:sldId id="373" r:id="rId7"/>
    <p:sldId id="403" r:id="rId8"/>
    <p:sldId id="374" r:id="rId9"/>
    <p:sldId id="269" r:id="rId10"/>
    <p:sldId id="418" r:id="rId11"/>
    <p:sldId id="272" r:id="rId12"/>
    <p:sldId id="276" r:id="rId13"/>
    <p:sldId id="279" r:id="rId14"/>
    <p:sldId id="419" r:id="rId15"/>
    <p:sldId id="309" r:id="rId16"/>
    <p:sldId id="275" r:id="rId17"/>
    <p:sldId id="273" r:id="rId18"/>
    <p:sldId id="274" r:id="rId19"/>
    <p:sldId id="345" r:id="rId20"/>
    <p:sldId id="421" r:id="rId21"/>
    <p:sldId id="424" r:id="rId22"/>
    <p:sldId id="420" r:id="rId23"/>
    <p:sldId id="330" r:id="rId24"/>
    <p:sldId id="332" r:id="rId25"/>
    <p:sldId id="412" r:id="rId26"/>
    <p:sldId id="413" r:id="rId27"/>
    <p:sldId id="414" r:id="rId28"/>
    <p:sldId id="415" r:id="rId29"/>
    <p:sldId id="416" r:id="rId30"/>
    <p:sldId id="409" r:id="rId31"/>
    <p:sldId id="410" r:id="rId32"/>
    <p:sldId id="422" r:id="rId33"/>
    <p:sldId id="411" r:id="rId34"/>
    <p:sldId id="303" r:id="rId35"/>
  </p:sldIdLst>
  <p:sldSz cx="9144000" cy="6858000" type="screen4x3"/>
  <p:notesSz cx="7010400" cy="92964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initials="j" lastIdx="4" clrIdx="0"/>
  <p:cmAuthor id="1" name="Nationwide" initials="N" lastIdx="3" clrIdx="1"/>
  <p:cmAuthor id="2" name="Hausch, Staci" initials="HS" lastIdx="1" clrIdx="2">
    <p:extLst/>
  </p:cmAuthor>
  <p:cmAuthor id="3" name="Hobson, Sheri" initials="HS"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5"/>
    <a:srgbClr val="3682C8"/>
    <a:srgbClr val="00467F"/>
    <a:srgbClr val="8DC6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0" autoAdjust="0"/>
    <p:restoredTop sz="93829" autoAdjust="0"/>
  </p:normalViewPr>
  <p:slideViewPr>
    <p:cSldViewPr snapToGrid="0" snapToObjects="1">
      <p:cViewPr varScale="1">
        <p:scale>
          <a:sx n="74" d="100"/>
          <a:sy n="74" d="100"/>
        </p:scale>
        <p:origin x="120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6" d="100"/>
        <a:sy n="76" d="100"/>
      </p:scale>
      <p:origin x="0" y="0"/>
    </p:cViewPr>
  </p:sorterViewPr>
  <p:notesViewPr>
    <p:cSldViewPr snapToGrid="0" snapToObjects="1">
      <p:cViewPr varScale="1">
        <p:scale>
          <a:sx n="62" d="100"/>
          <a:sy n="62" d="100"/>
        </p:scale>
        <p:origin x="277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6460-4A03-9555-55092119DD62}"/>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6460-4A03-9555-55092119DD62}"/>
              </c:ext>
            </c:extLst>
          </c:dPt>
          <c:dLbls>
            <c:dLbl>
              <c:idx val="0"/>
              <c:layout>
                <c:manualLayout>
                  <c:x val="-0.232413962229503"/>
                  <c:y val="-0.1791466955479769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460-4A03-9555-55092119DD62}"/>
                </c:ext>
                <c:ext xmlns:c15="http://schemas.microsoft.com/office/drawing/2012/chart" uri="{CE6537A1-D6FC-4f65-9D91-7224C49458BB}"/>
              </c:extLst>
            </c:dLbl>
            <c:spPr>
              <a:noFill/>
              <a:ln>
                <a:noFill/>
              </a:ln>
              <a:effectLst/>
            </c:spPr>
            <c:txPr>
              <a:bodyPr/>
              <a:lstStyle/>
              <a:p>
                <a:pPr>
                  <a:defRPr sz="2800" b="1">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numRef>
              <c:f>Sheet1!$A$2:$A$3</c:f>
              <c:numCache>
                <c:formatCode>General</c:formatCode>
                <c:ptCount val="2"/>
                <c:pt idx="0">
                  <c:v>1</c:v>
                </c:pt>
                <c:pt idx="1">
                  <c:v>2</c:v>
                </c:pt>
              </c:numCache>
            </c:numRef>
          </c:cat>
          <c:val>
            <c:numRef>
              <c:f>Sheet1!$B$2:$B$3</c:f>
              <c:numCache>
                <c:formatCode>0%</c:formatCode>
                <c:ptCount val="2"/>
                <c:pt idx="0">
                  <c:v>0.70000000000000095</c:v>
                </c:pt>
                <c:pt idx="1">
                  <c:v>0.3</c:v>
                </c:pt>
              </c:numCache>
            </c:numRef>
          </c:val>
          <c:extLst xmlns:c16r2="http://schemas.microsoft.com/office/drawing/2015/06/chart">
            <c:ext xmlns:c16="http://schemas.microsoft.com/office/drawing/2014/chart" uri="{C3380CC4-5D6E-409C-BE32-E72D297353CC}">
              <c16:uniqueId val="{00000004-6460-4A03-9555-55092119DD62}"/>
            </c:ext>
          </c:extLst>
        </c:ser>
        <c:dLbls>
          <c:showLegendKey val="0"/>
          <c:showVal val="0"/>
          <c:showCatName val="0"/>
          <c:showSerName val="0"/>
          <c:showPercent val="0"/>
          <c:showBubbleSize val="0"/>
          <c:showLeaderLines val="1"/>
        </c:dLbls>
        <c:firstSliceAng val="0"/>
        <c:holeSize val="64"/>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A12A-45E6-A150-0E9AA02414ED}"/>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A12A-45E6-A150-0E9AA02414ED}"/>
              </c:ext>
            </c:extLst>
          </c:dPt>
          <c:cat>
            <c:numRef>
              <c:f>Sheet1!$A$2:$A$3</c:f>
              <c:numCache>
                <c:formatCode>General</c:formatCode>
                <c:ptCount val="2"/>
                <c:pt idx="0">
                  <c:v>1</c:v>
                </c:pt>
                <c:pt idx="1">
                  <c:v>2</c:v>
                </c:pt>
              </c:numCache>
            </c:numRef>
          </c:cat>
          <c:val>
            <c:numRef>
              <c:f>Sheet1!$B$2:$B$3</c:f>
              <c:numCache>
                <c:formatCode>0%</c:formatCode>
                <c:ptCount val="2"/>
                <c:pt idx="0">
                  <c:v>0.08</c:v>
                </c:pt>
                <c:pt idx="1">
                  <c:v>0.92</c:v>
                </c:pt>
              </c:numCache>
            </c:numRef>
          </c:val>
          <c:extLst xmlns:c16r2="http://schemas.microsoft.com/office/drawing/2015/06/chart">
            <c:ext xmlns:c16="http://schemas.microsoft.com/office/drawing/2014/chart" uri="{C3380CC4-5D6E-409C-BE32-E72D297353CC}">
              <c16:uniqueId val="{00000004-A12A-45E6-A150-0E9AA02414ED}"/>
            </c:ext>
          </c:extLst>
        </c:ser>
        <c:dLbls>
          <c:showLegendKey val="0"/>
          <c:showVal val="0"/>
          <c:showCatName val="0"/>
          <c:showSerName val="0"/>
          <c:showPercent val="0"/>
          <c:showBubbleSize val="0"/>
          <c:showLeaderLines val="1"/>
        </c:dLbls>
        <c:firstSliceAng val="0"/>
        <c:holeSize val="64"/>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tx2"/>
              </a:solidFill>
            </c:spPr>
            <c:extLst xmlns:c16r2="http://schemas.microsoft.com/office/drawing/2015/06/chart">
              <c:ext xmlns:c16="http://schemas.microsoft.com/office/drawing/2014/chart" uri="{C3380CC4-5D6E-409C-BE32-E72D297353CC}">
                <c16:uniqueId val="{00000001-52B2-40FD-BF57-D32AB5BE1B2E}"/>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52B2-40FD-BF57-D32AB5BE1B2E}"/>
              </c:ext>
            </c:extLst>
          </c:dPt>
          <c:cat>
            <c:numRef>
              <c:f>Sheet1!$A$2:$A$3</c:f>
              <c:numCache>
                <c:formatCode>General</c:formatCode>
                <c:ptCount val="2"/>
                <c:pt idx="0">
                  <c:v>1</c:v>
                </c:pt>
                <c:pt idx="1">
                  <c:v>2</c:v>
                </c:pt>
              </c:numCache>
            </c:numRef>
          </c:cat>
          <c:val>
            <c:numRef>
              <c:f>Sheet1!$B$2:$B$3</c:f>
              <c:numCache>
                <c:formatCode>0%</c:formatCode>
                <c:ptCount val="2"/>
                <c:pt idx="0">
                  <c:v>0.16</c:v>
                </c:pt>
                <c:pt idx="1">
                  <c:v>0.84</c:v>
                </c:pt>
              </c:numCache>
            </c:numRef>
          </c:val>
          <c:extLst xmlns:c16r2="http://schemas.microsoft.com/office/drawing/2015/06/chart">
            <c:ext xmlns:c16="http://schemas.microsoft.com/office/drawing/2014/chart" uri="{C3380CC4-5D6E-409C-BE32-E72D297353CC}">
              <c16:uniqueId val="{00000004-52B2-40FD-BF57-D32AB5BE1B2E}"/>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tx2"/>
              </a:solidFill>
            </c:spPr>
            <c:extLst xmlns:c16r2="http://schemas.microsoft.com/office/drawing/2015/06/chart">
              <c:ext xmlns:c16="http://schemas.microsoft.com/office/drawing/2014/chart" uri="{C3380CC4-5D6E-409C-BE32-E72D297353CC}">
                <c16:uniqueId val="{00000001-9151-4237-A0DF-64F0F4BD54AA}"/>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9151-4237-A0DF-64F0F4BD54AA}"/>
              </c:ext>
            </c:extLst>
          </c:dPt>
          <c:cat>
            <c:numRef>
              <c:f>Sheet1!$A$2:$A$3</c:f>
              <c:numCache>
                <c:formatCode>General</c:formatCode>
                <c:ptCount val="2"/>
                <c:pt idx="0">
                  <c:v>1</c:v>
                </c:pt>
                <c:pt idx="1">
                  <c:v>2</c:v>
                </c:pt>
              </c:numCache>
            </c:numRef>
          </c:cat>
          <c:val>
            <c:numRef>
              <c:f>Sheet1!$B$2:$B$3</c:f>
              <c:numCache>
                <c:formatCode>0%</c:formatCode>
                <c:ptCount val="2"/>
                <c:pt idx="0">
                  <c:v>0.64</c:v>
                </c:pt>
                <c:pt idx="1">
                  <c:v>0.41</c:v>
                </c:pt>
              </c:numCache>
            </c:numRef>
          </c:val>
          <c:extLst xmlns:c16r2="http://schemas.microsoft.com/office/drawing/2015/06/chart">
            <c:ext xmlns:c16="http://schemas.microsoft.com/office/drawing/2014/chart" uri="{C3380CC4-5D6E-409C-BE32-E72D297353CC}">
              <c16:uniqueId val="{00000004-9151-4237-A0DF-64F0F4BD54A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tx2"/>
              </a:solidFill>
            </c:spPr>
            <c:extLst xmlns:c16r2="http://schemas.microsoft.com/office/drawing/2015/06/chart">
              <c:ext xmlns:c16="http://schemas.microsoft.com/office/drawing/2014/chart" uri="{C3380CC4-5D6E-409C-BE32-E72D297353CC}">
                <c16:uniqueId val="{00000001-0EF0-4331-81FF-BD41F0536C65}"/>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EF0-4331-81FF-BD41F0536C65}"/>
              </c:ext>
            </c:extLst>
          </c:dPt>
          <c:cat>
            <c:numRef>
              <c:f>Sheet1!$A$2:$A$3</c:f>
              <c:numCache>
                <c:formatCode>General</c:formatCode>
                <c:ptCount val="2"/>
                <c:pt idx="0">
                  <c:v>1</c:v>
                </c:pt>
                <c:pt idx="1">
                  <c:v>2</c:v>
                </c:pt>
              </c:numCache>
            </c:numRef>
          </c:cat>
          <c:val>
            <c:numRef>
              <c:f>Sheet1!$B$2:$B$3</c:f>
              <c:numCache>
                <c:formatCode>0%</c:formatCode>
                <c:ptCount val="2"/>
                <c:pt idx="0">
                  <c:v>0.55000000000000004</c:v>
                </c:pt>
                <c:pt idx="1">
                  <c:v>0.28000000000000003</c:v>
                </c:pt>
              </c:numCache>
            </c:numRef>
          </c:val>
          <c:extLst xmlns:c16r2="http://schemas.microsoft.com/office/drawing/2015/06/chart">
            <c:ext xmlns:c16="http://schemas.microsoft.com/office/drawing/2014/chart" uri="{C3380CC4-5D6E-409C-BE32-E72D297353CC}">
              <c16:uniqueId val="{00000004-0EF0-4331-81FF-BD41F0536C65}"/>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0.27855</cdr:x>
      <cdr:y>0.36284</cdr:y>
    </cdr:from>
    <cdr:to>
      <cdr:x>0.66994</cdr:x>
      <cdr:y>0.67065</cdr:y>
    </cdr:to>
    <cdr:sp macro="" textlink="">
      <cdr:nvSpPr>
        <cdr:cNvPr id="2" name="TextBox 1"/>
        <cdr:cNvSpPr txBox="1"/>
      </cdr:nvSpPr>
      <cdr:spPr>
        <a:xfrm xmlns:a="http://schemas.openxmlformats.org/drawingml/2006/main">
          <a:off x="401536" y="483219"/>
          <a:ext cx="564192" cy="409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16%</a:t>
          </a:r>
        </a:p>
      </cdr:txBody>
    </cdr:sp>
  </cdr:relSizeAnchor>
</c:userShapes>
</file>

<file path=ppt/drawings/drawing2.xml><?xml version="1.0" encoding="utf-8"?>
<c:userShapes xmlns:c="http://schemas.openxmlformats.org/drawingml/2006/chart">
  <cdr:relSizeAnchor xmlns:cdr="http://schemas.openxmlformats.org/drawingml/2006/chartDrawing">
    <cdr:from>
      <cdr:x>0.27855</cdr:x>
      <cdr:y>0.36284</cdr:y>
    </cdr:from>
    <cdr:to>
      <cdr:x>0.66994</cdr:x>
      <cdr:y>0.67065</cdr:y>
    </cdr:to>
    <cdr:sp macro="" textlink="">
      <cdr:nvSpPr>
        <cdr:cNvPr id="2" name="TextBox 1"/>
        <cdr:cNvSpPr txBox="1"/>
      </cdr:nvSpPr>
      <cdr:spPr>
        <a:xfrm xmlns:a="http://schemas.openxmlformats.org/drawingml/2006/main">
          <a:off x="401536" y="483219"/>
          <a:ext cx="564192" cy="409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64%</a:t>
          </a:r>
        </a:p>
      </cdr:txBody>
    </cdr:sp>
  </cdr:relSizeAnchor>
</c:userShapes>
</file>

<file path=ppt/drawings/drawing3.xml><?xml version="1.0" encoding="utf-8"?>
<c:userShapes xmlns:c="http://schemas.openxmlformats.org/drawingml/2006/chart">
  <cdr:relSizeAnchor xmlns:cdr="http://schemas.openxmlformats.org/drawingml/2006/chartDrawing">
    <cdr:from>
      <cdr:x>0.27855</cdr:x>
      <cdr:y>0.36284</cdr:y>
    </cdr:from>
    <cdr:to>
      <cdr:x>0.66994</cdr:x>
      <cdr:y>0.67065</cdr:y>
    </cdr:to>
    <cdr:sp macro="" textlink="">
      <cdr:nvSpPr>
        <cdr:cNvPr id="2" name="TextBox 1"/>
        <cdr:cNvSpPr txBox="1"/>
      </cdr:nvSpPr>
      <cdr:spPr>
        <a:xfrm xmlns:a="http://schemas.openxmlformats.org/drawingml/2006/main">
          <a:off x="401536" y="483219"/>
          <a:ext cx="564192" cy="409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55%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EF5922-F60B-9F42-8A66-DE3DC1B52E4E}" type="datetimeFigureOut">
              <a:rPr lang="en-US" smtClean="0"/>
              <a:pPr/>
              <a:t>9/28/2017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6BE10A-A3C8-8948-B0C7-569FFA8BD166}" type="slidenum">
              <a:rPr lang="en-US" smtClean="0"/>
              <a:pPr/>
              <a:t>‹#›</a:t>
            </a:fld>
            <a:endParaRPr lang="en-US"/>
          </a:p>
        </p:txBody>
      </p:sp>
    </p:spTree>
    <p:extLst>
      <p:ext uri="{BB962C8B-B14F-4D97-AF65-F5344CB8AC3E}">
        <p14:creationId xmlns:p14="http://schemas.microsoft.com/office/powerpoint/2010/main" val="2051507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045AC7-99A6-E24E-BDC5-7A1186AAC594}" type="datetimeFigureOut">
              <a:rPr lang="en-US" smtClean="0"/>
              <a:pPr/>
              <a:t>9/28/2017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BFE25B-13A8-0948-9248-9895C3C99D02}" type="slidenum">
              <a:rPr lang="en-US" smtClean="0"/>
              <a:pPr/>
              <a:t>‹#›</a:t>
            </a:fld>
            <a:endParaRPr lang="en-US"/>
          </a:p>
        </p:txBody>
      </p:sp>
    </p:spTree>
    <p:extLst>
      <p:ext uri="{BB962C8B-B14F-4D97-AF65-F5344CB8AC3E}">
        <p14:creationId xmlns:p14="http://schemas.microsoft.com/office/powerpoint/2010/main" val="1819283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1</a:t>
            </a:fld>
            <a:endParaRPr lang="en-US" dirty="0"/>
          </a:p>
        </p:txBody>
      </p:sp>
    </p:spTree>
    <p:extLst>
      <p:ext uri="{BB962C8B-B14F-4D97-AF65-F5344CB8AC3E}">
        <p14:creationId xmlns:p14="http://schemas.microsoft.com/office/powerpoint/2010/main" val="321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000" dirty="0">
                <a:latin typeface="Arial"/>
                <a:cs typeface="Arial"/>
              </a:rPr>
              <a:t>Long-term care is complicated: There is a general lack of knowledge on how the products work and the cost of delaying purchase. </a:t>
            </a:r>
          </a:p>
          <a:p>
            <a:pPr marL="171450" indent="-171450">
              <a:buFont typeface="Arial" panose="020B0604020202020204" pitchFamily="34" charset="0"/>
              <a:buChar char="•"/>
            </a:pPr>
            <a:r>
              <a:rPr lang="en-US" sz="1000" dirty="0">
                <a:latin typeface="Arial"/>
                <a:cs typeface="Arial"/>
              </a:rPr>
              <a:t>Long-term care is expensive, especially when purchased at older ages. Since most people do not shop for long-term care until they are older, the cost can be prohibitive.</a:t>
            </a:r>
          </a:p>
          <a:p>
            <a:pPr marL="171450" indent="-171450">
              <a:buFont typeface="Arial" panose="020B0604020202020204" pitchFamily="34" charset="0"/>
              <a:buChar char="•"/>
            </a:pPr>
            <a:r>
              <a:rPr lang="en-US" sz="1000" dirty="0">
                <a:latin typeface="Arial"/>
                <a:cs typeface="Arial"/>
              </a:rPr>
              <a:t>People are skeptical of the product and provider. Focus groups show that people have a distrust for the LTC industry, especially with all the recent rate increases.</a:t>
            </a:r>
          </a:p>
          <a:p>
            <a:pPr marL="171450" indent="-171450">
              <a:buFont typeface="Arial" panose="020B0604020202020204" pitchFamily="34" charset="0"/>
              <a:buChar char="•"/>
            </a:pPr>
            <a:r>
              <a:rPr lang="en-US" sz="1000" dirty="0">
                <a:latin typeface="Arial"/>
                <a:cs typeface="Arial"/>
              </a:rPr>
              <a:t>People have other financial responsibilities, such as saving for retirement or helping children and grandchildren.</a:t>
            </a:r>
          </a:p>
          <a:p>
            <a:pPr marL="171450" indent="-171450">
              <a:buFont typeface="Arial" panose="020B0604020202020204" pitchFamily="34" charset="0"/>
              <a:buChar char="•"/>
            </a:pPr>
            <a:r>
              <a:rPr lang="en-US" sz="1000" dirty="0">
                <a:latin typeface="Arial"/>
                <a:cs typeface="Arial"/>
              </a:rPr>
              <a:t>Loss of premiums. People often don’t want to spend money on a product they may never use, ending up with no return on their investment.</a:t>
            </a:r>
          </a:p>
          <a:p>
            <a:endParaRPr lang="en-US" sz="1000" dirty="0">
              <a:latin typeface="Arial"/>
              <a:cs typeface="Arial"/>
            </a:endParaRPr>
          </a:p>
          <a:p>
            <a:r>
              <a:rPr lang="en-US" sz="1000" dirty="0">
                <a:latin typeface="Arial"/>
                <a:cs typeface="Arial"/>
              </a:rPr>
              <a:t>[CLICK] Perhaps most challenging is that 78 percent of Americans surveyed in 2013 by Nationwide thought of “Nursing Home” when asked to describe long-term care. It’s also hard to talk about an unpleasant topic like “nursing homes.”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10</a:t>
            </a:fld>
            <a:endParaRPr lang="en-US" dirty="0"/>
          </a:p>
        </p:txBody>
      </p:sp>
    </p:spTree>
    <p:extLst>
      <p:ext uri="{BB962C8B-B14F-4D97-AF65-F5344CB8AC3E}">
        <p14:creationId xmlns:p14="http://schemas.microsoft.com/office/powerpoint/2010/main" val="245545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altLang="en-US" sz="1000" dirty="0">
                <a:latin typeface="Arial"/>
                <a:cs typeface="Arial"/>
              </a:rPr>
              <a:t>Some may be correct in their perceptions about the costs of long-term care, but wrong in their perspective on how these costs are paid for:</a:t>
            </a:r>
          </a:p>
          <a:p>
            <a:pPr>
              <a:lnSpc>
                <a:spcPct val="90000"/>
              </a:lnSpc>
            </a:pPr>
            <a:endParaRPr lang="en-US" altLang="en-US" sz="1000" dirty="0">
              <a:latin typeface="Arial"/>
              <a:cs typeface="Arial"/>
            </a:endParaRPr>
          </a:p>
          <a:p>
            <a:pPr>
              <a:lnSpc>
                <a:spcPct val="90000"/>
              </a:lnSpc>
            </a:pPr>
            <a:r>
              <a:rPr lang="en-US" altLang="en-US" sz="1000" dirty="0">
                <a:latin typeface="Arial"/>
                <a:cs typeface="Arial"/>
              </a:rPr>
              <a:t>[CLICK] 16% think that Medicare helps pay for long-term care. The reality is that Medicare only covers up to 100 days of “skilled nursing care” per illness. To quality, you must enter a Medicare-approved “skilled nursing facility” or nursing home within 30 days of a hospital stay that lasted at least three days, AND the care in the nursing home must be for the same condition as the hospital stay.</a:t>
            </a:r>
          </a:p>
          <a:p>
            <a:pPr>
              <a:lnSpc>
                <a:spcPct val="90000"/>
              </a:lnSpc>
            </a:pPr>
            <a:endParaRPr lang="en-US" altLang="en-US" sz="1000" dirty="0">
              <a:latin typeface="Arial"/>
              <a:cs typeface="Arial"/>
            </a:endParaRPr>
          </a:p>
          <a:p>
            <a:pPr>
              <a:lnSpc>
                <a:spcPct val="90000"/>
              </a:lnSpc>
            </a:pPr>
            <a:r>
              <a:rPr lang="en-US" altLang="en-US" sz="1000" dirty="0">
                <a:latin typeface="Arial"/>
                <a:cs typeface="Arial"/>
              </a:rPr>
              <a:t>[CLICK] 64% of American’s surveyed plan to use Social Security to help pay for long-term care. It can help, but the maximum benefit for a retiree at full retirement age today is only $32,220. The cost of a semi-private nursing home room today is more than twice that at $82,125.</a:t>
            </a:r>
          </a:p>
          <a:p>
            <a:pPr>
              <a:lnSpc>
                <a:spcPct val="90000"/>
              </a:lnSpc>
            </a:pPr>
            <a:endParaRPr lang="en-US" altLang="en-US" sz="1000" dirty="0">
              <a:latin typeface="Arial"/>
              <a:cs typeface="Arial"/>
            </a:endParaRPr>
          </a:p>
          <a:p>
            <a:pPr>
              <a:lnSpc>
                <a:spcPct val="90000"/>
              </a:lnSpc>
            </a:pPr>
            <a:r>
              <a:rPr lang="en-US" altLang="en-US" sz="1000" dirty="0">
                <a:latin typeface="Arial"/>
                <a:cs typeface="Arial"/>
              </a:rPr>
              <a:t>[CLICK] 55% of Americans polled by Nationwide and Harris thought that the Affordable Care </a:t>
            </a:r>
            <a:r>
              <a:rPr lang="en-US" altLang="en-US" sz="1000" dirty="0" err="1">
                <a:latin typeface="Arial"/>
                <a:cs typeface="Arial"/>
              </a:rPr>
              <a:t>Actpays</a:t>
            </a:r>
            <a:r>
              <a:rPr lang="en-US" altLang="en-US" sz="1000" dirty="0">
                <a:latin typeface="Arial"/>
                <a:cs typeface="Arial"/>
              </a:rPr>
              <a:t> for long-term care. It doesn’t. The part of the law that might have helped, the CLASS Act, was repealed on January 1, 2013.</a:t>
            </a:r>
          </a:p>
          <a:p>
            <a:pPr>
              <a:lnSpc>
                <a:spcPct val="90000"/>
              </a:lnSpc>
            </a:pPr>
            <a:endParaRPr lang="en-US" altLang="en-US" sz="1000" dirty="0">
              <a:latin typeface="Arial"/>
              <a:cs typeface="Arial"/>
            </a:endParaRPr>
          </a:p>
          <a:p>
            <a:pPr>
              <a:lnSpc>
                <a:spcPct val="90000"/>
              </a:lnSpc>
            </a:pPr>
            <a:r>
              <a:rPr lang="en-US" altLang="en-US" sz="1000" dirty="0">
                <a:latin typeface="Arial"/>
                <a:cs typeface="Arial"/>
              </a:rPr>
              <a:t>Remember, Medicare is only a temporary solution, assuming a</a:t>
            </a:r>
            <a:r>
              <a:rPr lang="en-US" altLang="en-US" sz="1000" baseline="0" dirty="0">
                <a:latin typeface="Arial"/>
                <a:cs typeface="Arial"/>
              </a:rPr>
              <a:t> person </a:t>
            </a:r>
            <a:r>
              <a:rPr lang="en-US" altLang="en-US" sz="1000" dirty="0">
                <a:latin typeface="Arial"/>
                <a:cs typeface="Arial"/>
              </a:rPr>
              <a:t>even qualifies for the program. Medicaid is a solution only for the impoverished or when your</a:t>
            </a:r>
            <a:r>
              <a:rPr lang="en-US" altLang="en-US" sz="1000" baseline="0" dirty="0">
                <a:latin typeface="Arial"/>
                <a:cs typeface="Arial"/>
              </a:rPr>
              <a:t> </a:t>
            </a:r>
            <a:r>
              <a:rPr lang="en-US" altLang="en-US" sz="1000" dirty="0">
                <a:latin typeface="Arial"/>
                <a:cs typeface="Arial"/>
              </a:rPr>
              <a:t>assets are already depleted. And private health insurance is not going to pay LTC needs. </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11</a:t>
            </a:fld>
            <a:endParaRPr lang="en-US" dirty="0"/>
          </a:p>
        </p:txBody>
      </p:sp>
    </p:spTree>
    <p:extLst>
      <p:ext uri="{BB962C8B-B14F-4D97-AF65-F5344CB8AC3E}">
        <p14:creationId xmlns:p14="http://schemas.microsoft.com/office/powerpoint/2010/main" val="121468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a:cs typeface="Arial"/>
              </a:rPr>
              <a:t>Medicaid covers long-term care for those who have few assets or have exhausted their assets.</a:t>
            </a:r>
          </a:p>
          <a:p>
            <a:endParaRPr lang="en-US" sz="1000" dirty="0">
              <a:latin typeface="Arial"/>
              <a:cs typeface="Arial"/>
            </a:endParaRPr>
          </a:p>
          <a:p>
            <a:r>
              <a:rPr lang="en-US" sz="1000" dirty="0">
                <a:latin typeface="Arial"/>
                <a:cs typeface="Arial"/>
              </a:rPr>
              <a:t>To</a:t>
            </a:r>
            <a:r>
              <a:rPr lang="en-US" sz="1000" baseline="0" dirty="0">
                <a:latin typeface="Arial"/>
                <a:cs typeface="Arial"/>
              </a:rPr>
              <a:t> qualify for Medicaid, you must:</a:t>
            </a:r>
          </a:p>
          <a:p>
            <a:pPr marL="171450" indent="-171450">
              <a:buFont typeface="Arial" panose="020B0604020202020204" pitchFamily="34" charset="0"/>
              <a:buChar char="•"/>
            </a:pPr>
            <a:r>
              <a:rPr lang="en-US" sz="1000" baseline="0" dirty="0">
                <a:latin typeface="Arial"/>
                <a:cs typeface="Arial"/>
              </a:rPr>
              <a:t>Have income below or near the federal poverty line</a:t>
            </a:r>
          </a:p>
          <a:p>
            <a:pPr marL="171450" indent="-171450">
              <a:buFont typeface="Arial" panose="020B0604020202020204" pitchFamily="34" charset="0"/>
              <a:buChar char="•"/>
            </a:pPr>
            <a:r>
              <a:rPr lang="en-US" sz="1000" baseline="0" dirty="0">
                <a:latin typeface="Arial"/>
                <a:cs typeface="Arial"/>
              </a:rPr>
              <a:t>Assets less than $2,000</a:t>
            </a:r>
          </a:p>
          <a:p>
            <a:pPr marL="171450" indent="-171450">
              <a:buFont typeface="Arial" panose="020B0604020202020204" pitchFamily="34" charset="0"/>
              <a:buChar char="•"/>
            </a:pPr>
            <a:r>
              <a:rPr lang="en-US" sz="1000" baseline="0" dirty="0">
                <a:latin typeface="Arial"/>
                <a:cs typeface="Arial"/>
              </a:rPr>
              <a:t>Five year look-back on assets</a:t>
            </a:r>
          </a:p>
          <a:p>
            <a:pPr marL="171450" indent="-171450">
              <a:buFont typeface="Arial" panose="020B0604020202020204" pitchFamily="34" charset="0"/>
              <a:buChar char="•"/>
            </a:pPr>
            <a:endParaRPr lang="en-US" sz="1000" baseline="0" dirty="0">
              <a:latin typeface="Arial"/>
              <a:cs typeface="Arial"/>
            </a:endParaRPr>
          </a:p>
          <a:p>
            <a:pPr marL="0" indent="0">
              <a:buFont typeface="Arial" panose="020B0604020202020204" pitchFamily="34" charset="0"/>
              <a:buNone/>
            </a:pPr>
            <a:r>
              <a:rPr lang="en-US" sz="1000" baseline="0" dirty="0">
                <a:latin typeface="Arial"/>
                <a:cs typeface="Arial"/>
              </a:rPr>
              <a:t>State guidelines can vary for Medicaid</a:t>
            </a:r>
          </a:p>
          <a:p>
            <a:pPr marL="0" indent="0">
              <a:buFont typeface="Arial" panose="020B0604020202020204" pitchFamily="34" charset="0"/>
              <a:buNone/>
            </a:pPr>
            <a:endParaRPr lang="en-US" sz="1000" baseline="0" dirty="0">
              <a:latin typeface="Arial"/>
              <a:cs typeface="Arial"/>
            </a:endParaRPr>
          </a:p>
          <a:p>
            <a:pPr marL="0" indent="0">
              <a:buFont typeface="Arial" panose="020B0604020202020204" pitchFamily="34" charset="0"/>
              <a:buNone/>
            </a:pPr>
            <a:endParaRPr lang="en-US" sz="1000" baseline="0" dirty="0">
              <a:latin typeface="Arial"/>
              <a:cs typeface="Arial"/>
            </a:endParaRPr>
          </a:p>
          <a:p>
            <a:pPr marL="0" indent="0">
              <a:buFont typeface="Arial" panose="020B0604020202020204" pitchFamily="34" charset="0"/>
              <a:buNone/>
            </a:pPr>
            <a:r>
              <a:rPr lang="en-US" sz="1000" baseline="0" dirty="0">
                <a:latin typeface="Arial"/>
                <a:cs typeface="Arial"/>
              </a:rPr>
              <a:t>Source: medicaid.gov</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12</a:t>
            </a:fld>
            <a:endParaRPr lang="en-US" dirty="0"/>
          </a:p>
        </p:txBody>
      </p:sp>
    </p:spTree>
    <p:extLst>
      <p:ext uri="{BB962C8B-B14F-4D97-AF65-F5344CB8AC3E}">
        <p14:creationId xmlns:p14="http://schemas.microsoft.com/office/powerpoint/2010/main" val="126902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sz="1000" dirty="0">
                <a:latin typeface="Arial"/>
                <a:cs typeface="Arial"/>
              </a:rPr>
              <a:t>In addition to paid care, we must also bring up unpaid informal long-term care, which comprises over 50% of LTC in this country and is primarily provided by spouses or other relatives who are usually daughters or daughters-in-law.</a:t>
            </a:r>
          </a:p>
          <a:p>
            <a:pPr>
              <a:defRPr/>
            </a:pPr>
            <a:endParaRPr lang="en-US" sz="1000" dirty="0">
              <a:latin typeface="Arial"/>
              <a:cs typeface="Arial"/>
            </a:endParaRPr>
          </a:p>
          <a:p>
            <a:pPr>
              <a:defRPr/>
            </a:pPr>
            <a:r>
              <a:rPr lang="en-US" altLang="en-US" sz="1000" dirty="0">
                <a:latin typeface="Arial"/>
                <a:cs typeface="Arial"/>
              </a:rPr>
              <a:t>[CLICK]  </a:t>
            </a:r>
            <a:r>
              <a:rPr lang="en-US" sz="1000" dirty="0">
                <a:latin typeface="Arial"/>
                <a:cs typeface="Arial"/>
              </a:rPr>
              <a:t>Long-term care is a problem that affects women in particular because they not only are the caregivers, they are the ones left behind to be cared for. </a:t>
            </a:r>
          </a:p>
        </p:txBody>
      </p:sp>
      <p:sp>
        <p:nvSpPr>
          <p:cNvPr id="4" name="Slide Number Placeholder 3"/>
          <p:cNvSpPr>
            <a:spLocks noGrp="1"/>
          </p:cNvSpPr>
          <p:nvPr>
            <p:ph type="sldNum" sz="quarter" idx="10"/>
          </p:nvPr>
        </p:nvSpPr>
        <p:spPr/>
        <p:txBody>
          <a:bodyPr/>
          <a:lstStyle/>
          <a:p>
            <a:fld id="{B7BFE25B-13A8-0948-9248-9895C3C99D02}" type="slidenum">
              <a:rPr lang="en-US" smtClean="0"/>
              <a:pPr/>
              <a:t>13</a:t>
            </a:fld>
            <a:endParaRPr lang="en-US" dirty="0"/>
          </a:p>
        </p:txBody>
      </p:sp>
    </p:spTree>
    <p:extLst>
      <p:ext uri="{BB962C8B-B14F-4D97-AF65-F5344CB8AC3E}">
        <p14:creationId xmlns:p14="http://schemas.microsoft.com/office/powerpoint/2010/main" val="190617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349415" indent="-349415" eaLnBrk="0" fontAlgn="base" hangingPunct="0">
              <a:spcBef>
                <a:spcPct val="20000"/>
              </a:spcBef>
              <a:spcAft>
                <a:spcPts val="1834"/>
              </a:spcAft>
              <a:defRPr/>
            </a:pPr>
            <a:r>
              <a:rPr lang="en-US" sz="2400" dirty="0">
                <a:latin typeface="Arial" pitchFamily="34" charset="0"/>
                <a:ea typeface="ＭＳ Ｐゴシック" charset="-128"/>
                <a:cs typeface="Arial" pitchFamily="34" charset="0"/>
              </a:rPr>
              <a:t>Let’s sum up some of the challenges and realities we just discussed. </a:t>
            </a:r>
          </a:p>
          <a:p>
            <a:pPr marL="815302" lvl="1" indent="-349415" eaLnBrk="0" fontAlgn="base" hangingPunct="0">
              <a:spcBef>
                <a:spcPct val="20000"/>
              </a:spcBef>
              <a:spcAft>
                <a:spcPts val="1834"/>
              </a:spcAft>
              <a:defRPr/>
            </a:pPr>
            <a:endParaRPr lang="en-US" sz="2400" dirty="0">
              <a:latin typeface="Arial" pitchFamily="34" charset="0"/>
              <a:ea typeface="ＭＳ Ｐゴシック" charset="-128"/>
              <a:cs typeface="Arial" pitchFamily="34" charset="0"/>
            </a:endParaRPr>
          </a:p>
          <a:p>
            <a:pPr marL="815302" lvl="1"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There’s a strong likelihood you will need long-term care at some point after age 65</a:t>
            </a:r>
          </a:p>
          <a:p>
            <a:pPr marL="815302" lvl="1"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The costs can be financially devastating</a:t>
            </a:r>
          </a:p>
          <a:p>
            <a:pPr marL="1281189" lvl="2"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It’s like buying another house without the opportunity to mortgage the purchase price</a:t>
            </a:r>
          </a:p>
          <a:p>
            <a:pPr marL="1281189" lvl="2"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You also can’t live in it, sell it or pass it down to heirs</a:t>
            </a:r>
          </a:p>
          <a:p>
            <a:pPr marL="815302" lvl="1"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Government programs are not realistic solutions – </a:t>
            </a:r>
          </a:p>
          <a:p>
            <a:pPr marL="1281189" lvl="2"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Medicare and retiree health care benefits will generally be very limited. </a:t>
            </a:r>
          </a:p>
          <a:p>
            <a:pPr marL="1281189" lvl="2"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Medicaid is an option only after you’ve sold off most of your assets</a:t>
            </a:r>
          </a:p>
          <a:p>
            <a:pPr marL="815302" lvl="1" indent="-349415" eaLnBrk="0" fontAlgn="base" hangingPunct="0">
              <a:spcBef>
                <a:spcPct val="20000"/>
              </a:spcBef>
              <a:spcAft>
                <a:spcPts val="1834"/>
              </a:spcAft>
              <a:buFont typeface="Arial"/>
              <a:buChar char="•"/>
              <a:defRPr/>
            </a:pPr>
            <a:r>
              <a:rPr lang="en-US" sz="2400" dirty="0">
                <a:latin typeface="Arial" pitchFamily="34" charset="0"/>
                <a:ea typeface="ＭＳ Ｐゴシック" charset="-128"/>
                <a:cs typeface="Arial" pitchFamily="34" charset="0"/>
              </a:rPr>
              <a:t>Women are particularly impacted by long-term care</a:t>
            </a:r>
          </a:p>
          <a:p>
            <a:pPr marL="1281189" lvl="2" indent="-349415" eaLnBrk="0" fontAlgn="base" hangingPunct="0">
              <a:spcBef>
                <a:spcPct val="20000"/>
              </a:spcBef>
              <a:spcAft>
                <a:spcPts val="1834"/>
              </a:spcAft>
              <a:buFont typeface="Arial"/>
              <a:buChar char="•"/>
              <a:defRPr/>
            </a:pPr>
            <a:r>
              <a:rPr lang="en-US" sz="2000" dirty="0">
                <a:latin typeface="Arial" pitchFamily="34" charset="0"/>
                <a:ea typeface="ＭＳ Ｐゴシック" charset="-128"/>
                <a:cs typeface="Arial" pitchFamily="34" charset="0"/>
              </a:rPr>
              <a:t>At risk of financial impoverishment after caring for an ailing husband or family member</a:t>
            </a:r>
          </a:p>
          <a:p>
            <a:pPr marL="1281189" lvl="2" indent="-349415" eaLnBrk="0" fontAlgn="base" hangingPunct="0">
              <a:spcBef>
                <a:spcPct val="20000"/>
              </a:spcBef>
              <a:spcAft>
                <a:spcPts val="1834"/>
              </a:spcAft>
              <a:buFont typeface="Arial"/>
              <a:buChar char="•"/>
              <a:defRPr/>
            </a:pPr>
            <a:r>
              <a:rPr lang="en-US" sz="2000" dirty="0">
                <a:latin typeface="Arial" pitchFamily="34" charset="0"/>
                <a:ea typeface="ＭＳ Ｐゴシック" charset="-128"/>
                <a:cs typeface="Arial" pitchFamily="34" charset="0"/>
              </a:rPr>
              <a:t>In need of long-term care for themselves when alone or widowed</a:t>
            </a:r>
          </a:p>
        </p:txBody>
      </p:sp>
      <p:sp>
        <p:nvSpPr>
          <p:cNvPr id="4" name="Slide Number Placeholder 3"/>
          <p:cNvSpPr>
            <a:spLocks noGrp="1"/>
          </p:cNvSpPr>
          <p:nvPr>
            <p:ph type="sldNum" sz="quarter" idx="10"/>
          </p:nvPr>
        </p:nvSpPr>
        <p:spPr/>
        <p:txBody>
          <a:bodyPr/>
          <a:lstStyle/>
          <a:p>
            <a:fld id="{B7BFE25B-13A8-0948-9248-9895C3C99D02}" type="slidenum">
              <a:rPr lang="en-US" smtClean="0"/>
              <a:pPr/>
              <a:t>14</a:t>
            </a:fld>
            <a:endParaRPr lang="en-US" dirty="0"/>
          </a:p>
        </p:txBody>
      </p:sp>
    </p:spTree>
    <p:extLst>
      <p:ext uri="{BB962C8B-B14F-4D97-AF65-F5344CB8AC3E}">
        <p14:creationId xmlns:p14="http://schemas.microsoft.com/office/powerpoint/2010/main" val="139214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15</a:t>
            </a:fld>
            <a:endParaRPr lang="en-US" dirty="0"/>
          </a:p>
        </p:txBody>
      </p:sp>
    </p:spTree>
    <p:extLst>
      <p:ext uri="{BB962C8B-B14F-4D97-AF65-F5344CB8AC3E}">
        <p14:creationId xmlns:p14="http://schemas.microsoft.com/office/powerpoint/2010/main" val="204386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000" dirty="0">
                <a:latin typeface="Arial"/>
                <a:cs typeface="Arial"/>
              </a:rPr>
              <a:t>Many people assume that government programs like Medicaid or Medicare will cover their long-term care needs. It may help to look at what these programs will actually cover.</a:t>
            </a:r>
          </a:p>
          <a:p>
            <a:endParaRPr lang="en-US" altLang="en-US" sz="1000" dirty="0">
              <a:latin typeface="Arial"/>
              <a:cs typeface="Arial"/>
            </a:endParaRPr>
          </a:p>
          <a:p>
            <a:r>
              <a:rPr lang="en-US" altLang="en-US" sz="1000" dirty="0">
                <a:latin typeface="Arial"/>
                <a:cs typeface="Arial"/>
              </a:rPr>
              <a:t>[CLICK] The options for using Medicaid for long-term care needs are very limited. The figure varies by state, but an individual’s countable assets have to be about $2,000 or less before Medicaid will cover care. Medicaid, which is a welfare program, will pay for care whether acute or chronic, but an individual has to be impoverished to qualify. </a:t>
            </a:r>
          </a:p>
          <a:p>
            <a:endParaRPr lang="en-US" altLang="en-US" sz="1000" dirty="0">
              <a:latin typeface="Arial"/>
              <a:cs typeface="Arial"/>
            </a:endParaRPr>
          </a:p>
          <a:p>
            <a:r>
              <a:rPr lang="en-US" altLang="en-US" sz="1000" dirty="0">
                <a:latin typeface="Arial"/>
                <a:cs typeface="Arial"/>
              </a:rPr>
              <a:t>Some people give away their assets (usually to family members) in order to qualify for Medicaid. But the government is making it harder to do this. The government used to look back three years for assets being transferred out of an estate. That period has been increased to five years. Even if individuals are able to give away all their assets five years prior to applying for Medicaid, in doing so they lose control of them. </a:t>
            </a:r>
          </a:p>
          <a:p>
            <a:endParaRPr lang="en-US" altLang="en-US" sz="1000" dirty="0">
              <a:latin typeface="Arial"/>
              <a:cs typeface="Arial"/>
            </a:endParaRPr>
          </a:p>
          <a:p>
            <a:r>
              <a:rPr lang="en-US" altLang="en-US" sz="1000" dirty="0">
                <a:latin typeface="Arial"/>
                <a:cs typeface="Arial"/>
              </a:rPr>
              <a:t>For those people who do qualify for Medicaid, care choices may be limited. Patients are not necessarily able to choose the location of care or the type of care they will receive. For example, in many areas of the country, Medicaid makes nursing home care the first resort instead of the last resort. Some areas of the country will allow Medicaid to fund home health care, but this varies greatly as  state and county provisions do vary across the country.</a:t>
            </a:r>
          </a:p>
          <a:p>
            <a:endParaRPr lang="en-US" altLang="en-US" sz="1000" dirty="0">
              <a:latin typeface="Arial"/>
              <a:cs typeface="Arial"/>
            </a:endParaRPr>
          </a:p>
          <a:p>
            <a:r>
              <a:rPr lang="en-US" altLang="en-US" sz="1000" dirty="0">
                <a:latin typeface="Arial"/>
                <a:cs typeface="Arial"/>
              </a:rPr>
              <a:t>[CLICK] For Medicare to cover anything, an individual must have a three-consecutive-day stay in a hospital preceding the long-term care need. Even then, Medicare coverage is limited to 100 days.  The first 20 days are totally covered, but the patient must pay a co-pay for the remaining 80 days of care, which is in excess of $152 per day! Medicare is intended for acute care, not chronic care, so the moment a condition is diagnosed as chronic, the Medicare coverage stops, even if the 100 days are not used up. </a:t>
            </a:r>
          </a:p>
        </p:txBody>
      </p:sp>
      <p:sp>
        <p:nvSpPr>
          <p:cNvPr id="4" name="Slide Number Placeholder 3"/>
          <p:cNvSpPr>
            <a:spLocks noGrp="1"/>
          </p:cNvSpPr>
          <p:nvPr>
            <p:ph type="sldNum" sz="quarter" idx="10"/>
          </p:nvPr>
        </p:nvSpPr>
        <p:spPr/>
        <p:txBody>
          <a:bodyPr/>
          <a:lstStyle/>
          <a:p>
            <a:fld id="{B7BFE25B-13A8-0948-9248-9895C3C99D02}" type="slidenum">
              <a:rPr lang="en-US" smtClean="0"/>
              <a:pPr/>
              <a:t>16</a:t>
            </a:fld>
            <a:endParaRPr lang="en-US" dirty="0"/>
          </a:p>
        </p:txBody>
      </p:sp>
    </p:spTree>
    <p:extLst>
      <p:ext uri="{BB962C8B-B14F-4D97-AF65-F5344CB8AC3E}">
        <p14:creationId xmlns:p14="http://schemas.microsoft.com/office/powerpoint/2010/main" val="68855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000" dirty="0">
                <a:latin typeface="Arial"/>
                <a:cs typeface="Arial"/>
              </a:rPr>
              <a:t>First, it is important to understand what constitutes long-term care. Long-term care is CHRONIC care, NOT skilled care. </a:t>
            </a:r>
          </a:p>
          <a:p>
            <a:endParaRPr lang="en-US" altLang="en-US" sz="1000" dirty="0">
              <a:latin typeface="Arial"/>
              <a:cs typeface="Arial"/>
            </a:endParaRPr>
          </a:p>
          <a:p>
            <a:r>
              <a:rPr lang="en-US" altLang="en-US" sz="1000" dirty="0">
                <a:latin typeface="Arial"/>
                <a:cs typeface="Arial"/>
              </a:rPr>
              <a:t>[CLICK] Skilled care has nothing to do with how sick a patient is -- someone could be in a coma and still be receiving care for an acute condition.</a:t>
            </a:r>
          </a:p>
          <a:p>
            <a:r>
              <a:rPr lang="en-US" altLang="en-US" sz="1000" dirty="0">
                <a:latin typeface="Arial"/>
                <a:cs typeface="Arial"/>
              </a:rPr>
              <a:t> Private health insurance and Medicare only pay for Skilled Care. </a:t>
            </a:r>
          </a:p>
          <a:p>
            <a:r>
              <a:rPr lang="en-US" altLang="en-US" sz="1000" dirty="0">
                <a:latin typeface="Arial"/>
                <a:cs typeface="Arial"/>
              </a:rPr>
              <a:t> The key to skilled care is that the patient continues to show signs of improvement. IVs and tube feeding qualify as skilled care for only a short time. If a patient needs either one for very long, it’s determined to be chronic or maintenance care instead of skilled care. </a:t>
            </a:r>
          </a:p>
          <a:p>
            <a:r>
              <a:rPr lang="en-US" altLang="en-US" sz="1000" dirty="0">
                <a:latin typeface="Arial"/>
                <a:cs typeface="Arial"/>
              </a:rPr>
              <a:t> Physical therapy or speech therapy will be covered after a stroke or accident, but the minute a patient stops showing progress, he or she is determined to be under chronic care and insurance stops paying. </a:t>
            </a:r>
          </a:p>
          <a:p>
            <a:endParaRPr lang="en-US" altLang="en-US" sz="1000" dirty="0">
              <a:latin typeface="Arial"/>
              <a:cs typeface="Arial"/>
            </a:endParaRPr>
          </a:p>
          <a:p>
            <a:r>
              <a:rPr lang="en-US" altLang="en-US" sz="1000" dirty="0">
                <a:latin typeface="Arial"/>
                <a:cs typeface="Arial"/>
              </a:rPr>
              <a:t>[CLICK] Most long-term care is chronic care. The key to chronic care is the patient does not show progress towards getting better. Oxygen or even respiratory therapy for an emphysema patient is considered to be chronic care, not skilled care. </a:t>
            </a:r>
          </a:p>
          <a:p>
            <a:endParaRPr lang="en-US" altLang="en-US" sz="1000" dirty="0">
              <a:latin typeface="Arial"/>
              <a:cs typeface="Arial"/>
            </a:endParaRPr>
          </a:p>
          <a:p>
            <a:r>
              <a:rPr lang="en-US" altLang="en-US" sz="1000" dirty="0">
                <a:latin typeface="Arial"/>
                <a:cs typeface="Arial"/>
              </a:rPr>
              <a:t>If a person has a stroke and stops getting better, the care becomes chronic care. If a paralysis patient stops improving, it becomes chronic care. Helping people take a bath, get dressed, get in and out of a chair or bed, go to the bathroom or eat would not qualify as skilled care – it is long-term care which is chronic care. </a:t>
            </a:r>
          </a:p>
          <a:p>
            <a:endParaRPr lang="en-US" altLang="en-US" sz="1000" dirty="0">
              <a:latin typeface="Arial"/>
              <a:cs typeface="Arial"/>
            </a:endParaRPr>
          </a:p>
          <a:p>
            <a:r>
              <a:rPr lang="en-US" altLang="en-US" sz="1000" dirty="0">
                <a:latin typeface="Arial"/>
                <a:cs typeface="Arial"/>
              </a:rPr>
              <a:t>Long-term care is not covered by health insurance nor is it covered by Medicare after the 100 days if you managed to qualify to begin with.</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17</a:t>
            </a:fld>
            <a:endParaRPr lang="en-US" dirty="0"/>
          </a:p>
        </p:txBody>
      </p:sp>
    </p:spTree>
    <p:extLst>
      <p:ext uri="{BB962C8B-B14F-4D97-AF65-F5344CB8AC3E}">
        <p14:creationId xmlns:p14="http://schemas.microsoft.com/office/powerpoint/2010/main" val="4591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a:cs typeface="Arial"/>
              </a:rPr>
              <a:t>Next, let’s go over how a person qualifies to receive benefits from a long-term care plan.</a:t>
            </a:r>
          </a:p>
          <a:p>
            <a:endParaRPr lang="en-US" sz="1000" dirty="0">
              <a:latin typeface="Arial"/>
              <a:cs typeface="Arial"/>
            </a:endParaRPr>
          </a:p>
          <a:p>
            <a:r>
              <a:rPr lang="en-US" sz="1000" dirty="0">
                <a:latin typeface="Arial"/>
                <a:cs typeface="Arial"/>
              </a:rPr>
              <a:t>Most types of long-term care plans require a doctor to certify one of two qualifying triggers. </a:t>
            </a:r>
          </a:p>
          <a:p>
            <a:endParaRPr lang="en-US" sz="1000" dirty="0">
              <a:latin typeface="Arial"/>
              <a:cs typeface="Arial"/>
            </a:endParaRPr>
          </a:p>
          <a:p>
            <a:r>
              <a:rPr lang="en-US" sz="1000" dirty="0">
                <a:latin typeface="Arial"/>
                <a:cs typeface="Arial"/>
              </a:rPr>
              <a:t>[CLICK] The insured must have severe cognitive impairment </a:t>
            </a:r>
          </a:p>
          <a:p>
            <a:r>
              <a:rPr lang="en-US" sz="1000" dirty="0">
                <a:latin typeface="Arial"/>
                <a:cs typeface="Arial"/>
              </a:rPr>
              <a:t>[CLICK]</a:t>
            </a:r>
            <a:r>
              <a:rPr lang="en-US" sz="1000" baseline="0" dirty="0">
                <a:latin typeface="Arial"/>
                <a:cs typeface="Arial"/>
              </a:rPr>
              <a:t> </a:t>
            </a:r>
            <a:r>
              <a:rPr lang="en-US" sz="1000" dirty="0">
                <a:latin typeface="Arial"/>
                <a:cs typeface="Arial"/>
              </a:rPr>
              <a:t> – OR – the insured must be unable to perform two out of six activities of daily living, also known as ADLs. </a:t>
            </a:r>
          </a:p>
          <a:p>
            <a:endParaRPr lang="en-US" sz="1000" dirty="0">
              <a:latin typeface="Arial"/>
              <a:cs typeface="Arial"/>
            </a:endParaRPr>
          </a:p>
          <a:p>
            <a:pPr defTabSz="465887">
              <a:defRPr/>
            </a:pPr>
            <a:r>
              <a:rPr lang="en-US" sz="1000" dirty="0">
                <a:latin typeface="Arial"/>
                <a:cs typeface="Arial"/>
              </a:rPr>
              <a:t>Cognitive impairment relates to a lack of memory, orientation, person, place, or time, abstract reasoning or judgment relating to safety. This category would include Alzheimer’s disease.</a:t>
            </a:r>
          </a:p>
          <a:p>
            <a:pPr defTabSz="465887">
              <a:defRPr/>
            </a:pPr>
            <a:endParaRPr lang="en-US" sz="1000" dirty="0">
              <a:latin typeface="Arial"/>
              <a:cs typeface="Arial"/>
            </a:endParaRPr>
          </a:p>
          <a:p>
            <a:r>
              <a:rPr lang="en-US" sz="1000" dirty="0">
                <a:latin typeface="Arial"/>
                <a:cs typeface="Arial"/>
              </a:rPr>
              <a:t>The standard ADLs are bathing, dressing, using the toilet, eating, transferring out of a bed, chair or wheelchair and continence.</a:t>
            </a:r>
          </a:p>
          <a:p>
            <a:endParaRPr lang="en-US" sz="1000" dirty="0">
              <a:latin typeface="Arial"/>
              <a:cs typeface="Arial"/>
            </a:endParaRPr>
          </a:p>
          <a:p>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18</a:t>
            </a:fld>
            <a:endParaRPr lang="en-US" dirty="0"/>
          </a:p>
        </p:txBody>
      </p:sp>
    </p:spTree>
    <p:extLst>
      <p:ext uri="{BB962C8B-B14F-4D97-AF65-F5344CB8AC3E}">
        <p14:creationId xmlns:p14="http://schemas.microsoft.com/office/powerpoint/2010/main" val="1923491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19</a:t>
            </a:fld>
            <a:endParaRPr lang="en-US"/>
          </a:p>
        </p:txBody>
      </p:sp>
    </p:spTree>
    <p:extLst>
      <p:ext uri="{BB962C8B-B14F-4D97-AF65-F5344CB8AC3E}">
        <p14:creationId xmlns:p14="http://schemas.microsoft.com/office/powerpoint/2010/main" val="410509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2</a:t>
            </a:fld>
            <a:endParaRPr lang="en-US"/>
          </a:p>
        </p:txBody>
      </p:sp>
    </p:spTree>
    <p:extLst>
      <p:ext uri="{BB962C8B-B14F-4D97-AF65-F5344CB8AC3E}">
        <p14:creationId xmlns:p14="http://schemas.microsoft.com/office/powerpoint/2010/main" val="268499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latin typeface="Arial Narrow" pitchFamily="34" charset="0"/>
              </a:rPr>
              <a:t>Before</a:t>
            </a:r>
            <a:r>
              <a:rPr lang="en-US" baseline="0" dirty="0">
                <a:latin typeface="Arial Narrow" pitchFamily="34" charset="0"/>
              </a:rPr>
              <a:t> the ball gets rolling, let’s go over some of the repercussions you’ll likely have to face if you don’t plan. This may be for some of you who are still on the fence about the importance of planning.</a:t>
            </a:r>
          </a:p>
          <a:p>
            <a:endParaRPr lang="en-US" baseline="0" dirty="0">
              <a:latin typeface="Arial Narrow" pitchFamily="34" charset="0"/>
            </a:endParaRPr>
          </a:p>
          <a:p>
            <a:r>
              <a:rPr lang="en-US" baseline="0" dirty="0">
                <a:latin typeface="Arial Narrow" pitchFamily="34" charset="0"/>
              </a:rPr>
              <a:t>First, do you have the financial resources to pay </a:t>
            </a:r>
            <a:r>
              <a:rPr lang="en-US" baseline="0" dirty="0" err="1">
                <a:latin typeface="Arial Narrow" pitchFamily="34" charset="0"/>
              </a:rPr>
              <a:t>LTC</a:t>
            </a:r>
            <a:r>
              <a:rPr lang="en-US" baseline="0" dirty="0">
                <a:latin typeface="Arial Narrow" pitchFamily="34" charset="0"/>
              </a:rPr>
              <a:t> bills out of your own pocket? </a:t>
            </a:r>
          </a:p>
          <a:p>
            <a:r>
              <a:rPr lang="en-US" baseline="0" dirty="0">
                <a:latin typeface="Arial Narrow" pitchFamily="34" charset="0"/>
              </a:rPr>
              <a:t>Have you involved other family members such as children or important people in your life in these decisions? Are they ready and able to provide support to you?</a:t>
            </a:r>
          </a:p>
          <a:p>
            <a:r>
              <a:rPr lang="en-US" baseline="0" dirty="0">
                <a:latin typeface="Arial Narrow" pitchFamily="34" charset="0"/>
              </a:rPr>
              <a:t>If you’re expecting a spouse, a child or an in-law to take care of you, ask yourself first if they can really do it?</a:t>
            </a:r>
          </a:p>
          <a:p>
            <a:pPr lvl="1">
              <a:buFont typeface="Arial"/>
              <a:buChar char="•"/>
            </a:pPr>
            <a:r>
              <a:rPr lang="en-US" baseline="0" dirty="0">
                <a:latin typeface="Arial Narrow" pitchFamily="34" charset="0"/>
              </a:rPr>
              <a:t>  Are they physically able to provide care? If it’s an older spouse or family member, will they be able to lift you or carry you?</a:t>
            </a:r>
          </a:p>
          <a:p>
            <a:pPr lvl="1">
              <a:buFont typeface="Arial"/>
              <a:buChar char="•"/>
            </a:pPr>
            <a:r>
              <a:rPr lang="en-US" baseline="0" dirty="0">
                <a:latin typeface="Arial Narrow" pitchFamily="34" charset="0"/>
              </a:rPr>
              <a:t>  Are they able to reduce their work hours or put jobs on hold to care for you? </a:t>
            </a:r>
          </a:p>
          <a:p>
            <a:pPr lvl="1">
              <a:buFont typeface="Arial"/>
              <a:buChar char="•"/>
            </a:pPr>
            <a:r>
              <a:rPr lang="en-US" baseline="0" dirty="0">
                <a:latin typeface="Arial Narrow" pitchFamily="34" charset="0"/>
              </a:rPr>
              <a:t>  Do you want to move to the same town where a child now resides?</a:t>
            </a:r>
          </a:p>
          <a:p>
            <a:pPr lvl="0">
              <a:buFont typeface="Arial"/>
              <a:buNone/>
            </a:pPr>
            <a:r>
              <a:rPr lang="en-US" baseline="0" dirty="0">
                <a:latin typeface="Arial Narrow" pitchFamily="34" charset="0"/>
              </a:rPr>
              <a:t>Next, have you thought about what asset you would sell first to cover your </a:t>
            </a:r>
            <a:r>
              <a:rPr lang="en-US" baseline="0" dirty="0" err="1">
                <a:latin typeface="Arial Narrow" pitchFamily="34" charset="0"/>
              </a:rPr>
              <a:t>LTC</a:t>
            </a:r>
            <a:r>
              <a:rPr lang="en-US" baseline="0" dirty="0">
                <a:latin typeface="Arial Narrow" pitchFamily="34" charset="0"/>
              </a:rPr>
              <a:t> bills? Is it your house? Is it a grandchild’s college fund? </a:t>
            </a:r>
          </a:p>
          <a:p>
            <a:pPr lvl="1">
              <a:buFont typeface="Arial"/>
              <a:buChar char="•"/>
            </a:pPr>
            <a:r>
              <a:rPr lang="en-US" baseline="0" dirty="0">
                <a:latin typeface="Arial Narrow" pitchFamily="34" charset="0"/>
              </a:rPr>
              <a:t>  Also, think about what selling these assets would mean for a surviving spouse. How would it affect their standard of living?</a:t>
            </a:r>
          </a:p>
          <a:p>
            <a:pPr lvl="0">
              <a:buFont typeface="Arial"/>
              <a:buNone/>
            </a:pPr>
            <a:r>
              <a:rPr lang="en-US" baseline="0" dirty="0">
                <a:latin typeface="Arial Narrow" pitchFamily="34" charset="0"/>
              </a:rPr>
              <a:t>Finally, what about the emotional impact of your family members providing care for you? </a:t>
            </a:r>
          </a:p>
          <a:p>
            <a:pPr lvl="1">
              <a:buFont typeface="Arial"/>
              <a:buChar char="•"/>
            </a:pPr>
            <a:r>
              <a:rPr lang="en-US" baseline="0" dirty="0">
                <a:latin typeface="Arial Narrow" pitchFamily="34" charset="0"/>
              </a:rPr>
              <a:t>  Typically, one child carries the load, setting up the potential for arguments and disputes among siblings.</a:t>
            </a:r>
          </a:p>
          <a:p>
            <a:pPr lvl="1">
              <a:buFont typeface="Arial"/>
              <a:buChar char="•"/>
            </a:pPr>
            <a:r>
              <a:rPr lang="en-US" baseline="0" dirty="0">
                <a:latin typeface="Arial Narrow" pitchFamily="34" charset="0"/>
              </a:rPr>
              <a:t>  One child will have to have Power of Attorney for you. Which one will it be? Will all of the siblings agree?</a:t>
            </a:r>
          </a:p>
          <a:p>
            <a:pPr lvl="1">
              <a:buFont typeface="Arial"/>
              <a:buChar char="•"/>
            </a:pPr>
            <a:r>
              <a:rPr lang="en-US" baseline="0" dirty="0">
                <a:latin typeface="Arial Narrow" pitchFamily="34" charset="0"/>
              </a:rPr>
              <a:t>  How will your children share the expenses of your care?</a:t>
            </a:r>
          </a:p>
          <a:p>
            <a:pPr lvl="1">
              <a:buFont typeface="Arial"/>
              <a:buNone/>
            </a:pPr>
            <a:endParaRPr lang="en-US" baseline="0" dirty="0">
              <a:latin typeface="Arial Narrow" pitchFamily="34" charset="0"/>
            </a:endParaRPr>
          </a:p>
          <a:p>
            <a:pPr lvl="0">
              <a:buFont typeface="Arial"/>
              <a:buNone/>
            </a:pPr>
            <a:r>
              <a:rPr lang="en-US" baseline="0" dirty="0">
                <a:latin typeface="Arial Narrow" pitchFamily="34" charset="0"/>
              </a:rPr>
              <a:t>I raise these questions not to start arguments among family members or to cause stress. I ask them only to open your eyes to the types of decisions and choices that are inevitable with any long-term care situation. By not putting a plan in place now, you’re leaving these questions to be answered at a later date, when you are in need of care and may not have the luxury of time or options to make the best decision for you or your family. </a:t>
            </a:r>
          </a:p>
        </p:txBody>
      </p:sp>
      <p:sp>
        <p:nvSpPr>
          <p:cNvPr id="4" name="Slide Number Placeholder 3"/>
          <p:cNvSpPr>
            <a:spLocks noGrp="1"/>
          </p:cNvSpPr>
          <p:nvPr>
            <p:ph type="sldNum" sz="quarter" idx="10"/>
          </p:nvPr>
        </p:nvSpPr>
        <p:spPr/>
        <p:txBody>
          <a:bodyPr/>
          <a:lstStyle/>
          <a:p>
            <a:fld id="{B7BFE25B-13A8-0948-9248-9895C3C99D02}" type="slidenum">
              <a:rPr lang="en-US" smtClean="0"/>
              <a:pPr/>
              <a:t>20</a:t>
            </a:fld>
            <a:endParaRPr lang="en-US" dirty="0"/>
          </a:p>
        </p:txBody>
      </p:sp>
    </p:spTree>
    <p:extLst>
      <p:ext uri="{BB962C8B-B14F-4D97-AF65-F5344CB8AC3E}">
        <p14:creationId xmlns:p14="http://schemas.microsoft.com/office/powerpoint/2010/main" val="159944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baseline="0" dirty="0">
                <a:solidFill>
                  <a:schemeClr val="tx1"/>
                </a:solidFill>
                <a:latin typeface="+mn-lt"/>
                <a:ea typeface="+mn-ea"/>
                <a:cs typeface="+mn-cs"/>
              </a:rPr>
              <a:t>Caretaking can take a toll on a woman who also has to juggle the responsibilities of her own life and family.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When you look at people at age 75, you will find 74% of men have a spouse, while only 38% of women will still have a spouse. This may help explain why 80% of nursing home residents and 75% of assisted living residents are women. Women, most likely to be the caregivers, are also the ones most likely to be left behind needing care themselves.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[CLICK] A female caretaker providing nine hours or more of care per week is six times more likely to suffer depression and twice as likely to have coronary heart disease.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[CLICK] In addition, female caretakers will lose an average of $650,000 in wages, plus a loss of Social Security and pension benefits.</a:t>
            </a:r>
          </a:p>
        </p:txBody>
      </p:sp>
      <p:sp>
        <p:nvSpPr>
          <p:cNvPr id="4" name="Slide Number Placeholder 3"/>
          <p:cNvSpPr>
            <a:spLocks noGrp="1"/>
          </p:cNvSpPr>
          <p:nvPr>
            <p:ph type="sldNum" sz="quarter" idx="10"/>
          </p:nvPr>
        </p:nvSpPr>
        <p:spPr/>
        <p:txBody>
          <a:bodyPr/>
          <a:lstStyle/>
          <a:p>
            <a:fld id="{B7BFE25B-13A8-0948-9248-9895C3C99D02}" type="slidenum">
              <a:rPr lang="en-US" smtClean="0"/>
              <a:pPr/>
              <a:t>21</a:t>
            </a:fld>
            <a:endParaRPr lang="en-US" dirty="0"/>
          </a:p>
        </p:txBody>
      </p:sp>
    </p:spTree>
    <p:extLst>
      <p:ext uri="{BB962C8B-B14F-4D97-AF65-F5344CB8AC3E}">
        <p14:creationId xmlns:p14="http://schemas.microsoft.com/office/powerpoint/2010/main" val="84194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simple steps can help you get</a:t>
            </a:r>
            <a:r>
              <a:rPr lang="en-US" baseline="0" dirty="0"/>
              <a:t> started in planning for your </a:t>
            </a:r>
            <a:r>
              <a:rPr lang="en-US" baseline="0" dirty="0" err="1"/>
              <a:t>LTC</a:t>
            </a:r>
            <a:r>
              <a:rPr lang="en-US" baseline="0" dirty="0"/>
              <a:t> needs. </a:t>
            </a:r>
          </a:p>
          <a:p>
            <a:endParaRPr lang="en-US" baseline="0" dirty="0"/>
          </a:p>
          <a:p>
            <a:r>
              <a:rPr lang="en-US" baseline="0" dirty="0"/>
              <a:t>First, get an estimate of what your costs may be, personalized for your current health care needs, your family history and your expectations for retirement.</a:t>
            </a:r>
          </a:p>
          <a:p>
            <a:endParaRPr lang="en-US" baseline="0" dirty="0"/>
          </a:p>
          <a:p>
            <a:r>
              <a:rPr lang="en-US" baseline="0" dirty="0"/>
              <a:t>Second, consider your coverage options. Standalone </a:t>
            </a:r>
            <a:r>
              <a:rPr lang="en-US" baseline="0" dirty="0" err="1"/>
              <a:t>LTC</a:t>
            </a:r>
            <a:r>
              <a:rPr lang="en-US" baseline="0" dirty="0"/>
              <a:t> policies and </a:t>
            </a:r>
            <a:r>
              <a:rPr lang="en-US" baseline="0" dirty="0" err="1"/>
              <a:t>LTC</a:t>
            </a:r>
            <a:r>
              <a:rPr lang="en-US" baseline="0" dirty="0"/>
              <a:t> riders on life insurance policies are popular options. But there are also alternate solutions for those who may be considered uninsurable due to pre-existing health conditions. </a:t>
            </a:r>
          </a:p>
          <a:p>
            <a:endParaRPr lang="en-US" baseline="0" dirty="0"/>
          </a:p>
          <a:p>
            <a:r>
              <a:rPr lang="en-US" baseline="0" dirty="0"/>
              <a:t>Third, consider your funding options. Excess assets you have set aside could be efficiently</a:t>
            </a:r>
            <a:r>
              <a:rPr lang="en-US" dirty="0"/>
              <a:t> </a:t>
            </a:r>
            <a:r>
              <a:rPr lang="en-US" baseline="0" dirty="0"/>
              <a:t>re-purposed for long-term care. For example, required distributions from IRAs are good places to look for money to fund a </a:t>
            </a:r>
            <a:r>
              <a:rPr lang="en-US" baseline="0" dirty="0" err="1"/>
              <a:t>LTC</a:t>
            </a:r>
            <a:r>
              <a:rPr lang="en-US" baseline="0" dirty="0"/>
              <a:t> policy or to put a plan in place. </a:t>
            </a:r>
            <a:endParaRPr lang="en-US" dirty="0"/>
          </a:p>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22</a:t>
            </a:fld>
            <a:endParaRPr lang="en-US"/>
          </a:p>
        </p:txBody>
      </p:sp>
    </p:spTree>
    <p:extLst>
      <p:ext uri="{BB962C8B-B14F-4D97-AF65-F5344CB8AC3E}">
        <p14:creationId xmlns:p14="http://schemas.microsoft.com/office/powerpoint/2010/main" val="128459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a:latin typeface="Arial" charset="0"/>
                <a:cs typeface="Arial" charset="0"/>
              </a:rPr>
              <a:t>We know that a couple both age 65 today living to average life expectancy could need as much as $280,000 to cover premiums for health insurance coverage and out-of-pocket expenses during retirement. A couple who lives to age 95 could need as a much as $550,000. This example is for an</a:t>
            </a:r>
            <a:r>
              <a:rPr lang="en-US" sz="1000" i="1" dirty="0">
                <a:latin typeface="Arial" charset="0"/>
                <a:cs typeface="Arial" charset="0"/>
              </a:rPr>
              <a:t> average </a:t>
            </a:r>
            <a:r>
              <a:rPr lang="en-US" sz="1000" dirty="0">
                <a:latin typeface="Arial" charset="0"/>
                <a:cs typeface="Arial" charset="0"/>
              </a:rPr>
              <a:t>couple. This is an important number, but a realistic number, based on their personal health history, will be much more valuable.</a:t>
            </a:r>
          </a:p>
          <a:p>
            <a:pPr eaLnBrk="1" hangingPunct="1">
              <a:lnSpc>
                <a:spcPct val="80000"/>
              </a:lnSpc>
              <a:spcBef>
                <a:spcPct val="0"/>
              </a:spcBef>
            </a:pPr>
            <a:endParaRPr lang="en-US" sz="1000" dirty="0">
              <a:latin typeface="Arial" charset="0"/>
              <a:cs typeface="Arial" charset="0"/>
            </a:endParaRPr>
          </a:p>
          <a:p>
            <a:pPr eaLnBrk="1" hangingPunct="1">
              <a:lnSpc>
                <a:spcPct val="80000"/>
              </a:lnSpc>
              <a:spcBef>
                <a:spcPct val="0"/>
              </a:spcBef>
            </a:pPr>
            <a:r>
              <a:rPr lang="en-US" sz="1000" dirty="0">
                <a:latin typeface="Arial" charset="0"/>
                <a:cs typeface="Arial" charset="0"/>
              </a:rPr>
              <a:t>Fortunately, your advisor can help with a tool called the Nationwide Long-term Care</a:t>
            </a:r>
            <a:r>
              <a:rPr lang="en-US" sz="1000" baseline="0" dirty="0">
                <a:latin typeface="Arial" charset="0"/>
                <a:cs typeface="Arial" charset="0"/>
              </a:rPr>
              <a:t> </a:t>
            </a:r>
            <a:r>
              <a:rPr lang="en-US" sz="1000" dirty="0">
                <a:latin typeface="Arial" charset="0"/>
                <a:cs typeface="Arial" charset="0"/>
              </a:rPr>
              <a:t>Cost Assessment. This tool was developed by a team of professionals including leading physicians and experienced actuaries using proprietary health risk analysis and up-to-date actuarial cost data. These experts analyze personal health and lifestyle information, healthcare costs, actuarial data and medical coverage. The result is a meaningful, personalized cost estimate that can help you plan for future health care expenses, including Medicare, out-of-pocket and long-term care costs. </a:t>
            </a:r>
          </a:p>
          <a:p>
            <a:pPr eaLnBrk="1" hangingPunct="1">
              <a:lnSpc>
                <a:spcPct val="80000"/>
              </a:lnSpc>
              <a:spcBef>
                <a:spcPct val="0"/>
              </a:spcBef>
            </a:pPr>
            <a:endParaRPr lang="en-US" sz="1000" dirty="0">
              <a:latin typeface="Arial" charset="0"/>
              <a:cs typeface="Arial" charset="0"/>
            </a:endParaRPr>
          </a:p>
          <a:p>
            <a:pPr eaLnBrk="1" hangingPunct="1">
              <a:lnSpc>
                <a:spcPct val="80000"/>
              </a:lnSpc>
              <a:spcBef>
                <a:spcPct val="0"/>
              </a:spcBef>
            </a:pPr>
            <a:r>
              <a:rPr lang="en-US" sz="1000" dirty="0">
                <a:latin typeface="Arial" charset="0"/>
                <a:cs typeface="Arial" charset="0"/>
              </a:rPr>
              <a:t>With the Nationwide Long-term Care Cost Assessment, we can assess your health status and how it may affect future medical costs. Then we can estimate their years in retirement and health care costs during those years. We can also assess alternative scenarios. For example, what is the financial impact if you retire one year earlier or one year later than you currently plan?</a:t>
            </a:r>
          </a:p>
        </p:txBody>
      </p:sp>
      <p:sp>
        <p:nvSpPr>
          <p:cNvPr id="93188" name="Slide Number Placeholder 3"/>
          <p:cNvSpPr>
            <a:spLocks noGrp="1"/>
          </p:cNvSpPr>
          <p:nvPr>
            <p:ph type="sldNum" sz="quarter" idx="5"/>
          </p:nvPr>
        </p:nvSpPr>
        <p:spPr bwMode="auto">
          <a:noFill/>
          <a:ln>
            <a:miter lim="800000"/>
            <a:headEnd/>
            <a:tailEnd/>
          </a:ln>
        </p:spPr>
        <p:txBody>
          <a:bodyPr/>
          <a:lstStyle/>
          <a:p>
            <a:fld id="{3A0A50B3-A752-452A-A008-B03E07F1BA6A}" type="slidenum">
              <a:rPr lang="en-US"/>
              <a:pPr/>
              <a:t>23</a:t>
            </a:fld>
            <a:endParaRPr lang="en-US" dirty="0"/>
          </a:p>
        </p:txBody>
      </p:sp>
    </p:spTree>
    <p:extLst>
      <p:ext uri="{BB962C8B-B14F-4D97-AF65-F5344CB8AC3E}">
        <p14:creationId xmlns:p14="http://schemas.microsoft.com/office/powerpoint/2010/main" val="74263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lvl="1" defTabSz="440605">
              <a:spcBef>
                <a:spcPct val="0"/>
              </a:spcBef>
              <a:defRPr/>
            </a:pPr>
            <a:r>
              <a:rPr lang="en-US" sz="1000" dirty="0">
                <a:latin typeface="Arial" pitchFamily="34" charset="0"/>
                <a:cs typeface="Arial" pitchFamily="34" charset="0"/>
              </a:rPr>
              <a:t>Allows you to easily and quickly provide you with possible annual health care cost estimates based on your individual profiles.</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The Nationwide Long-term Care Cost Assessment starts with a 3-part questionnaire on the your health history, lifestyle and history of medical conditions. It also allows you to choose a metro region for retirement, which will more accurately calculate the cost of long-term care in that area.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their costs will be.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The Nationwide Long-term Care Assessment report will help you determine what you may need to invest today to fund potential health-care costs during retirement. We will utilize tools that allow for “what-if” scenarios. For example, how will a change in your year of retirement affect your out-of-pocket health-care costs?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We</a:t>
            </a:r>
            <a:r>
              <a:rPr lang="en-US" sz="1000" baseline="0" dirty="0">
                <a:latin typeface="Arial" pitchFamily="34" charset="0"/>
                <a:cs typeface="Arial" pitchFamily="34" charset="0"/>
              </a:rPr>
              <a:t> can talk </a:t>
            </a:r>
            <a:r>
              <a:rPr lang="en-US" sz="1000" dirty="0">
                <a:latin typeface="Arial" pitchFamily="34" charset="0"/>
                <a:cs typeface="Arial" pitchFamily="34" charset="0"/>
              </a:rPr>
              <a:t>about the most appropriate way to decrease</a:t>
            </a:r>
            <a:r>
              <a:rPr lang="en-US" sz="1000" baseline="0" dirty="0">
                <a:latin typeface="Arial" pitchFamily="34" charset="0"/>
                <a:cs typeface="Arial" pitchFamily="34" charset="0"/>
              </a:rPr>
              <a:t> your worry </a:t>
            </a:r>
            <a:r>
              <a:rPr lang="en-US" sz="1000" dirty="0">
                <a:latin typeface="Arial" pitchFamily="34" charset="0"/>
                <a:cs typeface="Arial" pitchFamily="34" charset="0"/>
              </a:rPr>
              <a:t>about having the funds needed to cover one of the most important expenses you’ll will have during retirement.</a:t>
            </a:r>
          </a:p>
          <a:p>
            <a:pPr eaLnBrk="1" hangingPunct="1">
              <a:spcBef>
                <a:spcPct val="0"/>
              </a:spcBef>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a:lstStyle/>
          <a:p>
            <a:fld id="{B9E62212-92C2-4004-B1D0-761BE447F26D}" type="slidenum">
              <a:rPr lang="en-US"/>
              <a:pPr/>
              <a:t>24</a:t>
            </a:fld>
            <a:endParaRPr lang="en-US" dirty="0"/>
          </a:p>
        </p:txBody>
      </p:sp>
    </p:spTree>
    <p:extLst>
      <p:ext uri="{BB962C8B-B14F-4D97-AF65-F5344CB8AC3E}">
        <p14:creationId xmlns:p14="http://schemas.microsoft.com/office/powerpoint/2010/main" val="733753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605">
              <a:spcBef>
                <a:spcPct val="0"/>
              </a:spcBef>
              <a:defRPr/>
            </a:pPr>
            <a:r>
              <a:rPr lang="en-US" sz="1000" dirty="0">
                <a:latin typeface="Arial" pitchFamily="34" charset="0"/>
                <a:cs typeface="Arial" pitchFamily="34" charset="0"/>
              </a:rPr>
              <a:t>Allows you to easily and quickly provide you with possible annual health care cost estimates based on your individual profiles.</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The Nationwide Long-term Care Cost Assessment starts with a 3-part questionnaire on the your health history, lifestyle and history of medical conditions. It also allows you to choose a metro region for retirement, which will more accurately calculate the cost of long-term care in that area.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their costs will be.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The Nationwide Long-term Care Assessment report will help you determine what you may need to invest today to fund potential health-care costs during retirement. We will utilize tools that allow for “what-if” scenarios. For example, how will a change in your year of retirement affect your out-of-pocket health-care costs? </a:t>
            </a:r>
          </a:p>
          <a:p>
            <a:pPr eaLnBrk="1" hangingPunct="1">
              <a:spcBef>
                <a:spcPct val="0"/>
              </a:spcBef>
            </a:pPr>
            <a:endParaRPr lang="en-US" sz="1000" dirty="0">
              <a:latin typeface="Arial" pitchFamily="34" charset="0"/>
              <a:cs typeface="Arial" pitchFamily="34" charset="0"/>
            </a:endParaRPr>
          </a:p>
          <a:p>
            <a:pPr eaLnBrk="1" hangingPunct="1">
              <a:spcBef>
                <a:spcPct val="0"/>
              </a:spcBef>
            </a:pPr>
            <a:r>
              <a:rPr lang="en-US" sz="1000" dirty="0">
                <a:latin typeface="Arial" pitchFamily="34" charset="0"/>
                <a:cs typeface="Arial" pitchFamily="34" charset="0"/>
              </a:rPr>
              <a:t>We</a:t>
            </a:r>
            <a:r>
              <a:rPr lang="en-US" sz="1000" baseline="0" dirty="0">
                <a:latin typeface="Arial" pitchFamily="34" charset="0"/>
                <a:cs typeface="Arial" pitchFamily="34" charset="0"/>
              </a:rPr>
              <a:t> can talk </a:t>
            </a:r>
            <a:r>
              <a:rPr lang="en-US" sz="1000" dirty="0">
                <a:latin typeface="Arial" pitchFamily="34" charset="0"/>
                <a:cs typeface="Arial" pitchFamily="34" charset="0"/>
              </a:rPr>
              <a:t>about the most appropriate way to decrease</a:t>
            </a:r>
            <a:r>
              <a:rPr lang="en-US" sz="1000" baseline="0" dirty="0">
                <a:latin typeface="Arial" pitchFamily="34" charset="0"/>
                <a:cs typeface="Arial" pitchFamily="34" charset="0"/>
              </a:rPr>
              <a:t> your worry </a:t>
            </a:r>
            <a:r>
              <a:rPr lang="en-US" sz="1000" dirty="0">
                <a:latin typeface="Arial" pitchFamily="34" charset="0"/>
                <a:cs typeface="Arial" pitchFamily="34" charset="0"/>
              </a:rPr>
              <a:t>about having the funds needed to cover one of the most important expenses you’ll will have during retirement.</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25</a:t>
            </a:fld>
            <a:endParaRPr lang="en-US" dirty="0"/>
          </a:p>
        </p:txBody>
      </p:sp>
    </p:spTree>
    <p:extLst>
      <p:ext uri="{BB962C8B-B14F-4D97-AF65-F5344CB8AC3E}">
        <p14:creationId xmlns:p14="http://schemas.microsoft.com/office/powerpoint/2010/main" val="508930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26</a:t>
            </a:fld>
            <a:endParaRPr lang="en-US" dirty="0"/>
          </a:p>
        </p:txBody>
      </p:sp>
    </p:spTree>
    <p:extLst>
      <p:ext uri="{BB962C8B-B14F-4D97-AF65-F5344CB8AC3E}">
        <p14:creationId xmlns:p14="http://schemas.microsoft.com/office/powerpoint/2010/main" val="1093278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27</a:t>
            </a:fld>
            <a:endParaRPr lang="en-US" dirty="0"/>
          </a:p>
        </p:txBody>
      </p:sp>
    </p:spTree>
    <p:extLst>
      <p:ext uri="{BB962C8B-B14F-4D97-AF65-F5344CB8AC3E}">
        <p14:creationId xmlns:p14="http://schemas.microsoft.com/office/powerpoint/2010/main" val="105160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28</a:t>
            </a:fld>
            <a:endParaRPr lang="en-US"/>
          </a:p>
        </p:txBody>
      </p:sp>
    </p:spTree>
    <p:extLst>
      <p:ext uri="{BB962C8B-B14F-4D97-AF65-F5344CB8AC3E}">
        <p14:creationId xmlns:p14="http://schemas.microsoft.com/office/powerpoint/2010/main" val="2429791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29</a:t>
            </a:fld>
            <a:endParaRPr lang="en-US" dirty="0"/>
          </a:p>
        </p:txBody>
      </p:sp>
    </p:spTree>
    <p:extLst>
      <p:ext uri="{BB962C8B-B14F-4D97-AF65-F5344CB8AC3E}">
        <p14:creationId xmlns:p14="http://schemas.microsoft.com/office/powerpoint/2010/main" val="156564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a:latin typeface="Arial"/>
              <a:ea typeface="ＭＳ Ｐゴシック"/>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3</a:t>
            </a:fld>
            <a:endParaRPr lang="en-US" dirty="0"/>
          </a:p>
        </p:txBody>
      </p:sp>
    </p:spTree>
    <p:extLst>
      <p:ext uri="{BB962C8B-B14F-4D97-AF65-F5344CB8AC3E}">
        <p14:creationId xmlns:p14="http://schemas.microsoft.com/office/powerpoint/2010/main" val="271228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a:latin typeface="Arial" pitchFamily="34" charset="0"/>
                <a:ea typeface="ＭＳ Ｐゴシック"/>
                <a:cs typeface="Arial" pitchFamily="34" charset="0"/>
              </a:rPr>
              <a:t>[TALK ABOUT Fact finder]</a:t>
            </a:r>
          </a:p>
          <a:p>
            <a:endParaRPr lang="en-US" sz="1000" dirty="0">
              <a:latin typeface="Arial" pitchFamily="34" charset="0"/>
              <a:ea typeface="ＭＳ Ｐゴシック"/>
              <a:cs typeface="Arial" pitchFamily="34" charset="0"/>
            </a:endParaRPr>
          </a:p>
          <a:p>
            <a:r>
              <a:rPr lang="en-US" sz="1000" dirty="0">
                <a:latin typeface="Arial" pitchFamily="34" charset="0"/>
                <a:ea typeface="ＭＳ Ｐゴシック"/>
                <a:cs typeface="Arial" pitchFamily="34" charset="0"/>
              </a:rPr>
              <a:t>The information collected on the Health Care Cost Assessment will be kept confidential and used to provide an estimate of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potential health care costs in retirement. </a:t>
            </a:r>
          </a:p>
          <a:p>
            <a:endParaRPr lang="en-US" sz="1000" dirty="0">
              <a:latin typeface="Arial" pitchFamily="34" charset="0"/>
              <a:ea typeface="ＭＳ Ｐゴシック"/>
              <a:cs typeface="Arial" pitchFamily="34" charset="0"/>
            </a:endParaRPr>
          </a:p>
          <a:p>
            <a:r>
              <a:rPr lang="en-US" sz="1000" dirty="0">
                <a:latin typeface="Arial" pitchFamily="34" charset="0"/>
                <a:ea typeface="ＭＳ Ｐゴシック"/>
                <a:cs typeface="Arial" pitchFamily="34" charset="0"/>
              </a:rPr>
              <a:t>The estimate is based on your specific financial situation and goals, plus your current overall health condition. As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financial situation and health conditions may change over time, these changes may affect future changes. Please keep in mind that the estimates resulting from this fact finder are for hypothetical purposes only and are not guaranteed.</a:t>
            </a:r>
          </a:p>
          <a:p>
            <a:endParaRPr lang="en-US" sz="1000" dirty="0"/>
          </a:p>
        </p:txBody>
      </p:sp>
      <p:sp>
        <p:nvSpPr>
          <p:cNvPr id="97284" name="Slide Number Placeholder 3"/>
          <p:cNvSpPr>
            <a:spLocks noGrp="1"/>
          </p:cNvSpPr>
          <p:nvPr>
            <p:ph type="sldNum" sz="quarter" idx="5"/>
          </p:nvPr>
        </p:nvSpPr>
        <p:spPr bwMode="auto">
          <a:noFill/>
          <a:ln>
            <a:miter lim="800000"/>
            <a:headEnd/>
            <a:tailEnd/>
          </a:ln>
        </p:spPr>
        <p:txBody>
          <a:bodyPr/>
          <a:lstStyle/>
          <a:p>
            <a:fld id="{A0A76E7F-ED57-4542-8D43-9AA4369CDB79}" type="slidenum">
              <a:rPr lang="en-US"/>
              <a:pPr/>
              <a:t>30</a:t>
            </a:fld>
            <a:endParaRPr lang="en-US" dirty="0"/>
          </a:p>
        </p:txBody>
      </p:sp>
    </p:spTree>
    <p:extLst>
      <p:ext uri="{BB962C8B-B14F-4D97-AF65-F5344CB8AC3E}">
        <p14:creationId xmlns:p14="http://schemas.microsoft.com/office/powerpoint/2010/main" val="1338763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looking at an </a:t>
            </a:r>
            <a:r>
              <a:rPr lang="en-US" dirty="0" err="1"/>
              <a:t>LTC</a:t>
            </a:r>
            <a:r>
              <a:rPr lang="en-US" dirty="0"/>
              <a:t> policy or rider, you should</a:t>
            </a:r>
            <a:r>
              <a:rPr lang="en-US" baseline="0" dirty="0"/>
              <a:t> know not all policies are created equal. Here’s a list of some important things to keep in mind.</a:t>
            </a:r>
          </a:p>
          <a:p>
            <a:endParaRPr lang="en-US" baseline="0" dirty="0"/>
          </a:p>
          <a:p>
            <a:r>
              <a:rPr lang="en-US" baseline="0" dirty="0"/>
              <a:t>First, look to see what services are covered by the policies. Not all </a:t>
            </a:r>
            <a:r>
              <a:rPr lang="en-US" baseline="0" dirty="0" err="1"/>
              <a:t>LTC</a:t>
            </a:r>
            <a:r>
              <a:rPr lang="en-US" baseline="0" dirty="0"/>
              <a:t> services may be covered, so you want to look for the broadest range of all qualified services. Also think of types of care that may evolve in the future. A </a:t>
            </a:r>
            <a:r>
              <a:rPr lang="en-US" baseline="0" dirty="0" err="1"/>
              <a:t>LTC</a:t>
            </a:r>
            <a:r>
              <a:rPr lang="en-US" baseline="0" dirty="0"/>
              <a:t> policy should cover future forms of care and treatment as well. </a:t>
            </a:r>
          </a:p>
          <a:p>
            <a:pPr lvl="1">
              <a:buFont typeface="Arial"/>
              <a:buChar char="•"/>
            </a:pPr>
            <a:endParaRPr lang="en-US" baseline="0" dirty="0"/>
          </a:p>
          <a:p>
            <a:pPr lvl="0">
              <a:buFont typeface="Arial"/>
              <a:buNone/>
            </a:pPr>
            <a:r>
              <a:rPr lang="en-US" baseline="0" dirty="0"/>
              <a:t>Second, does the policy offer coverage to temporary claims? There are products  (chronic illness riders) that will only cover the condition</a:t>
            </a:r>
            <a:r>
              <a:rPr lang="en-US" dirty="0"/>
              <a:t> if it will last the rest of your life.</a:t>
            </a:r>
            <a:endParaRPr lang="en-US" baseline="0" dirty="0"/>
          </a:p>
          <a:p>
            <a:pPr lvl="0">
              <a:buFont typeface="Arial"/>
              <a:buNone/>
            </a:pPr>
            <a:endParaRPr lang="en-US" baseline="0" dirty="0"/>
          </a:p>
          <a:p>
            <a:pPr lvl="0">
              <a:buFont typeface="Arial"/>
              <a:buNone/>
            </a:pPr>
            <a:r>
              <a:rPr lang="en-US" baseline="0" dirty="0"/>
              <a:t>Is the cost-structure easy to understand and does it account for future cost increases?</a:t>
            </a:r>
          </a:p>
          <a:p>
            <a:endParaRPr lang="en-US" baseline="0" dirty="0"/>
          </a:p>
          <a:p>
            <a:r>
              <a:rPr lang="en-US" baseline="0" dirty="0"/>
              <a:t>Next, know the difference between indemnity and reimbursement plans, on the next slide.</a:t>
            </a:r>
          </a:p>
          <a:p>
            <a:pPr lvl="1">
              <a:buFont typeface="Arial"/>
              <a:buChar char="•"/>
            </a:pPr>
            <a:endParaRPr lang="en-US" dirty="0"/>
          </a:p>
          <a:p>
            <a:pPr lvl="0">
              <a:buFont typeface="Arial"/>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31</a:t>
            </a:fld>
            <a:endParaRPr lang="en-US"/>
          </a:p>
        </p:txBody>
      </p:sp>
    </p:spTree>
    <p:extLst>
      <p:ext uri="{BB962C8B-B14F-4D97-AF65-F5344CB8AC3E}">
        <p14:creationId xmlns:p14="http://schemas.microsoft.com/office/powerpoint/2010/main" val="3056400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latin typeface="Arial" pitchFamily="34" charset="0"/>
                <a:cs typeface="Arial" pitchFamily="34" charset="0"/>
              </a:rPr>
              <a:t>You will want to be sure to understand the features of your plan and what it covers as not all plans are the same! </a:t>
            </a:r>
          </a:p>
          <a:p>
            <a:endParaRPr lang="en-US" sz="1000" dirty="0">
              <a:latin typeface="Arial" pitchFamily="34" charset="0"/>
              <a:cs typeface="Arial" pitchFamily="34" charset="0"/>
            </a:endParaRPr>
          </a:p>
          <a:p>
            <a:r>
              <a:rPr lang="en-US" sz="1000" dirty="0">
                <a:latin typeface="Arial" pitchFamily="34" charset="0"/>
                <a:cs typeface="Arial" pitchFamily="34" charset="0"/>
              </a:rPr>
              <a:t>[CLICK] Indemnity plans generally offer the insured more flexibility. </a:t>
            </a:r>
          </a:p>
          <a:p>
            <a:pPr lvl="1">
              <a:buFont typeface="Arial"/>
              <a:buChar char="•"/>
            </a:pPr>
            <a:r>
              <a:rPr lang="en-US" sz="1000" dirty="0">
                <a:latin typeface="Arial" pitchFamily="34" charset="0"/>
                <a:cs typeface="Arial" pitchFamily="34" charset="0"/>
              </a:rPr>
              <a:t> The entire amount of benefit is paid out, regardless of what actual costs of care are. </a:t>
            </a:r>
          </a:p>
          <a:p>
            <a:pPr lvl="1">
              <a:buFont typeface="Arial"/>
              <a:buChar char="•"/>
            </a:pPr>
            <a:r>
              <a:rPr lang="en-US" sz="1000" dirty="0">
                <a:latin typeface="Arial" pitchFamily="34" charset="0"/>
                <a:cs typeface="Arial" pitchFamily="34" charset="0"/>
              </a:rPr>
              <a:t> No bills or receipts are required in many cases, though there are a few companies that still require bills to be submitted to verify that a licensed service is continuously involved in care. </a:t>
            </a:r>
          </a:p>
          <a:p>
            <a:pPr lvl="1">
              <a:buFont typeface="Arial"/>
              <a:buChar char="•"/>
            </a:pPr>
            <a:r>
              <a:rPr lang="en-US" sz="1000" dirty="0">
                <a:latin typeface="Arial" pitchFamily="34" charset="0"/>
                <a:cs typeface="Arial" pitchFamily="34" charset="0"/>
              </a:rPr>
              <a:t> Excess benefits not needed for care can be used for any other purpose, whether medical or nonmedical and are still tax free if collected per the IRS formula.</a:t>
            </a:r>
          </a:p>
          <a:p>
            <a:pPr lvl="1">
              <a:buFont typeface="Arial"/>
              <a:buChar char="•"/>
            </a:pPr>
            <a:r>
              <a:rPr lang="en-US" sz="1000" dirty="0">
                <a:latin typeface="Arial" pitchFamily="34" charset="0"/>
                <a:cs typeface="Arial" pitchFamily="34" charset="0"/>
              </a:rPr>
              <a:t> Indemnity policies will not limit what benefits amounts if the client owns more than one policy. However, you will want to keep the IRS tax formula in mind and make sure they do not exceed it if they want to avoid taxation on the excess taken above formula limits.</a:t>
            </a:r>
          </a:p>
          <a:p>
            <a:endParaRPr lang="en-US" sz="1000" dirty="0">
              <a:latin typeface="Arial" pitchFamily="34" charset="0"/>
              <a:cs typeface="Arial" pitchFamily="34" charset="0"/>
            </a:endParaRPr>
          </a:p>
          <a:p>
            <a:r>
              <a:rPr lang="en-US" sz="1000" dirty="0">
                <a:latin typeface="Arial" pitchFamily="34" charset="0"/>
                <a:cs typeface="Arial" pitchFamily="34" charset="0"/>
              </a:rPr>
              <a:t>[CLICK] Reimbursement plans have more limitations than indemnity plans.  </a:t>
            </a:r>
          </a:p>
          <a:p>
            <a:pPr lvl="1">
              <a:buFont typeface="Arial"/>
              <a:buChar char="•"/>
            </a:pPr>
            <a:r>
              <a:rPr lang="en-US" sz="1000" dirty="0">
                <a:latin typeface="Arial" pitchFamily="34" charset="0"/>
                <a:cs typeface="Arial" pitchFamily="34" charset="0"/>
              </a:rPr>
              <a:t> Some companies may limit or totally exclude paying benefits if you are collecting from another plan. </a:t>
            </a:r>
          </a:p>
          <a:p>
            <a:pPr lvl="1">
              <a:buFont typeface="Arial"/>
              <a:buChar char="•"/>
            </a:pPr>
            <a:r>
              <a:rPr lang="en-US" sz="1000" dirty="0">
                <a:latin typeface="Arial" pitchFamily="34" charset="0"/>
                <a:cs typeface="Arial" pitchFamily="34" charset="0"/>
              </a:rPr>
              <a:t> They may also share the claim with the second (or multiple companies), which means the client never gets more than the actual cost of care, but the companies collectively pay the claim benefits on a pro-rata basis. </a:t>
            </a:r>
          </a:p>
          <a:p>
            <a:pPr lvl="1">
              <a:buFont typeface="Arial"/>
              <a:buChar char="•"/>
            </a:pPr>
            <a:r>
              <a:rPr lang="en-US" sz="1000" dirty="0">
                <a:latin typeface="Arial" pitchFamily="34" charset="0"/>
                <a:cs typeface="Arial" pitchFamily="34" charset="0"/>
              </a:rPr>
              <a:t> Plan may limit or deny benefit amount while on Medicare claim. </a:t>
            </a:r>
          </a:p>
          <a:p>
            <a:pPr lvl="1">
              <a:buFont typeface="Arial"/>
              <a:buChar char="•"/>
            </a:pPr>
            <a:r>
              <a:rPr lang="en-US" sz="1000" dirty="0">
                <a:latin typeface="Arial" pitchFamily="34" charset="0"/>
                <a:cs typeface="Arial" pitchFamily="34" charset="0"/>
              </a:rPr>
              <a:t> Plans may have a long list of services or circumstances that are not covered as only true qualifying LTC expenses will be reimbursed.</a:t>
            </a:r>
          </a:p>
          <a:p>
            <a:pPr lvl="1">
              <a:buFont typeface="Arial"/>
              <a:buChar char="•"/>
            </a:pPr>
            <a:endParaRPr lang="en-US" sz="1000" dirty="0">
              <a:latin typeface="Arial"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000" dirty="0">
                <a:latin typeface="Arial" pitchFamily="34" charset="0"/>
                <a:cs typeface="Arial" pitchFamily="34" charset="0"/>
              </a:rPr>
              <a:t>Please note: </a:t>
            </a:r>
            <a:r>
              <a:rPr lang="en-US" sz="1000" dirty="0">
                <a:latin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a:t>
            </a:r>
            <a:endParaRPr lang="en-US" sz="1000" dirty="0"/>
          </a:p>
          <a:p>
            <a:pPr lvl="1">
              <a:buFont typeface="Arial"/>
              <a:buChar char="•"/>
            </a:pPr>
            <a:endParaRPr lang="en-US" sz="1000" dirty="0">
              <a:latin typeface="Arial" pitchFamily="34" charset="0"/>
              <a:cs typeface="Arial" pitchFamily="34" charset="0"/>
            </a:endParaRPr>
          </a:p>
          <a:p>
            <a:endParaRPr lang="en-US" sz="1000"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32</a:t>
            </a:fld>
            <a:endParaRPr lang="en-US" dirty="0"/>
          </a:p>
        </p:txBody>
      </p:sp>
    </p:spTree>
    <p:extLst>
      <p:ext uri="{BB962C8B-B14F-4D97-AF65-F5344CB8AC3E}">
        <p14:creationId xmlns:p14="http://schemas.microsoft.com/office/powerpoint/2010/main" val="4044326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our</a:t>
            </a:r>
            <a:r>
              <a:rPr lang="en-US" baseline="0" dirty="0"/>
              <a:t> discussion, the benefit to planning for long-term care for you is:</a:t>
            </a:r>
          </a:p>
          <a:p>
            <a:endParaRPr lang="en-US" baseline="0" dirty="0"/>
          </a:p>
          <a:p>
            <a:pPr lvl="1">
              <a:buFont typeface="Arial"/>
              <a:buChar char="•"/>
            </a:pPr>
            <a:r>
              <a:rPr lang="en-US" baseline="0" dirty="0"/>
              <a:t>  Planning ahead for </a:t>
            </a:r>
            <a:r>
              <a:rPr lang="en-US" baseline="0" dirty="0" err="1"/>
              <a:t>LTC</a:t>
            </a:r>
            <a:r>
              <a:rPr lang="en-US" baseline="0" dirty="0"/>
              <a:t> costs may help to avoid dependency on government programs, which can limit your choices on where and how you receive care</a:t>
            </a:r>
          </a:p>
          <a:p>
            <a:pPr lvl="1">
              <a:buFont typeface="Arial"/>
              <a:buChar char="•"/>
            </a:pPr>
            <a:r>
              <a:rPr lang="en-US" baseline="0" dirty="0"/>
              <a:t>  Planning may help protect a surviving spouse from financial impoverishment, due to selling off of assets or depleting savings to pay </a:t>
            </a:r>
            <a:r>
              <a:rPr lang="en-US" baseline="0" dirty="0" err="1"/>
              <a:t>LTC</a:t>
            </a:r>
            <a:r>
              <a:rPr lang="en-US" baseline="0" dirty="0"/>
              <a:t> bills or to qualify for Medicaid</a:t>
            </a:r>
          </a:p>
          <a:p>
            <a:pPr lvl="1">
              <a:buFont typeface="Arial"/>
              <a:buChar char="•"/>
            </a:pPr>
            <a:r>
              <a:rPr lang="en-US" baseline="0" dirty="0"/>
              <a:t>  And finally, putting a plan for </a:t>
            </a:r>
            <a:r>
              <a:rPr lang="en-US" baseline="0" dirty="0" err="1"/>
              <a:t>LTC</a:t>
            </a:r>
            <a:r>
              <a:rPr lang="en-US" baseline="0" dirty="0"/>
              <a:t> cost in place </a:t>
            </a:r>
            <a:r>
              <a:rPr lang="en-US" baseline="0"/>
              <a:t>may help </a:t>
            </a:r>
            <a:r>
              <a:rPr lang="en-US" baseline="0" dirty="0"/>
              <a:t>you protect assets you are planning to transfer to your heirs in order to preserve a financial legacy for your family members.</a:t>
            </a:r>
            <a:endParaRPr lang="en-US" dirty="0"/>
          </a:p>
          <a:p>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33</a:t>
            </a:fld>
            <a:endParaRPr lang="en-US"/>
          </a:p>
        </p:txBody>
      </p:sp>
    </p:spTree>
    <p:extLst>
      <p:ext uri="{BB962C8B-B14F-4D97-AF65-F5344CB8AC3E}">
        <p14:creationId xmlns:p14="http://schemas.microsoft.com/office/powerpoint/2010/main" val="1052709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34</a:t>
            </a:fld>
            <a:endParaRPr lang="en-US" dirty="0"/>
          </a:p>
        </p:txBody>
      </p:sp>
    </p:spTree>
    <p:extLst>
      <p:ext uri="{BB962C8B-B14F-4D97-AF65-F5344CB8AC3E}">
        <p14:creationId xmlns:p14="http://schemas.microsoft.com/office/powerpoint/2010/main" val="101302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4</a:t>
            </a:fld>
            <a:endParaRPr lang="en-US" dirty="0"/>
          </a:p>
        </p:txBody>
      </p:sp>
    </p:spTree>
    <p:extLst>
      <p:ext uri="{BB962C8B-B14F-4D97-AF65-F5344CB8AC3E}">
        <p14:creationId xmlns:p14="http://schemas.microsoft.com/office/powerpoint/2010/main" val="158081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a:t>As Americans have aged, the need for </a:t>
            </a:r>
            <a:r>
              <a:rPr lang="en-US" dirty="0" err="1"/>
              <a:t>LTC</a:t>
            </a:r>
            <a:r>
              <a:rPr lang="en-US" dirty="0"/>
              <a:t> services have continued to increase. Some sources estimate that up to 70% of Americans over the age of 65 are going to need long-term care at some point in their lives. It is estimated that 12 million older Americans will need </a:t>
            </a:r>
            <a:r>
              <a:rPr lang="en-US" dirty="0" err="1"/>
              <a:t>LTC</a:t>
            </a:r>
            <a:r>
              <a:rPr lang="en-US" dirty="0"/>
              <a:t> services by the year 2030.</a:t>
            </a:r>
          </a:p>
          <a:p>
            <a:pPr defTabSz="465887">
              <a:defRPr/>
            </a:pPr>
            <a:endParaRPr lang="en-US" dirty="0"/>
          </a:p>
          <a:p>
            <a:r>
              <a:rPr lang="en-US" dirty="0">
                <a:latin typeface="Arial Narrow" pitchFamily="34" charset="0"/>
              </a:rPr>
              <a:t>When we look at the figures of how many Americans actually have long-term care protection, there’s a huge gap between the number of people who are covered and the number who will need long-term care.  </a:t>
            </a:r>
          </a:p>
          <a:p>
            <a:endParaRPr lang="en-US" dirty="0">
              <a:latin typeface="Arial Narrow" pitchFamily="34" charset="0"/>
            </a:endParaRPr>
          </a:p>
          <a:p>
            <a:r>
              <a:rPr lang="en-US" dirty="0">
                <a:latin typeface="Arial Narrow" pitchFamily="34" charset="0"/>
              </a:rPr>
              <a:t>Statistics on the general population show that less than 8% of adults as a whole have purchased </a:t>
            </a:r>
            <a:r>
              <a:rPr lang="en-US" dirty="0" err="1">
                <a:latin typeface="Arial Narrow" pitchFamily="34" charset="0"/>
              </a:rPr>
              <a:t>LTC</a:t>
            </a:r>
            <a:r>
              <a:rPr lang="en-US" dirty="0">
                <a:latin typeface="Arial Narrow" pitchFamily="34" charset="0"/>
              </a:rPr>
              <a:t> insurance coverage.</a:t>
            </a:r>
          </a:p>
          <a:p>
            <a:pPr defTabSz="465887">
              <a:defRPr/>
            </a:pP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5</a:t>
            </a:fld>
            <a:endParaRPr lang="en-US" dirty="0"/>
          </a:p>
        </p:txBody>
      </p:sp>
    </p:spTree>
    <p:extLst>
      <p:ext uri="{BB962C8B-B14F-4D97-AF65-F5344CB8AC3E}">
        <p14:creationId xmlns:p14="http://schemas.microsoft.com/office/powerpoint/2010/main" val="71932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a:cs typeface="Arial"/>
              </a:rPr>
              <a:t>One of the first obstacles we hear when talking about long-term care is the association made between long-term care and “nursing home”. The perception that long-term care means nursing home care can have a negative impact that may keep people from taking action. </a:t>
            </a:r>
          </a:p>
          <a:p>
            <a:endParaRPr lang="en-US" sz="1000" dirty="0">
              <a:latin typeface="Arial"/>
              <a:cs typeface="Arial"/>
            </a:endParaRPr>
          </a:p>
          <a:p>
            <a:r>
              <a:rPr lang="en-US" sz="1000" dirty="0">
                <a:latin typeface="Arial"/>
                <a:cs typeface="Arial"/>
              </a:rPr>
              <a:t>But this is also a great opportunity for us to begin to lower those obstacles and start talking about the importance for planning for long-term care. </a:t>
            </a:r>
          </a:p>
          <a:p>
            <a:endParaRPr lang="en-US" sz="1000" dirty="0">
              <a:latin typeface="Arial"/>
              <a:cs typeface="Arial"/>
            </a:endParaRPr>
          </a:p>
          <a:p>
            <a:r>
              <a:rPr lang="en-US" sz="1000" dirty="0">
                <a:latin typeface="Arial"/>
                <a:cs typeface="Arial"/>
              </a:rPr>
              <a:t>The reality is, only 31% of long-term care are for nursing home care. 18% of claims are for community care such as assisted living and adult day care, and most claims are for home-based care: 51%. </a:t>
            </a:r>
          </a:p>
          <a:p>
            <a:endParaRPr lang="en-US" sz="1000" dirty="0">
              <a:latin typeface="Arial"/>
              <a:cs typeface="Arial"/>
            </a:endParaRPr>
          </a:p>
          <a:p>
            <a:r>
              <a:rPr lang="en-US" sz="1000" dirty="0">
                <a:latin typeface="Arial"/>
                <a:cs typeface="Arial"/>
              </a:rPr>
              <a:t>[CLICK] In fact, over one third of those who receive long-term care in a nursing home setting eventually recover or are released.</a:t>
            </a:r>
          </a:p>
          <a:p>
            <a:endParaRPr lang="en-US" sz="1000" dirty="0">
              <a:latin typeface="Arial"/>
              <a:cs typeface="Arial"/>
            </a:endParaRPr>
          </a:p>
          <a:p>
            <a:r>
              <a:rPr lang="en-US" sz="1000" dirty="0">
                <a:latin typeface="Arial"/>
                <a:cs typeface="Arial"/>
              </a:rPr>
              <a:t>It’s important to understand that proper planning results in a person having choices in how they receive care.</a:t>
            </a:r>
          </a:p>
        </p:txBody>
      </p:sp>
      <p:sp>
        <p:nvSpPr>
          <p:cNvPr id="4" name="Slide Number Placeholder 3"/>
          <p:cNvSpPr>
            <a:spLocks noGrp="1"/>
          </p:cNvSpPr>
          <p:nvPr>
            <p:ph type="sldNum" sz="quarter" idx="10"/>
          </p:nvPr>
        </p:nvSpPr>
        <p:spPr/>
        <p:txBody>
          <a:bodyPr/>
          <a:lstStyle/>
          <a:p>
            <a:fld id="{B7BFE25B-13A8-0948-9248-9895C3C99D02}" type="slidenum">
              <a:rPr lang="en-US" smtClean="0"/>
              <a:pPr/>
              <a:t>6</a:t>
            </a:fld>
            <a:endParaRPr lang="en-US" dirty="0"/>
          </a:p>
        </p:txBody>
      </p:sp>
    </p:spTree>
    <p:extLst>
      <p:ext uri="{BB962C8B-B14F-4D97-AF65-F5344CB8AC3E}">
        <p14:creationId xmlns:p14="http://schemas.microsoft.com/office/powerpoint/2010/main" val="210113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baseline="0" dirty="0">
                <a:solidFill>
                  <a:schemeClr val="tx1"/>
                </a:solidFill>
                <a:latin typeface="+mn-lt"/>
                <a:ea typeface="+mn-ea"/>
                <a:cs typeface="+mn-cs"/>
              </a:rPr>
              <a:t>And when it comes to the issue of cost, your perceptions are correct.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 costs associated with long-term care are staggering. According to the Genworth’s survey of long-term care costs, the median annual cost of nursing home care is over $92,000 for a private room and over $82,000 for a semi-private room. For the average stay of 2.5 years, total expenditures could exceed well over $200,000. The median annual cost for an assisted living facility is over $43,000.</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Keep in mind that home health care can end up being nearly as expensive as nursing home care. The median wage for home health care costs is almost $20 an hour, so if a person needed 44 hours per week of care, it could cost around $47,000 a year.</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If that care was needed for the average 4.5-year caretaking period, we might see a total expenditure of over $200,000, which is essentially the same amount of money as for the average nursing home stay in a semi-private room. For comparison purposes, the U.S. median of existing home prices in August 2015 was $228,700. </a:t>
            </a:r>
          </a:p>
        </p:txBody>
      </p:sp>
      <p:sp>
        <p:nvSpPr>
          <p:cNvPr id="4" name="Slide Number Placeholder 3"/>
          <p:cNvSpPr>
            <a:spLocks noGrp="1"/>
          </p:cNvSpPr>
          <p:nvPr>
            <p:ph type="sldNum" sz="quarter" idx="10"/>
          </p:nvPr>
        </p:nvSpPr>
        <p:spPr/>
        <p:txBody>
          <a:bodyPr/>
          <a:lstStyle/>
          <a:p>
            <a:fld id="{B7BFE25B-13A8-0948-9248-9895C3C99D02}" type="slidenum">
              <a:rPr lang="en-US" smtClean="0"/>
              <a:pPr/>
              <a:t>7</a:t>
            </a:fld>
            <a:endParaRPr lang="en-US" dirty="0"/>
          </a:p>
        </p:txBody>
      </p:sp>
    </p:spTree>
    <p:extLst>
      <p:ext uri="{BB962C8B-B14F-4D97-AF65-F5344CB8AC3E}">
        <p14:creationId xmlns:p14="http://schemas.microsoft.com/office/powerpoint/2010/main" val="9278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baseline="0" dirty="0">
                <a:solidFill>
                  <a:schemeClr val="tx1"/>
                </a:solidFill>
                <a:latin typeface="+mn-lt"/>
                <a:ea typeface="+mn-ea"/>
                <a:cs typeface="+mn-cs"/>
              </a:rPr>
              <a:t>What you may not realize or see is the costs of long-term care are getting more expensive, expected to nearly quadruple by 2040 when many boomers are reaching the age when long-term care is increasingly likely. By then, a semi-private room is expected to cost around $265,000 per year based on a modest inflation rate of 4%, which is the expected national average. Some regions of the country may experience greater rates of inflation and have higher costs today.</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[no clicks]</a:t>
            </a:r>
            <a:endParaRPr lang="en-US" baseline="0" dirty="0">
              <a:latin typeface="Arial"/>
              <a:cs typeface="Arial"/>
            </a:endParaRPr>
          </a:p>
        </p:txBody>
      </p:sp>
      <p:sp>
        <p:nvSpPr>
          <p:cNvPr id="4" name="Slide Number Placeholder 3"/>
          <p:cNvSpPr>
            <a:spLocks noGrp="1"/>
          </p:cNvSpPr>
          <p:nvPr>
            <p:ph type="sldNum" sz="quarter" idx="10"/>
          </p:nvPr>
        </p:nvSpPr>
        <p:spPr/>
        <p:txBody>
          <a:bodyPr/>
          <a:lstStyle/>
          <a:p>
            <a:fld id="{B7BFE25B-13A8-0948-9248-9895C3C99D02}" type="slidenum">
              <a:rPr lang="en-US" smtClean="0"/>
              <a:pPr/>
              <a:t>8</a:t>
            </a:fld>
            <a:endParaRPr lang="en-US" dirty="0"/>
          </a:p>
        </p:txBody>
      </p:sp>
    </p:spTree>
    <p:extLst>
      <p:ext uri="{BB962C8B-B14F-4D97-AF65-F5344CB8AC3E}">
        <p14:creationId xmlns:p14="http://schemas.microsoft.com/office/powerpoint/2010/main" val="42964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you’re still wondering if you’re a candidate for long-term care planning, here are a few qualifications</a:t>
            </a:r>
            <a:r>
              <a:rPr lang="en-US" baseline="0" dirty="0"/>
              <a:t> you can consider:</a:t>
            </a:r>
          </a:p>
          <a:p>
            <a:endParaRPr lang="en-US" baseline="0" dirty="0"/>
          </a:p>
          <a:p>
            <a:r>
              <a:rPr lang="en-US" baseline="0" dirty="0"/>
              <a:t>First, do you have assets to protect or pass on to heirs? Such as homes, property, retirement accounts? These are assets you may have to sell in order to pay for long-term care bills or to qualify for Medicaid coverage for </a:t>
            </a:r>
            <a:r>
              <a:rPr lang="en-US" baseline="0" dirty="0" err="1"/>
              <a:t>LTC</a:t>
            </a:r>
            <a:r>
              <a:rPr lang="en-US" baseline="0" dirty="0"/>
              <a:t> costs. (More on Medicaid later.)</a:t>
            </a:r>
          </a:p>
          <a:p>
            <a:endParaRPr lang="en-US" baseline="0" dirty="0"/>
          </a:p>
          <a:p>
            <a:r>
              <a:rPr lang="en-US" baseline="0" dirty="0"/>
              <a:t>Second, you don’t have to be elderly to buy a </a:t>
            </a:r>
            <a:r>
              <a:rPr lang="en-US" baseline="0" dirty="0" err="1"/>
              <a:t>LTC</a:t>
            </a:r>
            <a:r>
              <a:rPr lang="en-US" baseline="0" dirty="0"/>
              <a:t> policy or start to plan. In fact, the majority of policies are purchased by people under age 65. </a:t>
            </a:r>
          </a:p>
          <a:p>
            <a:pPr lvl="1">
              <a:buFont typeface="Arial"/>
              <a:buChar char="•"/>
            </a:pPr>
            <a:r>
              <a:rPr lang="en-US" baseline="0" dirty="0"/>
              <a:t>  There’s also an advantage to planning ahead in the 10 years before your 65</a:t>
            </a:r>
            <a:r>
              <a:rPr lang="en-US" baseline="30000" dirty="0"/>
              <a:t>th</a:t>
            </a:r>
            <a:r>
              <a:rPr lang="en-US" baseline="0" dirty="0"/>
              <a:t> birthday. That’s when you’re more likely to be approved for </a:t>
            </a:r>
            <a:r>
              <a:rPr lang="en-US" baseline="0" dirty="0" err="1"/>
              <a:t>LTC</a:t>
            </a:r>
            <a:r>
              <a:rPr lang="en-US" baseline="0" dirty="0"/>
              <a:t> coverage.</a:t>
            </a:r>
          </a:p>
          <a:p>
            <a:pPr lvl="1">
              <a:buFont typeface="Arial"/>
              <a:buChar char="•"/>
            </a:pPr>
            <a:endParaRPr lang="en-US" baseline="0" dirty="0"/>
          </a:p>
          <a:p>
            <a:pPr lvl="0">
              <a:buFont typeface="Arial"/>
              <a:buNone/>
            </a:pPr>
            <a:r>
              <a:rPr lang="en-US" baseline="0" dirty="0"/>
              <a:t>Third, even if you’re affluent and can afford to pay all </a:t>
            </a:r>
            <a:r>
              <a:rPr lang="en-US" baseline="0" dirty="0" err="1"/>
              <a:t>LTC</a:t>
            </a:r>
            <a:r>
              <a:rPr lang="en-US" baseline="0" dirty="0"/>
              <a:t> expenses out-of-pocket, you should ask if that’s really the most cost-efficient option. Planning ahead may be a more financially prudent option.</a:t>
            </a:r>
            <a:endParaRPr lang="en-US" dirty="0"/>
          </a:p>
        </p:txBody>
      </p:sp>
      <p:sp>
        <p:nvSpPr>
          <p:cNvPr id="4" name="Slide Number Placeholder 3"/>
          <p:cNvSpPr>
            <a:spLocks noGrp="1"/>
          </p:cNvSpPr>
          <p:nvPr>
            <p:ph type="sldNum" sz="quarter" idx="10"/>
          </p:nvPr>
        </p:nvSpPr>
        <p:spPr/>
        <p:txBody>
          <a:bodyPr/>
          <a:lstStyle/>
          <a:p>
            <a:fld id="{B7BFE25B-13A8-0948-9248-9895C3C99D02}" type="slidenum">
              <a:rPr lang="en-US" smtClean="0"/>
              <a:pPr/>
              <a:t>9</a:t>
            </a:fld>
            <a:endParaRPr lang="en-US" dirty="0"/>
          </a:p>
        </p:txBody>
      </p:sp>
    </p:spTree>
    <p:extLst>
      <p:ext uri="{BB962C8B-B14F-4D97-AF65-F5344CB8AC3E}">
        <p14:creationId xmlns:p14="http://schemas.microsoft.com/office/powerpoint/2010/main" val="1489960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grpSp>
        <p:nvGrpSpPr>
          <p:cNvPr id="7" name="Group 6"/>
          <p:cNvGrpSpPr/>
          <p:nvPr userDrawn="1"/>
        </p:nvGrpSpPr>
        <p:grpSpPr>
          <a:xfrm>
            <a:off x="6411686" y="5725883"/>
            <a:ext cx="2437497" cy="782871"/>
            <a:chOff x="6411686" y="5714997"/>
            <a:chExt cx="2437497" cy="782871"/>
          </a:xfrm>
        </p:grpSpPr>
        <p:sp>
          <p:nvSpPr>
            <p:cNvPr id="8" name="Rectangle 7"/>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1" name="Picture 2" descr="https://www.nrsforu.com/tcm/nrsforu/static/NandEagle2.png?r=2"/>
            <p:cNvPicPr>
              <a:picLocks noChangeAspect="1" noChangeArrowheads="1"/>
            </p:cNvPicPr>
            <p:nvPr userDrawn="1"/>
          </p:nvPicPr>
          <p:blipFill>
            <a:blip r:embed="rId2"/>
            <a:srcRect/>
            <a:stretch>
              <a:fillRect/>
            </a:stretch>
          </p:blipFill>
          <p:spPr bwMode="auto">
            <a:xfrm>
              <a:off x="6983190" y="5819891"/>
              <a:ext cx="1865993" cy="677977"/>
            </a:xfrm>
            <a:prstGeom prst="rect">
              <a:avLst/>
            </a:prstGeom>
            <a:noFill/>
          </p:spPr>
        </p:pic>
      </p:grpSp>
      <p:sp>
        <p:nvSpPr>
          <p:cNvPr id="6"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F976B-DE12-C24B-9E50-2A170F11188D}" type="datetime1">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E7DE-9541-B24A-848A-027DD265AA1D}" type="datetime1">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12" name="TextBox 11"/>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grpSp>
        <p:nvGrpSpPr>
          <p:cNvPr id="8" name="Group 7"/>
          <p:cNvGrpSpPr/>
          <p:nvPr userDrawn="1"/>
        </p:nvGrpSpPr>
        <p:grpSpPr>
          <a:xfrm>
            <a:off x="6411686" y="5725883"/>
            <a:ext cx="2437497" cy="782871"/>
            <a:chOff x="6411686" y="5714997"/>
            <a:chExt cx="2437497" cy="782871"/>
          </a:xfrm>
        </p:grpSpPr>
        <p:sp>
          <p:nvSpPr>
            <p:cNvPr id="13" name="Rectangle 12"/>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4" name="Picture 2" descr="https://www.nrsforu.com/tcm/nrsforu/static/NandEagle2.png?r=2"/>
            <p:cNvPicPr>
              <a:picLocks noChangeAspect="1" noChangeArrowheads="1"/>
            </p:cNvPicPr>
            <p:nvPr userDrawn="1"/>
          </p:nvPicPr>
          <p:blipFill>
            <a:blip r:embed="rId2"/>
            <a:srcRect/>
            <a:stretch>
              <a:fillRect/>
            </a:stretch>
          </p:blipFill>
          <p:spPr bwMode="auto">
            <a:xfrm>
              <a:off x="6983190" y="5819891"/>
              <a:ext cx="1865993" cy="677977"/>
            </a:xfrm>
            <a:prstGeom prst="rect">
              <a:avLst/>
            </a:prstGeom>
            <a:noFill/>
          </p:spPr>
        </p:pic>
      </p:grpSp>
      <p:sp>
        <p:nvSpPr>
          <p:cNvPr id="10"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3" name="Group 7"/>
          <p:cNvGrpSpPr/>
          <p:nvPr userDrawn="1"/>
        </p:nvGrpSpPr>
        <p:grpSpPr>
          <a:xfrm>
            <a:off x="6411686" y="5714997"/>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2"/>
            <a:srcRect/>
            <a:stretch>
              <a:fillRect/>
            </a:stretch>
          </p:blipFill>
          <p:spPr bwMode="auto">
            <a:xfrm>
              <a:off x="6983190" y="5819891"/>
              <a:ext cx="1865993" cy="677977"/>
            </a:xfrm>
            <a:prstGeom prst="rect">
              <a:avLst/>
            </a:prstGeom>
            <a:noFill/>
          </p:spPr>
        </p:pic>
      </p:grpSp>
      <p:sp>
        <p:nvSpPr>
          <p:cNvPr id="14"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content slide 1">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extLst>
      <p:ext uri="{BB962C8B-B14F-4D97-AF65-F5344CB8AC3E}">
        <p14:creationId xmlns:p14="http://schemas.microsoft.com/office/powerpoint/2010/main" val="59327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200" y="685800"/>
            <a:ext cx="8229600" cy="1143000"/>
          </a:xfr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2"/>
            <a:srcRect/>
            <a:stretch>
              <a:fillRect/>
            </a:stretch>
          </p:blipFill>
          <p:spPr bwMode="auto">
            <a:xfrm>
              <a:off x="6983190" y="5819891"/>
              <a:ext cx="1865993" cy="677977"/>
            </a:xfrm>
            <a:prstGeom prst="rect">
              <a:avLst/>
            </a:prstGeom>
            <a:noFill/>
          </p:spPr>
        </p:pic>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7E422-3C50-134F-82A4-9963FA8BE522}" type="datetime1">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EFD6D-2404-554A-A780-F8D7E58987A1}" type="datetime1">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C923B-5A94-5249-B8DE-9DB73E93CC84}" type="datetime1">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369A98-126A-AF4F-B99E-BE7876473A03}" type="datetime1">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91772-C03F-9C46-9E82-DCF955AE55E7}" type="datetime1">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3905F1-E63B-DD4C-8697-6C7448B623AE}" type="datetime1">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66DAB-E393-1C44-846F-CC031CAABACF}" type="datetime1">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0E1C95-8D5A-2245-83ED-DCE907925895}"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84D5F-D1AA-2A4D-9815-039558769855}" type="datetime1">
              <a:rPr lang="en-US" smtClean="0"/>
              <a:pPr/>
              <a:t>9/28/2017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chemeClr val="tx1"/>
                </a:solidFill>
                <a:latin typeface="Arial"/>
                <a:cs typeface="Arial"/>
              </a:defRPr>
            </a:lvl1pPr>
          </a:lstStyle>
          <a:p>
            <a:fld id="{7D0E1C95-8D5A-2245-83ED-DCE9079258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72" r:id="rId12"/>
    <p:sldLayoutId id="2147483673" r:id="rId13"/>
    <p:sldLayoutId id="2147483679" r:id="rId14"/>
  </p:sldLayoutIdLst>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4.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26.xml"/><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4.xml"/><Relationship Id="rId7" Type="http://schemas.openxmlformats.org/officeDocument/2006/relationships/image" Target="../media/image2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10" Type="http://schemas.openxmlformats.org/officeDocument/2006/relationships/image" Target="../media/image25.png"/><Relationship Id="rId4" Type="http://schemas.openxmlformats.org/officeDocument/2006/relationships/notesSlide" Target="../notesSlides/notesSlide27.xm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4.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10" Type="http://schemas.openxmlformats.org/officeDocument/2006/relationships/image" Target="../media/image29.png"/><Relationship Id="rId4" Type="http://schemas.openxmlformats.org/officeDocument/2006/relationships/notesSlide" Target="../notesSlides/notesSlide28.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4.xml"/><Relationship Id="rId7" Type="http://schemas.openxmlformats.org/officeDocument/2006/relationships/image" Target="../media/image30.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8.emf"/><Relationship Id="rId11" Type="http://schemas.openxmlformats.org/officeDocument/2006/relationships/image" Target="../media/image34.png"/><Relationship Id="rId5" Type="http://schemas.openxmlformats.org/officeDocument/2006/relationships/oleObject" Target="../embeddings/oleObject4.bin"/><Relationship Id="rId10" Type="http://schemas.openxmlformats.org/officeDocument/2006/relationships/image" Target="../media/image33.png"/><Relationship Id="rId4" Type="http://schemas.openxmlformats.org/officeDocument/2006/relationships/notesSlide" Target="../notesSlides/notesSlide29.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41.jpg"/><Relationship Id="rId3" Type="http://schemas.openxmlformats.org/officeDocument/2006/relationships/slideLayout" Target="../slideLayouts/slideLayout2.xml"/><Relationship Id="rId7" Type="http://schemas.openxmlformats.org/officeDocument/2006/relationships/oleObject" Target="../embeddings/oleObject5.bin"/><Relationship Id="rId12" Type="http://schemas.openxmlformats.org/officeDocument/2006/relationships/image" Target="../media/image40.jp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6.png"/><Relationship Id="rId11" Type="http://schemas.openxmlformats.org/officeDocument/2006/relationships/image" Target="../media/image39.jpg"/><Relationship Id="rId5" Type="http://schemas.openxmlformats.org/officeDocument/2006/relationships/image" Target="../media/image35.jpg"/><Relationship Id="rId10" Type="http://schemas.openxmlformats.org/officeDocument/2006/relationships/image" Target="../media/image38.jpg"/><Relationship Id="rId4" Type="http://schemas.openxmlformats.org/officeDocument/2006/relationships/notesSlide" Target="../notesSlides/notesSlide30.xml"/><Relationship Id="rId9"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 y="-130009"/>
            <a:ext cx="9406129" cy="7112697"/>
          </a:xfrm>
          <a:prstGeom prst="rect">
            <a:avLst/>
          </a:prstGeom>
        </p:spPr>
      </p:pic>
      <p:sp>
        <p:nvSpPr>
          <p:cNvPr id="3" name="TextBox 2"/>
          <p:cNvSpPr txBox="1"/>
          <p:nvPr/>
        </p:nvSpPr>
        <p:spPr>
          <a:xfrm>
            <a:off x="876300" y="2959100"/>
            <a:ext cx="5765800" cy="984885"/>
          </a:xfrm>
          <a:prstGeom prst="rect">
            <a:avLst/>
          </a:prstGeom>
          <a:noFill/>
        </p:spPr>
        <p:txBody>
          <a:bodyPr wrap="square" lIns="0" tIns="0" rIns="0" bIns="0" rtlCol="0">
            <a:noAutofit/>
          </a:bodyPr>
          <a:lstStyle/>
          <a:p>
            <a:r>
              <a:rPr lang="en-US" sz="2800" dirty="0">
                <a:solidFill>
                  <a:schemeClr val="bg1"/>
                </a:solidFill>
                <a:latin typeface="Arial"/>
                <a:cs typeface="Arial"/>
              </a:rPr>
              <a:t>Helping clients plan </a:t>
            </a:r>
            <a:br>
              <a:rPr lang="en-US" sz="2800" dirty="0">
                <a:solidFill>
                  <a:schemeClr val="bg1"/>
                </a:solidFill>
                <a:latin typeface="Arial"/>
                <a:cs typeface="Arial"/>
              </a:rPr>
            </a:br>
            <a:r>
              <a:rPr lang="en-US" sz="2800" dirty="0">
                <a:solidFill>
                  <a:schemeClr val="bg1"/>
                </a:solidFill>
                <a:latin typeface="Arial"/>
                <a:cs typeface="Arial"/>
              </a:rPr>
              <a:t>for the costs of</a:t>
            </a:r>
          </a:p>
        </p:txBody>
      </p:sp>
      <p:sp>
        <p:nvSpPr>
          <p:cNvPr id="4" name="TextBox 3"/>
          <p:cNvSpPr txBox="1"/>
          <p:nvPr/>
        </p:nvSpPr>
        <p:spPr>
          <a:xfrm>
            <a:off x="863600" y="3733800"/>
            <a:ext cx="6121400" cy="830997"/>
          </a:xfrm>
          <a:prstGeom prst="rect">
            <a:avLst/>
          </a:prstGeom>
          <a:noFill/>
        </p:spPr>
        <p:txBody>
          <a:bodyPr wrap="square" lIns="0" tIns="0" rIns="0" bIns="0" rtlCol="0">
            <a:noAutofit/>
          </a:bodyPr>
          <a:lstStyle/>
          <a:p>
            <a:r>
              <a:rPr lang="en-US" sz="4800" dirty="0">
                <a:solidFill>
                  <a:srgbClr val="FFFFFF"/>
                </a:solidFill>
                <a:latin typeface="Arial"/>
                <a:cs typeface="Arial"/>
              </a:rPr>
              <a:t>Long-term care</a:t>
            </a:r>
          </a:p>
        </p:txBody>
      </p:sp>
      <p:sp>
        <p:nvSpPr>
          <p:cNvPr id="5" name="Slide Number Placeholder 4"/>
          <p:cNvSpPr>
            <a:spLocks noGrp="1"/>
          </p:cNvSpPr>
          <p:nvPr>
            <p:ph type="sldNum" sz="quarter" idx="4"/>
          </p:nvPr>
        </p:nvSpPr>
        <p:spPr>
          <a:xfrm>
            <a:off x="6890928" y="6539907"/>
            <a:ext cx="2133600" cy="365125"/>
          </a:xfrm>
        </p:spPr>
        <p:txBody>
          <a:bodyPr/>
          <a:lstStyle/>
          <a:p>
            <a:fld id="{7D0E1C95-8D5A-2245-83ED-DCE907925895}" type="slidenum">
              <a:rPr lang="en-US" sz="900" smtClean="0">
                <a:solidFill>
                  <a:schemeClr val="bg1"/>
                </a:solidFill>
                <a:latin typeface="Arial"/>
                <a:cs typeface="Arial"/>
              </a:rPr>
              <a:pPr/>
              <a:t>1</a:t>
            </a:fld>
            <a:endParaRPr lang="en-US" sz="900" dirty="0">
              <a:solidFill>
                <a:schemeClr val="bg1"/>
              </a:solidFill>
              <a:latin typeface="Arial"/>
              <a:cs typeface="Arial"/>
            </a:endParaRPr>
          </a:p>
        </p:txBody>
      </p:sp>
      <p:sp>
        <p:nvSpPr>
          <p:cNvPr id="10" name="Rectangle 9"/>
          <p:cNvSpPr/>
          <p:nvPr/>
        </p:nvSpPr>
        <p:spPr bwMode="auto">
          <a:xfrm>
            <a:off x="0" y="2374900"/>
            <a:ext cx="9156700" cy="4483100"/>
          </a:xfrm>
          <a:prstGeom prst="rect">
            <a:avLst/>
          </a:prstGeom>
          <a:solidFill>
            <a:srgbClr val="346195"/>
          </a:solidFill>
          <a:ln w="9525">
            <a:noFill/>
            <a:miter lim="800000"/>
            <a:headEnd/>
            <a:tailEnd/>
          </a:ln>
          <a:effectLst/>
        </p:spPr>
        <p:txBody>
          <a:bodyPr wrap="none" rtlCol="0" anchor="ctr"/>
          <a:lstStyle/>
          <a:p>
            <a:pPr algn="ctr">
              <a:lnSpc>
                <a:spcPct val="80000"/>
              </a:lnSpc>
            </a:pPr>
            <a:endParaRPr lang="en-US" sz="1200" dirty="0">
              <a:solidFill>
                <a:srgbClr val="3682C8"/>
              </a:solidFill>
              <a:latin typeface="Calibri" charset="0"/>
            </a:endParaRPr>
          </a:p>
        </p:txBody>
      </p:sp>
      <p:sp>
        <p:nvSpPr>
          <p:cNvPr id="11" name="Subtitle 10"/>
          <p:cNvSpPr txBox="1">
            <a:spLocks/>
          </p:cNvSpPr>
          <p:nvPr/>
        </p:nvSpPr>
        <p:spPr bwMode="auto">
          <a:xfrm>
            <a:off x="812800" y="3670301"/>
            <a:ext cx="7810500" cy="1181099"/>
          </a:xfrm>
          <a:prstGeom prst="rect">
            <a:avLst/>
          </a:prstGeom>
          <a:noFill/>
          <a:ln>
            <a:miter lim="800000"/>
            <a:headEnd/>
            <a:tailEnd/>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pPr>
            <a:r>
              <a:rPr lang="en-US" sz="3600" dirty="0">
                <a:solidFill>
                  <a:schemeClr val="bg1"/>
                </a:solidFill>
                <a:latin typeface="Arial" pitchFamily="34" charset="0"/>
                <a:ea typeface="ＭＳ Ｐゴシック"/>
                <a:cs typeface="Arial" pitchFamily="34" charset="0"/>
              </a:rPr>
              <a:t>Understanding and planning for</a:t>
            </a:r>
          </a:p>
          <a:p>
            <a:pPr marL="0" indent="0">
              <a:spcBef>
                <a:spcPts val="0"/>
              </a:spcBef>
              <a:buFontTx/>
              <a:buNone/>
            </a:pPr>
            <a:r>
              <a:rPr lang="en-US" sz="3600" dirty="0">
                <a:solidFill>
                  <a:schemeClr val="bg1"/>
                </a:solidFill>
                <a:latin typeface="Arial" pitchFamily="34" charset="0"/>
                <a:ea typeface="ＭＳ Ｐゴシック"/>
                <a:cs typeface="Arial" pitchFamily="34" charset="0"/>
              </a:rPr>
              <a:t>long-term care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20_nursing.png"/>
          <p:cNvPicPr>
            <a:picLocks noChangeAspect="1"/>
          </p:cNvPicPr>
          <p:nvPr/>
        </p:nvPicPr>
        <p:blipFill>
          <a:blip r:embed="rId3"/>
          <a:stretch>
            <a:fillRect/>
          </a:stretch>
        </p:blipFill>
        <p:spPr>
          <a:xfrm>
            <a:off x="2465537" y="2930259"/>
            <a:ext cx="4174998" cy="1721891"/>
          </a:xfrm>
          <a:prstGeom prst="rect">
            <a:avLst/>
          </a:prstGeom>
        </p:spPr>
      </p:pic>
      <p:sp>
        <p:nvSpPr>
          <p:cNvPr id="2" name="Title 1"/>
          <p:cNvSpPr>
            <a:spLocks noGrp="1"/>
          </p:cNvSpPr>
          <p:nvPr>
            <p:ph type="title"/>
          </p:nvPr>
        </p:nvSpPr>
        <p:spPr/>
        <p:txBody>
          <a:bodyPr/>
          <a:lstStyle/>
          <a:p>
            <a:r>
              <a:rPr lang="en-US" dirty="0"/>
              <a:t>Perceptions of long-term care</a:t>
            </a:r>
          </a:p>
        </p:txBody>
      </p:sp>
      <p:sp>
        <p:nvSpPr>
          <p:cNvPr id="5" name="Slide Number Placeholder 4"/>
          <p:cNvSpPr>
            <a:spLocks noGrp="1"/>
          </p:cNvSpPr>
          <p:nvPr>
            <p:ph type="sldNum" sz="quarter" idx="4"/>
          </p:nvPr>
        </p:nvSpPr>
        <p:spPr/>
        <p:txBody>
          <a:bodyPr/>
          <a:lstStyle/>
          <a:p>
            <a:fld id="{7D0E1C95-8D5A-2245-83ED-DCE907925895}" type="slidenum">
              <a:rPr lang="en-US" smtClean="0"/>
              <a:pPr/>
              <a:t>10</a:t>
            </a:fld>
            <a:endParaRPr lang="en-US" dirty="0"/>
          </a:p>
        </p:txBody>
      </p:sp>
      <p:pic>
        <p:nvPicPr>
          <p:cNvPr id="6" name="Picture 5" descr="Slide-18-skeptical.png"/>
          <p:cNvPicPr>
            <a:picLocks noChangeAspect="1"/>
          </p:cNvPicPr>
          <p:nvPr/>
        </p:nvPicPr>
        <p:blipFill>
          <a:blip r:embed="rId4"/>
          <a:stretch>
            <a:fillRect/>
          </a:stretch>
        </p:blipFill>
        <p:spPr>
          <a:xfrm>
            <a:off x="6640535" y="3446514"/>
            <a:ext cx="1920714" cy="1161913"/>
          </a:xfrm>
          <a:prstGeom prst="rect">
            <a:avLst/>
          </a:prstGeom>
        </p:spPr>
      </p:pic>
      <p:pic>
        <p:nvPicPr>
          <p:cNvPr id="8" name="Picture 7" descr="Slide-18-complicated.png"/>
          <p:cNvPicPr>
            <a:picLocks noChangeAspect="1"/>
          </p:cNvPicPr>
          <p:nvPr/>
        </p:nvPicPr>
        <p:blipFill>
          <a:blip r:embed="rId5"/>
          <a:stretch>
            <a:fillRect/>
          </a:stretch>
        </p:blipFill>
        <p:spPr>
          <a:xfrm>
            <a:off x="6703036" y="2390938"/>
            <a:ext cx="2043764" cy="817506"/>
          </a:xfrm>
          <a:prstGeom prst="rect">
            <a:avLst/>
          </a:prstGeom>
        </p:spPr>
      </p:pic>
      <p:pic>
        <p:nvPicPr>
          <p:cNvPr id="9" name="Picture 8" descr="Slide-18-expensive.png"/>
          <p:cNvPicPr>
            <a:picLocks noChangeAspect="1"/>
          </p:cNvPicPr>
          <p:nvPr/>
        </p:nvPicPr>
        <p:blipFill>
          <a:blip r:embed="rId6"/>
          <a:stretch>
            <a:fillRect/>
          </a:stretch>
        </p:blipFill>
        <p:spPr>
          <a:xfrm>
            <a:off x="877049" y="1775012"/>
            <a:ext cx="3089182" cy="1219577"/>
          </a:xfrm>
          <a:prstGeom prst="rect">
            <a:avLst/>
          </a:prstGeom>
        </p:spPr>
      </p:pic>
      <p:pic>
        <p:nvPicPr>
          <p:cNvPr id="10" name="Picture 9" descr="Slide-18-other.png"/>
          <p:cNvPicPr>
            <a:picLocks noChangeAspect="1"/>
          </p:cNvPicPr>
          <p:nvPr/>
        </p:nvPicPr>
        <p:blipFill>
          <a:blip r:embed="rId7"/>
          <a:stretch>
            <a:fillRect/>
          </a:stretch>
        </p:blipFill>
        <p:spPr>
          <a:xfrm>
            <a:off x="3620374" y="4752491"/>
            <a:ext cx="2672850" cy="1128238"/>
          </a:xfrm>
          <a:prstGeom prst="rect">
            <a:avLst/>
          </a:prstGeom>
        </p:spPr>
      </p:pic>
      <p:pic>
        <p:nvPicPr>
          <p:cNvPr id="11" name="Picture 10" descr="Slide-18-loss.png"/>
          <p:cNvPicPr>
            <a:picLocks noChangeAspect="1"/>
          </p:cNvPicPr>
          <p:nvPr/>
        </p:nvPicPr>
        <p:blipFill>
          <a:blip r:embed="rId8"/>
          <a:stretch>
            <a:fillRect/>
          </a:stretch>
        </p:blipFill>
        <p:spPr>
          <a:xfrm>
            <a:off x="4087797" y="1329376"/>
            <a:ext cx="2926448" cy="998847"/>
          </a:xfrm>
          <a:prstGeom prst="rect">
            <a:avLst/>
          </a:prstGeom>
        </p:spPr>
      </p:pic>
      <p:grpSp>
        <p:nvGrpSpPr>
          <p:cNvPr id="14" name="Group 13"/>
          <p:cNvGrpSpPr/>
          <p:nvPr/>
        </p:nvGrpSpPr>
        <p:grpSpPr>
          <a:xfrm>
            <a:off x="705459" y="3628773"/>
            <a:ext cx="2333626" cy="1812752"/>
            <a:chOff x="1063314" y="4234064"/>
            <a:chExt cx="2333626" cy="1812752"/>
          </a:xfrm>
        </p:grpSpPr>
        <p:pic>
          <p:nvPicPr>
            <p:cNvPr id="12" name="Picture 11" descr="Slide-18-medicaid.png"/>
            <p:cNvPicPr>
              <a:picLocks noChangeAspect="1"/>
            </p:cNvPicPr>
            <p:nvPr/>
          </p:nvPicPr>
          <p:blipFill>
            <a:blip r:embed="rId9"/>
            <a:stretch>
              <a:fillRect/>
            </a:stretch>
          </p:blipFill>
          <p:spPr>
            <a:xfrm>
              <a:off x="1063314" y="4234064"/>
              <a:ext cx="1716181" cy="979654"/>
            </a:xfrm>
            <a:prstGeom prst="rect">
              <a:avLst/>
            </a:prstGeom>
          </p:spPr>
        </p:pic>
        <p:pic>
          <p:nvPicPr>
            <p:cNvPr id="13" name="Picture 12" descr="Slide-18-medicare.png"/>
            <p:cNvPicPr>
              <a:picLocks noChangeAspect="1"/>
            </p:cNvPicPr>
            <p:nvPr/>
          </p:nvPicPr>
          <p:blipFill>
            <a:blip r:embed="rId10"/>
            <a:stretch>
              <a:fillRect/>
            </a:stretch>
          </p:blipFill>
          <p:spPr>
            <a:xfrm>
              <a:off x="1921405" y="5203653"/>
              <a:ext cx="1475535" cy="843163"/>
            </a:xfrm>
            <a:prstGeom prst="rect">
              <a:avLst/>
            </a:prstGeom>
          </p:spPr>
        </p:pic>
      </p:grpSp>
    </p:spTree>
    <p:extLst>
      <p:ext uri="{BB962C8B-B14F-4D97-AF65-F5344CB8AC3E}">
        <p14:creationId xmlns:p14="http://schemas.microsoft.com/office/powerpoint/2010/main" val="177408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Misperceptions of payment options</a:t>
            </a:r>
          </a:p>
        </p:txBody>
      </p:sp>
      <p:sp>
        <p:nvSpPr>
          <p:cNvPr id="6" name="Slide Number Placeholder 5"/>
          <p:cNvSpPr>
            <a:spLocks noGrp="1"/>
          </p:cNvSpPr>
          <p:nvPr>
            <p:ph type="sldNum" sz="quarter" idx="4"/>
          </p:nvPr>
        </p:nvSpPr>
        <p:spPr/>
        <p:txBody>
          <a:bodyPr/>
          <a:lstStyle/>
          <a:p>
            <a:fld id="{7D0E1C95-8D5A-2245-83ED-DCE907925895}" type="slidenum">
              <a:rPr lang="en-US" smtClean="0"/>
              <a:pPr/>
              <a:t>11</a:t>
            </a:fld>
            <a:endParaRPr lang="en-US" dirty="0"/>
          </a:p>
        </p:txBody>
      </p:sp>
      <p:sp>
        <p:nvSpPr>
          <p:cNvPr id="4" name="TextBox 3"/>
          <p:cNvSpPr txBox="1"/>
          <p:nvPr/>
        </p:nvSpPr>
        <p:spPr>
          <a:xfrm>
            <a:off x="398254" y="5851341"/>
            <a:ext cx="6175625" cy="615553"/>
          </a:xfrm>
          <a:prstGeom prst="rect">
            <a:avLst/>
          </a:prstGeom>
          <a:noFill/>
        </p:spPr>
        <p:txBody>
          <a:bodyPr wrap="square" lIns="0" tIns="0" rIns="0" bIns="0" rtlCol="0" anchor="b" anchorCtr="0">
            <a:spAutoFit/>
          </a:bodyPr>
          <a:lstStyle/>
          <a:p>
            <a:r>
              <a:rPr lang="en-US" sz="1000" baseline="30000" dirty="0">
                <a:solidFill>
                  <a:schemeClr val="bg1">
                    <a:lumMod val="50000"/>
                  </a:schemeClr>
                </a:solidFill>
                <a:latin typeface="Arial"/>
                <a:cs typeface="Arial"/>
              </a:rPr>
              <a:t>1</a:t>
            </a:r>
            <a:r>
              <a:rPr lang="en-US" sz="1000" dirty="0">
                <a:solidFill>
                  <a:schemeClr val="bg1">
                    <a:lumMod val="50000"/>
                  </a:schemeClr>
                </a:solidFill>
                <a:latin typeface="Arial"/>
                <a:cs typeface="Arial"/>
              </a:rPr>
              <a:t> </a:t>
            </a:r>
            <a:r>
              <a:rPr lang="en-US" sz="1000" kern="0" dirty="0">
                <a:solidFill>
                  <a:schemeClr val="bg1">
                    <a:lumMod val="50000"/>
                  </a:schemeClr>
                </a:solidFill>
                <a:cs typeface="Arial"/>
              </a:rPr>
              <a:t>The 2016 Nationwide/Harris Poll Health Care and Long-term Care Consumer Survey</a:t>
            </a:r>
            <a:r>
              <a:rPr lang="en-US" sz="1000" dirty="0">
                <a:solidFill>
                  <a:schemeClr val="bg1">
                    <a:lumMod val="50000"/>
                  </a:schemeClr>
                </a:solidFill>
                <a:latin typeface="Arial"/>
                <a:cs typeface="Arial"/>
              </a:rPr>
              <a:t>.</a:t>
            </a:r>
          </a:p>
          <a:p>
            <a:r>
              <a:rPr lang="en-US" sz="1000" baseline="30000" dirty="0">
                <a:solidFill>
                  <a:schemeClr val="bg1">
                    <a:lumMod val="50000"/>
                  </a:schemeClr>
                </a:solidFill>
                <a:latin typeface="Arial"/>
                <a:cs typeface="Arial"/>
              </a:rPr>
              <a:t>2</a:t>
            </a:r>
            <a:r>
              <a:rPr lang="en-US" sz="1000" dirty="0">
                <a:solidFill>
                  <a:schemeClr val="bg1">
                    <a:lumMod val="50000"/>
                  </a:schemeClr>
                </a:solidFill>
                <a:cs typeface="Arial"/>
              </a:rPr>
              <a:t> Longtermcare.gov. Medicare and You, 2015. </a:t>
            </a:r>
            <a:r>
              <a:rPr lang="en-US" sz="1000" dirty="0" err="1">
                <a:solidFill>
                  <a:schemeClr val="bg1">
                    <a:lumMod val="50000"/>
                  </a:schemeClr>
                </a:solidFill>
                <a:cs typeface="Arial"/>
              </a:rPr>
              <a:t>Medicare.gov</a:t>
            </a:r>
            <a:r>
              <a:rPr lang="en-US" sz="1000" dirty="0">
                <a:solidFill>
                  <a:schemeClr val="bg1">
                    <a:lumMod val="50000"/>
                  </a:schemeClr>
                </a:solidFill>
                <a:cs typeface="Arial"/>
              </a:rPr>
              <a:t>.</a:t>
            </a:r>
            <a:endParaRPr lang="en-US" sz="1000" dirty="0">
              <a:solidFill>
                <a:schemeClr val="bg1">
                  <a:lumMod val="50000"/>
                </a:schemeClr>
              </a:solidFill>
              <a:latin typeface="Arial"/>
              <a:cs typeface="Arial"/>
            </a:endParaRPr>
          </a:p>
          <a:p>
            <a:r>
              <a:rPr lang="en-US" sz="1000" baseline="30000" dirty="0">
                <a:solidFill>
                  <a:schemeClr val="bg1">
                    <a:lumMod val="50000"/>
                  </a:schemeClr>
                </a:solidFill>
                <a:latin typeface="Arial"/>
                <a:cs typeface="Arial"/>
              </a:rPr>
              <a:t>3</a:t>
            </a:r>
            <a:r>
              <a:rPr lang="en-US" sz="1000" dirty="0">
                <a:solidFill>
                  <a:schemeClr val="bg1">
                    <a:lumMod val="50000"/>
                  </a:schemeClr>
                </a:solidFill>
                <a:cs typeface="Arial"/>
              </a:rPr>
              <a:t> Genworth Financial, Cost of Care Survey, 2016.</a:t>
            </a:r>
            <a:endParaRPr lang="en-US" sz="1000" dirty="0">
              <a:solidFill>
                <a:schemeClr val="bg1">
                  <a:lumMod val="50000"/>
                </a:schemeClr>
              </a:solidFill>
              <a:latin typeface="Arial"/>
              <a:cs typeface="Arial"/>
            </a:endParaRPr>
          </a:p>
          <a:p>
            <a:r>
              <a:rPr lang="en-US" sz="1000" baseline="30000" dirty="0">
                <a:solidFill>
                  <a:schemeClr val="bg1">
                    <a:lumMod val="50000"/>
                  </a:schemeClr>
                </a:solidFill>
                <a:latin typeface="Arial"/>
                <a:cs typeface="Arial"/>
              </a:rPr>
              <a:t>4</a:t>
            </a:r>
            <a:r>
              <a:rPr lang="en-US" sz="1000" dirty="0">
                <a:solidFill>
                  <a:schemeClr val="bg1">
                    <a:lumMod val="50000"/>
                  </a:schemeClr>
                </a:solidFill>
                <a:latin typeface="Arial"/>
                <a:cs typeface="Arial"/>
              </a:rPr>
              <a:t> Fiscal Cliff Deal Repeals CLASS Act, Creates Long-Term Care Commission. </a:t>
            </a:r>
            <a:r>
              <a:rPr lang="en-US" sz="1000" dirty="0" err="1">
                <a:solidFill>
                  <a:schemeClr val="bg1">
                    <a:lumMod val="50000"/>
                  </a:schemeClr>
                </a:solidFill>
                <a:latin typeface="Arial"/>
                <a:cs typeface="Arial"/>
              </a:rPr>
              <a:t>Forbes.com</a:t>
            </a:r>
            <a:r>
              <a:rPr lang="en-US" sz="1000" dirty="0">
                <a:solidFill>
                  <a:schemeClr val="bg1">
                    <a:lumMod val="50000"/>
                  </a:schemeClr>
                </a:solidFill>
                <a:latin typeface="Arial"/>
                <a:cs typeface="Arial"/>
              </a:rPr>
              <a:t>. January 1, 2013.</a:t>
            </a:r>
            <a:endParaRPr lang="en-US" sz="1000" baseline="30000" dirty="0">
              <a:solidFill>
                <a:schemeClr val="bg1">
                  <a:lumMod val="50000"/>
                </a:schemeClr>
              </a:solidFill>
              <a:latin typeface="Arial"/>
              <a:cs typeface="Arial"/>
            </a:endParaRPr>
          </a:p>
        </p:txBody>
      </p:sp>
      <p:grpSp>
        <p:nvGrpSpPr>
          <p:cNvPr id="22" name="Group 21"/>
          <p:cNvGrpSpPr/>
          <p:nvPr/>
        </p:nvGrpSpPr>
        <p:grpSpPr>
          <a:xfrm>
            <a:off x="517200" y="1391098"/>
            <a:ext cx="8110130" cy="1434790"/>
            <a:chOff x="517200" y="1445962"/>
            <a:chExt cx="8110130" cy="1434790"/>
          </a:xfrm>
        </p:grpSpPr>
        <p:sp>
          <p:nvSpPr>
            <p:cNvPr id="9" name="TextBox 8"/>
            <p:cNvSpPr txBox="1"/>
            <p:nvPr/>
          </p:nvSpPr>
          <p:spPr>
            <a:xfrm>
              <a:off x="2230244" y="1701692"/>
              <a:ext cx="2706030" cy="646331"/>
            </a:xfrm>
            <a:prstGeom prst="rect">
              <a:avLst/>
            </a:prstGeom>
            <a:noFill/>
          </p:spPr>
          <p:txBody>
            <a:bodyPr wrap="square" rtlCol="0">
              <a:spAutoFit/>
            </a:bodyPr>
            <a:lstStyle/>
            <a:p>
              <a:r>
                <a:rPr lang="en-US" dirty="0"/>
                <a:t>Think that Medicare pays for long-term </a:t>
              </a:r>
              <a:r>
                <a:rPr lang="en-US" dirty="0" err="1"/>
                <a:t>care</a:t>
              </a:r>
              <a:r>
                <a:rPr lang="en-US" baseline="30000" dirty="0" err="1"/>
                <a:t>1</a:t>
              </a:r>
              <a:endParaRPr lang="en-US" dirty="0"/>
            </a:p>
          </p:txBody>
        </p:sp>
        <p:sp>
          <p:nvSpPr>
            <p:cNvPr id="12" name="TextBox 11"/>
            <p:cNvSpPr txBox="1"/>
            <p:nvPr/>
          </p:nvSpPr>
          <p:spPr>
            <a:xfrm>
              <a:off x="5574370" y="1701692"/>
              <a:ext cx="3052960" cy="923330"/>
            </a:xfrm>
            <a:prstGeom prst="rect">
              <a:avLst/>
            </a:prstGeom>
            <a:noFill/>
          </p:spPr>
          <p:txBody>
            <a:bodyPr wrap="square" rtlCol="0">
              <a:spAutoFit/>
            </a:bodyPr>
            <a:lstStyle/>
            <a:p>
              <a:r>
                <a:rPr lang="en-US" i="1" dirty="0"/>
                <a:t>Medicare only pays for 100 days and is limited in what it </a:t>
              </a:r>
              <a:r>
                <a:rPr lang="en-US" i="1" dirty="0" err="1"/>
                <a:t>covers</a:t>
              </a:r>
              <a:r>
                <a:rPr lang="en-US" i="1" baseline="30000" dirty="0" err="1"/>
                <a:t>2</a:t>
              </a:r>
              <a:endParaRPr lang="en-US" i="1" dirty="0"/>
            </a:p>
          </p:txBody>
        </p:sp>
        <p:graphicFrame>
          <p:nvGraphicFramePr>
            <p:cNvPr id="13" name="Chart 12"/>
            <p:cNvGraphicFramePr/>
            <p:nvPr>
              <p:extLst>
                <p:ext uri="{D42A27DB-BD31-4B8C-83A1-F6EECF244321}">
                  <p14:modId xmlns:p14="http://schemas.microsoft.com/office/powerpoint/2010/main" val="985373877"/>
                </p:ext>
              </p:extLst>
            </p:nvPr>
          </p:nvGraphicFramePr>
          <p:xfrm>
            <a:off x="517200" y="1445962"/>
            <a:ext cx="1531527" cy="143479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3" name="Group 22"/>
          <p:cNvGrpSpPr/>
          <p:nvPr/>
        </p:nvGrpSpPr>
        <p:grpSpPr>
          <a:xfrm>
            <a:off x="394540" y="2867888"/>
            <a:ext cx="8448380" cy="1449658"/>
            <a:chOff x="398254" y="2877032"/>
            <a:chExt cx="8448380" cy="1449658"/>
          </a:xfrm>
        </p:grpSpPr>
        <p:graphicFrame>
          <p:nvGraphicFramePr>
            <p:cNvPr id="8" name="Chart 7"/>
            <p:cNvGraphicFramePr/>
            <p:nvPr>
              <p:extLst>
                <p:ext uri="{D42A27DB-BD31-4B8C-83A1-F6EECF244321}">
                  <p14:modId xmlns:p14="http://schemas.microsoft.com/office/powerpoint/2010/main" val="574255664"/>
                </p:ext>
              </p:extLst>
            </p:nvPr>
          </p:nvGraphicFramePr>
          <p:xfrm>
            <a:off x="517200" y="2891900"/>
            <a:ext cx="1531527" cy="143479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230243" y="3028686"/>
              <a:ext cx="2995962" cy="646331"/>
            </a:xfrm>
            <a:prstGeom prst="rect">
              <a:avLst/>
            </a:prstGeom>
            <a:noFill/>
          </p:spPr>
          <p:txBody>
            <a:bodyPr wrap="square" rtlCol="0">
              <a:spAutoFit/>
            </a:bodyPr>
            <a:lstStyle/>
            <a:p>
              <a:r>
                <a:rPr lang="en-US" dirty="0"/>
                <a:t>Plan to use Social Security to pay for long-term </a:t>
              </a:r>
              <a:r>
                <a:rPr lang="en-US" dirty="0" err="1"/>
                <a:t>care</a:t>
              </a:r>
              <a:r>
                <a:rPr lang="en-US" baseline="30000" dirty="0" err="1"/>
                <a:t>2</a:t>
              </a:r>
              <a:endParaRPr lang="en-US" dirty="0"/>
            </a:p>
          </p:txBody>
        </p:sp>
        <p:sp>
          <p:nvSpPr>
            <p:cNvPr id="15" name="TextBox 14"/>
            <p:cNvSpPr txBox="1"/>
            <p:nvPr/>
          </p:nvSpPr>
          <p:spPr>
            <a:xfrm>
              <a:off x="5570656" y="3028686"/>
              <a:ext cx="3275978" cy="1200329"/>
            </a:xfrm>
            <a:prstGeom prst="rect">
              <a:avLst/>
            </a:prstGeom>
            <a:noFill/>
          </p:spPr>
          <p:txBody>
            <a:bodyPr wrap="square" rtlCol="0">
              <a:spAutoFit/>
            </a:bodyPr>
            <a:lstStyle/>
            <a:p>
              <a:r>
                <a:rPr lang="en-US" i="1" dirty="0"/>
                <a:t>The maximum benefit at </a:t>
              </a:r>
              <a:r>
                <a:rPr lang="en-US" i="1" dirty="0" err="1"/>
                <a:t>FRA</a:t>
              </a:r>
              <a:r>
                <a:rPr lang="en-US" i="1" dirty="0"/>
                <a:t> in 2015 is $32,220. </a:t>
              </a:r>
            </a:p>
            <a:p>
              <a:r>
                <a:rPr lang="en-US" i="1" dirty="0"/>
                <a:t>A semi-private nursing home room: $82,125</a:t>
              </a:r>
              <a:r>
                <a:rPr lang="en-US" i="1" baseline="30000" dirty="0"/>
                <a:t>3</a:t>
              </a:r>
              <a:endParaRPr lang="en-US" i="1" dirty="0"/>
            </a:p>
          </p:txBody>
        </p:sp>
        <p:cxnSp>
          <p:nvCxnSpPr>
            <p:cNvPr id="17" name="Straight Connector 16"/>
            <p:cNvCxnSpPr/>
            <p:nvPr/>
          </p:nvCxnSpPr>
          <p:spPr>
            <a:xfrm>
              <a:off x="398254" y="2877032"/>
              <a:ext cx="823279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394540" y="4373798"/>
            <a:ext cx="8232790" cy="1434790"/>
            <a:chOff x="394540" y="4300646"/>
            <a:chExt cx="8232790" cy="1434790"/>
          </a:xfrm>
        </p:grpSpPr>
        <p:graphicFrame>
          <p:nvGraphicFramePr>
            <p:cNvPr id="18" name="Chart 17"/>
            <p:cNvGraphicFramePr/>
            <p:nvPr>
              <p:extLst>
                <p:ext uri="{D42A27DB-BD31-4B8C-83A1-F6EECF244321}">
                  <p14:modId xmlns:p14="http://schemas.microsoft.com/office/powerpoint/2010/main" val="1362265489"/>
                </p:ext>
              </p:extLst>
            </p:nvPr>
          </p:nvGraphicFramePr>
          <p:xfrm>
            <a:off x="513486" y="4300646"/>
            <a:ext cx="1531527" cy="143479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2226529" y="4482036"/>
              <a:ext cx="2995962" cy="923330"/>
            </a:xfrm>
            <a:prstGeom prst="rect">
              <a:avLst/>
            </a:prstGeom>
            <a:noFill/>
          </p:spPr>
          <p:txBody>
            <a:bodyPr wrap="square" rtlCol="0">
              <a:spAutoFit/>
            </a:bodyPr>
            <a:lstStyle/>
            <a:p>
              <a:r>
                <a:rPr lang="en-US" dirty="0"/>
                <a:t>Don’t know that the Affordable Care Act doesn’t cover long-term </a:t>
              </a:r>
              <a:r>
                <a:rPr lang="en-US" dirty="0" err="1"/>
                <a:t>care</a:t>
              </a:r>
              <a:r>
                <a:rPr lang="en-US" baseline="30000" dirty="0" err="1"/>
                <a:t>1</a:t>
              </a:r>
              <a:endParaRPr lang="en-US" dirty="0"/>
            </a:p>
          </p:txBody>
        </p:sp>
        <p:sp>
          <p:nvSpPr>
            <p:cNvPr id="20" name="TextBox 19"/>
            <p:cNvSpPr txBox="1"/>
            <p:nvPr/>
          </p:nvSpPr>
          <p:spPr>
            <a:xfrm>
              <a:off x="5570656" y="4482036"/>
              <a:ext cx="3056674" cy="646331"/>
            </a:xfrm>
            <a:prstGeom prst="rect">
              <a:avLst/>
            </a:prstGeom>
            <a:noFill/>
          </p:spPr>
          <p:txBody>
            <a:bodyPr wrap="square" rtlCol="0">
              <a:spAutoFit/>
            </a:bodyPr>
            <a:lstStyle/>
            <a:p>
              <a:r>
                <a:rPr lang="en-US" i="1" dirty="0"/>
                <a:t>The CLASS Act was repealed on Jan. 1, 2013</a:t>
              </a:r>
              <a:r>
                <a:rPr lang="en-US" i="1" baseline="30000" dirty="0"/>
                <a:t>4</a:t>
              </a:r>
              <a:endParaRPr lang="en-US" i="1" dirty="0"/>
            </a:p>
          </p:txBody>
        </p:sp>
        <p:cxnSp>
          <p:nvCxnSpPr>
            <p:cNvPr id="21" name="Straight Connector 20"/>
            <p:cNvCxnSpPr/>
            <p:nvPr/>
          </p:nvCxnSpPr>
          <p:spPr>
            <a:xfrm>
              <a:off x="394540" y="4304388"/>
              <a:ext cx="8232790"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00" y="685800"/>
            <a:ext cx="8325586" cy="1143000"/>
          </a:xfrm>
        </p:spPr>
        <p:txBody>
          <a:bodyPr/>
          <a:lstStyle/>
          <a:p>
            <a:r>
              <a:rPr lang="en-US" dirty="0"/>
              <a:t>How long-term care expenses are paid: Medicaid</a:t>
            </a:r>
          </a:p>
        </p:txBody>
      </p:sp>
      <p:sp>
        <p:nvSpPr>
          <p:cNvPr id="5" name="Slide Number Placeholder 4"/>
          <p:cNvSpPr>
            <a:spLocks noGrp="1"/>
          </p:cNvSpPr>
          <p:nvPr>
            <p:ph type="sldNum" sz="quarter" idx="4"/>
          </p:nvPr>
        </p:nvSpPr>
        <p:spPr/>
        <p:txBody>
          <a:bodyPr/>
          <a:lstStyle/>
          <a:p>
            <a:fld id="{7D0E1C95-8D5A-2245-83ED-DCE907925895}" type="slidenum">
              <a:rPr lang="en-US" smtClean="0"/>
              <a:pPr/>
              <a:t>12</a:t>
            </a:fld>
            <a:endParaRPr lang="en-US" dirty="0"/>
          </a:p>
        </p:txBody>
      </p:sp>
      <p:sp>
        <p:nvSpPr>
          <p:cNvPr id="8" name="TextBox 7"/>
          <p:cNvSpPr txBox="1"/>
          <p:nvPr/>
        </p:nvSpPr>
        <p:spPr>
          <a:xfrm>
            <a:off x="521209" y="1463040"/>
            <a:ext cx="8225592" cy="600164"/>
          </a:xfrm>
          <a:prstGeom prst="rect">
            <a:avLst/>
          </a:prstGeom>
          <a:noFill/>
        </p:spPr>
        <p:txBody>
          <a:bodyPr wrap="square" lIns="0" tIns="0" rtlCol="0">
            <a:spAutoFit/>
          </a:bodyPr>
          <a:lstStyle/>
          <a:p>
            <a:r>
              <a:rPr lang="en-US" dirty="0">
                <a:latin typeface="Arial"/>
                <a:cs typeface="Arial"/>
              </a:rPr>
              <a:t>Medicaid covers long-term care for those who have few assets or have exhausted their assets </a:t>
            </a:r>
          </a:p>
        </p:txBody>
      </p:sp>
      <p:sp>
        <p:nvSpPr>
          <p:cNvPr id="9" name="TextBox 8"/>
          <p:cNvSpPr txBox="1"/>
          <p:nvPr/>
        </p:nvSpPr>
        <p:spPr>
          <a:xfrm>
            <a:off x="517200" y="6121399"/>
            <a:ext cx="5616900" cy="276129"/>
          </a:xfrm>
          <a:prstGeom prst="rect">
            <a:avLst/>
          </a:prstGeom>
          <a:noFill/>
        </p:spPr>
        <p:txBody>
          <a:bodyPr wrap="square" lIns="0" tIns="0" rIns="0" bIns="0" rtlCol="0" anchor="b" anchorCtr="0">
            <a:noAutofit/>
          </a:bodyPr>
          <a:lstStyle/>
          <a:p>
            <a:pPr marL="228600" indent="-228600">
              <a:buSzPct val="100000"/>
            </a:pPr>
            <a:r>
              <a:rPr lang="en-US" sz="1000" dirty="0">
                <a:solidFill>
                  <a:srgbClr val="7F7F7F"/>
                </a:solidFill>
                <a:latin typeface="Arial"/>
                <a:cs typeface="Arial"/>
              </a:rPr>
              <a:t>Source: </a:t>
            </a:r>
            <a:r>
              <a:rPr lang="en-US" sz="1000" dirty="0" err="1">
                <a:solidFill>
                  <a:srgbClr val="7F7F7F"/>
                </a:solidFill>
                <a:cs typeface="Arial"/>
              </a:rPr>
              <a:t>Medicaid.gov</a:t>
            </a:r>
            <a:r>
              <a:rPr lang="en-US" sz="1000" dirty="0">
                <a:solidFill>
                  <a:srgbClr val="7F7F7F"/>
                </a:solidFill>
                <a:cs typeface="Arial"/>
              </a:rPr>
              <a:t>, 2016.</a:t>
            </a:r>
            <a:endParaRPr lang="en-US" sz="1000" dirty="0">
              <a:solidFill>
                <a:srgbClr val="7F7F7F"/>
              </a:solidFill>
              <a:latin typeface="Arial"/>
              <a:cs typeface="Arial"/>
            </a:endParaRPr>
          </a:p>
        </p:txBody>
      </p:sp>
      <p:pic>
        <p:nvPicPr>
          <p:cNvPr id="13" name="Picture 12" descr="Slide-31b_new.png"/>
          <p:cNvPicPr>
            <a:picLocks noChangeAspect="1"/>
          </p:cNvPicPr>
          <p:nvPr/>
        </p:nvPicPr>
        <p:blipFill>
          <a:blip r:embed="rId3"/>
          <a:stretch>
            <a:fillRect/>
          </a:stretch>
        </p:blipFill>
        <p:spPr>
          <a:xfrm>
            <a:off x="2375619" y="2337828"/>
            <a:ext cx="4180284" cy="34217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32.png"/>
          <p:cNvPicPr>
            <a:picLocks noChangeAspect="1"/>
          </p:cNvPicPr>
          <p:nvPr/>
        </p:nvPicPr>
        <p:blipFill>
          <a:blip r:embed="rId3"/>
          <a:srcRect r="43511"/>
          <a:stretch>
            <a:fillRect/>
          </a:stretch>
        </p:blipFill>
        <p:spPr>
          <a:xfrm>
            <a:off x="944880" y="1889760"/>
            <a:ext cx="4016226" cy="3370834"/>
          </a:xfrm>
          <a:prstGeom prst="rect">
            <a:avLst/>
          </a:prstGeom>
        </p:spPr>
      </p:pic>
      <p:sp>
        <p:nvSpPr>
          <p:cNvPr id="2" name="Title 1"/>
          <p:cNvSpPr>
            <a:spLocks noGrp="1"/>
          </p:cNvSpPr>
          <p:nvPr>
            <p:ph type="title"/>
          </p:nvPr>
        </p:nvSpPr>
        <p:spPr>
          <a:xfrm>
            <a:off x="517200" y="685800"/>
            <a:ext cx="8436300" cy="1143000"/>
          </a:xfrm>
        </p:spPr>
        <p:txBody>
          <a:bodyPr>
            <a:normAutofit/>
          </a:bodyPr>
          <a:lstStyle/>
          <a:p>
            <a:r>
              <a:rPr lang="en-US" sz="2600" dirty="0"/>
              <a:t>Long-term care is likely to be informal and unpaid</a:t>
            </a:r>
          </a:p>
        </p:txBody>
      </p:sp>
      <p:sp>
        <p:nvSpPr>
          <p:cNvPr id="5" name="Slide Number Placeholder 4"/>
          <p:cNvSpPr>
            <a:spLocks noGrp="1"/>
          </p:cNvSpPr>
          <p:nvPr>
            <p:ph type="sldNum" sz="quarter" idx="4"/>
          </p:nvPr>
        </p:nvSpPr>
        <p:spPr/>
        <p:txBody>
          <a:bodyPr/>
          <a:lstStyle/>
          <a:p>
            <a:fld id="{7D0E1C95-8D5A-2245-83ED-DCE907925895}" type="slidenum">
              <a:rPr lang="en-US" smtClean="0"/>
              <a:pPr/>
              <a:t>13</a:t>
            </a:fld>
            <a:endParaRPr lang="en-US" dirty="0"/>
          </a:p>
        </p:txBody>
      </p:sp>
      <p:sp>
        <p:nvSpPr>
          <p:cNvPr id="8" name="TextBox 7"/>
          <p:cNvSpPr txBox="1"/>
          <p:nvPr/>
        </p:nvSpPr>
        <p:spPr>
          <a:xfrm>
            <a:off x="517200" y="6121399"/>
            <a:ext cx="5616900" cy="276129"/>
          </a:xfrm>
          <a:prstGeom prst="rect">
            <a:avLst/>
          </a:prstGeom>
          <a:noFill/>
        </p:spPr>
        <p:txBody>
          <a:bodyPr wrap="square" lIns="0" tIns="0" rIns="0" bIns="0" rtlCol="0" anchor="b" anchorCtr="0">
            <a:noAutofit/>
          </a:bodyPr>
          <a:lstStyle/>
          <a:p>
            <a:pPr marL="115888" indent="-115888">
              <a:buSzPct val="100000"/>
            </a:pPr>
            <a:r>
              <a:rPr lang="en-US" sz="1000" dirty="0">
                <a:solidFill>
                  <a:srgbClr val="7F7F7F"/>
                </a:solidFill>
                <a:cs typeface="Arial"/>
              </a:rPr>
              <a:t>Source: American Association for Long-Term Care Insurance, 2014.</a:t>
            </a:r>
            <a:endParaRPr lang="en-US" sz="1000" dirty="0">
              <a:solidFill>
                <a:srgbClr val="7F7F7F"/>
              </a:solidFill>
              <a:latin typeface="Arial"/>
              <a:cs typeface="Arial"/>
            </a:endParaRPr>
          </a:p>
        </p:txBody>
      </p:sp>
      <p:pic>
        <p:nvPicPr>
          <p:cNvPr id="10" name="Picture 9" descr="Slide-32.png"/>
          <p:cNvPicPr>
            <a:picLocks noChangeAspect="1"/>
          </p:cNvPicPr>
          <p:nvPr/>
        </p:nvPicPr>
        <p:blipFill>
          <a:blip r:embed="rId3"/>
          <a:srcRect l="56261"/>
          <a:stretch>
            <a:fillRect/>
          </a:stretch>
        </p:blipFill>
        <p:spPr>
          <a:xfrm>
            <a:off x="4961106" y="1886520"/>
            <a:ext cx="3109703" cy="337083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D0E1C95-8D5A-2245-83ED-DCE907925895}" type="slidenum">
              <a:rPr lang="en-US" smtClean="0"/>
              <a:pPr/>
              <a:t>14</a:t>
            </a:fld>
            <a:endParaRPr lang="en-US" dirty="0"/>
          </a:p>
        </p:txBody>
      </p:sp>
      <p:sp>
        <p:nvSpPr>
          <p:cNvPr id="11" name="Title 1"/>
          <p:cNvSpPr>
            <a:spLocks noGrp="1"/>
          </p:cNvSpPr>
          <p:nvPr>
            <p:ph type="title"/>
          </p:nvPr>
        </p:nvSpPr>
        <p:spPr>
          <a:xfrm>
            <a:off x="517200" y="685800"/>
            <a:ext cx="8229600" cy="1143000"/>
          </a:xfrm>
        </p:spPr>
        <p:txBody>
          <a:bodyPr/>
          <a:lstStyle/>
          <a:p>
            <a:r>
              <a:rPr lang="en-US"/>
              <a:t>Long-term care realities</a:t>
            </a:r>
            <a:endParaRPr lang="en-US" dirty="0"/>
          </a:p>
        </p:txBody>
      </p:sp>
      <p:sp>
        <p:nvSpPr>
          <p:cNvPr id="12" name="Rectangle 3"/>
          <p:cNvSpPr txBox="1">
            <a:spLocks noChangeArrowheads="1"/>
          </p:cNvSpPr>
          <p:nvPr/>
        </p:nvSpPr>
        <p:spPr bwMode="auto">
          <a:xfrm>
            <a:off x="812800" y="1424954"/>
            <a:ext cx="7442200" cy="425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eaLnBrk="0" fontAlgn="base" hangingPunct="0">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Strong likelihood you will need long-term care</a:t>
            </a:r>
          </a:p>
          <a:p>
            <a:pPr marL="342900" indent="-342900" eaLnBrk="0" fontAlgn="base" hangingPunct="0">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LTC costs can be financially devastating</a:t>
            </a:r>
          </a:p>
          <a:p>
            <a:pPr marL="342900" indent="-342900" eaLnBrk="0" fontAlgn="base" hangingPunct="0">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Government programs are not realistic solutions</a:t>
            </a:r>
          </a:p>
          <a:p>
            <a:pPr marL="342900" indent="-342900" eaLnBrk="0" fontAlgn="base" hangingPunct="0">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Women are particularly impacted by long-term care</a:t>
            </a:r>
            <a:endParaRPr kumimoji="0" lang="en-US" sz="2400" b="0" i="0" u="none" strike="noStrike" kern="1200" cap="none" spc="0" normalizeH="0" noProof="0" dirty="0">
              <a:ln>
                <a:noFill/>
              </a:ln>
              <a:effectLst/>
              <a:uLnTx/>
              <a:uFillTx/>
              <a:latin typeface="Arial" pitchFamily="34" charset="0"/>
              <a:ea typeface="ＭＳ Ｐゴシック" charset="-128"/>
              <a:cs typeface="Arial" pitchFamily="34" charset="0"/>
            </a:endParaRPr>
          </a:p>
          <a:p>
            <a:pPr marL="342900" indent="-342900" eaLnBrk="0" fontAlgn="base" hangingPunct="0">
              <a:lnSpc>
                <a:spcPct val="80000"/>
              </a:lnSpc>
              <a:spcBef>
                <a:spcPct val="20000"/>
              </a:spcBef>
              <a:spcAft>
                <a:spcPts val="1800"/>
              </a:spcAft>
              <a:buFont typeface="Arial"/>
              <a:buChar char="•"/>
              <a:defRPr/>
            </a:pPr>
            <a:endParaRPr kumimoji="0" lang="en-US" sz="2400" b="0" i="0" u="none" strike="noStrike" kern="1200" cap="none" spc="0" normalizeH="0" baseline="0" noProof="0" dirty="0">
              <a:ln>
                <a:noFill/>
              </a:ln>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971990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819900" y="6572250"/>
            <a:ext cx="2133600" cy="237027"/>
          </a:xfrm>
        </p:spPr>
        <p:txBody>
          <a:bodyPr/>
          <a:lstStyle/>
          <a:p>
            <a:fld id="{7D0E1C95-8D5A-2245-83ED-DCE907925895}" type="slidenum">
              <a:rPr lang="en-US" smtClean="0"/>
              <a:pPr/>
              <a:t>15</a:t>
            </a:fld>
            <a:endParaRPr lang="en-US" dirty="0"/>
          </a:p>
        </p:txBody>
      </p:sp>
      <p:sp>
        <p:nvSpPr>
          <p:cNvPr id="4"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15</a:t>
            </a:fld>
            <a:endParaRPr lang="en-US" dirty="0"/>
          </a:p>
        </p:txBody>
      </p:sp>
      <p:sp>
        <p:nvSpPr>
          <p:cNvPr id="5"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15</a:t>
            </a:fld>
            <a:endParaRPr lang="en-US" dirty="0"/>
          </a:p>
        </p:txBody>
      </p:sp>
      <p:sp>
        <p:nvSpPr>
          <p:cNvPr id="6"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solidFill>
                  <a:schemeClr val="bg1">
                    <a:lumMod val="65000"/>
                  </a:schemeClr>
                </a:solidFill>
              </a:rPr>
              <a:pPr/>
              <a:t>15</a:t>
            </a:fld>
            <a:endParaRPr lang="en-US" dirty="0">
              <a:solidFill>
                <a:schemeClr val="bg1">
                  <a:lumMod val="65000"/>
                </a:schemeClr>
              </a:solidFill>
            </a:endParaRPr>
          </a:p>
        </p:txBody>
      </p:sp>
      <p:sp>
        <p:nvSpPr>
          <p:cNvPr id="7" name="Rectangle 6"/>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167"/>
          <p:cNvSpPr txBox="1">
            <a:spLocks/>
          </p:cNvSpPr>
          <p:nvPr/>
        </p:nvSpPr>
        <p:spPr>
          <a:xfrm>
            <a:off x="0" y="2633134"/>
            <a:ext cx="9143999" cy="1561183"/>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pPr>
            <a:r>
              <a:rPr lang="en-US" sz="7000" dirty="0">
                <a:solidFill>
                  <a:srgbClr val="326295"/>
                </a:solidFill>
                <a:sym typeface="Calibri"/>
              </a:rPr>
              <a:t>Long-term Care </a:t>
            </a:r>
            <a:r>
              <a:rPr lang="en" sz="5400" dirty="0">
                <a:solidFill>
                  <a:srgbClr val="326295"/>
                </a:solidFill>
                <a:sym typeface="Calibri"/>
              </a:rPr>
              <a:t/>
            </a:r>
            <a:br>
              <a:rPr lang="en" sz="5400" dirty="0">
                <a:solidFill>
                  <a:srgbClr val="326295"/>
                </a:solidFill>
                <a:sym typeface="Calibri"/>
              </a:rPr>
            </a:br>
            <a:r>
              <a:rPr lang="en-US" sz="3000" dirty="0">
                <a:solidFill>
                  <a:schemeClr val="tx1">
                    <a:lumMod val="85000"/>
                    <a:lumOff val="15000"/>
                  </a:schemeClr>
                </a:solidFill>
                <a:sym typeface="Calibri"/>
              </a:rPr>
              <a:t>— Challenges —</a:t>
            </a:r>
            <a:endParaRPr lang="en" sz="3000" dirty="0">
              <a:solidFill>
                <a:schemeClr val="tx1">
                  <a:lumMod val="85000"/>
                  <a:lumOff val="15000"/>
                </a:schemeClr>
              </a:solidFill>
              <a:sym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Medicaid and Medicare are not realistic solutions</a:t>
            </a:r>
          </a:p>
        </p:txBody>
      </p:sp>
      <p:sp>
        <p:nvSpPr>
          <p:cNvPr id="9" name="Slide Number Placeholder 8"/>
          <p:cNvSpPr>
            <a:spLocks noGrp="1"/>
          </p:cNvSpPr>
          <p:nvPr>
            <p:ph type="sldNum" sz="quarter" idx="4"/>
          </p:nvPr>
        </p:nvSpPr>
        <p:spPr/>
        <p:txBody>
          <a:bodyPr/>
          <a:lstStyle/>
          <a:p>
            <a:fld id="{7D0E1C95-8D5A-2245-83ED-DCE907925895}" type="slidenum">
              <a:rPr lang="en-US" smtClean="0"/>
              <a:pPr/>
              <a:t>16</a:t>
            </a:fld>
            <a:endParaRPr lang="en-US" dirty="0"/>
          </a:p>
        </p:txBody>
      </p:sp>
      <p:graphicFrame>
        <p:nvGraphicFramePr>
          <p:cNvPr id="8" name="Table 7"/>
          <p:cNvGraphicFramePr>
            <a:graphicFrameLocks noGrp="1"/>
          </p:cNvGraphicFramePr>
          <p:nvPr/>
        </p:nvGraphicFramePr>
        <p:xfrm>
          <a:off x="4892170" y="1655913"/>
          <a:ext cx="3098800" cy="3868627"/>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20000"/>
                    </a:ext>
                  </a:extLst>
                </a:gridCol>
              </a:tblGrid>
              <a:tr h="752276">
                <a:tc>
                  <a:txBody>
                    <a:bodyPr/>
                    <a:lstStyle/>
                    <a:p>
                      <a:pPr algn="ctr"/>
                      <a:r>
                        <a:rPr lang="en-US" sz="2200" dirty="0">
                          <a:latin typeface="Arial"/>
                          <a:cs typeface="Arial"/>
                        </a:rPr>
                        <a:t>Medicare</a:t>
                      </a: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solidFill>
                      <a:srgbClr val="00467F"/>
                    </a:solidFill>
                  </a:tcPr>
                </a:tc>
                <a:extLst>
                  <a:ext uri="{0D108BD9-81ED-4DB2-BD59-A6C34878D82A}">
                    <a16:rowId xmlns:a16="http://schemas.microsoft.com/office/drawing/2014/main" xmlns="" val="10000"/>
                  </a:ext>
                </a:extLst>
              </a:tr>
              <a:tr h="3116351">
                <a:tc>
                  <a:txBody>
                    <a:bodyPr/>
                    <a:lstStyle/>
                    <a:p>
                      <a:pPr marL="231775" lvl="0" indent="-231775">
                        <a:spcAft>
                          <a:spcPts val="600"/>
                        </a:spcAft>
                        <a:buFont typeface="Arial" pitchFamily="34" charset="0"/>
                        <a:buChar char="•"/>
                      </a:pPr>
                      <a:r>
                        <a:rPr lang="en-US" sz="1600" b="1" dirty="0">
                          <a:latin typeface="Arial" pitchFamily="34" charset="0"/>
                          <a:cs typeface="Arial" pitchFamily="34" charset="0"/>
                        </a:rPr>
                        <a:t>Pays a maximum of 100 days of care</a:t>
                      </a:r>
                    </a:p>
                    <a:p>
                      <a:pPr marL="688975" lvl="1" indent="-231775">
                        <a:spcAft>
                          <a:spcPts val="1200"/>
                        </a:spcAft>
                        <a:buFont typeface="Lucida Grande"/>
                        <a:buChar char="–"/>
                      </a:pPr>
                      <a:r>
                        <a:rPr lang="en-US" sz="1600" b="1" dirty="0">
                          <a:latin typeface="Arial" pitchFamily="34" charset="0"/>
                          <a:cs typeface="Arial" pitchFamily="34" charset="0"/>
                        </a:rPr>
                        <a:t>Daily co-pay </a:t>
                      </a:r>
                      <a:br>
                        <a:rPr lang="en-US" sz="1600" b="1" dirty="0">
                          <a:latin typeface="Arial" pitchFamily="34" charset="0"/>
                          <a:cs typeface="Arial" pitchFamily="34" charset="0"/>
                        </a:rPr>
                      </a:br>
                      <a:r>
                        <a:rPr lang="en-US" sz="1600" b="1" dirty="0">
                          <a:latin typeface="Arial" pitchFamily="34" charset="0"/>
                          <a:cs typeface="Arial" pitchFamily="34" charset="0"/>
                        </a:rPr>
                        <a:t>after 20 days</a:t>
                      </a:r>
                    </a:p>
                    <a:p>
                      <a:pPr marL="231775" lvl="0" indent="-231775">
                        <a:spcAft>
                          <a:spcPts val="1200"/>
                        </a:spcAft>
                        <a:buFont typeface="Arial" pitchFamily="34" charset="0"/>
                        <a:buChar char="•"/>
                      </a:pPr>
                      <a:r>
                        <a:rPr lang="en-US" sz="1600" b="1" dirty="0">
                          <a:latin typeface="Arial" pitchFamily="34" charset="0"/>
                          <a:cs typeface="Arial" pitchFamily="34" charset="0"/>
                        </a:rPr>
                        <a:t>Begins after 3</a:t>
                      </a:r>
                      <a:r>
                        <a:rPr lang="en-US" sz="1600" b="1" baseline="30000" dirty="0">
                          <a:latin typeface="Arial" pitchFamily="34" charset="0"/>
                          <a:cs typeface="Arial" pitchFamily="34" charset="0"/>
                        </a:rPr>
                        <a:t>rd</a:t>
                      </a:r>
                      <a:r>
                        <a:rPr lang="en-US" sz="1600" b="1" dirty="0">
                          <a:latin typeface="Arial" pitchFamily="34" charset="0"/>
                          <a:cs typeface="Arial" pitchFamily="34" charset="0"/>
                        </a:rPr>
                        <a:t> consecutive day in hospital under treatment</a:t>
                      </a:r>
                    </a:p>
                    <a:p>
                      <a:pPr marL="231775" lvl="0" indent="-231775">
                        <a:spcAft>
                          <a:spcPts val="1200"/>
                        </a:spcAft>
                        <a:buFont typeface="Arial" pitchFamily="34" charset="0"/>
                        <a:buChar char="•"/>
                      </a:pPr>
                      <a:r>
                        <a:rPr lang="en-US" sz="1600" b="1" dirty="0">
                          <a:latin typeface="Arial" pitchFamily="34" charset="0"/>
                          <a:cs typeface="Arial" pitchFamily="34" charset="0"/>
                        </a:rPr>
                        <a:t>Covers skilled care only, not chronic</a:t>
                      </a:r>
                    </a:p>
                    <a:p>
                      <a:endParaRPr lang="en-US" b="1"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B w="190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nvGraphicFramePr>
        <p:xfrm>
          <a:off x="1177215" y="1651000"/>
          <a:ext cx="3098800" cy="3873540"/>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20000"/>
                    </a:ext>
                  </a:extLst>
                </a:gridCol>
              </a:tblGrid>
              <a:tr h="761055">
                <a:tc>
                  <a:txBody>
                    <a:bodyPr/>
                    <a:lstStyle/>
                    <a:p>
                      <a:pPr algn="ctr"/>
                      <a:r>
                        <a:rPr lang="en-US" sz="2200" dirty="0">
                          <a:latin typeface="Arial"/>
                          <a:cs typeface="Arial"/>
                        </a:rPr>
                        <a:t>Medicaid</a:t>
                      </a: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solidFill>
                      <a:srgbClr val="00467F"/>
                    </a:solidFill>
                  </a:tcPr>
                </a:tc>
                <a:extLst>
                  <a:ext uri="{0D108BD9-81ED-4DB2-BD59-A6C34878D82A}">
                    <a16:rowId xmlns:a16="http://schemas.microsoft.com/office/drawing/2014/main" xmlns="" val="10000"/>
                  </a:ext>
                </a:extLst>
              </a:tr>
              <a:tr h="3112485">
                <a:tc>
                  <a:txBody>
                    <a:bodyPr/>
                    <a:lstStyle/>
                    <a:p>
                      <a:pPr marL="231775" lvl="0" indent="-231775">
                        <a:spcAft>
                          <a:spcPts val="1200"/>
                        </a:spcAft>
                        <a:buFont typeface="Arial" pitchFamily="34" charset="0"/>
                        <a:buChar char="•"/>
                      </a:pPr>
                      <a:r>
                        <a:rPr lang="en-US" sz="1600" b="1" dirty="0">
                          <a:latin typeface="Arial" pitchFamily="34" charset="0"/>
                          <a:cs typeface="Arial" pitchFamily="34" charset="0"/>
                        </a:rPr>
                        <a:t>Proof of impoverishment at time of claim</a:t>
                      </a:r>
                    </a:p>
                    <a:p>
                      <a:pPr marL="231775" lvl="0" indent="-231775">
                        <a:spcAft>
                          <a:spcPts val="1200"/>
                        </a:spcAft>
                        <a:buFont typeface="Arial" pitchFamily="34" charset="0"/>
                        <a:buChar char="•"/>
                      </a:pPr>
                      <a:r>
                        <a:rPr lang="en-US" sz="1600" b="1" dirty="0">
                          <a:latin typeface="Arial" pitchFamily="34" charset="0"/>
                          <a:cs typeface="Arial" pitchFamily="34" charset="0"/>
                        </a:rPr>
                        <a:t>Assets must be less than $2,000 (varies by state)</a:t>
                      </a:r>
                    </a:p>
                    <a:p>
                      <a:pPr marL="231775" lvl="0" indent="-231775">
                        <a:spcAft>
                          <a:spcPts val="1200"/>
                        </a:spcAft>
                        <a:buFont typeface="Arial" pitchFamily="34" charset="0"/>
                        <a:buChar char="•"/>
                      </a:pPr>
                      <a:r>
                        <a:rPr lang="en-US" sz="1600" b="1" dirty="0">
                          <a:latin typeface="Arial" pitchFamily="34" charset="0"/>
                          <a:cs typeface="Arial" pitchFamily="34" charset="0"/>
                        </a:rPr>
                        <a:t>Five-year look-back on assets to qualify</a:t>
                      </a:r>
                    </a:p>
                    <a:p>
                      <a:pPr marL="231775" lvl="0" indent="-231775">
                        <a:spcAft>
                          <a:spcPts val="1200"/>
                        </a:spcAft>
                        <a:buFont typeface="Arial" pitchFamily="34" charset="0"/>
                        <a:buChar char="•"/>
                      </a:pPr>
                      <a:r>
                        <a:rPr lang="en-US" sz="1600" b="1" dirty="0">
                          <a:latin typeface="Arial" pitchFamily="34" charset="0"/>
                          <a:cs typeface="Arial" pitchFamily="34" charset="0"/>
                        </a:rPr>
                        <a:t>Options for care may </a:t>
                      </a:r>
                      <a:br>
                        <a:rPr lang="en-US" sz="1600" b="1" dirty="0">
                          <a:latin typeface="Arial" pitchFamily="34" charset="0"/>
                          <a:cs typeface="Arial" pitchFamily="34" charset="0"/>
                        </a:rPr>
                      </a:br>
                      <a:r>
                        <a:rPr lang="en-US" sz="1600" b="1" dirty="0">
                          <a:latin typeface="Arial" pitchFamily="34" charset="0"/>
                          <a:cs typeface="Arial" pitchFamily="34" charset="0"/>
                        </a:rPr>
                        <a:t>be limited</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B w="190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care is chronic care</a:t>
            </a:r>
          </a:p>
        </p:txBody>
      </p:sp>
      <p:graphicFrame>
        <p:nvGraphicFramePr>
          <p:cNvPr id="4" name="Table 3"/>
          <p:cNvGraphicFramePr>
            <a:graphicFrameLocks noGrp="1"/>
          </p:cNvGraphicFramePr>
          <p:nvPr/>
        </p:nvGraphicFramePr>
        <p:xfrm>
          <a:off x="555300" y="1649893"/>
          <a:ext cx="8055300" cy="3760307"/>
        </p:xfrm>
        <a:graphic>
          <a:graphicData uri="http://schemas.openxmlformats.org/drawingml/2006/table">
            <a:tbl>
              <a:tblPr firstRow="1" bandRow="1">
                <a:effectLst/>
                <a:tableStyleId>{F5AB1C69-6EDB-4FF4-983F-18BD219EF322}</a:tableStyleId>
              </a:tblPr>
              <a:tblGrid>
                <a:gridCol w="1400500">
                  <a:extLst>
                    <a:ext uri="{9D8B030D-6E8A-4147-A177-3AD203B41FA5}">
                      <a16:colId xmlns:a16="http://schemas.microsoft.com/office/drawing/2014/main" xmlns="" val="20000"/>
                    </a:ext>
                  </a:extLst>
                </a:gridCol>
                <a:gridCol w="3281218">
                  <a:extLst>
                    <a:ext uri="{9D8B030D-6E8A-4147-A177-3AD203B41FA5}">
                      <a16:colId xmlns:a16="http://schemas.microsoft.com/office/drawing/2014/main" xmlns="" val="20001"/>
                    </a:ext>
                  </a:extLst>
                </a:gridCol>
                <a:gridCol w="3373582">
                  <a:extLst>
                    <a:ext uri="{9D8B030D-6E8A-4147-A177-3AD203B41FA5}">
                      <a16:colId xmlns:a16="http://schemas.microsoft.com/office/drawing/2014/main" xmlns="" val="20002"/>
                    </a:ext>
                  </a:extLst>
                </a:gridCol>
              </a:tblGrid>
              <a:tr h="0">
                <a:tc>
                  <a:txBody>
                    <a:bodyPr/>
                    <a:lstStyle/>
                    <a:p>
                      <a:endParaRPr lang="en-US" sz="1400" dirty="0">
                        <a:solidFill>
                          <a:schemeClr val="tx1"/>
                        </a:solidFill>
                        <a:latin typeface="Arial" pitchFamily="34" charset="0"/>
                        <a:cs typeface="Arial" pitchFamily="34" charset="0"/>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67F"/>
                    </a:solidFill>
                  </a:tcPr>
                </a:tc>
                <a:tc>
                  <a:txBody>
                    <a:bodyPr/>
                    <a:lstStyle/>
                    <a:p>
                      <a:pPr algn="ctr"/>
                      <a:r>
                        <a:rPr lang="en-US" sz="1400" dirty="0">
                          <a:solidFill>
                            <a:schemeClr val="bg1"/>
                          </a:solidFill>
                          <a:latin typeface="Arial" pitchFamily="34" charset="0"/>
                          <a:cs typeface="Arial" pitchFamily="34" charset="0"/>
                        </a:rPr>
                        <a:t>Skilled care</a:t>
                      </a:r>
                      <a:r>
                        <a:rPr lang="en-US" sz="1400" baseline="0"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(Short</a:t>
                      </a:r>
                      <a:r>
                        <a:rPr lang="en-US" sz="1400" baseline="0" dirty="0">
                          <a:solidFill>
                            <a:schemeClr val="bg1"/>
                          </a:solidFill>
                          <a:latin typeface="Arial" pitchFamily="34" charset="0"/>
                          <a:cs typeface="Arial" pitchFamily="34" charset="0"/>
                        </a:rPr>
                        <a:t>-term care)</a:t>
                      </a:r>
                      <a:endParaRPr lang="en-US" sz="1400" dirty="0">
                        <a:solidFill>
                          <a:schemeClr val="bg1"/>
                        </a:solidFill>
                        <a:latin typeface="Arial" pitchFamily="34" charset="0"/>
                        <a:cs typeface="Arial" pitchFamily="34" charset="0"/>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67F"/>
                    </a:solidFill>
                  </a:tcPr>
                </a:tc>
                <a:tc>
                  <a:txBody>
                    <a:bodyPr/>
                    <a:lstStyle/>
                    <a:p>
                      <a:pPr algn="ctr"/>
                      <a:r>
                        <a:rPr lang="en-US" sz="1400" dirty="0">
                          <a:solidFill>
                            <a:schemeClr val="bg1"/>
                          </a:solidFill>
                          <a:latin typeface="Arial" pitchFamily="34" charset="0"/>
                          <a:cs typeface="Arial" pitchFamily="34" charset="0"/>
                        </a:rPr>
                        <a:t>Chronic care</a:t>
                      </a:r>
                      <a:r>
                        <a:rPr lang="en-US" sz="1400" baseline="0"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(Long-term care)</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67F"/>
                    </a:solidFill>
                  </a:tcPr>
                </a:tc>
                <a:extLst>
                  <a:ext uri="{0D108BD9-81ED-4DB2-BD59-A6C34878D82A}">
                    <a16:rowId xmlns:a16="http://schemas.microsoft.com/office/drawing/2014/main" xmlns="" val="10000"/>
                  </a:ext>
                </a:extLst>
              </a:tr>
              <a:tr h="610707">
                <a:tc>
                  <a:txBody>
                    <a:bodyPr/>
                    <a:lstStyle/>
                    <a:p>
                      <a:r>
                        <a:rPr lang="en-US" sz="1400" b="1" dirty="0">
                          <a:solidFill>
                            <a:schemeClr val="tx1"/>
                          </a:solidFill>
                          <a:latin typeface="Arial" pitchFamily="34" charset="0"/>
                          <a:cs typeface="Arial" pitchFamily="34" charset="0"/>
                        </a:rPr>
                        <a:t>Insurance</a:t>
                      </a:r>
                      <a:r>
                        <a:rPr lang="en-US" sz="1400" b="1" baseline="0" dirty="0">
                          <a:solidFill>
                            <a:schemeClr val="tx1"/>
                          </a:solidFill>
                          <a:latin typeface="Arial" pitchFamily="34" charset="0"/>
                          <a:cs typeface="Arial" pitchFamily="34" charset="0"/>
                        </a:rPr>
                        <a:t> coverage:</a:t>
                      </a:r>
                      <a:endParaRPr lang="en-US" sz="1400" b="1" dirty="0">
                        <a:solidFill>
                          <a:schemeClr val="tx1"/>
                        </a:solidFill>
                        <a:latin typeface="Arial" pitchFamily="34" charset="0"/>
                        <a:cs typeface="Arial" pitchFamily="34" charset="0"/>
                      </a:endParaRPr>
                    </a:p>
                  </a:txBody>
                  <a:tcPr marR="0" marB="0">
                    <a:lnR w="6350"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85000"/>
                      </a:schemeClr>
                    </a:solidFill>
                  </a:tcPr>
                </a:tc>
                <a:tc>
                  <a:txBody>
                    <a:bodyPr/>
                    <a:lstStyle/>
                    <a:p>
                      <a:endParaRPr lang="en-US" sz="1600" dirty="0">
                        <a:solidFill>
                          <a:schemeClr val="tx1"/>
                        </a:solidFill>
                        <a:latin typeface="Arial" pitchFamily="34" charset="0"/>
                        <a:cs typeface="Arial" pitchFamily="34" charset="0"/>
                      </a:endParaRPr>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tc>
                  <a:txBody>
                    <a:bodyPr/>
                    <a:lstStyle/>
                    <a:p>
                      <a:endParaRPr lang="en-US" dirty="0"/>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35000">
                <a:tc>
                  <a:txBody>
                    <a:bodyPr/>
                    <a:lstStyle/>
                    <a:p>
                      <a:r>
                        <a:rPr lang="en-US" sz="1400" b="1" dirty="0">
                          <a:solidFill>
                            <a:schemeClr val="tx1"/>
                          </a:solidFill>
                          <a:latin typeface="Arial" pitchFamily="34" charset="0"/>
                          <a:cs typeface="Arial" pitchFamily="34" charset="0"/>
                        </a:rPr>
                        <a:t>Qualification</a:t>
                      </a:r>
                      <a:r>
                        <a:rPr lang="en-US" sz="1400" b="1" baseline="0" dirty="0">
                          <a:solidFill>
                            <a:schemeClr val="tx1"/>
                          </a:solidFill>
                          <a:latin typeface="Arial" pitchFamily="34" charset="0"/>
                          <a:cs typeface="Arial" pitchFamily="34" charset="0"/>
                        </a:rPr>
                        <a:t> test:</a:t>
                      </a:r>
                      <a:endParaRPr lang="en-US" sz="1400" b="1" dirty="0">
                        <a:solidFill>
                          <a:schemeClr val="tx1"/>
                        </a:solidFill>
                        <a:latin typeface="Arial" pitchFamily="34" charset="0"/>
                        <a:cs typeface="Arial" pitchFamily="34" charset="0"/>
                      </a:endParaRPr>
                    </a:p>
                  </a:txBody>
                  <a:tcPr marR="0" marB="0">
                    <a:lnR w="6350" cap="flat" cmpd="sng" algn="ctr">
                      <a:solidFill>
                        <a:prstClr val="white">
                          <a:lumMod val="85000"/>
                        </a:prstClr>
                      </a:solidFill>
                      <a:prstDash val="solid"/>
                      <a:round/>
                      <a:headEnd type="none" w="med" len="med"/>
                      <a:tailEnd type="none" w="med" len="med"/>
                    </a:lnR>
                    <a:solidFill>
                      <a:schemeClr val="bg1">
                        <a:lumMod val="85000"/>
                      </a:schemeClr>
                    </a:solidFill>
                  </a:tcPr>
                </a:tc>
                <a:tc>
                  <a:txBody>
                    <a:bodyPr/>
                    <a:lstStyle/>
                    <a:p>
                      <a:endParaRPr lang="en-US" sz="1600" dirty="0">
                        <a:solidFill>
                          <a:schemeClr val="tx1"/>
                        </a:solidFill>
                        <a:latin typeface="Arial" pitchFamily="34" charset="0"/>
                        <a:cs typeface="Arial" pitchFamily="34" charset="0"/>
                      </a:endParaRPr>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tc>
                  <a:txBody>
                    <a:bodyPr/>
                    <a:lstStyle/>
                    <a:p>
                      <a:endParaRPr lang="en-US" dirty="0"/>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63600">
                <a:tc>
                  <a:txBody>
                    <a:bodyPr/>
                    <a:lstStyle/>
                    <a:p>
                      <a:r>
                        <a:rPr lang="en-US" sz="1400" b="1" dirty="0">
                          <a:solidFill>
                            <a:schemeClr val="tx1"/>
                          </a:solidFill>
                          <a:latin typeface="Arial" pitchFamily="34" charset="0"/>
                          <a:cs typeface="Arial" pitchFamily="34" charset="0"/>
                        </a:rPr>
                        <a:t>Qualification examples:</a:t>
                      </a:r>
                    </a:p>
                  </a:txBody>
                  <a:tcPr marR="0" marB="0">
                    <a:lnR w="6350" cap="flat" cmpd="sng" algn="ctr">
                      <a:solidFill>
                        <a:prstClr val="white">
                          <a:lumMod val="85000"/>
                        </a:prstClr>
                      </a:solidFill>
                      <a:prstDash val="solid"/>
                      <a:round/>
                      <a:headEnd type="none" w="med" len="med"/>
                      <a:tailEnd type="none" w="med" len="med"/>
                    </a:lnR>
                    <a:solidFill>
                      <a:schemeClr val="bg1">
                        <a:lumMod val="85000"/>
                      </a:schemeClr>
                    </a:solidFill>
                  </a:tcPr>
                </a:tc>
                <a:tc>
                  <a:txBody>
                    <a:bodyPr/>
                    <a:lstStyle/>
                    <a:p>
                      <a:endParaRPr lang="en-US" sz="1600" dirty="0">
                        <a:solidFill>
                          <a:schemeClr val="tx1"/>
                        </a:solidFill>
                        <a:latin typeface="Arial" pitchFamily="34" charset="0"/>
                        <a:cs typeface="Arial" pitchFamily="34" charset="0"/>
                      </a:endParaRPr>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tc>
                  <a:txBody>
                    <a:bodyPr/>
                    <a:lstStyle/>
                    <a:p>
                      <a:endParaRPr lang="en-US" dirty="0"/>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7700">
                <a:tc>
                  <a:txBody>
                    <a:bodyPr/>
                    <a:lstStyle/>
                    <a:p>
                      <a:r>
                        <a:rPr lang="en-US" sz="1400" b="1" dirty="0">
                          <a:solidFill>
                            <a:schemeClr val="tx1"/>
                          </a:solidFill>
                          <a:latin typeface="Arial" pitchFamily="34" charset="0"/>
                          <a:cs typeface="Arial" pitchFamily="34" charset="0"/>
                        </a:rPr>
                        <a:t>Administered</a:t>
                      </a:r>
                      <a:r>
                        <a:rPr lang="en-US" sz="1400" b="1" baseline="0" dirty="0">
                          <a:solidFill>
                            <a:schemeClr val="tx1"/>
                          </a:solidFill>
                          <a:latin typeface="Arial" pitchFamily="34" charset="0"/>
                          <a:cs typeface="Arial" pitchFamily="34" charset="0"/>
                        </a:rPr>
                        <a:t> by:</a:t>
                      </a:r>
                      <a:endParaRPr lang="en-US" sz="1400" b="1" dirty="0">
                        <a:solidFill>
                          <a:schemeClr val="tx1"/>
                        </a:solidFill>
                        <a:latin typeface="Arial" pitchFamily="34" charset="0"/>
                        <a:cs typeface="Arial" pitchFamily="34" charset="0"/>
                      </a:endParaRPr>
                    </a:p>
                  </a:txBody>
                  <a:tcPr marR="0" marB="0">
                    <a:lnR w="6350" cap="flat" cmpd="sng" algn="ctr">
                      <a:solidFill>
                        <a:prstClr val="white">
                          <a:lumMod val="85000"/>
                        </a:prstClr>
                      </a:solidFill>
                      <a:prstDash val="solid"/>
                      <a:round/>
                      <a:headEnd type="none" w="med" len="med"/>
                      <a:tailEnd type="none" w="med" len="med"/>
                    </a:lnR>
                    <a:solidFill>
                      <a:schemeClr val="bg1">
                        <a:lumMod val="85000"/>
                      </a:schemeClr>
                    </a:solidFill>
                  </a:tcPr>
                </a:tc>
                <a:tc>
                  <a:txBody>
                    <a:bodyPr/>
                    <a:lstStyle/>
                    <a:p>
                      <a:endParaRPr lang="en-US" sz="1600" dirty="0">
                        <a:solidFill>
                          <a:schemeClr val="tx1"/>
                        </a:solidFill>
                        <a:latin typeface="Arial" pitchFamily="34" charset="0"/>
                        <a:cs typeface="Arial" pitchFamily="34" charset="0"/>
                      </a:endParaRPr>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tc>
                  <a:txBody>
                    <a:bodyPr/>
                    <a:lstStyle/>
                    <a:p>
                      <a:endParaRPr lang="en-US" dirty="0"/>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98500">
                <a:tc>
                  <a:txBody>
                    <a:bodyPr/>
                    <a:lstStyle/>
                    <a:p>
                      <a:r>
                        <a:rPr lang="en-US" sz="1400" b="1" dirty="0">
                          <a:solidFill>
                            <a:schemeClr val="tx1"/>
                          </a:solidFill>
                          <a:latin typeface="Arial" pitchFamily="34" charset="0"/>
                          <a:cs typeface="Arial" pitchFamily="34" charset="0"/>
                        </a:rPr>
                        <a:t>Services</a:t>
                      </a:r>
                      <a:r>
                        <a:rPr lang="en-US" sz="1400" b="1" baseline="0" dirty="0">
                          <a:solidFill>
                            <a:schemeClr val="tx1"/>
                          </a:solidFill>
                          <a:latin typeface="Arial" pitchFamily="34" charset="0"/>
                          <a:cs typeface="Arial" pitchFamily="34" charset="0"/>
                        </a:rPr>
                        <a:t> include:</a:t>
                      </a:r>
                      <a:endParaRPr lang="en-US" sz="1400" b="1" dirty="0">
                        <a:solidFill>
                          <a:schemeClr val="tx1"/>
                        </a:solidFill>
                        <a:latin typeface="Arial" pitchFamily="34" charset="0"/>
                        <a:cs typeface="Arial" pitchFamily="34" charset="0"/>
                      </a:endParaRPr>
                    </a:p>
                  </a:txBody>
                  <a:tcPr marR="0" marB="0">
                    <a:lnR w="6350" cap="flat" cmpd="sng" algn="ctr">
                      <a:solidFill>
                        <a:prstClr val="white">
                          <a:lumMod val="85000"/>
                        </a:prstClr>
                      </a:solidFill>
                      <a:prstDash val="solid"/>
                      <a:round/>
                      <a:headEnd type="none" w="med" len="med"/>
                      <a:tailEnd type="none" w="med" len="med"/>
                    </a:lnR>
                    <a:solidFill>
                      <a:schemeClr val="bg1">
                        <a:lumMod val="85000"/>
                      </a:schemeClr>
                    </a:solidFill>
                  </a:tcPr>
                </a:tc>
                <a:tc>
                  <a:txBody>
                    <a:bodyPr/>
                    <a:lstStyle/>
                    <a:p>
                      <a:endParaRPr lang="en-US" sz="1600" dirty="0">
                        <a:solidFill>
                          <a:schemeClr val="tx1"/>
                        </a:solidFill>
                        <a:latin typeface="Arial" pitchFamily="34" charset="0"/>
                        <a:cs typeface="Arial" pitchFamily="34" charset="0"/>
                      </a:endParaRPr>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tc>
                  <a:txBody>
                    <a:bodyPr/>
                    <a:lstStyle/>
                    <a:p>
                      <a:endParaRPr lang="en-US" dirty="0"/>
                    </a:p>
                  </a:txBody>
                  <a:tcPr marR="0" marB="0">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542600" y="5436056"/>
            <a:ext cx="4095750" cy="246221"/>
          </a:xfrm>
          <a:prstGeom prst="rect">
            <a:avLst/>
          </a:prstGeom>
          <a:noFill/>
        </p:spPr>
        <p:txBody>
          <a:bodyPr wrap="square" lIns="0" tIns="45720" rIns="0" bIns="45720" rtlCol="0">
            <a:spAutoFit/>
          </a:bodyPr>
          <a:lstStyle/>
          <a:p>
            <a:r>
              <a:rPr lang="en-US" sz="1000" dirty="0">
                <a:solidFill>
                  <a:schemeClr val="bg1">
                    <a:lumMod val="50000"/>
                  </a:schemeClr>
                </a:solidFill>
                <a:latin typeface="Arial"/>
                <a:cs typeface="Arial"/>
              </a:rPr>
              <a:t>* You must qualify for Medicare.</a:t>
            </a:r>
          </a:p>
        </p:txBody>
      </p:sp>
      <p:sp>
        <p:nvSpPr>
          <p:cNvPr id="5" name="Slide Number Placeholder 4"/>
          <p:cNvSpPr>
            <a:spLocks noGrp="1"/>
          </p:cNvSpPr>
          <p:nvPr>
            <p:ph type="sldNum" sz="quarter" idx="4"/>
          </p:nvPr>
        </p:nvSpPr>
        <p:spPr/>
        <p:txBody>
          <a:bodyPr/>
          <a:lstStyle/>
          <a:p>
            <a:fld id="{7D0E1C95-8D5A-2245-83ED-DCE907925895}" type="slidenum">
              <a:rPr lang="en-US" smtClean="0"/>
              <a:pPr/>
              <a:t>17</a:t>
            </a:fld>
            <a:endParaRPr lang="en-US" dirty="0"/>
          </a:p>
        </p:txBody>
      </p:sp>
      <p:sp>
        <p:nvSpPr>
          <p:cNvPr id="9" name="TextBox 8"/>
          <p:cNvSpPr txBox="1"/>
          <p:nvPr/>
        </p:nvSpPr>
        <p:spPr>
          <a:xfrm>
            <a:off x="2008909" y="1953495"/>
            <a:ext cx="3269673" cy="584775"/>
          </a:xfrm>
          <a:prstGeom prst="rect">
            <a:avLst/>
          </a:prstGeom>
          <a:noFill/>
        </p:spPr>
        <p:txBody>
          <a:bodyPr wrap="square" rtlCol="0">
            <a:spAutoFit/>
          </a:bodyPr>
          <a:lstStyle/>
          <a:p>
            <a:r>
              <a:rPr lang="en-US" sz="1600" dirty="0">
                <a:latin typeface="Arial" pitchFamily="34" charset="0"/>
                <a:cs typeface="Arial" pitchFamily="34" charset="0"/>
              </a:rPr>
              <a:t>Covered by health insurance</a:t>
            </a:r>
            <a:br>
              <a:rPr lang="en-US" sz="1600" dirty="0">
                <a:latin typeface="Arial" pitchFamily="34" charset="0"/>
                <a:cs typeface="Arial" pitchFamily="34" charset="0"/>
              </a:rPr>
            </a:br>
            <a:r>
              <a:rPr lang="en-US" sz="1600" dirty="0">
                <a:latin typeface="Arial" pitchFamily="34" charset="0"/>
                <a:cs typeface="Arial" pitchFamily="34" charset="0"/>
              </a:rPr>
              <a:t>and Medicare</a:t>
            </a:r>
          </a:p>
        </p:txBody>
      </p:sp>
      <p:sp>
        <p:nvSpPr>
          <p:cNvPr id="10" name="TextBox 9"/>
          <p:cNvSpPr txBox="1"/>
          <p:nvPr/>
        </p:nvSpPr>
        <p:spPr>
          <a:xfrm>
            <a:off x="5278572" y="1953490"/>
            <a:ext cx="3325205" cy="584775"/>
          </a:xfrm>
          <a:prstGeom prst="rect">
            <a:avLst/>
          </a:prstGeom>
          <a:noFill/>
        </p:spPr>
        <p:txBody>
          <a:bodyPr wrap="square" rtlCol="0">
            <a:spAutoFit/>
          </a:bodyPr>
          <a:lstStyle/>
          <a:p>
            <a:r>
              <a:rPr lang="en-US" sz="1600" dirty="0">
                <a:latin typeface="Arial" pitchFamily="34" charset="0"/>
                <a:cs typeface="Arial" pitchFamily="34" charset="0"/>
              </a:rPr>
              <a:t>Not covered by health insurance</a:t>
            </a:r>
            <a:br>
              <a:rPr lang="en-US" sz="1600" dirty="0">
                <a:latin typeface="Arial" pitchFamily="34" charset="0"/>
                <a:cs typeface="Arial" pitchFamily="34" charset="0"/>
              </a:rPr>
            </a:br>
            <a:r>
              <a:rPr lang="en-US" sz="1600" dirty="0">
                <a:latin typeface="Arial" pitchFamily="34" charset="0"/>
                <a:cs typeface="Arial" pitchFamily="34" charset="0"/>
              </a:rPr>
              <a:t>or Medicare (after 100 days*) </a:t>
            </a:r>
          </a:p>
        </p:txBody>
      </p:sp>
      <p:sp>
        <p:nvSpPr>
          <p:cNvPr id="12" name="TextBox 11"/>
          <p:cNvSpPr txBox="1"/>
          <p:nvPr/>
        </p:nvSpPr>
        <p:spPr>
          <a:xfrm>
            <a:off x="2008904" y="2590820"/>
            <a:ext cx="3269673" cy="584775"/>
          </a:xfrm>
          <a:prstGeom prst="rect">
            <a:avLst/>
          </a:prstGeom>
          <a:noFill/>
        </p:spPr>
        <p:txBody>
          <a:bodyPr wrap="square" rtlCol="0">
            <a:spAutoFit/>
          </a:bodyPr>
          <a:lstStyle/>
          <a:p>
            <a:r>
              <a:rPr lang="en-US" sz="1600" dirty="0">
                <a:latin typeface="Arial" pitchFamily="34" charset="0"/>
                <a:cs typeface="Arial" pitchFamily="34" charset="0"/>
              </a:rPr>
              <a:t>Shows continuous signs of</a:t>
            </a:r>
            <a:br>
              <a:rPr lang="en-US" sz="1600" dirty="0">
                <a:latin typeface="Arial" pitchFamily="34" charset="0"/>
                <a:cs typeface="Arial" pitchFamily="34" charset="0"/>
              </a:rPr>
            </a:br>
            <a:r>
              <a:rPr lang="en-US" sz="1600" dirty="0">
                <a:latin typeface="Arial" pitchFamily="34" charset="0"/>
                <a:cs typeface="Arial" pitchFamily="34" charset="0"/>
              </a:rPr>
              <a:t>improvement</a:t>
            </a:r>
          </a:p>
        </p:txBody>
      </p:sp>
      <p:sp>
        <p:nvSpPr>
          <p:cNvPr id="13" name="TextBox 12"/>
          <p:cNvSpPr txBox="1"/>
          <p:nvPr/>
        </p:nvSpPr>
        <p:spPr>
          <a:xfrm>
            <a:off x="5278583" y="2590815"/>
            <a:ext cx="3325190" cy="338554"/>
          </a:xfrm>
          <a:prstGeom prst="rect">
            <a:avLst/>
          </a:prstGeom>
          <a:noFill/>
        </p:spPr>
        <p:txBody>
          <a:bodyPr wrap="square" rtlCol="0">
            <a:spAutoFit/>
          </a:bodyPr>
          <a:lstStyle/>
          <a:p>
            <a:r>
              <a:rPr lang="en-US" sz="1600" dirty="0">
                <a:latin typeface="Arial" pitchFamily="34" charset="0"/>
                <a:cs typeface="Arial" pitchFamily="34" charset="0"/>
              </a:rPr>
              <a:t>Patient shows no progress</a:t>
            </a:r>
          </a:p>
        </p:txBody>
      </p:sp>
      <p:sp>
        <p:nvSpPr>
          <p:cNvPr id="14" name="TextBox 13"/>
          <p:cNvSpPr txBox="1"/>
          <p:nvPr/>
        </p:nvSpPr>
        <p:spPr>
          <a:xfrm>
            <a:off x="2008904" y="3241189"/>
            <a:ext cx="3269673" cy="584775"/>
          </a:xfrm>
          <a:prstGeom prst="rect">
            <a:avLst/>
          </a:prstGeom>
          <a:noFill/>
        </p:spPr>
        <p:txBody>
          <a:bodyPr wrap="square" rtlCol="0">
            <a:spAutoFit/>
          </a:bodyPr>
          <a:lstStyle/>
          <a:p>
            <a:r>
              <a:rPr lang="en-US" sz="1600" dirty="0">
                <a:latin typeface="Arial" pitchFamily="34" charset="0"/>
                <a:cs typeface="Arial" pitchFamily="34" charset="0"/>
              </a:rPr>
              <a:t>Short-term IVs, temporary physical and speech therapy </a:t>
            </a:r>
          </a:p>
        </p:txBody>
      </p:sp>
      <p:sp>
        <p:nvSpPr>
          <p:cNvPr id="15" name="TextBox 14"/>
          <p:cNvSpPr txBox="1"/>
          <p:nvPr/>
        </p:nvSpPr>
        <p:spPr>
          <a:xfrm>
            <a:off x="5278573" y="3241184"/>
            <a:ext cx="3325200" cy="830997"/>
          </a:xfrm>
          <a:prstGeom prst="rect">
            <a:avLst/>
          </a:prstGeom>
          <a:noFill/>
        </p:spPr>
        <p:txBody>
          <a:bodyPr wrap="square" rtlCol="0">
            <a:spAutoFit/>
          </a:bodyPr>
          <a:lstStyle/>
          <a:p>
            <a:r>
              <a:rPr lang="en-US" sz="1600" dirty="0">
                <a:latin typeface="Arial" pitchFamily="34" charset="0"/>
                <a:cs typeface="Arial" pitchFamily="34" charset="0"/>
              </a:rPr>
              <a:t>Paralysis, mandatory need for assistance with daily activities, </a:t>
            </a:r>
            <a:br>
              <a:rPr lang="en-US" sz="1600" dirty="0">
                <a:latin typeface="Arial" pitchFamily="34" charset="0"/>
                <a:cs typeface="Arial" pitchFamily="34" charset="0"/>
              </a:rPr>
            </a:br>
            <a:r>
              <a:rPr lang="en-US" sz="1600" dirty="0">
                <a:latin typeface="Arial" pitchFamily="34" charset="0"/>
                <a:cs typeface="Arial" pitchFamily="34" charset="0"/>
              </a:rPr>
              <a:t>debilitating stroke </a:t>
            </a:r>
          </a:p>
        </p:txBody>
      </p:sp>
      <p:sp>
        <p:nvSpPr>
          <p:cNvPr id="16" name="TextBox 15"/>
          <p:cNvSpPr txBox="1"/>
          <p:nvPr/>
        </p:nvSpPr>
        <p:spPr>
          <a:xfrm>
            <a:off x="2008904" y="4087160"/>
            <a:ext cx="3269673" cy="584775"/>
          </a:xfrm>
          <a:prstGeom prst="rect">
            <a:avLst/>
          </a:prstGeom>
          <a:noFill/>
        </p:spPr>
        <p:txBody>
          <a:bodyPr wrap="square" rtlCol="0">
            <a:spAutoFit/>
          </a:bodyPr>
          <a:lstStyle/>
          <a:p>
            <a:r>
              <a:rPr lang="en-US" sz="1600" dirty="0">
                <a:latin typeface="Arial" pitchFamily="34" charset="0"/>
                <a:cs typeface="Arial" pitchFamily="34" charset="0"/>
              </a:rPr>
              <a:t>Nurses and doctors in </a:t>
            </a:r>
            <a:br>
              <a:rPr lang="en-US" sz="1600" dirty="0">
                <a:latin typeface="Arial" pitchFamily="34" charset="0"/>
                <a:cs typeface="Arial" pitchFamily="34" charset="0"/>
              </a:rPr>
            </a:br>
            <a:r>
              <a:rPr lang="en-US" sz="1600" dirty="0">
                <a:latin typeface="Arial" pitchFamily="34" charset="0"/>
                <a:cs typeface="Arial" pitchFamily="34" charset="0"/>
              </a:rPr>
              <a:t>around-the-clock facility</a:t>
            </a:r>
          </a:p>
        </p:txBody>
      </p:sp>
      <p:sp>
        <p:nvSpPr>
          <p:cNvPr id="17" name="TextBox 16"/>
          <p:cNvSpPr txBox="1"/>
          <p:nvPr/>
        </p:nvSpPr>
        <p:spPr>
          <a:xfrm>
            <a:off x="5278573" y="4087155"/>
            <a:ext cx="3325200" cy="584775"/>
          </a:xfrm>
          <a:prstGeom prst="rect">
            <a:avLst/>
          </a:prstGeom>
          <a:noFill/>
        </p:spPr>
        <p:txBody>
          <a:bodyPr wrap="square" rtlCol="0">
            <a:spAutoFit/>
          </a:bodyPr>
          <a:lstStyle/>
          <a:p>
            <a:r>
              <a:rPr lang="en-US" sz="1600" dirty="0">
                <a:latin typeface="Arial" pitchFamily="34" charset="0"/>
                <a:cs typeface="Arial" pitchFamily="34" charset="0"/>
              </a:rPr>
              <a:t>Varying levels of caregivers requiring routine, repetitive tasks</a:t>
            </a:r>
          </a:p>
        </p:txBody>
      </p:sp>
      <p:sp>
        <p:nvSpPr>
          <p:cNvPr id="18" name="TextBox 17"/>
          <p:cNvSpPr txBox="1"/>
          <p:nvPr/>
        </p:nvSpPr>
        <p:spPr>
          <a:xfrm>
            <a:off x="2008899" y="4737524"/>
            <a:ext cx="3269673" cy="584775"/>
          </a:xfrm>
          <a:prstGeom prst="rect">
            <a:avLst/>
          </a:prstGeom>
          <a:noFill/>
        </p:spPr>
        <p:txBody>
          <a:bodyPr wrap="square" rtlCol="0">
            <a:spAutoFit/>
          </a:bodyPr>
          <a:lstStyle/>
          <a:p>
            <a:r>
              <a:rPr lang="en-US" sz="1600" dirty="0">
                <a:latin typeface="Arial" pitchFamily="34" charset="0"/>
                <a:cs typeface="Arial" pitchFamily="34" charset="0"/>
              </a:rPr>
              <a:t>Hospital, rehabilitation center, physical therapy</a:t>
            </a:r>
          </a:p>
        </p:txBody>
      </p:sp>
      <p:sp>
        <p:nvSpPr>
          <p:cNvPr id="19" name="TextBox 18"/>
          <p:cNvSpPr txBox="1"/>
          <p:nvPr/>
        </p:nvSpPr>
        <p:spPr>
          <a:xfrm>
            <a:off x="5278572" y="4737519"/>
            <a:ext cx="3325195" cy="584775"/>
          </a:xfrm>
          <a:prstGeom prst="rect">
            <a:avLst/>
          </a:prstGeom>
          <a:noFill/>
        </p:spPr>
        <p:txBody>
          <a:bodyPr wrap="square" rtlCol="0">
            <a:spAutoFit/>
          </a:bodyPr>
          <a:lstStyle/>
          <a:p>
            <a:r>
              <a:rPr lang="en-US" sz="1600" dirty="0">
                <a:latin typeface="Arial" pitchFamily="34" charset="0"/>
                <a:cs typeface="Arial" pitchFamily="34" charset="0"/>
              </a:rPr>
              <a:t>Assisted living, nursing home care, adult day care, home health care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qualifies as long-term care?</a:t>
            </a:r>
          </a:p>
        </p:txBody>
      </p:sp>
      <p:sp>
        <p:nvSpPr>
          <p:cNvPr id="9" name="Slide Number Placeholder 8"/>
          <p:cNvSpPr>
            <a:spLocks noGrp="1"/>
          </p:cNvSpPr>
          <p:nvPr>
            <p:ph type="sldNum" sz="quarter" idx="4"/>
          </p:nvPr>
        </p:nvSpPr>
        <p:spPr/>
        <p:txBody>
          <a:bodyPr/>
          <a:lstStyle/>
          <a:p>
            <a:fld id="{7D0E1C95-8D5A-2245-83ED-DCE907925895}" type="slidenum">
              <a:rPr lang="en-US" smtClean="0"/>
              <a:pPr/>
              <a:t>18</a:t>
            </a:fld>
            <a:endParaRPr lang="en-US" dirty="0"/>
          </a:p>
        </p:txBody>
      </p:sp>
      <p:sp>
        <p:nvSpPr>
          <p:cNvPr id="3" name="TextBox 2"/>
          <p:cNvSpPr txBox="1"/>
          <p:nvPr/>
        </p:nvSpPr>
        <p:spPr>
          <a:xfrm>
            <a:off x="517200" y="1463040"/>
            <a:ext cx="6772600" cy="369332"/>
          </a:xfrm>
          <a:prstGeom prst="rect">
            <a:avLst/>
          </a:prstGeom>
          <a:noFill/>
        </p:spPr>
        <p:txBody>
          <a:bodyPr wrap="square" lIns="0" rIns="0" rtlCol="0">
            <a:spAutoFit/>
          </a:bodyPr>
          <a:lstStyle/>
          <a:p>
            <a:r>
              <a:rPr lang="en-US" dirty="0">
                <a:solidFill>
                  <a:srgbClr val="000000"/>
                </a:solidFill>
                <a:latin typeface="Arial"/>
                <a:cs typeface="Arial"/>
              </a:rPr>
              <a:t>To qualify for long-term care benefits, a doctor must certify either:</a:t>
            </a:r>
          </a:p>
        </p:txBody>
      </p:sp>
      <p:sp>
        <p:nvSpPr>
          <p:cNvPr id="6" name="TextBox 5"/>
          <p:cNvSpPr txBox="1"/>
          <p:nvPr/>
        </p:nvSpPr>
        <p:spPr>
          <a:xfrm>
            <a:off x="4100582" y="3570529"/>
            <a:ext cx="988791" cy="584776"/>
          </a:xfrm>
          <a:prstGeom prst="rect">
            <a:avLst/>
          </a:prstGeom>
          <a:noFill/>
        </p:spPr>
        <p:txBody>
          <a:bodyPr wrap="square" rtlCol="0">
            <a:spAutoFit/>
          </a:bodyPr>
          <a:lstStyle/>
          <a:p>
            <a:pPr algn="ctr"/>
            <a:r>
              <a:rPr lang="en-US" sz="3200" b="1" dirty="0">
                <a:solidFill>
                  <a:srgbClr val="00467F"/>
                </a:solidFill>
                <a:latin typeface="Arial Bold"/>
                <a:cs typeface="Arial Bold"/>
              </a:rPr>
              <a:t>OR</a:t>
            </a:r>
          </a:p>
        </p:txBody>
      </p:sp>
      <p:grpSp>
        <p:nvGrpSpPr>
          <p:cNvPr id="13" name="Group 12"/>
          <p:cNvGrpSpPr/>
          <p:nvPr/>
        </p:nvGrpSpPr>
        <p:grpSpPr>
          <a:xfrm>
            <a:off x="725535" y="4270278"/>
            <a:ext cx="7369504" cy="1548150"/>
            <a:chOff x="809296" y="2132589"/>
            <a:chExt cx="7369504" cy="1548150"/>
          </a:xfrm>
        </p:grpSpPr>
        <p:sp>
          <p:nvSpPr>
            <p:cNvPr id="11" name="Rounded Rectangle 10"/>
            <p:cNvSpPr/>
            <p:nvPr/>
          </p:nvSpPr>
          <p:spPr>
            <a:xfrm>
              <a:off x="809296" y="2132589"/>
              <a:ext cx="7369504" cy="130583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899278" y="2234189"/>
              <a:ext cx="7232904" cy="1446550"/>
            </a:xfrm>
            <a:prstGeom prst="rect">
              <a:avLst/>
            </a:prstGeom>
            <a:noFill/>
          </p:spPr>
          <p:txBody>
            <a:bodyPr wrap="square" rtlCol="0">
              <a:spAutoFit/>
            </a:bodyPr>
            <a:lstStyle/>
            <a:p>
              <a:pPr lvl="0" algn="ctr">
                <a:spcAft>
                  <a:spcPts val="600"/>
                </a:spcAft>
              </a:pPr>
              <a:r>
                <a:rPr lang="en-US" sz="2400" b="1" dirty="0">
                  <a:solidFill>
                    <a:srgbClr val="00467F"/>
                  </a:solidFill>
                  <a:latin typeface="Arial" pitchFamily="34" charset="0"/>
                  <a:cs typeface="Arial" pitchFamily="34" charset="0"/>
                </a:rPr>
                <a:t>Inability to perform </a:t>
              </a:r>
              <a:r>
                <a:rPr lang="en-US" sz="2400" b="1" u="sng" dirty="0">
                  <a:solidFill>
                    <a:srgbClr val="00467F"/>
                  </a:solidFill>
                  <a:latin typeface="Arial" pitchFamily="34" charset="0"/>
                  <a:cs typeface="Arial" pitchFamily="34" charset="0"/>
                </a:rPr>
                <a:t>two</a:t>
              </a:r>
              <a:r>
                <a:rPr lang="en-US" sz="2400" b="1" dirty="0">
                  <a:solidFill>
                    <a:srgbClr val="00467F"/>
                  </a:solidFill>
                  <a:latin typeface="Arial" pitchFamily="34" charset="0"/>
                  <a:cs typeface="Arial" pitchFamily="34" charset="0"/>
                </a:rPr>
                <a:t> Activities of Daily Living</a:t>
              </a:r>
            </a:p>
            <a:p>
              <a:pPr lvl="0" algn="ctr">
                <a:spcAft>
                  <a:spcPts val="600"/>
                </a:spcAft>
              </a:pPr>
              <a:r>
                <a:rPr lang="en-US" dirty="0">
                  <a:latin typeface="Arial" pitchFamily="34" charset="0"/>
                  <a:cs typeface="Arial" pitchFamily="34" charset="0"/>
                </a:rPr>
                <a:t>Standard 6 ADLs: bathing, dressing, using the toilet, eating, transferring (out of bed, chair or wheelchair), continence</a:t>
              </a:r>
            </a:p>
            <a:p>
              <a:endParaRPr lang="en-US" dirty="0"/>
            </a:p>
          </p:txBody>
        </p:sp>
      </p:grpSp>
      <p:grpSp>
        <p:nvGrpSpPr>
          <p:cNvPr id="14" name="Group 13"/>
          <p:cNvGrpSpPr/>
          <p:nvPr/>
        </p:nvGrpSpPr>
        <p:grpSpPr>
          <a:xfrm>
            <a:off x="725535" y="2156402"/>
            <a:ext cx="7369504" cy="1510050"/>
            <a:chOff x="809296" y="4220827"/>
            <a:chExt cx="7369504" cy="1510050"/>
          </a:xfrm>
        </p:grpSpPr>
        <p:sp>
          <p:nvSpPr>
            <p:cNvPr id="12" name="Rounded Rectangle 11"/>
            <p:cNvSpPr/>
            <p:nvPr/>
          </p:nvSpPr>
          <p:spPr>
            <a:xfrm>
              <a:off x="809296" y="4220827"/>
              <a:ext cx="7369504" cy="130583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962778" y="4284327"/>
              <a:ext cx="7048500" cy="1446550"/>
            </a:xfrm>
            <a:prstGeom prst="rect">
              <a:avLst/>
            </a:prstGeom>
            <a:noFill/>
          </p:spPr>
          <p:txBody>
            <a:bodyPr wrap="square" rtlCol="0">
              <a:spAutoFit/>
            </a:bodyPr>
            <a:lstStyle/>
            <a:p>
              <a:pPr lvl="0" algn="ctr">
                <a:spcAft>
                  <a:spcPts val="600"/>
                </a:spcAft>
              </a:pPr>
              <a:r>
                <a:rPr lang="en-US" sz="2400" b="1" dirty="0">
                  <a:solidFill>
                    <a:srgbClr val="00467F"/>
                  </a:solidFill>
                  <a:latin typeface="Arial" pitchFamily="34" charset="0"/>
                  <a:cs typeface="Arial" pitchFamily="34" charset="0"/>
                </a:rPr>
                <a:t>Severe cognitive impairment</a:t>
              </a:r>
            </a:p>
            <a:p>
              <a:pPr lvl="0" algn="ctr">
                <a:spcAft>
                  <a:spcPts val="600"/>
                </a:spcAft>
              </a:pPr>
              <a:r>
                <a:rPr lang="en-US" dirty="0">
                  <a:solidFill>
                    <a:srgbClr val="000000"/>
                  </a:solidFill>
                  <a:latin typeface="Arial" pitchFamily="34" charset="0"/>
                  <a:cs typeface="Arial" pitchFamily="34" charset="0"/>
                </a:rPr>
                <a:t>Lack of memory, orientation, person, place or time, abstract reasoning or judgment relating to safety (Alzheimer’s would qualify)</a:t>
              </a:r>
            </a:p>
            <a:p>
              <a:endParaRPr lang="en-US" dirty="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819900" y="6572250"/>
            <a:ext cx="2133600" cy="237027"/>
          </a:xfrm>
        </p:spPr>
        <p:txBody>
          <a:bodyPr/>
          <a:lstStyle/>
          <a:p>
            <a:fld id="{7D0E1C95-8D5A-2245-83ED-DCE907925895}" type="slidenum">
              <a:rPr lang="en-US" smtClean="0"/>
              <a:pPr/>
              <a:t>19</a:t>
            </a:fld>
            <a:endParaRPr lang="en-US" dirty="0"/>
          </a:p>
        </p:txBody>
      </p:sp>
      <p:sp>
        <p:nvSpPr>
          <p:cNvPr id="4"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19</a:t>
            </a:fld>
            <a:endParaRPr lang="en-US" dirty="0"/>
          </a:p>
        </p:txBody>
      </p:sp>
      <p:sp>
        <p:nvSpPr>
          <p:cNvPr id="5"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19</a:t>
            </a:fld>
            <a:endParaRPr lang="en-US" dirty="0"/>
          </a:p>
        </p:txBody>
      </p:sp>
      <p:sp>
        <p:nvSpPr>
          <p:cNvPr id="6"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19</a:t>
            </a:fld>
            <a:endParaRPr lang="en-US" dirty="0"/>
          </a:p>
        </p:txBody>
      </p:sp>
      <p:sp>
        <p:nvSpPr>
          <p:cNvPr id="7"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19</a:t>
            </a:fld>
            <a:endParaRPr lang="en-US" dirty="0"/>
          </a:p>
        </p:txBody>
      </p:sp>
      <p:sp>
        <p:nvSpPr>
          <p:cNvPr id="8"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solidFill>
                  <a:schemeClr val="bg1">
                    <a:lumMod val="65000"/>
                  </a:schemeClr>
                </a:solidFill>
              </a:rPr>
              <a:pPr/>
              <a:t>19</a:t>
            </a:fld>
            <a:endParaRPr lang="en-US" dirty="0">
              <a:solidFill>
                <a:schemeClr val="bg1">
                  <a:lumMod val="65000"/>
                </a:schemeClr>
              </a:solidFill>
            </a:endParaRPr>
          </a:p>
        </p:txBody>
      </p:sp>
      <p:sp>
        <p:nvSpPr>
          <p:cNvPr id="9" name="Rectangle 8"/>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hape 167"/>
          <p:cNvSpPr txBox="1">
            <a:spLocks/>
          </p:cNvSpPr>
          <p:nvPr/>
        </p:nvSpPr>
        <p:spPr>
          <a:xfrm>
            <a:off x="0" y="2633134"/>
            <a:ext cx="9143999" cy="1561183"/>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pPr>
            <a:r>
              <a:rPr lang="en-US" sz="7000" dirty="0">
                <a:solidFill>
                  <a:srgbClr val="326295"/>
                </a:solidFill>
                <a:sym typeface="Calibri"/>
              </a:rPr>
              <a:t>Long-term Care </a:t>
            </a:r>
            <a:r>
              <a:rPr lang="en" sz="5400" dirty="0">
                <a:solidFill>
                  <a:srgbClr val="326295"/>
                </a:solidFill>
                <a:sym typeface="Calibri"/>
              </a:rPr>
              <a:t/>
            </a:r>
            <a:br>
              <a:rPr lang="en" sz="5400" dirty="0">
                <a:solidFill>
                  <a:srgbClr val="326295"/>
                </a:solidFill>
                <a:sym typeface="Calibri"/>
              </a:rPr>
            </a:br>
            <a:r>
              <a:rPr lang="en-US" sz="3000" dirty="0">
                <a:solidFill>
                  <a:schemeClr val="tx1">
                    <a:lumMod val="85000"/>
                    <a:lumOff val="15000"/>
                  </a:schemeClr>
                </a:solidFill>
                <a:sym typeface="Calibri"/>
              </a:rPr>
              <a:t>—  Creating a plan —</a:t>
            </a:r>
            <a:endParaRPr lang="en" sz="3000" dirty="0">
              <a:solidFill>
                <a:schemeClr val="tx1">
                  <a:lumMod val="85000"/>
                  <a:lumOff val="15000"/>
                </a:schemeClr>
              </a:solidFill>
              <a:sym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things to keep in mind</a:t>
            </a:r>
          </a:p>
        </p:txBody>
      </p:sp>
      <p:sp>
        <p:nvSpPr>
          <p:cNvPr id="6" name="Slide Number Placeholder 5"/>
          <p:cNvSpPr>
            <a:spLocks noGrp="1"/>
          </p:cNvSpPr>
          <p:nvPr>
            <p:ph type="sldNum" sz="quarter" idx="4"/>
          </p:nvPr>
        </p:nvSpPr>
        <p:spPr/>
        <p:txBody>
          <a:bodyPr/>
          <a:lstStyle/>
          <a:p>
            <a:fld id="{7D0E1C95-8D5A-2245-83ED-DCE907925895}" type="slidenum">
              <a:rPr lang="en-US" smtClean="0"/>
              <a:pPr/>
              <a:t>2</a:t>
            </a:fld>
            <a:endParaRPr lang="en-US" dirty="0"/>
          </a:p>
        </p:txBody>
      </p:sp>
      <p:sp>
        <p:nvSpPr>
          <p:cNvPr id="3" name="Text Box 4"/>
          <p:cNvSpPr txBox="1">
            <a:spLocks noChangeArrowheads="1"/>
          </p:cNvSpPr>
          <p:nvPr/>
        </p:nvSpPr>
        <p:spPr bwMode="auto">
          <a:xfrm>
            <a:off x="1562100" y="1296450"/>
            <a:ext cx="6019800" cy="430887"/>
          </a:xfrm>
          <a:prstGeom prst="rect">
            <a:avLst/>
          </a:prstGeom>
          <a:noFill/>
          <a:ln w="6350" cap="flat" cmpd="sng" algn="ctr">
            <a:solidFill>
              <a:schemeClr val="tx1"/>
            </a:solidFill>
            <a:prstDash val="solid"/>
            <a:miter lim="800000"/>
            <a:headEnd type="none" w="med" len="med"/>
            <a:tailEnd type="none" w="med" len="med"/>
          </a:ln>
          <a:effectLst/>
        </p:spPr>
        <p:txBody>
          <a:bodyPr>
            <a:spAutoFit/>
          </a:bodyPr>
          <a:lstStyle/>
          <a:p>
            <a:pPr algn="ctr"/>
            <a:r>
              <a:rPr lang="en-US" sz="1100" dirty="0">
                <a:latin typeface="Arial"/>
                <a:cs typeface="Arial"/>
              </a:rPr>
              <a:t>• Not a deposit • Not FDIC or NCUSIF insured • Not guaranteed by the institution </a:t>
            </a:r>
          </a:p>
          <a:p>
            <a:pPr algn="ctr"/>
            <a:r>
              <a:rPr lang="en-US" sz="1100" dirty="0">
                <a:latin typeface="Arial"/>
                <a:cs typeface="Arial"/>
              </a:rPr>
              <a:t>• Not insured by any federal government agency • May lose value</a:t>
            </a:r>
          </a:p>
        </p:txBody>
      </p:sp>
      <p:sp>
        <p:nvSpPr>
          <p:cNvPr id="5" name="Rectangle 3"/>
          <p:cNvSpPr txBox="1">
            <a:spLocks noChangeArrowheads="1"/>
          </p:cNvSpPr>
          <p:nvPr/>
        </p:nvSpPr>
        <p:spPr bwMode="auto">
          <a:xfrm>
            <a:off x="457201" y="1877526"/>
            <a:ext cx="8229600" cy="44089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lnSpc>
                <a:spcPct val="90000"/>
              </a:lnSpc>
              <a:spcBef>
                <a:spcPct val="20000"/>
              </a:spcBef>
              <a:spcAft>
                <a:spcPts val="1200"/>
              </a:spcAft>
              <a:defRPr/>
            </a:pPr>
            <a:r>
              <a:rPr lang="en-US" sz="800" dirty="0"/>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endParaRPr lang="en-US" sz="800" dirty="0">
              <a:latin typeface="Arial" pitchFamily="34" charset="0"/>
              <a:ea typeface="ＭＳ Ｐゴシック" charset="-128"/>
              <a:cs typeface="Arial" pitchFamily="34" charset="0"/>
            </a:endParaRPr>
          </a:p>
          <a:p>
            <a:pPr eaLnBrk="0" fontAlgn="base" hangingPunct="0">
              <a:lnSpc>
                <a:spcPct val="90000"/>
              </a:lnSpc>
              <a:spcBef>
                <a:spcPct val="20000"/>
              </a:spcBef>
              <a:spcAft>
                <a:spcPts val="1200"/>
              </a:spcAft>
              <a:defRPr/>
            </a:pPr>
            <a:r>
              <a:rPr lang="en-US" sz="800" dirty="0">
                <a:latin typeface="Arial" pitchFamily="34" charset="0"/>
                <a:ea typeface="ＭＳ Ｐゴシック" charset="-128"/>
                <a:cs typeface="Arial" pitchFamily="34" charset="0"/>
              </a:rPr>
              <a:t>This material should be regarded as educational information on health care and is not intended to provide specific advice. If you have questions regarding your particular situation, you should contact your legal or tax advisors.</a:t>
            </a:r>
          </a:p>
          <a:p>
            <a:pPr marL="0" marR="0" lvl="0" indent="0" algn="l" defTabSz="457200" rtl="0" eaLnBrk="0" fontAlgn="base" latinLnBrk="0" hangingPunct="0">
              <a:lnSpc>
                <a:spcPct val="90000"/>
              </a:lnSpc>
              <a:spcBef>
                <a:spcPct val="20000"/>
              </a:spcBef>
              <a:spcAft>
                <a:spcPts val="1200"/>
              </a:spcAft>
              <a:buClrTx/>
              <a:buSzTx/>
              <a:buFont typeface="Arial" charset="0"/>
              <a:buNone/>
              <a:tabLst/>
              <a:defRPr/>
            </a:pPr>
            <a: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t>This presentation was not intended by the author to be used, and cannot be used, by anybody for the purpose of avoiding any penalties that may be imposed on you pursuant to the Internal Revenue Code.  The information contained herein was prepared to support the promotion, marketing and/or sale of life insurance contracts, annuity contracts and/or other products and services provided by Nationwide Life Insurance Company.</a:t>
            </a:r>
          </a:p>
          <a:p>
            <a:pPr marL="0" marR="0" lvl="0" indent="0" algn="l" defTabSz="457200" rtl="0" eaLnBrk="0" fontAlgn="base" latinLnBrk="0" hangingPunct="0">
              <a:lnSpc>
                <a:spcPct val="80000"/>
              </a:lnSpc>
              <a:spcBef>
                <a:spcPct val="20000"/>
              </a:spcBef>
              <a:spcAft>
                <a:spcPts val="1200"/>
              </a:spcAft>
              <a:buClrTx/>
              <a:buSzTx/>
              <a:buFont typeface="Arial" charset="0"/>
              <a:buNone/>
              <a:tabLst/>
              <a:defRPr/>
            </a:pPr>
            <a: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t>As your personal situations change, so will your life insurance needs.  Care should be taken to ensure these strategies and products are suitable for long-term life insurance needs.  You should weigh your objectives, time horizon and risk tolerance as well as any associated costs before investing.  Also, be aware that market volatility can lead to the possibility of the need for additional premium in the policy.  Variable life insurance has fees and charges associated with it that include costs of insurance that vary with such characteristics of the insured as gender, health and age, underlying fund charges and expenses, and additional charges for riders that customize a policy to fit your individual needs.</a:t>
            </a:r>
          </a:p>
          <a:p>
            <a:pPr marL="0" marR="0" lvl="0" indent="0" algn="l" defTabSz="457200" rtl="0" eaLnBrk="0" fontAlgn="base" latinLnBrk="0" hangingPunct="0">
              <a:lnSpc>
                <a:spcPct val="80000"/>
              </a:lnSpc>
              <a:spcBef>
                <a:spcPct val="20000"/>
              </a:spcBef>
              <a:spcAft>
                <a:spcPts val="1200"/>
              </a:spcAft>
              <a:buClrTx/>
              <a:buSzTx/>
              <a:buFont typeface="Arial" charset="0"/>
              <a:buNone/>
              <a:tabLst/>
              <a:defRPr/>
            </a:pPr>
            <a: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t>This information assumes that the life insurance is not a modified endowment contract, or MEC.  As long as the contract meets the non-MEC definitions of IRC Section 7702A, most distributions are taxed on a first-in/first-out basis.  Surrender charges may apply to partial surrenders.  Loans and partial surrenders from a MEC will generally be taxable, and if taken prior to age 59 ½, may be subject to a 10% tax penalty.  Loans and partial surrenders will reduce the cash value and the death benefits payable to your beneficiaries, and withdrawals above the variable free amount will incur surrender charges.  If your contract were to lapse with </a:t>
            </a:r>
            <a:b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br>
            <a: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t>a loan outstanding, the loan amount in excess of basis will be treated as a distribution and all or a portion will be subject to income tax. </a:t>
            </a:r>
          </a:p>
          <a:p>
            <a:pPr eaLnBrk="0" fontAlgn="base" hangingPunct="0">
              <a:lnSpc>
                <a:spcPct val="80000"/>
              </a:lnSpc>
              <a:spcBef>
                <a:spcPct val="20000"/>
              </a:spcBef>
              <a:spcAft>
                <a:spcPts val="1200"/>
              </a:spcAft>
              <a:defRPr/>
            </a:pPr>
            <a:r>
              <a:rPr lang="en-US" sz="800" dirty="0">
                <a:latin typeface="Arial" pitchFamily="34" charset="0"/>
                <a:ea typeface="ＭＳ Ｐゴシック" charset="-128"/>
                <a:cs typeface="Arial" pitchFamily="34" charset="0"/>
              </a:rPr>
              <a:t>Keep in mind that as an acceleration of the death benefit, the payment of long-term care rider benefits will reduce both the death benefit and cash surrender values of the policy. Additionally, loans and withdrawals will also reduce both the cash values and the death benefit. Care should be taken to make sure that life insurance needs continue to be met even if the rider pays out in full, or after money is taken from the policy. There is no guarantee that the rider will cover the entire cost for all of the insured’s long-term care, as this may vary with the needs of each insured.  Nationwide pays the long-term care benefit to the policy owner; there is no guarantee the policy owner will use the benefit for long-term care expenses if the policy is owned by someone other than the insured..</a:t>
            </a:r>
          </a:p>
          <a:p>
            <a:pPr marL="0" marR="0" lvl="0" indent="0" algn="l" defTabSz="457200" rtl="0" eaLnBrk="0" fontAlgn="base" latinLnBrk="0" hangingPunct="0">
              <a:lnSpc>
                <a:spcPct val="90000"/>
              </a:lnSpc>
              <a:spcBef>
                <a:spcPct val="20000"/>
              </a:spcBef>
              <a:spcAft>
                <a:spcPts val="1200"/>
              </a:spcAft>
              <a:buClrTx/>
              <a:buSzTx/>
              <a:buFont typeface="Arial" charset="0"/>
              <a:buNone/>
              <a:tabLst/>
              <a:defRPr/>
            </a:pPr>
            <a:r>
              <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rPr>
              <a:t>Riders are offered at an additional cost and may not be available in all states.  A life insurance purchase should be based on the life insurance contract, and not optional riders or features.</a:t>
            </a:r>
          </a:p>
          <a:p>
            <a:pPr lvl="0" eaLnBrk="0" fontAlgn="base" hangingPunct="0">
              <a:lnSpc>
                <a:spcPct val="90000"/>
              </a:lnSpc>
              <a:spcBef>
                <a:spcPct val="20000"/>
              </a:spcBef>
              <a:defRPr/>
            </a:pPr>
            <a:r>
              <a:rPr lang="en-US" sz="800" dirty="0">
                <a:latin typeface="Arial" pitchFamily="34" charset="0"/>
                <a:ea typeface="ＭＳ Ｐゴシック" charset="-128"/>
                <a:cs typeface="Arial" pitchFamily="34" charset="0"/>
              </a:rPr>
              <a:t>Nationwide Investment Services Corporation (NISC), member FINRA. Nationwide Retirement Institute is a division of </a:t>
            </a:r>
            <a:r>
              <a:rPr lang="en-US" sz="800" dirty="0" err="1">
                <a:latin typeface="Arial" pitchFamily="34" charset="0"/>
                <a:ea typeface="ＭＳ Ｐゴシック" charset="-128"/>
                <a:cs typeface="Arial" pitchFamily="34" charset="0"/>
              </a:rPr>
              <a:t>NISC</a:t>
            </a:r>
            <a:r>
              <a:rPr lang="en-US" sz="800" dirty="0">
                <a:latin typeface="Arial" pitchFamily="34" charset="0"/>
                <a:ea typeface="ＭＳ Ｐゴシック" charset="-128"/>
                <a:cs typeface="Arial" pitchFamily="34" charset="0"/>
              </a:rPr>
              <a:t>. </a:t>
            </a:r>
          </a:p>
          <a:p>
            <a:pPr eaLnBrk="0" fontAlgn="base" hangingPunct="0">
              <a:lnSpc>
                <a:spcPct val="90000"/>
              </a:lnSpc>
              <a:spcBef>
                <a:spcPct val="20000"/>
              </a:spcBef>
              <a:defRPr/>
            </a:pPr>
            <a:r>
              <a:rPr lang="en-US" sz="800" dirty="0">
                <a:latin typeface="Arial" pitchFamily="34" charset="0"/>
                <a:ea typeface="ＭＳ Ｐゴシック" charset="-128"/>
                <a:cs typeface="Arial" pitchFamily="34" charset="0"/>
              </a:rPr>
              <a:t>Nationwide, the Nationwide N and Eagle, Nationwide is on your side and Nationwide Retirement Institute are service marks of Nationwide Mutual Insurance Company. </a:t>
            </a:r>
          </a:p>
          <a:p>
            <a:pPr eaLnBrk="0" fontAlgn="base" hangingPunct="0">
              <a:lnSpc>
                <a:spcPct val="90000"/>
              </a:lnSpc>
              <a:spcBef>
                <a:spcPct val="20000"/>
              </a:spcBef>
              <a:defRPr/>
            </a:pPr>
            <a:r>
              <a:rPr lang="en-US" sz="800" dirty="0">
                <a:latin typeface="Arial" pitchFamily="34" charset="0"/>
                <a:ea typeface="ＭＳ Ｐゴシック" charset="-128"/>
                <a:cs typeface="Arial" pitchFamily="34" charset="0"/>
              </a:rPr>
              <a:t>© 2017 Nationwide </a:t>
            </a:r>
          </a:p>
          <a:p>
            <a:pPr eaLnBrk="0" fontAlgn="base" hangingPunct="0">
              <a:lnSpc>
                <a:spcPct val="90000"/>
              </a:lnSpc>
              <a:spcBef>
                <a:spcPct val="20000"/>
              </a:spcBef>
              <a:defRPr/>
            </a:pPr>
            <a:endParaRPr lang="en-US" sz="800" dirty="0">
              <a:latin typeface="Arial" pitchFamily="34" charset="0"/>
              <a:ea typeface="ＭＳ Ｐゴシック" charset="-128"/>
              <a:cs typeface="Arial" pitchFamily="34" charset="0"/>
            </a:endParaRPr>
          </a:p>
          <a:p>
            <a:pPr lvl="0" eaLnBrk="0" fontAlgn="base" hangingPunct="0">
              <a:lnSpc>
                <a:spcPct val="90000"/>
              </a:lnSpc>
              <a:spcBef>
                <a:spcPct val="20000"/>
              </a:spcBef>
              <a:defRPr/>
            </a:pPr>
            <a:r>
              <a:rPr lang="en-US" sz="800" b="1" dirty="0" err="1">
                <a:latin typeface="Arial" pitchFamily="34" charset="0"/>
                <a:ea typeface="ＭＳ Ｐゴシック" charset="-128"/>
                <a:cs typeface="Arial" pitchFamily="34" charset="0"/>
              </a:rPr>
              <a:t>NFM-10738AO.6</a:t>
            </a:r>
            <a:r>
              <a:rPr lang="en-US" sz="800" b="1" dirty="0">
                <a:latin typeface="Arial" pitchFamily="34" charset="0"/>
                <a:ea typeface="ＭＳ Ｐゴシック" charset="-128"/>
                <a:cs typeface="Arial" pitchFamily="34" charset="0"/>
              </a:rPr>
              <a:t> (03/17)</a:t>
            </a:r>
            <a:endParaRPr kumimoji="0" lang="en-US" sz="800" b="1" i="0" u="none" strike="noStrike" kern="1200" cap="none" spc="0" normalizeH="0" baseline="0" noProof="0" dirty="0">
              <a:ln>
                <a:noFill/>
              </a:ln>
              <a:effectLst/>
              <a:uLnTx/>
              <a:uFillTx/>
              <a:latin typeface="Arial" pitchFamily="34" charset="0"/>
              <a:ea typeface="ＭＳ Ｐゴシック" charset="-128"/>
              <a:cs typeface="Arial" pitchFamily="34" charset="0"/>
            </a:endParaRPr>
          </a:p>
          <a:p>
            <a:pPr marL="0" marR="0" lvl="0" indent="0" algn="l" defTabSz="457200" rtl="0" eaLnBrk="0" fontAlgn="base" latinLnBrk="0" hangingPunct="0">
              <a:lnSpc>
                <a:spcPct val="80000"/>
              </a:lnSpc>
              <a:spcBef>
                <a:spcPct val="20000"/>
              </a:spcBef>
              <a:buClrTx/>
              <a:buSzTx/>
              <a:buFont typeface="Arial" charset="0"/>
              <a:buNone/>
              <a:tabLst/>
              <a:defRPr/>
            </a:pPr>
            <a:endPar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endParaRPr>
          </a:p>
          <a:p>
            <a:pPr marL="0" marR="0" lvl="0" indent="0" algn="l" defTabSz="457200" rtl="0" eaLnBrk="0" fontAlgn="base" latinLnBrk="0" hangingPunct="0">
              <a:lnSpc>
                <a:spcPct val="90000"/>
              </a:lnSpc>
              <a:spcBef>
                <a:spcPct val="20000"/>
              </a:spcBef>
              <a:buClrTx/>
              <a:buSzTx/>
              <a:buFont typeface="Arial" charset="0"/>
              <a:buNone/>
              <a:tabLst/>
              <a:defRPr/>
            </a:pPr>
            <a:endParaRPr kumimoji="0" lang="en-US" sz="800" b="0" i="0" u="none" strike="noStrike" kern="1200" cap="none" spc="0" normalizeH="0" baseline="0" noProof="0" dirty="0">
              <a:ln>
                <a:noFill/>
              </a:ln>
              <a:effectLst/>
              <a:uLnTx/>
              <a:uFillTx/>
              <a:latin typeface="Arial" pitchFamily="34" charset="0"/>
              <a:ea typeface="ＭＳ Ｐゴシック" charset="-128"/>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D0E1C95-8D5A-2245-83ED-DCE907925895}" type="slidenum">
              <a:rPr lang="en-US" smtClean="0"/>
              <a:pPr/>
              <a:t>20</a:t>
            </a:fld>
            <a:endParaRPr lang="en-US" dirty="0"/>
          </a:p>
        </p:txBody>
      </p:sp>
      <p:sp>
        <p:nvSpPr>
          <p:cNvPr id="6" name="Title 1"/>
          <p:cNvSpPr txBox="1">
            <a:spLocks/>
          </p:cNvSpPr>
          <p:nvPr/>
        </p:nvSpPr>
        <p:spPr>
          <a:xfrm>
            <a:off x="517200" y="685800"/>
            <a:ext cx="8229600" cy="1143000"/>
          </a:xfrm>
          <a:prstGeom prst="rect">
            <a:avLst/>
          </a:prstGeom>
        </p:spPr>
        <p:txBody>
          <a:bodyPr vert="horz" lIns="0" tIns="0" rIns="0" bIns="0" rtlCol="0" anchor="t">
            <a:normAutofit/>
          </a:bodyPr>
          <a:lstStyle>
            <a:lvl1pPr algn="l" defTabSz="457200" rtl="0" eaLnBrk="1" latinLnBrk="0" hangingPunct="1">
              <a:spcBef>
                <a:spcPct val="0"/>
              </a:spcBef>
              <a:buNone/>
              <a:defRPr sz="2800" b="1" i="0" kern="1200">
                <a:solidFill>
                  <a:srgbClr val="00467F"/>
                </a:solidFill>
                <a:latin typeface="Arial"/>
                <a:ea typeface="+mj-ea"/>
                <a:cs typeface="Arial"/>
              </a:defRPr>
            </a:lvl1pPr>
          </a:lstStyle>
          <a:p>
            <a:r>
              <a:rPr lang="en-US"/>
              <a:t>What if you don’t plan for LTC?</a:t>
            </a:r>
            <a:endParaRPr lang="en-US" dirty="0"/>
          </a:p>
        </p:txBody>
      </p:sp>
      <p:sp>
        <p:nvSpPr>
          <p:cNvPr id="7" name="TextBox 6"/>
          <p:cNvSpPr txBox="1"/>
          <p:nvPr/>
        </p:nvSpPr>
        <p:spPr>
          <a:xfrm>
            <a:off x="743713" y="1460500"/>
            <a:ext cx="7460487" cy="3323987"/>
          </a:xfrm>
          <a:prstGeom prst="rect">
            <a:avLst/>
          </a:prstGeom>
          <a:noFill/>
        </p:spPr>
        <p:txBody>
          <a:bodyPr wrap="square" rtlCol="0">
            <a:spAutoFit/>
          </a:bodyPr>
          <a:lstStyle/>
          <a:p>
            <a:pPr marL="223838" indent="-223838">
              <a:spcAft>
                <a:spcPts val="1200"/>
              </a:spcAft>
              <a:buFont typeface="Arial"/>
              <a:buChar char="•"/>
            </a:pPr>
            <a:r>
              <a:rPr lang="en-US" sz="2400" dirty="0">
                <a:latin typeface="Arial"/>
                <a:cs typeface="Arial"/>
              </a:rPr>
              <a:t>Do you have enough resources and support?</a:t>
            </a:r>
          </a:p>
          <a:p>
            <a:pPr marL="223838" indent="-223838">
              <a:spcAft>
                <a:spcPts val="1200"/>
              </a:spcAft>
              <a:buFont typeface="Arial"/>
              <a:buChar char="•"/>
            </a:pPr>
            <a:r>
              <a:rPr lang="en-US" sz="2400" dirty="0">
                <a:latin typeface="Arial"/>
                <a:cs typeface="Arial"/>
              </a:rPr>
              <a:t>Can your family really take care of you?</a:t>
            </a:r>
          </a:p>
          <a:p>
            <a:pPr marL="223838" indent="-223838">
              <a:spcAft>
                <a:spcPts val="1200"/>
              </a:spcAft>
              <a:buFont typeface="Arial"/>
              <a:buChar char="•"/>
            </a:pPr>
            <a:r>
              <a:rPr lang="en-US" sz="2400" dirty="0">
                <a:latin typeface="Arial"/>
                <a:cs typeface="Arial"/>
              </a:rPr>
              <a:t>What would you sell first to cover your bills?</a:t>
            </a:r>
          </a:p>
          <a:p>
            <a:pPr marL="223838" indent="-223838">
              <a:spcAft>
                <a:spcPts val="1200"/>
              </a:spcAft>
              <a:buFont typeface="Arial"/>
              <a:buChar char="•"/>
            </a:pPr>
            <a:r>
              <a:rPr lang="en-US" sz="2400" dirty="0">
                <a:latin typeface="Arial"/>
                <a:cs typeface="Arial"/>
              </a:rPr>
              <a:t>What impact will providing care for you have on your family?</a:t>
            </a:r>
            <a:endParaRPr lang="en-US" sz="2000" dirty="0">
              <a:latin typeface="Arial"/>
              <a:cs typeface="Arial"/>
            </a:endParaRPr>
          </a:p>
          <a:p>
            <a:pPr marL="681038" lvl="1" indent="-223838">
              <a:spcAft>
                <a:spcPts val="1200"/>
              </a:spcAft>
              <a:buFont typeface="Arial"/>
              <a:buChar char="•"/>
            </a:pPr>
            <a:endParaRPr lang="en-US" sz="2000" dirty="0">
              <a:latin typeface="Arial" pitchFamily="34" charset="0"/>
              <a:cs typeface="Arial" pitchFamily="34" charset="0"/>
            </a:endParaRPr>
          </a:p>
          <a:p>
            <a:pPr marL="223838" indent="-223838">
              <a:spcAft>
                <a:spcPts val="1200"/>
              </a:spcAft>
              <a:buFont typeface="Arial"/>
              <a:buChar char="•"/>
            </a:pPr>
            <a:endParaRPr lang="en-US" sz="2000" dirty="0">
              <a:latin typeface="Arial"/>
              <a:cs typeface="Arial"/>
            </a:endParaRPr>
          </a:p>
        </p:txBody>
      </p:sp>
    </p:spTree>
    <p:extLst>
      <p:ext uri="{BB962C8B-B14F-4D97-AF65-F5344CB8AC3E}">
        <p14:creationId xmlns:p14="http://schemas.microsoft.com/office/powerpoint/2010/main" val="867421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Informal long-term care is physically and financially</a:t>
            </a:r>
            <a:br>
              <a:rPr lang="en-US" dirty="0"/>
            </a:br>
            <a:r>
              <a:rPr lang="en-US" dirty="0"/>
              <a:t>demanding for women</a:t>
            </a:r>
          </a:p>
        </p:txBody>
      </p:sp>
      <p:sp>
        <p:nvSpPr>
          <p:cNvPr id="8" name="Slide Number Placeholder 7"/>
          <p:cNvSpPr>
            <a:spLocks noGrp="1"/>
          </p:cNvSpPr>
          <p:nvPr>
            <p:ph type="sldNum" sz="quarter" idx="4"/>
          </p:nvPr>
        </p:nvSpPr>
        <p:spPr/>
        <p:txBody>
          <a:bodyPr/>
          <a:lstStyle/>
          <a:p>
            <a:fld id="{7D0E1C95-8D5A-2245-83ED-DCE907925895}" type="slidenum">
              <a:rPr lang="en-US" smtClean="0"/>
              <a:pPr/>
              <a:t>21</a:t>
            </a:fld>
            <a:endParaRPr lang="en-US" dirty="0"/>
          </a:p>
        </p:txBody>
      </p:sp>
      <p:sp>
        <p:nvSpPr>
          <p:cNvPr id="6" name="TextBox 5"/>
          <p:cNvSpPr txBox="1"/>
          <p:nvPr/>
        </p:nvSpPr>
        <p:spPr>
          <a:xfrm>
            <a:off x="517200" y="6121399"/>
            <a:ext cx="5616900" cy="276129"/>
          </a:xfrm>
          <a:prstGeom prst="rect">
            <a:avLst/>
          </a:prstGeom>
          <a:noFill/>
        </p:spPr>
        <p:txBody>
          <a:bodyPr wrap="square" lIns="0" tIns="0" rIns="0" bIns="0" rtlCol="0" anchor="b" anchorCtr="0">
            <a:noAutofit/>
          </a:bodyPr>
          <a:lstStyle/>
          <a:p>
            <a:pPr marL="228600" indent="-228600">
              <a:buSzPct val="100000"/>
            </a:pPr>
            <a:r>
              <a:rPr lang="en-US" sz="1000" baseline="30000" dirty="0">
                <a:solidFill>
                  <a:srgbClr val="7F7F7F"/>
                </a:solidFill>
                <a:latin typeface="Arial"/>
                <a:cs typeface="Arial"/>
              </a:rPr>
              <a:t>1</a:t>
            </a:r>
            <a:r>
              <a:rPr lang="en-US" sz="1000" dirty="0">
                <a:solidFill>
                  <a:srgbClr val="7F7F7F"/>
                </a:solidFill>
                <a:latin typeface="Arial"/>
                <a:cs typeface="Arial"/>
              </a:rPr>
              <a:t>  </a:t>
            </a:r>
            <a:r>
              <a:rPr lang="en-US" sz="1000" dirty="0">
                <a:solidFill>
                  <a:srgbClr val="7F7F7F"/>
                </a:solidFill>
                <a:cs typeface="Arial"/>
              </a:rPr>
              <a:t>American Association for Long-Term Care Insurance, 2014.</a:t>
            </a:r>
            <a:endParaRPr lang="en-US" sz="1000" dirty="0">
              <a:solidFill>
                <a:srgbClr val="7F7F7F"/>
              </a:solidFill>
              <a:latin typeface="Arial"/>
              <a:cs typeface="Arial"/>
            </a:endParaRPr>
          </a:p>
          <a:p>
            <a:pPr marL="228600" indent="-228600">
              <a:buSzPct val="100000"/>
            </a:pPr>
            <a:r>
              <a:rPr lang="en-US" sz="1000" baseline="30000" dirty="0">
                <a:solidFill>
                  <a:srgbClr val="7F7F7F"/>
                </a:solidFill>
                <a:latin typeface="Arial"/>
                <a:cs typeface="Arial"/>
              </a:rPr>
              <a:t>2</a:t>
            </a:r>
            <a:r>
              <a:rPr lang="en-US" sz="1000" dirty="0">
                <a:solidFill>
                  <a:srgbClr val="7F7F7F"/>
                </a:solidFill>
                <a:latin typeface="Arial"/>
                <a:cs typeface="Arial"/>
              </a:rPr>
              <a:t>  </a:t>
            </a:r>
            <a:r>
              <a:rPr lang="en-US" sz="1000" dirty="0">
                <a:solidFill>
                  <a:srgbClr val="7F7F7F"/>
                </a:solidFill>
                <a:cs typeface="Arial"/>
              </a:rPr>
              <a:t>Minnesota Women's Press, "Take Time to Make Long-term Care Plans", November 2013.</a:t>
            </a:r>
            <a:endParaRPr lang="en-US" sz="1000" dirty="0">
              <a:solidFill>
                <a:srgbClr val="7F7F7F"/>
              </a:solidFill>
              <a:latin typeface="Arial"/>
              <a:cs typeface="Arial"/>
            </a:endParaRPr>
          </a:p>
        </p:txBody>
      </p:sp>
      <p:pic>
        <p:nvPicPr>
          <p:cNvPr id="4" name="Picture 3"/>
          <p:cNvPicPr>
            <a:picLocks noChangeAspect="1"/>
          </p:cNvPicPr>
          <p:nvPr/>
        </p:nvPicPr>
        <p:blipFill>
          <a:blip r:embed="rId3"/>
          <a:stretch>
            <a:fillRect/>
          </a:stretch>
        </p:blipFill>
        <p:spPr>
          <a:xfrm>
            <a:off x="423415" y="2014497"/>
            <a:ext cx="8323385" cy="3164741"/>
          </a:xfrm>
          <a:prstGeom prst="rect">
            <a:avLst/>
          </a:prstGeom>
        </p:spPr>
      </p:pic>
    </p:spTree>
    <p:extLst>
      <p:ext uri="{BB962C8B-B14F-4D97-AF65-F5344CB8AC3E}">
        <p14:creationId xmlns:p14="http://schemas.microsoft.com/office/powerpoint/2010/main" val="42794460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D0E1C95-8D5A-2245-83ED-DCE907925895}" type="slidenum">
              <a:rPr lang="en-US" smtClean="0"/>
              <a:pPr/>
              <a:t>22</a:t>
            </a:fld>
            <a:endParaRPr lang="en-US" dirty="0"/>
          </a:p>
        </p:txBody>
      </p:sp>
      <p:sp>
        <p:nvSpPr>
          <p:cNvPr id="7" name="Title 1"/>
          <p:cNvSpPr>
            <a:spLocks noGrp="1"/>
          </p:cNvSpPr>
          <p:nvPr>
            <p:ph type="title"/>
          </p:nvPr>
        </p:nvSpPr>
        <p:spPr>
          <a:xfrm>
            <a:off x="517200" y="685800"/>
            <a:ext cx="8229600" cy="1143000"/>
          </a:xfrm>
        </p:spPr>
        <p:txBody>
          <a:bodyPr/>
          <a:lstStyle/>
          <a:p>
            <a:r>
              <a:rPr lang="en-US"/>
              <a:t>How to get started</a:t>
            </a:r>
            <a:endParaRPr lang="en-US" dirty="0"/>
          </a:p>
        </p:txBody>
      </p:sp>
      <p:sp>
        <p:nvSpPr>
          <p:cNvPr id="8" name="TextBox 7"/>
          <p:cNvSpPr txBox="1"/>
          <p:nvPr/>
        </p:nvSpPr>
        <p:spPr>
          <a:xfrm>
            <a:off x="591313" y="1409700"/>
            <a:ext cx="7943087" cy="5509200"/>
          </a:xfrm>
          <a:prstGeom prst="rect">
            <a:avLst/>
          </a:prstGeom>
          <a:noFill/>
        </p:spPr>
        <p:txBody>
          <a:bodyPr wrap="square" rtlCol="0">
            <a:spAutoFit/>
          </a:bodyPr>
          <a:lstStyle/>
          <a:p>
            <a:pPr marL="223838" indent="-223838">
              <a:spcAft>
                <a:spcPts val="1800"/>
              </a:spcAft>
              <a:buFont typeface="Arial"/>
              <a:buChar char="•"/>
            </a:pPr>
            <a:r>
              <a:rPr lang="en-US" sz="2400" dirty="0">
                <a:latin typeface="Arial"/>
                <a:cs typeface="Arial"/>
              </a:rPr>
              <a:t>Get a personalized LTC cost estimate</a:t>
            </a:r>
          </a:p>
          <a:p>
            <a:pPr marL="223838" indent="-223838">
              <a:spcAft>
                <a:spcPts val="1200"/>
              </a:spcAft>
              <a:buFont typeface="Arial"/>
              <a:buChar char="•"/>
            </a:pPr>
            <a:r>
              <a:rPr lang="en-US" sz="2400" dirty="0">
                <a:latin typeface="Arial"/>
                <a:cs typeface="Arial"/>
              </a:rPr>
              <a:t>Consider your coverage options</a:t>
            </a:r>
          </a:p>
          <a:p>
            <a:pPr marL="681038" lvl="1" indent="-223838">
              <a:spcAft>
                <a:spcPts val="600"/>
              </a:spcAft>
              <a:buFont typeface="Arial"/>
              <a:buChar char="•"/>
            </a:pPr>
            <a:r>
              <a:rPr lang="en-US" sz="2000" dirty="0">
                <a:latin typeface="Arial"/>
                <a:cs typeface="Arial"/>
              </a:rPr>
              <a:t>Traditional LTC policy</a:t>
            </a:r>
          </a:p>
          <a:p>
            <a:pPr marL="681038" lvl="1" indent="-223838">
              <a:spcAft>
                <a:spcPts val="600"/>
              </a:spcAft>
              <a:buFont typeface="Arial"/>
              <a:buChar char="•"/>
            </a:pPr>
            <a:r>
              <a:rPr lang="en-US" sz="2000" dirty="0">
                <a:cs typeface="Arial"/>
              </a:rPr>
              <a:t>Life insurance with LTC coverage</a:t>
            </a:r>
            <a:endParaRPr lang="en-US" sz="2000" dirty="0">
              <a:latin typeface="Arial"/>
              <a:cs typeface="Arial"/>
            </a:endParaRPr>
          </a:p>
          <a:p>
            <a:pPr marL="681038" lvl="1" indent="-223838">
              <a:spcAft>
                <a:spcPts val="600"/>
              </a:spcAft>
              <a:buFont typeface="Arial"/>
              <a:buChar char="•"/>
            </a:pPr>
            <a:r>
              <a:rPr lang="en-US" sz="2000" dirty="0">
                <a:latin typeface="Arial"/>
                <a:cs typeface="Arial"/>
              </a:rPr>
              <a:t>Life insurance with LTC rider</a:t>
            </a:r>
          </a:p>
          <a:p>
            <a:pPr marL="681038" lvl="1" indent="-223838">
              <a:spcAft>
                <a:spcPts val="2400"/>
              </a:spcAft>
              <a:buFont typeface="Arial"/>
              <a:buChar char="•"/>
            </a:pPr>
            <a:r>
              <a:rPr lang="en-US" sz="2000" dirty="0">
                <a:latin typeface="Arial"/>
                <a:cs typeface="Arial"/>
              </a:rPr>
              <a:t>Other options for uninsurable situation</a:t>
            </a:r>
          </a:p>
          <a:p>
            <a:pPr marL="223838" indent="-223838">
              <a:spcAft>
                <a:spcPts val="1200"/>
              </a:spcAft>
              <a:buFont typeface="Arial"/>
              <a:buChar char="•"/>
            </a:pPr>
            <a:r>
              <a:rPr lang="en-US" sz="2400" dirty="0">
                <a:latin typeface="Arial"/>
                <a:cs typeface="Arial"/>
              </a:rPr>
              <a:t>Consider potential sources of funding options</a:t>
            </a:r>
          </a:p>
          <a:p>
            <a:pPr marL="681038" lvl="1" indent="-223838">
              <a:spcAft>
                <a:spcPts val="600"/>
              </a:spcAft>
              <a:buFont typeface="Arial"/>
              <a:buChar char="•"/>
            </a:pPr>
            <a:r>
              <a:rPr lang="en-US" sz="2000" dirty="0">
                <a:latin typeface="Arial"/>
                <a:cs typeface="Arial"/>
              </a:rPr>
              <a:t>Required distributions from IRAs</a:t>
            </a:r>
          </a:p>
          <a:p>
            <a:pPr marL="681038" lvl="1" indent="-223838">
              <a:spcAft>
                <a:spcPts val="600"/>
              </a:spcAft>
              <a:buFont typeface="Arial"/>
              <a:buChar char="•"/>
            </a:pPr>
            <a:r>
              <a:rPr lang="en-US" sz="2000" dirty="0">
                <a:latin typeface="Arial"/>
                <a:cs typeface="Arial"/>
              </a:rPr>
              <a:t>Systematic annuity withdrawals</a:t>
            </a:r>
          </a:p>
          <a:p>
            <a:pPr marL="681038" lvl="1" indent="-223838">
              <a:spcAft>
                <a:spcPts val="600"/>
              </a:spcAft>
              <a:buFont typeface="Arial"/>
              <a:buChar char="•"/>
            </a:pPr>
            <a:r>
              <a:rPr lang="en-US" sz="2000" dirty="0">
                <a:latin typeface="Arial"/>
                <a:cs typeface="Arial"/>
              </a:rPr>
              <a:t>Money not needed for retirement income</a:t>
            </a:r>
          </a:p>
          <a:p>
            <a:pPr marL="681038" lvl="1" indent="-223838">
              <a:spcAft>
                <a:spcPts val="1800"/>
              </a:spcAft>
              <a:buFont typeface="Arial"/>
              <a:buChar char="•"/>
            </a:pPr>
            <a:endParaRPr lang="en-US" sz="2000" dirty="0">
              <a:latin typeface="Arial" pitchFamily="34" charset="0"/>
              <a:cs typeface="Arial" pitchFamily="34" charset="0"/>
            </a:endParaRPr>
          </a:p>
          <a:p>
            <a:pPr marL="223838" indent="-223838">
              <a:spcAft>
                <a:spcPts val="1800"/>
              </a:spcAft>
              <a:buFont typeface="Arial"/>
              <a:buChar char="•"/>
            </a:pPr>
            <a:endParaRPr lang="en-US" sz="2000" dirty="0">
              <a:latin typeface="Arial"/>
              <a:cs typeface="Arial"/>
            </a:endParaRPr>
          </a:p>
        </p:txBody>
      </p:sp>
    </p:spTree>
    <p:extLst>
      <p:ext uri="{BB962C8B-B14F-4D97-AF65-F5344CB8AC3E}">
        <p14:creationId xmlns:p14="http://schemas.microsoft.com/office/powerpoint/2010/main" val="29593728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225550" y="2108200"/>
            <a:ext cx="6624909" cy="4123401"/>
          </a:xfrm>
          <a:prstGeom prst="rect">
            <a:avLst/>
          </a:prstGeom>
        </p:spPr>
        <p:txBody>
          <a:bodyPr vert="horz" lIns="91440" tIns="45720" rIns="91440" bIns="45720" rtlCol="0">
            <a:normAutofit/>
          </a:bodyPr>
          <a:lstStyle/>
          <a:p>
            <a:pPr marL="228600" indent="-228600">
              <a:spcBef>
                <a:spcPct val="20000"/>
              </a:spcBef>
              <a:buFont typeface="Arial"/>
              <a:buChar char="•"/>
              <a:defRPr/>
            </a:pPr>
            <a:r>
              <a:rPr lang="en-US" sz="2600" dirty="0">
                <a:latin typeface="Arial"/>
                <a:cs typeface="Arial"/>
              </a:rPr>
              <a:t>The Nationwide </a:t>
            </a:r>
            <a:r>
              <a:rPr lang="en-US" sz="2600" dirty="0">
                <a:cs typeface="Arial"/>
              </a:rPr>
              <a:t>Long-term </a:t>
            </a:r>
            <a:r>
              <a:rPr lang="en-US" sz="2600" dirty="0">
                <a:latin typeface="Arial"/>
                <a:cs typeface="Arial"/>
              </a:rPr>
              <a:t>Care Cost Assessment</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a:p>
            <a:pPr marL="457200" marR="0" lvl="1"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Powered by calculations from one of the world’s leading actuarial firms</a:t>
            </a:r>
          </a:p>
          <a:p>
            <a:pPr marL="457200" marR="0" lvl="1" indent="-228600" algn="l" defTabSz="457200" rtl="0" eaLnBrk="1" fontAlgn="auto" latinLnBrk="0" hangingPunct="1">
              <a:lnSpc>
                <a:spcPct val="100000"/>
              </a:lnSpc>
              <a:spcBef>
                <a:spcPct val="20000"/>
              </a:spcBef>
              <a:spcAft>
                <a:spcPts val="0"/>
              </a:spcAft>
              <a:buClrTx/>
              <a:buSzTx/>
              <a:buFont typeface="Arial"/>
              <a:buChar char="–"/>
              <a:tabLst/>
              <a:defRPr/>
            </a:pPr>
            <a:r>
              <a:rPr lang="en-US" sz="2200" dirty="0">
                <a:latin typeface="Arial"/>
                <a:cs typeface="Arial"/>
              </a:rPr>
              <a:t>Provides a personalized estimate of possible long-term care expenses</a:t>
            </a:r>
          </a:p>
          <a:p>
            <a:pPr marL="457200" marR="0" lvl="1"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You may also include estimates for annual Medicare</a:t>
            </a:r>
            <a:r>
              <a:rPr kumimoji="0" lang="en-US" sz="2200" b="0" i="0" u="none" strike="noStrike" kern="1200" cap="none" spc="0" normalizeH="0" noProof="0" dirty="0">
                <a:ln>
                  <a:noFill/>
                </a:ln>
                <a:solidFill>
                  <a:schemeClr val="tx1"/>
                </a:solidFill>
                <a:effectLst/>
                <a:uLnTx/>
                <a:uFillTx/>
                <a:latin typeface="Arial"/>
                <a:ea typeface="+mn-ea"/>
                <a:cs typeface="Arial"/>
              </a:rPr>
              <a:t> and out-of-pocket expenses</a:t>
            </a:r>
            <a:endParaRPr kumimoji="0" lang="en-US" sz="2200" b="0" i="0" u="none" strike="noStrike" kern="1200" cap="none" spc="0" normalizeH="0" baseline="0" noProof="0" dirty="0">
              <a:ln>
                <a:noFill/>
              </a:ln>
              <a:solidFill>
                <a:schemeClr val="tx1"/>
              </a:solidFill>
              <a:effectLst/>
              <a:uLnTx/>
              <a:uFillTx/>
              <a:latin typeface="Arial"/>
              <a:ea typeface="+mn-ea"/>
              <a:cs typeface="Arial"/>
            </a:endParaRPr>
          </a:p>
        </p:txBody>
      </p:sp>
      <p:sp>
        <p:nvSpPr>
          <p:cNvPr id="14" name="Title 1"/>
          <p:cNvSpPr>
            <a:spLocks noGrp="1"/>
          </p:cNvSpPr>
          <p:nvPr>
            <p:ph type="title"/>
          </p:nvPr>
        </p:nvSpPr>
        <p:spPr>
          <a:xfrm>
            <a:off x="517200" y="685800"/>
            <a:ext cx="8229600" cy="1143000"/>
          </a:xfrm>
        </p:spPr>
        <p:txBody>
          <a:bodyPr anchor="t">
            <a:normAutofit/>
          </a:bodyPr>
          <a:lstStyle/>
          <a:p>
            <a:pPr eaLnBrk="1" hangingPunct="1"/>
            <a:r>
              <a:rPr lang="en-US" dirty="0">
                <a:latin typeface="Arial" charset="0"/>
              </a:rPr>
              <a:t>Start with a Long-term Care Cost Assessment</a:t>
            </a:r>
          </a:p>
        </p:txBody>
      </p:sp>
      <p:sp>
        <p:nvSpPr>
          <p:cNvPr id="16" name="TextBox 15"/>
          <p:cNvSpPr txBox="1"/>
          <p:nvPr/>
        </p:nvSpPr>
        <p:spPr>
          <a:xfrm>
            <a:off x="810926" y="1446208"/>
            <a:ext cx="5852884" cy="461665"/>
          </a:xfrm>
          <a:prstGeom prst="rect">
            <a:avLst/>
          </a:prstGeom>
          <a:noFill/>
        </p:spPr>
        <p:txBody>
          <a:bodyPr wrap="none" rtlCol="0">
            <a:spAutoFit/>
          </a:bodyPr>
          <a:lstStyle/>
          <a:p>
            <a:r>
              <a:rPr lang="en-US" sz="2400" dirty="0">
                <a:solidFill>
                  <a:srgbClr val="00467F"/>
                </a:solidFill>
                <a:latin typeface="Arial" pitchFamily="34" charset="0"/>
                <a:cs typeface="Arial" pitchFamily="34" charset="0"/>
              </a:rPr>
              <a:t>Determine individual long-term care costs</a:t>
            </a:r>
          </a:p>
        </p:txBody>
      </p:sp>
      <p:sp>
        <p:nvSpPr>
          <p:cNvPr id="8" name="Slide Number Placeholder 2"/>
          <p:cNvSpPr>
            <a:spLocks noGrp="1"/>
          </p:cNvSpPr>
          <p:nvPr>
            <p:ph type="sldNum" sz="quarter" idx="4"/>
          </p:nvPr>
        </p:nvSpPr>
        <p:spPr>
          <a:xfrm>
            <a:off x="6819900" y="6572250"/>
            <a:ext cx="2133600" cy="237027"/>
          </a:xfrm>
        </p:spPr>
        <p:txBody>
          <a:bodyPr/>
          <a:lstStyle/>
          <a:p>
            <a:fld id="{7D0E1C95-8D5A-2245-83ED-DCE907925895}" type="slidenum">
              <a:rPr lang="en-US" smtClean="0"/>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768350" y="2392854"/>
            <a:ext cx="791845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6875" lvl="2" indent="-220663" eaLnBrk="1" hangingPunct="1">
              <a:spcAft>
                <a:spcPts val="1200"/>
              </a:spcAft>
              <a:buFont typeface="Arial"/>
              <a:buChar char="•"/>
            </a:pPr>
            <a:endParaRPr lang="en-US" sz="2800" dirty="0"/>
          </a:p>
        </p:txBody>
      </p:sp>
      <p:sp>
        <p:nvSpPr>
          <p:cNvPr id="17" name="Title 1"/>
          <p:cNvSpPr>
            <a:spLocks noGrp="1"/>
          </p:cNvSpPr>
          <p:nvPr>
            <p:ph type="title"/>
          </p:nvPr>
        </p:nvSpPr>
        <p:spPr>
          <a:xfrm>
            <a:off x="517200" y="685800"/>
            <a:ext cx="8229600" cy="1143000"/>
          </a:xfrm>
        </p:spPr>
        <p:txBody>
          <a:bodyPr anchor="t">
            <a:normAutofit/>
          </a:bodyPr>
          <a:lstStyle/>
          <a:p>
            <a:pPr eaLnBrk="1" hangingPunct="1"/>
            <a:r>
              <a:rPr lang="en-US" dirty="0">
                <a:latin typeface="Arial" charset="0"/>
              </a:rPr>
              <a:t>Creating a plan to address long-term care costs</a:t>
            </a:r>
          </a:p>
        </p:txBody>
      </p:sp>
      <p:sp>
        <p:nvSpPr>
          <p:cNvPr id="18" name="Content Placeholder 2"/>
          <p:cNvSpPr txBox="1">
            <a:spLocks/>
          </p:cNvSpPr>
          <p:nvPr/>
        </p:nvSpPr>
        <p:spPr>
          <a:xfrm>
            <a:off x="1225550" y="2146852"/>
            <a:ext cx="6624909" cy="4084749"/>
          </a:xfrm>
          <a:prstGeom prst="rect">
            <a:avLst/>
          </a:prstGeom>
        </p:spPr>
        <p:txBody>
          <a:bodyPr vert="horz" lIns="91440" tIns="45720" rIns="91440" bIns="45720" rtlCol="0">
            <a:normAutofit/>
          </a:bodyPr>
          <a:lstStyle/>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chemeClr val="tx1"/>
                </a:solidFill>
                <a:effectLst/>
                <a:uLnTx/>
                <a:uFillTx/>
                <a:latin typeface="Arial"/>
                <a:ea typeface="+mn-ea"/>
                <a:cs typeface="Arial"/>
              </a:rPr>
              <a:t>Health profile</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lang="en-US" sz="2600" dirty="0">
                <a:latin typeface="Arial"/>
                <a:cs typeface="Arial"/>
              </a:rPr>
              <a:t>Longevity</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lang="en-US" sz="2600" baseline="0" dirty="0">
                <a:latin typeface="Arial"/>
                <a:cs typeface="Arial"/>
              </a:rPr>
              <a:t>Impact</a:t>
            </a:r>
            <a:r>
              <a:rPr lang="en-US" sz="2600" dirty="0">
                <a:latin typeface="Arial"/>
                <a:cs typeface="Arial"/>
              </a:rPr>
              <a:t> of not taking action</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lang="en-US" sz="2600" dirty="0">
                <a:latin typeface="Arial"/>
                <a:cs typeface="Arial"/>
              </a:rPr>
              <a:t>Estimates of potential costs of care</a:t>
            </a:r>
          </a:p>
        </p:txBody>
      </p:sp>
      <p:sp>
        <p:nvSpPr>
          <p:cNvPr id="19" name="TextBox 18"/>
          <p:cNvSpPr txBox="1"/>
          <p:nvPr/>
        </p:nvSpPr>
        <p:spPr>
          <a:xfrm>
            <a:off x="810926" y="1446208"/>
            <a:ext cx="6673622" cy="461665"/>
          </a:xfrm>
          <a:prstGeom prst="rect">
            <a:avLst/>
          </a:prstGeom>
          <a:noFill/>
        </p:spPr>
        <p:txBody>
          <a:bodyPr wrap="none" rtlCol="0">
            <a:spAutoFit/>
          </a:bodyPr>
          <a:lstStyle/>
          <a:p>
            <a:r>
              <a:rPr lang="en-US" sz="2400" dirty="0">
                <a:solidFill>
                  <a:srgbClr val="00467F"/>
                </a:solidFill>
                <a:latin typeface="Arial" pitchFamily="34" charset="0"/>
                <a:cs typeface="Arial" pitchFamily="34" charset="0"/>
              </a:rPr>
              <a:t>Personalized Long-term Care Cost Assessment</a:t>
            </a:r>
          </a:p>
        </p:txBody>
      </p:sp>
      <p:sp>
        <p:nvSpPr>
          <p:cNvPr id="9"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24</a:t>
            </a:fld>
            <a:endParaRPr lang="en-US" dirty="0"/>
          </a:p>
        </p:txBody>
      </p:sp>
      <p:sp>
        <p:nvSpPr>
          <p:cNvPr id="11" name="Slide Number Placeholder 2"/>
          <p:cNvSpPr txBox="1">
            <a:spLocks/>
          </p:cNvSpPr>
          <p:nvPr/>
        </p:nvSpPr>
        <p:spPr>
          <a:xfrm>
            <a:off x="6819900" y="6580101"/>
            <a:ext cx="2133600" cy="237027"/>
          </a:xfrm>
          <a:prstGeom prst="rect">
            <a:avLst/>
          </a:prstGeom>
        </p:spPr>
        <p:txBody>
          <a:bodyPr vert="horz" lIns="91440" tIns="45720" rIns="0" bIns="0" rtlCol="0" anchor="ctr"/>
          <a:lstStyle>
            <a:defPPr>
              <a:defRPr lang="en-US"/>
            </a:defPPr>
            <a:lvl1pPr marL="0" algn="r" defTabSz="457200" rtl="0" eaLnBrk="1" latinLnBrk="0" hangingPunct="1">
              <a:defRPr sz="9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819" y="1258242"/>
            <a:ext cx="3841173" cy="4970929"/>
          </a:xfrm>
          <a:prstGeom prst="rect">
            <a:avLst/>
          </a:prstGeom>
          <a:noFill/>
          <a:ln>
            <a:solidFill>
              <a:srgbClr val="62706F"/>
            </a:solidFill>
          </a:ln>
        </p:spPr>
      </p:pic>
      <p:sp>
        <p:nvSpPr>
          <p:cNvPr id="6"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25</a:t>
            </a:fld>
            <a:endParaRPr lang="en-US" dirty="0"/>
          </a:p>
        </p:txBody>
      </p:sp>
    </p:spTree>
    <p:extLst>
      <p:ext uri="{BB962C8B-B14F-4D97-AF65-F5344CB8AC3E}">
        <p14:creationId xmlns:p14="http://schemas.microsoft.com/office/powerpoint/2010/main" val="458991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81"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 Placeholder 3"/>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1229" y="1183435"/>
            <a:ext cx="4061543" cy="5255636"/>
          </a:xfrm>
          <a:prstGeom prst="rect">
            <a:avLst/>
          </a:prstGeom>
          <a:noFill/>
          <a:ln w="9525">
            <a:solidFill>
              <a:schemeClr val="bg1">
                <a:lumMod val="50000"/>
              </a:schemeClr>
            </a:solidFill>
            <a:miter lim="800000"/>
            <a:headEnd/>
            <a:tailEnd/>
          </a:ln>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41229" y="1183435"/>
            <a:ext cx="4061543" cy="5255636"/>
          </a:xfrm>
          <a:prstGeom prst="rect">
            <a:avLst/>
          </a:prstGeom>
          <a:noFill/>
          <a:ln w="9525">
            <a:solidFill>
              <a:schemeClr val="bg1">
                <a:lumMod val="50000"/>
              </a:schemeClr>
            </a:solidFill>
            <a:miter lim="800000"/>
            <a:headEnd/>
            <a:tailEnd/>
          </a:ln>
        </p:spPr>
      </p:pic>
      <p:sp>
        <p:nvSpPr>
          <p:cNvPr id="14" name="Text Placeholder 3"/>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sp>
        <p:nvSpPr>
          <p:cNvPr id="16" name="Rectangle 15"/>
          <p:cNvSpPr/>
          <p:nvPr/>
        </p:nvSpPr>
        <p:spPr>
          <a:xfrm>
            <a:off x="2695698" y="3841898"/>
            <a:ext cx="3693227" cy="226182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7497" y="1584937"/>
            <a:ext cx="6869006" cy="4107666"/>
          </a:xfrm>
          <a:prstGeom prst="rect">
            <a:avLst/>
          </a:prstGeom>
          <a:ln>
            <a:solidFill>
              <a:schemeClr val="tx1"/>
            </a:solidFill>
          </a:ln>
        </p:spPr>
      </p:pic>
      <p:sp>
        <p:nvSpPr>
          <p:cNvPr id="12"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26</a:t>
            </a:fld>
            <a:endParaRPr lang="en-US" dirty="0"/>
          </a:p>
        </p:txBody>
      </p:sp>
    </p:spTree>
    <p:extLst>
      <p:ext uri="{BB962C8B-B14F-4D97-AF65-F5344CB8AC3E}">
        <p14:creationId xmlns:p14="http://schemas.microsoft.com/office/powerpoint/2010/main" val="17421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1785"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 Placeholder 6"/>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590" y="1093597"/>
            <a:ext cx="4119526" cy="5330666"/>
          </a:xfrm>
          <a:prstGeom prst="rect">
            <a:avLst/>
          </a:prstGeom>
          <a:ln>
            <a:solidFill>
              <a:schemeClr val="tx1"/>
            </a:solidFill>
          </a:ln>
        </p:spPr>
      </p:pic>
      <p:sp>
        <p:nvSpPr>
          <p:cNvPr id="16" name="Rectangle 15"/>
          <p:cNvSpPr/>
          <p:nvPr/>
        </p:nvSpPr>
        <p:spPr>
          <a:xfrm>
            <a:off x="2787156" y="1922400"/>
            <a:ext cx="3879457" cy="15030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787156" y="3411170"/>
            <a:ext cx="3879457" cy="15030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71724" y="1098945"/>
            <a:ext cx="4105352" cy="5312325"/>
          </a:xfrm>
          <a:prstGeom prst="rect">
            <a:avLst/>
          </a:prstGeom>
          <a:noFill/>
          <a:ln w="9525">
            <a:solidFill>
              <a:schemeClr val="bg1">
                <a:lumMod val="50000"/>
              </a:schemeClr>
            </a:solidFill>
            <a:miter lim="800000"/>
            <a:headEnd/>
            <a:tailEnd/>
          </a:ln>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214" y="1771845"/>
            <a:ext cx="7731488" cy="3038475"/>
          </a:xfrm>
          <a:prstGeom prst="rect">
            <a:avLst/>
          </a:prstGeom>
          <a:ln>
            <a:solidFill>
              <a:schemeClr val="tx1"/>
            </a:solid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813" y="1805704"/>
            <a:ext cx="7886290" cy="2933700"/>
          </a:xfrm>
          <a:prstGeom prst="rect">
            <a:avLst/>
          </a:prstGeom>
          <a:ln>
            <a:solidFill>
              <a:schemeClr val="tx1"/>
            </a:solidFill>
          </a:ln>
        </p:spPr>
      </p:pic>
      <p:sp>
        <p:nvSpPr>
          <p:cNvPr id="12"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27</a:t>
            </a:fld>
            <a:endParaRPr lang="en-US" dirty="0"/>
          </a:p>
        </p:txBody>
      </p:sp>
    </p:spTree>
    <p:extLst>
      <p:ext uri="{BB962C8B-B14F-4D97-AF65-F5344CB8AC3E}">
        <p14:creationId xmlns:p14="http://schemas.microsoft.com/office/powerpoint/2010/main" val="86477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2809"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195" y="1110733"/>
            <a:ext cx="4137452" cy="5353862"/>
          </a:xfrm>
          <a:prstGeom prst="rect">
            <a:avLst/>
          </a:prstGeom>
          <a:ln>
            <a:solidFill>
              <a:schemeClr val="tx1"/>
            </a:solidFill>
          </a:ln>
        </p:spPr>
      </p:pic>
      <p:sp>
        <p:nvSpPr>
          <p:cNvPr id="18" name="Rectangle 17"/>
          <p:cNvSpPr/>
          <p:nvPr/>
        </p:nvSpPr>
        <p:spPr>
          <a:xfrm>
            <a:off x="2588962" y="2404756"/>
            <a:ext cx="3848793" cy="146549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9" name="Rectangle 18"/>
          <p:cNvSpPr/>
          <p:nvPr/>
        </p:nvSpPr>
        <p:spPr>
          <a:xfrm>
            <a:off x="2588963" y="3879421"/>
            <a:ext cx="3848793" cy="17216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09638" y="1119902"/>
            <a:ext cx="4124725" cy="5337394"/>
          </a:xfrm>
          <a:prstGeom prst="rect">
            <a:avLst/>
          </a:prstGeom>
          <a:noFill/>
          <a:ln w="9525">
            <a:solidFill>
              <a:schemeClr val="bg1">
                <a:lumMod val="50000"/>
              </a:schemeClr>
            </a:solidFill>
            <a:miter lim="800000"/>
            <a:headEnd/>
            <a:tailEnd/>
          </a:ln>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67" y="2007504"/>
            <a:ext cx="7700783" cy="2886777"/>
          </a:xfrm>
          <a:prstGeom prst="rect">
            <a:avLst/>
          </a:prstGeom>
          <a:ln>
            <a:solidFill>
              <a:schemeClr val="tx1"/>
            </a:solidFill>
          </a:ln>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450" y="1830823"/>
            <a:ext cx="7719826" cy="3407484"/>
          </a:xfrm>
          <a:prstGeom prst="rect">
            <a:avLst/>
          </a:prstGeom>
          <a:ln>
            <a:solidFill>
              <a:schemeClr val="tx1"/>
            </a:solidFill>
          </a:ln>
        </p:spPr>
      </p:pic>
      <p:sp>
        <p:nvSpPr>
          <p:cNvPr id="23" name="Text Placeholder 3"/>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sp>
        <p:nvSpPr>
          <p:cNvPr id="12"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28</a:t>
            </a:fld>
            <a:endParaRPr lang="en-US" dirty="0"/>
          </a:p>
        </p:txBody>
      </p:sp>
    </p:spTree>
    <p:extLst>
      <p:ext uri="{BB962C8B-B14F-4D97-AF65-F5344CB8AC3E}">
        <p14:creationId xmlns:p14="http://schemas.microsoft.com/office/powerpoint/2010/main" val="6096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383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5341" y="1074420"/>
            <a:ext cx="4127169" cy="5340557"/>
          </a:xfrm>
          <a:prstGeom prst="rect">
            <a:avLst/>
          </a:prstGeom>
          <a:ln>
            <a:solidFill>
              <a:schemeClr val="tx1"/>
            </a:solidFill>
          </a:ln>
        </p:spPr>
      </p:pic>
      <p:sp>
        <p:nvSpPr>
          <p:cNvPr id="17" name="Rectangle 16"/>
          <p:cNvSpPr/>
          <p:nvPr/>
        </p:nvSpPr>
        <p:spPr>
          <a:xfrm>
            <a:off x="2665228" y="2215742"/>
            <a:ext cx="3884427" cy="12079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665228" y="3423684"/>
            <a:ext cx="3884427" cy="12657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665228" y="4689408"/>
            <a:ext cx="3884427" cy="116851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41228" y="1075520"/>
            <a:ext cx="4129039" cy="5342976"/>
          </a:xfrm>
          <a:prstGeom prst="rect">
            <a:avLst/>
          </a:prstGeom>
          <a:noFill/>
          <a:ln w="9525">
            <a:solidFill>
              <a:schemeClr val="bg1">
                <a:lumMod val="50000"/>
              </a:schemeClr>
            </a:solidFill>
            <a:miter lim="800000"/>
            <a:headEnd/>
            <a:tailEnd/>
          </a:ln>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651" y="1935300"/>
            <a:ext cx="7760199" cy="2473667"/>
          </a:xfrm>
          <a:prstGeom prst="rect">
            <a:avLst/>
          </a:prstGeom>
          <a:ln>
            <a:solidFill>
              <a:schemeClr val="tx1"/>
            </a:solidFill>
          </a:ln>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457" y="1935301"/>
            <a:ext cx="7769086" cy="2476500"/>
          </a:xfrm>
          <a:prstGeom prst="rect">
            <a:avLst/>
          </a:prstGeom>
          <a:ln>
            <a:solidFill>
              <a:schemeClr val="tx1"/>
            </a:solidFill>
          </a:ln>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275" y="1935300"/>
            <a:ext cx="7784060" cy="2331899"/>
          </a:xfrm>
          <a:prstGeom prst="rect">
            <a:avLst/>
          </a:prstGeom>
          <a:ln>
            <a:solidFill>
              <a:schemeClr val="tx1"/>
            </a:solidFill>
          </a:ln>
        </p:spPr>
      </p:pic>
      <p:sp>
        <p:nvSpPr>
          <p:cNvPr id="26" name="Text Placeholder 7"/>
          <p:cNvSpPr>
            <a:spLocks noGrp="1"/>
          </p:cNvSpPr>
          <p:nvPr>
            <p:ph type="body" sz="quarter" idx="4294967295"/>
          </p:nvPr>
        </p:nvSpPr>
        <p:spPr>
          <a:xfrm>
            <a:off x="623888" y="214401"/>
            <a:ext cx="7918450" cy="528638"/>
          </a:xfrm>
        </p:spPr>
        <p:txBody>
          <a:bodyPr>
            <a:normAutofit fontScale="92500" lnSpcReduction="10000"/>
          </a:bodyPr>
          <a:lstStyle/>
          <a:p>
            <a:r>
              <a:rPr lang="en-US" dirty="0"/>
              <a:t>Health Care and LTC Cost Assessment</a:t>
            </a:r>
          </a:p>
        </p:txBody>
      </p:sp>
      <p:sp>
        <p:nvSpPr>
          <p:cNvPr id="13"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29</a:t>
            </a:fld>
            <a:endParaRPr lang="en-US" dirty="0"/>
          </a:p>
        </p:txBody>
      </p:sp>
    </p:spTree>
    <p:extLst>
      <p:ext uri="{BB962C8B-B14F-4D97-AF65-F5344CB8AC3E}">
        <p14:creationId xmlns:p14="http://schemas.microsoft.com/office/powerpoint/2010/main" val="224079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4" name="Slide Number Placeholder 3"/>
          <p:cNvSpPr>
            <a:spLocks noGrp="1"/>
          </p:cNvSpPr>
          <p:nvPr>
            <p:ph type="sldNum" sz="quarter" idx="4"/>
          </p:nvPr>
        </p:nvSpPr>
        <p:spPr/>
        <p:txBody>
          <a:bodyPr/>
          <a:lstStyle/>
          <a:p>
            <a:fld id="{7D0E1C95-8D5A-2245-83ED-DCE907925895}" type="slidenum">
              <a:rPr lang="en-US" smtClean="0"/>
              <a:pPr/>
              <a:t>3</a:t>
            </a:fld>
            <a:endParaRPr lang="en-US" dirty="0"/>
          </a:p>
        </p:txBody>
      </p:sp>
      <p:sp>
        <p:nvSpPr>
          <p:cNvPr id="3" name="Rectangle 3"/>
          <p:cNvSpPr txBox="1">
            <a:spLocks noChangeArrowheads="1"/>
          </p:cNvSpPr>
          <p:nvPr/>
        </p:nvSpPr>
        <p:spPr bwMode="auto">
          <a:xfrm>
            <a:off x="927100" y="1650305"/>
            <a:ext cx="6959599" cy="2882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eaLnBrk="0" fontAlgn="base" hangingPunct="0">
              <a:lnSpc>
                <a:spcPct val="80000"/>
              </a:lnSpc>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Why long-term care planning is important</a:t>
            </a:r>
          </a:p>
          <a:p>
            <a:pPr marL="342900" indent="-342900" eaLnBrk="0" fontAlgn="base" hangingPunct="0">
              <a:lnSpc>
                <a:spcPct val="80000"/>
              </a:lnSpc>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Long-term care challenges</a:t>
            </a:r>
          </a:p>
          <a:p>
            <a:pPr marL="342900" indent="-342900" eaLnBrk="0" fontAlgn="base" hangingPunct="0">
              <a:lnSpc>
                <a:spcPct val="80000"/>
              </a:lnSpc>
              <a:spcBef>
                <a:spcPct val="20000"/>
              </a:spcBef>
              <a:spcAft>
                <a:spcPts val="1800"/>
              </a:spcAft>
              <a:buFont typeface="Arial"/>
              <a:buChar char="•"/>
              <a:defRPr/>
            </a:pPr>
            <a:r>
              <a:rPr lang="en-US" sz="2400" dirty="0">
                <a:latin typeface="Arial" pitchFamily="34" charset="0"/>
                <a:ea typeface="ＭＳ Ｐゴシック" charset="-128"/>
                <a:cs typeface="Arial" pitchFamily="34" charset="0"/>
              </a:rPr>
              <a:t>How to create a long-term care plan</a:t>
            </a:r>
          </a:p>
          <a:p>
            <a:pPr marL="342900" indent="-342900" eaLnBrk="0" fontAlgn="base" hangingPunct="0">
              <a:lnSpc>
                <a:spcPct val="80000"/>
              </a:lnSpc>
              <a:spcBef>
                <a:spcPct val="20000"/>
              </a:spcBef>
              <a:spcAft>
                <a:spcPts val="1800"/>
              </a:spcAft>
              <a:buFont typeface="Arial"/>
              <a:buChar char="•"/>
              <a:defRPr/>
            </a:pPr>
            <a:endParaRPr kumimoji="0" lang="en-US" sz="2400" b="0" i="0" u="none" strike="noStrike" kern="1200" cap="none" spc="0" normalizeH="0" noProof="0" dirty="0">
              <a:ln>
                <a:noFill/>
              </a:ln>
              <a:effectLst/>
              <a:uLnTx/>
              <a:uFillTx/>
              <a:latin typeface="Arial" pitchFamily="34" charset="0"/>
              <a:ea typeface="ＭＳ Ｐゴシック" charset="-128"/>
              <a:cs typeface="Arial" pitchFamily="34" charset="0"/>
            </a:endParaRPr>
          </a:p>
          <a:p>
            <a:pPr marL="342900" indent="-342900" eaLnBrk="0" fontAlgn="base" hangingPunct="0">
              <a:lnSpc>
                <a:spcPct val="80000"/>
              </a:lnSpc>
              <a:spcBef>
                <a:spcPct val="20000"/>
              </a:spcBef>
              <a:spcAft>
                <a:spcPts val="1800"/>
              </a:spcAft>
              <a:buFont typeface="Arial"/>
              <a:buChar char="•"/>
              <a:defRPr/>
            </a:pPr>
            <a:endParaRPr kumimoji="0" lang="en-US" sz="2400" b="0" i="0" u="none" strike="noStrike" kern="1200" cap="none" spc="0" normalizeH="0" baseline="0" noProof="0" dirty="0">
              <a:ln>
                <a:noFill/>
              </a:ln>
              <a:effectLst/>
              <a:uLnTx/>
              <a:uFillTx/>
              <a:latin typeface="Arial" pitchFamily="34" charset="0"/>
              <a:ea typeface="ＭＳ Ｐゴシック" charset="-128"/>
              <a:cs typeface="Arial"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435842" y="1224886"/>
            <a:ext cx="4140165" cy="5330247"/>
          </a:xfrm>
          <a:prstGeom prst="rect">
            <a:avLst/>
          </a:prstGeom>
          <a:ln>
            <a:solidFill>
              <a:schemeClr val="bg1">
                <a:lumMod val="75000"/>
              </a:schemeClr>
            </a:solidFill>
          </a:ln>
        </p:spPr>
      </p:pic>
      <p:pic>
        <p:nvPicPr>
          <p:cNvPr id="13" name="Picture 12"/>
          <p:cNvPicPr>
            <a:picLocks noChangeAspect="1"/>
          </p:cNvPicPr>
          <p:nvPr/>
        </p:nvPicPr>
        <p:blipFill>
          <a:blip r:embed="rId6"/>
          <a:stretch>
            <a:fillRect/>
          </a:stretch>
        </p:blipFill>
        <p:spPr>
          <a:xfrm>
            <a:off x="2429190" y="1224886"/>
            <a:ext cx="4146817" cy="5330247"/>
          </a:xfrm>
          <a:prstGeom prst="rect">
            <a:avLst/>
          </a:prstGeom>
        </p:spPr>
      </p:pic>
      <p:graphicFrame>
        <p:nvGraphicFramePr>
          <p:cNvPr id="21" name="Object 2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0815" name="think-cell Slide" r:id="rId7" imgW="270" imgH="270" progId="">
                  <p:embed/>
                </p:oleObj>
              </mc:Choice>
              <mc:Fallback>
                <p:oleObj name="think-cell Slide" r:id="rId7" imgW="270" imgH="270" progId="">
                  <p:embed/>
                  <p:pic>
                    <p:nvPicPr>
                      <p:cNvPr id="0" name="Picture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p:txBody>
          <a:bodyPr/>
          <a:lstStyle/>
          <a:p>
            <a:r>
              <a:rPr lang="en-US" dirty="0"/>
              <a:t>Health Care and </a:t>
            </a:r>
            <a:r>
              <a:rPr lang="en-US" dirty="0" err="1"/>
              <a:t>LTC</a:t>
            </a:r>
            <a:r>
              <a:rPr lang="en-US" dirty="0"/>
              <a:t> Cost Assessment</a:t>
            </a:r>
            <a:endParaRPr lang="en-US" sz="2800" dirty="0">
              <a:latin typeface="Arial" charset="0"/>
            </a:endParaRPr>
          </a:p>
        </p:txBody>
      </p:sp>
      <p:pic>
        <p:nvPicPr>
          <p:cNvPr id="100356" name="Picture 4"/>
          <p:cNvPicPr>
            <a:picLocks noChangeAspect="1" noChangeArrowheads="1"/>
          </p:cNvPicPr>
          <p:nvPr/>
        </p:nvPicPr>
        <p:blipFill>
          <a:blip r:embed="rId9"/>
          <a:stretch>
            <a:fillRect/>
          </a:stretch>
        </p:blipFill>
        <p:spPr bwMode="auto">
          <a:xfrm>
            <a:off x="826719" y="2764693"/>
            <a:ext cx="7490563" cy="1328615"/>
          </a:xfrm>
          <a:prstGeom prst="rect">
            <a:avLst/>
          </a:prstGeom>
          <a:noFill/>
          <a:ln w="9525">
            <a:solidFill>
              <a:schemeClr val="bg1">
                <a:lumMod val="50000"/>
              </a:schemeClr>
            </a:solidFill>
            <a:miter lim="800000"/>
            <a:headEnd/>
            <a:tailEnd/>
          </a:ln>
        </p:spPr>
      </p:pic>
      <p:pic>
        <p:nvPicPr>
          <p:cNvPr id="100357" name="Picture 5"/>
          <p:cNvPicPr>
            <a:picLocks noChangeAspect="1" noChangeArrowheads="1"/>
          </p:cNvPicPr>
          <p:nvPr/>
        </p:nvPicPr>
        <p:blipFill>
          <a:blip r:embed="rId10"/>
          <a:stretch>
            <a:fillRect/>
          </a:stretch>
        </p:blipFill>
        <p:spPr bwMode="auto">
          <a:xfrm>
            <a:off x="921240" y="2572782"/>
            <a:ext cx="7301521" cy="1712437"/>
          </a:xfrm>
          <a:prstGeom prst="rect">
            <a:avLst/>
          </a:prstGeom>
          <a:noFill/>
          <a:ln w="9525">
            <a:solidFill>
              <a:schemeClr val="bg1">
                <a:lumMod val="50000"/>
              </a:schemeClr>
            </a:solidFill>
            <a:miter lim="800000"/>
            <a:headEnd/>
            <a:tailEnd/>
          </a:ln>
        </p:spPr>
      </p:pic>
      <p:pic>
        <p:nvPicPr>
          <p:cNvPr id="100358" name="Picture 6"/>
          <p:cNvPicPr>
            <a:picLocks noChangeAspect="1" noChangeArrowheads="1"/>
          </p:cNvPicPr>
          <p:nvPr/>
        </p:nvPicPr>
        <p:blipFill>
          <a:blip r:embed="rId11"/>
          <a:stretch>
            <a:fillRect/>
          </a:stretch>
        </p:blipFill>
        <p:spPr bwMode="auto">
          <a:xfrm>
            <a:off x="685800" y="1851162"/>
            <a:ext cx="7772400" cy="3155676"/>
          </a:xfrm>
          <a:prstGeom prst="rect">
            <a:avLst/>
          </a:prstGeom>
          <a:noFill/>
          <a:ln w="9525">
            <a:solidFill>
              <a:schemeClr val="bg1">
                <a:lumMod val="50000"/>
              </a:schemeClr>
            </a:solidFill>
            <a:miter lim="800000"/>
            <a:headEnd/>
            <a:tailEnd/>
          </a:ln>
        </p:spPr>
      </p:pic>
      <p:pic>
        <p:nvPicPr>
          <p:cNvPr id="100359" name="Picture 7"/>
          <p:cNvPicPr>
            <a:picLocks noChangeAspect="1" noChangeArrowheads="1"/>
          </p:cNvPicPr>
          <p:nvPr/>
        </p:nvPicPr>
        <p:blipFill>
          <a:blip r:embed="rId12"/>
          <a:stretch>
            <a:fillRect/>
          </a:stretch>
        </p:blipFill>
        <p:spPr bwMode="auto">
          <a:xfrm>
            <a:off x="940451" y="2480429"/>
            <a:ext cx="7263098" cy="1897142"/>
          </a:xfrm>
          <a:prstGeom prst="rect">
            <a:avLst/>
          </a:prstGeom>
          <a:noFill/>
          <a:ln w="9525">
            <a:solidFill>
              <a:schemeClr val="bg1">
                <a:lumMod val="50000"/>
              </a:schemeClr>
            </a:solidFill>
            <a:miter lim="800000"/>
            <a:headEnd/>
            <a:tailEnd/>
          </a:ln>
        </p:spPr>
      </p:pic>
      <p:pic>
        <p:nvPicPr>
          <p:cNvPr id="100360" name="Picture 8"/>
          <p:cNvPicPr>
            <a:picLocks noChangeAspect="1" noChangeArrowheads="1"/>
          </p:cNvPicPr>
          <p:nvPr/>
        </p:nvPicPr>
        <p:blipFill>
          <a:blip r:embed="rId13"/>
          <a:stretch>
            <a:fillRect/>
          </a:stretch>
        </p:blipFill>
        <p:spPr bwMode="auto">
          <a:xfrm>
            <a:off x="1126188" y="2843862"/>
            <a:ext cx="6891625" cy="1170276"/>
          </a:xfrm>
          <a:prstGeom prst="rect">
            <a:avLst/>
          </a:prstGeom>
          <a:noFill/>
          <a:ln w="9525">
            <a:solidFill>
              <a:schemeClr val="bg1">
                <a:lumMod val="50000"/>
              </a:schemeClr>
            </a:solidFill>
            <a:miter lim="800000"/>
            <a:headEnd/>
            <a:tailEnd/>
          </a:ln>
        </p:spPr>
      </p:pic>
      <p:sp>
        <p:nvSpPr>
          <p:cNvPr id="15" name="Slide Number Placeholder 7"/>
          <p:cNvSpPr>
            <a:spLocks noGrp="1"/>
          </p:cNvSpPr>
          <p:nvPr>
            <p:ph type="sldNum" sz="quarter" idx="4"/>
          </p:nvPr>
        </p:nvSpPr>
        <p:spPr>
          <a:xfrm>
            <a:off x="6819900" y="6572250"/>
            <a:ext cx="2133600" cy="237027"/>
          </a:xfrm>
        </p:spPr>
        <p:txBody>
          <a:bodyPr/>
          <a:lstStyle/>
          <a:p>
            <a:fld id="{7D0E1C95-8D5A-2245-83ED-DCE907925895}" type="slidenum">
              <a:rPr lang="en-US" smtClean="0"/>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3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3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7200" y="685800"/>
            <a:ext cx="8229600" cy="1143000"/>
          </a:xfrm>
          <a:prstGeom prst="rect">
            <a:avLst/>
          </a:prstGeom>
        </p:spPr>
        <p:txBody>
          <a:bodyPr vert="horz" lIns="0" tIns="0" rIns="0" bIns="0" rtlCol="0" anchor="t">
            <a:normAutofit/>
          </a:bodyPr>
          <a:lstStyle>
            <a:lvl1pPr algn="l" defTabSz="457200" rtl="0" eaLnBrk="1" latinLnBrk="0" hangingPunct="1">
              <a:spcBef>
                <a:spcPct val="0"/>
              </a:spcBef>
              <a:buNone/>
              <a:defRPr sz="2800" b="1" i="0" kern="1200">
                <a:solidFill>
                  <a:srgbClr val="00467F"/>
                </a:solidFill>
                <a:latin typeface="Arial"/>
                <a:ea typeface="+mj-ea"/>
                <a:cs typeface="Arial"/>
              </a:defRPr>
            </a:lvl1pPr>
          </a:lstStyle>
          <a:p>
            <a:r>
              <a:rPr lang="en-US"/>
              <a:t>LTC coverage: What to look for</a:t>
            </a:r>
            <a:endParaRPr lang="en-US" dirty="0"/>
          </a:p>
        </p:txBody>
      </p:sp>
      <p:sp>
        <p:nvSpPr>
          <p:cNvPr id="10" name="TextBox 9"/>
          <p:cNvSpPr txBox="1"/>
          <p:nvPr/>
        </p:nvSpPr>
        <p:spPr>
          <a:xfrm>
            <a:off x="731013" y="1371600"/>
            <a:ext cx="7460487" cy="3170099"/>
          </a:xfrm>
          <a:prstGeom prst="rect">
            <a:avLst/>
          </a:prstGeom>
          <a:noFill/>
        </p:spPr>
        <p:txBody>
          <a:bodyPr wrap="square" rtlCol="0">
            <a:spAutoFit/>
          </a:bodyPr>
          <a:lstStyle/>
          <a:p>
            <a:pPr marL="223838" indent="-223838">
              <a:spcAft>
                <a:spcPts val="600"/>
              </a:spcAft>
              <a:buFont typeface="Arial"/>
              <a:buChar char="•"/>
            </a:pPr>
            <a:r>
              <a:rPr lang="en-US" sz="2400" dirty="0">
                <a:latin typeface="Arial"/>
                <a:cs typeface="Arial"/>
              </a:rPr>
              <a:t>Coverage for all qualified services</a:t>
            </a:r>
          </a:p>
          <a:p>
            <a:pPr marL="223838" indent="-223838">
              <a:spcAft>
                <a:spcPts val="600"/>
              </a:spcAft>
              <a:buFont typeface="Arial"/>
              <a:buChar char="•"/>
            </a:pPr>
            <a:r>
              <a:rPr lang="en-US" sz="2400" dirty="0">
                <a:latin typeface="Arial"/>
                <a:cs typeface="Arial"/>
              </a:rPr>
              <a:t>Coverage for temporary claims</a:t>
            </a:r>
          </a:p>
          <a:p>
            <a:pPr marL="223838" indent="-223838">
              <a:spcAft>
                <a:spcPts val="600"/>
              </a:spcAft>
              <a:buFont typeface="Arial"/>
              <a:buChar char="•"/>
            </a:pPr>
            <a:r>
              <a:rPr lang="en-US" sz="2400" dirty="0">
                <a:latin typeface="Arial"/>
                <a:cs typeface="Arial"/>
              </a:rPr>
              <a:t>Cost structure is easy to understand</a:t>
            </a:r>
          </a:p>
          <a:p>
            <a:pPr marL="223838" indent="-223838">
              <a:spcAft>
                <a:spcPts val="600"/>
              </a:spcAft>
              <a:buFont typeface="Arial"/>
              <a:buChar char="•"/>
            </a:pPr>
            <a:r>
              <a:rPr lang="en-US" sz="2400" dirty="0">
                <a:latin typeface="Arial"/>
                <a:cs typeface="Arial"/>
              </a:rPr>
              <a:t>Future cost increases</a:t>
            </a:r>
          </a:p>
          <a:p>
            <a:pPr marL="223838" indent="-223838">
              <a:spcAft>
                <a:spcPts val="600"/>
              </a:spcAft>
              <a:buFont typeface="Arial"/>
              <a:buChar char="•"/>
            </a:pPr>
            <a:r>
              <a:rPr lang="en-US" sz="2400" dirty="0">
                <a:latin typeface="Arial"/>
                <a:cs typeface="Arial"/>
              </a:rPr>
              <a:t>Indemnity vs. Reimbursement plans</a:t>
            </a:r>
          </a:p>
          <a:p>
            <a:pPr marL="681038" lvl="1" indent="-223838">
              <a:spcAft>
                <a:spcPts val="1800"/>
              </a:spcAft>
              <a:buFont typeface="Arial"/>
              <a:buChar char="•"/>
            </a:pPr>
            <a:endParaRPr lang="en-US" sz="2000" dirty="0">
              <a:latin typeface="Arial" pitchFamily="34" charset="0"/>
              <a:cs typeface="Arial" pitchFamily="34" charset="0"/>
            </a:endParaRPr>
          </a:p>
          <a:p>
            <a:pPr marL="223838" indent="-223838">
              <a:spcAft>
                <a:spcPts val="1800"/>
              </a:spcAft>
              <a:buFont typeface="Arial"/>
              <a:buChar char="•"/>
            </a:pPr>
            <a:endParaRPr lang="en-US" sz="2000" dirty="0">
              <a:latin typeface="Arial"/>
              <a:cs typeface="Arial"/>
            </a:endParaRPr>
          </a:p>
        </p:txBody>
      </p:sp>
      <p:sp>
        <p:nvSpPr>
          <p:cNvPr id="7" name="Slide Number Placeholder 3"/>
          <p:cNvSpPr>
            <a:spLocks noGrp="1"/>
          </p:cNvSpPr>
          <p:nvPr>
            <p:ph type="sldNum" sz="quarter" idx="4"/>
          </p:nvPr>
        </p:nvSpPr>
        <p:spPr>
          <a:xfrm>
            <a:off x="6819900" y="6572250"/>
            <a:ext cx="2133600" cy="237027"/>
          </a:xfrm>
        </p:spPr>
        <p:txBody>
          <a:bodyPr/>
          <a:lstStyle/>
          <a:p>
            <a:fld id="{7D0E1C95-8D5A-2245-83ED-DCE907925895}" type="slidenum">
              <a:rPr lang="en-US" smtClean="0"/>
              <a:pPr/>
              <a:t>31</a:t>
            </a:fld>
            <a:endParaRPr lang="en-US" dirty="0"/>
          </a:p>
        </p:txBody>
      </p:sp>
    </p:spTree>
    <p:extLst>
      <p:ext uri="{BB962C8B-B14F-4D97-AF65-F5344CB8AC3E}">
        <p14:creationId xmlns:p14="http://schemas.microsoft.com/office/powerpoint/2010/main" val="7180151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indemnity &amp; reimbursement plans</a:t>
            </a:r>
          </a:p>
        </p:txBody>
      </p:sp>
      <p:sp>
        <p:nvSpPr>
          <p:cNvPr id="4" name="Slide Number Placeholder 3"/>
          <p:cNvSpPr>
            <a:spLocks noGrp="1"/>
          </p:cNvSpPr>
          <p:nvPr>
            <p:ph type="sldNum" sz="quarter" idx="4"/>
          </p:nvPr>
        </p:nvSpPr>
        <p:spPr/>
        <p:txBody>
          <a:bodyPr/>
          <a:lstStyle/>
          <a:p>
            <a:fld id="{7D0E1C95-8D5A-2245-83ED-DCE907925895}" type="slidenum">
              <a:rPr lang="en-US" smtClean="0"/>
              <a:pPr/>
              <a:t>32</a:t>
            </a:fld>
            <a:endParaRPr lang="en-US" dirty="0"/>
          </a:p>
        </p:txBody>
      </p:sp>
      <p:graphicFrame>
        <p:nvGraphicFramePr>
          <p:cNvPr id="10" name="Table 9"/>
          <p:cNvGraphicFramePr>
            <a:graphicFrameLocks noGrp="1"/>
          </p:cNvGraphicFramePr>
          <p:nvPr>
            <p:extLst/>
          </p:nvPr>
        </p:nvGraphicFramePr>
        <p:xfrm>
          <a:off x="755376" y="1305020"/>
          <a:ext cx="3619500" cy="460248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xmlns="" val="20000"/>
                    </a:ext>
                  </a:extLst>
                </a:gridCol>
              </a:tblGrid>
              <a:tr h="457200">
                <a:tc>
                  <a:txBody>
                    <a:bodyPr/>
                    <a:lstStyle/>
                    <a:p>
                      <a:pPr algn="ctr"/>
                      <a:r>
                        <a:rPr lang="en-US" sz="2000" dirty="0">
                          <a:latin typeface="Arial"/>
                          <a:cs typeface="Arial"/>
                        </a:rPr>
                        <a:t>Indemnity plans</a:t>
                      </a:r>
                    </a:p>
                  </a:txBody>
                  <a:tcPr anchor="ctr">
                    <a:solidFill>
                      <a:srgbClr val="00467F"/>
                    </a:solidFill>
                  </a:tcPr>
                </a:tc>
                <a:extLst>
                  <a:ext uri="{0D108BD9-81ED-4DB2-BD59-A6C34878D82A}">
                    <a16:rowId xmlns:a16="http://schemas.microsoft.com/office/drawing/2014/main" xmlns="" val="10000"/>
                  </a:ext>
                </a:extLst>
              </a:tr>
              <a:tr h="100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Pay the entire amount of benefit</a:t>
                      </a:r>
                    </a:p>
                  </a:txBody>
                  <a:tcPr anchor="ctr">
                    <a:solidFill>
                      <a:schemeClr val="bg1">
                        <a:lumMod val="85000"/>
                      </a:schemeClr>
                    </a:solidFill>
                  </a:tcPr>
                </a:tc>
                <a:extLst>
                  <a:ext uri="{0D108BD9-81ED-4DB2-BD59-A6C34878D82A}">
                    <a16:rowId xmlns:a16="http://schemas.microsoft.com/office/drawing/2014/main" xmlns="" val="10001"/>
                  </a:ext>
                </a:extLst>
              </a:tr>
              <a:tr h="100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Generally, no requirement </a:t>
                      </a:r>
                      <a:br>
                        <a:rPr lang="en-US" sz="1800" b="1" dirty="0">
                          <a:latin typeface="Arial"/>
                          <a:cs typeface="Arial"/>
                        </a:rPr>
                      </a:br>
                      <a:r>
                        <a:rPr lang="en-US" sz="1800" b="1" dirty="0">
                          <a:latin typeface="Arial"/>
                          <a:cs typeface="Arial"/>
                        </a:rPr>
                        <a:t>to submit bills or receipts</a:t>
                      </a:r>
                      <a:br>
                        <a:rPr lang="en-US" sz="1800" b="1" dirty="0">
                          <a:latin typeface="Arial"/>
                          <a:cs typeface="Arial"/>
                        </a:rPr>
                      </a:br>
                      <a:r>
                        <a:rPr lang="en-US" sz="1400" b="0" dirty="0">
                          <a:solidFill>
                            <a:schemeClr val="tx1"/>
                          </a:solidFill>
                          <a:latin typeface="Arial"/>
                          <a:cs typeface="Arial"/>
                        </a:rPr>
                        <a:t>(some companies require</a:t>
                      </a:r>
                      <a:r>
                        <a:rPr lang="en-US" sz="1400" b="0" baseline="0" dirty="0">
                          <a:solidFill>
                            <a:schemeClr val="tx1"/>
                          </a:solidFill>
                          <a:latin typeface="Arial"/>
                          <a:cs typeface="Arial"/>
                        </a:rPr>
                        <a:t> monthly proof </a:t>
                      </a:r>
                      <a:br>
                        <a:rPr lang="en-US" sz="1400" b="0" baseline="0" dirty="0">
                          <a:solidFill>
                            <a:schemeClr val="tx1"/>
                          </a:solidFill>
                          <a:latin typeface="Arial"/>
                          <a:cs typeface="Arial"/>
                        </a:rPr>
                      </a:br>
                      <a:r>
                        <a:rPr lang="en-US" sz="1400" b="0" baseline="0" dirty="0">
                          <a:solidFill>
                            <a:schemeClr val="tx1"/>
                          </a:solidFill>
                          <a:latin typeface="Arial"/>
                          <a:cs typeface="Arial"/>
                        </a:rPr>
                        <a:t>of service)</a:t>
                      </a:r>
                      <a:endParaRPr lang="en-US" sz="1400" b="0" dirty="0">
                        <a:solidFill>
                          <a:schemeClr val="tx1"/>
                        </a:solidFill>
                        <a:latin typeface="Arial"/>
                        <a:cs typeface="Arial"/>
                      </a:endParaRPr>
                    </a:p>
                  </a:txBody>
                  <a:tcPr anchor="ctr">
                    <a:solidFill>
                      <a:schemeClr val="bg1">
                        <a:lumMod val="95000"/>
                      </a:schemeClr>
                    </a:solidFill>
                  </a:tcPr>
                </a:tc>
                <a:extLst>
                  <a:ext uri="{0D108BD9-81ED-4DB2-BD59-A6C34878D82A}">
                    <a16:rowId xmlns:a16="http://schemas.microsoft.com/office/drawing/2014/main" xmlns="" val="10002"/>
                  </a:ext>
                </a:extLst>
              </a:tr>
              <a:tr h="100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Excess benefits can be used for other purposes</a:t>
                      </a:r>
                    </a:p>
                  </a:txBody>
                  <a:tcPr anchor="ctr">
                    <a:lnL w="12700" cap="flat" cmpd="sng" algn="ctr">
                      <a:solidFill>
                        <a:prstClr val="white"/>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0003"/>
                  </a:ext>
                </a:extLst>
              </a:tr>
              <a:tr h="1005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May collect full benefits from multiple policies </a:t>
                      </a:r>
                      <a:br>
                        <a:rPr lang="en-US" sz="1800" b="1" dirty="0">
                          <a:latin typeface="Arial"/>
                          <a:cs typeface="Arial"/>
                        </a:rPr>
                      </a:br>
                      <a:r>
                        <a:rPr lang="en-US" sz="1400" b="0" dirty="0">
                          <a:latin typeface="Arial"/>
                          <a:cs typeface="Arial"/>
                        </a:rPr>
                        <a:t>(Unless</a:t>
                      </a:r>
                      <a:r>
                        <a:rPr lang="en-US" sz="1400" b="0" baseline="0" dirty="0">
                          <a:latin typeface="Arial"/>
                          <a:cs typeface="Arial"/>
                        </a:rPr>
                        <a:t> care is taken, m</a:t>
                      </a:r>
                      <a:r>
                        <a:rPr lang="en-US" sz="1400" b="0" dirty="0">
                          <a:latin typeface="Arial"/>
                          <a:cs typeface="Arial"/>
                        </a:rPr>
                        <a:t>ay cause</a:t>
                      </a:r>
                      <a:r>
                        <a:rPr lang="en-US" sz="1400" b="0" baseline="0" dirty="0">
                          <a:latin typeface="Arial"/>
                          <a:cs typeface="Arial"/>
                        </a:rPr>
                        <a:t> a taxable event)</a:t>
                      </a:r>
                      <a:endParaRPr lang="en-US" sz="1400" b="0" dirty="0">
                        <a:latin typeface="Arial"/>
                        <a:cs typeface="Arial"/>
                      </a:endParaRPr>
                    </a:p>
                  </a:txBody>
                  <a:tcPr anchor="ctr">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nvGraphicFramePr>
        <p:xfrm>
          <a:off x="4928520" y="1301144"/>
          <a:ext cx="3619500" cy="4606356"/>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xmlns="" val="20000"/>
                    </a:ext>
                  </a:extLst>
                </a:gridCol>
              </a:tblGrid>
              <a:tr h="457200">
                <a:tc>
                  <a:txBody>
                    <a:bodyPr/>
                    <a:lstStyle/>
                    <a:p>
                      <a:pPr algn="ctr"/>
                      <a:r>
                        <a:rPr lang="en-US" sz="2000" dirty="0">
                          <a:latin typeface="Arial"/>
                          <a:cs typeface="Arial"/>
                        </a:rPr>
                        <a:t>Reimbursement plans</a:t>
                      </a:r>
                    </a:p>
                  </a:txBody>
                  <a:tcPr anchor="ctr">
                    <a:solidFill>
                      <a:srgbClr val="00467F"/>
                    </a:solidFill>
                  </a:tcPr>
                </a:tc>
                <a:extLst>
                  <a:ext uri="{0D108BD9-81ED-4DB2-BD59-A6C34878D82A}">
                    <a16:rowId xmlns:a16="http://schemas.microsoft.com/office/drawing/2014/main" xmlns="" val="10000"/>
                  </a:ext>
                </a:extLst>
              </a:tr>
              <a:tr h="100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Generally have more limitations than indemnity plans</a:t>
                      </a:r>
                    </a:p>
                  </a:txBody>
                  <a:tcPr anchor="ctr">
                    <a:solidFill>
                      <a:schemeClr val="bg1">
                        <a:lumMod val="85000"/>
                      </a:schemeClr>
                    </a:solidFill>
                  </a:tcPr>
                </a:tc>
                <a:extLst>
                  <a:ext uri="{0D108BD9-81ED-4DB2-BD59-A6C34878D82A}">
                    <a16:rowId xmlns:a16="http://schemas.microsoft.com/office/drawing/2014/main" xmlns="" val="10001"/>
                  </a:ext>
                </a:extLst>
              </a:tr>
              <a:tr h="1070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Not all plans pay full benefits if on claim with another company</a:t>
                      </a:r>
                    </a:p>
                  </a:txBody>
                  <a:tcPr anchor="ctr">
                    <a:solidFill>
                      <a:schemeClr val="bg1">
                        <a:lumMod val="95000"/>
                      </a:schemeClr>
                    </a:solidFill>
                  </a:tcPr>
                </a:tc>
                <a:extLst>
                  <a:ext uri="{0D108BD9-81ED-4DB2-BD59-A6C34878D82A}">
                    <a16:rowId xmlns:a16="http://schemas.microsoft.com/office/drawing/2014/main" xmlns="" val="10002"/>
                  </a:ext>
                </a:extLst>
              </a:tr>
              <a:tr h="1005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Plan may limit or deny benefit amount while on Medicare claim</a:t>
                      </a:r>
                    </a:p>
                  </a:txBody>
                  <a:tcPr anchor="ctr">
                    <a:solidFill>
                      <a:schemeClr val="bg1">
                        <a:lumMod val="85000"/>
                      </a:schemeClr>
                    </a:solidFill>
                  </a:tcPr>
                </a:tc>
                <a:extLst>
                  <a:ext uri="{0D108BD9-81ED-4DB2-BD59-A6C34878D82A}">
                    <a16:rowId xmlns:a16="http://schemas.microsoft.com/office/drawing/2014/main" xmlns="" val="10003"/>
                  </a:ext>
                </a:extLst>
              </a:tr>
              <a:tr h="106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Plan may have a long list of services not covered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latin typeface="Arial"/>
                        <a:cs typeface="Arial"/>
                      </a:endParaRPr>
                    </a:p>
                  </a:txBody>
                  <a:tcPr anchor="c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3" name="Rectangle 2"/>
          <p:cNvSpPr/>
          <p:nvPr/>
        </p:nvSpPr>
        <p:spPr>
          <a:xfrm>
            <a:off x="735678" y="6122734"/>
            <a:ext cx="5881253" cy="507831"/>
          </a:xfrm>
          <a:prstGeom prst="rect">
            <a:avLst/>
          </a:prstGeom>
        </p:spPr>
        <p:txBody>
          <a:bodyPr wrap="square">
            <a:spAutoFit/>
          </a:bodyPr>
          <a:lstStyle/>
          <a:p>
            <a:r>
              <a:rPr lang="en-US" sz="900" dirty="0">
                <a:latin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a:t>
            </a:r>
            <a:endParaRPr lang="en-US" sz="900" dirty="0"/>
          </a:p>
        </p:txBody>
      </p:sp>
    </p:spTree>
    <p:extLst>
      <p:ext uri="{BB962C8B-B14F-4D97-AF65-F5344CB8AC3E}">
        <p14:creationId xmlns:p14="http://schemas.microsoft.com/office/powerpoint/2010/main" val="1639380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D0E1C95-8D5A-2245-83ED-DCE907925895}" type="slidenum">
              <a:rPr lang="en-US" smtClean="0"/>
              <a:pPr/>
              <a:t>33</a:t>
            </a:fld>
            <a:endParaRPr lang="en-US" dirty="0"/>
          </a:p>
        </p:txBody>
      </p:sp>
      <p:sp>
        <p:nvSpPr>
          <p:cNvPr id="11" name="Title 1"/>
          <p:cNvSpPr>
            <a:spLocks noGrp="1"/>
          </p:cNvSpPr>
          <p:nvPr>
            <p:ph type="title"/>
          </p:nvPr>
        </p:nvSpPr>
        <p:spPr>
          <a:xfrm>
            <a:off x="517200" y="685800"/>
            <a:ext cx="8229600" cy="1143000"/>
          </a:xfrm>
        </p:spPr>
        <p:txBody>
          <a:bodyPr/>
          <a:lstStyle/>
          <a:p>
            <a:r>
              <a:rPr lang="en-US" dirty="0" err="1"/>
              <a:t>LTC</a:t>
            </a:r>
            <a:r>
              <a:rPr lang="en-US" dirty="0"/>
              <a:t> planning may help</a:t>
            </a:r>
          </a:p>
        </p:txBody>
      </p:sp>
      <p:sp>
        <p:nvSpPr>
          <p:cNvPr id="12" name="TextBox 11"/>
          <p:cNvSpPr txBox="1"/>
          <p:nvPr/>
        </p:nvSpPr>
        <p:spPr>
          <a:xfrm>
            <a:off x="743713" y="1460500"/>
            <a:ext cx="7460487" cy="3785652"/>
          </a:xfrm>
          <a:prstGeom prst="rect">
            <a:avLst/>
          </a:prstGeom>
          <a:noFill/>
        </p:spPr>
        <p:txBody>
          <a:bodyPr wrap="square" rtlCol="0">
            <a:spAutoFit/>
          </a:bodyPr>
          <a:lstStyle/>
          <a:p>
            <a:pPr marL="223838" indent="-223838">
              <a:spcAft>
                <a:spcPts val="2400"/>
              </a:spcAft>
              <a:buFont typeface="Arial"/>
              <a:buChar char="•"/>
            </a:pPr>
            <a:r>
              <a:rPr lang="en-US" sz="2400" dirty="0">
                <a:latin typeface="Arial"/>
                <a:cs typeface="Arial"/>
              </a:rPr>
              <a:t>Avoid dependency on government programs and limits on care options</a:t>
            </a:r>
          </a:p>
          <a:p>
            <a:pPr marL="223838" indent="-223838">
              <a:spcAft>
                <a:spcPts val="2400"/>
              </a:spcAft>
              <a:buFont typeface="Arial"/>
              <a:buChar char="•"/>
            </a:pPr>
            <a:r>
              <a:rPr lang="en-US" sz="2400" dirty="0">
                <a:latin typeface="Arial"/>
                <a:cs typeface="Arial"/>
              </a:rPr>
              <a:t>Protect a surviving spouse from financial impoverishment</a:t>
            </a:r>
          </a:p>
          <a:p>
            <a:pPr marL="223838" indent="-223838">
              <a:spcAft>
                <a:spcPts val="2400"/>
              </a:spcAft>
              <a:buFont typeface="Arial"/>
              <a:buChar char="•"/>
            </a:pPr>
            <a:r>
              <a:rPr lang="en-US" sz="2400" dirty="0">
                <a:latin typeface="Arial"/>
                <a:cs typeface="Arial"/>
              </a:rPr>
              <a:t>Preserve a financial legacy for heirs</a:t>
            </a:r>
            <a:endParaRPr lang="en-US" sz="2000" dirty="0">
              <a:latin typeface="Arial"/>
              <a:cs typeface="Arial"/>
            </a:endParaRPr>
          </a:p>
          <a:p>
            <a:pPr marL="681038" lvl="1" indent="-223838">
              <a:spcAft>
                <a:spcPts val="2400"/>
              </a:spcAft>
              <a:buFont typeface="Arial"/>
              <a:buChar char="•"/>
            </a:pPr>
            <a:endParaRPr lang="en-US" sz="2000" dirty="0">
              <a:latin typeface="Arial" pitchFamily="34" charset="0"/>
              <a:cs typeface="Arial" pitchFamily="34" charset="0"/>
            </a:endParaRPr>
          </a:p>
          <a:p>
            <a:pPr marL="223838" indent="-223838">
              <a:spcAft>
                <a:spcPts val="2400"/>
              </a:spcAft>
              <a:buFont typeface="Arial"/>
              <a:buChar char="•"/>
            </a:pPr>
            <a:endParaRPr lang="en-US" sz="2000" dirty="0">
              <a:latin typeface="Arial"/>
              <a:cs typeface="Arial"/>
            </a:endParaRPr>
          </a:p>
        </p:txBody>
      </p:sp>
    </p:spTree>
    <p:extLst>
      <p:ext uri="{BB962C8B-B14F-4D97-AF65-F5344CB8AC3E}">
        <p14:creationId xmlns:p14="http://schemas.microsoft.com/office/powerpoint/2010/main" val="20545848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819900" y="6572250"/>
            <a:ext cx="2133600" cy="237027"/>
          </a:xfrm>
        </p:spPr>
        <p:txBody>
          <a:bodyPr/>
          <a:lstStyle/>
          <a:p>
            <a:fld id="{7D0E1C95-8D5A-2245-83ED-DCE907925895}" type="slidenum">
              <a:rPr lang="en-US" smtClean="0"/>
              <a:pPr/>
              <a:t>34</a:t>
            </a:fld>
            <a:endParaRPr lang="en-US" dirty="0"/>
          </a:p>
        </p:txBody>
      </p:sp>
      <p:sp>
        <p:nvSpPr>
          <p:cNvPr id="4"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5"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6"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7"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8" name="Slide Number Placeholder 2"/>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9"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pPr/>
              <a:t>34</a:t>
            </a:fld>
            <a:endParaRPr lang="en-US" dirty="0"/>
          </a:p>
        </p:txBody>
      </p:sp>
      <p:sp>
        <p:nvSpPr>
          <p:cNvPr id="10" name="Slide Number Placeholder 5"/>
          <p:cNvSpPr txBox="1">
            <a:spLocks/>
          </p:cNvSpPr>
          <p:nvPr/>
        </p:nvSpPr>
        <p:spPr>
          <a:xfrm>
            <a:off x="6819900" y="6572250"/>
            <a:ext cx="2133600" cy="23702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0E1C95-8D5A-2245-83ED-DCE907925895}" type="slidenum">
              <a:rPr lang="en-US" smtClean="0">
                <a:solidFill>
                  <a:schemeClr val="bg1">
                    <a:lumMod val="65000"/>
                  </a:schemeClr>
                </a:solidFill>
              </a:rPr>
              <a:pPr/>
              <a:t>34</a:t>
            </a:fld>
            <a:endParaRPr lang="en-US" dirty="0">
              <a:solidFill>
                <a:schemeClr val="bg1">
                  <a:lumMod val="65000"/>
                </a:schemeClr>
              </a:solidFill>
            </a:endParaRPr>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167"/>
          <p:cNvSpPr txBox="1">
            <a:spLocks/>
          </p:cNvSpPr>
          <p:nvPr/>
        </p:nvSpPr>
        <p:spPr>
          <a:xfrm>
            <a:off x="0" y="2633134"/>
            <a:ext cx="9143999" cy="1561183"/>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pPr>
            <a:r>
              <a:rPr lang="en-US" sz="7000" dirty="0">
                <a:solidFill>
                  <a:srgbClr val="326295"/>
                </a:solidFill>
                <a:sym typeface="Calibri"/>
              </a:rPr>
              <a:t>Long-term Care </a:t>
            </a:r>
            <a:r>
              <a:rPr lang="en" sz="5400" dirty="0">
                <a:solidFill>
                  <a:srgbClr val="326295"/>
                </a:solidFill>
                <a:sym typeface="Calibri"/>
              </a:rPr>
              <a:t/>
            </a:r>
            <a:br>
              <a:rPr lang="en" sz="5400" dirty="0">
                <a:solidFill>
                  <a:srgbClr val="326295"/>
                </a:solidFill>
                <a:sym typeface="Calibri"/>
              </a:rPr>
            </a:br>
            <a:r>
              <a:rPr lang="en-US" sz="3000" dirty="0">
                <a:solidFill>
                  <a:schemeClr val="tx1">
                    <a:lumMod val="85000"/>
                    <a:lumOff val="15000"/>
                  </a:schemeClr>
                </a:solidFill>
                <a:sym typeface="Calibri"/>
              </a:rPr>
              <a:t>—  Questions? —</a:t>
            </a:r>
            <a:endParaRPr lang="en" sz="3000" dirty="0">
              <a:solidFill>
                <a:schemeClr val="tx1">
                  <a:lumMod val="85000"/>
                  <a:lumOff val="15000"/>
                </a:schemeClr>
              </a:solidFill>
              <a:sym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9900" y="6572250"/>
            <a:ext cx="2133600" cy="237027"/>
          </a:xfrm>
        </p:spPr>
        <p:txBody>
          <a:bodyPr/>
          <a:lstStyle/>
          <a:p>
            <a:fld id="{7D0E1C95-8D5A-2245-83ED-DCE907925895}" type="slidenum">
              <a:rPr lang="en-US" smtClean="0">
                <a:solidFill>
                  <a:schemeClr val="bg1">
                    <a:lumMod val="65000"/>
                  </a:schemeClr>
                </a:solidFill>
              </a:rPr>
              <a:pPr/>
              <a:t>4</a:t>
            </a:fld>
            <a:endParaRPr lang="en-US" dirty="0">
              <a:solidFill>
                <a:schemeClr val="bg1">
                  <a:lumMod val="65000"/>
                </a:schemeClr>
              </a:solidFill>
            </a:endParaRPr>
          </a:p>
        </p:txBody>
      </p:sp>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hape 167"/>
          <p:cNvSpPr txBox="1">
            <a:spLocks/>
          </p:cNvSpPr>
          <p:nvPr/>
        </p:nvSpPr>
        <p:spPr>
          <a:xfrm>
            <a:off x="0" y="2633134"/>
            <a:ext cx="9143999" cy="1561183"/>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pPr>
            <a:r>
              <a:rPr lang="en-US" sz="7000" dirty="0">
                <a:solidFill>
                  <a:srgbClr val="326295"/>
                </a:solidFill>
                <a:sym typeface="Calibri"/>
              </a:rPr>
              <a:t>Long-term Care</a:t>
            </a:r>
            <a:r>
              <a:rPr lang="en" sz="5400" dirty="0">
                <a:solidFill>
                  <a:srgbClr val="326295"/>
                </a:solidFill>
                <a:sym typeface="Calibri"/>
              </a:rPr>
              <a:t/>
            </a:r>
            <a:br>
              <a:rPr lang="en" sz="5400" dirty="0">
                <a:solidFill>
                  <a:srgbClr val="326295"/>
                </a:solidFill>
                <a:sym typeface="Calibri"/>
              </a:rPr>
            </a:br>
            <a:r>
              <a:rPr lang="en-US" sz="3000" dirty="0">
                <a:solidFill>
                  <a:schemeClr val="tx1">
                    <a:lumMod val="85000"/>
                    <a:lumOff val="15000"/>
                  </a:schemeClr>
                </a:solidFill>
                <a:sym typeface="Calibri"/>
              </a:rPr>
              <a:t>— </a:t>
            </a:r>
            <a:r>
              <a:rPr lang="en-US" sz="3200" dirty="0"/>
              <a:t>Realities </a:t>
            </a:r>
            <a:r>
              <a:rPr lang="en-US" sz="3000" dirty="0">
                <a:solidFill>
                  <a:schemeClr val="tx1">
                    <a:lumMod val="85000"/>
                    <a:lumOff val="15000"/>
                  </a:schemeClr>
                </a:solidFill>
                <a:sym typeface="Calibri"/>
              </a:rPr>
              <a:t>—</a:t>
            </a:r>
            <a:endParaRPr lang="en" sz="3000" dirty="0">
              <a:solidFill>
                <a:schemeClr val="tx1">
                  <a:lumMod val="85000"/>
                  <a:lumOff val="15000"/>
                </a:schemeClr>
              </a:solidFill>
              <a:sym typeface="Calibri"/>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will need long-term care…</a:t>
            </a:r>
          </a:p>
        </p:txBody>
      </p:sp>
      <p:sp>
        <p:nvSpPr>
          <p:cNvPr id="3" name="Slide Number Placeholder 2"/>
          <p:cNvSpPr>
            <a:spLocks noGrp="1"/>
          </p:cNvSpPr>
          <p:nvPr>
            <p:ph type="sldNum" sz="quarter" idx="4"/>
          </p:nvPr>
        </p:nvSpPr>
        <p:spPr/>
        <p:txBody>
          <a:bodyPr/>
          <a:lstStyle/>
          <a:p>
            <a:fld id="{7D0E1C95-8D5A-2245-83ED-DCE907925895}" type="slidenum">
              <a:rPr lang="en-US" smtClean="0"/>
              <a:pPr/>
              <a:t>5</a:t>
            </a:fld>
            <a:endParaRPr lang="en-US" dirty="0"/>
          </a:p>
        </p:txBody>
      </p:sp>
      <p:graphicFrame>
        <p:nvGraphicFramePr>
          <p:cNvPr id="6" name="Chart 5"/>
          <p:cNvGraphicFramePr/>
          <p:nvPr>
            <p:extLst>
              <p:ext uri="{D42A27DB-BD31-4B8C-83A1-F6EECF244321}">
                <p14:modId xmlns:p14="http://schemas.microsoft.com/office/powerpoint/2010/main" val="828791096"/>
              </p:ext>
            </p:extLst>
          </p:nvPr>
        </p:nvGraphicFramePr>
        <p:xfrm>
          <a:off x="-239493" y="1149531"/>
          <a:ext cx="6117773" cy="496388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67538" y="2834640"/>
            <a:ext cx="2495004" cy="1631216"/>
          </a:xfrm>
          <a:prstGeom prst="rect">
            <a:avLst/>
          </a:prstGeom>
          <a:noFill/>
        </p:spPr>
        <p:txBody>
          <a:bodyPr wrap="square" rtlCol="0">
            <a:spAutoFit/>
          </a:bodyPr>
          <a:lstStyle/>
          <a:p>
            <a:pPr algn="ctr"/>
            <a:r>
              <a:rPr lang="en-US" sz="4000" b="1" dirty="0"/>
              <a:t>70%</a:t>
            </a:r>
          </a:p>
          <a:p>
            <a:pPr algn="ctr"/>
            <a:r>
              <a:rPr lang="en-US" sz="2000" dirty="0"/>
              <a:t>of people over 65 will need some type of long-term </a:t>
            </a:r>
            <a:r>
              <a:rPr lang="en-US" sz="2000" dirty="0" err="1"/>
              <a:t>care</a:t>
            </a:r>
            <a:r>
              <a:rPr lang="en-US" sz="2000" baseline="30000" dirty="0" err="1"/>
              <a:t>1</a:t>
            </a:r>
            <a:endParaRPr lang="en-US" sz="2000" dirty="0"/>
          </a:p>
        </p:txBody>
      </p:sp>
      <p:sp>
        <p:nvSpPr>
          <p:cNvPr id="8" name="TextBox 7"/>
          <p:cNvSpPr txBox="1"/>
          <p:nvPr/>
        </p:nvSpPr>
        <p:spPr>
          <a:xfrm>
            <a:off x="322217" y="5869155"/>
            <a:ext cx="5687948" cy="707886"/>
          </a:xfrm>
          <a:prstGeom prst="rect">
            <a:avLst/>
          </a:prstGeom>
          <a:noFill/>
        </p:spPr>
        <p:txBody>
          <a:bodyPr wrap="square" rtlCol="0">
            <a:spAutoFit/>
          </a:bodyPr>
          <a:lstStyle/>
          <a:p>
            <a:pPr marL="58738" indent="-58738"/>
            <a:r>
              <a:rPr lang="en-US" sz="1000" baseline="30000" dirty="0">
                <a:solidFill>
                  <a:schemeClr val="bg1">
                    <a:lumMod val="50000"/>
                  </a:schemeClr>
                </a:solidFill>
              </a:rPr>
              <a:t>1 </a:t>
            </a:r>
            <a:r>
              <a:rPr lang="en-US" sz="1000" dirty="0">
                <a:solidFill>
                  <a:schemeClr val="bg1">
                    <a:lumMod val="50000"/>
                  </a:schemeClr>
                </a:solidFill>
              </a:rPr>
              <a:t>2015 Medicare &amp; You, National Medicare Handbook, Centers for Medicare &amp; Medicaid Services, October 2016.</a:t>
            </a:r>
          </a:p>
          <a:p>
            <a:r>
              <a:rPr lang="en-US" sz="1000" baseline="30000" dirty="0">
                <a:solidFill>
                  <a:schemeClr val="bg1">
                    <a:lumMod val="50000"/>
                  </a:schemeClr>
                </a:solidFill>
              </a:rPr>
              <a:t>2</a:t>
            </a:r>
            <a:r>
              <a:rPr lang="en-US" sz="1000" dirty="0">
                <a:solidFill>
                  <a:schemeClr val="bg1">
                    <a:lumMod val="50000"/>
                  </a:schemeClr>
                </a:solidFill>
              </a:rPr>
              <a:t> Many Americans Worry About Cost of Long-Term Care: Poll. U.S. News &amp; World Report.  </a:t>
            </a:r>
            <a:br>
              <a:rPr lang="en-US" sz="1000" dirty="0">
                <a:solidFill>
                  <a:schemeClr val="bg1">
                    <a:lumMod val="50000"/>
                  </a:schemeClr>
                </a:solidFill>
              </a:rPr>
            </a:br>
            <a:r>
              <a:rPr lang="en-US" sz="1000" dirty="0">
                <a:solidFill>
                  <a:schemeClr val="bg1">
                    <a:lumMod val="50000"/>
                  </a:schemeClr>
                </a:solidFill>
              </a:rPr>
              <a:t>  September 30, 2013.</a:t>
            </a:r>
          </a:p>
        </p:txBody>
      </p:sp>
      <p:graphicFrame>
        <p:nvGraphicFramePr>
          <p:cNvPr id="9" name="Chart 8"/>
          <p:cNvGraphicFramePr/>
          <p:nvPr/>
        </p:nvGraphicFramePr>
        <p:xfrm>
          <a:off x="5348885" y="2090057"/>
          <a:ext cx="350301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852891" y="3122028"/>
            <a:ext cx="2495004" cy="707886"/>
          </a:xfrm>
          <a:prstGeom prst="rect">
            <a:avLst/>
          </a:prstGeom>
          <a:noFill/>
        </p:spPr>
        <p:txBody>
          <a:bodyPr wrap="square" rtlCol="0">
            <a:spAutoFit/>
          </a:bodyPr>
          <a:lstStyle/>
          <a:p>
            <a:pPr algn="ctr"/>
            <a:r>
              <a:rPr lang="en-US" sz="4000" b="1" dirty="0"/>
              <a:t>&lt;8%</a:t>
            </a:r>
          </a:p>
        </p:txBody>
      </p:sp>
      <p:sp>
        <p:nvSpPr>
          <p:cNvPr id="11" name="Rectangle 10"/>
          <p:cNvSpPr/>
          <p:nvPr/>
        </p:nvSpPr>
        <p:spPr>
          <a:xfrm>
            <a:off x="5928789" y="4676503"/>
            <a:ext cx="2447713" cy="646331"/>
          </a:xfrm>
          <a:prstGeom prst="rect">
            <a:avLst/>
          </a:prstGeom>
        </p:spPr>
        <p:txBody>
          <a:bodyPr wrap="square">
            <a:spAutoFit/>
          </a:bodyPr>
          <a:lstStyle/>
          <a:p>
            <a:pPr algn="ctr"/>
            <a:r>
              <a:rPr lang="en-US" dirty="0"/>
              <a:t>have purchased LTC insurance </a:t>
            </a:r>
            <a:r>
              <a:rPr lang="en-US" dirty="0" err="1"/>
              <a:t>coverage</a:t>
            </a:r>
            <a:r>
              <a:rPr lang="en-US" baseline="30000" dirty="0" err="1"/>
              <a:t>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7" grpId="0"/>
      <p:bldP spid="8" grpId="0"/>
      <p:bldGraphic spid="9" grpId="0" uiExpand="1">
        <p:bldSub>
          <a:bldChart bld="category"/>
        </p:bldSub>
      </p:bldGraphic>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Long-term care doesn’t always mean “nursing home”</a:t>
            </a:r>
          </a:p>
        </p:txBody>
      </p:sp>
      <p:sp>
        <p:nvSpPr>
          <p:cNvPr id="8" name="Slide Number Placeholder 7"/>
          <p:cNvSpPr>
            <a:spLocks noGrp="1"/>
          </p:cNvSpPr>
          <p:nvPr>
            <p:ph type="sldNum" sz="quarter" idx="4"/>
          </p:nvPr>
        </p:nvSpPr>
        <p:spPr/>
        <p:txBody>
          <a:bodyPr/>
          <a:lstStyle/>
          <a:p>
            <a:fld id="{7D0E1C95-8D5A-2245-83ED-DCE907925895}" type="slidenum">
              <a:rPr lang="en-US" smtClean="0"/>
              <a:pPr/>
              <a:t>6</a:t>
            </a:fld>
            <a:endParaRPr lang="en-US" dirty="0"/>
          </a:p>
        </p:txBody>
      </p:sp>
      <p:sp>
        <p:nvSpPr>
          <p:cNvPr id="10" name="TextBox 9"/>
          <p:cNvSpPr txBox="1"/>
          <p:nvPr/>
        </p:nvSpPr>
        <p:spPr>
          <a:xfrm>
            <a:off x="517200" y="1463040"/>
            <a:ext cx="7675824" cy="369332"/>
          </a:xfrm>
          <a:prstGeom prst="rect">
            <a:avLst/>
          </a:prstGeom>
          <a:noFill/>
        </p:spPr>
        <p:txBody>
          <a:bodyPr wrap="square" lIns="0" rIns="0" rtlCol="0">
            <a:spAutoFit/>
          </a:bodyPr>
          <a:lstStyle/>
          <a:p>
            <a:r>
              <a:rPr lang="en-US" dirty="0">
                <a:latin typeface="Arial"/>
                <a:cs typeface="Arial"/>
              </a:rPr>
              <a:t>Percent of LTC claimants receiving long-term care in these locations:</a:t>
            </a:r>
          </a:p>
        </p:txBody>
      </p:sp>
      <p:sp>
        <p:nvSpPr>
          <p:cNvPr id="6" name="TextBox 5"/>
          <p:cNvSpPr txBox="1"/>
          <p:nvPr/>
        </p:nvSpPr>
        <p:spPr>
          <a:xfrm>
            <a:off x="517200" y="6121399"/>
            <a:ext cx="5616900" cy="276129"/>
          </a:xfrm>
          <a:prstGeom prst="rect">
            <a:avLst/>
          </a:prstGeom>
          <a:noFill/>
        </p:spPr>
        <p:txBody>
          <a:bodyPr wrap="square" lIns="0" tIns="0" rIns="0" bIns="0" rtlCol="0" anchor="b" anchorCtr="0">
            <a:noAutofit/>
          </a:bodyPr>
          <a:lstStyle/>
          <a:p>
            <a:pPr marL="137160" indent="-137160">
              <a:buSzPct val="100000"/>
            </a:pPr>
            <a:r>
              <a:rPr lang="en-US" sz="1000" dirty="0">
                <a:solidFill>
                  <a:srgbClr val="7F7F7F"/>
                </a:solidFill>
                <a:latin typeface="Arial"/>
                <a:cs typeface="Arial"/>
              </a:rPr>
              <a:t>Source: American Association for Long-term Care Insurance (AALTCI) 2014 Sourcebook.</a:t>
            </a:r>
          </a:p>
        </p:txBody>
      </p:sp>
      <p:pic>
        <p:nvPicPr>
          <p:cNvPr id="1026" name="Picture 2"/>
          <p:cNvPicPr>
            <a:picLocks noChangeAspect="1" noChangeArrowheads="1"/>
          </p:cNvPicPr>
          <p:nvPr/>
        </p:nvPicPr>
        <p:blipFill>
          <a:blip r:embed="rId3"/>
          <a:srcRect/>
          <a:stretch>
            <a:fillRect/>
          </a:stretch>
        </p:blipFill>
        <p:spPr bwMode="auto">
          <a:xfrm>
            <a:off x="235999" y="2017679"/>
            <a:ext cx="8680925" cy="3534552"/>
          </a:xfrm>
          <a:prstGeom prst="rect">
            <a:avLst/>
          </a:prstGeom>
          <a:noFill/>
          <a:ln w="9525">
            <a:noFill/>
            <a:miter lim="800000"/>
            <a:headEnd/>
            <a:tailEnd/>
          </a:ln>
        </p:spPr>
      </p:pic>
      <p:sp>
        <p:nvSpPr>
          <p:cNvPr id="13" name="Rectangle 12"/>
          <p:cNvSpPr/>
          <p:nvPr/>
        </p:nvSpPr>
        <p:spPr>
          <a:xfrm>
            <a:off x="4754880" y="2176272"/>
            <a:ext cx="3991920" cy="13807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7200" y="685800"/>
            <a:ext cx="8229600" cy="1143000"/>
          </a:xfrm>
        </p:spPr>
        <p:txBody>
          <a:bodyPr/>
          <a:lstStyle/>
          <a:p>
            <a:r>
              <a:rPr lang="en-US" dirty="0"/>
              <a:t>Long-term care is expensive…</a:t>
            </a:r>
          </a:p>
        </p:txBody>
      </p:sp>
      <p:sp>
        <p:nvSpPr>
          <p:cNvPr id="6" name="Slide Number Placeholder 5"/>
          <p:cNvSpPr>
            <a:spLocks noGrp="1"/>
          </p:cNvSpPr>
          <p:nvPr>
            <p:ph type="sldNum" sz="quarter" idx="4"/>
          </p:nvPr>
        </p:nvSpPr>
        <p:spPr>
          <a:xfrm>
            <a:off x="6819900" y="6572250"/>
            <a:ext cx="2133600" cy="237027"/>
          </a:xfrm>
        </p:spPr>
        <p:txBody>
          <a:bodyPr/>
          <a:lstStyle/>
          <a:p>
            <a:fld id="{7D0E1C95-8D5A-2245-83ED-DCE907925895}" type="slidenum">
              <a:rPr lang="en-US" smtClean="0"/>
              <a:pPr/>
              <a:t>7</a:t>
            </a:fld>
            <a:endParaRPr lang="en-US" dirty="0"/>
          </a:p>
        </p:txBody>
      </p:sp>
      <p:sp>
        <p:nvSpPr>
          <p:cNvPr id="35" name="TextBox 34"/>
          <p:cNvSpPr txBox="1"/>
          <p:nvPr/>
        </p:nvSpPr>
        <p:spPr>
          <a:xfrm>
            <a:off x="2281877" y="4808182"/>
            <a:ext cx="5870518" cy="369332"/>
          </a:xfrm>
          <a:prstGeom prst="rect">
            <a:avLst/>
          </a:prstGeom>
          <a:noFill/>
          <a:ln w="6350" cap="flat" cmpd="sng" algn="ctr">
            <a:solidFill>
              <a:schemeClr val="tx1">
                <a:lumMod val="50000"/>
                <a:lumOff val="50000"/>
              </a:schemeClr>
            </a:solidFill>
            <a:prstDash val="solid"/>
            <a:round/>
            <a:headEnd type="none" w="med" len="med"/>
            <a:tailEnd type="none" w="med" len="med"/>
          </a:ln>
        </p:spPr>
        <p:txBody>
          <a:bodyPr wrap="none" rtlCol="0">
            <a:spAutoFit/>
          </a:bodyPr>
          <a:lstStyle/>
          <a:p>
            <a:r>
              <a:rPr lang="en-US" sz="1600" dirty="0">
                <a:cs typeface="Arial"/>
              </a:rPr>
              <a:t>U.S. median of existing home prices (August 2015): $228,700</a:t>
            </a:r>
            <a:r>
              <a:rPr lang="en-US" baseline="30000" dirty="0">
                <a:latin typeface="Arial"/>
                <a:cs typeface="Arial"/>
              </a:rPr>
              <a:t>4</a:t>
            </a:r>
            <a:endParaRPr lang="en-US" dirty="0">
              <a:latin typeface="Arial"/>
              <a:cs typeface="Arial"/>
            </a:endParaRPr>
          </a:p>
        </p:txBody>
      </p:sp>
      <p:pic>
        <p:nvPicPr>
          <p:cNvPr id="9" name="Picture 8"/>
          <p:cNvPicPr>
            <a:picLocks noChangeAspect="1"/>
          </p:cNvPicPr>
          <p:nvPr/>
        </p:nvPicPr>
        <p:blipFill>
          <a:blip r:embed="rId3"/>
          <a:stretch>
            <a:fillRect/>
          </a:stretch>
        </p:blipFill>
        <p:spPr>
          <a:xfrm>
            <a:off x="519278" y="1471593"/>
            <a:ext cx="8073044" cy="3006513"/>
          </a:xfrm>
          <a:prstGeom prst="rect">
            <a:avLst/>
          </a:prstGeom>
        </p:spPr>
      </p:pic>
      <p:sp>
        <p:nvSpPr>
          <p:cNvPr id="4" name="TextBox 3"/>
          <p:cNvSpPr txBox="1"/>
          <p:nvPr/>
        </p:nvSpPr>
        <p:spPr>
          <a:xfrm>
            <a:off x="765394" y="5519799"/>
            <a:ext cx="4038600" cy="707886"/>
          </a:xfrm>
          <a:prstGeom prst="rect">
            <a:avLst/>
          </a:prstGeom>
          <a:noFill/>
        </p:spPr>
        <p:txBody>
          <a:bodyPr wrap="square" rtlCol="0">
            <a:spAutoFit/>
          </a:bodyPr>
          <a:lstStyle/>
          <a:p>
            <a:r>
              <a:rPr lang="en-US" sz="1000" baseline="30000" dirty="0">
                <a:solidFill>
                  <a:schemeClr val="bg1">
                    <a:lumMod val="50000"/>
                  </a:schemeClr>
                </a:solidFill>
              </a:rPr>
              <a:t>1</a:t>
            </a:r>
            <a:r>
              <a:rPr lang="en-US" sz="1000" dirty="0">
                <a:solidFill>
                  <a:schemeClr val="bg1">
                    <a:lumMod val="50000"/>
                  </a:schemeClr>
                </a:solidFill>
              </a:rPr>
              <a:t>  Genworth 2016 Cost of Care Survey.</a:t>
            </a:r>
          </a:p>
          <a:p>
            <a:r>
              <a:rPr lang="en-US" sz="1000" baseline="30000" dirty="0">
                <a:solidFill>
                  <a:schemeClr val="bg1">
                    <a:lumMod val="50000"/>
                  </a:schemeClr>
                </a:solidFill>
              </a:rPr>
              <a:t>2</a:t>
            </a:r>
            <a:r>
              <a:rPr lang="en-US" sz="1000" dirty="0">
                <a:solidFill>
                  <a:schemeClr val="bg1">
                    <a:lumMod val="50000"/>
                  </a:schemeClr>
                </a:solidFill>
              </a:rPr>
              <a:t>  Based on 7 days a week, by 52 weeks.</a:t>
            </a:r>
          </a:p>
          <a:p>
            <a:r>
              <a:rPr lang="en-US" sz="1000" baseline="30000" dirty="0">
                <a:solidFill>
                  <a:schemeClr val="bg1">
                    <a:lumMod val="50000"/>
                  </a:schemeClr>
                </a:solidFill>
              </a:rPr>
              <a:t>3</a:t>
            </a:r>
            <a:r>
              <a:rPr lang="en-US" sz="1000" dirty="0">
                <a:solidFill>
                  <a:schemeClr val="bg1">
                    <a:lumMod val="50000"/>
                  </a:schemeClr>
                </a:solidFill>
              </a:rPr>
              <a:t>  Based on 45.5 hours a week, by 52 weeks</a:t>
            </a:r>
          </a:p>
          <a:p>
            <a:r>
              <a:rPr lang="en-US" sz="1000" baseline="30000" dirty="0">
                <a:solidFill>
                  <a:schemeClr val="bg1">
                    <a:lumMod val="50000"/>
                  </a:schemeClr>
                </a:solidFill>
              </a:rPr>
              <a:t>4</a:t>
            </a:r>
            <a:r>
              <a:rPr lang="en-US" sz="1000" dirty="0">
                <a:solidFill>
                  <a:schemeClr val="bg1">
                    <a:lumMod val="50000"/>
                  </a:schemeClr>
                </a:solidFill>
              </a:rPr>
              <a:t>  National Association of Realtors, November 2015.</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getting more expensive</a:t>
            </a:r>
          </a:p>
        </p:txBody>
      </p:sp>
      <p:sp>
        <p:nvSpPr>
          <p:cNvPr id="4" name="Slide Number Placeholder 3"/>
          <p:cNvSpPr>
            <a:spLocks noGrp="1"/>
          </p:cNvSpPr>
          <p:nvPr>
            <p:ph type="sldNum" sz="quarter" idx="4"/>
          </p:nvPr>
        </p:nvSpPr>
        <p:spPr/>
        <p:txBody>
          <a:bodyPr/>
          <a:lstStyle/>
          <a:p>
            <a:fld id="{7D0E1C95-8D5A-2245-83ED-DCE907925895}" type="slidenum">
              <a:rPr lang="en-US" smtClean="0"/>
              <a:pPr/>
              <a:t>8</a:t>
            </a:fld>
            <a:endParaRPr lang="en-US" dirty="0"/>
          </a:p>
        </p:txBody>
      </p:sp>
      <p:sp>
        <p:nvSpPr>
          <p:cNvPr id="8" name="TextBox 7"/>
          <p:cNvSpPr txBox="1"/>
          <p:nvPr/>
        </p:nvSpPr>
        <p:spPr>
          <a:xfrm>
            <a:off x="517200" y="6121399"/>
            <a:ext cx="6059446" cy="279401"/>
          </a:xfrm>
          <a:prstGeom prst="rect">
            <a:avLst/>
          </a:prstGeom>
          <a:noFill/>
        </p:spPr>
        <p:txBody>
          <a:bodyPr wrap="square" lIns="0" tIns="0" rIns="0" bIns="0" rtlCol="0" anchor="b" anchorCtr="0">
            <a:noAutofit/>
          </a:bodyPr>
          <a:lstStyle/>
          <a:p>
            <a:pPr marL="228600" indent="-228600">
              <a:buSzPct val="100000"/>
            </a:pPr>
            <a:r>
              <a:rPr lang="en-US" sz="1000" dirty="0">
                <a:solidFill>
                  <a:srgbClr val="7F7F7F"/>
                </a:solidFill>
                <a:cs typeface="Arial"/>
              </a:rPr>
              <a:t>Source: American Association for Long-term Care Insurance (AALTCI) 2016 Sourcebook.</a:t>
            </a:r>
          </a:p>
        </p:txBody>
      </p:sp>
      <p:sp>
        <p:nvSpPr>
          <p:cNvPr id="7" name="TextBox 6"/>
          <p:cNvSpPr txBox="1"/>
          <p:nvPr/>
        </p:nvSpPr>
        <p:spPr>
          <a:xfrm>
            <a:off x="7045000" y="3088640"/>
            <a:ext cx="249880" cy="200055"/>
          </a:xfrm>
          <a:prstGeom prst="rect">
            <a:avLst/>
          </a:prstGeom>
          <a:noFill/>
        </p:spPr>
        <p:txBody>
          <a:bodyPr wrap="square" lIns="0" tIns="0" rIns="0" bIns="0" rtlCol="0">
            <a:spAutoFit/>
          </a:bodyPr>
          <a:lstStyle/>
          <a:p>
            <a:r>
              <a:rPr lang="en-US" sz="700" dirty="0">
                <a:solidFill>
                  <a:srgbClr val="FFFFFF"/>
                </a:solidFill>
                <a:latin typeface="Arial"/>
                <a:cs typeface="Arial"/>
              </a:rPr>
              <a:t>13</a:t>
            </a:r>
          </a:p>
          <a:p>
            <a:endParaRPr lang="en-US" sz="600" dirty="0">
              <a:latin typeface="Arial"/>
              <a:cs typeface="Arial"/>
            </a:endParaRPr>
          </a:p>
        </p:txBody>
      </p:sp>
      <p:sp>
        <p:nvSpPr>
          <p:cNvPr id="9" name="TextBox 1"/>
          <p:cNvSpPr txBox="1"/>
          <p:nvPr/>
        </p:nvSpPr>
        <p:spPr>
          <a:xfrm>
            <a:off x="3575552" y="4206240"/>
            <a:ext cx="1407680" cy="5414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bg1"/>
                </a:solidFill>
              </a:rPr>
              <a:t>$83,950</a:t>
            </a:r>
          </a:p>
        </p:txBody>
      </p:sp>
      <p:sp>
        <p:nvSpPr>
          <p:cNvPr id="12" name="TextBox 1"/>
          <p:cNvSpPr txBox="1"/>
          <p:nvPr/>
        </p:nvSpPr>
        <p:spPr>
          <a:xfrm>
            <a:off x="6134100" y="2423160"/>
            <a:ext cx="1614271" cy="5414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ysClr val="window" lastClr="FFFFFF"/>
                </a:solidFill>
              </a:rPr>
              <a:t>$223,797</a:t>
            </a:r>
          </a:p>
        </p:txBody>
      </p:sp>
      <p:pic>
        <p:nvPicPr>
          <p:cNvPr id="5" name="Picture 4"/>
          <p:cNvPicPr>
            <a:picLocks noChangeAspect="1"/>
          </p:cNvPicPr>
          <p:nvPr/>
        </p:nvPicPr>
        <p:blipFill>
          <a:blip r:embed="rId3"/>
          <a:stretch>
            <a:fillRect/>
          </a:stretch>
        </p:blipFill>
        <p:spPr>
          <a:xfrm>
            <a:off x="435138" y="1822015"/>
            <a:ext cx="8311662" cy="361175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D0E1C95-8D5A-2245-83ED-DCE907925895}" type="slidenum">
              <a:rPr lang="en-US" smtClean="0"/>
              <a:pPr/>
              <a:t>9</a:t>
            </a:fld>
            <a:endParaRPr lang="en-US" dirty="0"/>
          </a:p>
        </p:txBody>
      </p:sp>
      <p:sp>
        <p:nvSpPr>
          <p:cNvPr id="3" name="Title 2"/>
          <p:cNvSpPr>
            <a:spLocks noGrp="1"/>
          </p:cNvSpPr>
          <p:nvPr>
            <p:ph type="title"/>
          </p:nvPr>
        </p:nvSpPr>
        <p:spPr/>
        <p:txBody>
          <a:bodyPr/>
          <a:lstStyle/>
          <a:p>
            <a:r>
              <a:rPr lang="en-US" dirty="0"/>
              <a:t>Who is preparing for long-term care?</a:t>
            </a:r>
            <a:br>
              <a:rPr lang="en-US" dirty="0"/>
            </a:br>
            <a:endParaRPr lang="en-US" dirty="0"/>
          </a:p>
        </p:txBody>
      </p:sp>
      <p:sp>
        <p:nvSpPr>
          <p:cNvPr id="18" name="TextBox 17"/>
          <p:cNvSpPr txBox="1"/>
          <p:nvPr/>
        </p:nvSpPr>
        <p:spPr>
          <a:xfrm>
            <a:off x="743713" y="1384300"/>
            <a:ext cx="7460487" cy="4278094"/>
          </a:xfrm>
          <a:prstGeom prst="rect">
            <a:avLst/>
          </a:prstGeom>
          <a:noFill/>
        </p:spPr>
        <p:txBody>
          <a:bodyPr wrap="square" rtlCol="0">
            <a:spAutoFit/>
          </a:bodyPr>
          <a:lstStyle/>
          <a:p>
            <a:pPr marL="223838" indent="-223838">
              <a:spcAft>
                <a:spcPts val="1200"/>
              </a:spcAft>
              <a:buFont typeface="Arial"/>
              <a:buChar char="•"/>
            </a:pPr>
            <a:r>
              <a:rPr lang="en-US" sz="2400" dirty="0">
                <a:latin typeface="Arial"/>
                <a:cs typeface="Arial"/>
              </a:rPr>
              <a:t>Anyone with assets to protect or pass on to heirs</a:t>
            </a:r>
          </a:p>
          <a:p>
            <a:pPr marL="681038" lvl="1" indent="-223838">
              <a:spcAft>
                <a:spcPts val="1200"/>
              </a:spcAft>
              <a:buFont typeface="Arial"/>
              <a:buChar char="•"/>
            </a:pPr>
            <a:r>
              <a:rPr lang="en-US" sz="2000" dirty="0">
                <a:latin typeface="Arial"/>
                <a:cs typeface="Arial"/>
              </a:rPr>
              <a:t>E.g., Homes, property, retirement accounts, etc.</a:t>
            </a:r>
          </a:p>
          <a:p>
            <a:pPr marL="223838" indent="-223838">
              <a:spcAft>
                <a:spcPts val="1200"/>
              </a:spcAft>
              <a:buFont typeface="Arial"/>
              <a:buChar char="•"/>
            </a:pPr>
            <a:r>
              <a:rPr lang="en-US" sz="2400" dirty="0">
                <a:latin typeface="Arial"/>
                <a:cs typeface="Arial"/>
              </a:rPr>
              <a:t>Not just for the elderly</a:t>
            </a:r>
          </a:p>
          <a:p>
            <a:pPr marL="681038" lvl="1" indent="-223838">
              <a:spcAft>
                <a:spcPts val="1200"/>
              </a:spcAft>
              <a:buFont typeface="Arial"/>
              <a:buChar char="•"/>
            </a:pPr>
            <a:r>
              <a:rPr lang="en-US" sz="2000" dirty="0">
                <a:latin typeface="Arial"/>
                <a:cs typeface="Arial"/>
              </a:rPr>
              <a:t>92% of LTC purchasers are under 65</a:t>
            </a:r>
            <a:endParaRPr lang="en-US" sz="2000" baseline="30000" dirty="0">
              <a:latin typeface="Arial"/>
              <a:cs typeface="Arial"/>
            </a:endParaRPr>
          </a:p>
          <a:p>
            <a:pPr marL="681038" lvl="1" indent="-223838">
              <a:spcAft>
                <a:spcPts val="1200"/>
              </a:spcAft>
              <a:buFont typeface="Arial"/>
              <a:buChar char="•"/>
            </a:pPr>
            <a:r>
              <a:rPr lang="en-US" sz="2000" dirty="0">
                <a:latin typeface="Arial"/>
                <a:cs typeface="Arial"/>
              </a:rPr>
              <a:t>55% of policies are written for people between 55 to 64</a:t>
            </a:r>
            <a:endParaRPr lang="en-US" sz="2000" baseline="30000" dirty="0">
              <a:latin typeface="Arial"/>
              <a:cs typeface="Arial"/>
            </a:endParaRPr>
          </a:p>
          <a:p>
            <a:pPr marL="223838" indent="-223838">
              <a:spcAft>
                <a:spcPts val="1200"/>
              </a:spcAft>
              <a:buFont typeface="Arial"/>
              <a:buChar char="•"/>
            </a:pPr>
            <a:r>
              <a:rPr lang="en-US" sz="2400" dirty="0">
                <a:latin typeface="Arial"/>
                <a:cs typeface="Arial"/>
              </a:rPr>
              <a:t>Affluent couples and individuals</a:t>
            </a:r>
          </a:p>
          <a:p>
            <a:pPr marL="681038" lvl="1" indent="-223838">
              <a:spcAft>
                <a:spcPts val="1200"/>
              </a:spcAft>
              <a:buFont typeface="Arial"/>
              <a:buChar char="•"/>
            </a:pPr>
            <a:r>
              <a:rPr lang="en-US" sz="2000" dirty="0">
                <a:latin typeface="Arial"/>
                <a:cs typeface="Arial"/>
              </a:rPr>
              <a:t>Paying LTC costs out-of-pocket not cost-efficient</a:t>
            </a:r>
          </a:p>
          <a:p>
            <a:pPr marL="681038" lvl="1" indent="-223838">
              <a:spcAft>
                <a:spcPts val="1200"/>
              </a:spcAft>
              <a:buFont typeface="Arial"/>
              <a:buChar char="•"/>
            </a:pPr>
            <a:endParaRPr lang="en-US" sz="2000" dirty="0">
              <a:latin typeface="Arial" pitchFamily="34" charset="0"/>
              <a:cs typeface="Arial" pitchFamily="34" charset="0"/>
            </a:endParaRPr>
          </a:p>
          <a:p>
            <a:pPr marL="223838" indent="-223838">
              <a:spcAft>
                <a:spcPts val="1200"/>
              </a:spcAft>
              <a:buFont typeface="Arial"/>
              <a:buChar char="•"/>
            </a:pPr>
            <a:endParaRPr lang="en-US" sz="2000" dirty="0">
              <a:latin typeface="Arial"/>
              <a:cs typeface="Arial"/>
            </a:endParaRPr>
          </a:p>
        </p:txBody>
      </p:sp>
      <p:sp>
        <p:nvSpPr>
          <p:cNvPr id="19" name="TextBox 18"/>
          <p:cNvSpPr txBox="1"/>
          <p:nvPr/>
        </p:nvSpPr>
        <p:spPr>
          <a:xfrm>
            <a:off x="517200" y="6121399"/>
            <a:ext cx="5616900" cy="276129"/>
          </a:xfrm>
          <a:prstGeom prst="rect">
            <a:avLst/>
          </a:prstGeom>
          <a:noFill/>
        </p:spPr>
        <p:txBody>
          <a:bodyPr wrap="square" lIns="0" tIns="0" rIns="0" bIns="0" rtlCol="0" anchor="b" anchorCtr="0">
            <a:noAutofit/>
          </a:bodyPr>
          <a:lstStyle/>
          <a:p>
            <a:pPr marL="228600" indent="-228600">
              <a:buSzPct val="100000"/>
            </a:pPr>
            <a:r>
              <a:rPr lang="en-US" sz="1000" dirty="0">
                <a:solidFill>
                  <a:srgbClr val="7F7F7F"/>
                </a:solidFill>
                <a:cs typeface="Arial"/>
              </a:rPr>
              <a:t>Source: American Association of Long-Term Care Insurance, 2015.</a:t>
            </a:r>
            <a:endParaRPr lang="en-US" sz="1000" dirty="0">
              <a:solidFill>
                <a:srgbClr val="7F7F7F"/>
              </a:solidFill>
              <a:latin typeface="Arial"/>
              <a:cs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12255</TotalTime>
  <Words>6054</Words>
  <Application>Microsoft Office PowerPoint</Application>
  <PresentationFormat>On-screen Show (4:3)</PresentationFormat>
  <Paragraphs>457</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ＭＳ Ｐゴシック</vt:lpstr>
      <vt:lpstr>Arial</vt:lpstr>
      <vt:lpstr>Arial Bold</vt:lpstr>
      <vt:lpstr>Arial Narrow</vt:lpstr>
      <vt:lpstr>Calibri</vt:lpstr>
      <vt:lpstr>Lucida Grande</vt:lpstr>
      <vt:lpstr>Office Theme</vt:lpstr>
      <vt:lpstr>think-cell Slide</vt:lpstr>
      <vt:lpstr>PowerPoint Presentation</vt:lpstr>
      <vt:lpstr>Important things to keep in mind</vt:lpstr>
      <vt:lpstr>Today’s Agenda</vt:lpstr>
      <vt:lpstr>PowerPoint Presentation</vt:lpstr>
      <vt:lpstr>Many will need long-term care…</vt:lpstr>
      <vt:lpstr>Long-term care doesn’t always mean “nursing home”</vt:lpstr>
      <vt:lpstr>Long-term care is expensive…</vt:lpstr>
      <vt:lpstr>… and getting more expensive</vt:lpstr>
      <vt:lpstr>Who is preparing for long-term care? </vt:lpstr>
      <vt:lpstr>Perceptions of long-term care</vt:lpstr>
      <vt:lpstr>Misperceptions of payment options</vt:lpstr>
      <vt:lpstr>How long-term care expenses are paid: Medicaid</vt:lpstr>
      <vt:lpstr>Long-term care is likely to be informal and unpaid</vt:lpstr>
      <vt:lpstr>Long-term care realities</vt:lpstr>
      <vt:lpstr>PowerPoint Presentation</vt:lpstr>
      <vt:lpstr>Medicaid and Medicare are not realistic solutions</vt:lpstr>
      <vt:lpstr>Long-term care is chronic care</vt:lpstr>
      <vt:lpstr>What qualifies as long-term care?</vt:lpstr>
      <vt:lpstr>PowerPoint Presentation</vt:lpstr>
      <vt:lpstr>PowerPoint Presentation</vt:lpstr>
      <vt:lpstr>Informal long-term care is physically and financially demanding for women</vt:lpstr>
      <vt:lpstr>How to get started</vt:lpstr>
      <vt:lpstr>Start with a Long-term Care Cost Assessment</vt:lpstr>
      <vt:lpstr>Creating a plan to address long-term care costs</vt:lpstr>
      <vt:lpstr>PowerPoint Presentation</vt:lpstr>
      <vt:lpstr>PowerPoint Presentation</vt:lpstr>
      <vt:lpstr>PowerPoint Presentation</vt:lpstr>
      <vt:lpstr>PowerPoint Presentation</vt:lpstr>
      <vt:lpstr>PowerPoint Presentation</vt:lpstr>
      <vt:lpstr>Health Care and LTC Cost Assessment</vt:lpstr>
      <vt:lpstr>PowerPoint Presentation</vt:lpstr>
      <vt:lpstr>Comparing indemnity &amp; reimbursement plans</vt:lpstr>
      <vt:lpstr>LTC planning may help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morani</dc:creator>
  <cp:lastModifiedBy>rhanderson</cp:lastModifiedBy>
  <cp:revision>632</cp:revision>
  <cp:lastPrinted>2017-03-07T14:12:59Z</cp:lastPrinted>
  <dcterms:created xsi:type="dcterms:W3CDTF">2012-11-15T14:13:29Z</dcterms:created>
  <dcterms:modified xsi:type="dcterms:W3CDTF">2017-09-28T15:08:58Z</dcterms:modified>
</cp:coreProperties>
</file>