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5"/>
    <p:sldMasterId id="2147483669" r:id="rId6"/>
  </p:sldMasterIdLst>
  <p:notesMasterIdLst>
    <p:notesMasterId r:id="rId63"/>
  </p:notesMasterIdLst>
  <p:handoutMasterIdLst>
    <p:handoutMasterId r:id="rId64"/>
  </p:handoutMasterIdLst>
  <p:sldIdLst>
    <p:sldId id="256" r:id="rId7"/>
    <p:sldId id="437" r:id="rId8"/>
    <p:sldId id="425" r:id="rId9"/>
    <p:sldId id="257" r:id="rId10"/>
    <p:sldId id="421" r:id="rId11"/>
    <p:sldId id="513" r:id="rId12"/>
    <p:sldId id="259" r:id="rId13"/>
    <p:sldId id="511" r:id="rId14"/>
    <p:sldId id="303" r:id="rId15"/>
    <p:sldId id="508" r:id="rId16"/>
    <p:sldId id="509" r:id="rId17"/>
    <p:sldId id="507" r:id="rId18"/>
    <p:sldId id="515" r:id="rId19"/>
    <p:sldId id="517" r:id="rId20"/>
    <p:sldId id="459" r:id="rId21"/>
    <p:sldId id="463" r:id="rId22"/>
    <p:sldId id="398" r:id="rId23"/>
    <p:sldId id="263" r:id="rId24"/>
    <p:sldId id="304" r:id="rId25"/>
    <p:sldId id="305" r:id="rId26"/>
    <p:sldId id="307" r:id="rId27"/>
    <p:sldId id="308" r:id="rId28"/>
    <p:sldId id="309" r:id="rId29"/>
    <p:sldId id="514" r:id="rId30"/>
    <p:sldId id="496" r:id="rId31"/>
    <p:sldId id="497" r:id="rId32"/>
    <p:sldId id="498" r:id="rId33"/>
    <p:sldId id="499" r:id="rId34"/>
    <p:sldId id="510" r:id="rId35"/>
    <p:sldId id="385" r:id="rId36"/>
    <p:sldId id="495" r:id="rId37"/>
    <p:sldId id="422" r:id="rId38"/>
    <p:sldId id="386" r:id="rId39"/>
    <p:sldId id="387" r:id="rId40"/>
    <p:sldId id="388" r:id="rId41"/>
    <p:sldId id="389" r:id="rId42"/>
    <p:sldId id="353" r:id="rId43"/>
    <p:sldId id="316" r:id="rId44"/>
    <p:sldId id="401" r:id="rId45"/>
    <p:sldId id="402" r:id="rId46"/>
    <p:sldId id="504" r:id="rId47"/>
    <p:sldId id="488" r:id="rId48"/>
    <p:sldId id="423" r:id="rId49"/>
    <p:sldId id="320" r:id="rId50"/>
    <p:sldId id="410" r:id="rId51"/>
    <p:sldId id="489" r:id="rId52"/>
    <p:sldId id="466" r:id="rId53"/>
    <p:sldId id="411" r:id="rId54"/>
    <p:sldId id="412" r:id="rId55"/>
    <p:sldId id="490" r:id="rId56"/>
    <p:sldId id="413" r:id="rId57"/>
    <p:sldId id="516" r:id="rId58"/>
    <p:sldId id="357" r:id="rId59"/>
    <p:sldId id="502" r:id="rId60"/>
    <p:sldId id="518" r:id="rId61"/>
    <p:sldId id="519" r:id="rId62"/>
  </p:sldIdLst>
  <p:sldSz cx="9144000" cy="6858000" type="screen4x3"/>
  <p:notesSz cx="7010400" cy="92964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A4A3A4"/>
          </p15:clr>
        </p15:guide>
        <p15:guide id="2" pos="575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y Blistan" initials="JB" lastIdx="25" clrIdx="0"/>
  <p:cmAuthor id="7" name="Okechukwu, Ifeoma" initials="OI" lastIdx="8" clrIdx="7">
    <p:extLst/>
  </p:cmAuthor>
  <p:cmAuthor id="1" name="Nationwide" initials="" lastIdx="1" clrIdx="1"/>
  <p:cmAuthor id="8" name="Okechukwu Ifeoma" initials="OI" lastIdx="15" clrIdx="8">
    <p:extLst/>
  </p:cmAuthor>
  <p:cmAuthor id="2" name="peakk1" initials="p" lastIdx="11" clrIdx="2"/>
  <p:cmAuthor id="9" name="Williams, Susanne" initials="WS" lastIdx="2" clrIdx="9">
    <p:extLst/>
  </p:cmAuthor>
  <p:cmAuthor id="3" name="Joe Elsasser" initials="JE" lastIdx="29" clrIdx="3">
    <p:extLst/>
  </p:cmAuthor>
  <p:cmAuthor id="10" name="Hausch, Staci" initials="HS" lastIdx="1" clrIdx="10">
    <p:extLst/>
  </p:cmAuthor>
  <p:cmAuthor id="4" name="Ifeoma Okechukwu" initials="IO" lastIdx="205" clrIdx="4"/>
  <p:cmAuthor id="11" name="loechm1" initials="l" lastIdx="5" clrIdx="11"/>
  <p:cmAuthor id="5" name="John Clinton" initials="jjc" lastIdx="13" clrIdx="5"/>
  <p:cmAuthor id="6" name="John Clinton" initials="jc" lastIdx="9" clrIdx="6"/>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8FB1"/>
    <a:srgbClr val="000000"/>
    <a:srgbClr val="F8B716"/>
    <a:srgbClr val="62706F"/>
    <a:srgbClr val="5DA8CA"/>
    <a:srgbClr val="7F7F7F"/>
    <a:srgbClr val="FF6600"/>
    <a:srgbClr val="DBE5F1"/>
    <a:srgbClr val="5A8BAC"/>
    <a:srgbClr val="68A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E68ABF1-CB52-4EF8-99A1-D8A9B32C3386}">
  <a:tblStyle styleId="{AE68ABF1-CB52-4EF8-99A1-D8A9B32C3386}" styleName="Table_0">
    <a:wholeTbl>
      <a:tcTxStyle b="off" i="off">
        <a:schemeClr val="dk1"/>
      </a:tcTxStyle>
      <a:tcStyle>
        <a:tcBdr>
          <a:left>
            <a:ln w="12700" cap="flat">
              <a:solidFill>
                <a:schemeClr val="lt1"/>
              </a:solidFill>
              <a:prstDash val="solid"/>
              <a:round/>
              <a:headEnd type="none" w="med" len="med"/>
              <a:tailEnd type="none" w="med" len="med"/>
            </a:ln>
          </a:left>
          <a:right>
            <a:ln w="12700" cap="flat">
              <a:solidFill>
                <a:schemeClr val="lt1"/>
              </a:solidFill>
              <a:prstDash val="solid"/>
              <a:round/>
              <a:headEnd type="none" w="med" len="med"/>
              <a:tailEnd type="none" w="med" len="med"/>
            </a:ln>
          </a:right>
          <a:top>
            <a:ln w="12700" cap="flat">
              <a:solidFill>
                <a:schemeClr val="lt1"/>
              </a:solidFill>
              <a:prstDash val="solid"/>
              <a:round/>
              <a:headEnd type="none" w="med" len="med"/>
              <a:tailEnd type="none" w="med" len="med"/>
            </a:ln>
          </a:top>
          <a:bottom>
            <a:ln w="12700" cap="flat">
              <a:solidFill>
                <a:schemeClr val="lt1"/>
              </a:solidFill>
              <a:prstDash val="solid"/>
              <a:round/>
              <a:headEnd type="none" w="med" len="med"/>
              <a:tailEnd type="none" w="med" len="med"/>
            </a:ln>
          </a:bottom>
          <a:insideH>
            <a:ln w="12700" cap="flat">
              <a:solidFill>
                <a:schemeClr val="lt1"/>
              </a:solidFill>
              <a:prstDash val="solid"/>
              <a:round/>
              <a:headEnd type="none" w="med" len="med"/>
              <a:tailEnd type="none" w="med" len="med"/>
            </a:ln>
          </a:insideH>
          <a:insideV>
            <a:ln w="12700" cap="flat">
              <a:solidFill>
                <a:schemeClr val="lt1"/>
              </a:solidFill>
              <a:prstDash val="solid"/>
              <a:round/>
              <a:headEnd type="none" w="med" len="med"/>
              <a:tailEnd type="none" w="med" len="med"/>
            </a:ln>
          </a:insideV>
        </a:tcBdr>
        <a:fill>
          <a:solidFill>
            <a:srgbClr val="EFF3F9"/>
          </a:solidFill>
        </a:fill>
      </a:tcStyle>
    </a:wholeTbl>
    <a:band1H>
      <a:tcStyle>
        <a:tcBdr/>
        <a:fill>
          <a:solidFill>
            <a:srgbClr val="DBE5F1"/>
          </a:solidFill>
        </a:fill>
      </a:tcStyle>
    </a:band1H>
    <a:band1V>
      <a:tcStyle>
        <a:tcBdr/>
        <a:fill>
          <a:solidFill>
            <a:srgbClr val="DBE5F1"/>
          </a:solidFill>
        </a:fill>
      </a:tcStyle>
    </a:band1V>
    <a:lastCol>
      <a:tcTxStyle b="on" i="off">
        <a:schemeClr val="lt1"/>
      </a:tcTxStyle>
      <a:tcStyle>
        <a:tcBdr/>
        <a:fill>
          <a:solidFill>
            <a:schemeClr val="accent1"/>
          </a:solidFill>
        </a:fill>
      </a:tcStyle>
    </a:lastCol>
    <a:firstCol>
      <a:tcTxStyle b="on" i="off">
        <a:schemeClr val="lt1"/>
      </a:tcTxStyle>
      <a:tcStyle>
        <a:tcBdr/>
        <a:fill>
          <a:solidFill>
            <a:schemeClr val="accent1"/>
          </a:solidFill>
        </a:fill>
      </a:tcStyle>
    </a:firstCol>
    <a:lastRow>
      <a:tcTxStyle b="on" i="off">
        <a:schemeClr val="lt1"/>
      </a:tcTxStyle>
      <a:tcStyle>
        <a:tcBdr>
          <a:top>
            <a:ln w="38100" cap="flat">
              <a:solidFill>
                <a:schemeClr val="lt1"/>
              </a:solidFill>
              <a:prstDash val="solid"/>
              <a:round/>
              <a:headEnd type="none" w="med" len="med"/>
              <a:tailEnd type="none" w="med" len="med"/>
            </a:ln>
          </a:top>
        </a:tcBdr>
        <a:fill>
          <a:solidFill>
            <a:schemeClr val="accent1"/>
          </a:solidFill>
        </a:fill>
      </a:tcStyle>
    </a:lastRow>
    <a:firstRow>
      <a:tcTxStyle b="on" i="off">
        <a:schemeClr val="lt1"/>
      </a:tcTxStyle>
      <a:tcStyle>
        <a:tcBdr>
          <a:bottom>
            <a:ln w="38100" cap="flat">
              <a:solidFill>
                <a:schemeClr val="lt1"/>
              </a:solidFill>
              <a:prstDash val="solid"/>
              <a:round/>
              <a:headEnd type="none" w="med" len="med"/>
              <a:tailEnd type="none" w="med" len="med"/>
            </a:ln>
          </a:bottom>
        </a:tcBdr>
        <a:fill>
          <a:solidFill>
            <a:schemeClr val="accent1"/>
          </a:solidFill>
        </a:fill>
      </a:tcStyle>
    </a:firstRow>
  </a:tblStyle>
  <a:tblStyle styleId="{F34E16D1-6738-4045-B385-5B3DA7C43CAB}" styleName="Table_1"/>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30" autoAdjust="0"/>
    <p:restoredTop sz="83838" autoAdjust="0"/>
  </p:normalViewPr>
  <p:slideViewPr>
    <p:cSldViewPr snapToGrid="0">
      <p:cViewPr varScale="1">
        <p:scale>
          <a:sx n="62" d="100"/>
          <a:sy n="62" d="100"/>
        </p:scale>
        <p:origin x="1494" y="72"/>
      </p:cViewPr>
      <p:guideLst>
        <p:guide orient="horz"/>
        <p:guide pos="5759"/>
      </p:guideLst>
    </p:cSldViewPr>
  </p:slideViewPr>
  <p:notesTextViewPr>
    <p:cViewPr>
      <p:scale>
        <a:sx n="3" d="2"/>
        <a:sy n="3" d="2"/>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Expense</c:v>
                </c:pt>
              </c:strCache>
            </c:strRef>
          </c:tx>
          <c:spPr>
            <a:solidFill>
              <a:srgbClr val="7F7F7F"/>
            </a:solidFill>
          </c:spPr>
          <c:dPt>
            <c:idx val="0"/>
            <c:bubble3D val="0"/>
            <c:spPr>
              <a:solidFill>
                <a:srgbClr val="FFC000"/>
              </a:solidFill>
              <a:ln w="31750">
                <a:noFill/>
              </a:ln>
              <a:effectLst/>
            </c:spPr>
            <c:extLst xmlns:c16r2="http://schemas.microsoft.com/office/drawing/2015/06/chart">
              <c:ext xmlns:c16="http://schemas.microsoft.com/office/drawing/2014/chart" uri="{C3380CC4-5D6E-409C-BE32-E72D297353CC}">
                <c16:uniqueId val="{00000001-5AD9-474E-ABA6-F21404B5DE06}"/>
              </c:ext>
            </c:extLst>
          </c:dPt>
          <c:dPt>
            <c:idx val="1"/>
            <c:bubble3D val="0"/>
            <c:spPr>
              <a:solidFill>
                <a:srgbClr val="7F7F7F"/>
              </a:solidFill>
              <a:ln w="31750">
                <a:noFill/>
              </a:ln>
              <a:effectLst/>
            </c:spPr>
            <c:extLst xmlns:c16r2="http://schemas.microsoft.com/office/drawing/2015/06/chart">
              <c:ext xmlns:c16="http://schemas.microsoft.com/office/drawing/2014/chart" uri="{C3380CC4-5D6E-409C-BE32-E72D297353CC}">
                <c16:uniqueId val="{00000003-5AD9-474E-ABA6-F21404B5DE06}"/>
              </c:ext>
            </c:extLst>
          </c:dPt>
          <c:dPt>
            <c:idx val="2"/>
            <c:bubble3D val="0"/>
            <c:spPr>
              <a:solidFill>
                <a:srgbClr val="7F7F7F"/>
              </a:solidFill>
              <a:ln w="31750">
                <a:noFill/>
              </a:ln>
              <a:effectLst/>
            </c:spPr>
            <c:extLst xmlns:c16r2="http://schemas.microsoft.com/office/drawing/2015/06/chart">
              <c:ext xmlns:c16="http://schemas.microsoft.com/office/drawing/2014/chart" uri="{C3380CC4-5D6E-409C-BE32-E72D297353CC}">
                <c16:uniqueId val="{00000005-5AD9-474E-ABA6-F21404B5DE06}"/>
              </c:ext>
            </c:extLst>
          </c:dPt>
          <c:dPt>
            <c:idx val="3"/>
            <c:bubble3D val="0"/>
            <c:spPr>
              <a:solidFill>
                <a:srgbClr val="7F7F7F"/>
              </a:solidFill>
              <a:ln w="19050">
                <a:solidFill>
                  <a:schemeClr val="lt1"/>
                </a:solidFill>
              </a:ln>
              <a:effectLst/>
            </c:spPr>
            <c:extLst xmlns:c16r2="http://schemas.microsoft.com/office/drawing/2015/06/chart">
              <c:ext xmlns:c16="http://schemas.microsoft.com/office/drawing/2014/chart" uri="{C3380CC4-5D6E-409C-BE32-E72D297353CC}">
                <c16:uniqueId val="{00000007-5AD9-474E-ABA6-F21404B5DE06}"/>
              </c:ext>
            </c:extLst>
          </c:dPt>
          <c:cat>
            <c:strRef>
              <c:f>Sheet1!$A$2:$A$5</c:f>
              <c:strCache>
                <c:ptCount val="2"/>
                <c:pt idx="0">
                  <c:v>Cost-sharing</c:v>
                </c:pt>
                <c:pt idx="1">
                  <c:v>Out-of-Pocket</c:v>
                </c:pt>
              </c:strCache>
            </c:strRef>
          </c:cat>
          <c:val>
            <c:numRef>
              <c:f>Sheet1!$B$2:$B$5</c:f>
              <c:numCache>
                <c:formatCode>0%</c:formatCode>
                <c:ptCount val="4"/>
                <c:pt idx="0">
                  <c:v>0.3</c:v>
                </c:pt>
                <c:pt idx="1">
                  <c:v>0.7</c:v>
                </c:pt>
              </c:numCache>
            </c:numRef>
          </c:val>
          <c:extLst xmlns:c16r2="http://schemas.microsoft.com/office/drawing/2015/06/chart">
            <c:ext xmlns:c16="http://schemas.microsoft.com/office/drawing/2014/chart" uri="{C3380CC4-5D6E-409C-BE32-E72D297353CC}">
              <c16:uniqueId val="{00000008-5AD9-474E-ABA6-F21404B5DE06}"/>
            </c:ext>
          </c:extLst>
        </c:ser>
        <c:dLbls>
          <c:showLegendKey val="0"/>
          <c:showVal val="0"/>
          <c:showCatName val="0"/>
          <c:showSerName val="0"/>
          <c:showPercent val="0"/>
          <c:showBubbleSize val="0"/>
          <c:showLeaderLines val="1"/>
        </c:dLbls>
        <c:firstSliceAng val="0"/>
        <c:holeSize val="7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Expense</c:v>
                </c:pt>
              </c:strCache>
            </c:strRef>
          </c:tx>
          <c:spPr>
            <a:solidFill>
              <a:srgbClr val="7F7F7F"/>
            </a:solidFill>
          </c:spPr>
          <c:dPt>
            <c:idx val="0"/>
            <c:bubble3D val="0"/>
            <c:spPr>
              <a:solidFill>
                <a:srgbClr val="FFC000"/>
              </a:solidFill>
              <a:ln w="31750">
                <a:noFill/>
              </a:ln>
              <a:effectLst/>
            </c:spPr>
            <c:extLst xmlns:c16r2="http://schemas.microsoft.com/office/drawing/2015/06/chart">
              <c:ext xmlns:c16="http://schemas.microsoft.com/office/drawing/2014/chart" uri="{C3380CC4-5D6E-409C-BE32-E72D297353CC}">
                <c16:uniqueId val="{00000001-6945-4EAA-A49B-B2FA58A3D227}"/>
              </c:ext>
            </c:extLst>
          </c:dPt>
          <c:dPt>
            <c:idx val="1"/>
            <c:bubble3D val="0"/>
            <c:spPr>
              <a:solidFill>
                <a:srgbClr val="7F7F7F"/>
              </a:solidFill>
              <a:ln w="31750">
                <a:noFill/>
              </a:ln>
              <a:effectLst/>
            </c:spPr>
            <c:extLst xmlns:c16r2="http://schemas.microsoft.com/office/drawing/2015/06/chart">
              <c:ext xmlns:c16="http://schemas.microsoft.com/office/drawing/2014/chart" uri="{C3380CC4-5D6E-409C-BE32-E72D297353CC}">
                <c16:uniqueId val="{00000003-6945-4EAA-A49B-B2FA58A3D227}"/>
              </c:ext>
            </c:extLst>
          </c:dPt>
          <c:dPt>
            <c:idx val="2"/>
            <c:bubble3D val="0"/>
            <c:spPr>
              <a:solidFill>
                <a:srgbClr val="7F7F7F"/>
              </a:solidFill>
              <a:ln w="31750">
                <a:noFill/>
              </a:ln>
              <a:effectLst/>
            </c:spPr>
            <c:extLst xmlns:c16r2="http://schemas.microsoft.com/office/drawing/2015/06/chart">
              <c:ext xmlns:c16="http://schemas.microsoft.com/office/drawing/2014/chart" uri="{C3380CC4-5D6E-409C-BE32-E72D297353CC}">
                <c16:uniqueId val="{00000005-6945-4EAA-A49B-B2FA58A3D227}"/>
              </c:ext>
            </c:extLst>
          </c:dPt>
          <c:dPt>
            <c:idx val="3"/>
            <c:bubble3D val="0"/>
            <c:spPr>
              <a:solidFill>
                <a:srgbClr val="7F7F7F"/>
              </a:solidFill>
              <a:ln w="19050">
                <a:solidFill>
                  <a:schemeClr val="lt1"/>
                </a:solidFill>
              </a:ln>
              <a:effectLst/>
            </c:spPr>
            <c:extLst xmlns:c16r2="http://schemas.microsoft.com/office/drawing/2015/06/chart">
              <c:ext xmlns:c16="http://schemas.microsoft.com/office/drawing/2014/chart" uri="{C3380CC4-5D6E-409C-BE32-E72D297353CC}">
                <c16:uniqueId val="{00000007-6945-4EAA-A49B-B2FA58A3D227}"/>
              </c:ext>
            </c:extLst>
          </c:dPt>
          <c:cat>
            <c:strRef>
              <c:f>Sheet1!$A$2:$A$5</c:f>
              <c:strCache>
                <c:ptCount val="3"/>
                <c:pt idx="0">
                  <c:v>Cost-sharing</c:v>
                </c:pt>
                <c:pt idx="1">
                  <c:v>Premiums</c:v>
                </c:pt>
                <c:pt idx="2">
                  <c:v>Out-of-Pocket</c:v>
                </c:pt>
              </c:strCache>
            </c:strRef>
          </c:cat>
          <c:val>
            <c:numRef>
              <c:f>Sheet1!$B$2:$B$5</c:f>
              <c:numCache>
                <c:formatCode>General</c:formatCode>
                <c:ptCount val="4"/>
                <c:pt idx="0" formatCode="0%">
                  <c:v>0.42</c:v>
                </c:pt>
                <c:pt idx="2" formatCode="0%">
                  <c:v>0.7</c:v>
                </c:pt>
              </c:numCache>
            </c:numRef>
          </c:val>
          <c:extLst xmlns:c16r2="http://schemas.microsoft.com/office/drawing/2015/06/chart">
            <c:ext xmlns:c16="http://schemas.microsoft.com/office/drawing/2014/chart" uri="{C3380CC4-5D6E-409C-BE32-E72D297353CC}">
              <c16:uniqueId val="{00000008-6945-4EAA-A49B-B2FA58A3D227}"/>
            </c:ext>
          </c:extLst>
        </c:ser>
        <c:dLbls>
          <c:showLegendKey val="0"/>
          <c:showVal val="0"/>
          <c:showCatName val="0"/>
          <c:showSerName val="0"/>
          <c:showPercent val="0"/>
          <c:showBubbleSize val="0"/>
          <c:showLeaderLines val="1"/>
        </c:dLbls>
        <c:firstSliceAng val="0"/>
        <c:holeSize val="74"/>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97EFD23-07DA-8E42-AA19-DFE8B4BE77FD}" type="datetimeFigureOut">
              <a:rPr lang="en-US" smtClean="0"/>
              <a:pPr/>
              <a:t>9/27/2017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DA282F39-9D5C-8746-AF2F-C0ED127C5AC0}" type="slidenum">
              <a:rPr lang="en-US" smtClean="0"/>
              <a:pPr/>
              <a:t>‹#›</a:t>
            </a:fld>
            <a:endParaRPr lang="en-US"/>
          </a:p>
        </p:txBody>
      </p:sp>
    </p:spTree>
    <p:extLst>
      <p:ext uri="{BB962C8B-B14F-4D97-AF65-F5344CB8AC3E}">
        <p14:creationId xmlns:p14="http://schemas.microsoft.com/office/powerpoint/2010/main" val="22795948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 name="Shape 3"/>
          <p:cNvSpPr txBox="1">
            <a:spLocks noGrp="1"/>
          </p:cNvSpPr>
          <p:nvPr>
            <p:ph type="body" idx="1"/>
          </p:nvPr>
        </p:nvSpPr>
        <p:spPr>
          <a:xfrm>
            <a:off x="701041" y="4415790"/>
            <a:ext cx="5608319" cy="4183380"/>
          </a:xfrm>
          <a:prstGeom prst="rect">
            <a:avLst/>
          </a:prstGeom>
        </p:spPr>
        <p:txBody>
          <a:bodyPr lIns="93162" tIns="93162" rIns="93162" bIns="93162" anchor="t" anchorCtr="0"/>
          <a:lstStyle>
            <a:lvl1pPr>
              <a:defRPr sz="1100"/>
            </a:lvl1pPr>
            <a:lvl2pPr>
              <a:defRPr sz="1100"/>
            </a:lvl2pPr>
            <a:lvl3pPr>
              <a:defRPr sz="1100"/>
            </a:lvl3pPr>
            <a:lvl4pPr>
              <a:defRPr sz="1100"/>
            </a:lvl4pPr>
            <a:lvl5pPr>
              <a:defRPr sz="1100"/>
            </a:lvl5pPr>
            <a:lvl6pPr>
              <a:defRPr sz="1100"/>
            </a:lvl6pPr>
            <a:lvl7pPr>
              <a:defRPr sz="1100"/>
            </a:lvl7pPr>
            <a:lvl8pPr>
              <a:defRPr sz="1100"/>
            </a:lvl8pPr>
            <a:lvl9pPr>
              <a:defRPr sz="1100"/>
            </a:lvl9pPr>
          </a:lstStyle>
          <a:p>
            <a:endParaRPr/>
          </a:p>
        </p:txBody>
      </p:sp>
    </p:spTree>
    <p:extLst>
      <p:ext uri="{BB962C8B-B14F-4D97-AF65-F5344CB8AC3E}">
        <p14:creationId xmlns:p14="http://schemas.microsoft.com/office/powerpoint/2010/main" val="3003821478"/>
      </p:ext>
    </p:extLst>
  </p:cSld>
  <p:clrMap bg1="lt1" tx1="dk1" bg2="dk2" tx2="lt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1220788" y="708025"/>
            <a:ext cx="4725987" cy="35448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25" name="Shape 125"/>
          <p:cNvSpPr txBox="1">
            <a:spLocks noGrp="1"/>
          </p:cNvSpPr>
          <p:nvPr>
            <p:ph type="body" idx="1"/>
          </p:nvPr>
        </p:nvSpPr>
        <p:spPr>
          <a:xfrm>
            <a:off x="716618" y="4489386"/>
            <a:ext cx="5732948" cy="4253102"/>
          </a:xfrm>
          <a:prstGeom prst="rect">
            <a:avLst/>
          </a:prstGeom>
          <a:noFill/>
          <a:ln>
            <a:noFill/>
          </a:ln>
        </p:spPr>
        <p:txBody>
          <a:bodyPr lIns="94945" tIns="47460" rIns="94945" bIns="47460" anchor="t" anchorCtr="0">
            <a:noAutofit/>
          </a:bodyPr>
          <a:lstStyle/>
          <a:p>
            <a:r>
              <a:rPr lang="en-US" b="1" dirty="0"/>
              <a:t>Presentation</a:t>
            </a:r>
            <a:r>
              <a:rPr lang="en-US" b="1" baseline="0" dirty="0"/>
              <a:t> Title: Social Security – The choice of a lifetime</a:t>
            </a:r>
          </a:p>
          <a:p>
            <a:endParaRPr lang="en-US" b="1" baseline="0" dirty="0"/>
          </a:p>
          <a:p>
            <a:r>
              <a:rPr lang="en-US" b="1" baseline="0" dirty="0"/>
              <a:t>Promotional description: </a:t>
            </a:r>
            <a:r>
              <a:rPr lang="en-US" b="0" baseline="0" dirty="0"/>
              <a:t>The Social Security decision is one of the most important decisions you will face about your retirement – a decision that could potentially result in accumulating hundreds of thousands of dollars in additional retirement income. Providing guidance for this important decision can set the stage for a broader discussion about their retirement income plans. This presentation breaks down and simplifies the many rules and filing options for Social Security, and demonstrates how you can make a suitable decision for your needs by analyzing and comparing different Social Security filing options.</a:t>
            </a:r>
            <a:endParaRPr lang="en-US" b="1" dirty="0"/>
          </a:p>
          <a:p>
            <a:endParaRPr lang="en-US" dirty="0"/>
          </a:p>
          <a:p>
            <a:r>
              <a:rPr lang="en-US" b="1" dirty="0"/>
              <a:t>Presentation</a:t>
            </a:r>
            <a:r>
              <a:rPr lang="en-US" b="1" baseline="0" dirty="0"/>
              <a:t> script begins below:</a:t>
            </a:r>
          </a:p>
          <a:p>
            <a:endParaRPr lang="en-US" b="1" dirty="0"/>
          </a:p>
          <a:p>
            <a:r>
              <a:rPr lang="en-US" dirty="0"/>
              <a:t>Good [morning/afternoon/evening].</a:t>
            </a:r>
            <a:r>
              <a:rPr lang="en-US" baseline="0" dirty="0"/>
              <a:t> My name is [Wholesaler name] from Nationwide. </a:t>
            </a:r>
          </a:p>
          <a:p>
            <a:endParaRPr lang="en-US" baseline="0" dirty="0"/>
          </a:p>
          <a:p>
            <a:pPr defTabSz="465819">
              <a:defRPr/>
            </a:pPr>
            <a:r>
              <a:rPr lang="en-US" dirty="0"/>
              <a:t>Today’s presentation</a:t>
            </a:r>
            <a:r>
              <a:rPr lang="en-US" baseline="0" dirty="0"/>
              <a:t> is focused on the Social Security opportunity. </a:t>
            </a:r>
          </a:p>
          <a:p>
            <a:pPr marL="640500" lvl="1" indent="-174683" defTabSz="465819">
              <a:buFont typeface="Arial"/>
              <a:buChar char="•"/>
              <a:defRPr/>
            </a:pPr>
            <a:r>
              <a:rPr lang="en-US" baseline="0" dirty="0"/>
              <a:t>The choices about when and how to file for their Social Security benefits is one of the most important decisions you will make. </a:t>
            </a:r>
          </a:p>
          <a:p>
            <a:pPr marL="640500" lvl="1" indent="-174683" defTabSz="465819">
              <a:buFont typeface="Arial"/>
              <a:buChar char="•"/>
              <a:defRPr/>
            </a:pPr>
            <a:r>
              <a:rPr lang="en-US" baseline="0" dirty="0"/>
              <a:t>It will have a direct effect on how your essential and discretionary expenses are met throughout retirement, and in most cases the decisions are permanent. </a:t>
            </a:r>
          </a:p>
          <a:p>
            <a:pPr defTabSz="465819">
              <a:defRPr/>
            </a:pPr>
            <a:endParaRPr lang="en-US" baseline="0" dirty="0"/>
          </a:p>
          <a:p>
            <a:r>
              <a:rPr lang="en-US" baseline="0" dirty="0"/>
              <a:t>Social Security planning is an opportunity to work with your financial advisor to lay a solid foundation for a comprehensive retirement income solution. </a:t>
            </a:r>
          </a:p>
          <a:p>
            <a:pPr marL="640500" lvl="1" indent="-174683">
              <a:buFont typeface="Arial"/>
              <a:buChar char="•"/>
            </a:pPr>
            <a:r>
              <a:rPr lang="en-US" baseline="0" dirty="0"/>
              <a:t>Your financial advisor can help you in making the transition from accumulating assets for retirement to withdrawing those assets during retirement.</a:t>
            </a:r>
          </a:p>
          <a:p>
            <a:pPr marL="640500" lvl="1" indent="-174683">
              <a:buFont typeface="Arial"/>
              <a:buChar char="•"/>
            </a:pPr>
            <a:r>
              <a:rPr lang="en-US" baseline="0" dirty="0"/>
              <a:t>Your advisor can also help you understand how to integrate Social Security decisions into a retirement income plan</a:t>
            </a:r>
          </a:p>
          <a:p>
            <a:pPr defTabSz="465887">
              <a:defRPr/>
            </a:pPr>
            <a:endParaRPr lang="en-US" baseline="0" dirty="0"/>
          </a:p>
        </p:txBody>
      </p:sp>
      <p:sp>
        <p:nvSpPr>
          <p:cNvPr id="126" name="Shape 126"/>
          <p:cNvSpPr txBox="1">
            <a:spLocks noGrp="1"/>
          </p:cNvSpPr>
          <p:nvPr>
            <p:ph type="sldNum" idx="12"/>
          </p:nvPr>
        </p:nvSpPr>
        <p:spPr>
          <a:xfrm>
            <a:off x="4059180" y="8977134"/>
            <a:ext cx="3105347" cy="472566"/>
          </a:xfrm>
          <a:prstGeom prst="rect">
            <a:avLst/>
          </a:prstGeom>
          <a:noFill/>
          <a:ln>
            <a:noFill/>
          </a:ln>
        </p:spPr>
        <p:txBody>
          <a:bodyPr lIns="94945" tIns="47460" rIns="94945" bIns="47460" anchor="b" anchorCtr="0">
            <a:noAutofit/>
          </a:bodyPr>
          <a:lstStyle/>
          <a:p>
            <a:pPr algn="r">
              <a:buSzPct val="25000"/>
            </a:pPr>
            <a:r>
              <a:rPr lang="en" dirty="0"/>
              <a:t> </a:t>
            </a:r>
          </a:p>
        </p:txBody>
      </p:sp>
    </p:spTree>
    <p:extLst>
      <p:ext uri="{BB962C8B-B14F-4D97-AF65-F5344CB8AC3E}">
        <p14:creationId xmlns:p14="http://schemas.microsoft.com/office/powerpoint/2010/main" val="328317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r>
              <a:rPr lang="en-US" sz="1000" b="0" dirty="0"/>
              <a:t>Let’s look at how the Social Security filing decision can impact one hypothetical couple. (Please note that actual client scenarios will be different than the examples we’ll use during this presentation.)</a:t>
            </a:r>
          </a:p>
          <a:p>
            <a:pPr lvl="0"/>
            <a:endParaRPr lang="en-US" sz="1000" b="0" dirty="0"/>
          </a:p>
          <a:p>
            <a:pPr lvl="0"/>
            <a:r>
              <a:rPr lang="en-US" sz="1000" b="0" baseline="0" dirty="0"/>
              <a:t>We will have the same assumptions:</a:t>
            </a:r>
          </a:p>
          <a:p>
            <a:pPr marL="640594" lvl="1" indent="-174708">
              <a:buFont typeface="Arial"/>
              <a:buChar char="•"/>
            </a:pPr>
            <a:r>
              <a:rPr lang="en-US" sz="1000" b="0" dirty="0"/>
              <a:t>Jim is 63 and Linda is 61</a:t>
            </a:r>
          </a:p>
          <a:p>
            <a:pPr marL="640594" lvl="1" indent="-174708">
              <a:buFont typeface="Arial"/>
              <a:buChar char="•"/>
            </a:pPr>
            <a:r>
              <a:rPr lang="en-US" sz="1000" b="0" dirty="0"/>
              <a:t>Married for over 30 years</a:t>
            </a:r>
          </a:p>
          <a:p>
            <a:pPr marL="640594" lvl="1" indent="-174708">
              <a:buFont typeface="Arial"/>
              <a:buChar char="•"/>
            </a:pPr>
            <a:r>
              <a:rPr lang="en-US" sz="1000" b="0" dirty="0"/>
              <a:t>Their household has over $</a:t>
            </a:r>
            <a:r>
              <a:rPr lang="en-US" sz="1000" b="0" dirty="0" err="1"/>
              <a:t>500K</a:t>
            </a:r>
            <a:r>
              <a:rPr lang="en-US" sz="1000" b="0" dirty="0"/>
              <a:t> in household assets, putting them in the top 13% of US. Households and highest income quintile (Annual income $110,000 and up; 50% of people with over $</a:t>
            </a:r>
            <a:r>
              <a:rPr lang="en-US" sz="1000" b="0" dirty="0" err="1"/>
              <a:t>500K</a:t>
            </a:r>
            <a:r>
              <a:rPr lang="en-US" sz="1000" b="0" dirty="0"/>
              <a:t> in assets are in highest monthly income quintile)</a:t>
            </a:r>
          </a:p>
          <a:p>
            <a:pPr marL="1106481" lvl="2" indent="-174708">
              <a:buFont typeface="Arial"/>
              <a:buChar char="•"/>
            </a:pPr>
            <a:r>
              <a:rPr lang="en-US" sz="1000" b="0" dirty="0"/>
              <a:t>Based on the distribution of Primary Insurance Amounts, we’ve estimated Jim’s lifetime income would put him in 14%</a:t>
            </a:r>
            <a:r>
              <a:rPr lang="en-US" sz="1000" b="0" baseline="0" dirty="0"/>
              <a:t> of retired workers that receive a benefit of $2,100 or more. </a:t>
            </a:r>
            <a:endParaRPr lang="en-US" sz="1000" b="0" dirty="0"/>
          </a:p>
          <a:p>
            <a:pPr marL="1106481" lvl="2" indent="-174708">
              <a:buFont typeface="Arial"/>
              <a:buChar char="•"/>
            </a:pPr>
            <a:r>
              <a:rPr lang="en-US" sz="1000" b="0" dirty="0"/>
              <a:t>If you work with mainly wealthy and affluent clients, this will likely be their situation as well.</a:t>
            </a:r>
          </a:p>
          <a:p>
            <a:pPr marL="640594" lvl="1" indent="-174708">
              <a:buFont typeface="Arial"/>
              <a:buChar char="•"/>
            </a:pPr>
            <a:r>
              <a:rPr lang="en-US" sz="1000" b="0" dirty="0"/>
              <a:t>Linda’s current monthly benefit is $1,300</a:t>
            </a:r>
            <a:r>
              <a:rPr lang="en-US" sz="1000" b="0" baseline="0" dirty="0"/>
              <a:t> based on her earnings history which was lower than her husband due to various factors including being out of the workforce for several years for their kids. </a:t>
            </a:r>
          </a:p>
          <a:p>
            <a:pPr marL="640594" lvl="1" indent="-174708">
              <a:buFont typeface="Arial"/>
              <a:buChar char="•"/>
            </a:pPr>
            <a:endParaRPr lang="en-US" sz="1000" b="0" baseline="0" dirty="0"/>
          </a:p>
          <a:p>
            <a:pPr marL="8686" lvl="0" indent="0">
              <a:buFont typeface="Arial"/>
              <a:buNone/>
            </a:pPr>
            <a:r>
              <a:rPr lang="en-US" sz="1000" b="0" baseline="0" dirty="0"/>
              <a:t>In this filing option Jim files and immediately suspends his benefit with the intent to delay taking his restricted benefit until age 70 and Linda files for spousal benefits at age 68.  Even with the new rules both are still eligible to use the restricted filing option which we incorporated with Linda in this strategy since she has the lower PIA.  The catch with the new rules is that since Jim has suspended his benefits it precludes other beneficiaries for filing for benefits.  But with this specific case, since Linda does not file until age 68, Jim is already 70 and has unsuspended his benefit because he’s 70 allowing Linda the ability to file restricted.  </a:t>
            </a:r>
            <a:endParaRPr lang="en-US" sz="1000" b="0" dirty="0"/>
          </a:p>
          <a:p>
            <a:pPr lvl="0"/>
            <a:endParaRPr lang="en-US" sz="1000" b="0" dirty="0"/>
          </a:p>
        </p:txBody>
      </p:sp>
    </p:spTree>
    <p:extLst>
      <p:ext uri="{BB962C8B-B14F-4D97-AF65-F5344CB8AC3E}">
        <p14:creationId xmlns:p14="http://schemas.microsoft.com/office/powerpoint/2010/main" val="3966726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r>
              <a:rPr lang="en-US" sz="1100" kern="1200" dirty="0">
                <a:solidFill>
                  <a:schemeClr val="tx1"/>
                </a:solidFill>
                <a:effectLst/>
                <a:latin typeface="+mn-lt"/>
                <a:ea typeface="+mn-ea"/>
                <a:cs typeface="+mn-cs"/>
              </a:rPr>
              <a:t>Some of you are not married and you may wonder what a breakeven chart looks like for a single person</a:t>
            </a:r>
            <a:r>
              <a:rPr lang="en-US" sz="1000" b="0" dirty="0"/>
              <a:t>. (Please note that actual client scenarios will be different than the examples we’ll use during this presentation.)</a:t>
            </a:r>
          </a:p>
          <a:p>
            <a:pPr lvl="0"/>
            <a:endParaRPr lang="en-US" sz="1000" b="0" dirty="0"/>
          </a:p>
          <a:p>
            <a:pPr lvl="0"/>
            <a:r>
              <a:rPr lang="en-US" sz="1000" b="0" dirty="0"/>
              <a:t>Here’s another</a:t>
            </a:r>
            <a:r>
              <a:rPr lang="en-US" sz="1000" b="0" baseline="0" dirty="0"/>
              <a:t> filing strategy that Jim can use today now that it is after the April 29, 2015 deadline.  </a:t>
            </a:r>
          </a:p>
          <a:p>
            <a:pPr lvl="0"/>
            <a:endParaRPr lang="en-US" sz="1000" b="0" baseline="0" dirty="0"/>
          </a:p>
          <a:p>
            <a:pPr lvl="0"/>
            <a:r>
              <a:rPr lang="en-US" sz="1000" b="0" baseline="0" dirty="0"/>
              <a:t>We will have the same assumptions:</a:t>
            </a:r>
          </a:p>
          <a:p>
            <a:pPr marL="640594" lvl="1" indent="-174708">
              <a:buFont typeface="Arial"/>
              <a:buChar char="•"/>
            </a:pPr>
            <a:r>
              <a:rPr lang="en-US" sz="1000" b="0" dirty="0"/>
              <a:t>Jim is 61</a:t>
            </a:r>
          </a:p>
          <a:p>
            <a:pPr marL="640594" lvl="1" indent="-174708">
              <a:buFont typeface="Arial"/>
              <a:buChar char="•"/>
            </a:pPr>
            <a:r>
              <a:rPr lang="en-US" sz="1000" b="0" dirty="0"/>
              <a:t>Single</a:t>
            </a:r>
          </a:p>
          <a:p>
            <a:pPr marL="640594" lvl="1" indent="-174708">
              <a:buFont typeface="Arial"/>
              <a:buChar char="•"/>
            </a:pPr>
            <a:r>
              <a:rPr lang="en-US" sz="1000" b="0" dirty="0"/>
              <a:t>His household has over $</a:t>
            </a:r>
            <a:r>
              <a:rPr lang="en-US" sz="1000" b="0" dirty="0" err="1"/>
              <a:t>500K</a:t>
            </a:r>
            <a:r>
              <a:rPr lang="en-US" sz="1000" b="0" dirty="0"/>
              <a:t> in household assets, putting him in the top 13% of US. Households and highest income quintile (Annual income $110,000 and up; 50% of people with over $</a:t>
            </a:r>
            <a:r>
              <a:rPr lang="en-US" sz="1000" b="0" dirty="0" err="1"/>
              <a:t>500K</a:t>
            </a:r>
            <a:r>
              <a:rPr lang="en-US" sz="1000" b="0" dirty="0"/>
              <a:t> in assets are in highest monthly income quintile)</a:t>
            </a:r>
          </a:p>
          <a:p>
            <a:pPr marL="1106481" lvl="2" indent="-174708">
              <a:buFont typeface="Arial"/>
              <a:buChar char="•"/>
            </a:pPr>
            <a:r>
              <a:rPr lang="en-US" sz="1000" b="0" dirty="0"/>
              <a:t>Based on the distribution of Primary Insurance Amounts, we’ve estimated Jim’s lifetime income would put him in 14%</a:t>
            </a:r>
            <a:r>
              <a:rPr lang="en-US" sz="1000" b="0" baseline="0" dirty="0"/>
              <a:t> of retired workers that receive a benefit of $2,100 or more. </a:t>
            </a:r>
            <a:endParaRPr lang="en-US" sz="1000" b="0" dirty="0"/>
          </a:p>
          <a:p>
            <a:pPr marL="1106481" lvl="2" indent="-174708">
              <a:buFont typeface="Arial"/>
              <a:buChar char="•"/>
            </a:pPr>
            <a:r>
              <a:rPr lang="en-US" sz="1000" b="0" dirty="0"/>
              <a:t>If you work with mainly wealthy and affluent clients, this will likely be their situation as well.</a:t>
            </a:r>
          </a:p>
          <a:p>
            <a:pPr marL="8686" lvl="0" indent="0">
              <a:buFont typeface="Arial"/>
              <a:buNone/>
            </a:pPr>
            <a:endParaRPr lang="en-US" sz="1000" b="0" baseline="0" dirty="0"/>
          </a:p>
          <a:p>
            <a:pPr marL="8686" lvl="0" indent="0">
              <a:buFont typeface="Arial"/>
              <a:buNone/>
            </a:pPr>
            <a:r>
              <a:rPr lang="en-US" sz="1000" b="0" baseline="0" dirty="0"/>
              <a:t>In this filing option Jim decides to file at 62, 66, and 70. As you can see, if Jim waits even 4 more years and files at 66, he would gain over $143,739 in cumulative benefits. If he waits until 70, he could cumulate over $</a:t>
            </a:r>
            <a:r>
              <a:rPr lang="en-US" sz="1000" b="0" baseline="0" dirty="0" err="1"/>
              <a:t>1million</a:t>
            </a:r>
            <a:r>
              <a:rPr lang="en-US" sz="1000" b="0" baseline="0" dirty="0"/>
              <a:t> </a:t>
            </a:r>
            <a:endParaRPr lang="en-US" sz="1000" b="0" dirty="0"/>
          </a:p>
          <a:p>
            <a:pPr lvl="0"/>
            <a:endParaRPr lang="en-US" sz="1000" b="0" dirty="0"/>
          </a:p>
        </p:txBody>
      </p:sp>
    </p:spTree>
    <p:extLst>
      <p:ext uri="{BB962C8B-B14F-4D97-AF65-F5344CB8AC3E}">
        <p14:creationId xmlns:p14="http://schemas.microsoft.com/office/powerpoint/2010/main" val="579668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640594" lvl="1" indent="-174708">
              <a:buFont typeface="Arial"/>
              <a:buChar char="•"/>
            </a:pPr>
            <a:r>
              <a:rPr lang="en-US" dirty="0"/>
              <a:t>[CLICK] This first option is</a:t>
            </a:r>
            <a:r>
              <a:rPr lang="en-US" baseline="0" dirty="0"/>
              <a:t> the strategy that Jim and Linda maximize their benefits. In this scenario Linda is able to file restricted at her FRA of 66 and switches to her benefits at 70. </a:t>
            </a:r>
            <a:endParaRPr lang="en-US" dirty="0"/>
          </a:p>
          <a:p>
            <a:pPr marL="640594" lvl="1" indent="-174708">
              <a:buFont typeface="Arial"/>
              <a:buChar char="•"/>
            </a:pPr>
            <a:r>
              <a:rPr lang="en-US" dirty="0"/>
              <a:t>[CLICK]</a:t>
            </a:r>
            <a:r>
              <a:rPr lang="en-US" baseline="0" dirty="0"/>
              <a:t>  Jim and Linda  can still receive about 1% less in combined retirement benefits that received if they use the similar strategy with Jim turning back on his benefits at 70 and Linda filing restricted at 68 and switching to her benefits at age 70</a:t>
            </a:r>
            <a:endParaRPr lang="en-US" dirty="0"/>
          </a:p>
          <a:p>
            <a:pPr marL="640594" marR="0" lvl="1" indent="-174708" algn="l" defTabSz="457200" rtl="0" eaLnBrk="1" fontAlgn="auto" latinLnBrk="0" hangingPunct="1">
              <a:lnSpc>
                <a:spcPct val="100000"/>
              </a:lnSpc>
              <a:spcBef>
                <a:spcPts val="0"/>
              </a:spcBef>
              <a:spcAft>
                <a:spcPts val="0"/>
              </a:spcAft>
              <a:buClrTx/>
              <a:buSzTx/>
              <a:buFont typeface="Arial"/>
              <a:buChar char="•"/>
              <a:tabLst/>
              <a:defRPr/>
            </a:pPr>
            <a:r>
              <a:rPr lang="en-US" dirty="0"/>
              <a:t>[CLICK]</a:t>
            </a:r>
            <a:r>
              <a:rPr lang="en-US" baseline="0" dirty="0"/>
              <a:t>  If Jim and Linda both file at 66, they could have over 10% less in cumulative benefits</a:t>
            </a:r>
          </a:p>
          <a:p>
            <a:pPr marL="640594" marR="0" lvl="1" indent="-174708" algn="l" defTabSz="457200" rtl="0" eaLnBrk="1" fontAlgn="auto" latinLnBrk="0" hangingPunct="1">
              <a:lnSpc>
                <a:spcPct val="100000"/>
              </a:lnSpc>
              <a:spcBef>
                <a:spcPts val="0"/>
              </a:spcBef>
              <a:spcAft>
                <a:spcPts val="0"/>
              </a:spcAft>
              <a:buClrTx/>
              <a:buSzTx/>
              <a:buFont typeface="Arial"/>
              <a:buChar char="•"/>
              <a:tabLst/>
              <a:defRPr/>
            </a:pPr>
            <a:r>
              <a:rPr lang="en-US" dirty="0"/>
              <a:t>[CLICK]</a:t>
            </a:r>
            <a:r>
              <a:rPr lang="en-US" baseline="0" dirty="0"/>
              <a:t>  </a:t>
            </a:r>
            <a:r>
              <a:rPr lang="en-US" dirty="0"/>
              <a:t>If both file as early as possible (Jim at 63 and Linda at 62), the difference in accumulated benefits would be over 14% less.</a:t>
            </a:r>
          </a:p>
          <a:p>
            <a:endParaRPr lang="en-US" dirty="0"/>
          </a:p>
        </p:txBody>
      </p:sp>
    </p:spTree>
    <p:extLst>
      <p:ext uri="{BB962C8B-B14F-4D97-AF65-F5344CB8AC3E}">
        <p14:creationId xmlns:p14="http://schemas.microsoft.com/office/powerpoint/2010/main" val="399195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640594" lvl="1" indent="-174708">
              <a:buFont typeface="Arial"/>
              <a:buChar char="•"/>
            </a:pPr>
            <a:r>
              <a:rPr lang="en-US" dirty="0"/>
              <a:t>[CLICK] This first option is</a:t>
            </a:r>
            <a:r>
              <a:rPr lang="en-US" baseline="0" dirty="0"/>
              <a:t> the strategy that Jim files at 62. </a:t>
            </a:r>
            <a:endParaRPr lang="en-US" dirty="0"/>
          </a:p>
          <a:p>
            <a:pPr marL="640594" lvl="1" indent="-174708">
              <a:buFont typeface="Arial"/>
              <a:buChar char="•"/>
            </a:pPr>
            <a:r>
              <a:rPr lang="en-US" dirty="0"/>
              <a:t>[CLICK]</a:t>
            </a:r>
            <a:r>
              <a:rPr lang="en-US" baseline="0" dirty="0"/>
              <a:t>  Jim can receive over 18% more if he waits until he’s 66</a:t>
            </a:r>
            <a:endParaRPr lang="en-US" dirty="0"/>
          </a:p>
          <a:p>
            <a:pPr marL="640594" marR="0" lvl="1" indent="-174708" algn="l" defTabSz="457200" rtl="0" eaLnBrk="1" fontAlgn="auto" latinLnBrk="0" hangingPunct="1">
              <a:lnSpc>
                <a:spcPct val="100000"/>
              </a:lnSpc>
              <a:spcBef>
                <a:spcPts val="0"/>
              </a:spcBef>
              <a:spcAft>
                <a:spcPts val="0"/>
              </a:spcAft>
              <a:buClrTx/>
              <a:buSzTx/>
              <a:buFont typeface="Arial"/>
              <a:buChar char="•"/>
              <a:tabLst/>
              <a:defRPr/>
            </a:pPr>
            <a:r>
              <a:rPr lang="en-US" dirty="0"/>
              <a:t>[CLICK]</a:t>
            </a:r>
            <a:r>
              <a:rPr lang="en-US" baseline="0" dirty="0"/>
              <a:t>  Filing single, Jim could receive over 32% more cumulative benefits if he waits until he’s 70</a:t>
            </a:r>
            <a:endParaRPr lang="en-US" dirty="0"/>
          </a:p>
          <a:p>
            <a:endParaRPr lang="en-US" dirty="0"/>
          </a:p>
        </p:txBody>
      </p:sp>
    </p:spTree>
    <p:extLst>
      <p:ext uri="{BB962C8B-B14F-4D97-AF65-F5344CB8AC3E}">
        <p14:creationId xmlns:p14="http://schemas.microsoft.com/office/powerpoint/2010/main" val="1174233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defTabSz="465887">
              <a:defRPr/>
            </a:pPr>
            <a:r>
              <a:rPr lang="en-US" dirty="0"/>
              <a:t>One of the most common misconceptions you may hear is around the solvency of the Social Security program. You may hear, “I don’t think Social Security will be around much longer,” so som</a:t>
            </a:r>
            <a:r>
              <a:rPr lang="en-US" baseline="0" dirty="0"/>
              <a:t>e people </a:t>
            </a:r>
            <a:r>
              <a:rPr lang="en-US" dirty="0"/>
              <a:t>may decide to take their benefits as early as possible in case their fears come into fruition.</a:t>
            </a:r>
          </a:p>
          <a:p>
            <a:pPr marL="640594" lvl="1" indent="-174708" defTabSz="465887">
              <a:buFont typeface="Arial"/>
              <a:buChar char="•"/>
              <a:defRPr/>
            </a:pPr>
            <a:r>
              <a:rPr lang="en-US" u="none" strike="noStrike" dirty="0">
                <a:effectLst/>
              </a:rPr>
              <a:t>In 2014, Social</a:t>
            </a:r>
            <a:r>
              <a:rPr lang="en-US" u="none" strike="noStrike" baseline="0" dirty="0">
                <a:effectLst/>
              </a:rPr>
              <a:t> Security </a:t>
            </a:r>
            <a:r>
              <a:rPr lang="en-US" u="none" strike="noStrike" dirty="0">
                <a:effectLst/>
              </a:rPr>
              <a:t>paid more in benefits than contributions so there is some basis for this concern.</a:t>
            </a:r>
            <a:endParaRPr lang="en-US" dirty="0"/>
          </a:p>
          <a:p>
            <a:pPr lvl="0"/>
            <a:endParaRPr lang="en-US" dirty="0"/>
          </a:p>
          <a:p>
            <a:pPr lvl="0"/>
            <a:r>
              <a:rPr lang="en-US" dirty="0"/>
              <a:t>There’s a lot of heated debate in Washington about the future of Social Security. So let’s put out there what the Social Security Administration says.  </a:t>
            </a:r>
          </a:p>
          <a:p>
            <a:pPr lvl="0"/>
            <a:endParaRPr lang="en-US" dirty="0"/>
          </a:p>
          <a:p>
            <a:pPr lvl="0"/>
            <a:r>
              <a:rPr lang="en-US" dirty="0"/>
              <a:t>Based on theoretical combined</a:t>
            </a:r>
            <a:r>
              <a:rPr lang="en-US" baseline="0" dirty="0"/>
              <a:t> trust fund reserves and </a:t>
            </a:r>
            <a:r>
              <a:rPr lang="en-US" dirty="0"/>
              <a:t>current assumptions and no future changes to existing legislation:</a:t>
            </a:r>
          </a:p>
          <a:p>
            <a:pPr marL="640594" lvl="1" indent="-174708">
              <a:buFont typeface="Arial"/>
              <a:buChar char="•"/>
            </a:pPr>
            <a:r>
              <a:rPr lang="en-US" u="none" strike="noStrike" dirty="0">
                <a:effectLst/>
              </a:rPr>
              <a:t>Full benefits are payable to at least 2034</a:t>
            </a:r>
            <a:r>
              <a:rPr lang="en-US" u="none" strike="noStrike" baseline="0" dirty="0">
                <a:effectLst/>
              </a:rPr>
              <a:t> </a:t>
            </a:r>
          </a:p>
          <a:p>
            <a:pPr marL="640594" lvl="1" indent="-174708">
              <a:buFont typeface="Arial"/>
              <a:buChar char="•"/>
            </a:pPr>
            <a:r>
              <a:rPr lang="en-US" u="none" strike="noStrike" dirty="0">
                <a:effectLst/>
              </a:rPr>
              <a:t>79% of benefits payable afterward</a:t>
            </a:r>
          </a:p>
          <a:p>
            <a:endParaRPr lang="en-US" dirty="0"/>
          </a:p>
          <a:p>
            <a:r>
              <a:rPr lang="en-US" dirty="0"/>
              <a:t>Legislation is likely to change going forward, with the goal of extending the solvency of Social Security. </a:t>
            </a:r>
          </a:p>
          <a:p>
            <a:endParaRPr lang="en-US" dirty="0"/>
          </a:p>
        </p:txBody>
      </p:sp>
    </p:spTree>
    <p:extLst>
      <p:ext uri="{BB962C8B-B14F-4D97-AF65-F5344CB8AC3E}">
        <p14:creationId xmlns:p14="http://schemas.microsoft.com/office/powerpoint/2010/main" val="3116304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Legislation is likely to change going forward, with the goal of extending the solvency of Social Security. </a:t>
            </a:r>
          </a:p>
          <a:p>
            <a:pPr marL="640594" marR="0" lvl="1" indent="-174708" algn="l" defTabSz="457200" rtl="0" eaLnBrk="1" fontAlgn="auto" latinLnBrk="0" hangingPunct="1">
              <a:lnSpc>
                <a:spcPct val="100000"/>
              </a:lnSpc>
              <a:spcBef>
                <a:spcPts val="0"/>
              </a:spcBef>
              <a:spcAft>
                <a:spcPts val="0"/>
              </a:spcAft>
              <a:buClrTx/>
              <a:buSzTx/>
              <a:buFont typeface="Arial"/>
              <a:buChar char="•"/>
              <a:tabLst/>
              <a:defRPr/>
            </a:pPr>
            <a:r>
              <a:rPr lang="en-US" dirty="0"/>
              <a:t>[CLICK]</a:t>
            </a:r>
            <a:r>
              <a:rPr lang="en-US" baseline="0" dirty="0"/>
              <a:t>   </a:t>
            </a:r>
            <a:r>
              <a:rPr lang="en-US" dirty="0"/>
              <a:t>Link cost-of-living</a:t>
            </a:r>
            <a:r>
              <a:rPr lang="en-US" baseline="0" dirty="0"/>
              <a:t> adjustments to different inflation indexes</a:t>
            </a:r>
            <a:endParaRPr lang="en-US" dirty="0"/>
          </a:p>
          <a:p>
            <a:pPr marL="1106481" lvl="2" indent="-174708">
              <a:buFont typeface="Arial"/>
              <a:buChar char="•"/>
            </a:pPr>
            <a:r>
              <a:rPr lang="en-US" dirty="0"/>
              <a:t>Would</a:t>
            </a:r>
            <a:r>
              <a:rPr lang="en-US" baseline="0" dirty="0"/>
              <a:t> </a:t>
            </a:r>
            <a:r>
              <a:rPr lang="en-US" dirty="0"/>
              <a:t>result in a slight reduction in future Social Security benefit</a:t>
            </a:r>
            <a:r>
              <a:rPr lang="en-US" baseline="0" dirty="0"/>
              <a:t> </a:t>
            </a:r>
            <a:r>
              <a:rPr lang="en-US" dirty="0"/>
              <a:t>increases compared with the annual increases today’s Social Security beneficiaries receive.</a:t>
            </a:r>
          </a:p>
          <a:p>
            <a:pPr marL="1572368" lvl="3" indent="-174708">
              <a:buFont typeface="Arial"/>
              <a:buChar char="•"/>
            </a:pPr>
            <a:r>
              <a:rPr lang="en-US" dirty="0"/>
              <a:t>Chained CPI was part of the proposal</a:t>
            </a:r>
            <a:r>
              <a:rPr lang="en-US" baseline="0" dirty="0"/>
              <a:t> ideas but now is off the table.</a:t>
            </a:r>
            <a:endParaRPr lang="en-US" dirty="0"/>
          </a:p>
          <a:p>
            <a:pPr marL="1106481" lvl="2" indent="-174708">
              <a:buFont typeface="Arial"/>
              <a:buChar char="•"/>
            </a:pPr>
            <a:r>
              <a:rPr lang="en-US" dirty="0"/>
              <a:t>A minor change such as this would extend the solvency of Social Security with only a minimal impact to the benefits individuals and family members receive.</a:t>
            </a:r>
          </a:p>
          <a:p>
            <a:pPr marL="649281" marR="0" lvl="1" indent="-174708" algn="l" defTabSz="457200" rtl="0" eaLnBrk="1" fontAlgn="auto" latinLnBrk="0" hangingPunct="1">
              <a:lnSpc>
                <a:spcPct val="100000"/>
              </a:lnSpc>
              <a:spcBef>
                <a:spcPts val="0"/>
              </a:spcBef>
              <a:spcAft>
                <a:spcPts val="0"/>
              </a:spcAft>
              <a:buClrTx/>
              <a:buSzTx/>
              <a:buFont typeface="Arial"/>
              <a:buChar char="•"/>
              <a:tabLst/>
              <a:defRPr/>
            </a:pPr>
            <a:r>
              <a:rPr lang="en-US" dirty="0"/>
              <a:t>[CLICK]</a:t>
            </a:r>
            <a:r>
              <a:rPr lang="en-US" baseline="0" dirty="0"/>
              <a:t>  </a:t>
            </a:r>
            <a:r>
              <a:rPr lang="en-US" dirty="0"/>
              <a:t>Increase</a:t>
            </a:r>
            <a:r>
              <a:rPr lang="en-US" baseline="0" dirty="0"/>
              <a:t> </a:t>
            </a:r>
            <a:r>
              <a:rPr lang="en-US" baseline="0" dirty="0" err="1"/>
              <a:t>FRA</a:t>
            </a:r>
            <a:r>
              <a:rPr lang="en-US" baseline="0" dirty="0"/>
              <a:t> beyond 67</a:t>
            </a:r>
          </a:p>
          <a:p>
            <a:pPr marL="1106481" lvl="2" indent="-174708">
              <a:buFont typeface="Arial"/>
              <a:buChar char="•"/>
            </a:pPr>
            <a:r>
              <a:rPr lang="en-US" baseline="0" dirty="0"/>
              <a:t>Expected to impact workers age 45 and younger</a:t>
            </a:r>
          </a:p>
          <a:p>
            <a:pPr marL="1106481" lvl="2" indent="-174708">
              <a:buFont typeface="Arial"/>
              <a:buChar char="•"/>
            </a:pPr>
            <a:r>
              <a:rPr lang="en-US" baseline="0" dirty="0"/>
              <a:t>Would allow time to plan for later retirement</a:t>
            </a:r>
          </a:p>
        </p:txBody>
      </p:sp>
    </p:spTree>
    <p:extLst>
      <p:ext uri="{BB962C8B-B14F-4D97-AF65-F5344CB8AC3E}">
        <p14:creationId xmlns:p14="http://schemas.microsoft.com/office/powerpoint/2010/main" val="1058082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649281" marR="0" lvl="1" indent="-174708" algn="l" defTabSz="457200" rtl="0" eaLnBrk="1" fontAlgn="auto" latinLnBrk="0" hangingPunct="1">
              <a:lnSpc>
                <a:spcPct val="100000"/>
              </a:lnSpc>
              <a:spcBef>
                <a:spcPts val="0"/>
              </a:spcBef>
              <a:spcAft>
                <a:spcPts val="0"/>
              </a:spcAft>
              <a:buClrTx/>
              <a:buSzTx/>
              <a:buFont typeface="Arial"/>
              <a:buChar char="•"/>
              <a:tabLst/>
              <a:defRPr/>
            </a:pPr>
            <a:r>
              <a:rPr lang="en-US" dirty="0"/>
              <a:t>[CLICK]</a:t>
            </a:r>
            <a:r>
              <a:rPr lang="en-US" baseline="0" dirty="0"/>
              <a:t>  Increase or eliminate wage cap on payroll taxes</a:t>
            </a:r>
          </a:p>
          <a:p>
            <a:pPr marL="1106481" lvl="2" indent="-174708">
              <a:buFont typeface="Arial"/>
              <a:buChar char="•"/>
            </a:pPr>
            <a:r>
              <a:rPr lang="en-US" baseline="0" dirty="0"/>
              <a:t>Currently set at $127,200 (</a:t>
            </a:r>
            <a:r>
              <a:rPr lang="en-US" sz="1100" dirty="0">
                <a:solidFill>
                  <a:srgbClr val="62706F"/>
                </a:solidFill>
              </a:rPr>
              <a:t>up by $8,700 from the $118,500 maximum for 2016)</a:t>
            </a:r>
            <a:endParaRPr lang="en-US" baseline="0" dirty="0"/>
          </a:p>
          <a:p>
            <a:pPr marL="1106481" lvl="2" indent="-174708">
              <a:buFont typeface="Arial"/>
              <a:buChar char="•"/>
            </a:pPr>
            <a:r>
              <a:rPr lang="en-US" baseline="0" dirty="0"/>
              <a:t>Raises the amount of earned income that would be subject to Social Security taxes</a:t>
            </a:r>
          </a:p>
          <a:p>
            <a:pPr marL="649281" marR="0" lvl="1" indent="-174708" algn="l" defTabSz="457200" rtl="0" eaLnBrk="1" fontAlgn="auto" latinLnBrk="0" hangingPunct="1">
              <a:lnSpc>
                <a:spcPct val="100000"/>
              </a:lnSpc>
              <a:spcBef>
                <a:spcPts val="0"/>
              </a:spcBef>
              <a:spcAft>
                <a:spcPts val="0"/>
              </a:spcAft>
              <a:buClrTx/>
              <a:buSzTx/>
              <a:buFont typeface="Arial"/>
              <a:buChar char="•"/>
              <a:tabLst/>
              <a:defRPr/>
            </a:pPr>
            <a:r>
              <a:rPr lang="en-US" dirty="0"/>
              <a:t>[CLICK]</a:t>
            </a:r>
            <a:r>
              <a:rPr lang="en-US" baseline="0" dirty="0"/>
              <a:t>  Increase payroll taxes</a:t>
            </a:r>
          </a:p>
          <a:p>
            <a:pPr marL="1106481" lvl="2" indent="-174708">
              <a:buFont typeface="Arial"/>
              <a:buChar char="•"/>
            </a:pPr>
            <a:r>
              <a:rPr lang="en-US" baseline="0" dirty="0"/>
              <a:t>Currently at 12.4%, split evenly between workers and employers.</a:t>
            </a:r>
          </a:p>
        </p:txBody>
      </p:sp>
    </p:spTree>
    <p:extLst>
      <p:ext uri="{BB962C8B-B14F-4D97-AF65-F5344CB8AC3E}">
        <p14:creationId xmlns:p14="http://schemas.microsoft.com/office/powerpoint/2010/main" val="1058082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r>
              <a:rPr lang="en-US" dirty="0">
                <a:effectLst/>
              </a:rPr>
              <a:t>You</a:t>
            </a:r>
            <a:r>
              <a:rPr lang="en-US" baseline="0" dirty="0">
                <a:effectLst/>
              </a:rPr>
              <a:t> should </a:t>
            </a:r>
            <a:r>
              <a:rPr lang="en-US" dirty="0">
                <a:effectLst/>
              </a:rPr>
              <a:t>set reasonable expectations for how long you expect to live. </a:t>
            </a:r>
          </a:p>
          <a:p>
            <a:pPr marL="640594" lvl="1" indent="-174708">
              <a:buFont typeface="Arial"/>
              <a:buChar char="•"/>
            </a:pPr>
            <a:r>
              <a:rPr lang="en-US" dirty="0">
                <a:effectLst/>
              </a:rPr>
              <a:t>At</a:t>
            </a:r>
            <a:r>
              <a:rPr lang="en-US" baseline="0" dirty="0">
                <a:effectLst/>
              </a:rPr>
              <a:t> age 65, average life expectancy is 86 for a man and 89 for a woman</a:t>
            </a:r>
          </a:p>
          <a:p>
            <a:pPr marL="640594" lvl="1" indent="-174708">
              <a:buFont typeface="Arial"/>
              <a:buChar char="•"/>
            </a:pPr>
            <a:r>
              <a:rPr lang="en-US" baseline="0" dirty="0">
                <a:effectLst/>
              </a:rPr>
              <a:t>For a married couple, there’s a 50/50 chance of one spouse reaching age 93</a:t>
            </a:r>
          </a:p>
          <a:p>
            <a:pPr marL="640594" lvl="1" indent="-174708">
              <a:buFont typeface="Arial"/>
              <a:buChar char="•"/>
            </a:pPr>
            <a:r>
              <a:rPr lang="en-US" baseline="0" dirty="0">
                <a:effectLst/>
              </a:rPr>
              <a:t>There’s a 25% chance a 65-year-old man will live to 93 and a 65-year-old woman will live to 95. </a:t>
            </a:r>
          </a:p>
          <a:p>
            <a:pPr marL="640594" lvl="1" indent="-174708">
              <a:buFont typeface="Arial"/>
              <a:buChar char="•"/>
            </a:pPr>
            <a:r>
              <a:rPr lang="en-US" baseline="0" dirty="0">
                <a:effectLst/>
              </a:rPr>
              <a:t>For a married couple, there’s a 25% chance one spouse lives to 97. </a:t>
            </a:r>
          </a:p>
          <a:p>
            <a:pPr marL="640594" lvl="1" indent="-174708">
              <a:buFont typeface="Arial"/>
              <a:buChar char="•"/>
            </a:pPr>
            <a:endParaRPr lang="en-US" baseline="0" dirty="0">
              <a:effectLst/>
            </a:endParaRPr>
          </a:p>
          <a:p>
            <a:r>
              <a:rPr lang="en-US" baseline="0" dirty="0">
                <a:effectLst/>
              </a:rPr>
              <a:t>So it’s true that married people tend to live longer lives. There are also other demographic factors that are relevant for some of you.</a:t>
            </a:r>
          </a:p>
          <a:p>
            <a:pPr marL="640594" lvl="1" indent="-174708">
              <a:buFont typeface="Arial"/>
              <a:buChar char="•"/>
            </a:pPr>
            <a:r>
              <a:rPr lang="en-US" baseline="0" dirty="0">
                <a:effectLst/>
              </a:rPr>
              <a:t>For example, a man with a bachelor’s degree statistically will live 5 years longer than one with just a high school diploma. (Centers for Disease Control, </a:t>
            </a:r>
            <a:r>
              <a:rPr lang="en-US" i="1" baseline="0" dirty="0">
                <a:effectLst/>
              </a:rPr>
              <a:t>Health, US</a:t>
            </a:r>
            <a:r>
              <a:rPr lang="en-US" i="0" baseline="0" dirty="0">
                <a:effectLst/>
              </a:rPr>
              <a:t>. 2011)</a:t>
            </a:r>
          </a:p>
          <a:p>
            <a:pPr marL="640594" lvl="1" indent="-174708">
              <a:buFont typeface="Arial"/>
              <a:buChar char="•"/>
            </a:pPr>
            <a:r>
              <a:rPr lang="en-US" i="0" baseline="0" dirty="0">
                <a:effectLst/>
              </a:rPr>
              <a:t>For women, the longevity gap between those with college degrees and those with just a high school diploma is 3 years.</a:t>
            </a:r>
            <a:endParaRPr lang="en-US" baseline="0" dirty="0">
              <a:effectLst/>
            </a:endParaRPr>
          </a:p>
          <a:p>
            <a:endParaRPr lang="en-US" dirty="0"/>
          </a:p>
        </p:txBody>
      </p:sp>
    </p:spTree>
    <p:extLst>
      <p:ext uri="{BB962C8B-B14F-4D97-AF65-F5344CB8AC3E}">
        <p14:creationId xmlns:p14="http://schemas.microsoft.com/office/powerpoint/2010/main" val="1166217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txBox="1">
            <a:spLocks noGrp="1"/>
          </p:cNvSpPr>
          <p:nvPr>
            <p:ph type="body" idx="1"/>
          </p:nvPr>
        </p:nvSpPr>
        <p:spPr>
          <a:xfrm>
            <a:off x="716618" y="4489386"/>
            <a:ext cx="5732948" cy="4253102"/>
          </a:xfrm>
          <a:prstGeom prst="rect">
            <a:avLst/>
          </a:prstGeom>
        </p:spPr>
        <p:txBody>
          <a:bodyPr lIns="93162" tIns="93162" rIns="93162" bIns="93162" anchor="ctr" anchorCtr="0">
            <a:noAutofit/>
          </a:bodyPr>
          <a:lstStyle/>
          <a:p>
            <a:r>
              <a:rPr lang="en-US"/>
              <a:t>Before</a:t>
            </a:r>
            <a:r>
              <a:rPr lang="en-US" baseline="0"/>
              <a:t> you get into a Social Security discussion or planning with your clients, there is some basic information you need to be familiar with. </a:t>
            </a:r>
          </a:p>
          <a:p>
            <a:endParaRPr lang="en-US" baseline="0"/>
          </a:p>
          <a:p>
            <a:r>
              <a:rPr lang="en-US" baseline="0"/>
              <a:t>The rules can be complex, but we’ll break down and simplify them to help you have productive conversations with your clients.</a:t>
            </a:r>
            <a:endParaRPr dirty="0"/>
          </a:p>
        </p:txBody>
      </p:sp>
      <p:sp>
        <p:nvSpPr>
          <p:cNvPr id="171" name="Shape 171"/>
          <p:cNvSpPr>
            <a:spLocks noGrp="1" noRot="1" noChangeAspect="1"/>
          </p:cNvSpPr>
          <p:nvPr>
            <p:ph type="sldImg" idx="2"/>
          </p:nvPr>
        </p:nvSpPr>
        <p:spPr>
          <a:xfrm>
            <a:off x="1220788" y="708025"/>
            <a:ext cx="4725987" cy="354488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4973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a:t>First,</a:t>
            </a:r>
            <a:r>
              <a:rPr lang="en-US" baseline="0"/>
              <a:t> what does Social Security offer?</a:t>
            </a:r>
          </a:p>
          <a:p>
            <a:pPr marL="640594" lvl="1" indent="-174708">
              <a:buFont typeface="Arial"/>
              <a:buChar char="•"/>
            </a:pPr>
            <a:r>
              <a:rPr lang="en-US" baseline="0"/>
              <a:t>Official name is “Old Age, Survivors and Disability Insurance” (OASDI is the acronym) so that tells you who the program is designed to aid</a:t>
            </a:r>
          </a:p>
          <a:p>
            <a:pPr marL="640594" lvl="1" indent="-174708">
              <a:buFont typeface="Arial"/>
              <a:buChar char="•"/>
            </a:pPr>
            <a:endParaRPr lang="en-US" baseline="0"/>
          </a:p>
          <a:p>
            <a:pPr marL="465887" lvl="1"/>
            <a:r>
              <a:rPr lang="en-US" baseline="0"/>
              <a:t>[CLICK]</a:t>
            </a:r>
          </a:p>
          <a:p>
            <a:pPr marL="465887" lvl="1"/>
            <a:endParaRPr lang="en-US" baseline="0"/>
          </a:p>
          <a:p>
            <a:pPr marL="640594" lvl="1" indent="-174708">
              <a:buFont typeface="Arial"/>
              <a:buChar char="•"/>
            </a:pPr>
            <a:r>
              <a:rPr lang="en-US" baseline="0"/>
              <a:t>By itself, Social Security would be a powerful asset in a portfolio  [CLICK]</a:t>
            </a:r>
          </a:p>
          <a:p>
            <a:pPr marL="1106481" lvl="2" indent="-174708">
              <a:buFont typeface="Arial"/>
              <a:buChar char="•"/>
            </a:pPr>
            <a:r>
              <a:rPr lang="en-US" baseline="0"/>
              <a:t>Offers guaranteed lifetime income   [CLICK]</a:t>
            </a:r>
          </a:p>
          <a:p>
            <a:pPr marL="1106481" lvl="2" indent="-174708">
              <a:buFont typeface="Arial"/>
              <a:buChar char="•"/>
            </a:pPr>
            <a:r>
              <a:rPr lang="en-US" baseline="0"/>
              <a:t>Benefit amounts are indexed to inflation to preserve your purchasing power  [CLICK]</a:t>
            </a:r>
          </a:p>
          <a:p>
            <a:pPr marL="1106481" lvl="2" indent="-174708">
              <a:buFont typeface="Arial"/>
              <a:buChar char="•"/>
            </a:pPr>
            <a:r>
              <a:rPr lang="en-US" baseline="0"/>
              <a:t>Offers survivor benefits similar to an annuity  [CLICK]</a:t>
            </a:r>
          </a:p>
          <a:p>
            <a:pPr marL="1106481" lvl="2" indent="-174708">
              <a:buFont typeface="Arial"/>
              <a:buChar char="•"/>
            </a:pPr>
            <a:r>
              <a:rPr lang="en-US" baseline="0"/>
              <a:t>Benefits receive preferential tax treatment compared with ordinary income</a:t>
            </a:r>
          </a:p>
          <a:p>
            <a:pPr marL="1572368" lvl="3" indent="-174708">
              <a:buFont typeface="Arial"/>
              <a:buChar char="•"/>
            </a:pPr>
            <a:r>
              <a:rPr lang="en-US" baseline="0"/>
              <a:t>A portion of Social Security income will always be tax free, while income from employment, pensions, and retirement plan withdrawals are for the most part taxed fully at the ordinary income tax rate. </a:t>
            </a:r>
            <a:endParaRPr lang="en-US" baseline="0" dirty="0"/>
          </a:p>
        </p:txBody>
      </p:sp>
    </p:spTree>
    <p:extLst>
      <p:ext uri="{BB962C8B-B14F-4D97-AF65-F5344CB8AC3E}">
        <p14:creationId xmlns:p14="http://schemas.microsoft.com/office/powerpoint/2010/main" val="4033110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761606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r>
              <a:rPr lang="en-US" dirty="0"/>
              <a:t>The Social Security Act was signed by FDR on August 14, 1935</a:t>
            </a:r>
          </a:p>
          <a:p>
            <a:pPr lvl="0"/>
            <a:endParaRPr lang="en-US" dirty="0"/>
          </a:p>
          <a:p>
            <a:pPr marL="640594" lvl="1" indent="-174708">
              <a:buFont typeface="Arial"/>
              <a:buChar char="•"/>
            </a:pPr>
            <a:r>
              <a:rPr lang="en-US" dirty="0"/>
              <a:t>Created to help older Americans during the Great Depression</a:t>
            </a:r>
          </a:p>
          <a:p>
            <a:pPr marL="1106481" lvl="2" indent="-174708">
              <a:buFont typeface="Arial"/>
              <a:buChar char="•"/>
            </a:pPr>
            <a:r>
              <a:rPr lang="en-US" dirty="0"/>
              <a:t>In 1935, unemployment was over 25%.</a:t>
            </a:r>
          </a:p>
          <a:p>
            <a:pPr marL="1106481" lvl="2" indent="-174708">
              <a:buFont typeface="Arial"/>
              <a:buChar char="•"/>
            </a:pPr>
            <a:r>
              <a:rPr lang="en-US" dirty="0"/>
              <a:t>The majority of elderly citizens were in poverty.</a:t>
            </a:r>
          </a:p>
          <a:p>
            <a:pPr marL="1106481" lvl="2" indent="-174708">
              <a:buFont typeface="Arial"/>
              <a:buChar char="•"/>
            </a:pPr>
            <a:r>
              <a:rPr lang="en-US" dirty="0"/>
              <a:t>Social Security was designed to alleviate the financial hardships many older Americans were experiencing due to the Great Depression.</a:t>
            </a:r>
          </a:p>
          <a:p>
            <a:pPr marL="640594" lvl="1" indent="-174708">
              <a:buFont typeface="Arial"/>
              <a:buChar char="•"/>
            </a:pPr>
            <a:r>
              <a:rPr lang="en-US" dirty="0"/>
              <a:t>SS was never meant to be the sole source of retirement income</a:t>
            </a:r>
          </a:p>
          <a:p>
            <a:pPr marL="640594" lvl="1" indent="-174708">
              <a:buFont typeface="Arial"/>
              <a:buChar char="•"/>
            </a:pPr>
            <a:endParaRPr lang="en-US" dirty="0"/>
          </a:p>
          <a:p>
            <a:pPr marL="640594" lvl="1" indent="-174708">
              <a:buFont typeface="Arial"/>
              <a:buChar char="•"/>
            </a:pPr>
            <a:r>
              <a:rPr lang="en-US" dirty="0"/>
              <a:t>Ida May Fuller – Vermont resident, first recipient of monthly Social Security benefits</a:t>
            </a:r>
          </a:p>
          <a:p>
            <a:pPr marL="640594" lvl="1" indent="-174708">
              <a:buFont typeface="Arial"/>
              <a:buChar char="•"/>
            </a:pPr>
            <a:r>
              <a:rPr lang="en-US" dirty="0"/>
              <a:t>Her story is a good one to relate to clients to show the power of SS benefits</a:t>
            </a:r>
          </a:p>
          <a:p>
            <a:pPr marL="1106481" lvl="2" indent="-174708">
              <a:buFont typeface="Arial"/>
              <a:buChar char="•"/>
            </a:pPr>
            <a:r>
              <a:rPr lang="en-US" dirty="0"/>
              <a:t>Ida May worked as a Legal Secretary until she retired in 1939 </a:t>
            </a:r>
          </a:p>
          <a:p>
            <a:pPr marL="1106481" lvl="2" indent="-174708">
              <a:buFont typeface="Arial"/>
              <a:buChar char="•"/>
            </a:pPr>
            <a:r>
              <a:rPr lang="en-US" dirty="0"/>
              <a:t>Started collecting benefits in 1940 at age 65 and lived to be 100 years old (died in 1975)</a:t>
            </a:r>
          </a:p>
          <a:p>
            <a:pPr marL="1106481" lvl="2" indent="-174708">
              <a:buFont typeface="Arial"/>
              <a:buChar char="•"/>
            </a:pPr>
            <a:r>
              <a:rPr lang="en-US" dirty="0"/>
              <a:t>Only paid payroll taxes during her last three years of employment</a:t>
            </a:r>
          </a:p>
          <a:p>
            <a:pPr marL="1572368" lvl="3" indent="-174708">
              <a:buFont typeface="Arial"/>
              <a:buChar char="•"/>
            </a:pPr>
            <a:r>
              <a:rPr lang="en-US" dirty="0"/>
              <a:t>Accumulated taxes on her salary for the 3 years was $24.75 (not adjusted for inflation)</a:t>
            </a:r>
          </a:p>
          <a:p>
            <a:pPr marL="1572368" lvl="3" indent="-174708">
              <a:buFont typeface="Arial"/>
              <a:buChar char="•"/>
            </a:pPr>
            <a:r>
              <a:rPr lang="en-US" dirty="0"/>
              <a:t>Received 1</a:t>
            </a:r>
            <a:r>
              <a:rPr lang="en-US" baseline="30000" dirty="0"/>
              <a:t>st</a:t>
            </a:r>
            <a:r>
              <a:rPr lang="en-US" dirty="0"/>
              <a:t> check of $22.54 in 1940 (or $375.56 in 2015 dollars)</a:t>
            </a:r>
          </a:p>
          <a:p>
            <a:pPr marL="1572368" lvl="3" indent="-174708">
              <a:buFont typeface="Arial"/>
              <a:buChar char="•"/>
            </a:pPr>
            <a:r>
              <a:rPr lang="en-US" dirty="0"/>
              <a:t>Collected a total of $22,888.92 in Social Security benefits</a:t>
            </a:r>
            <a:r>
              <a:rPr lang="en-US" baseline="0" dirty="0"/>
              <a:t> by the time she passed away in 1975.</a:t>
            </a:r>
            <a:r>
              <a:rPr lang="en-US" dirty="0"/>
              <a:t> (Over $</a:t>
            </a:r>
            <a:r>
              <a:rPr lang="en-US" dirty="0" err="1"/>
              <a:t>99K</a:t>
            </a:r>
            <a:r>
              <a:rPr lang="en-US" dirty="0"/>
              <a:t> in 2015 dollars)</a:t>
            </a:r>
          </a:p>
          <a:p>
            <a:endParaRPr lang="en-US" dirty="0"/>
          </a:p>
        </p:txBody>
      </p:sp>
    </p:spTree>
    <p:extLst>
      <p:ext uri="{BB962C8B-B14F-4D97-AF65-F5344CB8AC3E}">
        <p14:creationId xmlns:p14="http://schemas.microsoft.com/office/powerpoint/2010/main" val="642135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r>
              <a:rPr lang="en-US" sz="1000" b="0" dirty="0"/>
              <a:t>There are a few acronyms that I’ll use in this presentation and are important to know. The first is PIA – or Primary Insurance Amount</a:t>
            </a:r>
          </a:p>
          <a:p>
            <a:pPr marL="640594" lvl="1" indent="-174708">
              <a:buFont typeface="Arial"/>
              <a:buChar char="•"/>
            </a:pPr>
            <a:r>
              <a:rPr lang="en-US" sz="1000" b="0" dirty="0"/>
              <a:t>The formula for calculating Social Security benefits is different than the formulas you typically see used for calculating pension benefits (e.g., “high five” or “last three” earnings years).</a:t>
            </a:r>
          </a:p>
          <a:p>
            <a:pPr marL="465887" lvl="1"/>
            <a:endParaRPr lang="en-US" sz="1000" b="0" dirty="0"/>
          </a:p>
          <a:p>
            <a:pPr marL="465887" lvl="1"/>
            <a:r>
              <a:rPr lang="en-US" sz="1000" b="0" dirty="0"/>
              <a:t>[CLICK] </a:t>
            </a:r>
          </a:p>
          <a:p>
            <a:pPr marL="640594" lvl="1" indent="-174708">
              <a:buFont typeface="Arial"/>
              <a:buChar char="•"/>
            </a:pPr>
            <a:r>
              <a:rPr lang="en-US" sz="1000" b="0" dirty="0"/>
              <a:t>Based on lifetime Social Security earnings adjusted for wage inflation</a:t>
            </a:r>
          </a:p>
          <a:p>
            <a:pPr marL="1106481" lvl="2" indent="-174708">
              <a:buFont typeface="Arial"/>
              <a:buChar char="•"/>
            </a:pPr>
            <a:r>
              <a:rPr lang="en-US" sz="1000" b="0" dirty="0"/>
              <a:t>Highest 35 years of adjusted earnings added together, then divided by 420 (number of months in 35 years) to get a monthly average earnings</a:t>
            </a:r>
          </a:p>
          <a:p>
            <a:pPr marL="1106481" lvl="2" indent="-174708">
              <a:buFont typeface="Arial"/>
              <a:buChar char="•"/>
            </a:pPr>
            <a:r>
              <a:rPr lang="en-US" sz="1000" b="0" dirty="0"/>
              <a:t>Benefit reflects a percentage of this average monthly earnings figure</a:t>
            </a:r>
          </a:p>
          <a:p>
            <a:pPr marL="640594" lvl="1" indent="-174708">
              <a:buFont typeface="Arial"/>
              <a:buChar char="•"/>
            </a:pPr>
            <a:r>
              <a:rPr lang="en-US" sz="1000" b="0" dirty="0"/>
              <a:t>The higher your lifetime SS earnings, the higher your benefit.</a:t>
            </a:r>
          </a:p>
          <a:p>
            <a:pPr marL="1106481" marR="0" lvl="2" indent="-174708" algn="l" defTabSz="457200" rtl="0" eaLnBrk="1" fontAlgn="auto" latinLnBrk="0" hangingPunct="1">
              <a:lnSpc>
                <a:spcPct val="100000"/>
              </a:lnSpc>
              <a:spcBef>
                <a:spcPts val="0"/>
              </a:spcBef>
              <a:spcAft>
                <a:spcPts val="0"/>
              </a:spcAft>
              <a:buClrTx/>
              <a:buSzTx/>
              <a:buFont typeface="Arial"/>
              <a:buChar char="•"/>
              <a:tabLst/>
              <a:defRPr/>
            </a:pPr>
            <a:r>
              <a:rPr lang="en-US" sz="1000" b="0" dirty="0"/>
              <a:t>Maximum monthly SS benefit in </a:t>
            </a:r>
            <a:r>
              <a:rPr lang="en-US" sz="1000" dirty="0">
                <a:solidFill>
                  <a:srgbClr val="62706F"/>
                </a:solidFill>
                <a:sym typeface="Calibri"/>
              </a:rPr>
              <a:t>2017 is $2,687 </a:t>
            </a:r>
            <a:r>
              <a:rPr lang="en-US" sz="1000" b="0" strike="noStrike" baseline="0" dirty="0"/>
              <a:t>plus any delayed retirement credits</a:t>
            </a:r>
          </a:p>
          <a:p>
            <a:pPr marL="649281" lvl="1" indent="-174708">
              <a:buFont typeface="Arial"/>
              <a:buChar char="•"/>
            </a:pPr>
            <a:r>
              <a:rPr lang="en-US" sz="1000" b="0" dirty="0"/>
              <a:t>If avg. annual income over lifetime earnings was higher than </a:t>
            </a:r>
            <a:r>
              <a:rPr lang="en-US" sz="1000" b="0" strike="sngStrike" baseline="0" dirty="0"/>
              <a:t>$</a:t>
            </a:r>
            <a:r>
              <a:rPr lang="en-US" sz="1600" b="0" kern="1200" baseline="0" dirty="0">
                <a:solidFill>
                  <a:schemeClr val="tx1"/>
                </a:solidFill>
                <a:latin typeface="+mn-lt"/>
                <a:ea typeface="+mn-ea"/>
                <a:cs typeface="+mn-cs"/>
              </a:rPr>
              <a:t>118,500 </a:t>
            </a:r>
            <a:r>
              <a:rPr lang="en-US" sz="1100" b="0" dirty="0"/>
              <a:t>(which is the cap for earned income subject to SS taxes), the worker will reach the max of their monthly SS benefits.</a:t>
            </a:r>
          </a:p>
          <a:p>
            <a:pPr marL="1106481" lvl="2" indent="-174708">
              <a:buFont typeface="Arial"/>
              <a:buChar char="•"/>
            </a:pPr>
            <a:r>
              <a:rPr lang="en-US" sz="1000" b="0" dirty="0"/>
              <a:t>Higher earners receive a smaller percentage of their</a:t>
            </a:r>
            <a:r>
              <a:rPr lang="en-US" sz="1000" b="0" baseline="0" dirty="0"/>
              <a:t> average earnings </a:t>
            </a:r>
            <a:r>
              <a:rPr lang="en-US" sz="1000" b="0" dirty="0"/>
              <a:t>than low-wage earners </a:t>
            </a:r>
            <a:r>
              <a:rPr lang="en-US" sz="1000" b="0" baseline="0" dirty="0"/>
              <a:t>as </a:t>
            </a:r>
            <a:r>
              <a:rPr lang="en-US" sz="1000" b="0" dirty="0"/>
              <a:t>SS benefits.</a:t>
            </a:r>
          </a:p>
          <a:p>
            <a:pPr marL="1106481" marR="0" lvl="2" indent="-174708" algn="l" defTabSz="457200" rtl="0" eaLnBrk="1" fontAlgn="auto" latinLnBrk="0" hangingPunct="1">
              <a:lnSpc>
                <a:spcPct val="100000"/>
              </a:lnSpc>
              <a:spcBef>
                <a:spcPts val="0"/>
              </a:spcBef>
              <a:spcAft>
                <a:spcPts val="0"/>
              </a:spcAft>
              <a:buClrTx/>
              <a:buSzTx/>
              <a:buFont typeface="Arial"/>
              <a:buChar char="•"/>
              <a:tabLst/>
              <a:defRPr/>
            </a:pPr>
            <a:r>
              <a:rPr lang="en-US" sz="1000" b="0" dirty="0"/>
              <a:t>Maximum PIA for </a:t>
            </a:r>
            <a:r>
              <a:rPr lang="en-US" sz="1000" dirty="0">
                <a:solidFill>
                  <a:srgbClr val="62706F"/>
                </a:solidFill>
                <a:sym typeface="Calibri"/>
              </a:rPr>
              <a:t>2017 is $2,687</a:t>
            </a:r>
            <a:r>
              <a:rPr lang="en-US" sz="1000" b="0" dirty="0"/>
              <a:t>.</a:t>
            </a:r>
          </a:p>
          <a:p>
            <a:pPr marL="640594" lvl="1" indent="-174708">
              <a:buFont typeface="Arial"/>
              <a:buChar char="•"/>
            </a:pPr>
            <a:r>
              <a:rPr lang="en-US" sz="1000" b="0" dirty="0"/>
              <a:t>PIA is also subject to cost-of-living adjustments (or COLA)</a:t>
            </a:r>
          </a:p>
          <a:p>
            <a:pPr marL="640594" lvl="1" indent="-174708">
              <a:buFont typeface="Arial"/>
              <a:buChar char="•"/>
            </a:pPr>
            <a:endParaRPr lang="en-US" sz="1000" b="0" dirty="0"/>
          </a:p>
          <a:p>
            <a:pPr marL="465887" lvl="1"/>
            <a:r>
              <a:rPr lang="en-US" sz="1000" b="0" dirty="0"/>
              <a:t>[CLICK]</a:t>
            </a:r>
          </a:p>
          <a:p>
            <a:pPr marL="640594" lvl="1" indent="-174708">
              <a:buFont typeface="Arial"/>
              <a:buChar char="•"/>
            </a:pPr>
            <a:r>
              <a:rPr lang="en-US" sz="1000" b="0" dirty="0"/>
              <a:t>Know where to point clients to find their current PIA – </a:t>
            </a:r>
            <a:r>
              <a:rPr lang="en-US" sz="1000" b="0" dirty="0" err="1"/>
              <a:t>mySocialSecurity</a:t>
            </a:r>
            <a:r>
              <a:rPr lang="en-US" sz="1000" b="0" dirty="0"/>
              <a:t> web site</a:t>
            </a:r>
          </a:p>
          <a:p>
            <a:pPr marL="1106481" lvl="2" indent="-174708">
              <a:buFont typeface="Arial"/>
              <a:buChar char="•"/>
            </a:pPr>
            <a:r>
              <a:rPr lang="en-US" sz="1000" b="0" dirty="0"/>
              <a:t>The statement summarizes their earning history, and gives</a:t>
            </a:r>
            <a:r>
              <a:rPr lang="en-US" sz="1000" b="0" baseline="0" dirty="0"/>
              <a:t> </a:t>
            </a:r>
            <a:r>
              <a:rPr lang="en-US" sz="1000" b="0" dirty="0"/>
              <a:t>a picture of what your monthly benefit is likely to be when you reach the different decision points of 62, FRA and 70.</a:t>
            </a:r>
          </a:p>
          <a:p>
            <a:pPr marL="1106481" lvl="2" indent="-174708">
              <a:buFont typeface="Arial"/>
              <a:buChar char="•"/>
            </a:pPr>
            <a:r>
              <a:rPr lang="en-US" sz="1000" b="0" dirty="0"/>
              <a:t>The </a:t>
            </a:r>
            <a:r>
              <a:rPr lang="en-US" sz="1000" b="0" dirty="0" err="1"/>
              <a:t>SSA</a:t>
            </a:r>
            <a:r>
              <a:rPr lang="en-US" sz="1000" b="0" dirty="0"/>
              <a:t> no longer mails these statements annually to people under age 60. Instead,</a:t>
            </a:r>
            <a:r>
              <a:rPr lang="en-US" sz="1000" b="0" baseline="0" dirty="0"/>
              <a:t> they now mail these </a:t>
            </a:r>
            <a:r>
              <a:rPr lang="en-US" sz="1000" b="0" dirty="0"/>
              <a:t>statements to people in five year increments starting from 25-60, then annually after 60,</a:t>
            </a:r>
            <a:r>
              <a:rPr lang="en-US" sz="1000" b="0" baseline="0" dirty="0"/>
              <a:t> u</a:t>
            </a:r>
            <a:r>
              <a:rPr lang="en-US" sz="1000" b="0" dirty="0"/>
              <a:t>nless the individual has signed up for a my Social Security account to access the statement online. (accessible through www.ssa.gov/myaccount)</a:t>
            </a:r>
          </a:p>
        </p:txBody>
      </p:sp>
    </p:spTree>
    <p:extLst>
      <p:ext uri="{BB962C8B-B14F-4D97-AF65-F5344CB8AC3E}">
        <p14:creationId xmlns:p14="http://schemas.microsoft.com/office/powerpoint/2010/main" val="1506868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r>
              <a:rPr lang="en-US" dirty="0"/>
              <a:t>The next important acronym to know is FRA – or full retirement age.</a:t>
            </a:r>
          </a:p>
          <a:p>
            <a:pPr lvl="0"/>
            <a:endParaRPr lang="en-US" dirty="0"/>
          </a:p>
          <a:p>
            <a:pPr marL="640594" lvl="1" indent="-174708">
              <a:buFont typeface="Arial"/>
              <a:buChar char="•"/>
            </a:pPr>
            <a:r>
              <a:rPr lang="en-US" dirty="0"/>
              <a:t>Used to be 65, and many people still believe 65 is full retirement age</a:t>
            </a:r>
          </a:p>
          <a:p>
            <a:pPr marL="640594" lvl="1" indent="-174708">
              <a:buFont typeface="Arial"/>
              <a:buChar char="•"/>
            </a:pPr>
            <a:r>
              <a:rPr lang="en-US" dirty="0"/>
              <a:t>FRA is currently</a:t>
            </a:r>
            <a:r>
              <a:rPr lang="en-US" baseline="0" dirty="0"/>
              <a:t> 66 and is </a:t>
            </a:r>
            <a:r>
              <a:rPr lang="en-US" dirty="0"/>
              <a:t>gradually increasing to 67, starting with people born in 1943 or later</a:t>
            </a:r>
          </a:p>
          <a:p>
            <a:pPr marL="640594" lvl="1" indent="-174708">
              <a:buFont typeface="Arial"/>
              <a:buChar char="•"/>
            </a:pPr>
            <a:r>
              <a:rPr lang="en-US" dirty="0"/>
              <a:t>People born in 1948 will reach FRA @ 66 in 2014.</a:t>
            </a:r>
          </a:p>
          <a:p>
            <a:pPr marL="640594" lvl="1" indent="-174708">
              <a:buFont typeface="Arial"/>
              <a:buChar char="•"/>
            </a:pPr>
            <a:r>
              <a:rPr lang="en-US" dirty="0"/>
              <a:t>FRA is 67 for anyone born after 1960</a:t>
            </a:r>
          </a:p>
          <a:p>
            <a:pPr marL="640594" lvl="1" indent="-174708">
              <a:buFont typeface="Arial"/>
              <a:buChar char="•"/>
            </a:pPr>
            <a:endParaRPr lang="en-US" dirty="0"/>
          </a:p>
          <a:p>
            <a:r>
              <a:rPr lang="en-US" dirty="0"/>
              <a:t>Early filing can occur starting at age 62 up to FRA</a:t>
            </a:r>
          </a:p>
          <a:p>
            <a:pPr marL="640594" lvl="1" indent="-174708">
              <a:buFont typeface="Arial"/>
              <a:buChar char="•"/>
            </a:pPr>
            <a:r>
              <a:rPr lang="en-US" dirty="0"/>
              <a:t>For anyone born in 1955 or later, age 66 is considered early</a:t>
            </a:r>
          </a:p>
          <a:p>
            <a:pPr marL="640594" lvl="1" indent="-174708">
              <a:buFont typeface="Arial"/>
              <a:buChar char="•"/>
            </a:pPr>
            <a:endParaRPr lang="en-US" dirty="0"/>
          </a:p>
          <a:p>
            <a:r>
              <a:rPr lang="en-US" dirty="0"/>
              <a:t>You can delay filing up to age 70 and increase your benefit amount, as we’ll show on the next slide.</a:t>
            </a:r>
          </a:p>
        </p:txBody>
      </p:sp>
    </p:spTree>
    <p:extLst>
      <p:ext uri="{BB962C8B-B14F-4D97-AF65-F5344CB8AC3E}">
        <p14:creationId xmlns:p14="http://schemas.microsoft.com/office/powerpoint/2010/main" val="643361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How</a:t>
            </a:r>
            <a:r>
              <a:rPr lang="en-US" baseline="0" dirty="0"/>
              <a:t> does filing earlier or later than FRA affect PIA?</a:t>
            </a:r>
          </a:p>
          <a:p>
            <a:pPr marL="640594" lvl="1" indent="-174708">
              <a:buFont typeface="Arial"/>
              <a:buChar char="•"/>
            </a:pPr>
            <a:r>
              <a:rPr lang="en-US" baseline="0" dirty="0"/>
              <a:t>This example is for an individual with an FRA of 66; in other words, born between 1943 and 1954</a:t>
            </a:r>
          </a:p>
          <a:p>
            <a:pPr marL="640594" lvl="1" indent="-174708">
              <a:buFont typeface="Arial"/>
              <a:buChar char="•"/>
            </a:pPr>
            <a:endParaRPr lang="en-US" baseline="0" dirty="0"/>
          </a:p>
          <a:p>
            <a:pPr marL="640594" lvl="1" indent="-174708">
              <a:buFont typeface="Arial"/>
              <a:buChar char="•"/>
            </a:pPr>
            <a:r>
              <a:rPr lang="en-US" baseline="0" dirty="0"/>
              <a:t>Filing as early as possible at age 62 results in a permanent reduction in benefits of 25%</a:t>
            </a:r>
          </a:p>
          <a:p>
            <a:pPr marL="640594" lvl="1" indent="-174708">
              <a:buFont typeface="Arial"/>
              <a:buChar char="•"/>
            </a:pPr>
            <a:r>
              <a:rPr lang="en-US" baseline="0" dirty="0"/>
              <a:t>Benefit reduction decreases the closer you get to FRA</a:t>
            </a:r>
          </a:p>
          <a:p>
            <a:pPr marL="640594" lvl="1" indent="-174708">
              <a:buFont typeface="Arial"/>
              <a:buChar char="•"/>
            </a:pPr>
            <a:r>
              <a:rPr lang="en-US" baseline="0" dirty="0"/>
              <a:t>Delaying benefits increases PIA 8% each year, up to age 70. So someone with an FRA of 66 can increase their monthly benefit by 32% just by delaying benefits as late as possible.</a:t>
            </a:r>
            <a:endParaRPr lang="en-US" dirty="0"/>
          </a:p>
        </p:txBody>
      </p:sp>
    </p:spTree>
    <p:extLst>
      <p:ext uri="{BB962C8B-B14F-4D97-AF65-F5344CB8AC3E}">
        <p14:creationId xmlns:p14="http://schemas.microsoft.com/office/powerpoint/2010/main" val="697721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How</a:t>
            </a:r>
            <a:r>
              <a:rPr lang="en-US" baseline="0" dirty="0"/>
              <a:t> does filing earlier or later than FRA affect PIA?</a:t>
            </a:r>
          </a:p>
          <a:p>
            <a:pPr marL="640594" lvl="1" indent="-174708">
              <a:buFont typeface="Arial"/>
              <a:buChar char="•"/>
            </a:pPr>
            <a:r>
              <a:rPr lang="en-US" baseline="0" dirty="0"/>
              <a:t>This example is for an individual with an FRA of 67; in other words, born between 1943 and 1954</a:t>
            </a:r>
          </a:p>
          <a:p>
            <a:pPr marL="640594" lvl="1" indent="-174708">
              <a:buFont typeface="Arial"/>
              <a:buChar char="•"/>
            </a:pPr>
            <a:endParaRPr lang="en-US" baseline="0" dirty="0"/>
          </a:p>
          <a:p>
            <a:pPr marL="640594" lvl="1" indent="-174708">
              <a:buFont typeface="Arial"/>
              <a:buChar char="•"/>
            </a:pPr>
            <a:r>
              <a:rPr lang="en-US" baseline="0" dirty="0"/>
              <a:t>Filing as early as possible at age 62 results in a permanent reduction in benefits of 30%</a:t>
            </a:r>
          </a:p>
          <a:p>
            <a:pPr marL="640594" lvl="1" indent="-174708">
              <a:buFont typeface="Arial"/>
              <a:buChar char="•"/>
            </a:pPr>
            <a:r>
              <a:rPr lang="en-US" baseline="0" dirty="0"/>
              <a:t>Benefit reduction decreases the closer you get to FRA</a:t>
            </a:r>
          </a:p>
          <a:p>
            <a:pPr marL="640594" lvl="1" indent="-174708">
              <a:buFont typeface="Arial"/>
              <a:buChar char="•"/>
            </a:pPr>
            <a:r>
              <a:rPr lang="en-US" baseline="0" dirty="0"/>
              <a:t>Delaying benefits increases PIA 8% each year, up to age 70. So someone with an FRA of 67 can increase their monthly benefit by 42% just by delaying benefits as late as possible.</a:t>
            </a:r>
            <a:endParaRPr lang="en-US" dirty="0"/>
          </a:p>
        </p:txBody>
      </p:sp>
    </p:spTree>
    <p:extLst>
      <p:ext uri="{BB962C8B-B14F-4D97-AF65-F5344CB8AC3E}">
        <p14:creationId xmlns:p14="http://schemas.microsoft.com/office/powerpoint/2010/main" val="1523237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sz="1000" b="0" i="0" u="none" strike="noStrike" kern="1200" baseline="0" dirty="0">
                <a:solidFill>
                  <a:schemeClr val="tx1"/>
                </a:solidFill>
                <a:latin typeface="+mn-lt"/>
                <a:ea typeface="+mn-ea"/>
                <a:cs typeface="+mn-cs"/>
              </a:rPr>
              <a:t>On November 2, 2015, President Obama signed the Bi-Partisan Budget Act of 2015 into law. </a:t>
            </a:r>
          </a:p>
          <a:p>
            <a:r>
              <a:rPr lang="en-US" sz="1000" b="0" i="0" u="none" strike="noStrike" kern="1200" baseline="0" dirty="0">
                <a:solidFill>
                  <a:schemeClr val="tx1"/>
                </a:solidFill>
                <a:latin typeface="+mn-lt"/>
                <a:ea typeface="+mn-ea"/>
                <a:cs typeface="+mn-cs"/>
              </a:rPr>
              <a:t>The Budget Act made important changes to Social Security claiming rules for retirees surrounding the Restricted Application and the Voluntary Suspension. </a:t>
            </a:r>
          </a:p>
          <a:p>
            <a:r>
              <a:rPr lang="en-US" sz="1000" b="0" i="0" u="none" strike="noStrike" kern="1200" baseline="0" dirty="0">
                <a:solidFill>
                  <a:schemeClr val="tx1"/>
                </a:solidFill>
                <a:latin typeface="+mn-lt"/>
                <a:ea typeface="+mn-ea"/>
                <a:cs typeface="+mn-cs"/>
              </a:rPr>
              <a:t>The changes will have a significant impact on the claiming options retirees have as they consider how and when to file for Social Security benefits, and the conversations advisors need to have with their clients.</a:t>
            </a:r>
          </a:p>
          <a:p>
            <a:endParaRPr lang="en-US" sz="1000" b="0" i="0" u="none" strike="noStrike" kern="1200" baseline="0" dirty="0">
              <a:solidFill>
                <a:schemeClr val="tx1"/>
              </a:solidFill>
              <a:latin typeface="+mn-lt"/>
              <a:ea typeface="+mn-ea"/>
              <a:cs typeface="+mn-cs"/>
            </a:endParaRPr>
          </a:p>
          <a:p>
            <a:r>
              <a:rPr lang="en-US" sz="1000" b="0" i="0" u="none" strike="noStrike" kern="1200" baseline="0" dirty="0">
                <a:solidFill>
                  <a:schemeClr val="tx1"/>
                </a:solidFill>
                <a:latin typeface="+mn-lt"/>
                <a:ea typeface="+mn-ea"/>
                <a:cs typeface="+mn-cs"/>
              </a:rPr>
              <a:t>Specific rule changes:</a:t>
            </a:r>
          </a:p>
          <a:p>
            <a:endParaRPr lang="en-US" sz="1000" b="0" i="0" u="none" strike="noStrike" kern="1200" baseline="0" dirty="0">
              <a:solidFill>
                <a:schemeClr val="tx1"/>
              </a:solidFill>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spc="-30" dirty="0">
                <a:solidFill>
                  <a:srgbClr val="62706F"/>
                </a:solidFill>
                <a:sym typeface="Calibri"/>
              </a:rPr>
              <a:t>Filing restricted option is</a:t>
            </a:r>
            <a:r>
              <a:rPr lang="en-US" sz="1000" spc="-30" baseline="0" dirty="0">
                <a:solidFill>
                  <a:srgbClr val="62706F"/>
                </a:solidFill>
                <a:sym typeface="Calibri"/>
              </a:rPr>
              <a:t> being</a:t>
            </a:r>
            <a:r>
              <a:rPr lang="en-US" sz="1000" spc="-30" dirty="0">
                <a:solidFill>
                  <a:srgbClr val="62706F"/>
                </a:solidFill>
                <a:sym typeface="Calibri"/>
              </a:rPr>
              <a:t> phased out; when an individual files he is only eligible for the higher of own benefits, spousal or divorced benefits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spc="-80" dirty="0">
                <a:solidFill>
                  <a:srgbClr val="62706F"/>
                </a:solidFill>
                <a:sym typeface="Calibri"/>
              </a:rPr>
              <a:t>After April 29</a:t>
            </a:r>
            <a:r>
              <a:rPr lang="en-US" sz="1000" spc="-80" baseline="30000" dirty="0">
                <a:solidFill>
                  <a:srgbClr val="62706F"/>
                </a:solidFill>
                <a:sym typeface="Calibri"/>
              </a:rPr>
              <a:t>th</a:t>
            </a:r>
            <a:r>
              <a:rPr lang="en-US" sz="1000" spc="-80" baseline="0" dirty="0">
                <a:solidFill>
                  <a:srgbClr val="62706F"/>
                </a:solidFill>
                <a:sym typeface="Calibri"/>
              </a:rPr>
              <a:t> 2016</a:t>
            </a:r>
            <a:r>
              <a:rPr lang="en-US" sz="1000" spc="-80" dirty="0">
                <a:solidFill>
                  <a:srgbClr val="62706F"/>
                </a:solidFill>
                <a:sym typeface="Calibri"/>
              </a:rPr>
              <a:t> File and Suspend is now longer allow spousal or dependent benefits to be paid while the worker earns delayed retirement credits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kern="1200" dirty="0">
                <a:solidFill>
                  <a:schemeClr val="tx1"/>
                </a:solidFill>
                <a:effectLst/>
                <a:latin typeface="+mn-lt"/>
                <a:ea typeface="+mn-ea"/>
                <a:cs typeface="+mn-cs"/>
              </a:rPr>
              <a:t>Also eliminates the ability to request a retroactive lump sum for all benefits between the date of the request and the date of suspension, so the only reason to request a Voluntary Suspension under the new rules will be to accumulate Delayed Retirement Credits</a:t>
            </a:r>
            <a:r>
              <a:rPr lang="en-US" sz="1100" b="0" i="0" kern="1200" dirty="0">
                <a:solidFill>
                  <a:schemeClr val="tx1"/>
                </a:solidFill>
                <a:effectLst/>
                <a:latin typeface="+mn-lt"/>
                <a:ea typeface="+mn-ea"/>
                <a:cs typeface="+mn-cs"/>
              </a:rPr>
              <a:t>.</a:t>
            </a:r>
            <a:endParaRPr lang="en-US" sz="1000" spc="-30" dirty="0">
              <a:solidFill>
                <a:srgbClr val="62706F"/>
              </a:solidFill>
              <a:sym typeface="Calibri"/>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spc="-30" dirty="0">
              <a:solidFill>
                <a:srgbClr val="62706F"/>
              </a:solidFill>
              <a:sym typeface="Calibri"/>
            </a:endParaRPr>
          </a:p>
          <a:p>
            <a:endParaRPr lang="en-US" sz="1000" dirty="0"/>
          </a:p>
        </p:txBody>
      </p:sp>
    </p:spTree>
    <p:extLst>
      <p:ext uri="{BB962C8B-B14F-4D97-AF65-F5344CB8AC3E}">
        <p14:creationId xmlns:p14="http://schemas.microsoft.com/office/powerpoint/2010/main" val="1854593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r>
              <a:rPr lang="en-US" sz="1100" b="0" i="0" kern="1200" dirty="0">
                <a:solidFill>
                  <a:schemeClr val="tx1"/>
                </a:solidFill>
                <a:effectLst/>
                <a:latin typeface="+mn-lt"/>
                <a:ea typeface="+mn-ea"/>
                <a:cs typeface="+mn-cs"/>
              </a:rPr>
              <a:t>The first change</a:t>
            </a:r>
            <a:r>
              <a:rPr lang="en-US" sz="1100" b="0" i="0" kern="1200" baseline="0" dirty="0">
                <a:solidFill>
                  <a:schemeClr val="tx1"/>
                </a:solidFill>
                <a:effectLst/>
                <a:latin typeface="+mn-lt"/>
                <a:ea typeface="+mn-ea"/>
                <a:cs typeface="+mn-cs"/>
              </a:rPr>
              <a:t> is in Section 831(a) of the from the Bipartisan Budget Act of 2015. This rule changes the usage of the </a:t>
            </a:r>
            <a:r>
              <a:rPr lang="en-US" sz="1100" b="0" i="0" kern="1200" dirty="0">
                <a:solidFill>
                  <a:schemeClr val="tx1"/>
                </a:solidFill>
                <a:effectLst/>
                <a:latin typeface="+mn-lt"/>
                <a:ea typeface="+mn-ea"/>
                <a:cs typeface="+mn-cs"/>
              </a:rPr>
              <a:t>Restricted Application for spousal benefits. </a:t>
            </a:r>
          </a:p>
          <a:p>
            <a:pPr lvl="0"/>
            <a:r>
              <a:rPr lang="en-US" sz="1100" b="0" i="0" kern="1200" dirty="0">
                <a:solidFill>
                  <a:schemeClr val="tx1"/>
                </a:solidFill>
                <a:effectLst/>
                <a:latin typeface="+mn-lt"/>
                <a:ea typeface="+mn-ea"/>
                <a:cs typeface="+mn-cs"/>
              </a:rPr>
              <a:t>Prior to the new law, an individual who was eligible for both a spousal benefit based on the work record of a spouse and a retirement benefit based on his or her own work could choose to elect only a spousal benefit at Full Retirement Age. </a:t>
            </a:r>
          </a:p>
          <a:p>
            <a:pPr lvl="0"/>
            <a:r>
              <a:rPr lang="en-US" sz="1100" b="0" i="0" kern="1200" dirty="0">
                <a:solidFill>
                  <a:schemeClr val="tx1"/>
                </a:solidFill>
                <a:effectLst/>
                <a:latin typeface="+mn-lt"/>
                <a:ea typeface="+mn-ea"/>
                <a:cs typeface="+mn-cs"/>
              </a:rPr>
              <a:t>This allowed his or her own benefit to accumulate 8%-per-year Delayed Retirement Credits and then switch to his or her own larger benefit at any point in the future up to and including age 70. This option is called a Restricted Application. </a:t>
            </a:r>
          </a:p>
          <a:p>
            <a:pPr lvl="0"/>
            <a:endParaRPr lang="en-US" sz="1100" b="0" i="0" kern="1200" dirty="0">
              <a:solidFill>
                <a:schemeClr val="tx1"/>
              </a:solidFill>
              <a:effectLst/>
              <a:latin typeface="+mn-lt"/>
              <a:ea typeface="+mn-ea"/>
              <a:cs typeface="+mn-cs"/>
            </a:endParaRPr>
          </a:p>
          <a:p>
            <a:pPr lvl="0"/>
            <a:r>
              <a:rPr lang="en-US" sz="1100" b="0" i="0" kern="1200" dirty="0">
                <a:solidFill>
                  <a:schemeClr val="tx1"/>
                </a:solidFill>
                <a:effectLst/>
                <a:latin typeface="+mn-lt"/>
                <a:ea typeface="+mn-ea"/>
                <a:cs typeface="+mn-cs"/>
              </a:rPr>
              <a:t>The new law phases out this option. For people born Jan. 1, 1954, or earlier, the option to file a Restricted Application for only spousal benefits will remain available. </a:t>
            </a:r>
          </a:p>
          <a:p>
            <a:pPr lvl="0"/>
            <a:endParaRPr lang="en-US" sz="1100" b="0" i="0" kern="1200" dirty="0">
              <a:solidFill>
                <a:schemeClr val="tx1"/>
              </a:solidFill>
              <a:effectLst/>
              <a:latin typeface="+mn-lt"/>
              <a:ea typeface="+mn-ea"/>
              <a:cs typeface="+mn-cs"/>
            </a:endParaRPr>
          </a:p>
          <a:p>
            <a:pPr lvl="0"/>
            <a:r>
              <a:rPr lang="en-US" sz="1100" b="0" i="0" kern="1200" dirty="0">
                <a:solidFill>
                  <a:schemeClr val="tx1"/>
                </a:solidFill>
                <a:effectLst/>
                <a:latin typeface="+mn-lt"/>
                <a:ea typeface="+mn-ea"/>
                <a:cs typeface="+mn-cs"/>
              </a:rPr>
              <a:t>Further, if a participant is not eligible for spousal benefits (because his or her spouse had not yet elected) but later becomes eligible for a spousal benefit, entitlement is automatic and occurs on the first day of eligibility. Since the option to file a Restricted Application for only spousal benefits is only available under prior law at Full Retirement Age and the rules take effect only for people who are currently under age 62, this option is still effectively phased in over a four-year period.</a:t>
            </a:r>
            <a:endParaRPr lang="en-US" sz="1000" dirty="0"/>
          </a:p>
        </p:txBody>
      </p:sp>
    </p:spTree>
    <p:extLst>
      <p:ext uri="{BB962C8B-B14F-4D97-AF65-F5344CB8AC3E}">
        <p14:creationId xmlns:p14="http://schemas.microsoft.com/office/powerpoint/2010/main" val="3154109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kern="1200" dirty="0">
                <a:solidFill>
                  <a:schemeClr val="tx1"/>
                </a:solidFill>
                <a:effectLst/>
                <a:latin typeface="+mn-lt"/>
                <a:ea typeface="+mn-ea"/>
                <a:cs typeface="+mn-cs"/>
              </a:rPr>
              <a:t>The second change is in section 831(b)</a:t>
            </a:r>
            <a:r>
              <a:rPr lang="en-US" sz="1100" b="0" i="0" kern="1200" baseline="0" dirty="0">
                <a:solidFill>
                  <a:schemeClr val="tx1"/>
                </a:solidFill>
                <a:effectLst/>
                <a:latin typeface="+mn-lt"/>
                <a:ea typeface="+mn-ea"/>
                <a:cs typeface="+mn-cs"/>
              </a:rPr>
              <a:t> from the Bipartisan Budget Act of 2015.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i="0"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kern="1200" baseline="0" dirty="0">
                <a:solidFill>
                  <a:schemeClr val="tx1"/>
                </a:solidFill>
                <a:effectLst/>
                <a:latin typeface="+mn-lt"/>
                <a:ea typeface="+mn-ea"/>
                <a:cs typeface="+mn-cs"/>
              </a:rPr>
              <a:t>It </a:t>
            </a:r>
            <a:r>
              <a:rPr lang="en-US" sz="1100" b="0" i="0" kern="1200" dirty="0">
                <a:solidFill>
                  <a:schemeClr val="tx1"/>
                </a:solidFill>
                <a:effectLst/>
                <a:latin typeface="+mn-lt"/>
                <a:ea typeface="+mn-ea"/>
                <a:cs typeface="+mn-cs"/>
              </a:rPr>
              <a:t>concerns voluntary suspensions. Under current law, a lower-earning spouse is eligible for spousal benefits only after the primary wage earner under whose record she is filing has filed for benefits. The checks to the higher wage earner would stop, allowing the higher wage </a:t>
            </a:r>
            <a:r>
              <a:rPr lang="en-US" sz="1100" b="0" i="0" kern="1200" dirty="0" err="1">
                <a:solidFill>
                  <a:schemeClr val="tx1"/>
                </a:solidFill>
                <a:effectLst/>
                <a:latin typeface="+mn-lt"/>
                <a:ea typeface="+mn-ea"/>
                <a:cs typeface="+mn-cs"/>
              </a:rPr>
              <a:t>earner’s</a:t>
            </a:r>
            <a:r>
              <a:rPr lang="en-US" sz="1100" b="0" i="0" kern="1200" dirty="0">
                <a:solidFill>
                  <a:schemeClr val="tx1"/>
                </a:solidFill>
                <a:effectLst/>
                <a:latin typeface="+mn-lt"/>
                <a:ea typeface="+mn-ea"/>
                <a:cs typeface="+mn-cs"/>
              </a:rPr>
              <a:t> benefit to grow by 8% per year, increasing not only the retirement benefit, but also the benefit payable to the spouse upon his death.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kern="1200" dirty="0">
                <a:solidFill>
                  <a:schemeClr val="tx1"/>
                </a:solidFill>
                <a:effectLst/>
                <a:latin typeface="+mn-lt"/>
                <a:ea typeface="+mn-ea"/>
                <a:cs typeface="+mn-cs"/>
              </a:rPr>
              <a:t>While the benefit was in suspense, the spouse was able to collect a spouse’s benefit.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kern="1200" dirty="0">
                <a:solidFill>
                  <a:schemeClr val="tx1"/>
                </a:solidFill>
                <a:effectLst/>
                <a:latin typeface="+mn-lt"/>
                <a:ea typeface="+mn-ea"/>
                <a:cs typeface="+mn-cs"/>
              </a:rPr>
              <a:t>The new law causes a Voluntary Suspension to stop all benefits payable under the earnings record of the person whose benefit was suspended. In other words, the spouse will not be able to collect a spousal benefit during the time that the wage </a:t>
            </a:r>
            <a:r>
              <a:rPr lang="en-US" sz="1100" b="0" i="0" kern="1200" dirty="0" err="1">
                <a:solidFill>
                  <a:schemeClr val="tx1"/>
                </a:solidFill>
                <a:effectLst/>
                <a:latin typeface="+mn-lt"/>
                <a:ea typeface="+mn-ea"/>
                <a:cs typeface="+mn-cs"/>
              </a:rPr>
              <a:t>earner’s</a:t>
            </a:r>
            <a:r>
              <a:rPr lang="en-US" sz="1100" b="0" i="0" kern="1200" dirty="0">
                <a:solidFill>
                  <a:schemeClr val="tx1"/>
                </a:solidFill>
                <a:effectLst/>
                <a:latin typeface="+mn-lt"/>
                <a:ea typeface="+mn-ea"/>
                <a:cs typeface="+mn-cs"/>
              </a:rPr>
              <a:t> benefit is suspended.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kern="1200" dirty="0">
                <a:solidFill>
                  <a:schemeClr val="tx1"/>
                </a:solidFill>
                <a:effectLst/>
                <a:latin typeface="+mn-lt"/>
                <a:ea typeface="+mn-ea"/>
                <a:cs typeface="+mn-cs"/>
              </a:rPr>
              <a:t>The new law also eliminates the ability to request a retroactive lump sum for all benefits between the date of the request and the date of suspension, so the only reason to request a Voluntary Suspension under the new rules will be to accumulate Delayed Retirement Credits.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kern="1200" dirty="0">
                <a:solidFill>
                  <a:schemeClr val="tx1"/>
                </a:solidFill>
                <a:effectLst/>
                <a:latin typeface="+mn-lt"/>
                <a:ea typeface="+mn-ea"/>
                <a:cs typeface="+mn-cs"/>
              </a:rPr>
              <a:t>This portion of the law is phased in over a much shorter timeframe. Only people who suspended benefits in the past or within the first 180 days after enactment will fall under the old rules, and will continue to fall under the old rules until they reach age 70 or un-suspend benefits. People who request a suspension after 180 days of enactment will fall under the new rules. </a:t>
            </a:r>
          </a:p>
        </p:txBody>
      </p:sp>
    </p:spTree>
    <p:extLst>
      <p:ext uri="{BB962C8B-B14F-4D97-AF65-F5344CB8AC3E}">
        <p14:creationId xmlns:p14="http://schemas.microsoft.com/office/powerpoint/2010/main" val="1006874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sz="1000" dirty="0"/>
              <a:t>The impact on planning for couples is nuanced.  There are now three sets of rules:</a:t>
            </a:r>
          </a:p>
          <a:p>
            <a:r>
              <a:rPr lang="en-US" sz="1000" dirty="0">
                <a:effectLst/>
              </a:rPr>
              <a:t>1)</a:t>
            </a:r>
            <a:r>
              <a:rPr lang="en-US" sz="1100" kern="1200" dirty="0">
                <a:solidFill>
                  <a:schemeClr val="tx1"/>
                </a:solidFill>
                <a:effectLst/>
                <a:latin typeface="+mn-lt"/>
                <a:ea typeface="+mn-ea"/>
                <a:cs typeface="+mn-cs"/>
              </a:rPr>
              <a:t>      </a:t>
            </a:r>
            <a:r>
              <a:rPr lang="en-US" sz="1000" dirty="0">
                <a:effectLst/>
              </a:rPr>
              <a:t>People Born on or before 5-1-1950 (Those who turned 66 for Social Security purposes in April 2016) – Have access to both Voluntary Suspension that allowed auxiliaries to claim as long as the request for Voluntary Suspension </a:t>
            </a:r>
            <a:r>
              <a:rPr lang="en-US" sz="1000" dirty="0" err="1">
                <a:effectLst/>
              </a:rPr>
              <a:t>occured</a:t>
            </a:r>
            <a:r>
              <a:rPr lang="en-US" sz="1000" dirty="0">
                <a:effectLst/>
              </a:rPr>
              <a:t> on or before 4-30-2016, and Restricted Application.</a:t>
            </a:r>
          </a:p>
          <a:p>
            <a:r>
              <a:rPr lang="en-US" sz="1000" dirty="0">
                <a:effectLst/>
              </a:rPr>
              <a:t>2)</a:t>
            </a:r>
            <a:r>
              <a:rPr lang="en-US" sz="1100" kern="1200" dirty="0">
                <a:solidFill>
                  <a:schemeClr val="tx1"/>
                </a:solidFill>
                <a:effectLst/>
                <a:latin typeface="+mn-lt"/>
                <a:ea typeface="+mn-ea"/>
                <a:cs typeface="+mn-cs"/>
              </a:rPr>
              <a:t>      </a:t>
            </a:r>
            <a:r>
              <a:rPr lang="en-US" sz="1000" dirty="0">
                <a:effectLst/>
              </a:rPr>
              <a:t>People Born on or after 5-2-1950 but before 1-2-1954 – Voluntary Suspension also suspends benefits of other auxiliaries, including spouses and children, and an individual whose benefit is in suspense can’t receive spousal excess.  This group still has access to the Restricted Application.</a:t>
            </a:r>
          </a:p>
          <a:p>
            <a:r>
              <a:rPr lang="en-US" sz="1000" dirty="0">
                <a:effectLst/>
              </a:rPr>
              <a:t>3)</a:t>
            </a:r>
            <a:r>
              <a:rPr lang="en-US" sz="1100" kern="1200" dirty="0">
                <a:solidFill>
                  <a:schemeClr val="tx1"/>
                </a:solidFill>
                <a:effectLst/>
                <a:latin typeface="+mn-lt"/>
                <a:ea typeface="+mn-ea"/>
                <a:cs typeface="+mn-cs"/>
              </a:rPr>
              <a:t>      </a:t>
            </a:r>
            <a:r>
              <a:rPr lang="en-US" sz="1000" dirty="0">
                <a:effectLst/>
              </a:rPr>
              <a:t>People born on or after 1-2-1954 - Voluntary Suspension also suspends benefits of spouse and children, and an individual whose retirement benefit is in suspense can’t receive spousal excess. This group no longer has the option to file a restricted application for spousal benefits.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a:solidFill>
                <a:srgbClr val="62706F"/>
              </a:solidFill>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62706F"/>
                </a:solidFill>
              </a:rPr>
              <a:t>Couples with age gaps could mean each falls under a separate set of rules</a:t>
            </a:r>
          </a:p>
          <a:p>
            <a:pPr lvl="0"/>
            <a:endParaRPr lang="en-US" sz="1000" dirty="0"/>
          </a:p>
        </p:txBody>
      </p:sp>
    </p:spTree>
    <p:extLst>
      <p:ext uri="{BB962C8B-B14F-4D97-AF65-F5344CB8AC3E}">
        <p14:creationId xmlns:p14="http://schemas.microsoft.com/office/powerpoint/2010/main" val="1694521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You’ll often hear these terms when we’re talking about Social Security filing methods:</a:t>
            </a:r>
          </a:p>
          <a:p>
            <a:pPr lvl="0"/>
            <a:endParaRPr lang="en-US" dirty="0"/>
          </a:p>
          <a:p>
            <a:pPr marL="664488" lvl="1" indent="-181225">
              <a:buFont typeface="Arial"/>
              <a:buChar char="•"/>
            </a:pPr>
            <a:r>
              <a:rPr lang="en-US" dirty="0"/>
              <a:t>Deemed Filing</a:t>
            </a:r>
          </a:p>
          <a:p>
            <a:pPr marL="1147753" lvl="2" indent="-181225">
              <a:buFont typeface="Arial"/>
              <a:buChar char="•"/>
            </a:pPr>
            <a:r>
              <a:rPr lang="en-US" dirty="0"/>
              <a:t>Filing at or for some</a:t>
            </a:r>
            <a:r>
              <a:rPr lang="en-US" baseline="0" dirty="0"/>
              <a:t> after FRA</a:t>
            </a:r>
            <a:endParaRPr lang="en-US" dirty="0"/>
          </a:p>
          <a:p>
            <a:pPr marL="1147753" lvl="2" indent="-181225">
              <a:buFont typeface="Arial"/>
              <a:buChar char="•"/>
            </a:pPr>
            <a:r>
              <a:rPr lang="en-US" dirty="0"/>
              <a:t>File for all benefits you are eligible for, benefits can be reduced if filing prior to FRA</a:t>
            </a:r>
          </a:p>
          <a:p>
            <a:pPr marL="1147753" lvl="2" indent="-181225">
              <a:buFont typeface="Arial"/>
              <a:buChar char="•"/>
            </a:pPr>
            <a:r>
              <a:rPr lang="en-US" dirty="0"/>
              <a:t>Full benefits at FRA, credits for delaying</a:t>
            </a:r>
          </a:p>
          <a:p>
            <a:pPr marL="1147753" marR="0" lvl="2" indent="-181225" algn="l" defTabSz="457200" rtl="0" eaLnBrk="1" fontAlgn="auto" latinLnBrk="0" hangingPunct="1">
              <a:lnSpc>
                <a:spcPct val="100000"/>
              </a:lnSpc>
              <a:spcBef>
                <a:spcPts val="0"/>
              </a:spcBef>
              <a:spcAft>
                <a:spcPts val="0"/>
              </a:spcAft>
              <a:buClrTx/>
              <a:buSzTx/>
              <a:buFont typeface="Arial"/>
              <a:buChar char="•"/>
              <a:tabLst/>
              <a:defRPr/>
            </a:pPr>
            <a:r>
              <a:rPr lang="en-US" dirty="0">
                <a:solidFill>
                  <a:srgbClr val="62706F"/>
                </a:solidFill>
              </a:rPr>
              <a:t>New law extends deemed filing to all ages for those born on or after January 2, 1954.</a:t>
            </a:r>
          </a:p>
          <a:p>
            <a:pPr marL="1147753" lvl="2" indent="-181225">
              <a:buFont typeface="Arial"/>
              <a:buChar char="•"/>
            </a:pPr>
            <a:endParaRPr lang="en-US" dirty="0"/>
          </a:p>
          <a:p>
            <a:pPr marL="483265" lvl="1"/>
            <a:r>
              <a:rPr lang="en-US" dirty="0"/>
              <a:t>[CLICK]</a:t>
            </a:r>
          </a:p>
          <a:p>
            <a:pPr marL="664488" lvl="1" indent="-181225">
              <a:buFont typeface="Arial"/>
              <a:buChar char="•"/>
            </a:pPr>
            <a:r>
              <a:rPr lang="en-US" dirty="0"/>
              <a:t>Restricted Filing</a:t>
            </a:r>
          </a:p>
          <a:p>
            <a:pPr marL="1147753" lvl="2" indent="-181225">
              <a:buFont typeface="Arial"/>
              <a:buChar char="•"/>
            </a:pPr>
            <a:r>
              <a:rPr lang="en-US" dirty="0"/>
              <a:t>Filing restricted allows you to begin spousal benefits,</a:t>
            </a:r>
            <a:r>
              <a:rPr lang="en-US" baseline="0" dirty="0"/>
              <a:t> divorce or </a:t>
            </a:r>
            <a:r>
              <a:rPr lang="en-US" dirty="0"/>
              <a:t>survivor benefits only</a:t>
            </a:r>
          </a:p>
          <a:p>
            <a:pPr marL="1147753" lvl="2" indent="-181225">
              <a:buFont typeface="Arial"/>
              <a:buChar char="•"/>
            </a:pPr>
            <a:r>
              <a:rPr lang="en-US" dirty="0"/>
              <a:t>Collecting based on spouse while allowing individual PIA to grow</a:t>
            </a:r>
          </a:p>
          <a:p>
            <a:pPr marL="1147753" marR="0" lvl="2" indent="-181225" algn="l" defTabSz="457200" rtl="0" eaLnBrk="1" fontAlgn="auto" latinLnBrk="0" hangingPunct="1">
              <a:lnSpc>
                <a:spcPct val="100000"/>
              </a:lnSpc>
              <a:spcBef>
                <a:spcPts val="0"/>
              </a:spcBef>
              <a:spcAft>
                <a:spcPts val="0"/>
              </a:spcAft>
              <a:buClrTx/>
              <a:buSzTx/>
              <a:buFont typeface="Arial"/>
              <a:buChar char="•"/>
              <a:tabLst/>
              <a:defRPr/>
            </a:pPr>
            <a:r>
              <a:rPr lang="en-US" dirty="0">
                <a:solidFill>
                  <a:srgbClr val="62706F"/>
                </a:solidFill>
              </a:rPr>
              <a:t>Must be born on or before Jan 1, 1954 to use with the exception</a:t>
            </a:r>
            <a:r>
              <a:rPr lang="en-US" baseline="0" dirty="0">
                <a:solidFill>
                  <a:srgbClr val="62706F"/>
                </a:solidFill>
              </a:rPr>
              <a:t> for survivor benefits</a:t>
            </a:r>
            <a:endParaRPr lang="en-US" dirty="0">
              <a:solidFill>
                <a:srgbClr val="62706F"/>
              </a:solidFill>
            </a:endParaRPr>
          </a:p>
          <a:p>
            <a:pPr marL="1147753" lvl="2" indent="-181225">
              <a:buFont typeface="Arial"/>
              <a:buChar char="•"/>
            </a:pPr>
            <a:endParaRPr lang="en-US" dirty="0"/>
          </a:p>
          <a:p>
            <a:endParaRPr lang="en-US" dirty="0"/>
          </a:p>
          <a:p>
            <a:pPr marL="664488" lvl="1" indent="-181225">
              <a:buFont typeface="Arial"/>
              <a:buChar char="•"/>
            </a:pPr>
            <a:r>
              <a:rPr lang="en-US" dirty="0"/>
              <a:t>File and Suspend</a:t>
            </a:r>
          </a:p>
          <a:p>
            <a:pPr marL="1121688" lvl="2" indent="-181225">
              <a:buFont typeface="Arial"/>
              <a:buChar char="•"/>
            </a:pPr>
            <a:r>
              <a:rPr lang="en-US" dirty="0"/>
              <a:t>Is the</a:t>
            </a:r>
            <a:r>
              <a:rPr lang="en-US" baseline="0" dirty="0"/>
              <a:t> strategy that was available for those born on or before Jan 1, 1954 which allowed the workers to file and immediately suspend benefits allowing their own benefits to earn delayed retirement credits</a:t>
            </a:r>
          </a:p>
          <a:p>
            <a:pPr marL="1121688" lvl="2" indent="-181225">
              <a:buFont typeface="Arial"/>
              <a:buChar char="•"/>
            </a:pPr>
            <a:r>
              <a:rPr lang="en-US" baseline="0" dirty="0"/>
              <a:t>Now can be used to voluntary suspend benefits and fix a mistake of filing early</a:t>
            </a:r>
            <a:endParaRPr lang="en-US" dirty="0"/>
          </a:p>
        </p:txBody>
      </p:sp>
    </p:spTree>
    <p:extLst>
      <p:ext uri="{BB962C8B-B14F-4D97-AF65-F5344CB8AC3E}">
        <p14:creationId xmlns:p14="http://schemas.microsoft.com/office/powerpoint/2010/main" val="319087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lvl="1"/>
            <a:r>
              <a:rPr lang="en-US" sz="1000" dirty="0">
                <a:solidFill>
                  <a:prstClr val="white"/>
                </a:solidFill>
              </a:rPr>
              <a:t>U.S.-Based Mutual</a:t>
            </a:r>
          </a:p>
          <a:p>
            <a:pPr marL="465819" lvl="2">
              <a:buFont typeface="Arial" pitchFamily="34" charset="0"/>
              <a:buChar char="•"/>
            </a:pPr>
            <a:r>
              <a:rPr lang="en-US" sz="1000" dirty="0">
                <a:solidFill>
                  <a:prstClr val="white"/>
                </a:solidFill>
              </a:rPr>
              <a:t>  Nationwide® is a Fortune 100 Company based in the U.S.</a:t>
            </a:r>
          </a:p>
          <a:p>
            <a:pPr marL="465819" lvl="2">
              <a:buFont typeface="Arial" pitchFamily="34" charset="0"/>
              <a:buChar char="•"/>
            </a:pPr>
            <a:r>
              <a:rPr lang="en-US" sz="1000" dirty="0">
                <a:solidFill>
                  <a:prstClr val="white"/>
                </a:solidFill>
              </a:rPr>
              <a:t>  With more than 30,000 employees, Nationwide is one of the largest financial services employers of America’s workers.</a:t>
            </a:r>
          </a:p>
          <a:p>
            <a:pPr marL="465819" lvl="2">
              <a:buFont typeface="Arial" pitchFamily="34" charset="0"/>
              <a:buChar char="•"/>
            </a:pPr>
            <a:r>
              <a:rPr lang="en-US" sz="1000" dirty="0">
                <a:solidFill>
                  <a:prstClr val="white"/>
                </a:solidFill>
              </a:rPr>
              <a:t>  Nationwide has 40 years of experience in workplace retirement savings programs. </a:t>
            </a:r>
          </a:p>
          <a:p>
            <a:pPr marL="465819" lvl="2"/>
            <a:endParaRPr lang="en-US" sz="1000" dirty="0">
              <a:solidFill>
                <a:prstClr val="white"/>
              </a:solidFill>
            </a:endParaRPr>
          </a:p>
          <a:p>
            <a:pPr marL="0" lvl="1"/>
            <a:r>
              <a:rPr lang="en-US" sz="1000" dirty="0">
                <a:solidFill>
                  <a:prstClr val="white"/>
                </a:solidFill>
              </a:rPr>
              <a:t>Giving back nationally</a:t>
            </a:r>
          </a:p>
          <a:p>
            <a:pPr marL="465819" lvl="2">
              <a:buFont typeface="Arial" pitchFamily="34" charset="0"/>
              <a:buChar char="•"/>
            </a:pPr>
            <a:r>
              <a:rPr lang="en-US" sz="1000" dirty="0">
                <a:solidFill>
                  <a:prstClr val="white"/>
                </a:solidFill>
              </a:rPr>
              <a:t>  In 2014, the Nationwide Foundation contributed $10 million to Nationwide Children’s Hospital, establishing the Nationwide Pediatric Innovation fund. </a:t>
            </a:r>
          </a:p>
          <a:p>
            <a:pPr marL="465819" lvl="2">
              <a:buFont typeface="Arial" pitchFamily="34" charset="0"/>
              <a:buChar char="•"/>
            </a:pPr>
            <a:r>
              <a:rPr lang="en-US" sz="1000" dirty="0">
                <a:solidFill>
                  <a:prstClr val="white"/>
                </a:solidFill>
              </a:rPr>
              <a:t>  In 2014, Nationwide associates, agents and retirees pledged nearly $10 million to United Way, which is matched dollar for dollar by the Foundation. </a:t>
            </a:r>
          </a:p>
          <a:p>
            <a:pPr marL="465819" lvl="2"/>
            <a:endParaRPr lang="en-US" sz="1000" dirty="0">
              <a:solidFill>
                <a:prstClr val="white"/>
              </a:solidFill>
            </a:endParaRPr>
          </a:p>
          <a:p>
            <a:pPr marL="0" lvl="1"/>
            <a:r>
              <a:rPr lang="en-US" sz="1000" dirty="0">
                <a:solidFill>
                  <a:prstClr val="white"/>
                </a:solidFill>
              </a:rPr>
              <a:t>Committed to America’s workers</a:t>
            </a:r>
          </a:p>
          <a:p>
            <a:pPr marL="465819" lvl="2">
              <a:buFont typeface="Arial" pitchFamily="34" charset="0"/>
              <a:buChar char="•"/>
            </a:pPr>
            <a:r>
              <a:rPr lang="en-US" sz="1000" dirty="0">
                <a:solidFill>
                  <a:prstClr val="white"/>
                </a:solidFill>
              </a:rPr>
              <a:t>   Nationwide started by helping American farmers more than 90 years ago through the sponsorship of the Ohio Farm  Bureau Federation.</a:t>
            </a:r>
          </a:p>
          <a:p>
            <a:pPr marL="465819" lvl="2">
              <a:buFont typeface="Arial" pitchFamily="34" charset="0"/>
              <a:buChar char="•"/>
            </a:pPr>
            <a:r>
              <a:rPr lang="en-US" sz="1000" dirty="0">
                <a:solidFill>
                  <a:prstClr val="white"/>
                </a:solidFill>
              </a:rPr>
              <a:t>   Nationwide is on track to hire 1,000 armed forces veterans in the next five years, helping them transition to civilian  life.</a:t>
            </a:r>
          </a:p>
          <a:p>
            <a:pPr marL="465819" lvl="2">
              <a:buFont typeface="Arial" pitchFamily="34" charset="0"/>
              <a:buChar char="•"/>
            </a:pPr>
            <a:r>
              <a:rPr lang="en-US" sz="1000" dirty="0">
                <a:solidFill>
                  <a:prstClr val="white"/>
                </a:solidFill>
              </a:rPr>
              <a:t>   We’ve built long-standing relationships with national organizations, including The National Association of Counties and International Association of Firefighters</a:t>
            </a:r>
          </a:p>
          <a:p>
            <a:pPr marL="465819" lvl="2">
              <a:buFont typeface="Arial" pitchFamily="34" charset="0"/>
              <a:buChar char="•"/>
            </a:pPr>
            <a:endParaRPr lang="en-US" sz="1000" dirty="0">
              <a:solidFill>
                <a:prstClr val="white"/>
              </a:solidFill>
            </a:endParaRPr>
          </a:p>
          <a:p>
            <a:pPr marL="465819" lvl="2">
              <a:buFont typeface="Arial" pitchFamily="34" charset="0"/>
              <a:buChar char="•"/>
            </a:pPr>
            <a:endParaRPr lang="en-US" sz="1000" dirty="0">
              <a:solidFill>
                <a:prstClr val="white"/>
              </a:solidFill>
            </a:endParaRPr>
          </a:p>
        </p:txBody>
      </p:sp>
    </p:spTree>
    <p:extLst>
      <p:ext uri="{BB962C8B-B14F-4D97-AF65-F5344CB8AC3E}">
        <p14:creationId xmlns:p14="http://schemas.microsoft.com/office/powerpoint/2010/main" val="37085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endParaRPr lang="en-US" dirty="0"/>
          </a:p>
        </p:txBody>
      </p:sp>
    </p:spTree>
    <p:extLst>
      <p:ext uri="{BB962C8B-B14F-4D97-AF65-F5344CB8AC3E}">
        <p14:creationId xmlns:p14="http://schemas.microsoft.com/office/powerpoint/2010/main" val="1352231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rgbClr val="62706F"/>
                </a:solidFill>
              </a:rPr>
              <a:t>These two groups will be impacted by changes with the Social Security rules:  Spouses</a:t>
            </a:r>
            <a:r>
              <a:rPr lang="en-US" sz="1100" baseline="0" dirty="0">
                <a:solidFill>
                  <a:srgbClr val="62706F"/>
                </a:solidFill>
              </a:rPr>
              <a:t> and Dependent Children.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aseline="0" dirty="0">
              <a:solidFill>
                <a:srgbClr val="62706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solidFill>
                  <a:srgbClr val="62706F"/>
                </a:solidFill>
              </a:rPr>
              <a:t>Depending on the primary beneficiary’s birthdate, most likely these impacted groups cannot collect benefits until the primary beneficiary begins collecting benefits.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aseline="0" dirty="0">
              <a:solidFill>
                <a:srgbClr val="62706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solidFill>
                  <a:srgbClr val="62706F"/>
                </a:solidFill>
              </a:rPr>
              <a:t>Also, after April 30</a:t>
            </a:r>
            <a:r>
              <a:rPr lang="en-US" sz="1100" baseline="30000" dirty="0">
                <a:solidFill>
                  <a:srgbClr val="62706F"/>
                </a:solidFill>
              </a:rPr>
              <a:t>th</a:t>
            </a:r>
            <a:r>
              <a:rPr lang="en-US" sz="1100" baseline="0" dirty="0">
                <a:solidFill>
                  <a:srgbClr val="62706F"/>
                </a:solidFill>
              </a:rPr>
              <a:t>, 2016, i</a:t>
            </a:r>
            <a:r>
              <a:rPr lang="en-US" sz="1100" dirty="0">
                <a:solidFill>
                  <a:srgbClr val="62706F"/>
                </a:solidFill>
              </a:rPr>
              <a:t>f the primary beneficiary voluntary suspends benefits, then all dependent benefits are also suspended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solidFill>
                <a:srgbClr val="62706F"/>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rgbClr val="62706F"/>
                </a:solidFill>
              </a:rPr>
              <a:t>It’s important to note that</a:t>
            </a:r>
            <a:r>
              <a:rPr lang="en-US" sz="1100" baseline="0" dirty="0">
                <a:solidFill>
                  <a:srgbClr val="62706F"/>
                </a:solidFill>
              </a:rPr>
              <a:t> widows are not impacted by the new rules.  Filing options for survivor’s benefits will not change.  </a:t>
            </a:r>
            <a:endParaRPr lang="en-US" sz="1100" dirty="0">
              <a:solidFill>
                <a:srgbClr val="62706F"/>
              </a:solidFill>
            </a:endParaRPr>
          </a:p>
          <a:p>
            <a:pPr lvl="0"/>
            <a:endParaRPr lang="en-US" dirty="0"/>
          </a:p>
        </p:txBody>
      </p:sp>
    </p:spTree>
    <p:extLst>
      <p:ext uri="{BB962C8B-B14F-4D97-AF65-F5344CB8AC3E}">
        <p14:creationId xmlns:p14="http://schemas.microsoft.com/office/powerpoint/2010/main" val="1352231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r>
              <a:rPr lang="en-US" dirty="0"/>
              <a:t>Let’s start this discussion of the filing rules with what will likely be the most common scenario</a:t>
            </a:r>
            <a:r>
              <a:rPr lang="en-US" baseline="0" dirty="0"/>
              <a:t> </a:t>
            </a:r>
            <a:r>
              <a:rPr lang="en-US" dirty="0"/>
              <a:t>– married couples</a:t>
            </a:r>
          </a:p>
          <a:p>
            <a:pPr marL="640594" lvl="1" indent="-174708" defTabSz="465887">
              <a:buFont typeface="Arial"/>
              <a:buChar char="•"/>
              <a:defRPr/>
            </a:pPr>
            <a:r>
              <a:rPr lang="en-US" dirty="0"/>
              <a:t>78% of mass affluent are married (LIMRA Analysis of 2010 Survey of Consumer Finances, Federal Reserve, 2012) </a:t>
            </a:r>
          </a:p>
          <a:p>
            <a:pPr marL="640594" lvl="1" indent="-174708" defTabSz="465887">
              <a:buFont typeface="Arial"/>
              <a:buChar char="•"/>
              <a:defRPr/>
            </a:pPr>
            <a:r>
              <a:rPr lang="en-US" dirty="0"/>
              <a:t>Spousal benefits can represent significant dollars for a non-working, low benefit spouse</a:t>
            </a:r>
          </a:p>
          <a:p>
            <a:pPr lvl="0"/>
            <a:endParaRPr lang="en-US" dirty="0"/>
          </a:p>
          <a:p>
            <a:pPr lvl="0"/>
            <a:r>
              <a:rPr lang="en-US" dirty="0"/>
              <a:t>Filing rules for spouses can be complex, but knowing how to apply these rules effectively can help a married couple optimize their benefits, especially for providing income to the surviving spouse.</a:t>
            </a:r>
          </a:p>
          <a:p>
            <a:pPr marL="640594" lvl="1" indent="-174708">
              <a:buFont typeface="Arial"/>
              <a:buChar char="•"/>
            </a:pPr>
            <a:r>
              <a:rPr lang="en-US" dirty="0"/>
              <a:t>There is also low awareness among married couples of how these rules work -- 47% of retirees were not aware of spousal SS benefits (Assessing Current and Future Beneficiaries’ Knowledge of Social Security Benefits, AARP, 2011)</a:t>
            </a:r>
          </a:p>
          <a:p>
            <a:pPr marL="640594" lvl="1" indent="-174708">
              <a:buFont typeface="Arial"/>
              <a:buChar char="•"/>
            </a:pPr>
            <a:r>
              <a:rPr lang="en-US" dirty="0"/>
              <a:t>This presents an opportunity to provide valuable advice to married clients</a:t>
            </a:r>
          </a:p>
          <a:p>
            <a:pPr lvl="0"/>
            <a:endParaRPr lang="en-US" dirty="0"/>
          </a:p>
          <a:p>
            <a:pPr marL="174708" indent="-174708">
              <a:buFont typeface="Arial"/>
              <a:buChar char="•"/>
            </a:pPr>
            <a:r>
              <a:rPr lang="en-US" dirty="0"/>
              <a:t>Spouses are eligible for benefits based on their working spouses record</a:t>
            </a:r>
          </a:p>
          <a:p>
            <a:pPr marL="640594" lvl="1" indent="-174708">
              <a:buFont typeface="Arial"/>
              <a:buChar char="•"/>
            </a:pPr>
            <a:r>
              <a:rPr lang="en-US" dirty="0"/>
              <a:t>To be eligible for spousal benefits, the spouse must be 62 and married for at least one year</a:t>
            </a:r>
          </a:p>
          <a:p>
            <a:pPr marL="1106481" lvl="2" indent="-174708">
              <a:buFont typeface="Arial"/>
              <a:buChar char="•"/>
            </a:pPr>
            <a:r>
              <a:rPr lang="en-US" dirty="0"/>
              <a:t>Filing for spousal benefits early also reduces benefits</a:t>
            </a:r>
          </a:p>
          <a:p>
            <a:pPr marL="640594" lvl="1" indent="-174708">
              <a:buFont typeface="Arial"/>
              <a:buChar char="•"/>
            </a:pPr>
            <a:r>
              <a:rPr lang="en-US" dirty="0"/>
              <a:t>Primary worker has to have filed for benefits</a:t>
            </a:r>
          </a:p>
          <a:p>
            <a:pPr marL="465887" lvl="1"/>
            <a:endParaRPr lang="en-US" dirty="0"/>
          </a:p>
          <a:p>
            <a:r>
              <a:rPr lang="en-US" dirty="0"/>
              <a:t>[CLICK]</a:t>
            </a:r>
          </a:p>
          <a:p>
            <a:pPr marL="465887" lvl="1"/>
            <a:endParaRPr lang="en-US" dirty="0"/>
          </a:p>
          <a:p>
            <a:pPr marL="174708" indent="-174708">
              <a:buFont typeface="Arial"/>
              <a:buChar char="•"/>
            </a:pPr>
            <a:r>
              <a:rPr lang="en-US" dirty="0"/>
              <a:t>Benefit  </a:t>
            </a:r>
          </a:p>
          <a:p>
            <a:pPr marL="640594" lvl="1" indent="-174708">
              <a:buFont typeface="Arial"/>
              <a:buChar char="•"/>
            </a:pPr>
            <a:r>
              <a:rPr lang="en-US" dirty="0"/>
              <a:t>Spouse can receive up to 50% of workers PIA</a:t>
            </a:r>
          </a:p>
          <a:p>
            <a:pPr marL="640594" lvl="1" indent="-174708">
              <a:buFont typeface="Arial"/>
              <a:buChar char="•"/>
            </a:pPr>
            <a:r>
              <a:rPr lang="en-US" dirty="0"/>
              <a:t>If claiming both individually and as a spouse, spousal benefit will be subject to the spousal adjustment (individual benefit-50% of spouses PIA)</a:t>
            </a:r>
          </a:p>
          <a:p>
            <a:pPr marL="465887" lvl="1"/>
            <a:endParaRPr lang="en-US" dirty="0"/>
          </a:p>
          <a:p>
            <a:pPr marL="174708" indent="-174708">
              <a:buFont typeface="Arial"/>
              <a:buChar char="•"/>
            </a:pPr>
            <a:r>
              <a:rPr lang="en-US" dirty="0"/>
              <a:t>Filing strategies for married couples are very complex</a:t>
            </a:r>
          </a:p>
          <a:p>
            <a:pPr marL="640594" lvl="1" indent="-174708">
              <a:buFont typeface="Arial"/>
              <a:buChar char="•"/>
            </a:pPr>
            <a:r>
              <a:rPr lang="en-US" dirty="0"/>
              <a:t>Most strategies for married couples differentiate with the use of spousal benefits</a:t>
            </a:r>
          </a:p>
          <a:p>
            <a:pPr marL="640594" lvl="1" indent="-174708">
              <a:buFont typeface="Arial"/>
              <a:buChar char="•"/>
            </a:pPr>
            <a:r>
              <a:rPr lang="en-US" dirty="0"/>
              <a:t>Cannot receive spousal benefits only</a:t>
            </a:r>
          </a:p>
          <a:p>
            <a:pPr marL="1106481" lvl="2" indent="-174708">
              <a:buFont typeface="Arial"/>
              <a:buChar char="•"/>
            </a:pPr>
            <a:r>
              <a:rPr lang="en-US" dirty="0"/>
              <a:t>If filing prior to FRA, it is considered a “deemed filing” – in other words, you are filing for all eligible benefits (Deemed filing). </a:t>
            </a:r>
          </a:p>
          <a:p>
            <a:pPr marL="640594" lvl="1" indent="-174708">
              <a:buFont typeface="Arial"/>
              <a:buChar char="•"/>
            </a:pPr>
            <a:r>
              <a:rPr lang="en-US" dirty="0"/>
              <a:t>Filing for spousal benefits at FRA allows individual to earn credits on individual benefit</a:t>
            </a:r>
          </a:p>
          <a:p>
            <a:pPr marL="1106481" lvl="2" indent="-174708">
              <a:buFont typeface="Arial"/>
              <a:buChar char="•"/>
            </a:pPr>
            <a:r>
              <a:rPr lang="en-US" dirty="0"/>
              <a:t>Subject to maximum family benefit for 150 – 180% of higher income earner’s PIA</a:t>
            </a:r>
          </a:p>
        </p:txBody>
      </p:sp>
    </p:spTree>
    <p:extLst>
      <p:ext uri="{BB962C8B-B14F-4D97-AF65-F5344CB8AC3E}">
        <p14:creationId xmlns:p14="http://schemas.microsoft.com/office/powerpoint/2010/main" val="1352231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r>
              <a:rPr lang="en-US" dirty="0"/>
              <a:t>When working with married couples, it’s also important to know how the rules for surviving spouses work.</a:t>
            </a:r>
          </a:p>
          <a:p>
            <a:pPr marL="640594" lvl="1" indent="-174708">
              <a:buFont typeface="Arial"/>
              <a:buChar char="•"/>
            </a:pPr>
            <a:r>
              <a:rPr lang="en-US" dirty="0"/>
              <a:t>6% of US population 55-65 is widowed, 40% of women 65 and older are widowed</a:t>
            </a:r>
          </a:p>
          <a:p>
            <a:pPr marL="640594" lvl="1" indent="-174708">
              <a:buFont typeface="Arial"/>
              <a:buChar char="•"/>
            </a:pPr>
            <a:r>
              <a:rPr lang="en-US" dirty="0"/>
              <a:t>Making use of the benefits available can significantly affect lifetime earnings from Social Security</a:t>
            </a:r>
          </a:p>
          <a:p>
            <a:pPr lvl="2"/>
            <a:endParaRPr lang="en-US" dirty="0"/>
          </a:p>
          <a:p>
            <a:pPr lvl="0"/>
            <a:r>
              <a:rPr lang="en-US" dirty="0"/>
              <a:t>The survivor benefit is at least PIA but can also earn credits. So it’s important for clients to think about survivors when beginning Social Security</a:t>
            </a:r>
          </a:p>
          <a:p>
            <a:pPr lvl="1"/>
            <a:endParaRPr lang="en-US" dirty="0"/>
          </a:p>
          <a:p>
            <a:pPr marL="640594" lvl="1" indent="-174708">
              <a:buFont typeface="Arial"/>
              <a:buChar char="•"/>
            </a:pPr>
            <a:r>
              <a:rPr lang="en-US" dirty="0"/>
              <a:t>A widow or widower is eligible based on deceased spouse’s record</a:t>
            </a:r>
          </a:p>
          <a:p>
            <a:pPr marL="1106481" lvl="2" indent="-174708">
              <a:buFont typeface="Arial"/>
              <a:buChar char="•"/>
            </a:pPr>
            <a:r>
              <a:rPr lang="en-US" dirty="0"/>
              <a:t>Benefits available as early as age 60</a:t>
            </a:r>
          </a:p>
          <a:p>
            <a:pPr marL="1106481" lvl="2" indent="-174708">
              <a:buFont typeface="Arial"/>
              <a:buChar char="•"/>
            </a:pPr>
            <a:r>
              <a:rPr lang="en-US" dirty="0"/>
              <a:t>Married for at least 9 months</a:t>
            </a:r>
          </a:p>
          <a:p>
            <a:pPr marL="1106481" lvl="2" indent="-174708">
              <a:buFont typeface="Arial"/>
              <a:buChar char="•"/>
            </a:pPr>
            <a:r>
              <a:rPr lang="en-US" dirty="0"/>
              <a:t>Children under 18 are eligible as well</a:t>
            </a:r>
          </a:p>
          <a:p>
            <a:pPr marL="931774" lvl="2"/>
            <a:endParaRPr lang="en-US" dirty="0"/>
          </a:p>
          <a:p>
            <a:pPr marL="17374" lvl="0"/>
            <a:r>
              <a:rPr lang="en-US" dirty="0"/>
              <a:t>[CLICK]</a:t>
            </a:r>
          </a:p>
          <a:p>
            <a:pPr marL="931774" lvl="2"/>
            <a:endParaRPr lang="en-US" dirty="0"/>
          </a:p>
          <a:p>
            <a:pPr marL="640594" lvl="1" indent="-174708">
              <a:buFont typeface="Arial"/>
              <a:buChar char="•"/>
            </a:pPr>
            <a:r>
              <a:rPr lang="en-US" dirty="0"/>
              <a:t>Benefit</a:t>
            </a:r>
          </a:p>
          <a:p>
            <a:pPr marL="1106481" lvl="2" indent="-174708">
              <a:buFont typeface="Arial"/>
              <a:buChar char="•"/>
            </a:pPr>
            <a:r>
              <a:rPr lang="en-US" dirty="0"/>
              <a:t>Maximum benefit a survivor receives is the greater of deceased spouses benefits, including delayed retirement credits, or 82.5% of deceased PIA.</a:t>
            </a:r>
          </a:p>
          <a:p>
            <a:pPr marL="1572368" lvl="3" indent="-174708">
              <a:buFont typeface="Arial"/>
              <a:buChar char="•"/>
            </a:pPr>
            <a:r>
              <a:rPr lang="en-US" dirty="0"/>
              <a:t>This is because the SSA limits benefits depending on if and when the deceased began benefits. </a:t>
            </a:r>
          </a:p>
          <a:p>
            <a:pPr marL="1106481" lvl="2" indent="-174708">
              <a:buFont typeface="Arial"/>
              <a:buChar char="•"/>
            </a:pPr>
            <a:r>
              <a:rPr lang="en-US" dirty="0"/>
              <a:t>Depending on when the survivor elects to receive they will receive between 71.5% and 100% of the survivor benefits. </a:t>
            </a:r>
          </a:p>
          <a:p>
            <a:pPr marL="1106481" lvl="2" indent="-174708">
              <a:buFont typeface="Arial"/>
              <a:buChar char="•"/>
            </a:pPr>
            <a:r>
              <a:rPr lang="en-US" dirty="0"/>
              <a:t>One time death benefit</a:t>
            </a:r>
          </a:p>
          <a:p>
            <a:pPr marL="931774" lvl="2"/>
            <a:endParaRPr lang="en-US" dirty="0"/>
          </a:p>
          <a:p>
            <a:pPr marL="640594" lvl="1" indent="-174708">
              <a:buFont typeface="Arial"/>
              <a:buChar char="•"/>
            </a:pPr>
            <a:r>
              <a:rPr lang="en-US" dirty="0"/>
              <a:t>Survivor benefits can be used to allow individual insurance amount to grow</a:t>
            </a:r>
          </a:p>
          <a:p>
            <a:pPr marL="1106481" lvl="2" indent="-174708">
              <a:buFont typeface="Arial"/>
              <a:buChar char="•"/>
            </a:pPr>
            <a:r>
              <a:rPr lang="en-US" dirty="0"/>
              <a:t>Survivor benefits can be received independently of individual benefits </a:t>
            </a:r>
          </a:p>
          <a:p>
            <a:pPr marL="1106481" lvl="2" indent="-174708">
              <a:buFont typeface="Arial"/>
              <a:buChar char="•"/>
            </a:pPr>
            <a:r>
              <a:rPr lang="en-US" dirty="0"/>
              <a:t>A widow or widower can apply for survival benefits only</a:t>
            </a:r>
          </a:p>
        </p:txBody>
      </p:sp>
    </p:spTree>
    <p:extLst>
      <p:ext uri="{BB962C8B-B14F-4D97-AF65-F5344CB8AC3E}">
        <p14:creationId xmlns:p14="http://schemas.microsoft.com/office/powerpoint/2010/main" val="13522313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r>
              <a:rPr lang="en-US" dirty="0"/>
              <a:t>If a client is divorced, he or she may also be eligible for SS benefits based on their ex-spouses record. But certain rules apply:</a:t>
            </a:r>
          </a:p>
          <a:p>
            <a:pPr marL="640594" lvl="1" indent="-174708">
              <a:buFont typeface="Arial"/>
              <a:buChar char="•"/>
            </a:pPr>
            <a:r>
              <a:rPr lang="en-US" dirty="0"/>
              <a:t>Marriage must have lasted more than 10 years</a:t>
            </a:r>
          </a:p>
          <a:p>
            <a:pPr marL="640594" lvl="1" indent="-174708">
              <a:buFont typeface="Arial"/>
              <a:buChar char="•"/>
            </a:pPr>
            <a:r>
              <a:rPr lang="en-US" dirty="0"/>
              <a:t>Client is currently unmarried 60</a:t>
            </a:r>
          </a:p>
          <a:p>
            <a:pPr marL="640594" lvl="1" indent="-174708">
              <a:buFont typeface="Arial"/>
              <a:buChar char="•"/>
            </a:pPr>
            <a:r>
              <a:rPr lang="en-US" dirty="0"/>
              <a:t>Benefits can begin at 62 and ex-spouse does not have to apply to enable eligibility if divorce</a:t>
            </a:r>
            <a:r>
              <a:rPr lang="en-US" baseline="0" dirty="0"/>
              <a:t> occurred </a:t>
            </a:r>
            <a:r>
              <a:rPr lang="en-US" dirty="0"/>
              <a:t>two years ago or longer</a:t>
            </a:r>
            <a:r>
              <a:rPr lang="en-US" baseline="0" dirty="0"/>
              <a:t>. </a:t>
            </a:r>
            <a:r>
              <a:rPr lang="en-US" dirty="0"/>
              <a:t>(This is called being “independently entitled”).</a:t>
            </a:r>
          </a:p>
          <a:p>
            <a:pPr marL="465887" lvl="1"/>
            <a:endParaRPr lang="en-US" dirty="0"/>
          </a:p>
          <a:p>
            <a:pPr marL="640594" lvl="1" indent="-174708">
              <a:buFont typeface="Arial"/>
              <a:buChar char="•"/>
            </a:pPr>
            <a:r>
              <a:rPr lang="en-US" dirty="0"/>
              <a:t>Can provide opportunities for increased Social Security benefits</a:t>
            </a:r>
          </a:p>
          <a:p>
            <a:pPr marL="640594" lvl="1" indent="-174708">
              <a:buFont typeface="Arial"/>
              <a:buChar char="•"/>
            </a:pPr>
            <a:endParaRPr lang="en-US" dirty="0"/>
          </a:p>
          <a:p>
            <a:pPr marL="640594" lvl="1" indent="-174708">
              <a:buFont typeface="Arial"/>
              <a:buChar char="•"/>
            </a:pPr>
            <a:r>
              <a:rPr lang="en-US" dirty="0"/>
              <a:t>Many clients may fall under these eligibility requirements, yet are unfamiliar with the rules</a:t>
            </a:r>
          </a:p>
          <a:p>
            <a:pPr marL="1106481" lvl="2" indent="-174708">
              <a:buFont typeface="Arial"/>
              <a:buChar char="•"/>
            </a:pPr>
            <a:r>
              <a:rPr lang="en-US" dirty="0"/>
              <a:t>18% of US population between 55-64 are divorced (Source: U.S census bureau, 2012 American Community Survey)</a:t>
            </a:r>
          </a:p>
          <a:p>
            <a:pPr marL="1106481" lvl="2" indent="-174708" defTabSz="465887">
              <a:buFont typeface="Arial"/>
              <a:buChar char="•"/>
              <a:defRPr/>
            </a:pPr>
            <a:r>
              <a:rPr lang="en-US" dirty="0"/>
              <a:t>Especially important to female clients since 20% of women aged 45-55 are divorced (Source: U.S census bureau, 2012 American Community Survey)</a:t>
            </a:r>
          </a:p>
          <a:p>
            <a:pPr lvl="1"/>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a:t>
            </a:r>
          </a:p>
          <a:p>
            <a:pPr lvl="0"/>
            <a:endParaRPr lang="en-US" dirty="0"/>
          </a:p>
          <a:p>
            <a:pPr marL="640594" lvl="1" indent="-174708">
              <a:buFont typeface="Arial"/>
              <a:buChar char="•"/>
            </a:pPr>
            <a:r>
              <a:rPr lang="en-US" dirty="0"/>
              <a:t>Benefits</a:t>
            </a:r>
          </a:p>
          <a:p>
            <a:pPr marL="1106481" lvl="2" indent="-174708">
              <a:buFont typeface="Arial"/>
              <a:buChar char="•"/>
            </a:pPr>
            <a:r>
              <a:rPr lang="en-US" dirty="0"/>
              <a:t>Spousal benefits</a:t>
            </a:r>
          </a:p>
          <a:p>
            <a:pPr marL="1106481" lvl="2" indent="-174708">
              <a:buFont typeface="Arial"/>
              <a:buChar char="•"/>
            </a:pPr>
            <a:r>
              <a:rPr lang="en-US" dirty="0"/>
              <a:t>Survivors benefits</a:t>
            </a:r>
          </a:p>
          <a:p>
            <a:pPr marL="1106481" lvl="2" indent="-174708">
              <a:buFont typeface="Arial"/>
              <a:buChar char="•"/>
            </a:pPr>
            <a:r>
              <a:rPr lang="en-US" dirty="0"/>
              <a:t>Not subject to the family maximum</a:t>
            </a:r>
          </a:p>
        </p:txBody>
      </p:sp>
    </p:spTree>
    <p:extLst>
      <p:ext uri="{BB962C8B-B14F-4D97-AF65-F5344CB8AC3E}">
        <p14:creationId xmlns:p14="http://schemas.microsoft.com/office/powerpoint/2010/main" val="13522313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defTabSz="465887">
              <a:defRPr/>
            </a:pPr>
            <a:r>
              <a:rPr lang="en-US" dirty="0"/>
              <a:t>It’s also important to consider any other family members who may be eligible to receive benefits from SSA. For example, children who are under 18 and unmarried may also be eligible for Social Security benefits on their parents’ records.</a:t>
            </a:r>
          </a:p>
          <a:p>
            <a:pPr lvl="1" rtl="0"/>
            <a:r>
              <a:rPr lang="en-US" dirty="0"/>
              <a:t>•  40% of U.S households have children in their household (LIMRA Analysis of 2010 Survey of Consumer Finances, Federal Reserve, 2012)</a:t>
            </a:r>
          </a:p>
          <a:p>
            <a:pPr lvl="1" rtl="0"/>
            <a:r>
              <a:rPr lang="en-US" dirty="0"/>
              <a:t>•  25% of mass affluent to affluent households have children 18 and under(LIMRA Analysis of 2010 Survey of Consumer Finances, Federal Reserve, 2012)</a:t>
            </a:r>
          </a:p>
          <a:p>
            <a:pPr defTabSz="465887">
              <a:defRPr/>
            </a:pPr>
            <a:endParaRPr lang="en-US" dirty="0"/>
          </a:p>
          <a:p>
            <a:pPr marL="637336" lvl="1" indent="-171450">
              <a:buFont typeface="Arial" panose="020B0604020202020204" pitchFamily="34" charset="0"/>
              <a:buChar char="•"/>
            </a:pPr>
            <a:r>
              <a:rPr lang="en-US" dirty="0"/>
              <a:t>Collect based on retired parent</a:t>
            </a:r>
          </a:p>
          <a:p>
            <a:pPr marL="1106481" lvl="2" indent="-174708">
              <a:buFont typeface="Arial"/>
              <a:buChar char="•"/>
            </a:pPr>
            <a:r>
              <a:rPr lang="en-US" dirty="0"/>
              <a:t>Parent must have filed for benefits, be 62 or older and fully insured (meaning already earned 40 credits to qualify for SS benefits)</a:t>
            </a:r>
          </a:p>
          <a:p>
            <a:pPr marL="1106481" lvl="2" indent="-174708">
              <a:buFont typeface="Arial"/>
              <a:buChar char="•"/>
            </a:pPr>
            <a:endParaRPr lang="en-US" dirty="0"/>
          </a:p>
          <a:p>
            <a:pPr marL="640594" lvl="1" indent="-174708">
              <a:buFont typeface="Arial"/>
              <a:buChar char="•"/>
            </a:pPr>
            <a:r>
              <a:rPr lang="en-US" dirty="0"/>
              <a:t>Collect survivor benefits from deceased parents</a:t>
            </a:r>
          </a:p>
          <a:p>
            <a:pPr marL="1106481" lvl="2" indent="-174708">
              <a:buFont typeface="Arial"/>
              <a:buChar char="•"/>
            </a:pPr>
            <a:r>
              <a:rPr lang="en-US" dirty="0"/>
              <a:t>Children can collect if the parent dies before 62. There are two conditions that need to be met in order for a child to collect benefits from a deceased parent: </a:t>
            </a:r>
          </a:p>
          <a:p>
            <a:pPr marL="1106481" lvl="2" indent="-174708">
              <a:buFont typeface="Arial"/>
              <a:buChar char="•"/>
            </a:pPr>
            <a:r>
              <a:rPr lang="en-US" dirty="0"/>
              <a:t>One credit of coverage for every year between 21 and death</a:t>
            </a:r>
          </a:p>
          <a:p>
            <a:pPr marL="1106481" lvl="2" indent="-174708">
              <a:buFont typeface="Arial"/>
              <a:buChar char="•"/>
            </a:pPr>
            <a:r>
              <a:rPr lang="en-US" dirty="0"/>
              <a:t>6 credits in the 3 years before death. </a:t>
            </a:r>
          </a:p>
          <a:p>
            <a:pPr marL="1106481" lvl="2" indent="-174708">
              <a:buFont typeface="Arial"/>
              <a:buChar char="•"/>
            </a:pPr>
            <a:r>
              <a:rPr lang="en-US" dirty="0"/>
              <a:t>There is no early claiming reduction for children's benefits, but also no delayed retirement credits on these benefits</a:t>
            </a:r>
          </a:p>
          <a:p>
            <a:pPr marL="1106481" lvl="2" indent="-174708">
              <a:buFont typeface="Arial"/>
              <a:buChar char="•"/>
            </a:pPr>
            <a:endParaRPr lang="en-US" dirty="0"/>
          </a:p>
          <a:p>
            <a:pPr marL="17373" lvl="0" indent="0">
              <a:buFont typeface="Arial"/>
              <a:buNone/>
            </a:pPr>
            <a:r>
              <a:rPr lang="en-US" dirty="0"/>
              <a:t>Please note that additional</a:t>
            </a:r>
            <a:r>
              <a:rPr lang="en-US" baseline="0" dirty="0"/>
              <a:t> children may be eligible for benefits:  </a:t>
            </a:r>
          </a:p>
          <a:p>
            <a:pPr marL="646023"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dirty="0">
                <a:solidFill>
                  <a:schemeClr val="tx1"/>
                </a:solidFill>
                <a:latin typeface="+mn-lt"/>
                <a:ea typeface="+mn-ea"/>
                <a:cs typeface="+mn-cs"/>
              </a:rPr>
              <a:t>18 and 19 (up to 2 months past 19th birth date) if still attending primary or secondary school</a:t>
            </a:r>
          </a:p>
          <a:p>
            <a:pPr marL="646023"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baseline="0" dirty="0">
                <a:solidFill>
                  <a:schemeClr val="tx1"/>
                </a:solidFill>
                <a:latin typeface="+mn-lt"/>
                <a:ea typeface="+mn-ea"/>
                <a:cs typeface="+mn-cs"/>
              </a:rPr>
              <a:t>18 and older if disabled (as long as disability started before age 22) 	</a:t>
            </a:r>
          </a:p>
          <a:p>
            <a:pPr marL="646023"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u="none" strike="noStrike" kern="1200" baseline="0" dirty="0">
              <a:solidFill>
                <a:schemeClr val="tx1"/>
              </a:solidFill>
              <a:latin typeface="+mn-lt"/>
              <a:ea typeface="+mn-ea"/>
              <a:cs typeface="+mn-cs"/>
            </a:endParaRPr>
          </a:p>
          <a:p>
            <a:pPr marL="474573" marR="0" lvl="1"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0" i="0" u="none" strike="noStrike" kern="1200" baseline="0" dirty="0">
              <a:solidFill>
                <a:schemeClr val="tx1"/>
              </a:solidFill>
              <a:latin typeface="+mn-lt"/>
              <a:ea typeface="+mn-ea"/>
              <a:cs typeface="+mn-cs"/>
            </a:endParaRPr>
          </a:p>
          <a:p>
            <a:pPr marL="646023" lvl="1" indent="-171450">
              <a:buFont typeface="Arial" panose="020B0604020202020204" pitchFamily="34" charset="0"/>
              <a:buChar char="•"/>
            </a:pPr>
            <a:endParaRPr lang="en-US" dirty="0"/>
          </a:p>
          <a:p>
            <a:pPr lvl="0"/>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a:t>
            </a:r>
          </a:p>
          <a:p>
            <a:pPr lvl="0"/>
            <a:endParaRPr lang="en-US" dirty="0"/>
          </a:p>
          <a:p>
            <a:pPr lvl="0"/>
            <a:r>
              <a:rPr lang="en-US" dirty="0"/>
              <a:t>Benefit</a:t>
            </a:r>
          </a:p>
          <a:p>
            <a:pPr marL="640594" lvl="1" indent="-174708">
              <a:buFont typeface="Arial"/>
              <a:buChar char="•"/>
            </a:pPr>
            <a:r>
              <a:rPr lang="en-US" dirty="0"/>
              <a:t>50% of retired parent’s PIA</a:t>
            </a:r>
          </a:p>
          <a:p>
            <a:pPr marL="640594" lvl="1" indent="-174708">
              <a:buFont typeface="Arial"/>
              <a:buChar char="•"/>
            </a:pPr>
            <a:r>
              <a:rPr lang="en-US" dirty="0"/>
              <a:t>75% of deceased parent’s PIA</a:t>
            </a:r>
          </a:p>
          <a:p>
            <a:pPr lvl="1"/>
            <a:endParaRPr lang="en-US" dirty="0"/>
          </a:p>
          <a:p>
            <a:r>
              <a:rPr lang="en-US" dirty="0"/>
              <a:t>Also note, if a client provides care to a dependent parent, the parent may be able to collect benefits based on their child’s record.</a:t>
            </a:r>
          </a:p>
          <a:p>
            <a:pPr marL="640594" lvl="1" indent="-174708">
              <a:buFont typeface="Arial"/>
              <a:buChar char="•"/>
            </a:pPr>
            <a:r>
              <a:rPr lang="en-US" dirty="0"/>
              <a:t>Child must file for individual benefits at 62 or older. </a:t>
            </a:r>
          </a:p>
          <a:p>
            <a:pPr marL="640594" lvl="1" indent="-174708">
              <a:buFont typeface="Arial"/>
              <a:buChar char="•"/>
            </a:pPr>
            <a:r>
              <a:rPr lang="en-US" dirty="0"/>
              <a:t>A dependent parent is a parent over the age of 62 receiving over 50% of support from that child. </a:t>
            </a:r>
          </a:p>
          <a:p>
            <a:pPr marL="640594" lvl="1" indent="-174708">
              <a:buFont typeface="Arial"/>
              <a:buChar char="•"/>
            </a:pPr>
            <a:r>
              <a:rPr lang="en-US" dirty="0"/>
              <a:t>This has the biggest impact if the supporting child were to pass away.</a:t>
            </a:r>
          </a:p>
        </p:txBody>
      </p:sp>
    </p:spTree>
    <p:extLst>
      <p:ext uri="{BB962C8B-B14F-4D97-AF65-F5344CB8AC3E}">
        <p14:creationId xmlns:p14="http://schemas.microsoft.com/office/powerpoint/2010/main" val="13522313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r>
              <a:rPr lang="en-US" dirty="0"/>
              <a:t>Family members who are disabled may also qualify for benefits from Social Security. </a:t>
            </a:r>
          </a:p>
          <a:p>
            <a:pPr lvl="0"/>
            <a:endParaRPr lang="en-US" dirty="0"/>
          </a:p>
          <a:p>
            <a:pPr marL="640594" lvl="1" indent="-174708">
              <a:buFont typeface="Arial"/>
              <a:buChar char="•"/>
            </a:pPr>
            <a:r>
              <a:rPr lang="en-US" dirty="0"/>
              <a:t>If an income earner is disabled, benefits for the spouse may be available prior to age 50.</a:t>
            </a:r>
          </a:p>
          <a:p>
            <a:pPr marL="640594" lvl="1" indent="-174708">
              <a:buFont typeface="Arial"/>
              <a:buChar char="•"/>
            </a:pPr>
            <a:r>
              <a:rPr lang="en-US" dirty="0"/>
              <a:t>Spousal and survivor benefits</a:t>
            </a:r>
          </a:p>
          <a:p>
            <a:pPr marL="640594" lvl="1" indent="-174708">
              <a:buFont typeface="Arial"/>
              <a:buChar char="•"/>
            </a:pPr>
            <a:r>
              <a:rPr lang="en-US" dirty="0"/>
              <a:t>Dependent children are allowed to collect as long as disability occurred before 22</a:t>
            </a:r>
          </a:p>
          <a:p>
            <a:pPr marL="640594" lvl="1" indent="-174708">
              <a:buFont typeface="Arial"/>
              <a:buChar char="•"/>
            </a:pPr>
            <a:endParaRPr lang="en-US" dirty="0"/>
          </a:p>
          <a:p>
            <a:r>
              <a:rPr lang="en-US" dirty="0"/>
              <a:t>Eligibility:</a:t>
            </a:r>
          </a:p>
          <a:p>
            <a:pPr marL="640594" lvl="1" indent="-174708">
              <a:buFont typeface="Arial"/>
              <a:buChar char="•"/>
            </a:pPr>
            <a:r>
              <a:rPr lang="en-US" dirty="0"/>
              <a:t>Must have a qualifying medical condition – The Social Security web site includes an extensive listing of impairments that covers a wide range of medical conditions</a:t>
            </a:r>
          </a:p>
          <a:p>
            <a:pPr marL="640594" lvl="1" indent="-174708">
              <a:buFont typeface="Arial"/>
              <a:buChar char="•"/>
            </a:pPr>
            <a:r>
              <a:rPr lang="en-US" dirty="0"/>
              <a:t>Recent work test – Has the individual worked recently enough when disability occurred</a:t>
            </a:r>
          </a:p>
          <a:p>
            <a:pPr marL="640594" lvl="1" indent="-174708">
              <a:buFont typeface="Arial"/>
              <a:buChar char="•"/>
            </a:pPr>
            <a:r>
              <a:rPr lang="en-US" dirty="0"/>
              <a:t>Duration of work – Has the individual worked long enough to be fully covered by Social Security benefits</a:t>
            </a:r>
          </a:p>
          <a:p>
            <a:pPr marL="640594" lvl="1" indent="-174708">
              <a:buFont typeface="Arial"/>
              <a:buChar char="•"/>
            </a:pPr>
            <a:endParaRPr lang="en-US" dirty="0"/>
          </a:p>
          <a:p>
            <a:endParaRPr lang="en-US" dirty="0"/>
          </a:p>
        </p:txBody>
      </p:sp>
    </p:spTree>
    <p:extLst>
      <p:ext uri="{BB962C8B-B14F-4D97-AF65-F5344CB8AC3E}">
        <p14:creationId xmlns:p14="http://schemas.microsoft.com/office/powerpoint/2010/main" val="13522313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r>
              <a:rPr lang="en-US" dirty="0"/>
              <a:t>You may also be considering to continue to work while receiving Social Security benefits. But depending on the your age, your SS benefits may be reduced.</a:t>
            </a:r>
          </a:p>
          <a:p>
            <a:pPr marL="640594" lvl="1" indent="-174708">
              <a:buFont typeface="Arial"/>
              <a:buChar char="•"/>
            </a:pPr>
            <a:r>
              <a:rPr lang="en-US" dirty="0"/>
              <a:t>These benefits are not lost – rather, they are withheld until a</a:t>
            </a:r>
            <a:r>
              <a:rPr lang="en-US" baseline="0" dirty="0"/>
              <a:t> person </a:t>
            </a:r>
            <a:r>
              <a:rPr lang="en-US" dirty="0"/>
              <a:t>reaches full retirement age. At that point, SS benefits are increased to account for the amount of earned income that was withheld.</a:t>
            </a:r>
          </a:p>
          <a:p>
            <a:pPr lvl="0"/>
            <a:endParaRPr lang="en-US" dirty="0"/>
          </a:p>
          <a:p>
            <a:pPr marL="1097794" lvl="2" indent="-174708">
              <a:buFont typeface="Arial"/>
              <a:buChar char="•"/>
            </a:pPr>
            <a:r>
              <a:rPr lang="en-US" dirty="0"/>
              <a:t>If under </a:t>
            </a:r>
            <a:r>
              <a:rPr lang="en-US" dirty="0" err="1"/>
              <a:t>FRA</a:t>
            </a:r>
            <a:r>
              <a:rPr lang="en-US" dirty="0"/>
              <a:t> for</a:t>
            </a:r>
            <a:r>
              <a:rPr lang="en-US" baseline="0" dirty="0"/>
              <a:t> the entire year</a:t>
            </a:r>
            <a:r>
              <a:rPr lang="en-US" dirty="0"/>
              <a:t>, $1 of SS benefits are withheld for every $2 of earned income above the annual limit</a:t>
            </a:r>
          </a:p>
          <a:p>
            <a:pPr marL="1097794" lvl="2" indent="-174708">
              <a:buFont typeface="Arial"/>
              <a:buChar char="•"/>
            </a:pPr>
            <a:r>
              <a:rPr lang="en-US" dirty="0"/>
              <a:t>[CLICK] In the </a:t>
            </a:r>
            <a:r>
              <a:rPr lang="en-US" dirty="0" err="1"/>
              <a:t>FRA</a:t>
            </a:r>
            <a:r>
              <a:rPr lang="en-US" dirty="0"/>
              <a:t> year, $1 of SS benefits are withheld $1 for every $3 in earned income</a:t>
            </a:r>
          </a:p>
          <a:p>
            <a:pPr marL="1097794" marR="0" lvl="2" indent="-174708" algn="l" defTabSz="457200" rtl="0" eaLnBrk="1" fontAlgn="auto" latinLnBrk="0" hangingPunct="1">
              <a:lnSpc>
                <a:spcPct val="100000"/>
              </a:lnSpc>
              <a:spcBef>
                <a:spcPts val="0"/>
              </a:spcBef>
              <a:spcAft>
                <a:spcPts val="0"/>
              </a:spcAft>
              <a:buClrTx/>
              <a:buSzTx/>
              <a:buFont typeface="Arial"/>
              <a:buChar char="•"/>
              <a:tabLst/>
              <a:defRPr/>
            </a:pPr>
            <a:r>
              <a:rPr lang="en-US" dirty="0"/>
              <a:t>[CLICK] In the month of </a:t>
            </a:r>
            <a:r>
              <a:rPr lang="en-US" dirty="0" err="1"/>
              <a:t>FRA</a:t>
            </a:r>
            <a:r>
              <a:rPr lang="en-US" dirty="0"/>
              <a:t> and beyond, SS benefits will not be reduced. </a:t>
            </a:r>
          </a:p>
          <a:p>
            <a:pPr marL="640594" marR="0" lvl="1" indent="-174708" algn="l" defTabSz="457200" rtl="0" eaLnBrk="1" fontAlgn="auto" latinLnBrk="0" hangingPunct="1">
              <a:lnSpc>
                <a:spcPct val="100000"/>
              </a:lnSpc>
              <a:spcBef>
                <a:spcPts val="0"/>
              </a:spcBef>
              <a:spcAft>
                <a:spcPts val="0"/>
              </a:spcAft>
              <a:buClrTx/>
              <a:buSzTx/>
              <a:buFont typeface="Arial"/>
              <a:buChar char="•"/>
              <a:tabLst/>
              <a:defRPr/>
            </a:pPr>
            <a:endParaRPr lang="en-US" dirty="0"/>
          </a:p>
          <a:p>
            <a:pPr marL="640594" marR="0" lvl="1" indent="-174708" algn="l" defTabSz="457200" rtl="0" eaLnBrk="1" fontAlgn="auto" latinLnBrk="0" hangingPunct="1">
              <a:lnSpc>
                <a:spcPct val="100000"/>
              </a:lnSpc>
              <a:spcBef>
                <a:spcPts val="0"/>
              </a:spcBef>
              <a:spcAft>
                <a:spcPts val="0"/>
              </a:spcAft>
              <a:buClrTx/>
              <a:buSzTx/>
              <a:buFont typeface="Arial"/>
              <a:buChar char="•"/>
              <a:tabLst/>
              <a:defRPr/>
            </a:pPr>
            <a:r>
              <a:rPr lang="en-US" dirty="0"/>
              <a:t>There’s a common misperception is that this withheld income due to working comes back as a lump sum. That is not correct – instead,</a:t>
            </a:r>
            <a:r>
              <a:rPr lang="en-US" baseline="0" dirty="0"/>
              <a:t> benefits are increased to recoup this withheld income. For example, someone who filed for benefits early </a:t>
            </a:r>
            <a:r>
              <a:rPr lang="en-US" dirty="0"/>
              <a:t>at 62 receives</a:t>
            </a:r>
            <a:r>
              <a:rPr lang="en-US" baseline="0" dirty="0"/>
              <a:t> </a:t>
            </a:r>
            <a:r>
              <a:rPr lang="en-US" dirty="0"/>
              <a:t>75% of </a:t>
            </a:r>
            <a:r>
              <a:rPr lang="en-US" dirty="0" err="1"/>
              <a:t>PIA</a:t>
            </a:r>
            <a:r>
              <a:rPr lang="en-US" dirty="0"/>
              <a:t> then returns to work at 63 through 66, making enough that he would receive no benefits after the reduction. At </a:t>
            </a:r>
            <a:r>
              <a:rPr lang="en-US" dirty="0" err="1"/>
              <a:t>FRA</a:t>
            </a:r>
            <a:r>
              <a:rPr lang="en-US" dirty="0"/>
              <a:t>, the percentage of </a:t>
            </a:r>
            <a:r>
              <a:rPr lang="en-US" dirty="0" err="1"/>
              <a:t>PIA</a:t>
            </a:r>
            <a:r>
              <a:rPr lang="en-US" dirty="0"/>
              <a:t> would go from 75% to 93.3%.</a:t>
            </a:r>
          </a:p>
          <a:p>
            <a:pPr marL="640594" lvl="1" indent="-174708">
              <a:buFont typeface="Arial"/>
              <a:buChar char="•"/>
            </a:pPr>
            <a:endParaRPr lang="en-US" dirty="0"/>
          </a:p>
        </p:txBody>
      </p:sp>
    </p:spTree>
    <p:extLst>
      <p:ext uri="{BB962C8B-B14F-4D97-AF65-F5344CB8AC3E}">
        <p14:creationId xmlns:p14="http://schemas.microsoft.com/office/powerpoint/2010/main" val="513514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a:spcAft>
                <a:spcPts val="1223"/>
              </a:spcAft>
            </a:pPr>
            <a:r>
              <a:rPr lang="en-US" dirty="0"/>
              <a:t>The</a:t>
            </a:r>
            <a:r>
              <a:rPr lang="en-US" baseline="0" dirty="0"/>
              <a:t> June 26</a:t>
            </a:r>
            <a:r>
              <a:rPr lang="en-US" baseline="30000" dirty="0"/>
              <a:t>th</a:t>
            </a:r>
            <a:r>
              <a:rPr lang="en-US" baseline="0" dirty="0"/>
              <a:t> Supreme Court </a:t>
            </a:r>
            <a:r>
              <a:rPr lang="en-US" baseline="0" dirty="0" err="1"/>
              <a:t>Obergefell</a:t>
            </a:r>
            <a:r>
              <a:rPr lang="en-US" baseline="0" dirty="0"/>
              <a:t> v Hodges supreme court now gives recognition to same-sex couples for </a:t>
            </a:r>
            <a:r>
              <a:rPr lang="en-US" baseline="0" dirty="0" err="1"/>
              <a:t>SSA</a:t>
            </a:r>
            <a:r>
              <a:rPr lang="en-US" baseline="0" dirty="0"/>
              <a:t> benefits</a:t>
            </a:r>
            <a:endParaRPr lang="en-US" dirty="0"/>
          </a:p>
          <a:p>
            <a:pPr marL="640559" lvl="1" indent="-174698">
              <a:spcAft>
                <a:spcPts val="1223"/>
              </a:spcAft>
              <a:buFont typeface="Arial"/>
              <a:buChar char="•"/>
            </a:pPr>
            <a:r>
              <a:rPr lang="en-US" sz="1100" b="0" i="0" kern="1200" dirty="0">
                <a:solidFill>
                  <a:schemeClr val="tx1"/>
                </a:solidFill>
                <a:effectLst/>
                <a:latin typeface="+mn-lt"/>
                <a:ea typeface="+mn-ea"/>
                <a:cs typeface="+mn-cs"/>
              </a:rPr>
              <a:t>The </a:t>
            </a:r>
            <a:r>
              <a:rPr lang="en-US" sz="1100" b="0" i="0" kern="1200" dirty="0" err="1">
                <a:solidFill>
                  <a:schemeClr val="tx1"/>
                </a:solidFill>
                <a:effectLst/>
                <a:latin typeface="+mn-lt"/>
                <a:ea typeface="+mn-ea"/>
                <a:cs typeface="+mn-cs"/>
              </a:rPr>
              <a:t>SSA</a:t>
            </a:r>
            <a:r>
              <a:rPr lang="en-US" sz="1100" b="0" i="0" kern="1200" dirty="0">
                <a:solidFill>
                  <a:schemeClr val="tx1"/>
                </a:solidFill>
                <a:effectLst/>
                <a:latin typeface="+mn-lt"/>
                <a:ea typeface="+mn-ea"/>
                <a:cs typeface="+mn-cs"/>
              </a:rPr>
              <a:t> now recognizes same-sex couples’ marriages in all states, and some non-marital legal relationships, for purposes of determining entitlement to Social Security benefits.  </a:t>
            </a:r>
            <a:r>
              <a:rPr lang="en-US" dirty="0" err="1"/>
              <a:t>SSA</a:t>
            </a:r>
            <a:r>
              <a:rPr lang="en-US" baseline="0" dirty="0"/>
              <a:t> is </a:t>
            </a:r>
            <a:r>
              <a:rPr lang="en-US" dirty="0"/>
              <a:t>encouraging individuals in same-sex marriages to apply even if not sure if eligible</a:t>
            </a:r>
            <a:r>
              <a:rPr lang="en-US" baseline="0" dirty="0"/>
              <a:t> for benefits.  </a:t>
            </a:r>
            <a:endParaRPr lang="en-US" dirty="0"/>
          </a:p>
          <a:p>
            <a:pPr marL="640559" lvl="1" indent="-174698">
              <a:spcAft>
                <a:spcPts val="1223"/>
              </a:spcAft>
              <a:buFont typeface="Arial"/>
              <a:buChar char="•"/>
            </a:pPr>
            <a:r>
              <a:rPr lang="en-US" dirty="0"/>
              <a:t>More information @</a:t>
            </a:r>
            <a:r>
              <a:rPr lang="en-US" sz="1100" dirty="0">
                <a:solidFill>
                  <a:srgbClr val="62706F"/>
                </a:solidFill>
              </a:rPr>
              <a:t>socialsecurity.gov/people/same-</a:t>
            </a:r>
            <a:r>
              <a:rPr lang="en-US" sz="1100" dirty="0" err="1">
                <a:solidFill>
                  <a:srgbClr val="62706F"/>
                </a:solidFill>
              </a:rPr>
              <a:t>sexcouples</a:t>
            </a:r>
            <a:endParaRPr lang="en-US" sz="1100" dirty="0">
              <a:solidFill>
                <a:srgbClr val="62706F"/>
              </a:solidFill>
            </a:endParaRPr>
          </a:p>
          <a:p>
            <a:pPr marL="640559" lvl="1" indent="-174698">
              <a:spcAft>
                <a:spcPts val="1223"/>
              </a:spcAft>
              <a:buFont typeface="Arial"/>
              <a:buChar char="•"/>
            </a:pPr>
            <a:endParaRPr lang="en-US" dirty="0"/>
          </a:p>
        </p:txBody>
      </p:sp>
    </p:spTree>
    <p:extLst>
      <p:ext uri="{BB962C8B-B14F-4D97-AF65-F5344CB8AC3E}">
        <p14:creationId xmlns:p14="http://schemas.microsoft.com/office/powerpoint/2010/main" val="1609670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lvl="1">
              <a:spcAft>
                <a:spcPts val="1223"/>
              </a:spcAft>
              <a:buClr>
                <a:schemeClr val="dk1"/>
              </a:buClr>
              <a:buSzPct val="101851"/>
            </a:pPr>
            <a:r>
              <a:rPr lang="en-US" dirty="0">
                <a:solidFill>
                  <a:schemeClr val="dk1"/>
                </a:solidFill>
                <a:sym typeface="Calibri"/>
              </a:rPr>
              <a:t>You may have your Social</a:t>
            </a:r>
            <a:r>
              <a:rPr lang="en-US" baseline="0" dirty="0">
                <a:solidFill>
                  <a:schemeClr val="dk1"/>
                </a:solidFill>
                <a:sym typeface="Calibri"/>
              </a:rPr>
              <a:t> Security</a:t>
            </a:r>
            <a:r>
              <a:rPr lang="en-US" dirty="0">
                <a:solidFill>
                  <a:schemeClr val="dk1"/>
                </a:solidFill>
                <a:sym typeface="Calibri"/>
              </a:rPr>
              <a:t> benefit impacted by the Windfall Elimination Provision (WEP)</a:t>
            </a:r>
          </a:p>
          <a:p>
            <a:pPr marL="815302" lvl="2" indent="-349415">
              <a:spcAft>
                <a:spcPts val="1223"/>
              </a:spcAft>
              <a:buClr>
                <a:schemeClr val="dk1"/>
              </a:buClr>
              <a:buSzPct val="101851"/>
              <a:buFont typeface="Arial"/>
              <a:buChar char="•"/>
            </a:pPr>
            <a:r>
              <a:rPr lang="en-US" dirty="0">
                <a:solidFill>
                  <a:schemeClr val="dk1"/>
                </a:solidFill>
                <a:sym typeface="Calibri"/>
              </a:rPr>
              <a:t>Generally affects people who earned a pension in a job where they did not pay Social Security taxes (May be government, non-profits, international companies, etc.)</a:t>
            </a:r>
          </a:p>
          <a:p>
            <a:pPr marL="815302" lvl="2" indent="-349415">
              <a:spcAft>
                <a:spcPts val="1223"/>
              </a:spcAft>
              <a:buClr>
                <a:schemeClr val="dk1"/>
              </a:buClr>
              <a:buSzPct val="101851"/>
              <a:buFont typeface="Arial"/>
              <a:buChar char="•"/>
            </a:pPr>
            <a:r>
              <a:rPr lang="en-US" dirty="0">
                <a:solidFill>
                  <a:schemeClr val="dk1"/>
                </a:solidFill>
                <a:sym typeface="Calibri"/>
              </a:rPr>
              <a:t>Also worked other jobs long enough to qualify for Social Security benefits</a:t>
            </a:r>
          </a:p>
          <a:p>
            <a:pPr marL="1281189" lvl="3" indent="-349415">
              <a:spcAft>
                <a:spcPts val="1223"/>
              </a:spcAft>
              <a:buClr>
                <a:schemeClr val="dk1"/>
              </a:buClr>
              <a:buSzPct val="101851"/>
              <a:buFont typeface="Arial"/>
              <a:buChar char="•"/>
            </a:pPr>
            <a:r>
              <a:rPr lang="en-US" dirty="0">
                <a:solidFill>
                  <a:schemeClr val="dk1"/>
                </a:solidFill>
                <a:sym typeface="Calibri"/>
              </a:rPr>
              <a:t>If you have 30 years of earnings that are subject to FICA taxes, this provision does not apply.</a:t>
            </a:r>
          </a:p>
          <a:p>
            <a:pPr marL="0" lvl="1">
              <a:spcAft>
                <a:spcPts val="1223"/>
              </a:spcAft>
              <a:buClr>
                <a:schemeClr val="dk1"/>
              </a:buClr>
              <a:buSzPct val="101851"/>
            </a:pPr>
            <a:endParaRPr lang="en-US" dirty="0">
              <a:solidFill>
                <a:schemeClr val="dk1"/>
              </a:solidFill>
              <a:sym typeface="Calibri"/>
            </a:endParaRPr>
          </a:p>
          <a:p>
            <a:pPr marL="525741" lvl="3" indent="-300885">
              <a:spcAft>
                <a:spcPts val="1834"/>
              </a:spcAft>
              <a:buClr>
                <a:schemeClr val="dk1"/>
              </a:buClr>
              <a:buSzPct val="101851"/>
              <a:buFont typeface="Arial"/>
              <a:buChar char="•"/>
            </a:pPr>
            <a:r>
              <a:rPr lang="en-US" dirty="0">
                <a:solidFill>
                  <a:schemeClr val="dk1"/>
                </a:solidFill>
                <a:sym typeface="Calibri"/>
              </a:rPr>
              <a:t>WEP reduces individual benefit to prevent higher benefits on top of pension income</a:t>
            </a:r>
          </a:p>
          <a:p>
            <a:pPr marL="525741" lvl="3" indent="-300885">
              <a:spcAft>
                <a:spcPts val="1834"/>
              </a:spcAft>
              <a:buClr>
                <a:schemeClr val="dk1"/>
              </a:buClr>
              <a:buSzPct val="101851"/>
              <a:buFont typeface="Arial"/>
              <a:buChar char="•"/>
            </a:pPr>
            <a:r>
              <a:rPr lang="en-US" dirty="0">
                <a:solidFill>
                  <a:schemeClr val="dk1"/>
                </a:solidFill>
                <a:sym typeface="Calibri"/>
              </a:rPr>
              <a:t>Changes formula used to calculate PIA</a:t>
            </a:r>
          </a:p>
          <a:p>
            <a:pPr marL="938244" lvl="4" indent="-349415">
              <a:spcAft>
                <a:spcPts val="1834"/>
              </a:spcAft>
              <a:buClr>
                <a:schemeClr val="dk1"/>
              </a:buClr>
              <a:buSzPct val="101851"/>
              <a:buFont typeface="Lucida Grande"/>
              <a:buChar char="–"/>
            </a:pPr>
            <a:r>
              <a:rPr lang="en-US" dirty="0">
                <a:solidFill>
                  <a:schemeClr val="dk1"/>
                </a:solidFill>
                <a:sym typeface="Calibri"/>
              </a:rPr>
              <a:t>40% of first $885 instead of 90%</a:t>
            </a:r>
            <a:endParaRPr lang="en-US" baseline="30000" dirty="0">
              <a:solidFill>
                <a:schemeClr val="dk1"/>
              </a:solidFill>
              <a:sym typeface="Calibri"/>
            </a:endParaRPr>
          </a:p>
          <a:p>
            <a:pPr marL="938244" lvl="4" indent="-349415">
              <a:spcAft>
                <a:spcPts val="1834"/>
              </a:spcAft>
              <a:buClr>
                <a:schemeClr val="dk1"/>
              </a:buClr>
              <a:buSzPct val="101851"/>
              <a:buFont typeface="Lucida Grande"/>
              <a:buChar char="–"/>
            </a:pPr>
            <a:r>
              <a:rPr lang="en-US" dirty="0">
                <a:solidFill>
                  <a:schemeClr val="dk1"/>
                </a:solidFill>
                <a:sym typeface="Calibri"/>
              </a:rPr>
              <a:t>Reduction cannot be more than ½ of pension amount</a:t>
            </a:r>
          </a:p>
          <a:p>
            <a:pPr marL="938244" lvl="4" indent="-349415">
              <a:spcAft>
                <a:spcPts val="1834"/>
              </a:spcAft>
              <a:buClr>
                <a:schemeClr val="dk1"/>
              </a:buClr>
              <a:buSzPct val="101851"/>
              <a:buFont typeface="Lucida Grande"/>
              <a:buChar char="–"/>
            </a:pPr>
            <a:r>
              <a:rPr lang="en-US" dirty="0">
                <a:solidFill>
                  <a:schemeClr val="dk1"/>
                </a:solidFill>
                <a:sym typeface="Calibri"/>
              </a:rPr>
              <a:t>Maximum PIA</a:t>
            </a:r>
            <a:r>
              <a:rPr lang="en-US" baseline="0" dirty="0">
                <a:solidFill>
                  <a:schemeClr val="dk1"/>
                </a:solidFill>
                <a:sym typeface="Calibri"/>
              </a:rPr>
              <a:t> reduction for </a:t>
            </a:r>
            <a:r>
              <a:rPr lang="en-US" baseline="0" dirty="0" err="1">
                <a:solidFill>
                  <a:schemeClr val="dk1"/>
                </a:solidFill>
                <a:sym typeface="Calibri"/>
              </a:rPr>
              <a:t>WEP</a:t>
            </a:r>
            <a:r>
              <a:rPr lang="en-US" baseline="0" dirty="0">
                <a:solidFill>
                  <a:schemeClr val="dk1"/>
                </a:solidFill>
                <a:sym typeface="Calibri"/>
              </a:rPr>
              <a:t> is $442.50 (ssa.gov has this still current in 2017)</a:t>
            </a:r>
            <a:endParaRPr lang="en-US" dirty="0">
              <a:solidFill>
                <a:schemeClr val="dk1"/>
              </a:solidFill>
              <a:sym typeface="Calibri"/>
            </a:endParaRPr>
          </a:p>
          <a:p>
            <a:pPr marL="297650" lvl="3" indent="-174708">
              <a:spcAft>
                <a:spcPts val="1834"/>
              </a:spcAft>
              <a:buClr>
                <a:schemeClr val="dk1"/>
              </a:buClr>
              <a:buSzPct val="101851"/>
              <a:buFont typeface="Arial"/>
              <a:buChar char="•"/>
            </a:pPr>
            <a:endParaRPr lang="en-US" dirty="0">
              <a:solidFill>
                <a:schemeClr val="dk1"/>
              </a:solidFill>
              <a:sym typeface="Calibri"/>
            </a:endParaRPr>
          </a:p>
          <a:p>
            <a:pPr marL="815302" lvl="2" indent="-349415">
              <a:spcAft>
                <a:spcPts val="1223"/>
              </a:spcAft>
              <a:buClr>
                <a:schemeClr val="dk1"/>
              </a:buClr>
              <a:buSzPct val="101851"/>
              <a:buFont typeface="Arial"/>
              <a:buChar char="•"/>
            </a:pPr>
            <a:endParaRPr lang="en-US" dirty="0">
              <a:solidFill>
                <a:schemeClr val="dk1"/>
              </a:solidFill>
              <a:sym typeface="Calibri"/>
            </a:endParaRPr>
          </a:p>
          <a:p>
            <a:endParaRPr lang="en-US" dirty="0"/>
          </a:p>
        </p:txBody>
      </p:sp>
    </p:spTree>
    <p:extLst>
      <p:ext uri="{BB962C8B-B14F-4D97-AF65-F5344CB8AC3E}">
        <p14:creationId xmlns:p14="http://schemas.microsoft.com/office/powerpoint/2010/main" val="3856988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220788" y="708025"/>
            <a:ext cx="4725987" cy="35448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32" name="Shape 132"/>
          <p:cNvSpPr txBox="1">
            <a:spLocks noGrp="1"/>
          </p:cNvSpPr>
          <p:nvPr>
            <p:ph type="body" idx="1"/>
          </p:nvPr>
        </p:nvSpPr>
        <p:spPr>
          <a:xfrm>
            <a:off x="716618" y="4489386"/>
            <a:ext cx="5732948" cy="4253102"/>
          </a:xfrm>
          <a:prstGeom prst="rect">
            <a:avLst/>
          </a:prstGeom>
          <a:noFill/>
          <a:ln>
            <a:noFill/>
          </a:ln>
        </p:spPr>
        <p:txBody>
          <a:bodyPr lIns="94945" tIns="47460" rIns="94945" bIns="47460" anchor="t" anchorCtr="0">
            <a:noAutofit/>
          </a:bodyPr>
          <a:lstStyle/>
          <a:p>
            <a:pPr>
              <a:buNone/>
            </a:pPr>
            <a:r>
              <a:rPr lang="en" sz="1000" dirty="0"/>
              <a:t>The purpose of my presentation is to help </a:t>
            </a:r>
            <a:r>
              <a:rPr lang="en-US" sz="1000" dirty="0"/>
              <a:t>prepare </a:t>
            </a:r>
            <a:r>
              <a:rPr lang="en" sz="1000" dirty="0"/>
              <a:t>you </a:t>
            </a:r>
            <a:r>
              <a:rPr lang="en-US" sz="1000" dirty="0"/>
              <a:t>for the </a:t>
            </a:r>
            <a:r>
              <a:rPr lang="en" sz="1000" dirty="0"/>
              <a:t>Social Security decision </a:t>
            </a:r>
            <a:r>
              <a:rPr lang="en-US" sz="1000" dirty="0"/>
              <a:t>with education and ideas for building a comprehensive retirement income plan</a:t>
            </a:r>
            <a:r>
              <a:rPr lang="en" sz="1000" dirty="0"/>
              <a:t>. </a:t>
            </a:r>
          </a:p>
          <a:p>
            <a:pPr>
              <a:buNone/>
            </a:pPr>
            <a:endParaRPr lang="en" sz="1000" dirty="0"/>
          </a:p>
          <a:p>
            <a:pPr marL="652669" lvl="1" indent="-186850">
              <a:buClr>
                <a:srgbClr val="000000"/>
              </a:buClr>
              <a:buSzPct val="101851"/>
              <a:buFont typeface="Arial"/>
              <a:buChar char="•"/>
            </a:pPr>
            <a:r>
              <a:rPr lang="en-US" sz="1000" dirty="0"/>
              <a:t>First, w</a:t>
            </a:r>
            <a:r>
              <a:rPr lang="en" sz="1000" dirty="0"/>
              <a:t>e’ll </a:t>
            </a:r>
            <a:r>
              <a:rPr lang="en-US" sz="1000" dirty="0"/>
              <a:t>look at why the Social Security filing decision is the choice of a lifetime – or why your filing decision matters</a:t>
            </a:r>
          </a:p>
          <a:p>
            <a:pPr marL="652669" lvl="1" indent="-186850">
              <a:buClr>
                <a:srgbClr val="000000"/>
              </a:buClr>
              <a:buSzPct val="101851"/>
              <a:buFont typeface="Arial"/>
              <a:buChar char="•"/>
            </a:pPr>
            <a:r>
              <a:rPr lang="en" sz="1000" dirty="0"/>
              <a:t>Then, we’ll get into some of the basics you need to know about Social Security, including </a:t>
            </a:r>
            <a:r>
              <a:rPr lang="en-US" sz="1000" dirty="0"/>
              <a:t>the rules for spouses, widows/widowers, divorcees, etc.;</a:t>
            </a:r>
            <a:r>
              <a:rPr lang="en-US" sz="1000" baseline="0" dirty="0"/>
              <a:t> and will review recent filing rule changes and implications to filing strategies</a:t>
            </a:r>
            <a:endParaRPr lang="en-US" sz="1000" dirty="0"/>
          </a:p>
          <a:p>
            <a:pPr marL="652669" lvl="1" indent="-186850">
              <a:buClr>
                <a:srgbClr val="000000"/>
              </a:buClr>
              <a:buSzPct val="101851"/>
              <a:buFont typeface="Arial"/>
              <a:buChar char="•"/>
            </a:pPr>
            <a:r>
              <a:rPr lang="en-US" sz="1000" dirty="0"/>
              <a:t>Next, we’ll talk about the different filing strategies you can use when making your Social Security decision and to optimize Social Security income for your specific needs</a:t>
            </a:r>
            <a:endParaRPr lang="en" sz="1000" dirty="0"/>
          </a:p>
        </p:txBody>
      </p:sp>
      <p:sp>
        <p:nvSpPr>
          <p:cNvPr id="133" name="Shape 133"/>
          <p:cNvSpPr txBox="1">
            <a:spLocks noGrp="1"/>
          </p:cNvSpPr>
          <p:nvPr>
            <p:ph type="sldNum" idx="12"/>
          </p:nvPr>
        </p:nvSpPr>
        <p:spPr>
          <a:xfrm>
            <a:off x="4059180" y="8977134"/>
            <a:ext cx="3105347" cy="472566"/>
          </a:xfrm>
          <a:prstGeom prst="rect">
            <a:avLst/>
          </a:prstGeom>
          <a:noFill/>
          <a:ln>
            <a:noFill/>
          </a:ln>
        </p:spPr>
        <p:txBody>
          <a:bodyPr lIns="94945" tIns="47460" rIns="94945" bIns="47460" anchor="b" anchorCtr="0">
            <a:noAutofit/>
          </a:bodyPr>
          <a:lstStyle/>
          <a:p>
            <a:pPr algn="r">
              <a:buSzPct val="25000"/>
            </a:pPr>
            <a:r>
              <a:rPr lang="en" dirty="0"/>
              <a:t> </a:t>
            </a:r>
          </a:p>
        </p:txBody>
      </p:sp>
    </p:spTree>
    <p:extLst>
      <p:ext uri="{BB962C8B-B14F-4D97-AF65-F5344CB8AC3E}">
        <p14:creationId xmlns:p14="http://schemas.microsoft.com/office/powerpoint/2010/main" val="311199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Spouses</a:t>
            </a:r>
            <a:r>
              <a:rPr lang="en-US" baseline="0" dirty="0"/>
              <a:t> of government employees may also be impact by these rules, under a different provision called the Government Pension Offset (GPO)</a:t>
            </a:r>
          </a:p>
          <a:p>
            <a:pPr marL="588829" indent="-354269">
              <a:spcAft>
                <a:spcPts val="1834"/>
              </a:spcAft>
              <a:buFont typeface="Arial"/>
              <a:buChar char="•"/>
            </a:pPr>
            <a:r>
              <a:rPr lang="en-US" dirty="0"/>
              <a:t>Reduces a government employee’s Social Security spousal and survivor benefits</a:t>
            </a:r>
          </a:p>
          <a:p>
            <a:pPr marL="588829" indent="-354269">
              <a:spcAft>
                <a:spcPts val="1834"/>
              </a:spcAft>
              <a:buFont typeface="Arial"/>
              <a:buChar char="•"/>
            </a:pPr>
            <a:r>
              <a:rPr lang="en-US" dirty="0"/>
              <a:t>Benefits are reduced by 2/3 of their government pension</a:t>
            </a:r>
          </a:p>
          <a:p>
            <a:pPr marL="588829" indent="-354269">
              <a:spcAft>
                <a:spcPts val="1834"/>
              </a:spcAft>
              <a:buFont typeface="Arial"/>
              <a:buChar char="•"/>
            </a:pPr>
            <a:r>
              <a:rPr lang="en-US" dirty="0"/>
              <a:t>If government pension is large enough, spousal or survivor benefit may be eliminated</a:t>
            </a:r>
          </a:p>
          <a:p>
            <a:endParaRPr lang="en-US" dirty="0"/>
          </a:p>
        </p:txBody>
      </p:sp>
    </p:spTree>
    <p:extLst>
      <p:ext uri="{BB962C8B-B14F-4D97-AF65-F5344CB8AC3E}">
        <p14:creationId xmlns:p14="http://schemas.microsoft.com/office/powerpoint/2010/main" val="33337880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As an example, let’s consider a couple where one</a:t>
            </a:r>
            <a:r>
              <a:rPr lang="en-US" baseline="0" dirty="0"/>
              <a:t> spouse worked for the government and did not pay FICA taxes on earnings. </a:t>
            </a:r>
          </a:p>
          <a:p>
            <a:pPr marL="640594" lvl="1" indent="-174708">
              <a:buFont typeface="Arial"/>
              <a:buChar char="•"/>
            </a:pPr>
            <a:r>
              <a:rPr lang="en-US" baseline="0" dirty="0"/>
              <a:t>She qualifies for a $2100 monthly pension.</a:t>
            </a:r>
          </a:p>
          <a:p>
            <a:pPr marL="640594" lvl="1" indent="-174708">
              <a:buFont typeface="Arial"/>
              <a:buChar char="•"/>
            </a:pPr>
            <a:r>
              <a:rPr lang="en-US" baseline="0" dirty="0"/>
              <a:t>Her government pension offset would be two-thirds of this amount, or $1400 per month.</a:t>
            </a:r>
          </a:p>
          <a:p>
            <a:pPr marL="640594" lvl="1" indent="-174708">
              <a:buFont typeface="Arial"/>
              <a:buChar char="•"/>
            </a:pPr>
            <a:endParaRPr lang="en-US" baseline="0" dirty="0"/>
          </a:p>
          <a:p>
            <a:r>
              <a:rPr lang="en-US" baseline="0" dirty="0"/>
              <a:t>The other spouse worked in the private sector and paid FICA taxes on earnings.</a:t>
            </a:r>
          </a:p>
          <a:p>
            <a:pPr marL="640594" lvl="1" indent="-174708">
              <a:buFont typeface="Arial"/>
              <a:buChar char="•"/>
            </a:pPr>
            <a:r>
              <a:rPr lang="en-US" baseline="0" dirty="0"/>
              <a:t>His Social Security PIA is $2,000 per month</a:t>
            </a:r>
          </a:p>
          <a:p>
            <a:pPr marL="640594" lvl="1" indent="-174708">
              <a:buFont typeface="Arial"/>
              <a:buChar char="•"/>
            </a:pPr>
            <a:endParaRPr lang="en-US" baseline="0" dirty="0"/>
          </a:p>
          <a:p>
            <a:r>
              <a:rPr lang="en-US" baseline="0" dirty="0"/>
              <a:t>Under normal circumstances – meaning if the GPO didn’t apply to the first spouse – she would qualify for spousal benefits of $1,000 per month and survivor benefits of $2,000</a:t>
            </a:r>
          </a:p>
          <a:p>
            <a:pPr marL="640594" lvl="1" indent="-174708">
              <a:buFont typeface="Arial"/>
              <a:buChar char="•"/>
            </a:pPr>
            <a:r>
              <a:rPr lang="en-US" baseline="0" dirty="0"/>
              <a:t>Because GPO does apply in this situation, both her spousal and survivor benefits are reduced by $1,400 per month.</a:t>
            </a:r>
          </a:p>
          <a:p>
            <a:pPr marL="1106481" lvl="2" indent="-174708">
              <a:buFont typeface="Arial"/>
              <a:buChar char="•"/>
            </a:pPr>
            <a:r>
              <a:rPr lang="en-US" baseline="0" dirty="0"/>
              <a:t>This results in the complete elimination of her spousal benefits</a:t>
            </a:r>
          </a:p>
          <a:p>
            <a:pPr marL="1106481" lvl="2" indent="-174708">
              <a:buFont typeface="Arial"/>
              <a:buChar char="•"/>
            </a:pPr>
            <a:r>
              <a:rPr lang="en-US" baseline="0" dirty="0"/>
              <a:t>Survivor benefits are only $600 per month.</a:t>
            </a:r>
          </a:p>
        </p:txBody>
      </p:sp>
    </p:spTree>
    <p:extLst>
      <p:ext uri="{BB962C8B-B14F-4D97-AF65-F5344CB8AC3E}">
        <p14:creationId xmlns:p14="http://schemas.microsoft.com/office/powerpoint/2010/main" val="15075656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r>
              <a:rPr lang="en-US" dirty="0">
                <a:effectLst/>
              </a:rPr>
              <a:t>You may also be concerned</a:t>
            </a:r>
            <a:r>
              <a:rPr lang="en-US" baseline="0" dirty="0">
                <a:effectLst/>
              </a:rPr>
              <a:t> with how Social Security benefits will influence how much tax you pay on all of your income. </a:t>
            </a:r>
          </a:p>
          <a:p>
            <a:pPr lvl="0"/>
            <a:endParaRPr lang="en-US" baseline="0" dirty="0">
              <a:effectLst/>
            </a:endParaRPr>
          </a:p>
          <a:p>
            <a:pPr lvl="0"/>
            <a:r>
              <a:rPr lang="en-US" baseline="0" dirty="0">
                <a:effectLst/>
              </a:rPr>
              <a:t>Social Security isn’t taxed like other retirement income because a portion of it – at least 15% for everyone – is tax-free.</a:t>
            </a:r>
          </a:p>
          <a:p>
            <a:pPr marL="652765" lvl="1" indent="-178027" defTabSz="474739">
              <a:buFont typeface="Arial"/>
              <a:buChar char="•"/>
              <a:defRPr/>
            </a:pPr>
            <a:r>
              <a:rPr lang="en-US" baseline="0" dirty="0">
                <a:effectLst/>
              </a:rPr>
              <a:t>Primary Retirement assets, Pensions and 401(k), are taxed much higher than Social Security</a:t>
            </a:r>
          </a:p>
          <a:p>
            <a:pPr marL="652765" lvl="1" indent="-178027">
              <a:buFont typeface="Arial"/>
              <a:buChar char="•"/>
            </a:pPr>
            <a:r>
              <a:rPr lang="en-US" baseline="0" dirty="0">
                <a:effectLst/>
              </a:rPr>
              <a:t>Social Security income has advantages compared to traditional retirement income since it’s only partially taxed</a:t>
            </a:r>
          </a:p>
          <a:p>
            <a:pPr marL="652765" lvl="1" indent="-178027">
              <a:buFont typeface="Arial"/>
              <a:buChar char="•"/>
            </a:pPr>
            <a:r>
              <a:rPr lang="en-US" baseline="0" dirty="0">
                <a:effectLst/>
              </a:rPr>
              <a:t>Other sources of retirement income, Roth accounts and municipal bonds, are tax free with tax-free withdrawals of all earnings and principal.</a:t>
            </a:r>
          </a:p>
          <a:p>
            <a:pPr marL="652765" lvl="1" indent="-178027"/>
            <a:endParaRPr lang="en-US" baseline="0" dirty="0">
              <a:effectLst/>
            </a:endParaRPr>
          </a:p>
          <a:p>
            <a:pPr marL="178027" indent="-178027"/>
            <a:r>
              <a:rPr lang="en-US" baseline="0" dirty="0">
                <a:effectLst/>
              </a:rPr>
              <a:t>It’s important to consider how retirement assets are taxed when making decisions in retirement</a:t>
            </a:r>
          </a:p>
        </p:txBody>
      </p:sp>
    </p:spTree>
    <p:extLst>
      <p:ext uri="{BB962C8B-B14F-4D97-AF65-F5344CB8AC3E}">
        <p14:creationId xmlns:p14="http://schemas.microsoft.com/office/powerpoint/2010/main" val="1078766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r>
              <a:rPr lang="en-US" sz="1000" dirty="0"/>
              <a:t>When filing early, in order for you to reach your desired income, you would have to rely on other taxable assets like 401k and Pensions. Relying on those sources of income results in higher taxable income. Having more income come from Social Security or other tax advantageous assets reduces taxes. </a:t>
            </a:r>
          </a:p>
          <a:p>
            <a:pPr lvl="0"/>
            <a:endParaRPr lang="en-US" sz="1000" dirty="0"/>
          </a:p>
          <a:p>
            <a:pPr lvl="0"/>
            <a:r>
              <a:rPr lang="en-US" sz="1000" dirty="0"/>
              <a:t>In our Jim and Linda example, we have a married couple whose annual income goal in retirement is $</a:t>
            </a:r>
            <a:r>
              <a:rPr lang="en-US" sz="1000" dirty="0" err="1"/>
              <a:t>90K</a:t>
            </a:r>
            <a:r>
              <a:rPr lang="en-US" sz="1000" dirty="0"/>
              <a:t>.</a:t>
            </a:r>
          </a:p>
          <a:p>
            <a:pPr marL="640594" lvl="1" indent="-174708">
              <a:buFont typeface="Arial"/>
              <a:buChar char="•"/>
            </a:pPr>
            <a:r>
              <a:rPr lang="en-US" sz="1000" dirty="0"/>
              <a:t>Filing early results in a lower annual Social Security benefit of $30,690 forcing the client to draw down over $</a:t>
            </a:r>
            <a:r>
              <a:rPr lang="en-US" sz="1000" dirty="0" err="1"/>
              <a:t>59K</a:t>
            </a:r>
            <a:r>
              <a:rPr lang="en-US" sz="1000" dirty="0"/>
              <a:t> from their IRA accounts</a:t>
            </a:r>
            <a:r>
              <a:rPr lang="en-US" sz="1000" baseline="0" dirty="0"/>
              <a:t> to meet the $</a:t>
            </a:r>
            <a:r>
              <a:rPr lang="en-US" sz="1000" baseline="0" dirty="0" err="1"/>
              <a:t>90k</a:t>
            </a:r>
            <a:r>
              <a:rPr lang="en-US" sz="1000" baseline="0" dirty="0"/>
              <a:t> income goal</a:t>
            </a:r>
            <a:endParaRPr lang="en-US" sz="1000" dirty="0"/>
          </a:p>
          <a:p>
            <a:pPr marL="640594" lvl="1" indent="-174708">
              <a:buFont typeface="Arial"/>
              <a:buChar char="•"/>
            </a:pPr>
            <a:r>
              <a:rPr lang="en-US" sz="1000" dirty="0"/>
              <a:t>Relying more on fully taxable asset increases your Provisional Income</a:t>
            </a:r>
            <a:r>
              <a:rPr lang="en-US" sz="1000" baseline="0" dirty="0"/>
              <a:t> </a:t>
            </a:r>
            <a:endParaRPr lang="en-US" sz="1000" dirty="0"/>
          </a:p>
          <a:p>
            <a:pPr marL="640594" lvl="1" indent="-174708">
              <a:buFont typeface="Arial"/>
              <a:buChar char="•"/>
            </a:pPr>
            <a:r>
              <a:rPr lang="en-US" sz="1000" dirty="0"/>
              <a:t>If a client were to delay benefits and receive $</a:t>
            </a:r>
            <a:r>
              <a:rPr lang="en-US" sz="1000" dirty="0" err="1"/>
              <a:t>54K</a:t>
            </a:r>
            <a:r>
              <a:rPr lang="en-US" sz="1000" dirty="0"/>
              <a:t> a year, they would only draw $</a:t>
            </a:r>
            <a:r>
              <a:rPr lang="en-US" sz="1000" dirty="0" err="1"/>
              <a:t>35k</a:t>
            </a:r>
            <a:r>
              <a:rPr lang="en-US" sz="1000" dirty="0"/>
              <a:t> from an IRA account to reach their desired annual income. </a:t>
            </a:r>
          </a:p>
          <a:p>
            <a:pPr marL="1106481" lvl="2" indent="-174708">
              <a:buFont typeface="Arial"/>
              <a:buChar char="•"/>
            </a:pPr>
            <a:r>
              <a:rPr lang="en-US" sz="1000" dirty="0"/>
              <a:t>This lowers their provisional income as well</a:t>
            </a:r>
          </a:p>
          <a:p>
            <a:pPr lvl="0"/>
            <a:endParaRPr lang="en-US" sz="1000" dirty="0"/>
          </a:p>
          <a:p>
            <a:pPr lvl="0"/>
            <a:r>
              <a:rPr lang="en-US" sz="1000" dirty="0"/>
              <a:t>Social Security is taxed at a maximum of 85% of the benefit. The</a:t>
            </a:r>
            <a:r>
              <a:rPr lang="en-US" sz="1000" baseline="0" dirty="0"/>
              <a:t> a</a:t>
            </a:r>
            <a:r>
              <a:rPr lang="en-US" sz="1000" dirty="0"/>
              <a:t>mount of Social Security that is taxed is subject to three tests.</a:t>
            </a:r>
            <a:r>
              <a:rPr lang="en-US" sz="1000" baseline="0" dirty="0"/>
              <a:t> (These tests are imbedded in the </a:t>
            </a:r>
            <a:r>
              <a:rPr lang="en-US" sz="1000" dirty="0"/>
              <a:t>IRS</a:t>
            </a:r>
            <a:r>
              <a:rPr lang="en-US" sz="1000" baseline="0" dirty="0"/>
              <a:t> Publication 915 worksheet used to calculate provisional income and determine taxation of benefits).  </a:t>
            </a:r>
          </a:p>
          <a:p>
            <a:pPr lvl="0"/>
            <a:endParaRPr lang="en-US" sz="1000" baseline="0" dirty="0"/>
          </a:p>
          <a:p>
            <a:pPr lvl="0"/>
            <a:r>
              <a:rPr lang="en-US" sz="1000" dirty="0"/>
              <a:t>In our example,</a:t>
            </a:r>
            <a:r>
              <a:rPr lang="en-US" sz="1000" baseline="0" dirty="0"/>
              <a:t> </a:t>
            </a:r>
            <a:r>
              <a:rPr lang="en-US" sz="1000" dirty="0"/>
              <a:t>filing early results in a higher taxable income due to a higher Modified</a:t>
            </a:r>
            <a:r>
              <a:rPr lang="en-US" sz="1000" baseline="0" dirty="0"/>
              <a:t> Adjusted Gross Income for Social Security benefit taxation </a:t>
            </a:r>
            <a:r>
              <a:rPr lang="en-US" sz="1000" dirty="0"/>
              <a:t>which increases the amount of Social Security benefits that get taxed</a:t>
            </a:r>
          </a:p>
          <a:p>
            <a:pPr marL="465886" lvl="1" indent="0">
              <a:buFont typeface="Arial"/>
              <a:buNone/>
            </a:pPr>
            <a:endParaRPr lang="en-US" sz="1000" dirty="0"/>
          </a:p>
          <a:p>
            <a:pPr lvl="0"/>
            <a:r>
              <a:rPr lang="en-US" sz="1000" dirty="0"/>
              <a:t>It is important for you to consider how Social Security filing will affect your taxable income. The filing decision can have significant implication in your taxable income in retirement. </a:t>
            </a:r>
          </a:p>
          <a:p>
            <a:pPr lvl="0"/>
            <a:endParaRPr lang="en-US" sz="1000" dirty="0"/>
          </a:p>
          <a:p>
            <a:pPr lvl="0"/>
            <a:endParaRPr lang="en-US" sz="1000" dirty="0"/>
          </a:p>
          <a:p>
            <a:pPr lvl="0"/>
            <a:endParaRPr lang="en-US" sz="1000" dirty="0"/>
          </a:p>
          <a:p>
            <a:pPr lvl="0"/>
            <a:endParaRPr lang="en-US" sz="1000" dirty="0"/>
          </a:p>
        </p:txBody>
      </p:sp>
    </p:spTree>
    <p:extLst>
      <p:ext uri="{BB962C8B-B14F-4D97-AF65-F5344CB8AC3E}">
        <p14:creationId xmlns:p14="http://schemas.microsoft.com/office/powerpoint/2010/main" val="1078766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457247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220788" y="708025"/>
            <a:ext cx="4727575" cy="35448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32" name="Shape 132"/>
          <p:cNvSpPr txBox="1">
            <a:spLocks noGrp="1"/>
          </p:cNvSpPr>
          <p:nvPr>
            <p:ph type="body" idx="1"/>
          </p:nvPr>
        </p:nvSpPr>
        <p:spPr>
          <a:xfrm>
            <a:off x="716618" y="4489387"/>
            <a:ext cx="5732948" cy="4253102"/>
          </a:xfrm>
          <a:prstGeom prst="rect">
            <a:avLst/>
          </a:prstGeom>
          <a:noFill/>
          <a:ln>
            <a:noFill/>
          </a:ln>
        </p:spPr>
        <p:txBody>
          <a:bodyPr lIns="94940" tIns="47457" rIns="94940" bIns="47457" anchor="t" anchorCtr="0">
            <a:noAutofit/>
          </a:bodyPr>
          <a:lstStyle/>
          <a:p>
            <a:pPr>
              <a:buNone/>
            </a:pPr>
            <a:endParaRPr lang="en" dirty="0"/>
          </a:p>
        </p:txBody>
      </p:sp>
      <p:sp>
        <p:nvSpPr>
          <p:cNvPr id="133" name="Shape 133"/>
          <p:cNvSpPr txBox="1">
            <a:spLocks noGrp="1"/>
          </p:cNvSpPr>
          <p:nvPr>
            <p:ph type="sldNum" idx="12"/>
          </p:nvPr>
        </p:nvSpPr>
        <p:spPr>
          <a:xfrm>
            <a:off x="4059181" y="8977135"/>
            <a:ext cx="3105347" cy="472566"/>
          </a:xfrm>
          <a:prstGeom prst="rect">
            <a:avLst/>
          </a:prstGeom>
          <a:noFill/>
          <a:ln>
            <a:noFill/>
          </a:ln>
        </p:spPr>
        <p:txBody>
          <a:bodyPr lIns="94940" tIns="47457" rIns="94940" bIns="47457" anchor="b" anchorCtr="0">
            <a:noAutofit/>
          </a:bodyPr>
          <a:lstStyle/>
          <a:p>
            <a:pPr algn="r">
              <a:buSzPct val="25000"/>
            </a:pPr>
            <a:r>
              <a:rPr lang="en" dirty="0"/>
              <a:t> </a:t>
            </a:r>
          </a:p>
        </p:txBody>
      </p:sp>
    </p:spTree>
    <p:extLst>
      <p:ext uri="{BB962C8B-B14F-4D97-AF65-F5344CB8AC3E}">
        <p14:creationId xmlns:p14="http://schemas.microsoft.com/office/powerpoint/2010/main" val="24250546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222375" y="708025"/>
            <a:ext cx="4724400" cy="35448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32" name="Shape 132"/>
          <p:cNvSpPr txBox="1">
            <a:spLocks noGrp="1"/>
          </p:cNvSpPr>
          <p:nvPr>
            <p:ph type="body" idx="1"/>
          </p:nvPr>
        </p:nvSpPr>
        <p:spPr>
          <a:xfrm>
            <a:off x="716618" y="4489387"/>
            <a:ext cx="5732948" cy="4253102"/>
          </a:xfrm>
          <a:prstGeom prst="rect">
            <a:avLst/>
          </a:prstGeom>
          <a:noFill/>
          <a:ln>
            <a:noFill/>
          </a:ln>
        </p:spPr>
        <p:txBody>
          <a:bodyPr lIns="94926" tIns="47450" rIns="94926" bIns="47450" anchor="t" anchorCtr="0">
            <a:noAutofit/>
          </a:bodyPr>
          <a:lstStyle/>
          <a:p>
            <a:pPr>
              <a:buNone/>
            </a:pPr>
            <a:endParaRPr lang="en" dirty="0"/>
          </a:p>
        </p:txBody>
      </p:sp>
      <p:sp>
        <p:nvSpPr>
          <p:cNvPr id="133" name="Shape 133"/>
          <p:cNvSpPr txBox="1">
            <a:spLocks noGrp="1"/>
          </p:cNvSpPr>
          <p:nvPr>
            <p:ph type="sldNum" idx="12"/>
          </p:nvPr>
        </p:nvSpPr>
        <p:spPr>
          <a:xfrm>
            <a:off x="4059182" y="8977135"/>
            <a:ext cx="3105347" cy="472566"/>
          </a:xfrm>
          <a:prstGeom prst="rect">
            <a:avLst/>
          </a:prstGeom>
          <a:noFill/>
          <a:ln>
            <a:noFill/>
          </a:ln>
        </p:spPr>
        <p:txBody>
          <a:bodyPr lIns="94926" tIns="47450" rIns="94926" bIns="47450" anchor="b" anchorCtr="0">
            <a:noAutofit/>
          </a:bodyPr>
          <a:lstStyle/>
          <a:p>
            <a:pPr algn="r">
              <a:buSzPct val="25000"/>
            </a:pPr>
            <a:r>
              <a:rPr lang="en" dirty="0"/>
              <a:t> </a:t>
            </a:r>
          </a:p>
        </p:txBody>
      </p:sp>
    </p:spTree>
    <p:extLst>
      <p:ext uri="{BB962C8B-B14F-4D97-AF65-F5344CB8AC3E}">
        <p14:creationId xmlns:p14="http://schemas.microsoft.com/office/powerpoint/2010/main" val="24250546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64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220788" y="708025"/>
            <a:ext cx="4727575" cy="35448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32" name="Shape 132"/>
          <p:cNvSpPr txBox="1">
            <a:spLocks noGrp="1"/>
          </p:cNvSpPr>
          <p:nvPr>
            <p:ph type="body" idx="1"/>
          </p:nvPr>
        </p:nvSpPr>
        <p:spPr>
          <a:xfrm>
            <a:off x="716618" y="4489387"/>
            <a:ext cx="5732948" cy="4253102"/>
          </a:xfrm>
          <a:prstGeom prst="rect">
            <a:avLst/>
          </a:prstGeom>
          <a:noFill/>
          <a:ln>
            <a:noFill/>
          </a:ln>
        </p:spPr>
        <p:txBody>
          <a:bodyPr lIns="94940" tIns="47457" rIns="94940" bIns="47457" anchor="t" anchorCtr="0">
            <a:noAutofit/>
          </a:bodyPr>
          <a:lstStyle/>
          <a:p>
            <a:pPr>
              <a:buNone/>
            </a:pPr>
            <a:r>
              <a:rPr lang="en-US" dirty="0"/>
              <a:t>Based on inputs you provide, the tool will provide an optimal and earliest filing strategy.</a:t>
            </a:r>
          </a:p>
          <a:p>
            <a:pPr marL="640594" lvl="1" indent="-174708">
              <a:buFont typeface="Arial"/>
              <a:buChar char="•"/>
            </a:pPr>
            <a:r>
              <a:rPr lang="en-US" dirty="0"/>
              <a:t>In the bar chart, you can compare strategies in terms of cumulative benefits, with dark blue representing the optimal filing strategy. </a:t>
            </a:r>
          </a:p>
          <a:p>
            <a:pPr marL="640594" lvl="1" indent="-174708">
              <a:buFont typeface="Arial"/>
              <a:buChar char="•"/>
            </a:pPr>
            <a:r>
              <a:rPr lang="en-US" dirty="0"/>
              <a:t>Cumulative benefits shown in this chart are present value.</a:t>
            </a:r>
          </a:p>
          <a:p>
            <a:pPr marL="640594" lvl="1" indent="-174708">
              <a:buFont typeface="Arial"/>
              <a:buChar char="•"/>
            </a:pPr>
            <a:r>
              <a:rPr lang="en-US" dirty="0"/>
              <a:t>The grey</a:t>
            </a:r>
            <a:r>
              <a:rPr lang="en-US" baseline="0" dirty="0"/>
              <a:t> </a:t>
            </a:r>
            <a:r>
              <a:rPr lang="en-US" dirty="0"/>
              <a:t>bar shows cumulative benefits of the earliest filing strategy.</a:t>
            </a:r>
            <a:endParaRPr lang="en" dirty="0"/>
          </a:p>
        </p:txBody>
      </p:sp>
      <p:sp>
        <p:nvSpPr>
          <p:cNvPr id="133" name="Shape 133"/>
          <p:cNvSpPr txBox="1">
            <a:spLocks noGrp="1"/>
          </p:cNvSpPr>
          <p:nvPr>
            <p:ph type="sldNum" idx="12"/>
          </p:nvPr>
        </p:nvSpPr>
        <p:spPr>
          <a:xfrm>
            <a:off x="4059181" y="8977135"/>
            <a:ext cx="3105347" cy="472566"/>
          </a:xfrm>
          <a:prstGeom prst="rect">
            <a:avLst/>
          </a:prstGeom>
          <a:noFill/>
          <a:ln>
            <a:noFill/>
          </a:ln>
        </p:spPr>
        <p:txBody>
          <a:bodyPr lIns="94940" tIns="47457" rIns="94940" bIns="47457" anchor="b" anchorCtr="0">
            <a:noAutofit/>
          </a:bodyPr>
          <a:lstStyle/>
          <a:p>
            <a:pPr algn="r">
              <a:buSzPct val="25000"/>
            </a:pPr>
            <a:r>
              <a:rPr lang="en" dirty="0"/>
              <a:t> </a:t>
            </a:r>
          </a:p>
        </p:txBody>
      </p:sp>
    </p:spTree>
    <p:extLst>
      <p:ext uri="{BB962C8B-B14F-4D97-AF65-F5344CB8AC3E}">
        <p14:creationId xmlns:p14="http://schemas.microsoft.com/office/powerpoint/2010/main" val="7194808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220788" y="708025"/>
            <a:ext cx="4727575" cy="35448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32" name="Shape 132"/>
          <p:cNvSpPr txBox="1">
            <a:spLocks noGrp="1"/>
          </p:cNvSpPr>
          <p:nvPr>
            <p:ph type="body" idx="1"/>
          </p:nvPr>
        </p:nvSpPr>
        <p:spPr>
          <a:xfrm>
            <a:off x="716618" y="4489387"/>
            <a:ext cx="5732948" cy="4253102"/>
          </a:xfrm>
          <a:prstGeom prst="rect">
            <a:avLst/>
          </a:prstGeom>
          <a:noFill/>
          <a:ln>
            <a:noFill/>
          </a:ln>
        </p:spPr>
        <p:txBody>
          <a:bodyPr lIns="94940" tIns="47457" rIns="94940" bIns="47457" anchor="t" anchorCtr="0">
            <a:noAutofit/>
          </a:bodyPr>
          <a:lstStyle/>
          <a:p>
            <a:pPr>
              <a:buNone/>
            </a:pPr>
            <a:r>
              <a:rPr lang="en-US" dirty="0"/>
              <a:t>If you’re a married couple, you can also analyze your break-even points by optimal, earliest and personalized strategy, based on life expectancy. </a:t>
            </a:r>
          </a:p>
          <a:p>
            <a:pPr marL="640500" lvl="1" indent="-174683">
              <a:buFont typeface="Arial"/>
              <a:buChar char="•"/>
            </a:pPr>
            <a:r>
              <a:rPr lang="en-US" dirty="0"/>
              <a:t>The blue area in this analysis shows how the optimal strategy would provide the highest cumulative income if you live past 85.</a:t>
            </a:r>
          </a:p>
          <a:p>
            <a:pPr marL="640500" lvl="1" indent="-174683">
              <a:buFont typeface="Arial"/>
              <a:buChar char="•"/>
            </a:pPr>
            <a:r>
              <a:rPr lang="en-US" dirty="0"/>
              <a:t>The black/darker area represents where the earliest filing strategy would provide the highest cumulative benefits</a:t>
            </a:r>
          </a:p>
          <a:p>
            <a:pPr marL="640500" lvl="1" indent="-174683">
              <a:buFont typeface="Arial"/>
              <a:buChar char="•"/>
            </a:pPr>
            <a:r>
              <a:rPr lang="en-US" dirty="0"/>
              <a:t>The orange area highlights where a personalized strategy (neither earliest or latest filing strategy) would provide the highest cumulative benefits based on life expectancy</a:t>
            </a:r>
            <a:endParaRPr lang="en" dirty="0"/>
          </a:p>
        </p:txBody>
      </p:sp>
      <p:sp>
        <p:nvSpPr>
          <p:cNvPr id="133" name="Shape 133"/>
          <p:cNvSpPr txBox="1">
            <a:spLocks noGrp="1"/>
          </p:cNvSpPr>
          <p:nvPr>
            <p:ph type="sldNum" idx="12"/>
          </p:nvPr>
        </p:nvSpPr>
        <p:spPr>
          <a:xfrm>
            <a:off x="4059181" y="8977135"/>
            <a:ext cx="3105347" cy="472566"/>
          </a:xfrm>
          <a:prstGeom prst="rect">
            <a:avLst/>
          </a:prstGeom>
          <a:noFill/>
          <a:ln>
            <a:noFill/>
          </a:ln>
        </p:spPr>
        <p:txBody>
          <a:bodyPr lIns="94940" tIns="47457" rIns="94940" bIns="47457" anchor="b" anchorCtr="0">
            <a:noAutofit/>
          </a:bodyPr>
          <a:lstStyle/>
          <a:p>
            <a:pPr algn="r">
              <a:buSzPct val="25000"/>
            </a:pPr>
            <a:r>
              <a:rPr lang="en" dirty="0"/>
              <a:t> </a:t>
            </a:r>
          </a:p>
        </p:txBody>
      </p:sp>
    </p:spTree>
    <p:extLst>
      <p:ext uri="{BB962C8B-B14F-4D97-AF65-F5344CB8AC3E}">
        <p14:creationId xmlns:p14="http://schemas.microsoft.com/office/powerpoint/2010/main" val="4086828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txBox="1">
            <a:spLocks noGrp="1"/>
          </p:cNvSpPr>
          <p:nvPr>
            <p:ph type="body" idx="1"/>
          </p:nvPr>
        </p:nvSpPr>
        <p:spPr>
          <a:xfrm>
            <a:off x="716618" y="4489386"/>
            <a:ext cx="5732948" cy="4253102"/>
          </a:xfrm>
          <a:prstGeom prst="rect">
            <a:avLst/>
          </a:prstGeom>
        </p:spPr>
        <p:txBody>
          <a:bodyPr lIns="93162" tIns="93162" rIns="93162" bIns="93162" anchor="ctr" anchorCtr="0">
            <a:noAutofit/>
          </a:bodyPr>
          <a:lstStyle/>
          <a:p>
            <a:r>
              <a:rPr lang="en-US" dirty="0"/>
              <a:t>Let’s start with a look at why the</a:t>
            </a:r>
            <a:r>
              <a:rPr lang="en-US" baseline="0" dirty="0"/>
              <a:t> Social Security decision is so important. </a:t>
            </a:r>
          </a:p>
          <a:p>
            <a:endParaRPr lang="en-US" baseline="0" dirty="0"/>
          </a:p>
          <a:p>
            <a:r>
              <a:rPr lang="en-US" baseline="0" dirty="0"/>
              <a:t>We say it’s a choice of a lifetime because you generally only get one chance to get this decision right, and the consequences of the decision will reverberate for the rest of your life (including the life of your spouse, if married.)</a:t>
            </a:r>
            <a:endParaRPr lang="en-US" dirty="0"/>
          </a:p>
        </p:txBody>
      </p:sp>
      <p:sp>
        <p:nvSpPr>
          <p:cNvPr id="171" name="Shape 171"/>
          <p:cNvSpPr>
            <a:spLocks noGrp="1" noRot="1" noChangeAspect="1"/>
          </p:cNvSpPr>
          <p:nvPr>
            <p:ph type="sldImg" idx="2"/>
          </p:nvPr>
        </p:nvSpPr>
        <p:spPr>
          <a:xfrm>
            <a:off x="1220788" y="708025"/>
            <a:ext cx="4725987" cy="354488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79182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Please note that the Social</a:t>
            </a:r>
            <a:r>
              <a:rPr lang="en-US" baseline="0" dirty="0"/>
              <a:t> Security report indicates the present value of the cumulative benefit dollar amounts.  In the cash flows in the Social Security report represent the future cumulative value of the benefits.  </a:t>
            </a:r>
            <a:endParaRPr lang="en-US" dirty="0"/>
          </a:p>
          <a:p>
            <a:endParaRPr lang="en-US" dirty="0"/>
          </a:p>
        </p:txBody>
      </p:sp>
    </p:spTree>
    <p:extLst>
      <p:ext uri="{BB962C8B-B14F-4D97-AF65-F5344CB8AC3E}">
        <p14:creationId xmlns:p14="http://schemas.microsoft.com/office/powerpoint/2010/main" val="27545529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1220788" y="708025"/>
            <a:ext cx="4727575" cy="35448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32" name="Shape 132"/>
          <p:cNvSpPr txBox="1">
            <a:spLocks noGrp="1"/>
          </p:cNvSpPr>
          <p:nvPr>
            <p:ph type="body" idx="1"/>
          </p:nvPr>
        </p:nvSpPr>
        <p:spPr>
          <a:xfrm>
            <a:off x="716618" y="4489387"/>
            <a:ext cx="5732948" cy="4253102"/>
          </a:xfrm>
          <a:prstGeom prst="rect">
            <a:avLst/>
          </a:prstGeom>
          <a:noFill/>
          <a:ln>
            <a:noFill/>
          </a:ln>
        </p:spPr>
        <p:txBody>
          <a:bodyPr lIns="94940" tIns="47457" rIns="94940" bIns="47457" anchor="t" anchorCtr="0">
            <a:noAutofit/>
          </a:bodyPr>
          <a:lstStyle/>
          <a:p>
            <a:pPr>
              <a:buNone/>
            </a:pPr>
            <a:r>
              <a:rPr lang="en-US" dirty="0"/>
              <a:t>The tool will also graph how your</a:t>
            </a:r>
            <a:r>
              <a:rPr lang="en-US" baseline="0" dirty="0"/>
              <a:t> </a:t>
            </a:r>
            <a:r>
              <a:rPr lang="en-US" dirty="0"/>
              <a:t>expected Social Security income will cover your desired retirement expenses. </a:t>
            </a:r>
          </a:p>
          <a:p>
            <a:pPr marL="756955" lvl="1" indent="-291136">
              <a:buFont typeface="Arial"/>
              <a:buChar char="•"/>
            </a:pPr>
            <a:r>
              <a:rPr lang="en-US" dirty="0"/>
              <a:t>For this analysis, you can discuss</a:t>
            </a:r>
            <a:r>
              <a:rPr lang="en-US" baseline="0" dirty="0"/>
              <a:t> with your advisor</a:t>
            </a:r>
            <a:r>
              <a:rPr lang="en-US" dirty="0"/>
              <a:t> how other parts of your retirement income plan can help close the gap to your desired retirement income needs.</a:t>
            </a:r>
            <a:endParaRPr lang="en" dirty="0"/>
          </a:p>
        </p:txBody>
      </p:sp>
      <p:sp>
        <p:nvSpPr>
          <p:cNvPr id="133" name="Shape 133"/>
          <p:cNvSpPr txBox="1">
            <a:spLocks noGrp="1"/>
          </p:cNvSpPr>
          <p:nvPr>
            <p:ph type="sldNum" idx="12"/>
          </p:nvPr>
        </p:nvSpPr>
        <p:spPr>
          <a:xfrm>
            <a:off x="4059181" y="8977135"/>
            <a:ext cx="3105347" cy="472566"/>
          </a:xfrm>
          <a:prstGeom prst="rect">
            <a:avLst/>
          </a:prstGeom>
          <a:noFill/>
          <a:ln>
            <a:noFill/>
          </a:ln>
        </p:spPr>
        <p:txBody>
          <a:bodyPr lIns="94940" tIns="47457" rIns="94940" bIns="47457" anchor="b" anchorCtr="0">
            <a:noAutofit/>
          </a:bodyPr>
          <a:lstStyle/>
          <a:p>
            <a:pPr algn="r">
              <a:buSzPct val="25000"/>
            </a:pPr>
            <a:r>
              <a:rPr lang="en" dirty="0"/>
              <a:t> </a:t>
            </a:r>
          </a:p>
        </p:txBody>
      </p:sp>
    </p:spTree>
    <p:extLst>
      <p:ext uri="{BB962C8B-B14F-4D97-AF65-F5344CB8AC3E}">
        <p14:creationId xmlns:p14="http://schemas.microsoft.com/office/powerpoint/2010/main" val="9911798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report goes one step further with </a:t>
            </a:r>
            <a:r>
              <a:rPr lang="en-US" baseline="0" dirty="0"/>
              <a:t>the Social Security income projection by presenting the actual numbers so you can see in dollars-and-cents terms what their estimated Social Security income is and what their projected retirement income gap would be. </a:t>
            </a:r>
          </a:p>
        </p:txBody>
      </p:sp>
    </p:spTree>
    <p:extLst>
      <p:ext uri="{BB962C8B-B14F-4D97-AF65-F5344CB8AC3E}">
        <p14:creationId xmlns:p14="http://schemas.microsoft.com/office/powerpoint/2010/main" val="36020486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r>
              <a:rPr lang="en-US" dirty="0"/>
              <a:t>No individual (single or married) will fit easily into one scenario that allows for simple planning for their Social Security decision. There are many ways you</a:t>
            </a:r>
            <a:r>
              <a:rPr lang="en-US" baseline="0" dirty="0"/>
              <a:t> can </a:t>
            </a:r>
            <a:r>
              <a:rPr lang="en-US" dirty="0"/>
              <a:t>take advantage of the different Social Security rules out there. </a:t>
            </a:r>
          </a:p>
          <a:p>
            <a:pPr lvl="0"/>
            <a:endParaRPr lang="en-US" dirty="0"/>
          </a:p>
          <a:p>
            <a:endParaRPr lang="en-US" dirty="0"/>
          </a:p>
        </p:txBody>
      </p:sp>
    </p:spTree>
    <p:extLst>
      <p:ext uri="{BB962C8B-B14F-4D97-AF65-F5344CB8AC3E}">
        <p14:creationId xmlns:p14="http://schemas.microsoft.com/office/powerpoint/2010/main" val="10836538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r>
              <a:rPr lang="en-US" dirty="0"/>
              <a:t>The</a:t>
            </a:r>
            <a:r>
              <a:rPr lang="en-US" baseline="0" dirty="0"/>
              <a:t> questionnaire asks a </a:t>
            </a:r>
            <a:r>
              <a:rPr lang="en-US" dirty="0"/>
              <a:t>series of questions about your</a:t>
            </a:r>
            <a:r>
              <a:rPr lang="en-US" baseline="0" dirty="0"/>
              <a:t> </a:t>
            </a:r>
            <a:r>
              <a:rPr lang="en-US" dirty="0"/>
              <a:t>plans for retirement, such as:</a:t>
            </a:r>
          </a:p>
          <a:p>
            <a:pPr marL="640594" lvl="1" indent="-174708">
              <a:buFont typeface="Arial"/>
              <a:buChar char="•"/>
            </a:pPr>
            <a:r>
              <a:rPr lang="en-US" dirty="0"/>
              <a:t>Basic information – such as your current and past marital arrangements, the year you were born and your expected SS benefit amount.</a:t>
            </a:r>
          </a:p>
          <a:p>
            <a:pPr marL="640594" lvl="1" indent="-174708">
              <a:buFont typeface="Arial"/>
              <a:buChar char="•"/>
            </a:pPr>
            <a:r>
              <a:rPr lang="en-US" dirty="0"/>
              <a:t>Then</a:t>
            </a:r>
            <a:r>
              <a:rPr lang="en-US" baseline="0" dirty="0"/>
              <a:t> your </a:t>
            </a:r>
            <a:r>
              <a:rPr lang="en-US" dirty="0"/>
              <a:t>retirement income goals</a:t>
            </a:r>
          </a:p>
          <a:p>
            <a:endParaRPr lang="en-US" dirty="0"/>
          </a:p>
          <a:p>
            <a:endParaRPr lang="en-US" dirty="0"/>
          </a:p>
        </p:txBody>
      </p:sp>
    </p:spTree>
    <p:extLst>
      <p:ext uri="{BB962C8B-B14F-4D97-AF65-F5344CB8AC3E}">
        <p14:creationId xmlns:p14="http://schemas.microsoft.com/office/powerpoint/2010/main" val="12767870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p:sp>
      <p:sp>
        <p:nvSpPr>
          <p:cNvPr id="70659" name="Notes Placeholder 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r>
              <a:rPr lang="en-US" dirty="0">
                <a:ea typeface="ＭＳ Ｐゴシック" pitchFamily="34" charset="-128"/>
              </a:rPr>
              <a:t>Your Social Security decision is an important one, and how you choose to file matters.</a:t>
            </a:r>
          </a:p>
          <a:p>
            <a:pPr eaLnBrk="1" hangingPunct="1">
              <a:spcBef>
                <a:spcPct val="0"/>
              </a:spcBef>
            </a:pPr>
            <a:endParaRPr lang="en-US" dirty="0">
              <a:ea typeface="ＭＳ Ｐゴシック" pitchFamily="34" charset="-128"/>
            </a:endParaRPr>
          </a:p>
          <a:p>
            <a:pPr marL="640556" lvl="1" indent="-174697">
              <a:spcBef>
                <a:spcPct val="0"/>
              </a:spcBef>
              <a:buFontTx/>
              <a:buChar char="•"/>
            </a:pPr>
            <a:r>
              <a:rPr lang="en-US" dirty="0">
                <a:ea typeface="ＭＳ Ｐゴシック" pitchFamily="34" charset="-128"/>
              </a:rPr>
              <a:t>No matter what your income level is, Social Security benefits are a significant source of retirement income</a:t>
            </a:r>
          </a:p>
          <a:p>
            <a:pPr marL="640556" lvl="1" indent="-174697">
              <a:spcBef>
                <a:spcPct val="0"/>
              </a:spcBef>
              <a:buFontTx/>
              <a:buChar char="•"/>
            </a:pPr>
            <a:r>
              <a:rPr lang="en-US" dirty="0">
                <a:ea typeface="ＭＳ Ｐゴシック" pitchFamily="34" charset="-128"/>
              </a:rPr>
              <a:t>And the choices you make about how to file can have a lasting impact on your financial situation in retirement</a:t>
            </a:r>
          </a:p>
          <a:p>
            <a:pPr marL="640556" lvl="1" indent="-174697">
              <a:spcBef>
                <a:spcPct val="0"/>
              </a:spcBef>
              <a:buFontTx/>
              <a:buChar char="•"/>
            </a:pPr>
            <a:r>
              <a:rPr lang="en-US" dirty="0">
                <a:ea typeface="ＭＳ Ｐゴシック" pitchFamily="34" charset="-128"/>
              </a:rPr>
              <a:t>Your financial advisor can help you make a Social Security decision that fits within your overall retirement income plan.</a:t>
            </a:r>
          </a:p>
          <a:p>
            <a:pPr marL="1106415" lvl="2" indent="-174697">
              <a:spcBef>
                <a:spcPct val="0"/>
              </a:spcBef>
              <a:buFontTx/>
              <a:buChar char="•"/>
            </a:pPr>
            <a:r>
              <a:rPr lang="en-US" dirty="0">
                <a:ea typeface="ＭＳ Ｐゴシック" pitchFamily="34" charset="-128"/>
              </a:rPr>
              <a:t>Know how to use the power of delaying and how to put the spousal and other rules to work in order to optimize benefits and provide some income protection for a surviving spouse.</a:t>
            </a:r>
          </a:p>
        </p:txBody>
      </p:sp>
    </p:spTree>
    <p:extLst>
      <p:ext uri="{BB962C8B-B14F-4D97-AF65-F5344CB8AC3E}">
        <p14:creationId xmlns:p14="http://schemas.microsoft.com/office/powerpoint/2010/main" val="3584095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p:sp>
      <p:sp>
        <p:nvSpPr>
          <p:cNvPr id="71683" name="Notes Placeholder 2"/>
          <p:cNvSpPr txBox="1">
            <a:spLocks noGrp="1"/>
          </p:cNvSpPr>
          <p:nvPr>
            <p:ph type="body" idx="1"/>
          </p:nvPr>
        </p:nvSpPr>
        <p:spPr bwMode="auto">
          <a:noFill/>
        </p:spPr>
        <p:txBody>
          <a:bodyPr vert="horz" wrap="square" numCol="1" compatLnSpc="1">
            <a:prstTxWarp prst="textNoShape">
              <a:avLst/>
            </a:prstTxWarp>
          </a:bodyPr>
          <a:lstStyle/>
          <a:p>
            <a:pPr eaLnBrk="1" hangingPunct="1">
              <a:spcBef>
                <a:spcPct val="0"/>
              </a:spcBef>
            </a:pPr>
            <a:r>
              <a:rPr lang="en-US" dirty="0">
                <a:ea typeface="ＭＳ Ｐゴシック" pitchFamily="34" charset="-128"/>
              </a:rPr>
              <a:t>Three steps for planning your Social Security decision.</a:t>
            </a:r>
          </a:p>
          <a:p>
            <a:pPr eaLnBrk="1" hangingPunct="1">
              <a:spcBef>
                <a:spcPct val="0"/>
              </a:spcBef>
            </a:pPr>
            <a:endParaRPr lang="en-US" dirty="0">
              <a:ea typeface="ＭＳ Ｐゴシック" pitchFamily="34" charset="-128"/>
            </a:endParaRPr>
          </a:p>
          <a:p>
            <a:pPr marL="640556" lvl="1" indent="-174697">
              <a:spcBef>
                <a:spcPct val="0"/>
              </a:spcBef>
              <a:buFontTx/>
              <a:buChar char="•"/>
            </a:pPr>
            <a:r>
              <a:rPr lang="en-US" dirty="0">
                <a:ea typeface="ＭＳ Ｐゴシック" pitchFamily="34" charset="-128"/>
              </a:rPr>
              <a:t>First, get a good understanding of the basics of Social Security and how you may be able to use the filing rules – your attendance today completes this step.</a:t>
            </a:r>
          </a:p>
          <a:p>
            <a:pPr marL="640556" lvl="1" indent="-174697">
              <a:spcBef>
                <a:spcPct val="0"/>
              </a:spcBef>
              <a:buFontTx/>
              <a:buChar char="•"/>
            </a:pPr>
            <a:r>
              <a:rPr lang="en-US" dirty="0">
                <a:ea typeface="ＭＳ Ｐゴシック" pitchFamily="34" charset="-128"/>
              </a:rPr>
              <a:t>Next, make an appointment for a one-on-one discussion with your</a:t>
            </a:r>
            <a:r>
              <a:rPr lang="en-US" baseline="0" dirty="0">
                <a:ea typeface="ＭＳ Ｐゴシック" pitchFamily="34" charset="-128"/>
              </a:rPr>
              <a:t> advisor </a:t>
            </a:r>
            <a:r>
              <a:rPr lang="en-US" dirty="0">
                <a:ea typeface="ＭＳ Ｐゴシック" pitchFamily="34" charset="-128"/>
              </a:rPr>
              <a:t>about your Social Security options.</a:t>
            </a:r>
          </a:p>
          <a:p>
            <a:pPr marL="640556" lvl="1" indent="-174697">
              <a:spcBef>
                <a:spcPct val="0"/>
              </a:spcBef>
              <a:buFontTx/>
              <a:buChar char="•"/>
            </a:pPr>
            <a:r>
              <a:rPr lang="en-US" dirty="0">
                <a:ea typeface="ＭＳ Ｐゴシック" pitchFamily="34" charset="-128"/>
              </a:rPr>
              <a:t>Complete a Social Security fact finder in advance of the meeting and bring it with you to help in the discussion with your advisor. </a:t>
            </a:r>
          </a:p>
          <a:p>
            <a:pPr marL="640556" lvl="1" indent="-174697">
              <a:spcBef>
                <a:spcPct val="0"/>
              </a:spcBef>
              <a:buFontTx/>
              <a:buChar char="•"/>
            </a:pPr>
            <a:endParaRPr lang="en-US" dirty="0">
              <a:ea typeface="ＭＳ Ｐゴシック" pitchFamily="34" charset="-128"/>
            </a:endParaRPr>
          </a:p>
          <a:p>
            <a:pPr eaLnBrk="1" hangingPunct="1">
              <a:spcBef>
                <a:spcPct val="0"/>
              </a:spcBef>
            </a:pPr>
            <a:r>
              <a:rPr lang="en-US" dirty="0">
                <a:ea typeface="ＭＳ Ｐゴシック" pitchFamily="34" charset="-128"/>
              </a:rPr>
              <a:t>Thank you for your time today.</a:t>
            </a:r>
          </a:p>
        </p:txBody>
      </p:sp>
    </p:spTree>
    <p:extLst>
      <p:ext uri="{BB962C8B-B14F-4D97-AF65-F5344CB8AC3E}">
        <p14:creationId xmlns:p14="http://schemas.microsoft.com/office/powerpoint/2010/main" val="259207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40% of retirees and 30% of pre-retirees underestimate their life expectancy by 5 </a:t>
            </a:r>
            <a:r>
              <a:rPr lang="en-US" dirty="0" err="1"/>
              <a:t>yrs</a:t>
            </a:r>
            <a:r>
              <a:rPr lang="en-US" dirty="0"/>
              <a:t> or more</a:t>
            </a:r>
          </a:p>
        </p:txBody>
      </p:sp>
    </p:spTree>
    <p:extLst>
      <p:ext uri="{BB962C8B-B14F-4D97-AF65-F5344CB8AC3E}">
        <p14:creationId xmlns:p14="http://schemas.microsoft.com/office/powerpoint/2010/main" val="506060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1220788" y="708025"/>
            <a:ext cx="4725987" cy="354488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45" name="Shape 145"/>
          <p:cNvSpPr txBox="1">
            <a:spLocks noGrp="1"/>
          </p:cNvSpPr>
          <p:nvPr>
            <p:ph type="body" idx="1"/>
          </p:nvPr>
        </p:nvSpPr>
        <p:spPr>
          <a:xfrm>
            <a:off x="716618" y="4489386"/>
            <a:ext cx="5732948" cy="4253102"/>
          </a:xfrm>
          <a:prstGeom prst="rect">
            <a:avLst/>
          </a:prstGeom>
          <a:noFill/>
          <a:ln>
            <a:noFill/>
          </a:ln>
        </p:spPr>
        <p:txBody>
          <a:bodyPr lIns="94945" tIns="47460" rIns="94945" bIns="47460" anchor="t" anchorCtr="0">
            <a:noAutofit/>
          </a:bodyPr>
          <a:lstStyle/>
          <a:p>
            <a:pPr>
              <a:buSzPct val="25000"/>
            </a:pPr>
            <a:r>
              <a:rPr lang="en-US" sz="1000" b="0" dirty="0">
                <a:solidFill>
                  <a:schemeClr val="dk1"/>
                </a:solidFill>
                <a:latin typeface="+mn-lt"/>
                <a:ea typeface="Arial"/>
                <a:cs typeface="Arial"/>
                <a:sym typeface="Calibri"/>
              </a:rPr>
              <a:t>Let’s start with a look at the importance of the Social Security filing decision on your retirement income plan. </a:t>
            </a:r>
          </a:p>
          <a:p>
            <a:pPr>
              <a:buSzPct val="25000"/>
            </a:pPr>
            <a:endParaRPr lang="en-US" sz="1000" b="0" dirty="0">
              <a:solidFill>
                <a:schemeClr val="dk1"/>
              </a:solidFill>
              <a:latin typeface="+mn-lt"/>
              <a:ea typeface="Arial"/>
              <a:cs typeface="Arial"/>
              <a:sym typeface="Calibri"/>
            </a:endParaRPr>
          </a:p>
          <a:p>
            <a:pPr>
              <a:buSzPct val="25000"/>
            </a:pPr>
            <a:r>
              <a:rPr lang="en-US" sz="1000" b="0" dirty="0">
                <a:solidFill>
                  <a:schemeClr val="dk1"/>
                </a:solidFill>
                <a:latin typeface="+mn-lt"/>
                <a:ea typeface="Arial"/>
                <a:cs typeface="Arial"/>
                <a:sym typeface="Calibri"/>
              </a:rPr>
              <a:t>Most Americans have a base level of understanding of how Social Security works – you pay into the system throughout your career,</a:t>
            </a:r>
            <a:r>
              <a:rPr lang="en-US" sz="1000" b="0" baseline="0" dirty="0">
                <a:solidFill>
                  <a:schemeClr val="dk1"/>
                </a:solidFill>
                <a:latin typeface="+mn-lt"/>
                <a:ea typeface="Arial"/>
                <a:cs typeface="Arial"/>
                <a:sym typeface="Calibri"/>
              </a:rPr>
              <a:t> t</a:t>
            </a:r>
            <a:r>
              <a:rPr lang="en-US" sz="1000" b="0" dirty="0">
                <a:solidFill>
                  <a:schemeClr val="dk1"/>
                </a:solidFill>
                <a:latin typeface="+mn-lt"/>
                <a:ea typeface="Arial"/>
                <a:cs typeface="Arial"/>
                <a:sym typeface="Calibri"/>
              </a:rPr>
              <a:t>hen at 66 to 67 for today’s retirees you can receive monthly income for the rest of your life.</a:t>
            </a:r>
          </a:p>
          <a:p>
            <a:pPr marL="640594" lvl="1" indent="-174708">
              <a:buSzPct val="25000"/>
              <a:buFont typeface="Arial"/>
              <a:buChar char="•"/>
            </a:pPr>
            <a:r>
              <a:rPr lang="en-US" sz="1000" b="0" dirty="0">
                <a:solidFill>
                  <a:schemeClr val="dk1"/>
                </a:solidFill>
                <a:latin typeface="+mn-lt"/>
                <a:ea typeface="Arial"/>
                <a:cs typeface="Arial"/>
                <a:sym typeface="Calibri"/>
              </a:rPr>
              <a:t>Some people want to or have to retire early. Social Security allows you to tap your benefit as early as 62, with a reduction in benefits that’s largely permanent.</a:t>
            </a:r>
          </a:p>
          <a:p>
            <a:pPr marL="640594" lvl="1" indent="-174708">
              <a:buSzPct val="25000"/>
              <a:buFont typeface="Arial"/>
              <a:buChar char="•"/>
            </a:pPr>
            <a:r>
              <a:rPr lang="en-US" sz="1000" b="0" dirty="0">
                <a:solidFill>
                  <a:schemeClr val="dk1"/>
                </a:solidFill>
                <a:latin typeface="+mn-lt"/>
                <a:ea typeface="Arial"/>
                <a:cs typeface="Arial"/>
                <a:sym typeface="Calibri"/>
              </a:rPr>
              <a:t>It’s also possible to delay your benefit beyond your full retirement age, up to age 70. In return for delaying, you earn credits that increase your monthly benefit when you do decide to take them.</a:t>
            </a:r>
          </a:p>
          <a:p>
            <a:pPr marL="640594" lvl="1" indent="-174708">
              <a:buSzPct val="25000"/>
              <a:buFont typeface="Arial"/>
              <a:buChar char="•"/>
            </a:pPr>
            <a:endParaRPr lang="en-US" sz="1000" b="0" dirty="0">
              <a:solidFill>
                <a:schemeClr val="dk1"/>
              </a:solidFill>
              <a:latin typeface="+mn-lt"/>
              <a:ea typeface="Arial"/>
              <a:cs typeface="Arial"/>
              <a:sym typeface="Calibri"/>
            </a:endParaRPr>
          </a:p>
          <a:p>
            <a:pPr>
              <a:buSzPct val="25000"/>
            </a:pPr>
            <a:r>
              <a:rPr lang="en-US" sz="1000" b="0" dirty="0">
                <a:solidFill>
                  <a:schemeClr val="dk1"/>
                </a:solidFill>
                <a:latin typeface="+mn-lt"/>
                <a:ea typeface="Arial"/>
                <a:cs typeface="Arial"/>
                <a:sym typeface="Calibri"/>
              </a:rPr>
              <a:t>What do most people do with their Social Security decision? This chart shows a snapshot of when new Social Security claimants took benefits during a calendar year. </a:t>
            </a:r>
          </a:p>
          <a:p>
            <a:pPr marL="640594" lvl="1" indent="-174708">
              <a:buSzPct val="25000"/>
              <a:buFont typeface="Arial"/>
              <a:buChar char="•"/>
            </a:pPr>
            <a:r>
              <a:rPr lang="en-US" sz="1000" b="0" dirty="0">
                <a:solidFill>
                  <a:schemeClr val="dk1"/>
                </a:solidFill>
                <a:latin typeface="+mn-lt"/>
                <a:ea typeface="Arial"/>
                <a:cs typeface="Arial"/>
                <a:sym typeface="Calibri"/>
              </a:rPr>
              <a:t>As you can see, the majority of people (60%) filed earlier than full retirement age.</a:t>
            </a:r>
          </a:p>
          <a:p>
            <a:pPr marL="640594" lvl="1" indent="-174708">
              <a:buSzPct val="25000"/>
              <a:buFont typeface="Arial"/>
              <a:buChar char="•"/>
            </a:pPr>
            <a:r>
              <a:rPr lang="en-US" sz="1000" b="0" dirty="0">
                <a:solidFill>
                  <a:schemeClr val="dk1"/>
                </a:solidFill>
                <a:latin typeface="+mn-lt"/>
                <a:ea typeface="Arial"/>
                <a:cs typeface="Arial"/>
                <a:sym typeface="Calibri"/>
              </a:rPr>
              <a:t>In fact, over</a:t>
            </a:r>
            <a:r>
              <a:rPr lang="en-US" sz="1000" b="0" baseline="0" dirty="0">
                <a:solidFill>
                  <a:schemeClr val="dk1"/>
                </a:solidFill>
                <a:latin typeface="+mn-lt"/>
                <a:ea typeface="Arial"/>
                <a:cs typeface="Arial"/>
                <a:sym typeface="Calibri"/>
              </a:rPr>
              <a:t> one-third </a:t>
            </a:r>
            <a:r>
              <a:rPr lang="en-US" sz="1000" b="0" dirty="0">
                <a:solidFill>
                  <a:schemeClr val="dk1"/>
                </a:solidFill>
                <a:latin typeface="+mn-lt"/>
                <a:ea typeface="Arial"/>
                <a:cs typeface="Arial"/>
                <a:sym typeface="Calibri"/>
              </a:rPr>
              <a:t>of the filers in this year (37%) started benefits at age 62 – the earliest possible age with the largest reduction in benefits</a:t>
            </a:r>
          </a:p>
          <a:p>
            <a:pPr marL="1106481" lvl="2" indent="-174708">
              <a:buSzPct val="25000"/>
              <a:buFont typeface="Arial"/>
              <a:buChar char="•"/>
            </a:pPr>
            <a:r>
              <a:rPr lang="en-US" sz="1000" b="0" dirty="0">
                <a:solidFill>
                  <a:schemeClr val="dk1"/>
                </a:solidFill>
                <a:latin typeface="+mn-lt"/>
                <a:ea typeface="Arial"/>
                <a:cs typeface="Arial"/>
                <a:sym typeface="Calibri"/>
              </a:rPr>
              <a:t>Multiple reasons for doing this – Many may simply need the money or are physically exhausted from a lifetime of work; others may be forced into retirement sooner than planned due to layoffs or health issues; more are doubtful about the future solvency of the Social Security program.</a:t>
            </a:r>
          </a:p>
          <a:p>
            <a:pPr marL="640594" lvl="1" indent="-174708">
              <a:buSzPct val="25000"/>
              <a:buFont typeface="Arial"/>
              <a:buChar char="•"/>
            </a:pPr>
            <a:endParaRPr lang="en" sz="1000" b="0" dirty="0">
              <a:solidFill>
                <a:schemeClr val="dk1"/>
              </a:solidFill>
              <a:latin typeface="+mn-lt"/>
              <a:ea typeface="Arial"/>
              <a:cs typeface="Arial"/>
              <a:sym typeface="Calibri"/>
            </a:endParaRPr>
          </a:p>
          <a:p>
            <a:pPr>
              <a:buClr>
                <a:schemeClr val="dk1"/>
              </a:buClr>
              <a:buSzPct val="97222"/>
            </a:pPr>
            <a:r>
              <a:rPr lang="en-US" sz="1000" b="0" dirty="0">
                <a:solidFill>
                  <a:schemeClr val="dk1"/>
                </a:solidFill>
                <a:latin typeface="+mn-lt"/>
                <a:ea typeface="Arial"/>
                <a:cs typeface="Arial"/>
                <a:sym typeface="Calibri"/>
              </a:rPr>
              <a:t>It’s also important to remember</a:t>
            </a:r>
            <a:r>
              <a:rPr lang="en-US" sz="1000" b="0" baseline="0" dirty="0">
                <a:solidFill>
                  <a:schemeClr val="dk1"/>
                </a:solidFill>
                <a:latin typeface="+mn-lt"/>
                <a:ea typeface="Arial"/>
                <a:cs typeface="Arial"/>
                <a:sym typeface="Calibri"/>
              </a:rPr>
              <a:t> </a:t>
            </a:r>
            <a:r>
              <a:rPr lang="en-US" sz="1000" b="0" dirty="0">
                <a:solidFill>
                  <a:schemeClr val="dk1"/>
                </a:solidFill>
                <a:latin typeface="+mn-lt"/>
                <a:ea typeface="Arial"/>
                <a:cs typeface="Arial"/>
                <a:sym typeface="Calibri"/>
              </a:rPr>
              <a:t>that this is by and large a permanent decision. </a:t>
            </a:r>
          </a:p>
          <a:p>
            <a:pPr marL="640594" lvl="1" indent="-174708">
              <a:buClr>
                <a:schemeClr val="dk1"/>
              </a:buClr>
              <a:buSzPct val="97222"/>
              <a:buFont typeface="Arial"/>
              <a:buChar char="•"/>
            </a:pPr>
            <a:r>
              <a:rPr lang="en-US" sz="1000" b="0" dirty="0">
                <a:solidFill>
                  <a:schemeClr val="dk1"/>
                </a:solidFill>
                <a:latin typeface="+mn-lt"/>
                <a:ea typeface="Arial"/>
                <a:cs typeface="Arial"/>
                <a:sym typeface="Calibri"/>
              </a:rPr>
              <a:t>Once you make your filing decision, there is a 12-month window in which you can change your mind.</a:t>
            </a:r>
          </a:p>
          <a:p>
            <a:pPr marL="640594" lvl="1" indent="-174708">
              <a:buClr>
                <a:schemeClr val="dk1"/>
              </a:buClr>
              <a:buSzPct val="97222"/>
              <a:buFont typeface="Arial"/>
              <a:buChar char="•"/>
            </a:pPr>
            <a:r>
              <a:rPr lang="en-US" sz="1000" b="0" dirty="0">
                <a:solidFill>
                  <a:schemeClr val="dk1"/>
                </a:solidFill>
                <a:latin typeface="+mn-lt"/>
                <a:ea typeface="Arial"/>
                <a:cs typeface="Arial"/>
                <a:sym typeface="Calibri"/>
              </a:rPr>
              <a:t>For the most part, people don’t reverse this decision.</a:t>
            </a:r>
          </a:p>
          <a:p>
            <a:pPr marL="640594" lvl="1" indent="-174708">
              <a:buClr>
                <a:schemeClr val="dk1"/>
              </a:buClr>
              <a:buSzPct val="97222"/>
              <a:buFont typeface="Arial"/>
              <a:buChar char="•"/>
            </a:pPr>
            <a:r>
              <a:rPr lang="en-US" sz="1000" b="0" dirty="0">
                <a:solidFill>
                  <a:schemeClr val="dk1"/>
                </a:solidFill>
                <a:latin typeface="+mn-lt"/>
                <a:ea typeface="Arial"/>
                <a:cs typeface="Arial"/>
                <a:sym typeface="Calibri"/>
              </a:rPr>
              <a:t>If they do change their minds, they to suspend receiving their benefits and pay back all benefits they’ve received up to that point.</a:t>
            </a:r>
            <a:endParaRPr lang="en" sz="1000" b="0" dirty="0">
              <a:solidFill>
                <a:schemeClr val="dk1"/>
              </a:solidFill>
              <a:latin typeface="+mn-lt"/>
              <a:ea typeface="Arial"/>
              <a:cs typeface="Arial"/>
              <a:sym typeface="Calibri"/>
            </a:endParaRPr>
          </a:p>
        </p:txBody>
      </p:sp>
      <p:sp>
        <p:nvSpPr>
          <p:cNvPr id="146" name="Shape 146"/>
          <p:cNvSpPr txBox="1">
            <a:spLocks noGrp="1"/>
          </p:cNvSpPr>
          <p:nvPr>
            <p:ph type="sldNum" idx="12"/>
          </p:nvPr>
        </p:nvSpPr>
        <p:spPr>
          <a:xfrm>
            <a:off x="4059180" y="8977134"/>
            <a:ext cx="3105347" cy="472566"/>
          </a:xfrm>
          <a:prstGeom prst="rect">
            <a:avLst/>
          </a:prstGeom>
          <a:noFill/>
          <a:ln>
            <a:noFill/>
          </a:ln>
        </p:spPr>
        <p:txBody>
          <a:bodyPr lIns="94945" tIns="47460" rIns="94945" bIns="47460" anchor="b" anchorCtr="0">
            <a:noAutofit/>
          </a:bodyPr>
          <a:lstStyle/>
          <a:p>
            <a:pPr algn="r">
              <a:buSzPct val="25000"/>
            </a:pPr>
            <a:r>
              <a:rPr lang="en" dirty="0"/>
              <a:t> </a:t>
            </a:r>
          </a:p>
        </p:txBody>
      </p:sp>
    </p:spTree>
    <p:extLst>
      <p:ext uri="{BB962C8B-B14F-4D97-AF65-F5344CB8AC3E}">
        <p14:creationId xmlns:p14="http://schemas.microsoft.com/office/powerpoint/2010/main" val="1564292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sz="1100" b="0" i="0" u="none" strike="noStrike" kern="1200" baseline="0" dirty="0">
                <a:solidFill>
                  <a:schemeClr val="tx1"/>
                </a:solidFill>
                <a:latin typeface="+mn-lt"/>
                <a:ea typeface="+mn-ea"/>
                <a:cs typeface="+mn-cs"/>
              </a:rPr>
              <a:t>Prior to talking about why your Social Security filing strategy is a such an important decision, I want to quickly touch on some recent changes that impact this decision. </a:t>
            </a:r>
          </a:p>
          <a:p>
            <a:endParaRPr lang="en-US" sz="1100" b="0" i="0" u="none" strike="noStrike" kern="1200" baseline="0" dirty="0">
              <a:solidFill>
                <a:schemeClr val="tx1"/>
              </a:solidFill>
              <a:latin typeface="+mn-lt"/>
              <a:ea typeface="+mn-ea"/>
              <a:cs typeface="+mn-cs"/>
            </a:endParaRPr>
          </a:p>
          <a:p>
            <a:r>
              <a:rPr lang="en-US" sz="1100" b="0" i="0" u="none" strike="noStrike" kern="1200" baseline="0" dirty="0">
                <a:solidFill>
                  <a:schemeClr val="tx1"/>
                </a:solidFill>
                <a:latin typeface="+mn-lt"/>
                <a:ea typeface="+mn-ea"/>
                <a:cs typeface="+mn-cs"/>
              </a:rPr>
              <a:t>On November 2, 2015, President Obama signed the Bi-Partisan Budget Act of 2015 into law. </a:t>
            </a:r>
          </a:p>
          <a:p>
            <a:r>
              <a:rPr lang="en-US" sz="1100" b="0" i="0" u="none" strike="noStrike" kern="1200" baseline="0" dirty="0">
                <a:solidFill>
                  <a:schemeClr val="tx1"/>
                </a:solidFill>
                <a:latin typeface="+mn-lt"/>
                <a:ea typeface="+mn-ea"/>
                <a:cs typeface="+mn-cs"/>
              </a:rPr>
              <a:t>The budget makes important changes to Social Security claiming rules for retirees surrounding the Restricted Application and the Voluntary Suspension. </a:t>
            </a:r>
          </a:p>
          <a:p>
            <a:r>
              <a:rPr lang="en-US" sz="1100" b="0" i="0" u="none" strike="noStrike" kern="1200" baseline="0" dirty="0">
                <a:solidFill>
                  <a:schemeClr val="tx1"/>
                </a:solidFill>
                <a:latin typeface="+mn-lt"/>
                <a:ea typeface="+mn-ea"/>
                <a:cs typeface="+mn-cs"/>
              </a:rPr>
              <a:t>The changes will have a significant impact on the claiming options retirees have as they consider how and when to file for Social Security benefits, and the conversations advisors need to have with their clients.</a:t>
            </a:r>
          </a:p>
          <a:p>
            <a:endParaRPr lang="en-US" sz="1100" b="0" i="0" u="none" strike="noStrike" kern="1200" baseline="0" dirty="0">
              <a:solidFill>
                <a:schemeClr val="tx1"/>
              </a:solidFill>
              <a:latin typeface="+mn-lt"/>
              <a:ea typeface="+mn-ea"/>
              <a:cs typeface="+mn-cs"/>
            </a:endParaRPr>
          </a:p>
          <a:p>
            <a:r>
              <a:rPr lang="en-US" sz="1100" b="0" i="0" u="none" strike="noStrike" kern="1200" baseline="0" dirty="0">
                <a:solidFill>
                  <a:schemeClr val="tx1"/>
                </a:solidFill>
                <a:latin typeface="+mn-lt"/>
                <a:ea typeface="+mn-ea"/>
                <a:cs typeface="+mn-cs"/>
              </a:rPr>
              <a:t>Specific rule changes:</a:t>
            </a:r>
          </a:p>
          <a:p>
            <a:endParaRPr lang="en-US" sz="1100" b="0" i="0" u="none" strike="noStrike" kern="1200" baseline="0" dirty="0">
              <a:solidFill>
                <a:schemeClr val="tx1"/>
              </a:solidFill>
              <a:latin typeface="+mn-lt"/>
              <a:ea typeface="+mn-ea"/>
              <a:cs typeface="+mn-cs"/>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spc="-30" dirty="0">
                <a:solidFill>
                  <a:srgbClr val="62706F"/>
                </a:solidFill>
                <a:sym typeface="Calibri"/>
              </a:rPr>
              <a:t>Filing restricted option is being phased out; when an individual files he is only eligible for the higher of own benefits, spousal or divorced benefits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spc="-80" dirty="0">
                <a:solidFill>
                  <a:srgbClr val="62706F"/>
                </a:solidFill>
                <a:sym typeface="Calibri"/>
              </a:rPr>
              <a:t>As of April 29</a:t>
            </a:r>
            <a:r>
              <a:rPr lang="en-US" sz="1000" spc="-80" baseline="30000" dirty="0">
                <a:solidFill>
                  <a:srgbClr val="62706F"/>
                </a:solidFill>
                <a:sym typeface="Calibri"/>
              </a:rPr>
              <a:t>th  2016</a:t>
            </a:r>
            <a:r>
              <a:rPr lang="en-US" sz="1000" spc="-80" dirty="0">
                <a:solidFill>
                  <a:srgbClr val="62706F"/>
                </a:solidFill>
                <a:sym typeface="Calibri"/>
              </a:rPr>
              <a:t>, File and Suspend is no longer allow spousal or dependent benefits to be paid while the worker earns delayed retirement credits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mn-lt"/>
                <a:ea typeface="+mn-ea"/>
                <a:cs typeface="+mn-cs"/>
              </a:rPr>
              <a:t>Also eliminates the ability to request a retroactive lump sum for all benefits between the date of the request and the date of suspension, so the only reason to request a Voluntary Suspension under the new rules will be to accumulate Delayed Retirement Credits.</a:t>
            </a:r>
            <a:endParaRPr lang="en-US" sz="1000" spc="-30" dirty="0">
              <a:solidFill>
                <a:srgbClr val="62706F"/>
              </a:solidFill>
              <a:sym typeface="Calibri"/>
            </a:endParaRP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spc="-30" dirty="0">
              <a:solidFill>
                <a:srgbClr val="62706F"/>
              </a:solidFill>
              <a:sym typeface="Calibri"/>
            </a:endParaRPr>
          </a:p>
          <a:p>
            <a:endParaRPr lang="en-US" sz="1000" dirty="0"/>
          </a:p>
        </p:txBody>
      </p:sp>
    </p:spTree>
    <p:extLst>
      <p:ext uri="{BB962C8B-B14F-4D97-AF65-F5344CB8AC3E}">
        <p14:creationId xmlns:p14="http://schemas.microsoft.com/office/powerpoint/2010/main" val="1210249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lvl="0"/>
            <a:r>
              <a:rPr lang="en-US" sz="1000" b="0" dirty="0"/>
              <a:t>Let’s look at how the Social Security filing decision can impact one hypothetical couple. (Please note that actual client scenarios will be different than the examples we’ll use during this presentation.)</a:t>
            </a:r>
          </a:p>
          <a:p>
            <a:pPr lvl="0"/>
            <a:endParaRPr lang="en-US" sz="1000" b="0" dirty="0"/>
          </a:p>
          <a:p>
            <a:pPr lvl="0"/>
            <a:r>
              <a:rPr lang="en-US" sz="1000" b="0" dirty="0"/>
              <a:t>Meet Jim and Linda</a:t>
            </a:r>
          </a:p>
          <a:p>
            <a:pPr marL="640594" lvl="1" indent="-174708">
              <a:buFont typeface="Arial"/>
              <a:buChar char="•"/>
            </a:pPr>
            <a:r>
              <a:rPr lang="en-US" sz="1000" b="0" dirty="0"/>
              <a:t>Jim is 63 and Linda is 61</a:t>
            </a:r>
          </a:p>
          <a:p>
            <a:pPr marL="640594" lvl="1" indent="-174708">
              <a:buFont typeface="Arial"/>
              <a:buChar char="•"/>
            </a:pPr>
            <a:r>
              <a:rPr lang="en-US" sz="1000" b="0" dirty="0"/>
              <a:t>Married for over 30 years</a:t>
            </a:r>
          </a:p>
          <a:p>
            <a:pPr marL="640594" lvl="1" indent="-174708">
              <a:buFont typeface="Arial"/>
              <a:buChar char="•"/>
            </a:pPr>
            <a:r>
              <a:rPr lang="en-US" sz="1000" b="0" dirty="0"/>
              <a:t>Their household has over $500K in household assets, putting them in the top 13% of US. Households and highest income quintile (Annual income $110,000 and up; 50% of people with over $500K in assets are in highest monthly income quintile)</a:t>
            </a:r>
          </a:p>
          <a:p>
            <a:pPr marL="1106481" lvl="2" indent="-174708">
              <a:buFont typeface="Arial"/>
              <a:buChar char="•"/>
            </a:pPr>
            <a:r>
              <a:rPr lang="en-US" sz="1000" b="0" dirty="0"/>
              <a:t>Based on the distribution of Primary Insurance Amounts, we’ve estimated Jim’s lifetime income would put him in 14%</a:t>
            </a:r>
            <a:r>
              <a:rPr lang="en-US" sz="1000" b="0" baseline="0" dirty="0"/>
              <a:t> of retired workers that receive a benefit of $2,100 or more. </a:t>
            </a:r>
            <a:endParaRPr lang="en-US" sz="1000" b="0" dirty="0"/>
          </a:p>
          <a:p>
            <a:pPr marL="1106481" lvl="2" indent="-174708">
              <a:buFont typeface="Arial"/>
              <a:buChar char="•"/>
            </a:pPr>
            <a:r>
              <a:rPr lang="en-US" sz="1000" b="0" dirty="0"/>
              <a:t>If you work with mainly wealthy and affluent clients, this will likely be their situation as well.</a:t>
            </a:r>
          </a:p>
          <a:p>
            <a:pPr marL="640594" lvl="1" indent="-174708">
              <a:buFont typeface="Arial"/>
              <a:buChar char="•"/>
            </a:pPr>
            <a:r>
              <a:rPr lang="en-US" sz="1000" b="0" dirty="0"/>
              <a:t>Linda’s current monthly benefit is $1,300</a:t>
            </a:r>
            <a:r>
              <a:rPr lang="en-US" sz="1000" b="0" baseline="0" dirty="0"/>
              <a:t> based on her earnings history which was lower than her husband due to various factors including being out of the workforce for several years for their kids. </a:t>
            </a:r>
            <a:endParaRPr lang="en-US" sz="1000" b="0" dirty="0"/>
          </a:p>
          <a:p>
            <a:r>
              <a:rPr lang="en-US" sz="1000" b="0" dirty="0"/>
              <a:t>Let’s look at the outcome that different Social Security filing decisions would have on this couple.</a:t>
            </a:r>
          </a:p>
          <a:p>
            <a:pPr marL="640594" lvl="1" indent="-174708">
              <a:buFont typeface="Arial"/>
              <a:buChar char="•"/>
            </a:pPr>
            <a:r>
              <a:rPr lang="en-US" sz="1000" b="0" dirty="0"/>
              <a:t>If both file righ</a:t>
            </a:r>
            <a:r>
              <a:rPr lang="en-US" sz="1000" b="0" baseline="0" dirty="0"/>
              <a:t>t now they will t</a:t>
            </a:r>
            <a:r>
              <a:rPr lang="en-US" sz="1000" b="0" dirty="0"/>
              <a:t>ake a permanent reduction in benefits of 25%, they would accumulate  over $</a:t>
            </a:r>
            <a:r>
              <a:rPr lang="en-US" sz="1000" b="0" dirty="0" err="1"/>
              <a:t>1.3M</a:t>
            </a:r>
            <a:r>
              <a:rPr lang="en-US" sz="1000" b="0" dirty="0"/>
              <a:t> during their retirement</a:t>
            </a:r>
          </a:p>
          <a:p>
            <a:pPr marL="1097794" lvl="2" indent="-174708">
              <a:buFont typeface="Arial"/>
              <a:buChar char="•"/>
            </a:pPr>
            <a:r>
              <a:rPr lang="en-US" dirty="0">
                <a:solidFill>
                  <a:schemeClr val="tx1"/>
                </a:solidFill>
              </a:rPr>
              <a:t>Assuming life expectancy at age 85 for Jim and 88 for Linda</a:t>
            </a:r>
          </a:p>
          <a:p>
            <a:pPr marL="1097794" lvl="2" indent="-174708">
              <a:buFont typeface="Arial"/>
              <a:buChar char="•"/>
            </a:pPr>
            <a:r>
              <a:rPr lang="en-US" sz="1000" b="0" dirty="0"/>
              <a:t>Figures</a:t>
            </a:r>
            <a:r>
              <a:rPr lang="en-US" sz="1000" b="0" baseline="0" dirty="0"/>
              <a:t> assume future dollar value of benefit</a:t>
            </a:r>
            <a:endParaRPr lang="en-US" sz="1000" b="0" dirty="0"/>
          </a:p>
          <a:p>
            <a:pPr marL="1106481" lvl="2" indent="-174708">
              <a:buFont typeface="Arial"/>
              <a:buChar char="•"/>
            </a:pPr>
            <a:r>
              <a:rPr lang="en-US" sz="1000" b="0" dirty="0"/>
              <a:t>Also assumes annual cost of living adjustments (COLA) of 2.5%</a:t>
            </a:r>
          </a:p>
          <a:p>
            <a:pPr marL="652765" lvl="1" indent="-178027" defTabSz="465887">
              <a:buFont typeface="Arial"/>
              <a:buChar char="•"/>
              <a:defRPr/>
            </a:pPr>
            <a:r>
              <a:rPr lang="en-US" sz="1000" b="0" dirty="0"/>
              <a:t>As a result of Social Security</a:t>
            </a:r>
            <a:r>
              <a:rPr lang="en-US" sz="1000" b="0" baseline="0" dirty="0"/>
              <a:t> rule changes that happened at the end of 2015 when the Bipartisan Budget Act was passed, </a:t>
            </a:r>
            <a:r>
              <a:rPr lang="en-US" sz="1000" b="0" dirty="0"/>
              <a:t>Jim and Linda could</a:t>
            </a:r>
            <a:r>
              <a:rPr lang="en-US" sz="1000" b="0" baseline="0" dirty="0"/>
              <a:t> of </a:t>
            </a:r>
            <a:r>
              <a:rPr lang="en-US" sz="1000" b="0" dirty="0"/>
              <a:t>filed prior to the April</a:t>
            </a:r>
            <a:r>
              <a:rPr lang="en-US" sz="1000" b="0" baseline="0" dirty="0"/>
              <a:t> 29 2016 deadline and used the file and suspend with the file restricted strategy to optimize their Social Security benefits.</a:t>
            </a:r>
          </a:p>
          <a:p>
            <a:pPr marL="652765" lvl="1" indent="-178027" defTabSz="465887">
              <a:buFont typeface="Arial"/>
              <a:buChar char="•"/>
              <a:defRPr/>
            </a:pPr>
            <a:r>
              <a:rPr lang="en-US" sz="1000" b="0" baseline="0" dirty="0"/>
              <a:t>The optimal benefit would have been $</a:t>
            </a:r>
            <a:r>
              <a:rPr lang="en-US" sz="1000" b="0" dirty="0">
                <a:solidFill>
                  <a:schemeClr val="bg1"/>
                </a:solidFill>
                <a:effectLst>
                  <a:outerShdw blurRad="38100" dist="38100" dir="2700000" algn="tl">
                    <a:srgbClr val="000000">
                      <a:alpha val="43137"/>
                    </a:srgbClr>
                  </a:outerShdw>
                </a:effectLst>
              </a:rPr>
              <a:t>1,580,472</a:t>
            </a:r>
            <a:r>
              <a:rPr lang="en-US" sz="1000" b="0" baseline="0" dirty="0"/>
              <a:t> and the strategy was that Jim filed at 66 and then immediately suspended his benefits.  Linda would then file restricted for spousal benefits at her FRA, age 66 and then switch to her own benefits at age 70.  </a:t>
            </a:r>
          </a:p>
          <a:p>
            <a:pPr marL="652765" lvl="1" indent="-178027" defTabSz="465887">
              <a:buFont typeface="Arial"/>
              <a:buChar char="•"/>
              <a:defRPr/>
            </a:pPr>
            <a:r>
              <a:rPr lang="en-US" sz="1000" b="0" baseline="0" dirty="0"/>
              <a:t>They could of gained $233,884 by filing for optimized benefit</a:t>
            </a:r>
          </a:p>
        </p:txBody>
      </p:sp>
    </p:spTree>
    <p:extLst>
      <p:ext uri="{BB962C8B-B14F-4D97-AF65-F5344CB8AC3E}">
        <p14:creationId xmlns:p14="http://schemas.microsoft.com/office/powerpoint/2010/main" val="1732349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1"/>
        <p:cNvGrpSpPr/>
        <p:nvPr/>
      </p:nvGrpSpPr>
      <p:grpSpPr>
        <a:xfrm>
          <a:off x="0" y="0"/>
          <a:ext cx="0" cy="0"/>
          <a:chOff x="0" y="0"/>
          <a:chExt cx="0" cy="0"/>
        </a:xfrm>
      </p:grpSpPr>
      <p:sp>
        <p:nvSpPr>
          <p:cNvPr id="5" name="Slide Number Placeholder 5"/>
          <p:cNvSpPr>
            <a:spLocks noGrp="1"/>
          </p:cNvSpPr>
          <p:nvPr>
            <p:ph type="sldNum" sz="quarter" idx="4"/>
          </p:nvPr>
        </p:nvSpPr>
        <p:spPr>
          <a:xfrm>
            <a:off x="6767406" y="6427470"/>
            <a:ext cx="2133600" cy="365125"/>
          </a:xfrm>
          <a:prstGeom prst="rect">
            <a:avLst/>
          </a:prstGeom>
        </p:spPr>
        <p:txBody>
          <a:bodyPr vert="horz" lIns="0" tIns="0" rIns="0" bIns="0" rtlCol="0" anchor="b" anchorCtr="0"/>
          <a:lstStyle>
            <a:lvl1pPr algn="r">
              <a:defRPr sz="800">
                <a:solidFill>
                  <a:schemeClr val="tx1">
                    <a:tint val="75000"/>
                  </a:schemeClr>
                </a:solidFill>
                <a:latin typeface="Arial"/>
              </a:defRPr>
            </a:lvl1pPr>
          </a:lstStyle>
          <a:p>
            <a:fld id="{6841C7FB-8763-2A49-8BF2-4EC272C90163}" type="slidenum">
              <a:rPr lang="en-US" smtClean="0"/>
              <a:pPr/>
              <a:t>‹#›</a:t>
            </a:fld>
            <a:endParaRPr lang="en-US" dirty="0"/>
          </a:p>
        </p:txBody>
      </p:sp>
      <p:sp>
        <p:nvSpPr>
          <p:cNvPr id="7" name="Date Placeholder 3"/>
          <p:cNvSpPr txBox="1">
            <a:spLocks/>
          </p:cNvSpPr>
          <p:nvPr userDrawn="1"/>
        </p:nvSpPr>
        <p:spPr>
          <a:xfrm>
            <a:off x="2442905" y="6516522"/>
            <a:ext cx="3750201" cy="289101"/>
          </a:xfrm>
          <a:prstGeom prst="rect">
            <a:avLst/>
          </a:prstGeom>
        </p:spPr>
        <p:txBody>
          <a:bodyPr vert="horz" lIns="0" tIns="0" rIns="0" bIns="0" rtlCol="0" anchor="b" anchorCtr="0"/>
          <a:lstStyle>
            <a:defPPr marR="0" algn="l" rtl="0">
              <a:lnSpc>
                <a:spcPct val="100000"/>
              </a:lnSpc>
              <a:spcBef>
                <a:spcPts val="0"/>
              </a:spcBef>
              <a:spcAft>
                <a:spcPts val="0"/>
              </a:spcAft>
            </a:defPPr>
            <a:lvl1pPr marL="0" marR="0" indent="0" algn="l" defTabSz="457200" rtl="0" eaLnBrk="1" fontAlgn="auto" latinLnBrk="0" hangingPunct="1">
              <a:lnSpc>
                <a:spcPct val="100000"/>
              </a:lnSpc>
              <a:spcBef>
                <a:spcPts val="0"/>
              </a:spcBef>
              <a:spcAft>
                <a:spcPts val="0"/>
              </a:spcAft>
              <a:buClrTx/>
              <a:buSzTx/>
              <a:buFontTx/>
              <a:buNone/>
              <a:tabLst/>
              <a:defRPr sz="800" b="0" i="0" u="none" strike="noStrike" cap="none" baseline="0">
                <a:solidFill>
                  <a:schemeClr val="tx1">
                    <a:tint val="75000"/>
                  </a:schemeClr>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algn="ctr"/>
            <a:r>
              <a:rPr lang="en-US" dirty="0"/>
              <a:t>FOR BROKER/DEALER USE ONLY – NOT FOR USE WITH THE</a:t>
            </a:r>
            <a:r>
              <a:rPr lang="en-US" baseline="0" dirty="0"/>
              <a:t> PUBLIC</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x" userDrawn="1">
  <p:cSld name="TITLE_AND_BODY">
    <p:spTree>
      <p:nvGrpSpPr>
        <p:cNvPr id="1" name="Shape 10"/>
        <p:cNvGrpSpPr/>
        <p:nvPr/>
      </p:nvGrpSpPr>
      <p:grpSpPr>
        <a:xfrm>
          <a:off x="0" y="0"/>
          <a:ext cx="0" cy="0"/>
          <a:chOff x="0" y="0"/>
          <a:chExt cx="0" cy="0"/>
        </a:xfrm>
      </p:grpSpPr>
      <p:sp>
        <p:nvSpPr>
          <p:cNvPr id="10" name="Slide Number Placeholder 5"/>
          <p:cNvSpPr>
            <a:spLocks noGrp="1"/>
          </p:cNvSpPr>
          <p:nvPr>
            <p:ph type="sldNum" sz="quarter" idx="4"/>
          </p:nvPr>
        </p:nvSpPr>
        <p:spPr>
          <a:xfrm>
            <a:off x="3111500" y="6427470"/>
            <a:ext cx="5789506" cy="365125"/>
          </a:xfrm>
          <a:prstGeom prst="rect">
            <a:avLst/>
          </a:prstGeom>
        </p:spPr>
        <p:txBody>
          <a:bodyPr vert="horz" lIns="0" tIns="0" rIns="0" bIns="0" rtlCol="0" anchor="b" anchorCtr="0"/>
          <a:lstStyle>
            <a:lvl1pPr algn="r">
              <a:defRPr sz="800">
                <a:solidFill>
                  <a:schemeClr val="tx1">
                    <a:tint val="75000"/>
                  </a:schemeClr>
                </a:solidFill>
                <a:latin typeface="Arial"/>
              </a:defRPr>
            </a:lvl1pPr>
          </a:lstStyle>
          <a:p>
            <a:r>
              <a:rPr lang="en-US" dirty="0"/>
              <a:t>FOR BROKER/DEALER USE ONLY – NOT FOR USE WITH THE PUBLIC             </a:t>
            </a:r>
            <a:fld id="{6841C7FB-8763-2A49-8BF2-4EC272C9016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685800" y="2111123"/>
            <a:ext cx="7772400" cy="1546474"/>
          </a:xfrm>
          <a:prstGeom prst="rect">
            <a:avLst/>
          </a:prstGeom>
          <a:noFill/>
          <a:ln>
            <a:noFill/>
          </a:ln>
        </p:spPr>
        <p:txBody>
          <a:bodyPr lIns="91425" tIns="91425" rIns="91425" bIns="91425" anchor="b" anchorCtr="0"/>
          <a:lstStyle>
            <a:lvl1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1pPr>
            <a:lvl2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2pPr>
            <a:lvl3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3pPr>
            <a:lvl4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4pPr>
            <a:lvl5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5pPr>
            <a:lvl6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6pPr>
            <a:lvl7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7pPr>
            <a:lvl8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8pPr>
            <a:lvl9pPr marL="0" indent="304800" algn="ctr" rtl="0">
              <a:spcBef>
                <a:spcPts val="0"/>
              </a:spcBef>
              <a:buClr>
                <a:schemeClr val="dk1"/>
              </a:buClr>
              <a:buSzPct val="100000"/>
              <a:buFont typeface="Arial"/>
              <a:buNone/>
              <a:defRPr sz="4800" b="1" i="0" u="none" strike="noStrike" cap="none" baseline="0">
                <a:solidFill>
                  <a:schemeClr val="dk1"/>
                </a:solidFill>
                <a:latin typeface="Arial"/>
                <a:ea typeface="Arial"/>
                <a:cs typeface="Arial"/>
                <a:sym typeface="Arial"/>
              </a:defRPr>
            </a:lvl9pPr>
          </a:lstStyle>
          <a:p>
            <a:endParaRPr/>
          </a:p>
        </p:txBody>
      </p:sp>
      <p:sp>
        <p:nvSpPr>
          <p:cNvPr id="9" name="Shape 9"/>
          <p:cNvSpPr txBox="1">
            <a:spLocks noGrp="1"/>
          </p:cNvSpPr>
          <p:nvPr>
            <p:ph type="subTitle" idx="1"/>
          </p:nvPr>
        </p:nvSpPr>
        <p:spPr>
          <a:xfrm>
            <a:off x="685800" y="3786737"/>
            <a:ext cx="7772400" cy="1046317"/>
          </a:xfrm>
          <a:prstGeom prst="rect">
            <a:avLst/>
          </a:prstGeom>
          <a:noFill/>
          <a:ln>
            <a:noFill/>
          </a:ln>
        </p:spPr>
        <p:txBody>
          <a:bodyPr lIns="91425" tIns="91425" rIns="91425" bIns="91425" anchor="t" anchorCtr="0"/>
          <a:lstStyle>
            <a:lvl1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1pPr>
            <a:lvl2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2pPr>
            <a:lvl3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3pPr>
            <a:lvl4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4pPr>
            <a:lvl5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5pPr>
            <a:lvl6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6pPr>
            <a:lvl7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7pPr>
            <a:lvl8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8pPr>
            <a:lvl9pPr marL="0" indent="190500" algn="ctr" rtl="0">
              <a:lnSpc>
                <a:spcPct val="100000"/>
              </a:lnSpc>
              <a:spcBef>
                <a:spcPts val="0"/>
              </a:spcBef>
              <a:spcAft>
                <a:spcPts val="0"/>
              </a:spcAft>
              <a:buClr>
                <a:schemeClr val="dk2"/>
              </a:buClr>
              <a:buSzPct val="100000"/>
              <a:buFont typeface="Arial"/>
              <a:buNone/>
              <a:defRPr sz="3000" b="0" i="0" u="none" strike="noStrike" cap="none" baseline="0">
                <a:solidFill>
                  <a:schemeClr val="dk2"/>
                </a:solidFill>
                <a:latin typeface="Arial"/>
                <a:ea typeface="Arial"/>
                <a:cs typeface="Arial"/>
                <a:sym typeface="Arial"/>
              </a:defRPr>
            </a:lvl9pPr>
          </a:lstStyle>
          <a:p>
            <a:endParaRPr/>
          </a:p>
        </p:txBody>
      </p:sp>
      <p:sp>
        <p:nvSpPr>
          <p:cNvPr id="4" name="Slide Number Placeholder 5"/>
          <p:cNvSpPr>
            <a:spLocks noGrp="1"/>
          </p:cNvSpPr>
          <p:nvPr>
            <p:ph type="sldNum" sz="quarter" idx="4"/>
          </p:nvPr>
        </p:nvSpPr>
        <p:spPr>
          <a:xfrm>
            <a:off x="6767406" y="6427470"/>
            <a:ext cx="2133600" cy="365125"/>
          </a:xfrm>
          <a:prstGeom prst="rect">
            <a:avLst/>
          </a:prstGeom>
        </p:spPr>
        <p:txBody>
          <a:bodyPr vert="horz" lIns="0" tIns="0" rIns="0" bIns="0" rtlCol="0" anchor="b" anchorCtr="0"/>
          <a:lstStyle>
            <a:lvl1pPr algn="r">
              <a:defRPr sz="800">
                <a:solidFill>
                  <a:schemeClr val="tx1">
                    <a:tint val="75000"/>
                  </a:schemeClr>
                </a:solidFill>
                <a:latin typeface="Arial"/>
              </a:defRPr>
            </a:lvl1pPr>
          </a:lstStyle>
          <a:p>
            <a:fld id="{6841C7FB-8763-2A49-8BF2-4EC272C90163}" type="slidenum">
              <a:rPr lang="en-US" smtClean="0"/>
              <a:pPr/>
              <a:t>‹#›</a:t>
            </a:fld>
            <a:endParaRPr lang="en-US" dirty="0"/>
          </a:p>
        </p:txBody>
      </p:sp>
      <p:sp>
        <p:nvSpPr>
          <p:cNvPr id="5" name="Date Placeholder 3"/>
          <p:cNvSpPr txBox="1">
            <a:spLocks/>
          </p:cNvSpPr>
          <p:nvPr userDrawn="1"/>
        </p:nvSpPr>
        <p:spPr>
          <a:xfrm>
            <a:off x="2442905" y="6516522"/>
            <a:ext cx="3750201" cy="289101"/>
          </a:xfrm>
          <a:prstGeom prst="rect">
            <a:avLst/>
          </a:prstGeom>
        </p:spPr>
        <p:txBody>
          <a:bodyPr vert="horz" lIns="0" tIns="0" rIns="0" bIns="0" rtlCol="0" anchor="b" anchorCtr="0"/>
          <a:lstStyle>
            <a:defPPr marR="0" algn="l" rtl="0">
              <a:lnSpc>
                <a:spcPct val="100000"/>
              </a:lnSpc>
              <a:spcBef>
                <a:spcPts val="0"/>
              </a:spcBef>
              <a:spcAft>
                <a:spcPts val="0"/>
              </a:spcAft>
            </a:defPPr>
            <a:lvl1pPr marL="0" marR="0" indent="0" algn="l" defTabSz="457200" rtl="0" eaLnBrk="1" fontAlgn="auto" latinLnBrk="0" hangingPunct="1">
              <a:lnSpc>
                <a:spcPct val="100000"/>
              </a:lnSpc>
              <a:spcBef>
                <a:spcPts val="0"/>
              </a:spcBef>
              <a:spcAft>
                <a:spcPts val="0"/>
              </a:spcAft>
              <a:buClrTx/>
              <a:buSzTx/>
              <a:buFontTx/>
              <a:buNone/>
              <a:tabLst/>
              <a:defRPr sz="800" b="0" i="0" u="none" strike="noStrike" cap="none" baseline="0">
                <a:solidFill>
                  <a:schemeClr val="tx1">
                    <a:tint val="75000"/>
                  </a:schemeClr>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algn="ctr"/>
            <a:r>
              <a:rPr lang="en-US" dirty="0"/>
              <a:t>FOR BROKER/DEALER USE ONLY – NOT FOR USE WITH THE</a:t>
            </a:r>
            <a:r>
              <a:rPr lang="en-US" baseline="0" dirty="0"/>
              <a:t> PUBLIC</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ColTx" type="twoColTx">
  <p:cSld name="TITLE_AND_TWO_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Arial"/>
              <a:buNone/>
              <a:defRPr sz="3600" b="1">
                <a:solidFill>
                  <a:schemeClr val="dk1"/>
                </a:solidFill>
                <a:latin typeface="Arial"/>
                <a:ea typeface="Arial"/>
                <a:cs typeface="Arial"/>
                <a:sym typeface="Arial"/>
              </a:defRPr>
            </a:lvl1pPr>
            <a:lvl2pPr algn="l" rtl="0">
              <a:spcBef>
                <a:spcPts val="0"/>
              </a:spcBef>
              <a:buSzPct val="100000"/>
              <a:buFont typeface="Arial"/>
              <a:buNone/>
              <a:defRPr sz="3600" b="1">
                <a:solidFill>
                  <a:schemeClr val="dk1"/>
                </a:solidFill>
                <a:latin typeface="Arial"/>
                <a:ea typeface="Arial"/>
                <a:cs typeface="Arial"/>
                <a:sym typeface="Arial"/>
              </a:defRPr>
            </a:lvl2pPr>
            <a:lvl3pPr algn="l" rtl="0">
              <a:spcBef>
                <a:spcPts val="0"/>
              </a:spcBef>
              <a:buSzPct val="100000"/>
              <a:buFont typeface="Arial"/>
              <a:buNone/>
              <a:defRPr sz="3600" b="1">
                <a:solidFill>
                  <a:schemeClr val="dk1"/>
                </a:solidFill>
                <a:latin typeface="Arial"/>
                <a:ea typeface="Arial"/>
                <a:cs typeface="Arial"/>
                <a:sym typeface="Arial"/>
              </a:defRPr>
            </a:lvl3pPr>
            <a:lvl4pPr algn="l" rtl="0">
              <a:spcBef>
                <a:spcPts val="0"/>
              </a:spcBef>
              <a:buSzPct val="100000"/>
              <a:buFont typeface="Arial"/>
              <a:buNone/>
              <a:defRPr sz="3600" b="1">
                <a:solidFill>
                  <a:schemeClr val="dk1"/>
                </a:solidFill>
                <a:latin typeface="Arial"/>
                <a:ea typeface="Arial"/>
                <a:cs typeface="Arial"/>
                <a:sym typeface="Arial"/>
              </a:defRPr>
            </a:lvl4pPr>
            <a:lvl5pPr algn="l" rtl="0">
              <a:spcBef>
                <a:spcPts val="0"/>
              </a:spcBef>
              <a:buSzPct val="100000"/>
              <a:buFont typeface="Arial"/>
              <a:buNone/>
              <a:defRPr sz="3600" b="1">
                <a:solidFill>
                  <a:schemeClr val="dk1"/>
                </a:solidFill>
                <a:latin typeface="Arial"/>
                <a:ea typeface="Arial"/>
                <a:cs typeface="Arial"/>
                <a:sym typeface="Arial"/>
              </a:defRPr>
            </a:lvl5pPr>
            <a:lvl6pPr algn="l" rtl="0">
              <a:spcBef>
                <a:spcPts val="0"/>
              </a:spcBef>
              <a:buSzPct val="100000"/>
              <a:buFont typeface="Arial"/>
              <a:buNone/>
              <a:defRPr sz="3600" b="1">
                <a:solidFill>
                  <a:schemeClr val="dk1"/>
                </a:solidFill>
                <a:latin typeface="Arial"/>
                <a:ea typeface="Arial"/>
                <a:cs typeface="Arial"/>
                <a:sym typeface="Arial"/>
              </a:defRPr>
            </a:lvl6pPr>
            <a:lvl7pPr algn="l" rtl="0">
              <a:spcBef>
                <a:spcPts val="0"/>
              </a:spcBef>
              <a:buSzPct val="100000"/>
              <a:buFont typeface="Arial"/>
              <a:buNone/>
              <a:defRPr sz="3600" b="1">
                <a:solidFill>
                  <a:schemeClr val="dk1"/>
                </a:solidFill>
                <a:latin typeface="Arial"/>
                <a:ea typeface="Arial"/>
                <a:cs typeface="Arial"/>
                <a:sym typeface="Arial"/>
              </a:defRPr>
            </a:lvl7pPr>
            <a:lvl8pPr algn="l" rtl="0">
              <a:spcBef>
                <a:spcPts val="0"/>
              </a:spcBef>
              <a:buSzPct val="100000"/>
              <a:buFont typeface="Arial"/>
              <a:buNone/>
              <a:defRPr sz="3600" b="1">
                <a:solidFill>
                  <a:schemeClr val="dk1"/>
                </a:solidFill>
                <a:latin typeface="Arial"/>
                <a:ea typeface="Arial"/>
                <a:cs typeface="Arial"/>
                <a:sym typeface="Arial"/>
              </a:defRPr>
            </a:lvl8pPr>
            <a:lvl9pPr algn="l" rtl="0">
              <a:spcBef>
                <a:spcPts val="0"/>
              </a:spcBef>
              <a:buSzPct val="100000"/>
              <a:buFont typeface="Arial"/>
              <a:buNone/>
              <a:defRPr sz="3600" b="1">
                <a:solidFill>
                  <a:schemeClr val="dk1"/>
                </a:solidFill>
                <a:latin typeface="Arial"/>
                <a:ea typeface="Arial"/>
                <a:cs typeface="Arial"/>
                <a:sym typeface="Arial"/>
              </a:defRPr>
            </a:lvl9pPr>
          </a:lstStyle>
          <a:p>
            <a:endParaRPr/>
          </a:p>
        </p:txBody>
      </p:sp>
      <p:sp>
        <p:nvSpPr>
          <p:cNvPr id="15" name="Shape 15"/>
          <p:cNvSpPr txBox="1">
            <a:spLocks noGrp="1"/>
          </p:cNvSpPr>
          <p:nvPr>
            <p:ph type="body" idx="1"/>
          </p:nvPr>
        </p:nvSpPr>
        <p:spPr>
          <a:xfrm>
            <a:off x="457200" y="1600200"/>
            <a:ext cx="3994525" cy="4967574"/>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
        <p:nvSpPr>
          <p:cNvPr id="16" name="Shape 16"/>
          <p:cNvSpPr txBox="1">
            <a:spLocks noGrp="1"/>
          </p:cNvSpPr>
          <p:nvPr>
            <p:ph type="body" idx="2"/>
          </p:nvPr>
        </p:nvSpPr>
        <p:spPr>
          <a:xfrm>
            <a:off x="4692273" y="1600200"/>
            <a:ext cx="3994525" cy="4967574"/>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
        <p:nvSpPr>
          <p:cNvPr id="5" name="Slide Number Placeholder 5"/>
          <p:cNvSpPr>
            <a:spLocks noGrp="1"/>
          </p:cNvSpPr>
          <p:nvPr>
            <p:ph type="sldNum" sz="quarter" idx="4"/>
          </p:nvPr>
        </p:nvSpPr>
        <p:spPr>
          <a:xfrm>
            <a:off x="6767406" y="6427470"/>
            <a:ext cx="2133600" cy="365125"/>
          </a:xfrm>
          <a:prstGeom prst="rect">
            <a:avLst/>
          </a:prstGeom>
        </p:spPr>
        <p:txBody>
          <a:bodyPr vert="horz" lIns="0" tIns="0" rIns="0" bIns="0" rtlCol="0" anchor="b" anchorCtr="0"/>
          <a:lstStyle>
            <a:lvl1pPr algn="r">
              <a:defRPr sz="800">
                <a:solidFill>
                  <a:schemeClr val="tx1">
                    <a:tint val="75000"/>
                  </a:schemeClr>
                </a:solidFill>
                <a:latin typeface="Arial"/>
              </a:defRPr>
            </a:lvl1pPr>
          </a:lstStyle>
          <a:p>
            <a:fld id="{6841C7FB-8763-2A49-8BF2-4EC272C90163}" type="slidenum">
              <a:rPr lang="en-US" smtClean="0"/>
              <a:pPr/>
              <a:t>‹#›</a:t>
            </a:fld>
            <a:endParaRPr lang="en-US" dirty="0"/>
          </a:p>
        </p:txBody>
      </p:sp>
      <p:sp>
        <p:nvSpPr>
          <p:cNvPr id="6" name="Date Placeholder 3"/>
          <p:cNvSpPr txBox="1">
            <a:spLocks/>
          </p:cNvSpPr>
          <p:nvPr userDrawn="1"/>
        </p:nvSpPr>
        <p:spPr>
          <a:xfrm>
            <a:off x="2442905" y="6516522"/>
            <a:ext cx="3750201" cy="289101"/>
          </a:xfrm>
          <a:prstGeom prst="rect">
            <a:avLst/>
          </a:prstGeom>
        </p:spPr>
        <p:txBody>
          <a:bodyPr vert="horz" lIns="0" tIns="0" rIns="0" bIns="0" rtlCol="0" anchor="b" anchorCtr="0"/>
          <a:lstStyle>
            <a:defPPr marR="0" algn="l" rtl="0">
              <a:lnSpc>
                <a:spcPct val="100000"/>
              </a:lnSpc>
              <a:spcBef>
                <a:spcPts val="0"/>
              </a:spcBef>
              <a:spcAft>
                <a:spcPts val="0"/>
              </a:spcAft>
            </a:defPPr>
            <a:lvl1pPr marL="0" marR="0" indent="0" algn="l" defTabSz="457200" rtl="0" eaLnBrk="1" fontAlgn="auto" latinLnBrk="0" hangingPunct="1">
              <a:lnSpc>
                <a:spcPct val="100000"/>
              </a:lnSpc>
              <a:spcBef>
                <a:spcPts val="0"/>
              </a:spcBef>
              <a:spcAft>
                <a:spcPts val="0"/>
              </a:spcAft>
              <a:buClrTx/>
              <a:buSzTx/>
              <a:buFontTx/>
              <a:buNone/>
              <a:tabLst/>
              <a:defRPr sz="800" b="0" i="0" u="none" strike="noStrike" cap="none" baseline="0">
                <a:solidFill>
                  <a:schemeClr val="tx1">
                    <a:tint val="75000"/>
                  </a:schemeClr>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algn="ctr"/>
            <a:r>
              <a:rPr lang="en-US" dirty="0"/>
              <a:t>FOR BROKER/DEALER USE ONLY – NOT FOR USE WITH THE</a:t>
            </a:r>
            <a:r>
              <a:rPr lang="en-US" baseline="0" dirty="0"/>
              <a:t> PUBLIC</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APTION_ONLY">
  <p:cSld name="CAPTION_ONLY">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78"/>
            <a:ext cx="8229600" cy="692693"/>
          </a:xfrm>
          <a:prstGeom prst="rect">
            <a:avLst/>
          </a:prstGeom>
          <a:noFill/>
          <a:ln>
            <a:noFill/>
          </a:ln>
        </p:spPr>
        <p:txBody>
          <a:bodyPr lIns="91425" tIns="91425" rIns="91425" bIns="91425" anchor="t" anchorCtr="0"/>
          <a:lstStyle>
            <a:lvl1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1pPr>
            <a:lvl2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2pPr>
            <a:lvl3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3pPr>
            <a:lvl4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4pPr>
            <a:lvl5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5pPr>
            <a:lvl6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6pPr>
            <a:lvl7pPr marL="285750" indent="-285750" algn="ctr" rtl="0">
              <a:lnSpc>
                <a:spcPct val="100000"/>
              </a:lnSpc>
              <a:spcBef>
                <a:spcPts val="360"/>
              </a:spcBef>
              <a:spcAft>
                <a:spcPts val="0"/>
              </a:spcAft>
              <a:buClr>
                <a:schemeClr val="dk1"/>
              </a:buClr>
              <a:buSzPct val="166666"/>
              <a:buFont typeface="Arial"/>
              <a:buChar char="•"/>
              <a:defRPr sz="1800">
                <a:solidFill>
                  <a:schemeClr val="dk1"/>
                </a:solidFill>
              </a:defRPr>
            </a:lvl7pPr>
            <a:lvl8pPr marL="285750" indent="-285750" algn="ctr" rtl="0">
              <a:lnSpc>
                <a:spcPct val="100000"/>
              </a:lnSpc>
              <a:spcBef>
                <a:spcPts val="360"/>
              </a:spcBef>
              <a:spcAft>
                <a:spcPts val="0"/>
              </a:spcAft>
              <a:buClr>
                <a:schemeClr val="dk1"/>
              </a:buClr>
              <a:buSzPct val="100000"/>
              <a:buFont typeface="Courier New"/>
              <a:buChar char="o"/>
              <a:defRPr sz="1800">
                <a:solidFill>
                  <a:schemeClr val="dk1"/>
                </a:solidFill>
              </a:defRPr>
            </a:lvl8pPr>
            <a:lvl9pPr marL="285750" indent="-285750" algn="ctr" rtl="0">
              <a:lnSpc>
                <a:spcPct val="100000"/>
              </a:lnSpc>
              <a:spcBef>
                <a:spcPts val="360"/>
              </a:spcBef>
              <a:spcAft>
                <a:spcPts val="0"/>
              </a:spcAft>
              <a:buClr>
                <a:schemeClr val="dk1"/>
              </a:buClr>
              <a:buSzPct val="100000"/>
              <a:buFont typeface="Wingdings"/>
              <a:buChar char="§"/>
              <a:defRPr sz="1800">
                <a:solidFill>
                  <a:schemeClr val="dk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userDrawn="1">
  <p:cSld name="Title Slide">
    <p:spTree>
      <p:nvGrpSpPr>
        <p:cNvPr id="1" name="Shape 28"/>
        <p:cNvGrpSpPr/>
        <p:nvPr/>
      </p:nvGrpSpPr>
      <p:grpSpPr>
        <a:xfrm>
          <a:off x="0" y="0"/>
          <a:ext cx="0" cy="0"/>
          <a:chOff x="0" y="0"/>
          <a:chExt cx="0" cy="0"/>
        </a:xfrm>
      </p:grpSpPr>
      <p:sp>
        <p:nvSpPr>
          <p:cNvPr id="9" name="Slide Number Placeholder 5"/>
          <p:cNvSpPr>
            <a:spLocks noGrp="1"/>
          </p:cNvSpPr>
          <p:nvPr>
            <p:ph type="sldNum" sz="quarter" idx="4"/>
          </p:nvPr>
        </p:nvSpPr>
        <p:spPr>
          <a:xfrm>
            <a:off x="3670300" y="6427470"/>
            <a:ext cx="5230706" cy="365125"/>
          </a:xfrm>
          <a:prstGeom prst="rect">
            <a:avLst/>
          </a:prstGeom>
        </p:spPr>
        <p:txBody>
          <a:bodyPr vert="horz" lIns="0" tIns="0" rIns="0" bIns="0" rtlCol="0" anchor="b" anchorCtr="0"/>
          <a:lstStyle>
            <a:lvl1pPr algn="r">
              <a:defRPr sz="800">
                <a:solidFill>
                  <a:schemeClr val="tx1">
                    <a:tint val="75000"/>
                  </a:schemeClr>
                </a:solidFill>
                <a:latin typeface="Arial"/>
              </a:defRPr>
            </a:lvl1pPr>
          </a:lstStyle>
          <a:p>
            <a:r>
              <a:rPr lang="en-US" dirty="0"/>
              <a:t>   FOR BROKER/DEALER USE ONLY – NOT FOR USE WITH THE PUBLIC             </a:t>
            </a:r>
            <a:fld id="{6841C7FB-8763-2A49-8BF2-4EC272C9016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7"/>
        <p:cNvGrpSpPr/>
        <p:nvPr/>
      </p:nvGrpSpPr>
      <p:grpSpPr>
        <a:xfrm>
          <a:off x="0" y="0"/>
          <a:ext cx="0" cy="0"/>
          <a:chOff x="0" y="0"/>
          <a:chExt cx="0" cy="0"/>
        </a:xfrm>
      </p:grpSpPr>
      <p:sp>
        <p:nvSpPr>
          <p:cNvPr id="7" name="Slide Number Placeholder 5"/>
          <p:cNvSpPr>
            <a:spLocks noGrp="1"/>
          </p:cNvSpPr>
          <p:nvPr>
            <p:ph type="sldNum" sz="quarter" idx="4"/>
          </p:nvPr>
        </p:nvSpPr>
        <p:spPr>
          <a:xfrm>
            <a:off x="3670300" y="6427470"/>
            <a:ext cx="5230706" cy="365125"/>
          </a:xfrm>
          <a:prstGeom prst="rect">
            <a:avLst/>
          </a:prstGeom>
        </p:spPr>
        <p:txBody>
          <a:bodyPr vert="horz" lIns="0" tIns="0" rIns="0" bIns="0" rtlCol="0" anchor="b" anchorCtr="0"/>
          <a:lstStyle>
            <a:lvl1pPr algn="r">
              <a:defRPr sz="800">
                <a:solidFill>
                  <a:schemeClr val="tx1">
                    <a:tint val="75000"/>
                  </a:schemeClr>
                </a:solidFill>
                <a:latin typeface="Arial"/>
              </a:defRPr>
            </a:lvl1pPr>
          </a:lstStyle>
          <a:p>
            <a:r>
              <a:rPr lang="en-US" dirty="0"/>
              <a:t>   FOR BROKER/DEALER USE ONLY – NOT FOR USE WITH THE PUBLIC             </a:t>
            </a:r>
            <a:fld id="{6841C7FB-8763-2A49-8BF2-4EC272C9016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x" userDrawn="1">
  <p:cSld name="tx">
    <p:spTree>
      <p:nvGrpSpPr>
        <p:cNvPr id="1" name="Shape 10"/>
        <p:cNvGrpSpPr/>
        <p:nvPr/>
      </p:nvGrpSpPr>
      <p:grpSpPr>
        <a:xfrm>
          <a:off x="0" y="0"/>
          <a:ext cx="0" cy="0"/>
          <a:chOff x="0" y="0"/>
          <a:chExt cx="0" cy="0"/>
        </a:xfrm>
      </p:grpSpPr>
      <p:sp>
        <p:nvSpPr>
          <p:cNvPr id="9" name="Slide Number Placeholder 5"/>
          <p:cNvSpPr>
            <a:spLocks noGrp="1"/>
          </p:cNvSpPr>
          <p:nvPr>
            <p:ph type="sldNum" sz="quarter" idx="4"/>
          </p:nvPr>
        </p:nvSpPr>
        <p:spPr>
          <a:xfrm>
            <a:off x="3670300" y="6427470"/>
            <a:ext cx="5230706" cy="365125"/>
          </a:xfrm>
          <a:prstGeom prst="rect">
            <a:avLst/>
          </a:prstGeom>
        </p:spPr>
        <p:txBody>
          <a:bodyPr vert="horz" lIns="0" tIns="0" rIns="0" bIns="0" rtlCol="0" anchor="b" anchorCtr="0"/>
          <a:lstStyle>
            <a:lvl1pPr algn="r">
              <a:defRPr sz="800">
                <a:solidFill>
                  <a:schemeClr val="tx1">
                    <a:tint val="75000"/>
                  </a:schemeClr>
                </a:solidFill>
                <a:latin typeface="Arial"/>
              </a:defRPr>
            </a:lvl1pPr>
          </a:lstStyle>
          <a:p>
            <a:r>
              <a:rPr lang="en-US" dirty="0"/>
              <a:t>   FOR BROKER/DEALER USE ONLY – NOT FOR USE WITH THE PUBLIC             </a:t>
            </a:r>
            <a:fld id="{6841C7FB-8763-2A49-8BF2-4EC272C90163}" type="slidenum">
              <a:rPr lang="en-US" smtClean="0"/>
              <a:pPr/>
              <a:t>‹#›</a:t>
            </a:fld>
            <a:endParaRPr lang="en-US" dirty="0"/>
          </a:p>
        </p:txBody>
      </p:sp>
      <p:sp>
        <p:nvSpPr>
          <p:cNvPr id="10" name="Date Placeholder 3"/>
          <p:cNvSpPr txBox="1">
            <a:spLocks/>
          </p:cNvSpPr>
          <p:nvPr userDrawn="1"/>
        </p:nvSpPr>
        <p:spPr>
          <a:xfrm>
            <a:off x="3992305" y="6465722"/>
            <a:ext cx="3750201" cy="289101"/>
          </a:xfrm>
          <a:prstGeom prst="rect">
            <a:avLst/>
          </a:prstGeom>
        </p:spPr>
        <p:txBody>
          <a:bodyPr vert="horz" lIns="0" tIns="0" rIns="0" bIns="0" rtlCol="0" anchor="b" anchorCtr="0"/>
          <a:lstStyle>
            <a:defPPr marR="0" algn="l" rtl="0">
              <a:lnSpc>
                <a:spcPct val="100000"/>
              </a:lnSpc>
              <a:spcBef>
                <a:spcPts val="0"/>
              </a:spcBef>
              <a:spcAft>
                <a:spcPts val="0"/>
              </a:spcAft>
            </a:defPPr>
            <a:lvl1pPr marL="0" marR="0" indent="0" algn="l" defTabSz="457200" rtl="0" eaLnBrk="1" fontAlgn="auto" latinLnBrk="0" hangingPunct="1">
              <a:lnSpc>
                <a:spcPct val="100000"/>
              </a:lnSpc>
              <a:spcBef>
                <a:spcPts val="0"/>
              </a:spcBef>
              <a:spcAft>
                <a:spcPts val="0"/>
              </a:spcAft>
              <a:buClrTx/>
              <a:buSzTx/>
              <a:buFontTx/>
              <a:buNone/>
              <a:tabLst/>
              <a:defRPr sz="800" b="0" i="0" u="none" strike="noStrike" cap="none" baseline="0">
                <a:solidFill>
                  <a:schemeClr val="tx1">
                    <a:tint val="75000"/>
                  </a:schemeClr>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algn="ct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1pPr>
            <a:lvl2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endParaRPr/>
          </a:p>
        </p:txBody>
      </p:sp>
      <p:sp>
        <p:nvSpPr>
          <p:cNvPr id="6" name="Shape 6"/>
          <p:cNvSpPr txBox="1">
            <a:spLocks noGrp="1"/>
          </p:cNvSpPr>
          <p:nvPr>
            <p:ph type="body" idx="1"/>
          </p:nvPr>
        </p:nvSpPr>
        <p:spPr>
          <a:xfrm>
            <a:off x="457200" y="1600200"/>
            <a:ext cx="8229600" cy="4967574"/>
          </a:xfrm>
          <a:prstGeom prst="rect">
            <a:avLst/>
          </a:prstGeom>
          <a:noFill/>
          <a:ln>
            <a:noFill/>
          </a:ln>
        </p:spPr>
        <p:txBody>
          <a:bodyPr lIns="91425" tIns="91425" rIns="91425" bIns="91425" anchor="t" anchorCtr="0"/>
          <a:lstStyle>
            <a:lvl1pPr marL="342900" indent="-342900" algn="l" rtl="0">
              <a:spcBef>
                <a:spcPts val="600"/>
              </a:spcBef>
              <a:buClr>
                <a:schemeClr val="dk1"/>
              </a:buClr>
              <a:buSzPct val="166666"/>
              <a:buFont typeface="Arial"/>
              <a:buChar char="•"/>
              <a:defRPr sz="3000" b="0" i="0" u="none" strike="noStrike" cap="none" baseline="0">
                <a:solidFill>
                  <a:schemeClr val="dk1"/>
                </a:solidFill>
                <a:latin typeface="Arial"/>
                <a:ea typeface="Arial"/>
                <a:cs typeface="Arial"/>
                <a:sym typeface="Arial"/>
              </a:defRPr>
            </a:lvl1pPr>
            <a:lvl2pPr marL="742950" indent="-285750" algn="l" rtl="0">
              <a:spcBef>
                <a:spcPts val="480"/>
              </a:spcBef>
              <a:buClr>
                <a:schemeClr val="dk1"/>
              </a:buClr>
              <a:buSzPct val="100000"/>
              <a:buFont typeface="Courier New"/>
              <a:buChar char="o"/>
              <a:defRPr sz="2400" b="0" i="0" u="none" strike="noStrike" cap="none" baseline="0">
                <a:solidFill>
                  <a:schemeClr val="dk1"/>
                </a:solidFill>
                <a:latin typeface="Arial"/>
                <a:ea typeface="Arial"/>
                <a:cs typeface="Arial"/>
                <a:sym typeface="Arial"/>
              </a:defRPr>
            </a:lvl2pPr>
            <a:lvl3pPr marL="1143000" indent="-228600" algn="l" rtl="0">
              <a:spcBef>
                <a:spcPts val="480"/>
              </a:spcBef>
              <a:buClr>
                <a:schemeClr val="dk1"/>
              </a:buClr>
              <a:buSzPct val="100000"/>
              <a:buFont typeface="Wingdings"/>
              <a:buChar char="§"/>
              <a:defRPr sz="2400" b="0" i="0" u="none" strike="noStrike" cap="none" baseline="0">
                <a:solidFill>
                  <a:schemeClr val="dk1"/>
                </a:solidFill>
                <a:latin typeface="Arial"/>
                <a:ea typeface="Arial"/>
                <a:cs typeface="Arial"/>
                <a:sym typeface="Arial"/>
              </a:defRPr>
            </a:lvl3pPr>
            <a:lvl4pPr marL="1600200" indent="-228600" algn="l" rtl="0">
              <a:spcBef>
                <a:spcPts val="360"/>
              </a:spcBef>
              <a:buClr>
                <a:schemeClr val="dk1"/>
              </a:buClr>
              <a:buSzPct val="166666"/>
              <a:buFont typeface="Arial"/>
              <a:buChar char="•"/>
              <a:defRPr sz="1800" b="0" i="0" u="none" strike="noStrike" cap="none" baseline="0">
                <a:solidFill>
                  <a:schemeClr val="dk1"/>
                </a:solidFill>
                <a:latin typeface="Arial"/>
                <a:ea typeface="Arial"/>
                <a:cs typeface="Arial"/>
                <a:sym typeface="Arial"/>
              </a:defRPr>
            </a:lvl4pPr>
            <a:lvl5pPr marL="2057400" indent="-228600"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5pPr>
            <a:lvl6pPr marL="2514600" indent="-228600"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marL="2971800" indent="-228600" algn="l" rtl="0">
              <a:spcBef>
                <a:spcPts val="360"/>
              </a:spcBef>
              <a:buClr>
                <a:schemeClr val="dk1"/>
              </a:buClr>
              <a:buSzPct val="166666"/>
              <a:buFont typeface="Arial"/>
              <a:buChar char="•"/>
              <a:defRPr sz="1800" b="0" i="0" u="none" strike="noStrike" cap="none" baseline="0">
                <a:solidFill>
                  <a:schemeClr val="dk1"/>
                </a:solidFill>
                <a:latin typeface="Arial"/>
                <a:ea typeface="Arial"/>
                <a:cs typeface="Arial"/>
                <a:sym typeface="Arial"/>
              </a:defRPr>
            </a:lvl7pPr>
            <a:lvl8pPr marL="3429000" indent="-228600" algn="l" rtl="0">
              <a:spcBef>
                <a:spcPts val="360"/>
              </a:spcBef>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marL="3886200" indent="-228600" algn="l" rtl="0">
              <a:spcBef>
                <a:spcPts val="360"/>
              </a:spcBef>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endParaRPr/>
          </a:p>
        </p:txBody>
      </p:sp>
      <p:sp>
        <p:nvSpPr>
          <p:cNvPr id="4" name="Slide Number Placeholder 5"/>
          <p:cNvSpPr>
            <a:spLocks noGrp="1"/>
          </p:cNvSpPr>
          <p:nvPr>
            <p:ph type="sldNum" sz="quarter" idx="4"/>
          </p:nvPr>
        </p:nvSpPr>
        <p:spPr>
          <a:xfrm>
            <a:off x="6767406" y="6427470"/>
            <a:ext cx="2133600" cy="365125"/>
          </a:xfrm>
          <a:prstGeom prst="rect">
            <a:avLst/>
          </a:prstGeom>
        </p:spPr>
        <p:txBody>
          <a:bodyPr vert="horz" lIns="0" tIns="0" rIns="0" bIns="0" rtlCol="0" anchor="b" anchorCtr="0"/>
          <a:lstStyle>
            <a:lvl1pPr algn="r">
              <a:defRPr sz="800">
                <a:solidFill>
                  <a:schemeClr val="tx1">
                    <a:tint val="75000"/>
                  </a:schemeClr>
                </a:solidFill>
                <a:latin typeface="Arial"/>
              </a:defRPr>
            </a:lvl1pPr>
          </a:lstStyle>
          <a:p>
            <a:fld id="{6841C7FB-8763-2A49-8BF2-4EC272C90163}" type="slidenum">
              <a:rPr lang="en-US" smtClean="0"/>
              <a:pPr/>
              <a:t>‹#›</a:t>
            </a:fld>
            <a:endParaRPr lang="en-US" dirty="0"/>
          </a:p>
        </p:txBody>
      </p:sp>
      <p:sp>
        <p:nvSpPr>
          <p:cNvPr id="7" name="Date Placeholder 3"/>
          <p:cNvSpPr txBox="1">
            <a:spLocks/>
          </p:cNvSpPr>
          <p:nvPr userDrawn="1"/>
        </p:nvSpPr>
        <p:spPr>
          <a:xfrm>
            <a:off x="2442905" y="6516522"/>
            <a:ext cx="3750201" cy="289101"/>
          </a:xfrm>
          <a:prstGeom prst="rect">
            <a:avLst/>
          </a:prstGeom>
        </p:spPr>
        <p:txBody>
          <a:bodyPr vert="horz" lIns="0" tIns="0" rIns="0" bIns="0" rtlCol="0" anchor="b" anchorCtr="0"/>
          <a:lstStyle>
            <a:defPPr marR="0" algn="l" rtl="0">
              <a:lnSpc>
                <a:spcPct val="100000"/>
              </a:lnSpc>
              <a:spcBef>
                <a:spcPts val="0"/>
              </a:spcBef>
              <a:spcAft>
                <a:spcPts val="0"/>
              </a:spcAft>
            </a:defPPr>
            <a:lvl1pPr marL="0" marR="0" indent="0" algn="l" defTabSz="457200" rtl="0" eaLnBrk="1" fontAlgn="auto" latinLnBrk="0" hangingPunct="1">
              <a:lnSpc>
                <a:spcPct val="100000"/>
              </a:lnSpc>
              <a:spcBef>
                <a:spcPts val="0"/>
              </a:spcBef>
              <a:spcAft>
                <a:spcPts val="0"/>
              </a:spcAft>
              <a:buClrTx/>
              <a:buSzTx/>
              <a:buFontTx/>
              <a:buNone/>
              <a:tabLst/>
              <a:defRPr sz="800" b="0" i="0" u="none" strike="noStrike" cap="none" baseline="0">
                <a:solidFill>
                  <a:schemeClr val="tx1">
                    <a:tint val="75000"/>
                  </a:schemeClr>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algn="ctr"/>
            <a:r>
              <a:rPr lang="en-US" dirty="0"/>
              <a:t>FOR BROKER/DEALER USE ONLY – NOT FOR USE WITH THE</a:t>
            </a:r>
            <a:r>
              <a:rPr lang="en-US" baseline="0" dirty="0"/>
              <a:t> PUBLIC</a:t>
            </a:r>
            <a:endParaRPr lang="en-US" dirty="0"/>
          </a:p>
        </p:txBody>
      </p:sp>
    </p:spTree>
  </p:cSld>
  <p:clrMap bg1="lt1" tx1="dk1" bg2="dk2" tx2="lt2" accent1="accent1" accent2="accent2" accent3="accent3" accent4="accent4" accent5="accent5" accent6="accent6" hlink="hlink" folHlink="folHlink"/>
  <p:sldLayoutIdLst>
    <p:sldLayoutId id="2147483653" r:id="rId1"/>
    <p:sldLayoutId id="2147483649" r:id="rId2"/>
    <p:sldLayoutId id="2147483648" r:id="rId3"/>
    <p:sldLayoutId id="2147483650" r:id="rId4"/>
    <p:sldLayoutId id="2147483652" r:id="rId5"/>
  </p:sldLayoutIdLst>
  <p:hf hdr="0" ftr="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sp>
        <p:nvSpPr>
          <p:cNvPr id="7" name="Slide Number Placeholder 5"/>
          <p:cNvSpPr>
            <a:spLocks noGrp="1"/>
          </p:cNvSpPr>
          <p:nvPr>
            <p:ph type="sldNum" sz="quarter" idx="4"/>
          </p:nvPr>
        </p:nvSpPr>
        <p:spPr>
          <a:xfrm>
            <a:off x="3670300" y="6427470"/>
            <a:ext cx="5230706" cy="365125"/>
          </a:xfrm>
          <a:prstGeom prst="rect">
            <a:avLst/>
          </a:prstGeom>
        </p:spPr>
        <p:txBody>
          <a:bodyPr vert="horz" lIns="0" tIns="0" rIns="0" bIns="0" rtlCol="0" anchor="b" anchorCtr="0"/>
          <a:lstStyle>
            <a:lvl1pPr algn="r">
              <a:defRPr sz="800">
                <a:solidFill>
                  <a:schemeClr val="tx1">
                    <a:tint val="75000"/>
                  </a:schemeClr>
                </a:solidFill>
                <a:latin typeface="Arial"/>
              </a:defRPr>
            </a:lvl1pPr>
          </a:lstStyle>
          <a:p>
            <a:r>
              <a:rPr lang="en-US" dirty="0"/>
              <a:t>   FOR BROKER/DEALER USE ONLY – NOT FOR USE WITH THE PUBLIC             </a:t>
            </a:r>
            <a:fld id="{6841C7FB-8763-2A49-8BF2-4EC272C90163}"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54" r:id="rId1"/>
    <p:sldLayoutId id="2147483660" r:id="rId2"/>
    <p:sldLayoutId id="2147483670" r:id="rId3"/>
  </p:sldLayoutIdLst>
  <p:hf hdr="0" ftr="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6.jpeg"/><Relationship Id="rId7"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4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5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54.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9.jpeg"/><Relationship Id="rId7" Type="http://schemas.openxmlformats.org/officeDocument/2006/relationships/image" Target="../media/image36.jp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jpg"/></Relationships>
</file>

<file path=ppt/slides/_rels/slide5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9"/>
        <p:cNvGrpSpPr/>
        <p:nvPr/>
      </p:nvGrpSpPr>
      <p:grpSpPr>
        <a:xfrm>
          <a:off x="0" y="0"/>
          <a:ext cx="0" cy="0"/>
          <a:chOff x="0" y="0"/>
          <a:chExt cx="0" cy="0"/>
        </a:xfrm>
      </p:grpSpPr>
      <p:pic>
        <p:nvPicPr>
          <p:cNvPr id="2" name="Picture 1" descr="NFM-11743AO.5 cov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10</a:t>
            </a:fld>
            <a:endParaRPr lang="en-US" dirty="0"/>
          </a:p>
        </p:txBody>
      </p:sp>
      <p:sp>
        <p:nvSpPr>
          <p:cNvPr id="19" name="TextBox 18"/>
          <p:cNvSpPr txBox="1"/>
          <p:nvPr/>
        </p:nvSpPr>
        <p:spPr>
          <a:xfrm>
            <a:off x="716360" y="1597879"/>
            <a:ext cx="2357040" cy="675421"/>
          </a:xfrm>
          <a:prstGeom prst="rect">
            <a:avLst/>
          </a:prstGeom>
          <a:noFill/>
        </p:spPr>
        <p:txBody>
          <a:bodyPr wrap="square" lIns="0" tIns="0" rIns="0" bIns="0" rtlCol="0">
            <a:noAutofit/>
          </a:bodyPr>
          <a:lstStyle/>
          <a:p>
            <a:r>
              <a:rPr lang="en-US" sz="2000" b="1" dirty="0">
                <a:solidFill>
                  <a:schemeClr val="tx1">
                    <a:lumMod val="85000"/>
                    <a:lumOff val="15000"/>
                  </a:schemeClr>
                </a:solidFill>
              </a:rPr>
              <a:t>$2,400</a:t>
            </a:r>
          </a:p>
          <a:p>
            <a:r>
              <a:rPr lang="en-US" sz="1500" b="1" dirty="0">
                <a:solidFill>
                  <a:schemeClr val="tx1">
                    <a:lumMod val="85000"/>
                    <a:lumOff val="15000"/>
                  </a:schemeClr>
                </a:solidFill>
              </a:rPr>
              <a:t>Jim’s SS benefit at FRA</a:t>
            </a:r>
          </a:p>
        </p:txBody>
      </p:sp>
      <p:sp>
        <p:nvSpPr>
          <p:cNvPr id="33" name="Title 1"/>
          <p:cNvSpPr txBox="1">
            <a:spLocks/>
          </p:cNvSpPr>
          <p:nvPr/>
        </p:nvSpPr>
        <p:spPr>
          <a:xfrm>
            <a:off x="729666" y="594036"/>
            <a:ext cx="8115251" cy="904563"/>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pPr>
              <a:lnSpc>
                <a:spcPts val="3500"/>
              </a:lnSpc>
            </a:pPr>
            <a:r>
              <a:rPr lang="en-US" b="0" dirty="0">
                <a:solidFill>
                  <a:schemeClr val="bg1"/>
                </a:solidFill>
                <a:sym typeface="Calibri"/>
              </a:rPr>
              <a:t>Meet Married Couple Jim &amp; Linda</a:t>
            </a:r>
            <a:br>
              <a:rPr lang="en-US" b="0" dirty="0">
                <a:solidFill>
                  <a:schemeClr val="bg1"/>
                </a:solidFill>
                <a:sym typeface="Calibri"/>
              </a:rPr>
            </a:br>
            <a:r>
              <a:rPr lang="en-US" sz="3200" b="0" dirty="0">
                <a:solidFill>
                  <a:schemeClr val="tx1">
                    <a:lumMod val="85000"/>
                    <a:lumOff val="15000"/>
                  </a:schemeClr>
                </a:solidFill>
              </a:rPr>
              <a:t>Jim is 63 and Linda is 61</a:t>
            </a:r>
          </a:p>
        </p:txBody>
      </p:sp>
      <p:sp>
        <p:nvSpPr>
          <p:cNvPr id="18" name="TextBox 17"/>
          <p:cNvSpPr txBox="1"/>
          <p:nvPr/>
        </p:nvSpPr>
        <p:spPr>
          <a:xfrm>
            <a:off x="3200400" y="1597879"/>
            <a:ext cx="2391540" cy="1010836"/>
          </a:xfrm>
          <a:prstGeom prst="rect">
            <a:avLst/>
          </a:prstGeom>
          <a:noFill/>
        </p:spPr>
        <p:txBody>
          <a:bodyPr wrap="square" lIns="0" tIns="0" rIns="0" bIns="0" rtlCol="0">
            <a:noAutofit/>
          </a:bodyPr>
          <a:lstStyle/>
          <a:p>
            <a:r>
              <a:rPr lang="en-US" sz="2000" b="1" dirty="0">
                <a:solidFill>
                  <a:schemeClr val="tx1">
                    <a:lumMod val="75000"/>
                    <a:lumOff val="25000"/>
                  </a:schemeClr>
                </a:solidFill>
              </a:rPr>
              <a:t>$1,300 </a:t>
            </a:r>
          </a:p>
          <a:p>
            <a:r>
              <a:rPr lang="en-US" sz="1500" b="1" dirty="0">
                <a:solidFill>
                  <a:schemeClr val="tx1">
                    <a:lumMod val="85000"/>
                    <a:lumOff val="15000"/>
                  </a:schemeClr>
                </a:solidFill>
              </a:rPr>
              <a:t>Linda’s SS benefit at FRA</a:t>
            </a:r>
          </a:p>
        </p:txBody>
      </p:sp>
      <p:sp>
        <p:nvSpPr>
          <p:cNvPr id="27" name="TextBox 26"/>
          <p:cNvSpPr txBox="1"/>
          <p:nvPr/>
        </p:nvSpPr>
        <p:spPr>
          <a:xfrm>
            <a:off x="4989440" y="6120772"/>
            <a:ext cx="2120514"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$1,346,558</a:t>
            </a:r>
            <a:endParaRPr lang="en-US" baseline="30000" dirty="0">
              <a:solidFill>
                <a:schemeClr val="bg1"/>
              </a:solidFill>
              <a:effectLst>
                <a:outerShdw blurRad="38100" dist="38100" dir="2700000" algn="tl">
                  <a:srgbClr val="000000">
                    <a:alpha val="43137"/>
                  </a:srgbClr>
                </a:outerShdw>
              </a:effectLst>
            </a:endParaRPr>
          </a:p>
        </p:txBody>
      </p:sp>
      <p:sp>
        <p:nvSpPr>
          <p:cNvPr id="29" name="Rectangle 28"/>
          <p:cNvSpPr/>
          <p:nvPr/>
        </p:nvSpPr>
        <p:spPr>
          <a:xfrm>
            <a:off x="5402058" y="4430720"/>
            <a:ext cx="1389720" cy="1689413"/>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7350811" y="3592006"/>
            <a:ext cx="1389720" cy="2528128"/>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7350811" y="3590315"/>
            <a:ext cx="1389720" cy="589472"/>
          </a:xfrm>
          <a:prstGeom prst="rect">
            <a:avLst/>
          </a:prstGeom>
          <a:pattFill prst="dkDnDiag">
            <a:fgClr>
              <a:srgbClr val="DA5120"/>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oup 33"/>
          <p:cNvGrpSpPr/>
          <p:nvPr/>
        </p:nvGrpSpPr>
        <p:grpSpPr>
          <a:xfrm>
            <a:off x="4573631" y="2869147"/>
            <a:ext cx="2430040" cy="1310640"/>
            <a:chOff x="3779857" y="1497890"/>
            <a:chExt cx="2430040" cy="1310640"/>
          </a:xfrm>
          <a:solidFill>
            <a:srgbClr val="5D8FB1"/>
          </a:solidFill>
          <a:effectLst/>
        </p:grpSpPr>
        <p:sp>
          <p:nvSpPr>
            <p:cNvPr id="35" name="Rectangular Callout 34"/>
            <p:cNvSpPr/>
            <p:nvPr/>
          </p:nvSpPr>
          <p:spPr>
            <a:xfrm flipH="1">
              <a:off x="3779857" y="1497890"/>
              <a:ext cx="2430040" cy="1310640"/>
            </a:xfrm>
            <a:prstGeom prst="wedgeRectCallout">
              <a:avLst>
                <a:gd name="adj1" fmla="val -74832"/>
                <a:gd name="adj2" fmla="val 48178"/>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sp>
          <p:nvSpPr>
            <p:cNvPr id="37" name="TextBox 36"/>
            <p:cNvSpPr txBox="1"/>
            <p:nvPr/>
          </p:nvSpPr>
          <p:spPr>
            <a:xfrm>
              <a:off x="3928002" y="1630963"/>
              <a:ext cx="2133600" cy="1077218"/>
            </a:xfrm>
            <a:prstGeom prst="rect">
              <a:avLst/>
            </a:prstGeom>
            <a:grpFill/>
          </p:spPr>
          <p:txBody>
            <a:bodyPr wrap="square" rtlCol="0">
              <a:spAutoFit/>
            </a:bodyPr>
            <a:lstStyle/>
            <a:p>
              <a:pPr algn="ctr"/>
              <a:r>
                <a:rPr lang="en-US" sz="2800" b="1" dirty="0">
                  <a:solidFill>
                    <a:schemeClr val="bg1"/>
                  </a:solidFill>
                </a:rPr>
                <a:t>$229,022</a:t>
              </a:r>
            </a:p>
            <a:p>
              <a:pPr algn="ctr"/>
              <a:r>
                <a:rPr lang="en-US" sz="1800" dirty="0">
                  <a:solidFill>
                    <a:schemeClr val="bg1"/>
                  </a:solidFill>
                </a:rPr>
                <a:t>Cumulative benefit</a:t>
              </a:r>
            </a:p>
            <a:p>
              <a:pPr algn="ctr"/>
              <a:r>
                <a:rPr lang="en-US" sz="1800" dirty="0">
                  <a:solidFill>
                    <a:schemeClr val="bg1"/>
                  </a:solidFill>
                </a:rPr>
                <a:t>lost by filing early</a:t>
              </a:r>
            </a:p>
          </p:txBody>
        </p:sp>
      </p:grpSp>
      <p:sp>
        <p:nvSpPr>
          <p:cNvPr id="38" name="TextBox 37"/>
          <p:cNvSpPr txBox="1"/>
          <p:nvPr/>
        </p:nvSpPr>
        <p:spPr>
          <a:xfrm>
            <a:off x="7189331" y="6120772"/>
            <a:ext cx="1734964"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$1,575,580</a:t>
            </a:r>
            <a:endParaRPr lang="en-US" sz="2400" baseline="30000" dirty="0">
              <a:solidFill>
                <a:schemeClr val="bg1"/>
              </a:solidFill>
              <a:effectLst>
                <a:outerShdw blurRad="38100" dist="38100" dir="2700000" algn="tl">
                  <a:srgbClr val="000000">
                    <a:alpha val="43137"/>
                  </a:srgbClr>
                </a:outerShdw>
              </a:effectLst>
            </a:endParaRPr>
          </a:p>
        </p:txBody>
      </p:sp>
      <p:sp>
        <p:nvSpPr>
          <p:cNvPr id="17" name="TextBox 16"/>
          <p:cNvSpPr txBox="1"/>
          <p:nvPr/>
        </p:nvSpPr>
        <p:spPr>
          <a:xfrm>
            <a:off x="638628" y="2258476"/>
            <a:ext cx="5076372" cy="276999"/>
          </a:xfrm>
          <a:prstGeom prst="rect">
            <a:avLst/>
          </a:prstGeom>
          <a:noFill/>
          <a:effectLst/>
        </p:spPr>
        <p:txBody>
          <a:bodyPr wrap="square" rtlCol="0">
            <a:spAutoFit/>
          </a:bodyPr>
          <a:lstStyle/>
          <a:p>
            <a:r>
              <a:rPr lang="en-US" sz="1200" b="1" dirty="0">
                <a:solidFill>
                  <a:schemeClr val="tx1">
                    <a:lumMod val="65000"/>
                    <a:lumOff val="35000"/>
                  </a:schemeClr>
                </a:solidFill>
              </a:rPr>
              <a:t>This example is hypothetical and for illustrative purposes only</a:t>
            </a:r>
          </a:p>
        </p:txBody>
      </p:sp>
      <p:sp>
        <p:nvSpPr>
          <p:cNvPr id="21" name="TextBox 20"/>
          <p:cNvSpPr txBox="1"/>
          <p:nvPr/>
        </p:nvSpPr>
        <p:spPr>
          <a:xfrm>
            <a:off x="7366000" y="4728320"/>
            <a:ext cx="1397000" cy="1169551"/>
          </a:xfrm>
          <a:prstGeom prst="rect">
            <a:avLst/>
          </a:prstGeom>
          <a:noFill/>
        </p:spPr>
        <p:txBody>
          <a:bodyPr wrap="square" rtlCol="0">
            <a:spAutoFit/>
          </a:bodyPr>
          <a:lstStyle/>
          <a:p>
            <a:pPr algn="ctr"/>
            <a:r>
              <a:rPr lang="en-US" b="1" dirty="0">
                <a:solidFill>
                  <a:schemeClr val="bg1"/>
                </a:solidFill>
              </a:rPr>
              <a:t>Cumulative benefit </a:t>
            </a:r>
            <a:br>
              <a:rPr lang="en-US" b="1" dirty="0">
                <a:solidFill>
                  <a:schemeClr val="bg1"/>
                </a:solidFill>
              </a:rPr>
            </a:br>
            <a:r>
              <a:rPr lang="en-US" b="1" dirty="0">
                <a:solidFill>
                  <a:schemeClr val="bg1"/>
                </a:solidFill>
              </a:rPr>
              <a:t>if Jim files at 70 and Linda files at 68</a:t>
            </a:r>
            <a:r>
              <a:rPr lang="en-US" b="1" baseline="30000" dirty="0">
                <a:solidFill>
                  <a:schemeClr val="bg1"/>
                </a:solidFill>
              </a:rPr>
              <a:t>4</a:t>
            </a:r>
          </a:p>
        </p:txBody>
      </p:sp>
      <p:sp>
        <p:nvSpPr>
          <p:cNvPr id="23" name="TextBox 22"/>
          <p:cNvSpPr txBox="1">
            <a:spLocks noChangeAspect="1"/>
          </p:cNvSpPr>
          <p:nvPr/>
        </p:nvSpPr>
        <p:spPr>
          <a:xfrm>
            <a:off x="0" y="-18243"/>
            <a:ext cx="9144000" cy="457200"/>
          </a:xfrm>
          <a:prstGeom prst="rect">
            <a:avLst/>
          </a:prstGeom>
          <a:solidFill>
            <a:srgbClr val="5D8FB1"/>
          </a:solidFill>
        </p:spPr>
        <p:txBody>
          <a:bodyPr wrap="square" rtlCol="0">
            <a:spAutoFit/>
          </a:bodyPr>
          <a:lstStyle/>
          <a:p>
            <a:endParaRPr lang="en-US" b="1" dirty="0"/>
          </a:p>
        </p:txBody>
      </p:sp>
      <p:sp>
        <p:nvSpPr>
          <p:cNvPr id="24" name="TextBox 23"/>
          <p:cNvSpPr txBox="1"/>
          <p:nvPr/>
        </p:nvSpPr>
        <p:spPr>
          <a:xfrm>
            <a:off x="540297" y="45886"/>
            <a:ext cx="8531352" cy="584775"/>
          </a:xfrm>
          <a:prstGeom prst="rect">
            <a:avLst/>
          </a:prstGeom>
          <a:noFill/>
        </p:spPr>
        <p:txBody>
          <a:bodyPr wrap="square" rtlCol="0">
            <a:spAutoFit/>
          </a:bodyPr>
          <a:lstStyle/>
          <a:p>
            <a:r>
              <a:rPr lang="en-US" sz="1800" b="1" dirty="0"/>
              <a:t>Another Option for Jim and Linda</a:t>
            </a:r>
          </a:p>
          <a:p>
            <a:endParaRPr lang="en-US" dirty="0"/>
          </a:p>
        </p:txBody>
      </p:sp>
      <p:sp>
        <p:nvSpPr>
          <p:cNvPr id="22" name="TextBox 21"/>
          <p:cNvSpPr txBox="1"/>
          <p:nvPr/>
        </p:nvSpPr>
        <p:spPr>
          <a:xfrm>
            <a:off x="677731" y="6262986"/>
            <a:ext cx="3835445" cy="347469"/>
          </a:xfrm>
          <a:prstGeom prst="rect">
            <a:avLst/>
          </a:prstGeom>
          <a:noFill/>
        </p:spPr>
        <p:txBody>
          <a:bodyPr wrap="square" lIns="0" tIns="0" rIns="0" bIns="0" rtlCol="0" anchor="b" anchorCtr="0">
            <a:noAutofit/>
          </a:bodyPr>
          <a:lstStyle/>
          <a:p>
            <a:pPr>
              <a:spcAft>
                <a:spcPts val="300"/>
              </a:spcAft>
              <a:buSzPct val="60000"/>
            </a:pPr>
            <a:r>
              <a:rPr lang="en-US" sz="800" dirty="0">
                <a:solidFill>
                  <a:schemeClr val="bg1"/>
                </a:solidFill>
              </a:rPr>
              <a:t>Figures as shown represent future</a:t>
            </a:r>
            <a:r>
              <a:rPr lang="en-US" sz="800" strike="sngStrike" dirty="0">
                <a:solidFill>
                  <a:schemeClr val="bg1"/>
                </a:solidFill>
              </a:rPr>
              <a:t> </a:t>
            </a:r>
            <a:r>
              <a:rPr lang="en-US" sz="800" dirty="0">
                <a:solidFill>
                  <a:schemeClr val="bg1"/>
                </a:solidFill>
              </a:rPr>
              <a:t>value and assume average life expectancy of 85 for men and 88 for women and 2.5% annual cost-of-living adjustments (COLA).</a:t>
            </a:r>
          </a:p>
          <a:p>
            <a:pPr marL="137160" indent="-137160">
              <a:spcAft>
                <a:spcPts val="300"/>
              </a:spcAft>
              <a:buSzPct val="60000"/>
            </a:pPr>
            <a:r>
              <a:rPr lang="en-US" sz="800" dirty="0">
                <a:solidFill>
                  <a:schemeClr val="bg1"/>
                </a:solidFill>
              </a:rPr>
              <a:t>* Represents if Jim files today, and Linda files when she’s 62</a:t>
            </a:r>
          </a:p>
        </p:txBody>
      </p:sp>
      <p:sp>
        <p:nvSpPr>
          <p:cNvPr id="25" name="TextBox 24"/>
          <p:cNvSpPr txBox="1"/>
          <p:nvPr/>
        </p:nvSpPr>
        <p:spPr>
          <a:xfrm>
            <a:off x="5402058" y="4728593"/>
            <a:ext cx="1397000" cy="1246495"/>
          </a:xfrm>
          <a:prstGeom prst="rect">
            <a:avLst/>
          </a:prstGeom>
          <a:noFill/>
        </p:spPr>
        <p:txBody>
          <a:bodyPr wrap="square" rtlCol="0">
            <a:spAutoFit/>
          </a:bodyPr>
          <a:lstStyle/>
          <a:p>
            <a:pPr algn="ctr"/>
            <a:r>
              <a:rPr lang="en-US" sz="1500" b="1" dirty="0">
                <a:solidFill>
                  <a:schemeClr val="bg1"/>
                </a:solidFill>
              </a:rPr>
              <a:t>Cumulative benefit if </a:t>
            </a:r>
            <a:br>
              <a:rPr lang="en-US" sz="1500" b="1" dirty="0">
                <a:solidFill>
                  <a:schemeClr val="bg1"/>
                </a:solidFill>
              </a:rPr>
            </a:br>
            <a:r>
              <a:rPr lang="en-US" sz="1500" b="1" dirty="0">
                <a:solidFill>
                  <a:schemeClr val="bg1"/>
                </a:solidFill>
              </a:rPr>
              <a:t>both file as soon as possible*</a:t>
            </a:r>
            <a:endParaRPr lang="en-US" sz="1500" b="1" baseline="30000" dirty="0">
              <a:solidFill>
                <a:schemeClr val="bg1"/>
              </a:solidFill>
            </a:endParaRPr>
          </a:p>
        </p:txBody>
      </p:sp>
    </p:spTree>
    <p:extLst>
      <p:ext uri="{BB962C8B-B14F-4D97-AF65-F5344CB8AC3E}">
        <p14:creationId xmlns:p14="http://schemas.microsoft.com/office/powerpoint/2010/main" val="124030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right)">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P spid="30" grpId="0" animBg="1"/>
      <p:bldP spid="31" grpId="0" animBg="1"/>
      <p:bldP spid="38" grpId="0"/>
      <p:bldP spid="21"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344" r="-1"/>
          <a:stretch/>
        </p:blipFill>
        <p:spPr>
          <a:xfrm>
            <a:off x="-123229" y="-7382"/>
            <a:ext cx="9286680" cy="6876884"/>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11</a:t>
            </a:fld>
            <a:endParaRPr lang="en-US" dirty="0"/>
          </a:p>
        </p:txBody>
      </p:sp>
      <p:sp>
        <p:nvSpPr>
          <p:cNvPr id="7" name="TextBox 6"/>
          <p:cNvSpPr txBox="1"/>
          <p:nvPr/>
        </p:nvSpPr>
        <p:spPr>
          <a:xfrm>
            <a:off x="306834" y="6253258"/>
            <a:ext cx="3775711" cy="347469"/>
          </a:xfrm>
          <a:prstGeom prst="rect">
            <a:avLst/>
          </a:prstGeom>
          <a:noFill/>
        </p:spPr>
        <p:txBody>
          <a:bodyPr wrap="square" lIns="0" tIns="0" rIns="0" bIns="0" rtlCol="0" anchor="b" anchorCtr="0">
            <a:noAutofit/>
          </a:bodyPr>
          <a:lstStyle/>
          <a:p>
            <a:pPr>
              <a:spcAft>
                <a:spcPts val="300"/>
              </a:spcAft>
              <a:buSzPct val="60000"/>
            </a:pPr>
            <a:r>
              <a:rPr lang="en-US" sz="800" dirty="0">
                <a:solidFill>
                  <a:schemeClr val="bg1"/>
                </a:solidFill>
              </a:rPr>
              <a:t>Figures as shown represent future</a:t>
            </a:r>
            <a:r>
              <a:rPr lang="en-US" sz="800" strike="sngStrike" dirty="0">
                <a:solidFill>
                  <a:schemeClr val="bg1"/>
                </a:solidFill>
              </a:rPr>
              <a:t> </a:t>
            </a:r>
            <a:r>
              <a:rPr lang="en-US" sz="800" dirty="0">
                <a:solidFill>
                  <a:schemeClr val="bg1"/>
                </a:solidFill>
              </a:rPr>
              <a:t>value and assume average life expectancy of 85 for men and 2.5% annual cost-of-living adjustments (COLA).</a:t>
            </a:r>
          </a:p>
        </p:txBody>
      </p:sp>
      <p:sp>
        <p:nvSpPr>
          <p:cNvPr id="19" name="TextBox 18"/>
          <p:cNvSpPr txBox="1"/>
          <p:nvPr/>
        </p:nvSpPr>
        <p:spPr>
          <a:xfrm>
            <a:off x="716359" y="1597880"/>
            <a:ext cx="3366187" cy="652440"/>
          </a:xfrm>
          <a:prstGeom prst="rect">
            <a:avLst/>
          </a:prstGeom>
          <a:noFill/>
        </p:spPr>
        <p:txBody>
          <a:bodyPr wrap="square" lIns="0" tIns="0" rIns="0" bIns="0" rtlCol="0">
            <a:noAutofit/>
          </a:bodyPr>
          <a:lstStyle/>
          <a:p>
            <a:r>
              <a:rPr lang="en-US" sz="2000" b="1" dirty="0">
                <a:solidFill>
                  <a:schemeClr val="tx1">
                    <a:lumMod val="85000"/>
                    <a:lumOff val="15000"/>
                  </a:schemeClr>
                </a:solidFill>
              </a:rPr>
              <a:t>$2,584</a:t>
            </a:r>
          </a:p>
          <a:p>
            <a:r>
              <a:rPr lang="en-US" sz="1500" b="1" dirty="0">
                <a:solidFill>
                  <a:schemeClr val="tx1">
                    <a:lumMod val="85000"/>
                    <a:lumOff val="15000"/>
                  </a:schemeClr>
                </a:solidFill>
              </a:rPr>
              <a:t>Jim’s SS benefit at FRA (age 66)</a:t>
            </a:r>
          </a:p>
        </p:txBody>
      </p:sp>
      <p:sp>
        <p:nvSpPr>
          <p:cNvPr id="33" name="Title 1"/>
          <p:cNvSpPr txBox="1">
            <a:spLocks/>
          </p:cNvSpPr>
          <p:nvPr/>
        </p:nvSpPr>
        <p:spPr>
          <a:xfrm>
            <a:off x="729666" y="594036"/>
            <a:ext cx="8115251" cy="904563"/>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pPr>
              <a:lnSpc>
                <a:spcPts val="3500"/>
              </a:lnSpc>
            </a:pPr>
            <a:r>
              <a:rPr lang="en-US" b="0" dirty="0">
                <a:solidFill>
                  <a:schemeClr val="bg1"/>
                </a:solidFill>
                <a:sym typeface="Calibri"/>
              </a:rPr>
              <a:t>Meet Jim, a single person in retirement</a:t>
            </a:r>
            <a:br>
              <a:rPr lang="en-US" b="0" dirty="0">
                <a:solidFill>
                  <a:schemeClr val="bg1"/>
                </a:solidFill>
                <a:sym typeface="Calibri"/>
              </a:rPr>
            </a:br>
            <a:r>
              <a:rPr lang="en-US" sz="3200" b="0" dirty="0">
                <a:solidFill>
                  <a:schemeClr val="tx1">
                    <a:lumMod val="85000"/>
                    <a:lumOff val="15000"/>
                  </a:schemeClr>
                </a:solidFill>
              </a:rPr>
              <a:t>Jim is 61</a:t>
            </a:r>
          </a:p>
        </p:txBody>
      </p:sp>
      <p:sp>
        <p:nvSpPr>
          <p:cNvPr id="27" name="TextBox 26"/>
          <p:cNvSpPr txBox="1"/>
          <p:nvPr/>
        </p:nvSpPr>
        <p:spPr>
          <a:xfrm>
            <a:off x="4544013" y="6120772"/>
            <a:ext cx="1384907" cy="430887"/>
          </a:xfrm>
          <a:prstGeom prst="rect">
            <a:avLst/>
          </a:prstGeom>
          <a:noFill/>
        </p:spPr>
        <p:txBody>
          <a:bodyPr wrap="square" rtlCol="0">
            <a:spAutoFit/>
          </a:bodyPr>
          <a:lstStyle/>
          <a:p>
            <a:pPr algn="ctr"/>
            <a:r>
              <a:rPr lang="en-US" sz="2200" b="1" dirty="0">
                <a:solidFill>
                  <a:schemeClr val="bg1"/>
                </a:solidFill>
                <a:effectLst>
                  <a:outerShdw blurRad="38100" dist="38100" dir="2700000" algn="tl">
                    <a:srgbClr val="000000">
                      <a:alpha val="43137"/>
                    </a:srgbClr>
                  </a:outerShdw>
                </a:effectLst>
              </a:rPr>
              <a:t>$778,482</a:t>
            </a:r>
            <a:endParaRPr lang="en-US" sz="2200" baseline="30000" dirty="0">
              <a:solidFill>
                <a:schemeClr val="bg1"/>
              </a:solidFill>
              <a:effectLst>
                <a:outerShdw blurRad="38100" dist="38100" dir="2700000" algn="tl">
                  <a:srgbClr val="000000">
                    <a:alpha val="43137"/>
                  </a:srgbClr>
                </a:outerShdw>
              </a:effectLst>
            </a:endParaRPr>
          </a:p>
        </p:txBody>
      </p:sp>
      <p:sp>
        <p:nvSpPr>
          <p:cNvPr id="29" name="Rectangle 28"/>
          <p:cNvSpPr/>
          <p:nvPr/>
        </p:nvSpPr>
        <p:spPr>
          <a:xfrm>
            <a:off x="4633570" y="4430720"/>
            <a:ext cx="1228984" cy="1689413"/>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183824" y="3869278"/>
            <a:ext cx="1228984" cy="2250856"/>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6183824" y="3868641"/>
            <a:ext cx="1228984" cy="557352"/>
          </a:xfrm>
          <a:prstGeom prst="rect">
            <a:avLst/>
          </a:prstGeom>
          <a:pattFill prst="dkDnDiag">
            <a:fgClr>
              <a:srgbClr val="DA5120"/>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p:nvGrpSpPr>
        <p:grpSpPr>
          <a:xfrm>
            <a:off x="3852151" y="2717115"/>
            <a:ext cx="2310231" cy="1067269"/>
            <a:chOff x="4496082" y="2651237"/>
            <a:chExt cx="3147191" cy="1067269"/>
          </a:xfrm>
        </p:grpSpPr>
        <p:sp>
          <p:nvSpPr>
            <p:cNvPr id="35" name="Rectangular Callout 34"/>
            <p:cNvSpPr/>
            <p:nvPr/>
          </p:nvSpPr>
          <p:spPr>
            <a:xfrm flipH="1">
              <a:off x="4496082" y="2651237"/>
              <a:ext cx="3147191" cy="1067269"/>
            </a:xfrm>
            <a:prstGeom prst="wedgeRectCallout">
              <a:avLst>
                <a:gd name="adj1" fmla="val -75503"/>
                <a:gd name="adj2" fmla="val 68508"/>
              </a:avLst>
            </a:prstGeom>
            <a:solidFill>
              <a:srgbClr val="5D8FB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200" dirty="0"/>
            </a:p>
          </p:txBody>
        </p:sp>
        <p:sp>
          <p:nvSpPr>
            <p:cNvPr id="37" name="TextBox 36"/>
            <p:cNvSpPr txBox="1"/>
            <p:nvPr/>
          </p:nvSpPr>
          <p:spPr>
            <a:xfrm>
              <a:off x="4705362" y="2678635"/>
              <a:ext cx="2763267" cy="954107"/>
            </a:xfrm>
            <a:prstGeom prst="rect">
              <a:avLst/>
            </a:prstGeom>
            <a:solidFill>
              <a:srgbClr val="5D8FB1"/>
            </a:solidFill>
          </p:spPr>
          <p:txBody>
            <a:bodyPr wrap="square" rtlCol="0">
              <a:spAutoFit/>
            </a:bodyPr>
            <a:lstStyle/>
            <a:p>
              <a:pPr algn="ctr"/>
              <a:r>
                <a:rPr lang="en-US" sz="2400" b="1" dirty="0">
                  <a:solidFill>
                    <a:schemeClr val="bg1"/>
                  </a:solidFill>
                </a:rPr>
                <a:t>$143,739</a:t>
              </a:r>
            </a:p>
            <a:p>
              <a:pPr algn="ctr"/>
              <a:r>
                <a:rPr lang="en-US" sz="1600" dirty="0">
                  <a:solidFill>
                    <a:schemeClr val="bg1"/>
                  </a:solidFill>
                </a:rPr>
                <a:t>Cumulative benefit</a:t>
              </a:r>
            </a:p>
            <a:p>
              <a:pPr algn="ctr"/>
              <a:r>
                <a:rPr lang="en-US" sz="1600" dirty="0">
                  <a:solidFill>
                    <a:schemeClr val="bg1"/>
                  </a:solidFill>
                </a:rPr>
                <a:t>lost by filing early</a:t>
              </a:r>
            </a:p>
          </p:txBody>
        </p:sp>
      </p:grpSp>
      <p:sp>
        <p:nvSpPr>
          <p:cNvPr id="38" name="TextBox 37"/>
          <p:cNvSpPr txBox="1"/>
          <p:nvPr/>
        </p:nvSpPr>
        <p:spPr>
          <a:xfrm>
            <a:off x="5961530" y="6120772"/>
            <a:ext cx="1649142" cy="430887"/>
          </a:xfrm>
          <a:prstGeom prst="rect">
            <a:avLst/>
          </a:prstGeom>
          <a:noFill/>
        </p:spPr>
        <p:txBody>
          <a:bodyPr wrap="square" rtlCol="0">
            <a:spAutoFit/>
          </a:bodyPr>
          <a:lstStyle/>
          <a:p>
            <a:pPr algn="ctr"/>
            <a:r>
              <a:rPr lang="en-US" sz="2200" b="1" dirty="0">
                <a:solidFill>
                  <a:schemeClr val="bg1"/>
                </a:solidFill>
                <a:effectLst>
                  <a:outerShdw blurRad="38100" dist="38100" dir="2700000" algn="tl">
                    <a:srgbClr val="000000">
                      <a:alpha val="43137"/>
                    </a:srgbClr>
                  </a:outerShdw>
                </a:effectLst>
              </a:rPr>
              <a:t>$922,221</a:t>
            </a:r>
            <a:endParaRPr lang="en-US" sz="2200" baseline="30000" dirty="0">
              <a:solidFill>
                <a:schemeClr val="bg1"/>
              </a:solidFill>
              <a:effectLst>
                <a:outerShdw blurRad="38100" dist="38100" dir="2700000" algn="tl">
                  <a:srgbClr val="000000">
                    <a:alpha val="43137"/>
                  </a:srgbClr>
                </a:outerShdw>
              </a:effectLst>
            </a:endParaRPr>
          </a:p>
        </p:txBody>
      </p:sp>
      <p:sp>
        <p:nvSpPr>
          <p:cNvPr id="17" name="TextBox 16"/>
          <p:cNvSpPr txBox="1"/>
          <p:nvPr/>
        </p:nvSpPr>
        <p:spPr>
          <a:xfrm>
            <a:off x="638628" y="2258476"/>
            <a:ext cx="5076372" cy="276999"/>
          </a:xfrm>
          <a:prstGeom prst="rect">
            <a:avLst/>
          </a:prstGeom>
          <a:noFill/>
          <a:effectLst/>
        </p:spPr>
        <p:txBody>
          <a:bodyPr wrap="square" rtlCol="0">
            <a:spAutoFit/>
          </a:bodyPr>
          <a:lstStyle/>
          <a:p>
            <a:r>
              <a:rPr lang="en-US" sz="1200" b="1" dirty="0">
                <a:solidFill>
                  <a:schemeClr val="tx1">
                    <a:lumMod val="65000"/>
                    <a:lumOff val="35000"/>
                  </a:schemeClr>
                </a:solidFill>
              </a:rPr>
              <a:t>This example is hypothetical and for illustrative purposes only</a:t>
            </a:r>
          </a:p>
        </p:txBody>
      </p:sp>
      <p:sp>
        <p:nvSpPr>
          <p:cNvPr id="20" name="TextBox 19"/>
          <p:cNvSpPr txBox="1"/>
          <p:nvPr/>
        </p:nvSpPr>
        <p:spPr>
          <a:xfrm>
            <a:off x="4626290" y="4859005"/>
            <a:ext cx="1253990" cy="954107"/>
          </a:xfrm>
          <a:prstGeom prst="rect">
            <a:avLst/>
          </a:prstGeom>
          <a:noFill/>
        </p:spPr>
        <p:txBody>
          <a:bodyPr wrap="square" rtlCol="0">
            <a:spAutoFit/>
          </a:bodyPr>
          <a:lstStyle/>
          <a:p>
            <a:pPr algn="ctr"/>
            <a:r>
              <a:rPr lang="en-US" b="1" dirty="0">
                <a:solidFill>
                  <a:schemeClr val="bg1"/>
                </a:solidFill>
              </a:rPr>
              <a:t>Cumulative benefit if </a:t>
            </a:r>
            <a:br>
              <a:rPr lang="en-US" b="1" dirty="0">
                <a:solidFill>
                  <a:schemeClr val="bg1"/>
                </a:solidFill>
              </a:rPr>
            </a:br>
            <a:r>
              <a:rPr lang="en-US" b="1" dirty="0">
                <a:solidFill>
                  <a:schemeClr val="bg1"/>
                </a:solidFill>
              </a:rPr>
              <a:t>Jim files</a:t>
            </a:r>
          </a:p>
          <a:p>
            <a:pPr algn="ctr"/>
            <a:r>
              <a:rPr lang="en-US" b="1" dirty="0">
                <a:solidFill>
                  <a:schemeClr val="bg1"/>
                </a:solidFill>
              </a:rPr>
              <a:t>at 62</a:t>
            </a:r>
            <a:endParaRPr lang="en-US" b="1" baseline="30000" dirty="0">
              <a:solidFill>
                <a:schemeClr val="bg1"/>
              </a:solidFill>
            </a:endParaRPr>
          </a:p>
        </p:txBody>
      </p:sp>
      <p:sp>
        <p:nvSpPr>
          <p:cNvPr id="21" name="TextBox 20"/>
          <p:cNvSpPr txBox="1"/>
          <p:nvPr/>
        </p:nvSpPr>
        <p:spPr>
          <a:xfrm>
            <a:off x="6199013" y="4815074"/>
            <a:ext cx="1213795" cy="954107"/>
          </a:xfrm>
          <a:prstGeom prst="rect">
            <a:avLst/>
          </a:prstGeom>
          <a:noFill/>
        </p:spPr>
        <p:txBody>
          <a:bodyPr wrap="square" rtlCol="0">
            <a:spAutoFit/>
          </a:bodyPr>
          <a:lstStyle/>
          <a:p>
            <a:pPr algn="ctr"/>
            <a:r>
              <a:rPr lang="en-US" b="1" dirty="0">
                <a:solidFill>
                  <a:schemeClr val="bg1"/>
                </a:solidFill>
              </a:rPr>
              <a:t>Cumulative benefit </a:t>
            </a:r>
            <a:br>
              <a:rPr lang="en-US" b="1" dirty="0">
                <a:solidFill>
                  <a:schemeClr val="bg1"/>
                </a:solidFill>
              </a:rPr>
            </a:br>
            <a:r>
              <a:rPr lang="en-US" b="1" dirty="0">
                <a:solidFill>
                  <a:schemeClr val="bg1"/>
                </a:solidFill>
              </a:rPr>
              <a:t>if Jim</a:t>
            </a:r>
          </a:p>
          <a:p>
            <a:pPr algn="ctr"/>
            <a:r>
              <a:rPr lang="en-US" b="1" dirty="0">
                <a:solidFill>
                  <a:schemeClr val="bg1"/>
                </a:solidFill>
              </a:rPr>
              <a:t>files at 66</a:t>
            </a:r>
            <a:endParaRPr lang="en-US" b="1" baseline="30000" dirty="0">
              <a:solidFill>
                <a:schemeClr val="bg1"/>
              </a:solidFill>
            </a:endParaRPr>
          </a:p>
        </p:txBody>
      </p:sp>
      <p:sp>
        <p:nvSpPr>
          <p:cNvPr id="22" name="TextBox 21"/>
          <p:cNvSpPr txBox="1">
            <a:spLocks noChangeAspect="1"/>
          </p:cNvSpPr>
          <p:nvPr/>
        </p:nvSpPr>
        <p:spPr>
          <a:xfrm>
            <a:off x="0" y="-18243"/>
            <a:ext cx="9144000" cy="457200"/>
          </a:xfrm>
          <a:prstGeom prst="rect">
            <a:avLst/>
          </a:prstGeom>
          <a:solidFill>
            <a:srgbClr val="5D8FB1"/>
          </a:solidFill>
        </p:spPr>
        <p:txBody>
          <a:bodyPr wrap="square" rtlCol="0">
            <a:spAutoFit/>
          </a:bodyPr>
          <a:lstStyle/>
          <a:p>
            <a:endParaRPr lang="en-US" b="1" dirty="0"/>
          </a:p>
        </p:txBody>
      </p:sp>
      <p:sp>
        <p:nvSpPr>
          <p:cNvPr id="23" name="TextBox 22"/>
          <p:cNvSpPr txBox="1"/>
          <p:nvPr/>
        </p:nvSpPr>
        <p:spPr>
          <a:xfrm>
            <a:off x="540297" y="45886"/>
            <a:ext cx="8531352" cy="369332"/>
          </a:xfrm>
          <a:prstGeom prst="rect">
            <a:avLst/>
          </a:prstGeom>
          <a:noFill/>
        </p:spPr>
        <p:txBody>
          <a:bodyPr wrap="square" rtlCol="0">
            <a:spAutoFit/>
          </a:bodyPr>
          <a:lstStyle/>
          <a:p>
            <a:r>
              <a:rPr lang="en-US" sz="1800" b="1" dirty="0"/>
              <a:t>Another Option for A Single Person</a:t>
            </a:r>
            <a:endParaRPr lang="en-US" dirty="0"/>
          </a:p>
        </p:txBody>
      </p:sp>
      <p:sp>
        <p:nvSpPr>
          <p:cNvPr id="24" name="Rectangle 23"/>
          <p:cNvSpPr/>
          <p:nvPr/>
        </p:nvSpPr>
        <p:spPr>
          <a:xfrm>
            <a:off x="7688161" y="3425711"/>
            <a:ext cx="1228984" cy="2694424"/>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p:cNvSpPr/>
          <p:nvPr/>
        </p:nvSpPr>
        <p:spPr>
          <a:xfrm>
            <a:off x="7687520" y="3425710"/>
            <a:ext cx="1228984" cy="1000283"/>
          </a:xfrm>
          <a:prstGeom prst="rect">
            <a:avLst/>
          </a:prstGeom>
          <a:pattFill prst="dkDnDiag">
            <a:fgClr>
              <a:srgbClr val="DA5120"/>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p:cNvGrpSpPr/>
          <p:nvPr/>
        </p:nvGrpSpPr>
        <p:grpSpPr>
          <a:xfrm>
            <a:off x="6581491" y="1663926"/>
            <a:ext cx="2263426" cy="1067269"/>
            <a:chOff x="4756128" y="1856582"/>
            <a:chExt cx="3147191" cy="1067269"/>
          </a:xfrm>
        </p:grpSpPr>
        <p:sp>
          <p:nvSpPr>
            <p:cNvPr id="28" name="Rectangular Callout 27"/>
            <p:cNvSpPr/>
            <p:nvPr/>
          </p:nvSpPr>
          <p:spPr>
            <a:xfrm flipH="1">
              <a:off x="4756128" y="1856582"/>
              <a:ext cx="3147191" cy="1067269"/>
            </a:xfrm>
            <a:prstGeom prst="wedgeRectCallout">
              <a:avLst>
                <a:gd name="adj1" fmla="val -16915"/>
                <a:gd name="adj2" fmla="val 127166"/>
              </a:avLst>
            </a:prstGeom>
            <a:solidFill>
              <a:srgbClr val="5D8FB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dirty="0"/>
            </a:p>
          </p:txBody>
        </p:sp>
        <p:sp>
          <p:nvSpPr>
            <p:cNvPr id="32" name="TextBox 31"/>
            <p:cNvSpPr txBox="1"/>
            <p:nvPr/>
          </p:nvSpPr>
          <p:spPr>
            <a:xfrm>
              <a:off x="4947993" y="1857390"/>
              <a:ext cx="2763266" cy="954107"/>
            </a:xfrm>
            <a:prstGeom prst="rect">
              <a:avLst/>
            </a:prstGeom>
            <a:solidFill>
              <a:srgbClr val="5D8FB1"/>
            </a:solidFill>
          </p:spPr>
          <p:txBody>
            <a:bodyPr wrap="square" rtlCol="0">
              <a:spAutoFit/>
            </a:bodyPr>
            <a:lstStyle/>
            <a:p>
              <a:pPr algn="ctr"/>
              <a:r>
                <a:rPr lang="en-US" sz="2400" b="1" dirty="0">
                  <a:solidFill>
                    <a:schemeClr val="bg1"/>
                  </a:solidFill>
                </a:rPr>
                <a:t>$255,925</a:t>
              </a:r>
            </a:p>
            <a:p>
              <a:pPr algn="ctr"/>
              <a:r>
                <a:rPr lang="en-US" sz="1600" dirty="0">
                  <a:solidFill>
                    <a:schemeClr val="bg1"/>
                  </a:solidFill>
                </a:rPr>
                <a:t>Cumulative benefit</a:t>
              </a:r>
            </a:p>
            <a:p>
              <a:pPr algn="ctr"/>
              <a:r>
                <a:rPr lang="en-US" sz="1600" dirty="0">
                  <a:solidFill>
                    <a:schemeClr val="bg1"/>
                  </a:solidFill>
                </a:rPr>
                <a:t>lost by filing early</a:t>
              </a:r>
            </a:p>
          </p:txBody>
        </p:sp>
      </p:grpSp>
      <p:sp>
        <p:nvSpPr>
          <p:cNvPr id="34" name="TextBox 33"/>
          <p:cNvSpPr txBox="1"/>
          <p:nvPr/>
        </p:nvSpPr>
        <p:spPr>
          <a:xfrm>
            <a:off x="7465866" y="6120772"/>
            <a:ext cx="1676547" cy="430887"/>
          </a:xfrm>
          <a:prstGeom prst="rect">
            <a:avLst/>
          </a:prstGeom>
          <a:noFill/>
        </p:spPr>
        <p:txBody>
          <a:bodyPr wrap="square" rtlCol="0">
            <a:spAutoFit/>
          </a:bodyPr>
          <a:lstStyle/>
          <a:p>
            <a:pPr algn="ctr"/>
            <a:r>
              <a:rPr lang="en-US" sz="2200" b="1" dirty="0">
                <a:solidFill>
                  <a:schemeClr val="bg1"/>
                </a:solidFill>
                <a:effectLst>
                  <a:outerShdw blurRad="38100" dist="38100" dir="2700000" algn="tl">
                    <a:srgbClr val="000000">
                      <a:alpha val="43137"/>
                    </a:srgbClr>
                  </a:outerShdw>
                </a:effectLst>
              </a:rPr>
              <a:t>$1,034,407</a:t>
            </a:r>
            <a:endParaRPr lang="en-US" sz="2200" baseline="30000" dirty="0">
              <a:solidFill>
                <a:schemeClr val="bg1"/>
              </a:solidFill>
              <a:effectLst>
                <a:outerShdw blurRad="38100" dist="38100" dir="2700000" algn="tl">
                  <a:srgbClr val="000000">
                    <a:alpha val="43137"/>
                  </a:srgbClr>
                </a:outerShdw>
              </a:effectLst>
            </a:endParaRPr>
          </a:p>
        </p:txBody>
      </p:sp>
      <p:sp>
        <p:nvSpPr>
          <p:cNvPr id="36" name="TextBox 35"/>
          <p:cNvSpPr txBox="1"/>
          <p:nvPr/>
        </p:nvSpPr>
        <p:spPr>
          <a:xfrm>
            <a:off x="7703350" y="4815074"/>
            <a:ext cx="1213795" cy="954107"/>
          </a:xfrm>
          <a:prstGeom prst="rect">
            <a:avLst/>
          </a:prstGeom>
          <a:noFill/>
        </p:spPr>
        <p:txBody>
          <a:bodyPr wrap="square" rtlCol="0">
            <a:spAutoFit/>
          </a:bodyPr>
          <a:lstStyle/>
          <a:p>
            <a:pPr algn="ctr"/>
            <a:r>
              <a:rPr lang="en-US" b="1" dirty="0">
                <a:solidFill>
                  <a:schemeClr val="bg1"/>
                </a:solidFill>
              </a:rPr>
              <a:t>Cumulative benefit </a:t>
            </a:r>
            <a:br>
              <a:rPr lang="en-US" b="1" dirty="0">
                <a:solidFill>
                  <a:schemeClr val="bg1"/>
                </a:solidFill>
              </a:rPr>
            </a:br>
            <a:r>
              <a:rPr lang="en-US" b="1" dirty="0">
                <a:solidFill>
                  <a:schemeClr val="bg1"/>
                </a:solidFill>
              </a:rPr>
              <a:t>if Jim</a:t>
            </a:r>
          </a:p>
          <a:p>
            <a:pPr algn="ctr"/>
            <a:r>
              <a:rPr lang="en-US" b="1" dirty="0">
                <a:solidFill>
                  <a:schemeClr val="bg1"/>
                </a:solidFill>
              </a:rPr>
              <a:t>files at 70</a:t>
            </a:r>
            <a:endParaRPr lang="en-US" b="1" baseline="30000" dirty="0">
              <a:solidFill>
                <a:schemeClr val="bg1"/>
              </a:solidFill>
            </a:endParaRPr>
          </a:p>
        </p:txBody>
      </p:sp>
    </p:spTree>
    <p:extLst>
      <p:ext uri="{BB962C8B-B14F-4D97-AF65-F5344CB8AC3E}">
        <p14:creationId xmlns:p14="http://schemas.microsoft.com/office/powerpoint/2010/main" val="391014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par>
                                <p:cTn id="43" presetID="10"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P spid="30" grpId="0" animBg="1"/>
      <p:bldP spid="31" grpId="0" animBg="1"/>
      <p:bldP spid="38" grpId="0"/>
      <p:bldP spid="20" grpId="0"/>
      <p:bldP spid="21" grpId="0"/>
      <p:bldP spid="24" grpId="0" animBg="1"/>
      <p:bldP spid="25" grpId="0" animBg="1"/>
      <p:bldP spid="34"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4"/>
          </p:nvPr>
        </p:nvSpPr>
        <p:spPr>
          <a:xfrm>
            <a:off x="6767406" y="6463336"/>
            <a:ext cx="2133600" cy="365125"/>
          </a:xfrm>
          <a:prstGeom prst="rect">
            <a:avLst/>
          </a:prstGeom>
        </p:spPr>
        <p:txBody>
          <a:bodyPr/>
          <a:lstStyle/>
          <a:p>
            <a:fld id="{6841C7FB-8763-2A49-8BF2-4EC272C90163}" type="slidenum">
              <a:rPr lang="en-US" smtClean="0"/>
              <a:pPr/>
              <a:t>12</a:t>
            </a:fld>
            <a:endParaRPr lang="en-US" dirty="0"/>
          </a:p>
        </p:txBody>
      </p:sp>
      <p:sp>
        <p:nvSpPr>
          <p:cNvPr id="18" name="TextBox 17"/>
          <p:cNvSpPr txBox="1"/>
          <p:nvPr/>
        </p:nvSpPr>
        <p:spPr>
          <a:xfrm>
            <a:off x="554316" y="2437482"/>
            <a:ext cx="7767705" cy="553998"/>
          </a:xfrm>
          <a:prstGeom prst="rect">
            <a:avLst/>
          </a:prstGeom>
          <a:noFill/>
        </p:spPr>
        <p:txBody>
          <a:bodyPr wrap="square" lIns="0" tIns="0" rIns="0" bIns="0" rtlCol="0">
            <a:spAutoFit/>
          </a:bodyPr>
          <a:lstStyle/>
          <a:p>
            <a:r>
              <a:rPr lang="en-US" sz="1800" kern="0" dirty="0">
                <a:solidFill>
                  <a:srgbClr val="62706F"/>
                </a:solidFill>
                <a:sym typeface="Arial"/>
              </a:rPr>
              <a:t>Jim files restricted for spousal at 66, files standard at 70;</a:t>
            </a:r>
          </a:p>
          <a:p>
            <a:r>
              <a:rPr lang="en-US" sz="1800" kern="0" dirty="0">
                <a:solidFill>
                  <a:srgbClr val="62706F"/>
                </a:solidFill>
                <a:sym typeface="Arial"/>
              </a:rPr>
              <a:t>Linda files </a:t>
            </a:r>
            <a:r>
              <a:rPr lang="en-US" sz="1800" dirty="0">
                <a:solidFill>
                  <a:srgbClr val="62706F"/>
                </a:solidFill>
              </a:rPr>
              <a:t>standard at 64 years 5 months</a:t>
            </a:r>
            <a:endParaRPr lang="en-US" sz="1800" kern="0" dirty="0">
              <a:solidFill>
                <a:srgbClr val="62706F"/>
              </a:solidFill>
              <a:sym typeface="Arial"/>
            </a:endParaRPr>
          </a:p>
        </p:txBody>
      </p:sp>
      <p:sp>
        <p:nvSpPr>
          <p:cNvPr id="20" name="TextBox 19"/>
          <p:cNvSpPr txBox="1"/>
          <p:nvPr/>
        </p:nvSpPr>
        <p:spPr>
          <a:xfrm>
            <a:off x="6937454" y="3933047"/>
            <a:ext cx="1959191" cy="400110"/>
          </a:xfrm>
          <a:prstGeom prst="rect">
            <a:avLst/>
          </a:prstGeom>
          <a:noFill/>
        </p:spPr>
        <p:txBody>
          <a:bodyPr wrap="none" rtlCol="0">
            <a:spAutoFit/>
          </a:bodyPr>
          <a:lstStyle/>
          <a:p>
            <a:r>
              <a:rPr lang="en-US" sz="2000" b="1" dirty="0">
                <a:solidFill>
                  <a:schemeClr val="tx1">
                    <a:lumMod val="65000"/>
                    <a:lumOff val="35000"/>
                  </a:schemeClr>
                </a:solidFill>
              </a:rPr>
              <a:t>&lt;1% </a:t>
            </a:r>
            <a:r>
              <a:rPr lang="en-US" dirty="0">
                <a:solidFill>
                  <a:schemeClr val="tx1">
                    <a:lumMod val="50000"/>
                    <a:lumOff val="50000"/>
                  </a:schemeClr>
                </a:solidFill>
              </a:rPr>
              <a:t>less in benefits</a:t>
            </a:r>
          </a:p>
        </p:txBody>
      </p:sp>
      <p:sp>
        <p:nvSpPr>
          <p:cNvPr id="27" name="Rectangle 26"/>
          <p:cNvSpPr/>
          <p:nvPr/>
        </p:nvSpPr>
        <p:spPr>
          <a:xfrm>
            <a:off x="543148" y="2995971"/>
            <a:ext cx="7898580" cy="368135"/>
          </a:xfrm>
          <a:prstGeom prst="rect">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534272" y="2976424"/>
            <a:ext cx="6787749" cy="369332"/>
          </a:xfrm>
          <a:prstGeom prst="rect">
            <a:avLst/>
          </a:prstGeom>
        </p:spPr>
        <p:txBody>
          <a:bodyPr wrap="square">
            <a:spAutoFit/>
          </a:bodyPr>
          <a:lstStyle/>
          <a:p>
            <a:pPr algn="r"/>
            <a:r>
              <a:rPr lang="en-US" sz="1800" b="1" dirty="0">
                <a:solidFill>
                  <a:srgbClr val="FFFFFF"/>
                </a:solidFill>
              </a:rPr>
              <a:t>Cumulative benefits: $1,580,472</a:t>
            </a:r>
          </a:p>
        </p:txBody>
      </p:sp>
      <p:sp>
        <p:nvSpPr>
          <p:cNvPr id="29" name="TextBox 28"/>
          <p:cNvSpPr txBox="1"/>
          <p:nvPr/>
        </p:nvSpPr>
        <p:spPr>
          <a:xfrm>
            <a:off x="554316" y="3654006"/>
            <a:ext cx="8180816" cy="307777"/>
          </a:xfrm>
          <a:prstGeom prst="rect">
            <a:avLst/>
          </a:prstGeom>
          <a:noFill/>
        </p:spPr>
        <p:txBody>
          <a:bodyPr wrap="square" lIns="0" tIns="0" rIns="0" bIns="0" rtlCol="0">
            <a:spAutoFit/>
          </a:bodyPr>
          <a:lstStyle/>
          <a:p>
            <a:pPr>
              <a:spcAft>
                <a:spcPts val="1200"/>
              </a:spcAft>
            </a:pPr>
            <a:r>
              <a:rPr lang="en-US" sz="2000" kern="0" dirty="0">
                <a:solidFill>
                  <a:srgbClr val="62706F"/>
                </a:solidFill>
                <a:cs typeface="Arial"/>
                <a:sym typeface="Arial"/>
              </a:rPr>
              <a:t>Jim files standard at 70; Linda files standard at </a:t>
            </a:r>
            <a:r>
              <a:rPr lang="en-US" sz="2000" dirty="0">
                <a:solidFill>
                  <a:srgbClr val="62706F"/>
                </a:solidFill>
              </a:rPr>
              <a:t>68</a:t>
            </a:r>
            <a:endParaRPr lang="en-US" sz="2000" kern="0" dirty="0">
              <a:solidFill>
                <a:srgbClr val="62706F"/>
              </a:solidFill>
              <a:cs typeface="Arial"/>
              <a:sym typeface="Arial"/>
            </a:endParaRPr>
          </a:p>
        </p:txBody>
      </p:sp>
      <p:sp>
        <p:nvSpPr>
          <p:cNvPr id="30" name="Rectangle 29"/>
          <p:cNvSpPr/>
          <p:nvPr/>
        </p:nvSpPr>
        <p:spPr>
          <a:xfrm>
            <a:off x="543148" y="3967664"/>
            <a:ext cx="6374579" cy="368135"/>
          </a:xfrm>
          <a:prstGeom prst="rect">
            <a:avLst/>
          </a:prstGeom>
          <a:solidFill>
            <a:srgbClr val="DA51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534272" y="3960817"/>
            <a:ext cx="5261781" cy="369332"/>
          </a:xfrm>
          <a:prstGeom prst="rect">
            <a:avLst/>
          </a:prstGeom>
        </p:spPr>
        <p:txBody>
          <a:bodyPr wrap="square">
            <a:spAutoFit/>
          </a:bodyPr>
          <a:lstStyle/>
          <a:p>
            <a:pPr algn="r"/>
            <a:r>
              <a:rPr lang="en-US" sz="1800" b="1" dirty="0">
                <a:solidFill>
                  <a:srgbClr val="FFFFFF"/>
                </a:solidFill>
              </a:rPr>
              <a:t>Cumulative benefits: $1,575,580</a:t>
            </a:r>
          </a:p>
        </p:txBody>
      </p:sp>
      <p:sp>
        <p:nvSpPr>
          <p:cNvPr id="21" name="Title 1"/>
          <p:cNvSpPr txBox="1">
            <a:spLocks/>
          </p:cNvSpPr>
          <p:nvPr/>
        </p:nvSpPr>
        <p:spPr>
          <a:xfrm>
            <a:off x="508000" y="912051"/>
            <a:ext cx="7974086"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 WHY SOCIAL SECURITY IS THE CHOICE OF A LIFETIME</a:t>
            </a:r>
          </a:p>
          <a:p>
            <a:r>
              <a:rPr lang="en-US" sz="3300" b="0" dirty="0">
                <a:solidFill>
                  <a:srgbClr val="62706F"/>
                </a:solidFill>
                <a:sym typeface="Calibri"/>
              </a:rPr>
              <a:t>Comparing options</a:t>
            </a:r>
            <a:endParaRPr lang="en-US" sz="3300" b="0" dirty="0">
              <a:solidFill>
                <a:srgbClr val="62706F"/>
              </a:solidFill>
            </a:endParaRPr>
          </a:p>
        </p:txBody>
      </p:sp>
      <p:sp>
        <p:nvSpPr>
          <p:cNvPr id="2" name="Rectangle 1"/>
          <p:cNvSpPr/>
          <p:nvPr/>
        </p:nvSpPr>
        <p:spPr>
          <a:xfrm>
            <a:off x="482600" y="1707608"/>
            <a:ext cx="2424062" cy="461665"/>
          </a:xfrm>
          <a:prstGeom prst="rect">
            <a:avLst/>
          </a:prstGeom>
        </p:spPr>
        <p:txBody>
          <a:bodyPr wrap="none">
            <a:spAutoFit/>
          </a:bodyPr>
          <a:lstStyle/>
          <a:p>
            <a:r>
              <a:rPr lang="en-US" sz="2400" b="1" dirty="0">
                <a:solidFill>
                  <a:srgbClr val="62706F"/>
                </a:solidFill>
                <a:sym typeface="Calibri"/>
              </a:rPr>
              <a:t>Married Couple</a:t>
            </a:r>
            <a:endParaRPr lang="en-US" sz="2400" b="1" dirty="0">
              <a:solidFill>
                <a:srgbClr val="62706F"/>
              </a:solidFill>
            </a:endParaRPr>
          </a:p>
        </p:txBody>
      </p:sp>
      <p:sp>
        <p:nvSpPr>
          <p:cNvPr id="25" name="TextBox 24"/>
          <p:cNvSpPr txBox="1"/>
          <p:nvPr/>
        </p:nvSpPr>
        <p:spPr>
          <a:xfrm>
            <a:off x="5779788" y="4937233"/>
            <a:ext cx="2165978" cy="400110"/>
          </a:xfrm>
          <a:prstGeom prst="rect">
            <a:avLst/>
          </a:prstGeom>
          <a:noFill/>
        </p:spPr>
        <p:txBody>
          <a:bodyPr wrap="none" rtlCol="0">
            <a:spAutoFit/>
          </a:bodyPr>
          <a:lstStyle/>
          <a:p>
            <a:r>
              <a:rPr lang="en-US" sz="2000" b="1" dirty="0">
                <a:solidFill>
                  <a:schemeClr val="tx1">
                    <a:lumMod val="65000"/>
                    <a:lumOff val="35000"/>
                  </a:schemeClr>
                </a:solidFill>
              </a:rPr>
              <a:t>10.4% </a:t>
            </a:r>
            <a:r>
              <a:rPr lang="en-US" dirty="0">
                <a:solidFill>
                  <a:schemeClr val="tx1">
                    <a:lumMod val="50000"/>
                    <a:lumOff val="50000"/>
                  </a:schemeClr>
                </a:solidFill>
              </a:rPr>
              <a:t>less in benefits</a:t>
            </a:r>
          </a:p>
        </p:txBody>
      </p:sp>
      <p:sp>
        <p:nvSpPr>
          <p:cNvPr id="26" name="TextBox 25"/>
          <p:cNvSpPr txBox="1"/>
          <p:nvPr/>
        </p:nvSpPr>
        <p:spPr>
          <a:xfrm>
            <a:off x="560137" y="4605776"/>
            <a:ext cx="8180816" cy="307777"/>
          </a:xfrm>
          <a:prstGeom prst="rect">
            <a:avLst/>
          </a:prstGeom>
          <a:noFill/>
        </p:spPr>
        <p:txBody>
          <a:bodyPr wrap="square" lIns="0" tIns="0" rIns="0" bIns="0" rtlCol="0">
            <a:spAutoFit/>
          </a:bodyPr>
          <a:lstStyle/>
          <a:p>
            <a:pPr>
              <a:spcAft>
                <a:spcPts val="1200"/>
              </a:spcAft>
            </a:pPr>
            <a:r>
              <a:rPr lang="en-US" sz="2000" kern="0" dirty="0">
                <a:solidFill>
                  <a:srgbClr val="62706F"/>
                </a:solidFill>
                <a:cs typeface="Arial"/>
                <a:sym typeface="Arial"/>
              </a:rPr>
              <a:t>Jim files </a:t>
            </a:r>
            <a:r>
              <a:rPr lang="en-US" sz="2000" dirty="0">
                <a:solidFill>
                  <a:srgbClr val="62706F"/>
                </a:solidFill>
              </a:rPr>
              <a:t>standard at </a:t>
            </a:r>
            <a:r>
              <a:rPr lang="en-US" sz="2000" kern="0" dirty="0">
                <a:solidFill>
                  <a:srgbClr val="62706F"/>
                </a:solidFill>
                <a:cs typeface="Arial"/>
                <a:sym typeface="Arial"/>
              </a:rPr>
              <a:t>66; Linda files </a:t>
            </a:r>
            <a:r>
              <a:rPr lang="en-US" sz="2000" dirty="0">
                <a:solidFill>
                  <a:srgbClr val="62706F"/>
                </a:solidFill>
              </a:rPr>
              <a:t>at standard </a:t>
            </a:r>
            <a:r>
              <a:rPr lang="en-US" sz="2000" kern="0" dirty="0">
                <a:solidFill>
                  <a:srgbClr val="62706F"/>
                </a:solidFill>
                <a:cs typeface="Arial"/>
                <a:sym typeface="Arial"/>
              </a:rPr>
              <a:t>66</a:t>
            </a:r>
          </a:p>
        </p:txBody>
      </p:sp>
      <p:sp>
        <p:nvSpPr>
          <p:cNvPr id="31" name="Rectangle 30"/>
          <p:cNvSpPr/>
          <p:nvPr/>
        </p:nvSpPr>
        <p:spPr>
          <a:xfrm>
            <a:off x="548970" y="4946798"/>
            <a:ext cx="5211096" cy="368135"/>
          </a:xfrm>
          <a:prstGeom prst="rect">
            <a:avLst/>
          </a:prstGeom>
          <a:solidFill>
            <a:srgbClr val="5A8B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540094" y="4939951"/>
            <a:ext cx="4122878" cy="369332"/>
          </a:xfrm>
          <a:prstGeom prst="rect">
            <a:avLst/>
          </a:prstGeom>
        </p:spPr>
        <p:txBody>
          <a:bodyPr wrap="square">
            <a:spAutoFit/>
          </a:bodyPr>
          <a:lstStyle/>
          <a:p>
            <a:pPr algn="r"/>
            <a:r>
              <a:rPr lang="en-US" sz="1800" b="1" dirty="0">
                <a:solidFill>
                  <a:srgbClr val="FFFFFF"/>
                </a:solidFill>
              </a:rPr>
              <a:t>Cumulative benefits: $1,416,353</a:t>
            </a:r>
          </a:p>
        </p:txBody>
      </p:sp>
      <p:sp>
        <p:nvSpPr>
          <p:cNvPr id="33" name="TextBox 32"/>
          <p:cNvSpPr txBox="1"/>
          <p:nvPr/>
        </p:nvSpPr>
        <p:spPr>
          <a:xfrm>
            <a:off x="4649077" y="5853846"/>
            <a:ext cx="2165978" cy="400110"/>
          </a:xfrm>
          <a:prstGeom prst="rect">
            <a:avLst/>
          </a:prstGeom>
          <a:noFill/>
        </p:spPr>
        <p:txBody>
          <a:bodyPr wrap="none" rtlCol="0">
            <a:spAutoFit/>
          </a:bodyPr>
          <a:lstStyle/>
          <a:p>
            <a:r>
              <a:rPr lang="en-US" sz="2000" b="1" dirty="0">
                <a:solidFill>
                  <a:schemeClr val="tx1">
                    <a:lumMod val="65000"/>
                    <a:lumOff val="35000"/>
                  </a:schemeClr>
                </a:solidFill>
              </a:rPr>
              <a:t>14.8% </a:t>
            </a:r>
            <a:r>
              <a:rPr lang="en-US" dirty="0">
                <a:solidFill>
                  <a:schemeClr val="tx1">
                    <a:lumMod val="50000"/>
                    <a:lumOff val="50000"/>
                  </a:schemeClr>
                </a:solidFill>
              </a:rPr>
              <a:t>less in benefits</a:t>
            </a:r>
          </a:p>
        </p:txBody>
      </p:sp>
      <p:sp>
        <p:nvSpPr>
          <p:cNvPr id="34" name="TextBox 33"/>
          <p:cNvSpPr txBox="1"/>
          <p:nvPr/>
        </p:nvSpPr>
        <p:spPr>
          <a:xfrm>
            <a:off x="560137" y="5518873"/>
            <a:ext cx="8180816" cy="307777"/>
          </a:xfrm>
          <a:prstGeom prst="rect">
            <a:avLst/>
          </a:prstGeom>
          <a:noFill/>
        </p:spPr>
        <p:txBody>
          <a:bodyPr wrap="square" lIns="0" tIns="0" rIns="0" bIns="0" rtlCol="0">
            <a:spAutoFit/>
          </a:bodyPr>
          <a:lstStyle/>
          <a:p>
            <a:pPr>
              <a:spcAft>
                <a:spcPts val="1200"/>
              </a:spcAft>
            </a:pPr>
            <a:r>
              <a:rPr lang="en-US" sz="2000" kern="0" dirty="0">
                <a:solidFill>
                  <a:srgbClr val="62706F"/>
                </a:solidFill>
                <a:cs typeface="Arial"/>
                <a:sym typeface="Arial"/>
              </a:rPr>
              <a:t>Jim files standard now; Linda </a:t>
            </a:r>
            <a:r>
              <a:rPr lang="en-US" sz="2000" dirty="0">
                <a:solidFill>
                  <a:srgbClr val="62706F"/>
                </a:solidFill>
              </a:rPr>
              <a:t>files standard at </a:t>
            </a:r>
            <a:r>
              <a:rPr lang="en-US" sz="2000" kern="0" dirty="0">
                <a:solidFill>
                  <a:srgbClr val="62706F"/>
                </a:solidFill>
                <a:cs typeface="Arial"/>
                <a:sym typeface="Arial"/>
              </a:rPr>
              <a:t>62</a:t>
            </a:r>
          </a:p>
        </p:txBody>
      </p:sp>
      <p:sp>
        <p:nvSpPr>
          <p:cNvPr id="35" name="Rectangle 34"/>
          <p:cNvSpPr/>
          <p:nvPr/>
        </p:nvSpPr>
        <p:spPr>
          <a:xfrm>
            <a:off x="548970" y="5863411"/>
            <a:ext cx="4088578" cy="368135"/>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98929" y="5856564"/>
            <a:ext cx="4025139" cy="369332"/>
          </a:xfrm>
          <a:prstGeom prst="rect">
            <a:avLst/>
          </a:prstGeom>
        </p:spPr>
        <p:txBody>
          <a:bodyPr wrap="square">
            <a:spAutoFit/>
          </a:bodyPr>
          <a:lstStyle/>
          <a:p>
            <a:pPr algn="r"/>
            <a:r>
              <a:rPr lang="en-US" sz="1800" b="1" dirty="0">
                <a:solidFill>
                  <a:srgbClr val="FFFFFF"/>
                </a:solidFill>
              </a:rPr>
              <a:t>Cumulative benefits: $1,346,558</a:t>
            </a:r>
          </a:p>
        </p:txBody>
      </p:sp>
    </p:spTree>
    <p:extLst>
      <p:ext uri="{BB962C8B-B14F-4D97-AF65-F5344CB8AC3E}">
        <p14:creationId xmlns:p14="http://schemas.microsoft.com/office/powerpoint/2010/main" val="294037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10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1000"/>
                                        <p:tgtEl>
                                          <p:spTgt spid="30"/>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1000"/>
                                        <p:tgtEl>
                                          <p:spTgt spid="31"/>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down)">
                                      <p:cBhvr>
                                        <p:cTn id="40" dur="500"/>
                                        <p:tgtEl>
                                          <p:spTgt spid="3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1000"/>
                                        <p:tgtEl>
                                          <p:spTgt spid="35"/>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7" grpId="0" animBg="1"/>
      <p:bldP spid="29" grpId="0"/>
      <p:bldP spid="30" grpId="0" animBg="1"/>
      <p:bldP spid="25" grpId="0"/>
      <p:bldP spid="26" grpId="0"/>
      <p:bldP spid="31" grpId="0" animBg="1"/>
      <p:bldP spid="33" grpId="0"/>
      <p:bldP spid="34" grpId="0"/>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994" y="0"/>
            <a:ext cx="9144000" cy="6858000"/>
          </a:xfrm>
          <a:prstGeom prst="rect">
            <a:avLst/>
          </a:prstGeom>
        </p:spPr>
      </p:pic>
      <p:sp>
        <p:nvSpPr>
          <p:cNvPr id="5" name="Slide Number Placeholder 4"/>
          <p:cNvSpPr>
            <a:spLocks noGrp="1"/>
          </p:cNvSpPr>
          <p:nvPr>
            <p:ph type="sldNum" sz="quarter" idx="4"/>
          </p:nvPr>
        </p:nvSpPr>
        <p:spPr>
          <a:xfrm>
            <a:off x="6767406" y="6463336"/>
            <a:ext cx="2133600" cy="365125"/>
          </a:xfrm>
          <a:prstGeom prst="rect">
            <a:avLst/>
          </a:prstGeom>
        </p:spPr>
        <p:txBody>
          <a:bodyPr/>
          <a:lstStyle/>
          <a:p>
            <a:fld id="{6841C7FB-8763-2A49-8BF2-4EC272C90163}" type="slidenum">
              <a:rPr lang="en-US" smtClean="0"/>
              <a:pPr/>
              <a:t>13</a:t>
            </a:fld>
            <a:endParaRPr lang="en-US" dirty="0"/>
          </a:p>
        </p:txBody>
      </p:sp>
      <p:sp>
        <p:nvSpPr>
          <p:cNvPr id="44" name="Rectangle 43"/>
          <p:cNvSpPr/>
          <p:nvPr/>
        </p:nvSpPr>
        <p:spPr>
          <a:xfrm>
            <a:off x="578906" y="4009038"/>
            <a:ext cx="4835026" cy="411480"/>
          </a:xfrm>
          <a:prstGeom prst="rect">
            <a:avLst/>
          </a:prstGeom>
          <a:solidFill>
            <a:srgbClr val="5DA8C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5" name="Rectangle 44"/>
          <p:cNvSpPr/>
          <p:nvPr/>
        </p:nvSpPr>
        <p:spPr>
          <a:xfrm>
            <a:off x="578906" y="4030112"/>
            <a:ext cx="4122878" cy="369332"/>
          </a:xfrm>
          <a:prstGeom prst="rect">
            <a:avLst/>
          </a:prstGeom>
        </p:spPr>
        <p:txBody>
          <a:bodyPr wrap="square">
            <a:spAutoFit/>
          </a:bodyPr>
          <a:lstStyle/>
          <a:p>
            <a:r>
              <a:rPr lang="en-US" sz="1800" b="1" dirty="0">
                <a:solidFill>
                  <a:srgbClr val="FFFFFF"/>
                </a:solidFill>
              </a:rPr>
              <a:t>Cumulative benefits: $922,221</a:t>
            </a:r>
          </a:p>
        </p:txBody>
      </p:sp>
      <p:sp>
        <p:nvSpPr>
          <p:cNvPr id="46" name="TextBox 45"/>
          <p:cNvSpPr txBox="1"/>
          <p:nvPr/>
        </p:nvSpPr>
        <p:spPr>
          <a:xfrm>
            <a:off x="5580324" y="4009038"/>
            <a:ext cx="2523448" cy="400110"/>
          </a:xfrm>
          <a:prstGeom prst="rect">
            <a:avLst/>
          </a:prstGeom>
          <a:noFill/>
        </p:spPr>
        <p:txBody>
          <a:bodyPr wrap="none" rtlCol="0">
            <a:spAutoFit/>
          </a:bodyPr>
          <a:lstStyle/>
          <a:p>
            <a:r>
              <a:rPr lang="en-US" sz="2000" b="1" dirty="0">
                <a:solidFill>
                  <a:schemeClr val="tx1">
                    <a:lumMod val="65000"/>
                    <a:lumOff val="35000"/>
                  </a:schemeClr>
                </a:solidFill>
              </a:rPr>
              <a:t>18.5% </a:t>
            </a:r>
            <a:r>
              <a:rPr lang="en-US" dirty="0">
                <a:solidFill>
                  <a:schemeClr val="tx1">
                    <a:lumMod val="50000"/>
                    <a:lumOff val="50000"/>
                  </a:schemeClr>
                </a:solidFill>
              </a:rPr>
              <a:t>increase in benefits</a:t>
            </a:r>
          </a:p>
        </p:txBody>
      </p:sp>
      <p:sp>
        <p:nvSpPr>
          <p:cNvPr id="47" name="TextBox 46"/>
          <p:cNvSpPr txBox="1"/>
          <p:nvPr/>
        </p:nvSpPr>
        <p:spPr>
          <a:xfrm>
            <a:off x="537483" y="2567141"/>
            <a:ext cx="2582235" cy="307777"/>
          </a:xfrm>
          <a:prstGeom prst="rect">
            <a:avLst/>
          </a:prstGeom>
          <a:noFill/>
        </p:spPr>
        <p:txBody>
          <a:bodyPr wrap="square" lIns="0" tIns="0" rIns="0" bIns="0" rtlCol="0">
            <a:spAutoFit/>
          </a:bodyPr>
          <a:lstStyle/>
          <a:p>
            <a:pPr>
              <a:spcAft>
                <a:spcPts val="1200"/>
              </a:spcAft>
            </a:pPr>
            <a:r>
              <a:rPr lang="en-US" sz="2000" kern="0" dirty="0">
                <a:solidFill>
                  <a:srgbClr val="62706F"/>
                </a:solidFill>
                <a:cs typeface="Arial"/>
                <a:sym typeface="Arial"/>
              </a:rPr>
              <a:t>Jim files early at 62</a:t>
            </a:r>
          </a:p>
        </p:txBody>
      </p:sp>
      <p:sp>
        <p:nvSpPr>
          <p:cNvPr id="48" name="Rectangle 47"/>
          <p:cNvSpPr/>
          <p:nvPr/>
        </p:nvSpPr>
        <p:spPr>
          <a:xfrm>
            <a:off x="578906" y="2921849"/>
            <a:ext cx="3793517" cy="411480"/>
          </a:xfrm>
          <a:prstGeom prst="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9" name="Rectangle 48"/>
          <p:cNvSpPr/>
          <p:nvPr/>
        </p:nvSpPr>
        <p:spPr>
          <a:xfrm>
            <a:off x="578906" y="2942923"/>
            <a:ext cx="4025139" cy="369332"/>
          </a:xfrm>
          <a:prstGeom prst="rect">
            <a:avLst/>
          </a:prstGeom>
        </p:spPr>
        <p:txBody>
          <a:bodyPr wrap="square">
            <a:spAutoFit/>
          </a:bodyPr>
          <a:lstStyle/>
          <a:p>
            <a:r>
              <a:rPr lang="en-US" sz="1800" b="1" dirty="0">
                <a:solidFill>
                  <a:srgbClr val="FFFFFF"/>
                </a:solidFill>
              </a:rPr>
              <a:t>Cumulative benefits: $</a:t>
            </a:r>
            <a:r>
              <a:rPr lang="en-US" sz="1800" b="1" dirty="0">
                <a:solidFill>
                  <a:schemeClr val="bg1"/>
                </a:solidFill>
              </a:rPr>
              <a:t>778,482</a:t>
            </a:r>
            <a:endParaRPr lang="en-US" sz="1800" b="1" dirty="0">
              <a:solidFill>
                <a:srgbClr val="FFFFFF"/>
              </a:solidFill>
            </a:endParaRPr>
          </a:p>
        </p:txBody>
      </p:sp>
      <p:sp>
        <p:nvSpPr>
          <p:cNvPr id="21" name="Title 1"/>
          <p:cNvSpPr txBox="1">
            <a:spLocks/>
          </p:cNvSpPr>
          <p:nvPr/>
        </p:nvSpPr>
        <p:spPr>
          <a:xfrm>
            <a:off x="508000" y="912051"/>
            <a:ext cx="7974086"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 WHY SOCIAL SECURITY IS THE CHOICE OF A LIFETIME</a:t>
            </a:r>
          </a:p>
          <a:p>
            <a:r>
              <a:rPr lang="en-US" sz="3300" b="0" dirty="0">
                <a:solidFill>
                  <a:srgbClr val="62706F"/>
                </a:solidFill>
                <a:sym typeface="Calibri"/>
              </a:rPr>
              <a:t>Comparing options</a:t>
            </a:r>
            <a:endParaRPr lang="en-US" sz="3300" b="0" dirty="0">
              <a:solidFill>
                <a:srgbClr val="62706F"/>
              </a:solidFill>
            </a:endParaRPr>
          </a:p>
        </p:txBody>
      </p:sp>
      <p:sp>
        <p:nvSpPr>
          <p:cNvPr id="43" name="TextBox 42"/>
          <p:cNvSpPr txBox="1"/>
          <p:nvPr/>
        </p:nvSpPr>
        <p:spPr>
          <a:xfrm>
            <a:off x="537483" y="3661954"/>
            <a:ext cx="2012079" cy="307777"/>
          </a:xfrm>
          <a:prstGeom prst="rect">
            <a:avLst/>
          </a:prstGeom>
          <a:noFill/>
        </p:spPr>
        <p:txBody>
          <a:bodyPr wrap="square" lIns="0" tIns="0" rIns="0" bIns="0" rtlCol="0">
            <a:spAutoFit/>
          </a:bodyPr>
          <a:lstStyle/>
          <a:p>
            <a:pPr>
              <a:spcAft>
                <a:spcPts val="1200"/>
              </a:spcAft>
            </a:pPr>
            <a:r>
              <a:rPr lang="en-US" sz="2000" kern="0" dirty="0">
                <a:solidFill>
                  <a:srgbClr val="62706F"/>
                </a:solidFill>
                <a:cs typeface="Arial"/>
                <a:sym typeface="Arial"/>
              </a:rPr>
              <a:t>Jim files at 66</a:t>
            </a:r>
          </a:p>
        </p:txBody>
      </p:sp>
      <p:sp>
        <p:nvSpPr>
          <p:cNvPr id="23" name="Rectangle 22"/>
          <p:cNvSpPr/>
          <p:nvPr/>
        </p:nvSpPr>
        <p:spPr>
          <a:xfrm>
            <a:off x="426068" y="1755372"/>
            <a:ext cx="2234907" cy="461665"/>
          </a:xfrm>
          <a:prstGeom prst="rect">
            <a:avLst/>
          </a:prstGeom>
        </p:spPr>
        <p:txBody>
          <a:bodyPr wrap="none">
            <a:spAutoFit/>
          </a:bodyPr>
          <a:lstStyle/>
          <a:p>
            <a:r>
              <a:rPr lang="en-US" sz="2400" b="1" dirty="0">
                <a:solidFill>
                  <a:srgbClr val="62706F"/>
                </a:solidFill>
                <a:sym typeface="Calibri"/>
              </a:rPr>
              <a:t>Single Person</a:t>
            </a:r>
            <a:endParaRPr lang="en-US" sz="2400" b="1" dirty="0">
              <a:solidFill>
                <a:srgbClr val="62706F"/>
              </a:solidFill>
            </a:endParaRPr>
          </a:p>
        </p:txBody>
      </p:sp>
      <p:sp>
        <p:nvSpPr>
          <p:cNvPr id="14" name="Rectangle 13"/>
          <p:cNvSpPr/>
          <p:nvPr/>
        </p:nvSpPr>
        <p:spPr>
          <a:xfrm>
            <a:off x="578907" y="5082155"/>
            <a:ext cx="5635914" cy="411480"/>
          </a:xfrm>
          <a:prstGeom prst="rect">
            <a:avLst/>
          </a:prstGeom>
          <a:solidFill>
            <a:srgbClr val="5A8BA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5" name="Rectangle 14"/>
          <p:cNvSpPr/>
          <p:nvPr/>
        </p:nvSpPr>
        <p:spPr>
          <a:xfrm>
            <a:off x="578906" y="5103229"/>
            <a:ext cx="4122878" cy="369332"/>
          </a:xfrm>
          <a:prstGeom prst="rect">
            <a:avLst/>
          </a:prstGeom>
        </p:spPr>
        <p:txBody>
          <a:bodyPr wrap="square">
            <a:spAutoFit/>
          </a:bodyPr>
          <a:lstStyle/>
          <a:p>
            <a:r>
              <a:rPr lang="en-US" sz="1800" b="1" dirty="0">
                <a:solidFill>
                  <a:srgbClr val="FFFFFF"/>
                </a:solidFill>
              </a:rPr>
              <a:t>Cumulative benefits: $1,034,407</a:t>
            </a:r>
          </a:p>
        </p:txBody>
      </p:sp>
      <p:sp>
        <p:nvSpPr>
          <p:cNvPr id="16" name="TextBox 15"/>
          <p:cNvSpPr txBox="1"/>
          <p:nvPr/>
        </p:nvSpPr>
        <p:spPr>
          <a:xfrm>
            <a:off x="6377559" y="5072451"/>
            <a:ext cx="2523448" cy="400110"/>
          </a:xfrm>
          <a:prstGeom prst="rect">
            <a:avLst/>
          </a:prstGeom>
          <a:noFill/>
        </p:spPr>
        <p:txBody>
          <a:bodyPr wrap="none" rtlCol="0">
            <a:spAutoFit/>
          </a:bodyPr>
          <a:lstStyle/>
          <a:p>
            <a:r>
              <a:rPr lang="en-US" sz="2000" b="1" dirty="0">
                <a:solidFill>
                  <a:schemeClr val="tx1">
                    <a:lumMod val="65000"/>
                    <a:lumOff val="35000"/>
                  </a:schemeClr>
                </a:solidFill>
              </a:rPr>
              <a:t>32.9% </a:t>
            </a:r>
            <a:r>
              <a:rPr lang="en-US" dirty="0">
                <a:solidFill>
                  <a:schemeClr val="tx1">
                    <a:lumMod val="50000"/>
                    <a:lumOff val="50000"/>
                  </a:schemeClr>
                </a:solidFill>
              </a:rPr>
              <a:t>increase in benefits</a:t>
            </a:r>
          </a:p>
        </p:txBody>
      </p:sp>
      <p:sp>
        <p:nvSpPr>
          <p:cNvPr id="17" name="TextBox 16"/>
          <p:cNvSpPr txBox="1"/>
          <p:nvPr/>
        </p:nvSpPr>
        <p:spPr>
          <a:xfrm>
            <a:off x="558998" y="4744357"/>
            <a:ext cx="2012079" cy="307777"/>
          </a:xfrm>
          <a:prstGeom prst="rect">
            <a:avLst/>
          </a:prstGeom>
          <a:noFill/>
        </p:spPr>
        <p:txBody>
          <a:bodyPr wrap="square" lIns="0" tIns="0" rIns="0" bIns="0" rtlCol="0">
            <a:spAutoFit/>
          </a:bodyPr>
          <a:lstStyle/>
          <a:p>
            <a:pPr>
              <a:spcAft>
                <a:spcPts val="1200"/>
              </a:spcAft>
            </a:pPr>
            <a:r>
              <a:rPr lang="en-US" sz="2000" kern="0" dirty="0">
                <a:solidFill>
                  <a:srgbClr val="62706F"/>
                </a:solidFill>
                <a:cs typeface="Arial"/>
                <a:sym typeface="Arial"/>
              </a:rPr>
              <a:t>Jim files at 70</a:t>
            </a:r>
          </a:p>
        </p:txBody>
      </p:sp>
    </p:spTree>
    <p:extLst>
      <p:ext uri="{BB962C8B-B14F-4D97-AF65-F5344CB8AC3E}">
        <p14:creationId xmlns:p14="http://schemas.microsoft.com/office/powerpoint/2010/main" val="42790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left)">
                                      <p:cBhvr>
                                        <p:cTn id="10" dur="10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left)">
                                      <p:cBhvr>
                                        <p:cTn id="18" dur="1000"/>
                                        <p:tgtEl>
                                          <p:spTgt spid="44"/>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1000"/>
                                        <p:tgtEl>
                                          <p:spTgt spid="14"/>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p:bldP spid="47" grpId="0"/>
      <p:bldP spid="48" grpId="0" animBg="1"/>
      <p:bldP spid="43" grpId="0"/>
      <p:bldP spid="14" grpId="0" animBg="1"/>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S-JPEG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14</a:t>
            </a:fld>
            <a:endParaRPr lang="en-US" dirty="0"/>
          </a:p>
        </p:txBody>
      </p:sp>
      <p:sp>
        <p:nvSpPr>
          <p:cNvPr id="3" name="Rectangle 2"/>
          <p:cNvSpPr/>
          <p:nvPr/>
        </p:nvSpPr>
        <p:spPr>
          <a:xfrm>
            <a:off x="432618" y="6224913"/>
            <a:ext cx="7103807" cy="215444"/>
          </a:xfrm>
          <a:prstGeom prst="rect">
            <a:avLst/>
          </a:prstGeom>
        </p:spPr>
        <p:txBody>
          <a:bodyPr wrap="square">
            <a:spAutoFit/>
          </a:bodyPr>
          <a:lstStyle/>
          <a:p>
            <a:pPr lvl="0">
              <a:spcAft>
                <a:spcPts val="1800"/>
              </a:spcAft>
              <a:buSzPct val="100000"/>
            </a:pPr>
            <a:r>
              <a:rPr lang="en-US" sz="800" dirty="0">
                <a:solidFill>
                  <a:schemeClr val="bg1">
                    <a:lumMod val="50000"/>
                  </a:schemeClr>
                </a:solidFill>
              </a:rPr>
              <a:t>Source: 2016 Annual Report of the Board of Trustees of the Federal Old-Age and Survivors Insurance and Federal Disability Insurance Trust Funds.</a:t>
            </a:r>
            <a:endParaRPr lang="en-US" sz="800" dirty="0">
              <a:solidFill>
                <a:schemeClr val="bg1">
                  <a:lumMod val="50000"/>
                </a:schemeClr>
              </a:solidFill>
              <a:sym typeface="Calibri"/>
            </a:endParaRPr>
          </a:p>
        </p:txBody>
      </p:sp>
      <p:sp>
        <p:nvSpPr>
          <p:cNvPr id="8" name="Rectangle 7"/>
          <p:cNvSpPr/>
          <p:nvPr/>
        </p:nvSpPr>
        <p:spPr>
          <a:xfrm>
            <a:off x="439514" y="1982339"/>
            <a:ext cx="7753684" cy="2215991"/>
          </a:xfrm>
          <a:prstGeom prst="rect">
            <a:avLst/>
          </a:prstGeom>
        </p:spPr>
        <p:txBody>
          <a:bodyPr wrap="square">
            <a:spAutoFit/>
          </a:bodyPr>
          <a:lstStyle/>
          <a:p>
            <a:pPr lvl="0">
              <a:spcAft>
                <a:spcPts val="1800"/>
              </a:spcAft>
              <a:buSzPct val="100000"/>
            </a:pPr>
            <a:r>
              <a:rPr lang="en-US" sz="2400" dirty="0">
                <a:solidFill>
                  <a:srgbClr val="5D8FB1"/>
                </a:solidFill>
                <a:sym typeface="Calibri"/>
              </a:rPr>
              <a:t>Based on combined trust fund reserves and current assumptions:</a:t>
            </a:r>
          </a:p>
          <a:p>
            <a:pPr marL="342900" lvl="0" indent="-342900">
              <a:spcAft>
                <a:spcPts val="1800"/>
              </a:spcAft>
              <a:buClr>
                <a:srgbClr val="DEA515"/>
              </a:buClr>
              <a:buSzPct val="100000"/>
              <a:buFont typeface="Arial"/>
              <a:buChar char="•"/>
            </a:pPr>
            <a:r>
              <a:rPr lang="en-US" sz="2000" dirty="0">
                <a:solidFill>
                  <a:srgbClr val="62706F"/>
                </a:solidFill>
                <a:sym typeface="Calibri"/>
              </a:rPr>
              <a:t>Full benefits payable to at least 2034</a:t>
            </a:r>
            <a:endParaRPr lang="en" sz="2000" dirty="0">
              <a:solidFill>
                <a:srgbClr val="62706F"/>
              </a:solidFill>
              <a:sym typeface="Calibri"/>
            </a:endParaRPr>
          </a:p>
          <a:p>
            <a:pPr marL="342900" lvl="0" indent="-342900">
              <a:spcAft>
                <a:spcPts val="1800"/>
              </a:spcAft>
              <a:buClr>
                <a:srgbClr val="DEA515"/>
              </a:buClr>
              <a:buSzPct val="100000"/>
              <a:buFont typeface="Arial"/>
              <a:buChar char="•"/>
            </a:pPr>
            <a:r>
              <a:rPr lang="en-US" sz="2000" dirty="0">
                <a:solidFill>
                  <a:srgbClr val="62706F"/>
                </a:solidFill>
                <a:sym typeface="Calibri"/>
              </a:rPr>
              <a:t>With no legislative changes, Social Security would pay 79% </a:t>
            </a:r>
            <a:br>
              <a:rPr lang="en-US" sz="2000" dirty="0">
                <a:solidFill>
                  <a:srgbClr val="62706F"/>
                </a:solidFill>
                <a:sym typeface="Calibri"/>
              </a:rPr>
            </a:br>
            <a:r>
              <a:rPr lang="en-US" sz="2000" dirty="0">
                <a:solidFill>
                  <a:srgbClr val="62706F"/>
                </a:solidFill>
                <a:sym typeface="Calibri"/>
              </a:rPr>
              <a:t>of benefits afterward</a:t>
            </a:r>
            <a:endParaRPr lang="en" sz="2000" dirty="0">
              <a:solidFill>
                <a:srgbClr val="62706F"/>
              </a:solidFill>
              <a:sym typeface="Calibri"/>
            </a:endParaRPr>
          </a:p>
        </p:txBody>
      </p:sp>
      <p:sp>
        <p:nvSpPr>
          <p:cNvPr id="7" name="Title 1"/>
          <p:cNvSpPr txBox="1">
            <a:spLocks/>
          </p:cNvSpPr>
          <p:nvPr/>
        </p:nvSpPr>
        <p:spPr>
          <a:xfrm>
            <a:off x="508000" y="912051"/>
            <a:ext cx="7974086"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WHY SOCIAL SECURITY IS THE CHOICE OF A LIFETIME</a:t>
            </a:r>
          </a:p>
          <a:p>
            <a:r>
              <a:rPr lang="en-US" sz="3300" b="0" dirty="0">
                <a:solidFill>
                  <a:srgbClr val="62706F"/>
                </a:solidFill>
                <a:sym typeface="Calibri"/>
              </a:rPr>
              <a:t>Will Social Security be there for you?</a:t>
            </a:r>
            <a:endParaRPr lang="en-US" sz="3300" dirty="0">
              <a:solidFill>
                <a:srgbClr val="62706F"/>
              </a:solidFill>
            </a:endParaRPr>
          </a:p>
        </p:txBody>
      </p:sp>
    </p:spTree>
    <p:extLst>
      <p:ext uri="{BB962C8B-B14F-4D97-AF65-F5344CB8AC3E}">
        <p14:creationId xmlns:p14="http://schemas.microsoft.com/office/powerpoint/2010/main" val="46720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10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SS-JPEG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 name="TextBox 18"/>
          <p:cNvSpPr txBox="1"/>
          <p:nvPr/>
        </p:nvSpPr>
        <p:spPr>
          <a:xfrm>
            <a:off x="524388" y="3092365"/>
            <a:ext cx="3744451" cy="2306852"/>
          </a:xfrm>
          <a:prstGeom prst="rect">
            <a:avLst/>
          </a:prstGeom>
          <a:noFill/>
          <a:ln w="28575" cmpd="sng">
            <a:noFill/>
          </a:ln>
        </p:spPr>
        <p:txBody>
          <a:bodyPr wrap="square" lIns="91440" tIns="182880" rIns="91440" bIns="182880" rtlCol="0" anchor="t" anchorCtr="1">
            <a:noAutofit/>
          </a:bodyPr>
          <a:lstStyle/>
          <a:p>
            <a:pPr marL="192024" indent="-192024">
              <a:spcAft>
                <a:spcPts val="600"/>
              </a:spcAft>
              <a:buClr>
                <a:srgbClr val="DEA515"/>
              </a:buClr>
              <a:buFont typeface="Arial"/>
              <a:buChar char="•"/>
            </a:pPr>
            <a:r>
              <a:rPr lang="en-US" sz="2000" dirty="0">
                <a:solidFill>
                  <a:srgbClr val="62706F"/>
                </a:solidFill>
              </a:rPr>
              <a:t>May increase solvency without significant effect on most Americans</a:t>
            </a:r>
            <a:endParaRPr lang="en-US" sz="2000" b="1" dirty="0">
              <a:solidFill>
                <a:srgbClr val="62706F"/>
              </a:solidFill>
            </a:endParaRPr>
          </a:p>
          <a:p>
            <a:pPr marL="192024" indent="-192024">
              <a:spcAft>
                <a:spcPts val="600"/>
              </a:spcAft>
              <a:buClr>
                <a:srgbClr val="DEA515"/>
              </a:buClr>
              <a:buFont typeface="Arial"/>
              <a:buChar char="•"/>
            </a:pPr>
            <a:r>
              <a:rPr lang="en-US" sz="2000" dirty="0">
                <a:solidFill>
                  <a:srgbClr val="62706F"/>
                </a:solidFill>
              </a:rPr>
              <a:t>Current retirees will see smaller annual benefit increases</a:t>
            </a:r>
          </a:p>
        </p:txBody>
      </p:sp>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15</a:t>
            </a:fld>
            <a:endParaRPr lang="en-US" dirty="0"/>
          </a:p>
        </p:txBody>
      </p:sp>
      <p:sp>
        <p:nvSpPr>
          <p:cNvPr id="15" name="Pentagon 14"/>
          <p:cNvSpPr/>
          <p:nvPr/>
        </p:nvSpPr>
        <p:spPr>
          <a:xfrm rot="5400000">
            <a:off x="1850800" y="871326"/>
            <a:ext cx="1087571" cy="3771900"/>
          </a:xfrm>
          <a:prstGeom prst="homePlate">
            <a:avLst/>
          </a:prstGeom>
          <a:solidFill>
            <a:srgbClr val="5D8F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08630" y="2341241"/>
            <a:ext cx="3771901" cy="5009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buSzPct val="25000"/>
            </a:pPr>
            <a:r>
              <a:rPr lang="en-US" sz="2000" b="1" dirty="0">
                <a:solidFill>
                  <a:schemeClr val="bg1"/>
                </a:solidFill>
                <a:ea typeface="Arial"/>
                <a:cs typeface="Arial"/>
                <a:sym typeface="Calibri"/>
              </a:rPr>
              <a:t>Link COLAs to different</a:t>
            </a:r>
            <a:endParaRPr lang="en-US" sz="2000" b="1" baseline="30000" dirty="0">
              <a:solidFill>
                <a:schemeClr val="bg1"/>
              </a:solidFill>
              <a:ea typeface="Arial"/>
              <a:cs typeface="Arial"/>
              <a:sym typeface="Calibri"/>
            </a:endParaRPr>
          </a:p>
          <a:p>
            <a:pPr lvl="0" algn="ctr">
              <a:buSzPct val="25000"/>
            </a:pPr>
            <a:r>
              <a:rPr lang="en-US" sz="2000" b="1" dirty="0">
                <a:solidFill>
                  <a:schemeClr val="bg1"/>
                </a:solidFill>
                <a:ea typeface="Arial"/>
                <a:cs typeface="Arial"/>
                <a:sym typeface="Calibri"/>
              </a:rPr>
              <a:t>inflation indexes</a:t>
            </a:r>
          </a:p>
        </p:txBody>
      </p:sp>
      <p:sp>
        <p:nvSpPr>
          <p:cNvPr id="20" name="TextBox 19"/>
          <p:cNvSpPr txBox="1"/>
          <p:nvPr/>
        </p:nvSpPr>
        <p:spPr>
          <a:xfrm>
            <a:off x="4522841" y="3092365"/>
            <a:ext cx="3744451" cy="2288037"/>
          </a:xfrm>
          <a:prstGeom prst="rect">
            <a:avLst/>
          </a:prstGeom>
          <a:noFill/>
          <a:ln w="28575" cmpd="sng">
            <a:noFill/>
          </a:ln>
        </p:spPr>
        <p:txBody>
          <a:bodyPr wrap="square" lIns="91440" tIns="182880" rIns="91440" bIns="182880" rtlCol="0" anchor="t" anchorCtr="1">
            <a:noAutofit/>
          </a:bodyPr>
          <a:lstStyle/>
          <a:p>
            <a:pPr marL="192024" indent="-192024">
              <a:spcAft>
                <a:spcPts val="600"/>
              </a:spcAft>
              <a:buClr>
                <a:srgbClr val="DEA515"/>
              </a:buClr>
              <a:buFont typeface="Arial"/>
              <a:buChar char="•"/>
            </a:pPr>
            <a:r>
              <a:rPr lang="en-US" sz="2000" dirty="0">
                <a:solidFill>
                  <a:srgbClr val="62706F"/>
                </a:solidFill>
              </a:rPr>
              <a:t>Expected to impact workers age 45 and younger to allow time to plan for retiring later</a:t>
            </a:r>
          </a:p>
        </p:txBody>
      </p:sp>
      <p:sp>
        <p:nvSpPr>
          <p:cNvPr id="21" name="Pentagon 20"/>
          <p:cNvSpPr/>
          <p:nvPr/>
        </p:nvSpPr>
        <p:spPr>
          <a:xfrm rot="5400000">
            <a:off x="5849253" y="871327"/>
            <a:ext cx="1087571" cy="3771900"/>
          </a:xfrm>
          <a:prstGeom prst="homePlate">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507083" y="2341242"/>
            <a:ext cx="3771901" cy="5009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buSzPct val="25000"/>
            </a:pPr>
            <a:r>
              <a:rPr lang="en-US" sz="2000" b="1" dirty="0">
                <a:solidFill>
                  <a:schemeClr val="bg1"/>
                </a:solidFill>
                <a:ea typeface="Arial"/>
                <a:cs typeface="Arial"/>
                <a:sym typeface="Calibri"/>
              </a:rPr>
              <a:t>Increase FRA beyond 67</a:t>
            </a:r>
          </a:p>
        </p:txBody>
      </p:sp>
      <p:sp>
        <p:nvSpPr>
          <p:cNvPr id="11" name="Title 1"/>
          <p:cNvSpPr txBox="1">
            <a:spLocks/>
          </p:cNvSpPr>
          <p:nvPr/>
        </p:nvSpPr>
        <p:spPr>
          <a:xfrm>
            <a:off x="508000" y="912051"/>
            <a:ext cx="8261614"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MANAGING THE SOCIAL SECURITY DISCUSSION</a:t>
            </a:r>
          </a:p>
          <a:p>
            <a:r>
              <a:rPr lang="en-US" sz="3100" b="0" dirty="0">
                <a:solidFill>
                  <a:srgbClr val="62706F"/>
                </a:solidFill>
                <a:sym typeface="Calibri"/>
              </a:rPr>
              <a:t>Proposals to address Social Security solvency</a:t>
            </a:r>
            <a:endParaRPr lang="en-US" sz="3100" dirty="0">
              <a:solidFill>
                <a:srgbClr val="62706F"/>
              </a:solidFill>
            </a:endParaRPr>
          </a:p>
        </p:txBody>
      </p:sp>
    </p:spTree>
    <p:extLst>
      <p:ext uri="{BB962C8B-B14F-4D97-AF65-F5344CB8AC3E}">
        <p14:creationId xmlns:p14="http://schemas.microsoft.com/office/powerpoint/2010/main" val="301483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animBg="1"/>
      <p:bldP spid="16" grpId="0"/>
      <p:bldP spid="20" grpId="0"/>
      <p:bldP spid="21" grpId="0" animBg="1"/>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SS-JPEG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 name="TextBox 18"/>
          <p:cNvSpPr txBox="1"/>
          <p:nvPr/>
        </p:nvSpPr>
        <p:spPr>
          <a:xfrm>
            <a:off x="514981" y="3166172"/>
            <a:ext cx="3872084" cy="2475254"/>
          </a:xfrm>
          <a:prstGeom prst="rect">
            <a:avLst/>
          </a:prstGeom>
          <a:noFill/>
          <a:ln w="28575" cmpd="sng">
            <a:noFill/>
          </a:ln>
        </p:spPr>
        <p:txBody>
          <a:bodyPr wrap="square" lIns="91440" tIns="182880" rIns="91440" bIns="182880" rtlCol="0" anchor="t" anchorCtr="1">
            <a:noAutofit/>
          </a:bodyPr>
          <a:lstStyle/>
          <a:p>
            <a:pPr marL="192024" indent="-192024">
              <a:spcAft>
                <a:spcPts val="600"/>
              </a:spcAft>
              <a:buClr>
                <a:srgbClr val="DEA515"/>
              </a:buClr>
              <a:buFont typeface="Arial"/>
              <a:buChar char="•"/>
            </a:pPr>
            <a:r>
              <a:rPr lang="en-US" sz="2000" dirty="0">
                <a:solidFill>
                  <a:srgbClr val="62706F"/>
                </a:solidFill>
              </a:rPr>
              <a:t>Raises amount of earned income subject to Social Security taxes</a:t>
            </a:r>
            <a:endParaRPr lang="en-US" sz="2000" b="1" dirty="0">
              <a:solidFill>
                <a:srgbClr val="62706F"/>
              </a:solidFill>
            </a:endParaRPr>
          </a:p>
          <a:p>
            <a:pPr marL="192024" indent="-192024">
              <a:spcAft>
                <a:spcPts val="600"/>
              </a:spcAft>
              <a:buClr>
                <a:srgbClr val="DEA515"/>
              </a:buClr>
              <a:buFont typeface="Arial"/>
              <a:buChar char="•"/>
            </a:pPr>
            <a:r>
              <a:rPr lang="en-US" sz="2000" dirty="0">
                <a:solidFill>
                  <a:srgbClr val="62706F"/>
                </a:solidFill>
              </a:rPr>
              <a:t>The 2017 cap is $127,200</a:t>
            </a:r>
          </a:p>
        </p:txBody>
      </p:sp>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16</a:t>
            </a:fld>
            <a:endParaRPr lang="en-US" dirty="0"/>
          </a:p>
        </p:txBody>
      </p:sp>
      <p:sp>
        <p:nvSpPr>
          <p:cNvPr id="15" name="Pentagon 14"/>
          <p:cNvSpPr/>
          <p:nvPr/>
        </p:nvSpPr>
        <p:spPr>
          <a:xfrm rot="5400000">
            <a:off x="1841393" y="861054"/>
            <a:ext cx="1087571" cy="3771900"/>
          </a:xfrm>
          <a:prstGeom prst="homePlate">
            <a:avLst/>
          </a:prstGeom>
          <a:solidFill>
            <a:srgbClr val="5D8F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88551" y="2350636"/>
            <a:ext cx="3771901" cy="5009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buSzPct val="25000"/>
            </a:pPr>
            <a:r>
              <a:rPr lang="en-US" sz="2000" b="1" dirty="0">
                <a:solidFill>
                  <a:schemeClr val="bg1"/>
                </a:solidFill>
                <a:ea typeface="Arial"/>
                <a:cs typeface="Arial"/>
                <a:sym typeface="Calibri"/>
              </a:rPr>
              <a:t>Increase or eliminate </a:t>
            </a:r>
            <a:br>
              <a:rPr lang="en-US" sz="2000" b="1" dirty="0">
                <a:solidFill>
                  <a:schemeClr val="bg1"/>
                </a:solidFill>
                <a:ea typeface="Arial"/>
                <a:cs typeface="Arial"/>
                <a:sym typeface="Calibri"/>
              </a:rPr>
            </a:br>
            <a:r>
              <a:rPr lang="en-US" sz="2000" b="1" dirty="0">
                <a:solidFill>
                  <a:schemeClr val="bg1"/>
                </a:solidFill>
                <a:ea typeface="Arial"/>
                <a:cs typeface="Arial"/>
                <a:sym typeface="Calibri"/>
              </a:rPr>
              <a:t>wage cap</a:t>
            </a:r>
          </a:p>
        </p:txBody>
      </p:sp>
      <p:sp>
        <p:nvSpPr>
          <p:cNvPr id="20" name="TextBox 19"/>
          <p:cNvSpPr txBox="1"/>
          <p:nvPr/>
        </p:nvSpPr>
        <p:spPr>
          <a:xfrm>
            <a:off x="4513434" y="3166174"/>
            <a:ext cx="3744451" cy="2062258"/>
          </a:xfrm>
          <a:prstGeom prst="rect">
            <a:avLst/>
          </a:prstGeom>
          <a:noFill/>
          <a:ln w="28575" cmpd="sng">
            <a:noFill/>
          </a:ln>
        </p:spPr>
        <p:txBody>
          <a:bodyPr wrap="square" lIns="91440" tIns="182880" rIns="91440" bIns="182880" rtlCol="0" anchor="t" anchorCtr="1">
            <a:noAutofit/>
          </a:bodyPr>
          <a:lstStyle/>
          <a:p>
            <a:pPr marL="192024" indent="-192024">
              <a:spcAft>
                <a:spcPts val="600"/>
              </a:spcAft>
              <a:buClr>
                <a:srgbClr val="DEA515"/>
              </a:buClr>
              <a:buFont typeface="Arial"/>
              <a:buChar char="•"/>
            </a:pPr>
            <a:r>
              <a:rPr lang="en-US" sz="2000" dirty="0">
                <a:solidFill>
                  <a:srgbClr val="62706F"/>
                </a:solidFill>
              </a:rPr>
              <a:t>Currently set at 12.4% split evenly between workers </a:t>
            </a:r>
            <a:br>
              <a:rPr lang="en-US" sz="2000" dirty="0">
                <a:solidFill>
                  <a:srgbClr val="62706F"/>
                </a:solidFill>
              </a:rPr>
            </a:br>
            <a:r>
              <a:rPr lang="en-US" sz="2000" dirty="0">
                <a:solidFill>
                  <a:srgbClr val="62706F"/>
                </a:solidFill>
              </a:rPr>
              <a:t>and employers</a:t>
            </a:r>
          </a:p>
        </p:txBody>
      </p:sp>
      <p:sp>
        <p:nvSpPr>
          <p:cNvPr id="21" name="Pentagon 20"/>
          <p:cNvSpPr/>
          <p:nvPr/>
        </p:nvSpPr>
        <p:spPr>
          <a:xfrm rot="5400000">
            <a:off x="5849253" y="851650"/>
            <a:ext cx="1087571" cy="3771900"/>
          </a:xfrm>
          <a:prstGeom prst="homePlate">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497676" y="2330970"/>
            <a:ext cx="3771901" cy="5009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buSzPct val="25000"/>
            </a:pPr>
            <a:r>
              <a:rPr lang="en-US" sz="2000" b="1" dirty="0">
                <a:solidFill>
                  <a:schemeClr val="bg1"/>
                </a:solidFill>
                <a:ea typeface="Arial"/>
                <a:cs typeface="Arial"/>
                <a:sym typeface="Calibri"/>
              </a:rPr>
              <a:t>Increase payroll taxes</a:t>
            </a:r>
          </a:p>
        </p:txBody>
      </p:sp>
      <p:sp>
        <p:nvSpPr>
          <p:cNvPr id="11" name="Title 1"/>
          <p:cNvSpPr txBox="1">
            <a:spLocks/>
          </p:cNvSpPr>
          <p:nvPr/>
        </p:nvSpPr>
        <p:spPr>
          <a:xfrm>
            <a:off x="508000" y="912051"/>
            <a:ext cx="8261614"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MANAGING THE SOCIAL SECURITY DISCUSSION</a:t>
            </a:r>
          </a:p>
          <a:p>
            <a:r>
              <a:rPr lang="en-US" sz="3100" b="0" dirty="0">
                <a:solidFill>
                  <a:srgbClr val="62706F"/>
                </a:solidFill>
                <a:sym typeface="Calibri"/>
              </a:rPr>
              <a:t>Proposals to address Social Security solvency</a:t>
            </a:r>
            <a:endParaRPr lang="en-US" sz="3100" dirty="0">
              <a:solidFill>
                <a:srgbClr val="62706F"/>
              </a:solidFill>
            </a:endParaRPr>
          </a:p>
        </p:txBody>
      </p:sp>
    </p:spTree>
    <p:extLst>
      <p:ext uri="{BB962C8B-B14F-4D97-AF65-F5344CB8AC3E}">
        <p14:creationId xmlns:p14="http://schemas.microsoft.com/office/powerpoint/2010/main" val="244061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5" grpId="0" animBg="1"/>
      <p:bldP spid="16" grpId="0"/>
      <p:bldP spid="20" grpId="0"/>
      <p:bldP spid="21" grpId="0" animBg="1"/>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 name="Picture 30" descr="SS-JPEG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1116925689"/>
              </p:ext>
            </p:extLst>
          </p:nvPr>
        </p:nvGraphicFramePr>
        <p:xfrm>
          <a:off x="435630" y="3692687"/>
          <a:ext cx="6657545" cy="2389336"/>
        </p:xfrm>
        <a:graphic>
          <a:graphicData uri="http://schemas.openxmlformats.org/drawingml/2006/table">
            <a:tbl>
              <a:tblPr firstRow="1" bandRow="1">
                <a:tableStyleId>{2D5ABB26-0587-4C30-8999-92F81FD0307C}</a:tableStyleId>
              </a:tblPr>
              <a:tblGrid>
                <a:gridCol w="2053570">
                  <a:extLst>
                    <a:ext uri="{9D8B030D-6E8A-4147-A177-3AD203B41FA5}">
                      <a16:colId xmlns:a16="http://schemas.microsoft.com/office/drawing/2014/main" xmlns="" val="20000"/>
                    </a:ext>
                  </a:extLst>
                </a:gridCol>
                <a:gridCol w="2298700">
                  <a:extLst>
                    <a:ext uri="{9D8B030D-6E8A-4147-A177-3AD203B41FA5}">
                      <a16:colId xmlns:a16="http://schemas.microsoft.com/office/drawing/2014/main" xmlns="" val="20001"/>
                    </a:ext>
                  </a:extLst>
                </a:gridCol>
                <a:gridCol w="2305275">
                  <a:extLst>
                    <a:ext uri="{9D8B030D-6E8A-4147-A177-3AD203B41FA5}">
                      <a16:colId xmlns:a16="http://schemas.microsoft.com/office/drawing/2014/main" xmlns="" val="20002"/>
                    </a:ext>
                  </a:extLst>
                </a:gridCol>
              </a:tblGrid>
              <a:tr h="499576">
                <a:tc>
                  <a:txBody>
                    <a:bodyPr/>
                    <a:lstStyle/>
                    <a:p>
                      <a:pPr>
                        <a:spcBef>
                          <a:spcPts val="600"/>
                        </a:spcBef>
                        <a:spcAft>
                          <a:spcPts val="600"/>
                        </a:spcAft>
                      </a:pPr>
                      <a:endParaRPr lang="en-US" sz="1800" b="0" baseline="30000" dirty="0">
                        <a:solidFill>
                          <a:schemeClr val="bg1"/>
                        </a:solidFill>
                      </a:endParaRPr>
                    </a:p>
                  </a:txBody>
                  <a:tcPr anchor="ctr">
                    <a:lnL w="12700" cap="flat" cmpd="sng" algn="ctr">
                      <a:noFill/>
                      <a:prstDash val="solid"/>
                      <a:round/>
                      <a:headEnd type="none" w="med" len="med"/>
                      <a:tailEnd type="none" w="med" len="med"/>
                    </a:lnL>
                    <a:lnR w="28575" cap="flat" cmpd="sng" algn="ctr">
                      <a:solidFill>
                        <a:prstClr val="white"/>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75000"/>
                      </a:schemeClr>
                    </a:solidFill>
                  </a:tcPr>
                </a:tc>
                <a:tc>
                  <a:txBody>
                    <a:bodyPr/>
                    <a:lstStyle/>
                    <a:p>
                      <a:pPr algn="ctr">
                        <a:spcBef>
                          <a:spcPts val="600"/>
                        </a:spcBef>
                        <a:spcAft>
                          <a:spcPts val="600"/>
                        </a:spcAft>
                      </a:pPr>
                      <a:r>
                        <a:rPr lang="en-US" sz="2000" b="1" dirty="0">
                          <a:solidFill>
                            <a:schemeClr val="bg1"/>
                          </a:solidFill>
                        </a:rPr>
                        <a:t>AGE 65</a:t>
                      </a:r>
                    </a:p>
                  </a:txBody>
                  <a:tcPr anchor="ct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75000"/>
                      </a:schemeClr>
                    </a:solidFill>
                  </a:tcPr>
                </a:tc>
                <a:tc>
                  <a:txBody>
                    <a:bodyPr/>
                    <a:lstStyle/>
                    <a:p>
                      <a:pPr algn="ctr"/>
                      <a:r>
                        <a:rPr lang="en-US" sz="2000" b="1" dirty="0">
                          <a:solidFill>
                            <a:schemeClr val="bg1"/>
                          </a:solidFill>
                        </a:rPr>
                        <a:t>AGE 65</a:t>
                      </a:r>
                    </a:p>
                  </a:txBody>
                  <a:tcPr anchor="ctr">
                    <a:lnL w="28575"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xmlns="" val="10000"/>
                  </a:ext>
                </a:extLst>
              </a:tr>
              <a:tr h="499576">
                <a:tc>
                  <a:txBody>
                    <a:bodyPr/>
                    <a:lstStyle/>
                    <a:p>
                      <a:pPr>
                        <a:spcBef>
                          <a:spcPts val="600"/>
                        </a:spcBef>
                        <a:spcAft>
                          <a:spcPts val="600"/>
                        </a:spcAft>
                      </a:pPr>
                      <a:r>
                        <a:rPr lang="en-US" sz="2000" b="1" dirty="0">
                          <a:solidFill>
                            <a:schemeClr val="bg1"/>
                          </a:solidFill>
                        </a:rPr>
                        <a:t>50% </a:t>
                      </a:r>
                      <a:r>
                        <a:rPr lang="en-US" sz="1800" b="0" dirty="0">
                          <a:solidFill>
                            <a:schemeClr val="bg1"/>
                          </a:solidFill>
                        </a:rPr>
                        <a:t/>
                      </a:r>
                      <a:br>
                        <a:rPr lang="en-US" sz="1800" b="0" dirty="0">
                          <a:solidFill>
                            <a:schemeClr val="bg1"/>
                          </a:solidFill>
                        </a:rPr>
                      </a:br>
                      <a:r>
                        <a:rPr lang="en-US" sz="1800" b="0" dirty="0">
                          <a:solidFill>
                            <a:schemeClr val="bg1"/>
                          </a:solidFill>
                        </a:rPr>
                        <a:t>chance</a:t>
                      </a:r>
                      <a:r>
                        <a:rPr lang="en-US" sz="1800" b="0" baseline="0" dirty="0">
                          <a:solidFill>
                            <a:schemeClr val="bg1"/>
                          </a:solidFill>
                        </a:rPr>
                        <a:t> of </a:t>
                      </a:r>
                      <a:br>
                        <a:rPr lang="en-US" sz="1800" b="0" baseline="0" dirty="0">
                          <a:solidFill>
                            <a:schemeClr val="bg1"/>
                          </a:solidFill>
                        </a:rPr>
                      </a:br>
                      <a:r>
                        <a:rPr lang="en-US" sz="1800" b="0" baseline="0" dirty="0">
                          <a:solidFill>
                            <a:schemeClr val="bg1"/>
                          </a:solidFill>
                        </a:rPr>
                        <a:t>reaching age</a:t>
                      </a:r>
                      <a:r>
                        <a:rPr lang="en-US" sz="1800" b="0" baseline="30000" dirty="0">
                          <a:solidFill>
                            <a:schemeClr val="bg1"/>
                          </a:solidFill>
                        </a:rPr>
                        <a:t>14</a:t>
                      </a:r>
                    </a:p>
                  </a:txBody>
                  <a:tcPr anchor="ctr">
                    <a:lnL w="12700" cap="flat" cmpd="sng" algn="ctr">
                      <a:noFill/>
                      <a:prstDash val="solid"/>
                      <a:round/>
                      <a:headEnd type="none" w="med" len="med"/>
                      <a:tailEnd type="none" w="med" len="med"/>
                    </a:lnL>
                    <a:lnR w="28575" cap="flat" cmpd="sng" algn="ctr">
                      <a:solidFill>
                        <a:prstClr val="white"/>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a:spcBef>
                          <a:spcPts val="600"/>
                        </a:spcBef>
                        <a:spcAft>
                          <a:spcPts val="600"/>
                        </a:spcAft>
                      </a:pPr>
                      <a:r>
                        <a:rPr lang="en-US" sz="2400" b="1" dirty="0">
                          <a:solidFill>
                            <a:schemeClr val="bg1"/>
                          </a:solidFill>
                        </a:rPr>
                        <a:t>86</a:t>
                      </a:r>
                    </a:p>
                  </a:txBody>
                  <a:tcPr anchor="ct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62706F"/>
                    </a:solidFill>
                  </a:tcPr>
                </a:tc>
                <a:tc>
                  <a:txBody>
                    <a:bodyPr/>
                    <a:lstStyle/>
                    <a:p>
                      <a:pPr algn="ctr"/>
                      <a:r>
                        <a:rPr lang="en-US" sz="2400" b="1" dirty="0">
                          <a:solidFill>
                            <a:schemeClr val="bg1"/>
                          </a:solidFill>
                        </a:rPr>
                        <a:t>89</a:t>
                      </a:r>
                    </a:p>
                  </a:txBody>
                  <a:tcPr anchor="ctr">
                    <a:lnL w="28575"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5A8BAC"/>
                    </a:solidFill>
                  </a:tcPr>
                </a:tc>
                <a:extLst>
                  <a:ext uri="{0D108BD9-81ED-4DB2-BD59-A6C34878D82A}">
                    <a16:rowId xmlns:a16="http://schemas.microsoft.com/office/drawing/2014/main" xmlns="" val="10001"/>
                  </a:ext>
                </a:extLst>
              </a:tr>
              <a:tr h="499576">
                <a:tc>
                  <a:txBody>
                    <a:bodyPr/>
                    <a:lstStyle/>
                    <a:p>
                      <a:pPr>
                        <a:spcBef>
                          <a:spcPts val="600"/>
                        </a:spcBef>
                        <a:spcAft>
                          <a:spcPts val="600"/>
                        </a:spcAft>
                      </a:pPr>
                      <a:r>
                        <a:rPr lang="en-US" sz="2000" b="1" dirty="0">
                          <a:solidFill>
                            <a:schemeClr val="bg1"/>
                          </a:solidFill>
                        </a:rPr>
                        <a:t>25%</a:t>
                      </a:r>
                      <a:r>
                        <a:rPr lang="en-US" sz="1800" b="0" dirty="0">
                          <a:solidFill>
                            <a:schemeClr val="bg1"/>
                          </a:solidFill>
                        </a:rPr>
                        <a:t> </a:t>
                      </a:r>
                      <a:br>
                        <a:rPr lang="en-US" sz="1800" b="0" dirty="0">
                          <a:solidFill>
                            <a:schemeClr val="bg1"/>
                          </a:solidFill>
                        </a:rPr>
                      </a:br>
                      <a:r>
                        <a:rPr lang="en-US" sz="1800" b="0" dirty="0" err="1">
                          <a:solidFill>
                            <a:schemeClr val="bg1"/>
                          </a:solidFill>
                        </a:rPr>
                        <a:t>cnce</a:t>
                      </a:r>
                      <a:r>
                        <a:rPr lang="en-US" sz="1800" b="0" baseline="0" dirty="0">
                          <a:solidFill>
                            <a:schemeClr val="bg1"/>
                          </a:solidFill>
                        </a:rPr>
                        <a:t> of </a:t>
                      </a:r>
                      <a:br>
                        <a:rPr lang="en-US" sz="1800" b="0" baseline="0" dirty="0">
                          <a:solidFill>
                            <a:schemeClr val="bg1"/>
                          </a:solidFill>
                        </a:rPr>
                      </a:br>
                      <a:r>
                        <a:rPr lang="en-US" sz="1800" b="0" baseline="0" dirty="0">
                          <a:solidFill>
                            <a:schemeClr val="bg1"/>
                          </a:solidFill>
                        </a:rPr>
                        <a:t>reaching age</a:t>
                      </a:r>
                      <a:r>
                        <a:rPr lang="en-US" sz="1800" b="0" baseline="30000" dirty="0">
                          <a:solidFill>
                            <a:schemeClr val="bg1"/>
                          </a:solidFill>
                        </a:rPr>
                        <a:t>14</a:t>
                      </a:r>
                    </a:p>
                  </a:txBody>
                  <a:tcPr anchor="ctr">
                    <a:lnL w="12700" cap="flat" cmpd="sng" algn="ctr">
                      <a:noFill/>
                      <a:prstDash val="solid"/>
                      <a:round/>
                      <a:headEnd type="none" w="med" len="med"/>
                      <a:tailEnd type="none" w="med" len="med"/>
                    </a:lnL>
                    <a:lnR w="28575" cap="flat" cmpd="sng" algn="ctr">
                      <a:solidFill>
                        <a:prstClr val="white"/>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a:spcBef>
                          <a:spcPts val="600"/>
                        </a:spcBef>
                        <a:spcAft>
                          <a:spcPts val="600"/>
                        </a:spcAft>
                      </a:pPr>
                      <a:r>
                        <a:rPr lang="en-US" sz="2400" b="1" dirty="0">
                          <a:solidFill>
                            <a:schemeClr val="bg1"/>
                          </a:solidFill>
                        </a:rPr>
                        <a:t>93</a:t>
                      </a:r>
                    </a:p>
                  </a:txBody>
                  <a:tcPr anchor="ct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62706F"/>
                    </a:solidFill>
                  </a:tcPr>
                </a:tc>
                <a:tc>
                  <a:txBody>
                    <a:bodyPr/>
                    <a:lstStyle/>
                    <a:p>
                      <a:pPr algn="ctr"/>
                      <a:r>
                        <a:rPr lang="en-US" sz="2400" b="1" dirty="0">
                          <a:solidFill>
                            <a:schemeClr val="bg1"/>
                          </a:solidFill>
                        </a:rPr>
                        <a:t>95</a:t>
                      </a:r>
                    </a:p>
                  </a:txBody>
                  <a:tcPr anchor="ctr">
                    <a:lnL w="28575"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5A8BAC"/>
                    </a:solidFill>
                  </a:tcPr>
                </a:tc>
                <a:extLst>
                  <a:ext uri="{0D108BD9-81ED-4DB2-BD59-A6C34878D82A}">
                    <a16:rowId xmlns:a16="http://schemas.microsoft.com/office/drawing/2014/main" xmlns="" val="10002"/>
                  </a:ext>
                </a:extLst>
              </a:tr>
            </a:tbl>
          </a:graphicData>
        </a:graphic>
      </p:graphicFrame>
      <p:cxnSp>
        <p:nvCxnSpPr>
          <p:cNvPr id="18" name="Straight Connector 17"/>
          <p:cNvCxnSpPr/>
          <p:nvPr/>
        </p:nvCxnSpPr>
        <p:spPr>
          <a:xfrm>
            <a:off x="2400300" y="5093781"/>
            <a:ext cx="4902200"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17</a:t>
            </a:fld>
            <a:endParaRPr lang="en-US" dirty="0"/>
          </a:p>
        </p:txBody>
      </p:sp>
      <p:sp>
        <p:nvSpPr>
          <p:cNvPr id="7" name="Rectangle 6"/>
          <p:cNvSpPr/>
          <p:nvPr/>
        </p:nvSpPr>
        <p:spPr>
          <a:xfrm>
            <a:off x="369493" y="6375856"/>
            <a:ext cx="5367640" cy="215444"/>
          </a:xfrm>
          <a:prstGeom prst="rect">
            <a:avLst/>
          </a:prstGeom>
        </p:spPr>
        <p:txBody>
          <a:bodyPr wrap="square">
            <a:spAutoFit/>
          </a:bodyPr>
          <a:lstStyle/>
          <a:p>
            <a:r>
              <a:rPr lang="en-US" sz="800" dirty="0">
                <a:solidFill>
                  <a:schemeClr val="bg1">
                    <a:lumMod val="50000"/>
                  </a:schemeClr>
                </a:solidFill>
              </a:rPr>
              <a:t>Source: 2015 </a:t>
            </a:r>
            <a:r>
              <a:rPr lang="en-US" sz="800" dirty="0" err="1">
                <a:solidFill>
                  <a:schemeClr val="bg1">
                    <a:lumMod val="50000"/>
                  </a:schemeClr>
                </a:solidFill>
              </a:rPr>
              <a:t>LIMRA</a:t>
            </a:r>
            <a:r>
              <a:rPr lang="en-US" sz="800" dirty="0">
                <a:solidFill>
                  <a:schemeClr val="bg1">
                    <a:lumMod val="50000"/>
                  </a:schemeClr>
                </a:solidFill>
              </a:rPr>
              <a:t> Retirement Income Reference Book..</a:t>
            </a:r>
          </a:p>
        </p:txBody>
      </p:sp>
      <p:sp>
        <p:nvSpPr>
          <p:cNvPr id="8" name="Title 1"/>
          <p:cNvSpPr txBox="1">
            <a:spLocks/>
          </p:cNvSpPr>
          <p:nvPr/>
        </p:nvSpPr>
        <p:spPr>
          <a:xfrm>
            <a:off x="508000" y="912051"/>
            <a:ext cx="7974086"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MANAGING THE SOCIAL SECURITY DISCUSSION</a:t>
            </a:r>
          </a:p>
          <a:p>
            <a:r>
              <a:rPr lang="en-US" sz="3300" b="0" dirty="0">
                <a:solidFill>
                  <a:srgbClr val="62706F"/>
                </a:solidFill>
                <a:sym typeface="Calibri"/>
              </a:rPr>
              <a:t>Average life expectancy and beyond</a:t>
            </a:r>
            <a:endParaRPr lang="en-US" sz="3300" dirty="0">
              <a:solidFill>
                <a:srgbClr val="62706F"/>
              </a:solidFill>
            </a:endParaRPr>
          </a:p>
        </p:txBody>
      </p:sp>
      <p:pic>
        <p:nvPicPr>
          <p:cNvPr id="3" name="Picture 2"/>
          <p:cNvPicPr>
            <a:picLocks noChangeAspect="1"/>
          </p:cNvPicPr>
          <p:nvPr/>
        </p:nvPicPr>
        <p:blipFill>
          <a:blip r:embed="rId4"/>
          <a:stretch>
            <a:fillRect/>
          </a:stretch>
        </p:blipFill>
        <p:spPr>
          <a:xfrm>
            <a:off x="3238500" y="2235200"/>
            <a:ext cx="863600" cy="1409700"/>
          </a:xfrm>
          <a:prstGeom prst="rect">
            <a:avLst/>
          </a:prstGeom>
        </p:spPr>
      </p:pic>
      <p:pic>
        <p:nvPicPr>
          <p:cNvPr id="4" name="Picture 3"/>
          <p:cNvPicPr>
            <a:picLocks noChangeAspect="1"/>
          </p:cNvPicPr>
          <p:nvPr/>
        </p:nvPicPr>
        <p:blipFill>
          <a:blip r:embed="rId5"/>
          <a:stretch>
            <a:fillRect/>
          </a:stretch>
        </p:blipFill>
        <p:spPr>
          <a:xfrm>
            <a:off x="5499100" y="2247900"/>
            <a:ext cx="762000" cy="1397000"/>
          </a:xfrm>
          <a:prstGeom prst="rect">
            <a:avLst/>
          </a:prstGeom>
        </p:spPr>
      </p:pic>
      <p:sp>
        <p:nvSpPr>
          <p:cNvPr id="15" name="Rectangle 14"/>
          <p:cNvSpPr/>
          <p:nvPr/>
        </p:nvSpPr>
        <p:spPr>
          <a:xfrm>
            <a:off x="7417420" y="3600695"/>
            <a:ext cx="1320180" cy="1815882"/>
          </a:xfrm>
          <a:prstGeom prst="rect">
            <a:avLst/>
          </a:prstGeom>
        </p:spPr>
        <p:txBody>
          <a:bodyPr wrap="square">
            <a:spAutoFit/>
          </a:bodyPr>
          <a:lstStyle/>
          <a:p>
            <a:pPr>
              <a:buSzPct val="25000"/>
            </a:pPr>
            <a:r>
              <a:rPr lang="en-US" sz="1600" dirty="0">
                <a:solidFill>
                  <a:srgbClr val="62706F"/>
                </a:solidFill>
                <a:sym typeface="Calibri"/>
              </a:rPr>
              <a:t>For married couples, there is a 50% chance one spouse will reach age 93</a:t>
            </a:r>
            <a:endParaRPr lang="en" sz="1600" b="1" dirty="0">
              <a:solidFill>
                <a:srgbClr val="62706F"/>
              </a:solidFill>
              <a:sym typeface="Calibri"/>
            </a:endParaRPr>
          </a:p>
        </p:txBody>
      </p:sp>
      <p:cxnSp>
        <p:nvCxnSpPr>
          <p:cNvPr id="17" name="Straight Connector 16"/>
          <p:cNvCxnSpPr/>
          <p:nvPr/>
        </p:nvCxnSpPr>
        <p:spPr>
          <a:xfrm flipV="1">
            <a:off x="7133744" y="4631267"/>
            <a:ext cx="215323" cy="6544"/>
          </a:xfrm>
          <a:prstGeom prst="line">
            <a:avLst/>
          </a:prstGeom>
          <a:ln w="38100" cmpd="sng">
            <a:solidFill>
              <a:srgbClr val="62706F"/>
            </a:solidFill>
          </a:ln>
          <a:effectLst/>
        </p:spPr>
        <p:style>
          <a:lnRef idx="2">
            <a:schemeClr val="accent1"/>
          </a:lnRef>
          <a:fillRef idx="0">
            <a:schemeClr val="accent1"/>
          </a:fillRef>
          <a:effectRef idx="1">
            <a:schemeClr val="accent1"/>
          </a:effectRef>
          <a:fontRef idx="minor">
            <a:schemeClr val="tx1"/>
          </a:fontRef>
        </p:style>
      </p:cxnSp>
      <p:sp>
        <p:nvSpPr>
          <p:cNvPr id="16" name="Freeform 15"/>
          <p:cNvSpPr/>
          <p:nvPr/>
        </p:nvSpPr>
        <p:spPr>
          <a:xfrm>
            <a:off x="7327900" y="3496732"/>
            <a:ext cx="313267" cy="2040467"/>
          </a:xfrm>
          <a:custGeom>
            <a:avLst/>
            <a:gdLst>
              <a:gd name="connsiteX0" fmla="*/ 279400 w 304800"/>
              <a:gd name="connsiteY0" fmla="*/ 0 h 1727200"/>
              <a:gd name="connsiteX1" fmla="*/ 0 w 304800"/>
              <a:gd name="connsiteY1" fmla="*/ 0 h 1727200"/>
              <a:gd name="connsiteX2" fmla="*/ 16933 w 304800"/>
              <a:gd name="connsiteY2" fmla="*/ 1727200 h 1727200"/>
              <a:gd name="connsiteX3" fmla="*/ 304800 w 304800"/>
              <a:gd name="connsiteY3" fmla="*/ 1727200 h 1727200"/>
              <a:gd name="connsiteX4" fmla="*/ 304800 w 304800"/>
              <a:gd name="connsiteY4" fmla="*/ 1727200 h 172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1727200">
                <a:moveTo>
                  <a:pt x="279400" y="0"/>
                </a:moveTo>
                <a:lnTo>
                  <a:pt x="0" y="0"/>
                </a:lnTo>
                <a:lnTo>
                  <a:pt x="16933" y="1727200"/>
                </a:lnTo>
                <a:lnTo>
                  <a:pt x="304800" y="1727200"/>
                </a:lnTo>
                <a:lnTo>
                  <a:pt x="304800" y="1727200"/>
                </a:lnTo>
              </a:path>
            </a:pathLst>
          </a:custGeom>
          <a:noFill/>
          <a:ln w="38100" cmpd="sng">
            <a:solidFill>
              <a:srgbClr val="62706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Rectangle 20"/>
          <p:cNvSpPr/>
          <p:nvPr/>
        </p:nvSpPr>
        <p:spPr>
          <a:xfrm>
            <a:off x="529128" y="4352606"/>
            <a:ext cx="2137252" cy="646331"/>
          </a:xfrm>
          <a:prstGeom prst="rect">
            <a:avLst/>
          </a:prstGeom>
        </p:spPr>
        <p:txBody>
          <a:bodyPr wrap="square">
            <a:spAutoFit/>
          </a:bodyPr>
          <a:lstStyle/>
          <a:p>
            <a:pPr>
              <a:spcBef>
                <a:spcPts val="600"/>
              </a:spcBef>
              <a:spcAft>
                <a:spcPts val="600"/>
              </a:spcAft>
            </a:pPr>
            <a:r>
              <a:rPr lang="en-US" sz="1800" b="1" dirty="0">
                <a:solidFill>
                  <a:schemeClr val="tx1">
                    <a:lumMod val="65000"/>
                    <a:lumOff val="35000"/>
                  </a:schemeClr>
                </a:solidFill>
              </a:rPr>
              <a:t>50% </a:t>
            </a:r>
            <a:r>
              <a:rPr lang="en-US" sz="1800" dirty="0">
                <a:solidFill>
                  <a:schemeClr val="tx1">
                    <a:lumMod val="65000"/>
                    <a:lumOff val="35000"/>
                  </a:schemeClr>
                </a:solidFill>
              </a:rPr>
              <a:t>chance of </a:t>
            </a:r>
            <a:br>
              <a:rPr lang="en-US" sz="1800" dirty="0">
                <a:solidFill>
                  <a:schemeClr val="tx1">
                    <a:lumMod val="65000"/>
                    <a:lumOff val="35000"/>
                  </a:schemeClr>
                </a:solidFill>
              </a:rPr>
            </a:br>
            <a:r>
              <a:rPr lang="en-US" sz="1800" dirty="0">
                <a:solidFill>
                  <a:schemeClr val="tx1">
                    <a:lumMod val="65000"/>
                    <a:lumOff val="35000"/>
                  </a:schemeClr>
                </a:solidFill>
              </a:rPr>
              <a:t>reaching age</a:t>
            </a:r>
            <a:endParaRPr lang="en-US" sz="1800" baseline="30000" dirty="0">
              <a:solidFill>
                <a:schemeClr val="tx1">
                  <a:lumMod val="65000"/>
                  <a:lumOff val="35000"/>
                </a:schemeClr>
              </a:solidFill>
            </a:endParaRPr>
          </a:p>
        </p:txBody>
      </p:sp>
      <p:sp>
        <p:nvSpPr>
          <p:cNvPr id="22" name="Rectangle 21"/>
          <p:cNvSpPr/>
          <p:nvPr/>
        </p:nvSpPr>
        <p:spPr>
          <a:xfrm>
            <a:off x="529128" y="5269472"/>
            <a:ext cx="1866280" cy="646331"/>
          </a:xfrm>
          <a:prstGeom prst="rect">
            <a:avLst/>
          </a:prstGeom>
        </p:spPr>
        <p:txBody>
          <a:bodyPr wrap="square">
            <a:spAutoFit/>
          </a:bodyPr>
          <a:lstStyle/>
          <a:p>
            <a:pPr>
              <a:spcBef>
                <a:spcPts val="600"/>
              </a:spcBef>
              <a:spcAft>
                <a:spcPts val="600"/>
              </a:spcAft>
            </a:pPr>
            <a:r>
              <a:rPr lang="en-US" sz="1800" b="1" dirty="0">
                <a:solidFill>
                  <a:schemeClr val="tx1">
                    <a:lumMod val="65000"/>
                    <a:lumOff val="35000"/>
                  </a:schemeClr>
                </a:solidFill>
              </a:rPr>
              <a:t>25%</a:t>
            </a:r>
            <a:r>
              <a:rPr lang="en-US" sz="1800" dirty="0">
                <a:solidFill>
                  <a:schemeClr val="tx1">
                    <a:lumMod val="65000"/>
                    <a:lumOff val="35000"/>
                  </a:schemeClr>
                </a:solidFill>
              </a:rPr>
              <a:t> chance of </a:t>
            </a:r>
            <a:br>
              <a:rPr lang="en-US" sz="1800" dirty="0">
                <a:solidFill>
                  <a:schemeClr val="tx1">
                    <a:lumMod val="65000"/>
                    <a:lumOff val="35000"/>
                  </a:schemeClr>
                </a:solidFill>
              </a:rPr>
            </a:br>
            <a:r>
              <a:rPr lang="en-US" sz="1800" dirty="0">
                <a:solidFill>
                  <a:schemeClr val="tx1">
                    <a:lumMod val="65000"/>
                    <a:lumOff val="35000"/>
                  </a:schemeClr>
                </a:solidFill>
              </a:rPr>
              <a:t>reaching age</a:t>
            </a:r>
            <a:endParaRPr lang="en-US" sz="1800" baseline="30000" dirty="0">
              <a:solidFill>
                <a:schemeClr val="tx1">
                  <a:lumMod val="65000"/>
                  <a:lumOff val="35000"/>
                </a:schemeClr>
              </a:solidFill>
            </a:endParaRPr>
          </a:p>
        </p:txBody>
      </p:sp>
    </p:spTree>
    <p:extLst>
      <p:ext uri="{BB962C8B-B14F-4D97-AF65-F5344CB8AC3E}">
        <p14:creationId xmlns:p14="http://schemas.microsoft.com/office/powerpoint/2010/main" val="1464266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66"/>
        <p:cNvGrpSpPr/>
        <p:nvPr/>
      </p:nvGrpSpPr>
      <p:grpSpPr>
        <a:xfrm>
          <a:off x="0" y="0"/>
          <a:ext cx="0" cy="0"/>
          <a:chOff x="0" y="0"/>
          <a:chExt cx="0" cy="0"/>
        </a:xfrm>
      </p:grpSpPr>
      <p:pic>
        <p:nvPicPr>
          <p:cNvPr id="3" name="Picture 2" descr="SS-JPEG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7" name="Slide Number Placeholder 6"/>
          <p:cNvSpPr>
            <a:spLocks noGrp="1"/>
          </p:cNvSpPr>
          <p:nvPr>
            <p:ph type="sldNum" sz="quarter" idx="4"/>
          </p:nvPr>
        </p:nvSpPr>
        <p:spPr>
          <a:xfrm>
            <a:off x="6767406" y="6427470"/>
            <a:ext cx="2133600" cy="365125"/>
          </a:xfrm>
        </p:spPr>
        <p:txBody>
          <a:bodyPr/>
          <a:lstStyle/>
          <a:p>
            <a:fld id="{6841C7FB-8763-2A49-8BF2-4EC272C90163}" type="slidenum">
              <a:rPr lang="en-US" smtClean="0">
                <a:solidFill>
                  <a:schemeClr val="bg1">
                    <a:lumMod val="85000"/>
                  </a:schemeClr>
                </a:solidFill>
              </a:rPr>
              <a:pPr/>
              <a:t>18</a:t>
            </a:fld>
            <a:endParaRPr lang="en-US" dirty="0">
              <a:solidFill>
                <a:schemeClr val="bg1">
                  <a:lumMod val="85000"/>
                </a:schemeClr>
              </a:solidFill>
            </a:endParaRPr>
          </a:p>
        </p:txBody>
      </p:sp>
      <p:sp>
        <p:nvSpPr>
          <p:cNvPr id="8" name="Shape 167"/>
          <p:cNvSpPr txBox="1">
            <a:spLocks/>
          </p:cNvSpPr>
          <p:nvPr/>
        </p:nvSpPr>
        <p:spPr>
          <a:xfrm>
            <a:off x="0" y="2633134"/>
            <a:ext cx="9143999" cy="1647236"/>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pPr indent="0" algn="ctr">
              <a:buSzPct val="25000"/>
              <a:buFont typeface="Calibri"/>
              <a:buNone/>
            </a:pPr>
            <a:r>
              <a:rPr lang="en" sz="7000" dirty="0">
                <a:solidFill>
                  <a:schemeClr val="bg1"/>
                </a:solidFill>
                <a:sym typeface="Calibri"/>
              </a:rPr>
              <a:t>Social Security </a:t>
            </a:r>
            <a:br>
              <a:rPr lang="en" sz="7000" dirty="0">
                <a:solidFill>
                  <a:schemeClr val="bg1"/>
                </a:solidFill>
                <a:sym typeface="Calibri"/>
              </a:rPr>
            </a:br>
            <a:r>
              <a:rPr lang="en-US" sz="3000" b="0" dirty="0">
                <a:solidFill>
                  <a:srgbClr val="F8B716"/>
                </a:solidFill>
                <a:sym typeface="Calibri"/>
              </a:rPr>
              <a:t>— The basics —</a:t>
            </a:r>
            <a:endParaRPr lang="en" sz="3000" b="0" dirty="0">
              <a:solidFill>
                <a:srgbClr val="F8B716"/>
              </a:solidFill>
              <a:sym typeface="Calibri"/>
            </a:endParaRP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19</a:t>
            </a:fld>
            <a:endParaRPr lang="en-US" dirty="0"/>
          </a:p>
        </p:txBody>
      </p:sp>
      <p:sp>
        <p:nvSpPr>
          <p:cNvPr id="24" name="Text Placeholder 2"/>
          <p:cNvSpPr txBox="1">
            <a:spLocks/>
          </p:cNvSpPr>
          <p:nvPr/>
        </p:nvSpPr>
        <p:spPr>
          <a:xfrm>
            <a:off x="572661" y="3283154"/>
            <a:ext cx="2262587" cy="850900"/>
          </a:xfrm>
          <a:prstGeom prst="rect">
            <a:avLst/>
          </a:prstGeom>
          <a:noFill/>
          <a:ln>
            <a:noFill/>
          </a:ln>
        </p:spPr>
        <p:txBody>
          <a:bodyPr lIns="0" tIns="0" rIns="0" bIns="0" anchor="ctr" anchorCtr="0"/>
          <a:lstStyle>
            <a:defPPr marR="0" algn="l" rtl="0">
              <a:lnSpc>
                <a:spcPct val="100000"/>
              </a:lnSpc>
              <a:spcBef>
                <a:spcPts val="0"/>
              </a:spcBef>
              <a:spcAft>
                <a:spcPts val="0"/>
              </a:spcAft>
            </a:defPPr>
            <a:lvl1pPr marL="342900" marR="0" indent="-342900" algn="l" rtl="0">
              <a:lnSpc>
                <a:spcPct val="100000"/>
              </a:lnSpc>
              <a:spcBef>
                <a:spcPts val="600"/>
              </a:spcBef>
              <a:spcAft>
                <a:spcPts val="0"/>
              </a:spcAft>
              <a:buClr>
                <a:schemeClr val="dk1"/>
              </a:buClr>
              <a:buSzPct val="100000"/>
              <a:buFont typeface="Arial"/>
              <a:buChar char="•"/>
              <a:defRPr sz="2600" b="0" i="0" u="none" strike="noStrike" cap="none" baseline="0">
                <a:solidFill>
                  <a:schemeClr val="dk1"/>
                </a:solidFill>
                <a:latin typeface="Arial"/>
                <a:ea typeface="Arial"/>
                <a:cs typeface="Arial"/>
                <a:sym typeface="Arial"/>
              </a:defRPr>
            </a:lvl1pPr>
            <a:lvl2pPr marL="649224" marR="0" indent="-285750" algn="l" rtl="0">
              <a:lnSpc>
                <a:spcPct val="100000"/>
              </a:lnSpc>
              <a:spcBef>
                <a:spcPts val="480"/>
              </a:spcBef>
              <a:spcAft>
                <a:spcPts val="0"/>
              </a:spcAft>
              <a:buClr>
                <a:schemeClr val="dk1"/>
              </a:buClr>
              <a:buSzPct val="100000"/>
              <a:buFont typeface="Lucida Grande"/>
              <a:buChar char="–"/>
              <a:defRPr sz="2400" b="0" i="0" u="none" strike="noStrike" cap="none" baseline="0">
                <a:solidFill>
                  <a:schemeClr val="dk1"/>
                </a:solidFill>
                <a:latin typeface="Arial"/>
                <a:ea typeface="Arial"/>
                <a:cs typeface="Arial"/>
                <a:sym typeface="Arial"/>
              </a:defRPr>
            </a:lvl2pPr>
            <a:lvl3pPr marL="1143000" marR="0" indent="-228600" algn="l" rtl="0">
              <a:lnSpc>
                <a:spcPct val="100000"/>
              </a:lnSpc>
              <a:spcBef>
                <a:spcPts val="480"/>
              </a:spcBef>
              <a:spcAft>
                <a:spcPts val="0"/>
              </a:spcAft>
              <a:buClr>
                <a:schemeClr val="dk1"/>
              </a:buClr>
              <a:buSzPct val="100000"/>
              <a:buFont typeface="Arial"/>
              <a:buChar char="•"/>
              <a:defRPr sz="2200" b="0" i="0" u="none" strike="noStrike" cap="none" baseline="0">
                <a:solidFill>
                  <a:schemeClr val="dk1"/>
                </a:solidFill>
                <a:latin typeface="Arial"/>
                <a:ea typeface="Arial"/>
                <a:cs typeface="Arial"/>
                <a:sym typeface="Arial"/>
              </a:defRPr>
            </a:lvl3pPr>
            <a:lvl4pPr marL="1600200" marR="0" indent="-228600" algn="l" rtl="0">
              <a:lnSpc>
                <a:spcPct val="100000"/>
              </a:lnSpc>
              <a:spcBef>
                <a:spcPts val="360"/>
              </a:spcBef>
              <a:spcAft>
                <a:spcPts val="0"/>
              </a:spcAft>
              <a:buClr>
                <a:schemeClr val="dk1"/>
              </a:buClr>
              <a:buSzPct val="100000"/>
              <a:buFont typeface="Lucida Grande"/>
              <a:buChar char="–"/>
              <a:defRPr sz="2000" b="0" i="0" u="none" strike="noStrike" cap="none" baseline="0">
                <a:solidFill>
                  <a:schemeClr val="dk1"/>
                </a:solidFill>
                <a:latin typeface="Arial"/>
                <a:ea typeface="Arial"/>
                <a:cs typeface="Arial"/>
                <a:sym typeface="Arial"/>
              </a:defRPr>
            </a:lvl4pPr>
            <a:lvl5pPr marL="2057400" marR="0" indent="-228600" algn="l" rtl="0">
              <a:lnSpc>
                <a:spcPct val="100000"/>
              </a:lnSpc>
              <a:spcBef>
                <a:spcPts val="360"/>
              </a:spcBef>
              <a:spcAft>
                <a:spcPts val="0"/>
              </a:spcAft>
              <a:buClr>
                <a:schemeClr val="dk1"/>
              </a:buClr>
              <a:buSzPct val="100000"/>
              <a:buFont typeface="Lucida Grande"/>
              <a:buChar char="»"/>
              <a:defRPr sz="1800" b="0" i="0" u="none" strike="noStrike" cap="none" baseline="0">
                <a:solidFill>
                  <a:schemeClr val="dk1"/>
                </a:solidFill>
                <a:latin typeface="Arial"/>
                <a:ea typeface="Arial"/>
                <a:cs typeface="Arial"/>
                <a:sym typeface="Arial"/>
              </a:defRPr>
            </a:lvl5pPr>
            <a:lvl6pPr marL="2514600" marR="0" indent="-228600" algn="l" rtl="0">
              <a:lnSpc>
                <a:spcPct val="100000"/>
              </a:lnSpc>
              <a:spcBef>
                <a:spcPts val="36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marL="2971800" marR="0" indent="-228600" algn="l" rtl="0">
              <a:lnSpc>
                <a:spcPct val="100000"/>
              </a:lnSpc>
              <a:spcBef>
                <a:spcPts val="360"/>
              </a:spcBef>
              <a:spcAft>
                <a:spcPts val="0"/>
              </a:spcAft>
              <a:buClr>
                <a:schemeClr val="dk1"/>
              </a:buClr>
              <a:buSzPct val="166666"/>
              <a:buFont typeface="Arial"/>
              <a:buChar char="•"/>
              <a:defRPr sz="1800" b="0" i="0" u="none" strike="noStrike" cap="none" baseline="0">
                <a:solidFill>
                  <a:schemeClr val="dk1"/>
                </a:solidFill>
                <a:latin typeface="Arial"/>
                <a:ea typeface="Arial"/>
                <a:cs typeface="Arial"/>
                <a:sym typeface="Arial"/>
              </a:defRPr>
            </a:lvl7pPr>
            <a:lvl8pPr marL="3429000" marR="0" indent="-228600" algn="l" rtl="0">
              <a:lnSpc>
                <a:spcPct val="100000"/>
              </a:lnSpc>
              <a:spcBef>
                <a:spcPts val="360"/>
              </a:spcBef>
              <a:spcAft>
                <a:spcPts val="0"/>
              </a:spcAft>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marL="3886200" marR="0" indent="-228600" algn="l" rtl="0">
              <a:lnSpc>
                <a:spcPct val="100000"/>
              </a:lnSpc>
              <a:spcBef>
                <a:spcPts val="36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pPr marL="0" indent="0" algn="r">
              <a:spcBef>
                <a:spcPts val="0"/>
              </a:spcBef>
              <a:spcAft>
                <a:spcPts val="1200"/>
              </a:spcAft>
              <a:buSzPct val="100694"/>
              <a:buNone/>
            </a:pPr>
            <a:r>
              <a:rPr lang="en-US" sz="2000" dirty="0">
                <a:solidFill>
                  <a:srgbClr val="62706F"/>
                </a:solidFill>
                <a:sym typeface="Calibri"/>
              </a:rPr>
              <a:t>Guaranteed </a:t>
            </a:r>
            <a:br>
              <a:rPr lang="en-US" sz="2000" dirty="0">
                <a:solidFill>
                  <a:srgbClr val="62706F"/>
                </a:solidFill>
                <a:sym typeface="Calibri"/>
              </a:rPr>
            </a:br>
            <a:r>
              <a:rPr lang="en-US" sz="2000" dirty="0">
                <a:solidFill>
                  <a:srgbClr val="62706F"/>
                </a:solidFill>
                <a:sym typeface="Calibri"/>
              </a:rPr>
              <a:t>lifetime income</a:t>
            </a:r>
            <a:endParaRPr lang="en" sz="2000" dirty="0">
              <a:solidFill>
                <a:srgbClr val="62706F"/>
              </a:solidFill>
              <a:sym typeface="Calibri"/>
            </a:endParaRPr>
          </a:p>
        </p:txBody>
      </p:sp>
      <p:sp>
        <p:nvSpPr>
          <p:cNvPr id="26" name="Text Placeholder 2"/>
          <p:cNvSpPr txBox="1">
            <a:spLocks/>
          </p:cNvSpPr>
          <p:nvPr/>
        </p:nvSpPr>
        <p:spPr>
          <a:xfrm>
            <a:off x="508001" y="4851604"/>
            <a:ext cx="1968036" cy="850900"/>
          </a:xfrm>
          <a:prstGeom prst="rect">
            <a:avLst/>
          </a:prstGeom>
          <a:noFill/>
          <a:ln>
            <a:noFill/>
          </a:ln>
        </p:spPr>
        <p:txBody>
          <a:bodyPr lIns="0" tIns="0" rIns="0" bIns="0" anchor="ctr" anchorCtr="0"/>
          <a:lstStyle>
            <a:defPPr marR="0" algn="l" rtl="0">
              <a:lnSpc>
                <a:spcPct val="100000"/>
              </a:lnSpc>
              <a:spcBef>
                <a:spcPts val="0"/>
              </a:spcBef>
              <a:spcAft>
                <a:spcPts val="0"/>
              </a:spcAft>
            </a:defPPr>
            <a:lvl1pPr marL="342900" marR="0" indent="-342900" algn="l" rtl="0">
              <a:lnSpc>
                <a:spcPct val="100000"/>
              </a:lnSpc>
              <a:spcBef>
                <a:spcPts val="600"/>
              </a:spcBef>
              <a:spcAft>
                <a:spcPts val="0"/>
              </a:spcAft>
              <a:buClr>
                <a:schemeClr val="dk1"/>
              </a:buClr>
              <a:buSzPct val="100000"/>
              <a:buFont typeface="Arial"/>
              <a:buChar char="•"/>
              <a:defRPr sz="2600" b="0" i="0" u="none" strike="noStrike" cap="none" baseline="0">
                <a:solidFill>
                  <a:schemeClr val="dk1"/>
                </a:solidFill>
                <a:latin typeface="Arial"/>
                <a:ea typeface="Arial"/>
                <a:cs typeface="Arial"/>
                <a:sym typeface="Arial"/>
              </a:defRPr>
            </a:lvl1pPr>
            <a:lvl2pPr marL="649224" marR="0" indent="-285750" algn="l" rtl="0">
              <a:lnSpc>
                <a:spcPct val="100000"/>
              </a:lnSpc>
              <a:spcBef>
                <a:spcPts val="480"/>
              </a:spcBef>
              <a:spcAft>
                <a:spcPts val="0"/>
              </a:spcAft>
              <a:buClr>
                <a:schemeClr val="dk1"/>
              </a:buClr>
              <a:buSzPct val="100000"/>
              <a:buFont typeface="Lucida Grande"/>
              <a:buChar char="–"/>
              <a:defRPr sz="2400" b="0" i="0" u="none" strike="noStrike" cap="none" baseline="0">
                <a:solidFill>
                  <a:schemeClr val="dk1"/>
                </a:solidFill>
                <a:latin typeface="Arial"/>
                <a:ea typeface="Arial"/>
                <a:cs typeface="Arial"/>
                <a:sym typeface="Arial"/>
              </a:defRPr>
            </a:lvl2pPr>
            <a:lvl3pPr marL="1143000" marR="0" indent="-228600" algn="l" rtl="0">
              <a:lnSpc>
                <a:spcPct val="100000"/>
              </a:lnSpc>
              <a:spcBef>
                <a:spcPts val="480"/>
              </a:spcBef>
              <a:spcAft>
                <a:spcPts val="0"/>
              </a:spcAft>
              <a:buClr>
                <a:schemeClr val="dk1"/>
              </a:buClr>
              <a:buSzPct val="100000"/>
              <a:buFont typeface="Arial"/>
              <a:buChar char="•"/>
              <a:defRPr sz="2200" b="0" i="0" u="none" strike="noStrike" cap="none" baseline="0">
                <a:solidFill>
                  <a:schemeClr val="dk1"/>
                </a:solidFill>
                <a:latin typeface="Arial"/>
                <a:ea typeface="Arial"/>
                <a:cs typeface="Arial"/>
                <a:sym typeface="Arial"/>
              </a:defRPr>
            </a:lvl3pPr>
            <a:lvl4pPr marL="1600200" marR="0" indent="-228600" algn="l" rtl="0">
              <a:lnSpc>
                <a:spcPct val="100000"/>
              </a:lnSpc>
              <a:spcBef>
                <a:spcPts val="360"/>
              </a:spcBef>
              <a:spcAft>
                <a:spcPts val="0"/>
              </a:spcAft>
              <a:buClr>
                <a:schemeClr val="dk1"/>
              </a:buClr>
              <a:buSzPct val="100000"/>
              <a:buFont typeface="Lucida Grande"/>
              <a:buChar char="–"/>
              <a:defRPr sz="2000" b="0" i="0" u="none" strike="noStrike" cap="none" baseline="0">
                <a:solidFill>
                  <a:schemeClr val="dk1"/>
                </a:solidFill>
                <a:latin typeface="Arial"/>
                <a:ea typeface="Arial"/>
                <a:cs typeface="Arial"/>
                <a:sym typeface="Arial"/>
              </a:defRPr>
            </a:lvl4pPr>
            <a:lvl5pPr marL="2057400" marR="0" indent="-228600" algn="l" rtl="0">
              <a:lnSpc>
                <a:spcPct val="100000"/>
              </a:lnSpc>
              <a:spcBef>
                <a:spcPts val="360"/>
              </a:spcBef>
              <a:spcAft>
                <a:spcPts val="0"/>
              </a:spcAft>
              <a:buClr>
                <a:schemeClr val="dk1"/>
              </a:buClr>
              <a:buSzPct val="100000"/>
              <a:buFont typeface="Lucida Grande"/>
              <a:buChar char="»"/>
              <a:defRPr sz="1800" b="0" i="0" u="none" strike="noStrike" cap="none" baseline="0">
                <a:solidFill>
                  <a:schemeClr val="dk1"/>
                </a:solidFill>
                <a:latin typeface="Arial"/>
                <a:ea typeface="Arial"/>
                <a:cs typeface="Arial"/>
                <a:sym typeface="Arial"/>
              </a:defRPr>
            </a:lvl5pPr>
            <a:lvl6pPr marL="2514600" marR="0" indent="-228600" algn="l" rtl="0">
              <a:lnSpc>
                <a:spcPct val="100000"/>
              </a:lnSpc>
              <a:spcBef>
                <a:spcPts val="36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marL="2971800" marR="0" indent="-228600" algn="l" rtl="0">
              <a:lnSpc>
                <a:spcPct val="100000"/>
              </a:lnSpc>
              <a:spcBef>
                <a:spcPts val="360"/>
              </a:spcBef>
              <a:spcAft>
                <a:spcPts val="0"/>
              </a:spcAft>
              <a:buClr>
                <a:schemeClr val="dk1"/>
              </a:buClr>
              <a:buSzPct val="166666"/>
              <a:buFont typeface="Arial"/>
              <a:buChar char="•"/>
              <a:defRPr sz="1800" b="0" i="0" u="none" strike="noStrike" cap="none" baseline="0">
                <a:solidFill>
                  <a:schemeClr val="dk1"/>
                </a:solidFill>
                <a:latin typeface="Arial"/>
                <a:ea typeface="Arial"/>
                <a:cs typeface="Arial"/>
                <a:sym typeface="Arial"/>
              </a:defRPr>
            </a:lvl7pPr>
            <a:lvl8pPr marL="3429000" marR="0" indent="-228600" algn="l" rtl="0">
              <a:lnSpc>
                <a:spcPct val="100000"/>
              </a:lnSpc>
              <a:spcBef>
                <a:spcPts val="360"/>
              </a:spcBef>
              <a:spcAft>
                <a:spcPts val="0"/>
              </a:spcAft>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marL="3886200" marR="0" indent="-228600" algn="l" rtl="0">
              <a:lnSpc>
                <a:spcPct val="100000"/>
              </a:lnSpc>
              <a:spcBef>
                <a:spcPts val="36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pPr marL="0" indent="0" algn="r">
              <a:spcBef>
                <a:spcPts val="0"/>
              </a:spcBef>
              <a:spcAft>
                <a:spcPts val="1200"/>
              </a:spcAft>
              <a:buSzPct val="100694"/>
              <a:buNone/>
            </a:pPr>
            <a:r>
              <a:rPr lang="en-US" sz="2000" dirty="0">
                <a:solidFill>
                  <a:srgbClr val="62706F"/>
                </a:solidFill>
                <a:sym typeface="Calibri"/>
              </a:rPr>
              <a:t>Indexed to inflation</a:t>
            </a:r>
            <a:endParaRPr lang="en" sz="2000" dirty="0">
              <a:solidFill>
                <a:srgbClr val="62706F"/>
              </a:solidFill>
              <a:sym typeface="Calibri"/>
            </a:endParaRPr>
          </a:p>
        </p:txBody>
      </p:sp>
      <p:sp>
        <p:nvSpPr>
          <p:cNvPr id="27" name="Text Placeholder 2"/>
          <p:cNvSpPr txBox="1">
            <a:spLocks/>
          </p:cNvSpPr>
          <p:nvPr/>
        </p:nvSpPr>
        <p:spPr>
          <a:xfrm>
            <a:off x="6242893" y="3295982"/>
            <a:ext cx="2365893" cy="850900"/>
          </a:xfrm>
          <a:prstGeom prst="rect">
            <a:avLst/>
          </a:prstGeom>
          <a:noFill/>
          <a:ln>
            <a:noFill/>
          </a:ln>
        </p:spPr>
        <p:txBody>
          <a:bodyPr lIns="0" tIns="0" rIns="0" bIns="0" anchor="ctr" anchorCtr="0"/>
          <a:lstStyle>
            <a:defPPr marR="0" algn="l" rtl="0">
              <a:lnSpc>
                <a:spcPct val="100000"/>
              </a:lnSpc>
              <a:spcBef>
                <a:spcPts val="0"/>
              </a:spcBef>
              <a:spcAft>
                <a:spcPts val="0"/>
              </a:spcAft>
            </a:defPPr>
            <a:lvl1pPr marL="342900" marR="0" indent="-342900" algn="l" rtl="0">
              <a:lnSpc>
                <a:spcPct val="100000"/>
              </a:lnSpc>
              <a:spcBef>
                <a:spcPts val="600"/>
              </a:spcBef>
              <a:spcAft>
                <a:spcPts val="0"/>
              </a:spcAft>
              <a:buClr>
                <a:schemeClr val="dk1"/>
              </a:buClr>
              <a:buSzPct val="100000"/>
              <a:buFont typeface="Arial"/>
              <a:buChar char="•"/>
              <a:defRPr sz="2600" b="0" i="0" u="none" strike="noStrike" cap="none" baseline="0">
                <a:solidFill>
                  <a:schemeClr val="dk1"/>
                </a:solidFill>
                <a:latin typeface="Arial"/>
                <a:ea typeface="Arial"/>
                <a:cs typeface="Arial"/>
                <a:sym typeface="Arial"/>
              </a:defRPr>
            </a:lvl1pPr>
            <a:lvl2pPr marL="649224" marR="0" indent="-285750" algn="l" rtl="0">
              <a:lnSpc>
                <a:spcPct val="100000"/>
              </a:lnSpc>
              <a:spcBef>
                <a:spcPts val="480"/>
              </a:spcBef>
              <a:spcAft>
                <a:spcPts val="0"/>
              </a:spcAft>
              <a:buClr>
                <a:schemeClr val="dk1"/>
              </a:buClr>
              <a:buSzPct val="100000"/>
              <a:buFont typeface="Lucida Grande"/>
              <a:buChar char="–"/>
              <a:defRPr sz="2400" b="0" i="0" u="none" strike="noStrike" cap="none" baseline="0">
                <a:solidFill>
                  <a:schemeClr val="dk1"/>
                </a:solidFill>
                <a:latin typeface="Arial"/>
                <a:ea typeface="Arial"/>
                <a:cs typeface="Arial"/>
                <a:sym typeface="Arial"/>
              </a:defRPr>
            </a:lvl2pPr>
            <a:lvl3pPr marL="1143000" marR="0" indent="-228600" algn="l" rtl="0">
              <a:lnSpc>
                <a:spcPct val="100000"/>
              </a:lnSpc>
              <a:spcBef>
                <a:spcPts val="480"/>
              </a:spcBef>
              <a:spcAft>
                <a:spcPts val="0"/>
              </a:spcAft>
              <a:buClr>
                <a:schemeClr val="dk1"/>
              </a:buClr>
              <a:buSzPct val="100000"/>
              <a:buFont typeface="Arial"/>
              <a:buChar char="•"/>
              <a:defRPr sz="2200" b="0" i="0" u="none" strike="noStrike" cap="none" baseline="0">
                <a:solidFill>
                  <a:schemeClr val="dk1"/>
                </a:solidFill>
                <a:latin typeface="Arial"/>
                <a:ea typeface="Arial"/>
                <a:cs typeface="Arial"/>
                <a:sym typeface="Arial"/>
              </a:defRPr>
            </a:lvl3pPr>
            <a:lvl4pPr marL="1600200" marR="0" indent="-228600" algn="l" rtl="0">
              <a:lnSpc>
                <a:spcPct val="100000"/>
              </a:lnSpc>
              <a:spcBef>
                <a:spcPts val="360"/>
              </a:spcBef>
              <a:spcAft>
                <a:spcPts val="0"/>
              </a:spcAft>
              <a:buClr>
                <a:schemeClr val="dk1"/>
              </a:buClr>
              <a:buSzPct val="100000"/>
              <a:buFont typeface="Lucida Grande"/>
              <a:buChar char="–"/>
              <a:defRPr sz="2000" b="0" i="0" u="none" strike="noStrike" cap="none" baseline="0">
                <a:solidFill>
                  <a:schemeClr val="dk1"/>
                </a:solidFill>
                <a:latin typeface="Arial"/>
                <a:ea typeface="Arial"/>
                <a:cs typeface="Arial"/>
                <a:sym typeface="Arial"/>
              </a:defRPr>
            </a:lvl4pPr>
            <a:lvl5pPr marL="2057400" marR="0" indent="-228600" algn="l" rtl="0">
              <a:lnSpc>
                <a:spcPct val="100000"/>
              </a:lnSpc>
              <a:spcBef>
                <a:spcPts val="360"/>
              </a:spcBef>
              <a:spcAft>
                <a:spcPts val="0"/>
              </a:spcAft>
              <a:buClr>
                <a:schemeClr val="dk1"/>
              </a:buClr>
              <a:buSzPct val="100000"/>
              <a:buFont typeface="Lucida Grande"/>
              <a:buChar char="»"/>
              <a:defRPr sz="1800" b="0" i="0" u="none" strike="noStrike" cap="none" baseline="0">
                <a:solidFill>
                  <a:schemeClr val="dk1"/>
                </a:solidFill>
                <a:latin typeface="Arial"/>
                <a:ea typeface="Arial"/>
                <a:cs typeface="Arial"/>
                <a:sym typeface="Arial"/>
              </a:defRPr>
            </a:lvl5pPr>
            <a:lvl6pPr marL="2514600" marR="0" indent="-228600" algn="l" rtl="0">
              <a:lnSpc>
                <a:spcPct val="100000"/>
              </a:lnSpc>
              <a:spcBef>
                <a:spcPts val="36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marL="2971800" marR="0" indent="-228600" algn="l" rtl="0">
              <a:lnSpc>
                <a:spcPct val="100000"/>
              </a:lnSpc>
              <a:spcBef>
                <a:spcPts val="360"/>
              </a:spcBef>
              <a:spcAft>
                <a:spcPts val="0"/>
              </a:spcAft>
              <a:buClr>
                <a:schemeClr val="dk1"/>
              </a:buClr>
              <a:buSzPct val="166666"/>
              <a:buFont typeface="Arial"/>
              <a:buChar char="•"/>
              <a:defRPr sz="1800" b="0" i="0" u="none" strike="noStrike" cap="none" baseline="0">
                <a:solidFill>
                  <a:schemeClr val="dk1"/>
                </a:solidFill>
                <a:latin typeface="Arial"/>
                <a:ea typeface="Arial"/>
                <a:cs typeface="Arial"/>
                <a:sym typeface="Arial"/>
              </a:defRPr>
            </a:lvl7pPr>
            <a:lvl8pPr marL="3429000" marR="0" indent="-228600" algn="l" rtl="0">
              <a:lnSpc>
                <a:spcPct val="100000"/>
              </a:lnSpc>
              <a:spcBef>
                <a:spcPts val="360"/>
              </a:spcBef>
              <a:spcAft>
                <a:spcPts val="0"/>
              </a:spcAft>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marL="3886200" marR="0" indent="-228600" algn="l" rtl="0">
              <a:lnSpc>
                <a:spcPct val="100000"/>
              </a:lnSpc>
              <a:spcBef>
                <a:spcPts val="36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pPr marL="0" indent="0">
              <a:spcBef>
                <a:spcPts val="0"/>
              </a:spcBef>
              <a:spcAft>
                <a:spcPts val="1200"/>
              </a:spcAft>
              <a:buSzPct val="100694"/>
              <a:buNone/>
            </a:pPr>
            <a:r>
              <a:rPr lang="en-US" sz="2000" dirty="0">
                <a:solidFill>
                  <a:srgbClr val="62706F"/>
                </a:solidFill>
                <a:sym typeface="Calibri"/>
              </a:rPr>
              <a:t>Survivor benefits</a:t>
            </a:r>
            <a:endParaRPr lang="en" sz="2000" dirty="0">
              <a:solidFill>
                <a:srgbClr val="62706F"/>
              </a:solidFill>
              <a:sym typeface="Calibri"/>
            </a:endParaRPr>
          </a:p>
        </p:txBody>
      </p:sp>
      <p:sp>
        <p:nvSpPr>
          <p:cNvPr id="28" name="Text Placeholder 2"/>
          <p:cNvSpPr txBox="1">
            <a:spLocks/>
          </p:cNvSpPr>
          <p:nvPr/>
        </p:nvSpPr>
        <p:spPr>
          <a:xfrm>
            <a:off x="6490908" y="4816195"/>
            <a:ext cx="2247900" cy="850900"/>
          </a:xfrm>
          <a:prstGeom prst="rect">
            <a:avLst/>
          </a:prstGeom>
          <a:noFill/>
          <a:ln>
            <a:noFill/>
          </a:ln>
        </p:spPr>
        <p:txBody>
          <a:bodyPr lIns="0" tIns="0" rIns="0" bIns="0" anchor="ctr" anchorCtr="0"/>
          <a:lstStyle>
            <a:defPPr marR="0" algn="l" rtl="0">
              <a:lnSpc>
                <a:spcPct val="100000"/>
              </a:lnSpc>
              <a:spcBef>
                <a:spcPts val="0"/>
              </a:spcBef>
              <a:spcAft>
                <a:spcPts val="0"/>
              </a:spcAft>
            </a:defPPr>
            <a:lvl1pPr marL="342900" marR="0" indent="-342900" algn="l" rtl="0">
              <a:lnSpc>
                <a:spcPct val="100000"/>
              </a:lnSpc>
              <a:spcBef>
                <a:spcPts val="600"/>
              </a:spcBef>
              <a:spcAft>
                <a:spcPts val="0"/>
              </a:spcAft>
              <a:buClr>
                <a:schemeClr val="dk1"/>
              </a:buClr>
              <a:buSzPct val="100000"/>
              <a:buFont typeface="Arial"/>
              <a:buChar char="•"/>
              <a:defRPr sz="2600" b="0" i="0" u="none" strike="noStrike" cap="none" baseline="0">
                <a:solidFill>
                  <a:schemeClr val="dk1"/>
                </a:solidFill>
                <a:latin typeface="Arial"/>
                <a:ea typeface="Arial"/>
                <a:cs typeface="Arial"/>
                <a:sym typeface="Arial"/>
              </a:defRPr>
            </a:lvl1pPr>
            <a:lvl2pPr marL="649224" marR="0" indent="-285750" algn="l" rtl="0">
              <a:lnSpc>
                <a:spcPct val="100000"/>
              </a:lnSpc>
              <a:spcBef>
                <a:spcPts val="480"/>
              </a:spcBef>
              <a:spcAft>
                <a:spcPts val="0"/>
              </a:spcAft>
              <a:buClr>
                <a:schemeClr val="dk1"/>
              </a:buClr>
              <a:buSzPct val="100000"/>
              <a:buFont typeface="Lucida Grande"/>
              <a:buChar char="–"/>
              <a:defRPr sz="2400" b="0" i="0" u="none" strike="noStrike" cap="none" baseline="0">
                <a:solidFill>
                  <a:schemeClr val="dk1"/>
                </a:solidFill>
                <a:latin typeface="Arial"/>
                <a:ea typeface="Arial"/>
                <a:cs typeface="Arial"/>
                <a:sym typeface="Arial"/>
              </a:defRPr>
            </a:lvl2pPr>
            <a:lvl3pPr marL="1143000" marR="0" indent="-228600" algn="l" rtl="0">
              <a:lnSpc>
                <a:spcPct val="100000"/>
              </a:lnSpc>
              <a:spcBef>
                <a:spcPts val="480"/>
              </a:spcBef>
              <a:spcAft>
                <a:spcPts val="0"/>
              </a:spcAft>
              <a:buClr>
                <a:schemeClr val="dk1"/>
              </a:buClr>
              <a:buSzPct val="100000"/>
              <a:buFont typeface="Arial"/>
              <a:buChar char="•"/>
              <a:defRPr sz="2200" b="0" i="0" u="none" strike="noStrike" cap="none" baseline="0">
                <a:solidFill>
                  <a:schemeClr val="dk1"/>
                </a:solidFill>
                <a:latin typeface="Arial"/>
                <a:ea typeface="Arial"/>
                <a:cs typeface="Arial"/>
                <a:sym typeface="Arial"/>
              </a:defRPr>
            </a:lvl3pPr>
            <a:lvl4pPr marL="1600200" marR="0" indent="-228600" algn="l" rtl="0">
              <a:lnSpc>
                <a:spcPct val="100000"/>
              </a:lnSpc>
              <a:spcBef>
                <a:spcPts val="360"/>
              </a:spcBef>
              <a:spcAft>
                <a:spcPts val="0"/>
              </a:spcAft>
              <a:buClr>
                <a:schemeClr val="dk1"/>
              </a:buClr>
              <a:buSzPct val="100000"/>
              <a:buFont typeface="Lucida Grande"/>
              <a:buChar char="–"/>
              <a:defRPr sz="2000" b="0" i="0" u="none" strike="noStrike" cap="none" baseline="0">
                <a:solidFill>
                  <a:schemeClr val="dk1"/>
                </a:solidFill>
                <a:latin typeface="Arial"/>
                <a:ea typeface="Arial"/>
                <a:cs typeface="Arial"/>
                <a:sym typeface="Arial"/>
              </a:defRPr>
            </a:lvl4pPr>
            <a:lvl5pPr marL="2057400" marR="0" indent="-228600" algn="l" rtl="0">
              <a:lnSpc>
                <a:spcPct val="100000"/>
              </a:lnSpc>
              <a:spcBef>
                <a:spcPts val="360"/>
              </a:spcBef>
              <a:spcAft>
                <a:spcPts val="0"/>
              </a:spcAft>
              <a:buClr>
                <a:schemeClr val="dk1"/>
              </a:buClr>
              <a:buSzPct val="100000"/>
              <a:buFont typeface="Lucida Grande"/>
              <a:buChar char="»"/>
              <a:defRPr sz="1800" b="0" i="0" u="none" strike="noStrike" cap="none" baseline="0">
                <a:solidFill>
                  <a:schemeClr val="dk1"/>
                </a:solidFill>
                <a:latin typeface="Arial"/>
                <a:ea typeface="Arial"/>
                <a:cs typeface="Arial"/>
                <a:sym typeface="Arial"/>
              </a:defRPr>
            </a:lvl5pPr>
            <a:lvl6pPr marL="2514600" marR="0" indent="-228600" algn="l" rtl="0">
              <a:lnSpc>
                <a:spcPct val="100000"/>
              </a:lnSpc>
              <a:spcBef>
                <a:spcPts val="36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marL="2971800" marR="0" indent="-228600" algn="l" rtl="0">
              <a:lnSpc>
                <a:spcPct val="100000"/>
              </a:lnSpc>
              <a:spcBef>
                <a:spcPts val="360"/>
              </a:spcBef>
              <a:spcAft>
                <a:spcPts val="0"/>
              </a:spcAft>
              <a:buClr>
                <a:schemeClr val="dk1"/>
              </a:buClr>
              <a:buSzPct val="166666"/>
              <a:buFont typeface="Arial"/>
              <a:buChar char="•"/>
              <a:defRPr sz="1800" b="0" i="0" u="none" strike="noStrike" cap="none" baseline="0">
                <a:solidFill>
                  <a:schemeClr val="dk1"/>
                </a:solidFill>
                <a:latin typeface="Arial"/>
                <a:ea typeface="Arial"/>
                <a:cs typeface="Arial"/>
                <a:sym typeface="Arial"/>
              </a:defRPr>
            </a:lvl7pPr>
            <a:lvl8pPr marL="3429000" marR="0" indent="-228600" algn="l" rtl="0">
              <a:lnSpc>
                <a:spcPct val="100000"/>
              </a:lnSpc>
              <a:spcBef>
                <a:spcPts val="360"/>
              </a:spcBef>
              <a:spcAft>
                <a:spcPts val="0"/>
              </a:spcAft>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marL="3886200" marR="0" indent="-228600" algn="l" rtl="0">
              <a:lnSpc>
                <a:spcPct val="100000"/>
              </a:lnSpc>
              <a:spcBef>
                <a:spcPts val="36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pPr marL="0" indent="0">
              <a:spcBef>
                <a:spcPts val="0"/>
              </a:spcBef>
              <a:spcAft>
                <a:spcPts val="1200"/>
              </a:spcAft>
              <a:buSzPct val="100694"/>
              <a:buNone/>
            </a:pPr>
            <a:r>
              <a:rPr lang="en-US" sz="2000" dirty="0">
                <a:solidFill>
                  <a:srgbClr val="62706F"/>
                </a:solidFill>
                <a:sym typeface="Calibri"/>
              </a:rPr>
              <a:t>Preferential</a:t>
            </a:r>
            <a:br>
              <a:rPr lang="en-US" sz="2000" dirty="0">
                <a:solidFill>
                  <a:srgbClr val="62706F"/>
                </a:solidFill>
                <a:sym typeface="Calibri"/>
              </a:rPr>
            </a:br>
            <a:r>
              <a:rPr lang="en-US" sz="2000" dirty="0">
                <a:solidFill>
                  <a:srgbClr val="62706F"/>
                </a:solidFill>
                <a:sym typeface="Calibri"/>
              </a:rPr>
              <a:t>tax treatment</a:t>
            </a:r>
            <a:endParaRPr lang="en" sz="2000" dirty="0">
              <a:solidFill>
                <a:srgbClr val="62706F"/>
              </a:solidFill>
              <a:sym typeface="Calibri"/>
            </a:endParaRPr>
          </a:p>
        </p:txBody>
      </p:sp>
      <p:cxnSp>
        <p:nvCxnSpPr>
          <p:cNvPr id="30" name="Elbow Connector 29"/>
          <p:cNvCxnSpPr/>
          <p:nvPr/>
        </p:nvCxnSpPr>
        <p:spPr>
          <a:xfrm rot="5400000">
            <a:off x="3675972" y="3256300"/>
            <a:ext cx="1067270" cy="176338"/>
          </a:xfrm>
          <a:prstGeom prst="bentConnector3">
            <a:avLst>
              <a:gd name="adj1" fmla="val 94471"/>
            </a:avLst>
          </a:prstGeom>
          <a:ln>
            <a:solidFill>
              <a:srgbClr val="5D8FB1"/>
            </a:solidFill>
          </a:ln>
          <a:effectLst/>
        </p:spPr>
        <p:style>
          <a:lnRef idx="2">
            <a:schemeClr val="accent1"/>
          </a:lnRef>
          <a:fillRef idx="0">
            <a:schemeClr val="accent1"/>
          </a:fillRef>
          <a:effectRef idx="1">
            <a:schemeClr val="accent1"/>
          </a:effectRef>
          <a:fontRef idx="minor">
            <a:schemeClr val="tx1"/>
          </a:fontRef>
        </p:style>
      </p:cxnSp>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3701" y="3185391"/>
            <a:ext cx="1267434" cy="1305156"/>
          </a:xfrm>
          <a:prstGeom prst="rect">
            <a:avLst/>
          </a:prstGeom>
        </p:spPr>
      </p:pic>
      <p:cxnSp>
        <p:nvCxnSpPr>
          <p:cNvPr id="33" name="Elbow Connector 32"/>
          <p:cNvCxnSpPr/>
          <p:nvPr/>
        </p:nvCxnSpPr>
        <p:spPr>
          <a:xfrm rot="5400000">
            <a:off x="2782720" y="3695722"/>
            <a:ext cx="2515397" cy="819517"/>
          </a:xfrm>
          <a:prstGeom prst="bentConnector3">
            <a:avLst>
              <a:gd name="adj1" fmla="val 99977"/>
            </a:avLst>
          </a:prstGeom>
          <a:ln>
            <a:solidFill>
              <a:srgbClr val="5D8FB1"/>
            </a:solidFill>
          </a:ln>
          <a:effectLst/>
        </p:spPr>
        <p:style>
          <a:lnRef idx="2">
            <a:schemeClr val="accent1"/>
          </a:lnRef>
          <a:fillRef idx="0">
            <a:schemeClr val="accent1"/>
          </a:fillRef>
          <a:effectRef idx="1">
            <a:schemeClr val="accent1"/>
          </a:effectRef>
          <a:fontRef idx="minor">
            <a:schemeClr val="tx1"/>
          </a:fontRef>
        </p:style>
      </p:cxn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3602" y="4705554"/>
            <a:ext cx="1114245" cy="1143000"/>
          </a:xfrm>
          <a:prstGeom prst="rect">
            <a:avLst/>
          </a:prstGeom>
        </p:spPr>
      </p:pic>
      <p:cxnSp>
        <p:nvCxnSpPr>
          <p:cNvPr id="36" name="Elbow Connector 35"/>
          <p:cNvCxnSpPr/>
          <p:nvPr/>
        </p:nvCxnSpPr>
        <p:spPr>
          <a:xfrm rot="16200000" flipH="1">
            <a:off x="4415747" y="3193958"/>
            <a:ext cx="1065734" cy="302557"/>
          </a:xfrm>
          <a:prstGeom prst="bentConnector3">
            <a:avLst>
              <a:gd name="adj1" fmla="val 90924"/>
            </a:avLst>
          </a:prstGeom>
          <a:ln>
            <a:solidFill>
              <a:srgbClr val="5D8FB1"/>
            </a:solidFill>
          </a:ln>
          <a:effectLst/>
        </p:spPr>
        <p:style>
          <a:lnRef idx="2">
            <a:schemeClr val="accent1"/>
          </a:lnRef>
          <a:fillRef idx="0">
            <a:schemeClr val="accent1"/>
          </a:fillRef>
          <a:effectRef idx="1">
            <a:schemeClr val="accent1"/>
          </a:effectRef>
          <a:fontRef idx="minor">
            <a:schemeClr val="tx1"/>
          </a:fontRef>
        </p:style>
      </p:cxnSp>
      <p:cxnSp>
        <p:nvCxnSpPr>
          <p:cNvPr id="37" name="Elbow Connector 36"/>
          <p:cNvCxnSpPr/>
          <p:nvPr/>
        </p:nvCxnSpPr>
        <p:spPr>
          <a:xfrm rot="16200000" flipH="1">
            <a:off x="3661900" y="3803601"/>
            <a:ext cx="2513861" cy="605293"/>
          </a:xfrm>
          <a:prstGeom prst="bentConnector3">
            <a:avLst>
              <a:gd name="adj1" fmla="val 100518"/>
            </a:avLst>
          </a:prstGeom>
          <a:ln>
            <a:solidFill>
              <a:srgbClr val="5D8FB1"/>
            </a:solidFill>
          </a:ln>
          <a:effectLst/>
        </p:spPr>
        <p:style>
          <a:lnRef idx="2">
            <a:schemeClr val="accent1"/>
          </a:lnRef>
          <a:fillRef idx="0">
            <a:schemeClr val="accent1"/>
          </a:fillRef>
          <a:effectRef idx="1">
            <a:schemeClr val="accent1"/>
          </a:effectRef>
          <a:fontRef idx="minor">
            <a:schemeClr val="tx1"/>
          </a:fontRef>
        </p:style>
      </p:cxnSp>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9709" y="4770690"/>
            <a:ext cx="1120877" cy="1143000"/>
          </a:xfrm>
          <a:prstGeom prst="rect">
            <a:avLst/>
          </a:prstGeom>
        </p:spPr>
      </p:pic>
      <p:pic>
        <p:nvPicPr>
          <p:cNvPr id="39" name="Picture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7522" y="3226830"/>
            <a:ext cx="1105889" cy="1143000"/>
          </a:xfrm>
          <a:prstGeom prst="rect">
            <a:avLst/>
          </a:prstGeom>
        </p:spPr>
      </p:pic>
      <p:sp>
        <p:nvSpPr>
          <p:cNvPr id="40" name="Text Placeholder 2"/>
          <p:cNvSpPr txBox="1">
            <a:spLocks/>
          </p:cNvSpPr>
          <p:nvPr/>
        </p:nvSpPr>
        <p:spPr>
          <a:xfrm>
            <a:off x="508000" y="2245363"/>
            <a:ext cx="8100786" cy="616783"/>
          </a:xfrm>
          <a:prstGeom prst="rect">
            <a:avLst/>
          </a:prstGeom>
          <a:solidFill>
            <a:srgbClr val="5D8FB1"/>
          </a:solidFill>
          <a:ln>
            <a:noFill/>
          </a:ln>
        </p:spPr>
        <p:txBody>
          <a:bodyPr lIns="0" tIns="0" rIns="0" bIns="0" anchor="ctr" anchorCtr="0"/>
          <a:lstStyle>
            <a:defPPr marR="0" algn="l" rtl="0">
              <a:lnSpc>
                <a:spcPct val="100000"/>
              </a:lnSpc>
              <a:spcBef>
                <a:spcPts val="0"/>
              </a:spcBef>
              <a:spcAft>
                <a:spcPts val="0"/>
              </a:spcAft>
            </a:defPPr>
            <a:lvl1pPr marL="342900" marR="0" indent="-342900" algn="l" rtl="0">
              <a:lnSpc>
                <a:spcPct val="100000"/>
              </a:lnSpc>
              <a:spcBef>
                <a:spcPts val="600"/>
              </a:spcBef>
              <a:spcAft>
                <a:spcPts val="0"/>
              </a:spcAft>
              <a:buClr>
                <a:schemeClr val="dk1"/>
              </a:buClr>
              <a:buSzPct val="100000"/>
              <a:buFont typeface="Arial"/>
              <a:buChar char="•"/>
              <a:defRPr sz="2600" b="0" i="0" u="none" strike="noStrike" cap="none" baseline="0">
                <a:solidFill>
                  <a:schemeClr val="dk1"/>
                </a:solidFill>
                <a:latin typeface="Arial"/>
                <a:ea typeface="Arial"/>
                <a:cs typeface="Arial"/>
                <a:sym typeface="Arial"/>
              </a:defRPr>
            </a:lvl1pPr>
            <a:lvl2pPr marL="649224" marR="0" indent="-285750" algn="l" rtl="0">
              <a:lnSpc>
                <a:spcPct val="100000"/>
              </a:lnSpc>
              <a:spcBef>
                <a:spcPts val="480"/>
              </a:spcBef>
              <a:spcAft>
                <a:spcPts val="0"/>
              </a:spcAft>
              <a:buClr>
                <a:schemeClr val="dk1"/>
              </a:buClr>
              <a:buSzPct val="100000"/>
              <a:buFont typeface="Lucida Grande"/>
              <a:buChar char="–"/>
              <a:defRPr sz="2400" b="0" i="0" u="none" strike="noStrike" cap="none" baseline="0">
                <a:solidFill>
                  <a:schemeClr val="dk1"/>
                </a:solidFill>
                <a:latin typeface="Arial"/>
                <a:ea typeface="Arial"/>
                <a:cs typeface="Arial"/>
                <a:sym typeface="Arial"/>
              </a:defRPr>
            </a:lvl2pPr>
            <a:lvl3pPr marL="1143000" marR="0" indent="-228600" algn="l" rtl="0">
              <a:lnSpc>
                <a:spcPct val="100000"/>
              </a:lnSpc>
              <a:spcBef>
                <a:spcPts val="480"/>
              </a:spcBef>
              <a:spcAft>
                <a:spcPts val="0"/>
              </a:spcAft>
              <a:buClr>
                <a:schemeClr val="dk1"/>
              </a:buClr>
              <a:buSzPct val="100000"/>
              <a:buFont typeface="Arial"/>
              <a:buChar char="•"/>
              <a:defRPr sz="2200" b="0" i="0" u="none" strike="noStrike" cap="none" baseline="0">
                <a:solidFill>
                  <a:schemeClr val="dk1"/>
                </a:solidFill>
                <a:latin typeface="Arial"/>
                <a:ea typeface="Arial"/>
                <a:cs typeface="Arial"/>
                <a:sym typeface="Arial"/>
              </a:defRPr>
            </a:lvl3pPr>
            <a:lvl4pPr marL="1600200" marR="0" indent="-228600" algn="l" rtl="0">
              <a:lnSpc>
                <a:spcPct val="100000"/>
              </a:lnSpc>
              <a:spcBef>
                <a:spcPts val="360"/>
              </a:spcBef>
              <a:spcAft>
                <a:spcPts val="0"/>
              </a:spcAft>
              <a:buClr>
                <a:schemeClr val="dk1"/>
              </a:buClr>
              <a:buSzPct val="100000"/>
              <a:buFont typeface="Lucida Grande"/>
              <a:buChar char="–"/>
              <a:defRPr sz="2000" b="0" i="0" u="none" strike="noStrike" cap="none" baseline="0">
                <a:solidFill>
                  <a:schemeClr val="dk1"/>
                </a:solidFill>
                <a:latin typeface="Arial"/>
                <a:ea typeface="Arial"/>
                <a:cs typeface="Arial"/>
                <a:sym typeface="Arial"/>
              </a:defRPr>
            </a:lvl4pPr>
            <a:lvl5pPr marL="2057400" marR="0" indent="-228600" algn="l" rtl="0">
              <a:lnSpc>
                <a:spcPct val="100000"/>
              </a:lnSpc>
              <a:spcBef>
                <a:spcPts val="360"/>
              </a:spcBef>
              <a:spcAft>
                <a:spcPts val="0"/>
              </a:spcAft>
              <a:buClr>
                <a:schemeClr val="dk1"/>
              </a:buClr>
              <a:buSzPct val="100000"/>
              <a:buFont typeface="Lucida Grande"/>
              <a:buChar char="»"/>
              <a:defRPr sz="1800" b="0" i="0" u="none" strike="noStrike" cap="none" baseline="0">
                <a:solidFill>
                  <a:schemeClr val="dk1"/>
                </a:solidFill>
                <a:latin typeface="Arial"/>
                <a:ea typeface="Arial"/>
                <a:cs typeface="Arial"/>
                <a:sym typeface="Arial"/>
              </a:defRPr>
            </a:lvl5pPr>
            <a:lvl6pPr marL="2514600" marR="0" indent="-228600" algn="l" rtl="0">
              <a:lnSpc>
                <a:spcPct val="100000"/>
              </a:lnSpc>
              <a:spcBef>
                <a:spcPts val="36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marL="2971800" marR="0" indent="-228600" algn="l" rtl="0">
              <a:lnSpc>
                <a:spcPct val="100000"/>
              </a:lnSpc>
              <a:spcBef>
                <a:spcPts val="360"/>
              </a:spcBef>
              <a:spcAft>
                <a:spcPts val="0"/>
              </a:spcAft>
              <a:buClr>
                <a:schemeClr val="dk1"/>
              </a:buClr>
              <a:buSzPct val="166666"/>
              <a:buFont typeface="Arial"/>
              <a:buChar char="•"/>
              <a:defRPr sz="1800" b="0" i="0" u="none" strike="noStrike" cap="none" baseline="0">
                <a:solidFill>
                  <a:schemeClr val="dk1"/>
                </a:solidFill>
                <a:latin typeface="Arial"/>
                <a:ea typeface="Arial"/>
                <a:cs typeface="Arial"/>
                <a:sym typeface="Arial"/>
              </a:defRPr>
            </a:lvl7pPr>
            <a:lvl8pPr marL="3429000" marR="0" indent="-228600" algn="l" rtl="0">
              <a:lnSpc>
                <a:spcPct val="100000"/>
              </a:lnSpc>
              <a:spcBef>
                <a:spcPts val="360"/>
              </a:spcBef>
              <a:spcAft>
                <a:spcPts val="0"/>
              </a:spcAft>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marL="3886200" marR="0" indent="-228600" algn="l" rtl="0">
              <a:lnSpc>
                <a:spcPct val="100000"/>
              </a:lnSpc>
              <a:spcBef>
                <a:spcPts val="36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pPr marL="0" indent="0" algn="ctr">
              <a:spcBef>
                <a:spcPts val="0"/>
              </a:spcBef>
              <a:spcAft>
                <a:spcPts val="1200"/>
              </a:spcAft>
              <a:buSzPct val="100694"/>
              <a:buFont typeface="Arial"/>
              <a:buNone/>
            </a:pPr>
            <a:r>
              <a:rPr lang="en" sz="2200" b="1" dirty="0">
                <a:solidFill>
                  <a:schemeClr val="bg1"/>
                </a:solidFill>
                <a:sym typeface="Calibri"/>
              </a:rPr>
              <a:t>Old Age,</a:t>
            </a:r>
            <a:r>
              <a:rPr lang="en-US" sz="2200" b="1" dirty="0">
                <a:solidFill>
                  <a:schemeClr val="bg1"/>
                </a:solidFill>
                <a:sym typeface="Calibri"/>
              </a:rPr>
              <a:t> </a:t>
            </a:r>
            <a:r>
              <a:rPr lang="en" sz="2200" b="1" dirty="0">
                <a:solidFill>
                  <a:schemeClr val="bg1"/>
                </a:solidFill>
                <a:sym typeface="Calibri"/>
              </a:rPr>
              <a:t>Survivors and </a:t>
            </a:r>
            <a:r>
              <a:rPr lang="en-US" sz="2200" b="1" dirty="0">
                <a:solidFill>
                  <a:schemeClr val="bg1"/>
                </a:solidFill>
                <a:sym typeface="Calibri"/>
              </a:rPr>
              <a:t>D</a:t>
            </a:r>
            <a:r>
              <a:rPr lang="en" sz="2200" b="1" dirty="0">
                <a:solidFill>
                  <a:schemeClr val="bg1"/>
                </a:solidFill>
                <a:sym typeface="Calibri"/>
              </a:rPr>
              <a:t>isability </a:t>
            </a:r>
            <a:r>
              <a:rPr lang="en-US" sz="2200" b="1" dirty="0">
                <a:solidFill>
                  <a:schemeClr val="bg1"/>
                </a:solidFill>
                <a:sym typeface="Calibri"/>
              </a:rPr>
              <a:t>I</a:t>
            </a:r>
            <a:r>
              <a:rPr lang="en" sz="2200" b="1" dirty="0">
                <a:solidFill>
                  <a:schemeClr val="bg1"/>
                </a:solidFill>
                <a:sym typeface="Calibri"/>
              </a:rPr>
              <a:t>nsurance (OASDI</a:t>
            </a:r>
            <a:r>
              <a:rPr lang="en-US" sz="2200" b="1" dirty="0">
                <a:solidFill>
                  <a:schemeClr val="bg1"/>
                </a:solidFill>
                <a:sym typeface="Calibri"/>
              </a:rPr>
              <a:t>)</a:t>
            </a:r>
            <a:endParaRPr lang="en" sz="2200" b="1" dirty="0">
              <a:solidFill>
                <a:schemeClr val="bg1"/>
              </a:solidFill>
              <a:sym typeface="Calibri"/>
            </a:endParaRPr>
          </a:p>
        </p:txBody>
      </p:sp>
      <p:sp>
        <p:nvSpPr>
          <p:cNvPr id="18" name="Title 1"/>
          <p:cNvSpPr txBox="1">
            <a:spLocks/>
          </p:cNvSpPr>
          <p:nvPr/>
        </p:nvSpPr>
        <p:spPr>
          <a:xfrm>
            <a:off x="508000" y="854861"/>
            <a:ext cx="8229600" cy="841149"/>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SOCIAL SECURITY BASICS</a:t>
            </a:r>
            <a:br>
              <a:rPr lang="en-US" sz="1200" b="0" dirty="0">
                <a:solidFill>
                  <a:srgbClr val="62706F"/>
                </a:solidFill>
                <a:sym typeface="Calibri"/>
              </a:rPr>
            </a:br>
            <a:r>
              <a:rPr lang="en-US" sz="3300" b="0" dirty="0">
                <a:solidFill>
                  <a:srgbClr val="62706F"/>
                </a:solidFill>
                <a:sym typeface="Calibri"/>
              </a:rPr>
              <a:t>What does Social Security offer?</a:t>
            </a:r>
            <a:endParaRPr lang="en-US" sz="3300" b="0" dirty="0">
              <a:solidFill>
                <a:srgbClr val="62706F"/>
              </a:solidFill>
            </a:endParaRPr>
          </a:p>
        </p:txBody>
      </p:sp>
    </p:spTree>
    <p:extLst>
      <p:ext uri="{BB962C8B-B14F-4D97-AF65-F5344CB8AC3E}">
        <p14:creationId xmlns:p14="http://schemas.microsoft.com/office/powerpoint/2010/main" val="3876452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616700"/>
            <a:ext cx="9144000" cy="241636"/>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2</a:t>
            </a:fld>
            <a:endParaRPr lang="en-US" dirty="0"/>
          </a:p>
        </p:txBody>
      </p:sp>
      <p:sp>
        <p:nvSpPr>
          <p:cNvPr id="6" name="Title 1"/>
          <p:cNvSpPr>
            <a:spLocks noGrp="1"/>
          </p:cNvSpPr>
          <p:nvPr>
            <p:ph type="title" idx="4294967295"/>
          </p:nvPr>
        </p:nvSpPr>
        <p:spPr>
          <a:xfrm>
            <a:off x="182543" y="1115511"/>
            <a:ext cx="8229600" cy="669666"/>
          </a:xfrm>
        </p:spPr>
        <p:txBody>
          <a:bodyPr anchor="t"/>
          <a:lstStyle/>
          <a:p>
            <a:r>
              <a:rPr lang="en-US" sz="3600" b="0" dirty="0">
                <a:solidFill>
                  <a:srgbClr val="62706F"/>
                </a:solidFill>
                <a:latin typeface="Arial" charset="0"/>
              </a:rPr>
              <a:t>Important things to keep in mind	</a:t>
            </a:r>
          </a:p>
        </p:txBody>
      </p:sp>
      <p:sp>
        <p:nvSpPr>
          <p:cNvPr id="7" name="Content Placeholder 2"/>
          <p:cNvSpPr txBox="1">
            <a:spLocks/>
          </p:cNvSpPr>
          <p:nvPr/>
        </p:nvSpPr>
        <p:spPr>
          <a:xfrm>
            <a:off x="520700" y="2434687"/>
            <a:ext cx="8035041" cy="3949179"/>
          </a:xfrm>
          <a:prstGeom prst="rect">
            <a:avLst/>
          </a:prstGeom>
          <a:noFill/>
          <a:ln>
            <a:noFill/>
          </a:ln>
        </p:spPr>
        <p:txBody>
          <a:bodyPr lIns="0" tIns="0" rIns="0" bIns="0" anchor="t" anchorCtr="0"/>
          <a:lstStyle>
            <a:defPPr marR="0" algn="l" rtl="0">
              <a:lnSpc>
                <a:spcPct val="100000"/>
              </a:lnSpc>
              <a:spcBef>
                <a:spcPts val="0"/>
              </a:spcBef>
              <a:spcAft>
                <a:spcPts val="0"/>
              </a:spcAft>
            </a:defPPr>
            <a:lvl1pPr marL="342900" marR="0" indent="-342900" algn="l" rtl="0">
              <a:lnSpc>
                <a:spcPct val="100000"/>
              </a:lnSpc>
              <a:spcBef>
                <a:spcPts val="600"/>
              </a:spcBef>
              <a:spcAft>
                <a:spcPts val="0"/>
              </a:spcAft>
              <a:buClr>
                <a:schemeClr val="dk1"/>
              </a:buClr>
              <a:buSzPct val="166666"/>
              <a:buFont typeface="Arial"/>
              <a:buChar char="•"/>
              <a:defRPr sz="3000" b="0" i="0" u="none" strike="noStrike" cap="none" baseline="0">
                <a:solidFill>
                  <a:schemeClr val="dk1"/>
                </a:solidFill>
                <a:latin typeface="Arial"/>
                <a:ea typeface="Arial"/>
                <a:cs typeface="Arial"/>
                <a:sym typeface="Arial"/>
              </a:defRPr>
            </a:lvl1pPr>
            <a:lvl2pPr marL="742950" marR="0" indent="-285750" algn="l" rtl="0">
              <a:lnSpc>
                <a:spcPct val="100000"/>
              </a:lnSpc>
              <a:spcBef>
                <a:spcPts val="480"/>
              </a:spcBef>
              <a:spcAft>
                <a:spcPts val="0"/>
              </a:spcAft>
              <a:buClr>
                <a:schemeClr val="dk1"/>
              </a:buClr>
              <a:buSzPct val="100000"/>
              <a:buFont typeface="Courier New"/>
              <a:buChar char="o"/>
              <a:defRPr sz="2400" b="0" i="0" u="none" strike="noStrike" cap="none" baseline="0">
                <a:solidFill>
                  <a:schemeClr val="dk1"/>
                </a:solidFill>
                <a:latin typeface="Arial"/>
                <a:ea typeface="Arial"/>
                <a:cs typeface="Arial"/>
                <a:sym typeface="Arial"/>
              </a:defRPr>
            </a:lvl2pPr>
            <a:lvl3pPr marL="1143000" marR="0" indent="-228600" algn="l" rtl="0">
              <a:lnSpc>
                <a:spcPct val="100000"/>
              </a:lnSpc>
              <a:spcBef>
                <a:spcPts val="480"/>
              </a:spcBef>
              <a:spcAft>
                <a:spcPts val="0"/>
              </a:spcAft>
              <a:buClr>
                <a:schemeClr val="dk1"/>
              </a:buClr>
              <a:buSzPct val="100000"/>
              <a:buFont typeface="Wingdings"/>
              <a:buChar char="§"/>
              <a:defRPr sz="2400" b="0" i="0" u="none" strike="noStrike" cap="none" baseline="0">
                <a:solidFill>
                  <a:schemeClr val="dk1"/>
                </a:solidFill>
                <a:latin typeface="Arial"/>
                <a:ea typeface="Arial"/>
                <a:cs typeface="Arial"/>
                <a:sym typeface="Arial"/>
              </a:defRPr>
            </a:lvl3pPr>
            <a:lvl4pPr marL="1600200" marR="0" indent="-228600" algn="l" rtl="0">
              <a:lnSpc>
                <a:spcPct val="100000"/>
              </a:lnSpc>
              <a:spcBef>
                <a:spcPts val="360"/>
              </a:spcBef>
              <a:spcAft>
                <a:spcPts val="0"/>
              </a:spcAft>
              <a:buClr>
                <a:schemeClr val="dk1"/>
              </a:buClr>
              <a:buSzPct val="166666"/>
              <a:buFont typeface="Arial"/>
              <a:buChar char="•"/>
              <a:defRPr sz="1800" b="0" i="0" u="none" strike="noStrike" cap="none" baseline="0">
                <a:solidFill>
                  <a:schemeClr val="dk1"/>
                </a:solidFill>
                <a:latin typeface="Arial"/>
                <a:ea typeface="Arial"/>
                <a:cs typeface="Arial"/>
                <a:sym typeface="Arial"/>
              </a:defRPr>
            </a:lvl4pPr>
            <a:lvl5pPr marL="2057400" marR="0" indent="-228600" algn="l" rtl="0">
              <a:lnSpc>
                <a:spcPct val="100000"/>
              </a:lnSpc>
              <a:spcBef>
                <a:spcPts val="360"/>
              </a:spcBef>
              <a:spcAft>
                <a:spcPts val="0"/>
              </a:spcAft>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5pPr>
            <a:lvl6pPr marL="2514600" marR="0" indent="-228600" algn="l" rtl="0">
              <a:lnSpc>
                <a:spcPct val="100000"/>
              </a:lnSpc>
              <a:spcBef>
                <a:spcPts val="36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marL="2971800" marR="0" indent="-228600" algn="l" rtl="0">
              <a:lnSpc>
                <a:spcPct val="100000"/>
              </a:lnSpc>
              <a:spcBef>
                <a:spcPts val="360"/>
              </a:spcBef>
              <a:spcAft>
                <a:spcPts val="0"/>
              </a:spcAft>
              <a:buClr>
                <a:schemeClr val="dk1"/>
              </a:buClr>
              <a:buSzPct val="166666"/>
              <a:buFont typeface="Arial"/>
              <a:buChar char="•"/>
              <a:defRPr sz="1800" b="0" i="0" u="none" strike="noStrike" cap="none" baseline="0">
                <a:solidFill>
                  <a:schemeClr val="dk1"/>
                </a:solidFill>
                <a:latin typeface="Arial"/>
                <a:ea typeface="Arial"/>
                <a:cs typeface="Arial"/>
                <a:sym typeface="Arial"/>
              </a:defRPr>
            </a:lvl7pPr>
            <a:lvl8pPr marL="3429000" marR="0" indent="-228600" algn="l" rtl="0">
              <a:lnSpc>
                <a:spcPct val="100000"/>
              </a:lnSpc>
              <a:spcBef>
                <a:spcPts val="360"/>
              </a:spcBef>
              <a:spcAft>
                <a:spcPts val="0"/>
              </a:spcAft>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marL="3886200" marR="0" indent="-228600" algn="l" rtl="0">
              <a:lnSpc>
                <a:spcPct val="100000"/>
              </a:lnSpc>
              <a:spcBef>
                <a:spcPts val="36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pPr marL="0" indent="0">
              <a:spcBef>
                <a:spcPct val="0"/>
              </a:spcBef>
              <a:spcAft>
                <a:spcPts val="1200"/>
              </a:spcAft>
              <a:buNone/>
            </a:pPr>
            <a:r>
              <a:rPr lang="en-US" sz="1200" dirty="0">
                <a:solidFill>
                  <a:schemeClr val="tx1">
                    <a:lumMod val="65000"/>
                    <a:lumOff val="35000"/>
                  </a:schemeClr>
                </a:solidFill>
              </a:rPr>
              <a:t>This material is not a recommendation to buy, sell, hold or rollover any asset, adopt an investment strategy, retain a specific investment manager or use a particular account type. It does not take into account the specific investment objectives, tax and financial condition, or particular needs of any specific person. Investors should work with their financial professional to discuss their specific situation.</a:t>
            </a:r>
          </a:p>
          <a:p>
            <a:pPr marL="0" indent="0">
              <a:spcBef>
                <a:spcPct val="0"/>
              </a:spcBef>
              <a:spcAft>
                <a:spcPts val="1200"/>
              </a:spcAft>
              <a:buNone/>
            </a:pPr>
            <a:r>
              <a:rPr lang="en-US" sz="1200" dirty="0">
                <a:solidFill>
                  <a:schemeClr val="tx1">
                    <a:lumMod val="65000"/>
                    <a:lumOff val="35000"/>
                  </a:schemeClr>
                </a:solidFill>
              </a:rPr>
              <a:t>The content of this presentation is provided for informational purposes only and should not be construed as investment, tax, or legal advice or a solicitation to buy or sell any specific securities product. The information provided is based on current laws, which are subject to change at any time, and has not been endorsed by any government agency.</a:t>
            </a:r>
          </a:p>
          <a:p>
            <a:pPr marL="0" indent="0">
              <a:spcBef>
                <a:spcPct val="0"/>
              </a:spcBef>
              <a:spcAft>
                <a:spcPts val="1200"/>
              </a:spcAft>
              <a:buNone/>
            </a:pPr>
            <a:r>
              <a:rPr lang="en-US" sz="1200" dirty="0">
                <a:solidFill>
                  <a:schemeClr val="tx1">
                    <a:lumMod val="65000"/>
                    <a:lumOff val="35000"/>
                  </a:schemeClr>
                </a:solidFill>
              </a:rPr>
              <a:t>Nationwide Investment Services Corporation (</a:t>
            </a:r>
            <a:r>
              <a:rPr lang="en-US" sz="1200" dirty="0" err="1">
                <a:solidFill>
                  <a:schemeClr val="tx1">
                    <a:lumMod val="65000"/>
                    <a:lumOff val="35000"/>
                  </a:schemeClr>
                </a:solidFill>
              </a:rPr>
              <a:t>NISC</a:t>
            </a:r>
            <a:r>
              <a:rPr lang="en-US" sz="1200" dirty="0">
                <a:solidFill>
                  <a:schemeClr val="tx1">
                    <a:lumMod val="65000"/>
                    <a:lumOff val="35000"/>
                  </a:schemeClr>
                </a:solidFill>
              </a:rPr>
              <a:t>), member </a:t>
            </a:r>
            <a:r>
              <a:rPr lang="en-US" sz="1200" dirty="0" err="1">
                <a:solidFill>
                  <a:schemeClr val="tx1">
                    <a:lumMod val="65000"/>
                    <a:lumOff val="35000"/>
                  </a:schemeClr>
                </a:solidFill>
              </a:rPr>
              <a:t>FINRA</a:t>
            </a:r>
            <a:r>
              <a:rPr lang="en-US" sz="1200" dirty="0">
                <a:solidFill>
                  <a:schemeClr val="tx1">
                    <a:lumMod val="65000"/>
                    <a:lumOff val="35000"/>
                  </a:schemeClr>
                </a:solidFill>
              </a:rPr>
              <a:t>. The Nationwide Retirement Institute is a division of </a:t>
            </a:r>
            <a:r>
              <a:rPr lang="en-US" sz="1200" dirty="0" err="1">
                <a:solidFill>
                  <a:schemeClr val="tx1">
                    <a:lumMod val="65000"/>
                    <a:lumOff val="35000"/>
                  </a:schemeClr>
                </a:solidFill>
              </a:rPr>
              <a:t>NISC</a:t>
            </a:r>
            <a:r>
              <a:rPr lang="en-US" sz="1200" dirty="0">
                <a:solidFill>
                  <a:schemeClr val="tx1">
                    <a:lumMod val="65000"/>
                    <a:lumOff val="35000"/>
                  </a:schemeClr>
                </a:solidFill>
              </a:rPr>
              <a:t>.</a:t>
            </a:r>
          </a:p>
          <a:p>
            <a:pPr marL="0" indent="0">
              <a:spcBef>
                <a:spcPct val="0"/>
              </a:spcBef>
              <a:spcAft>
                <a:spcPts val="1200"/>
              </a:spcAft>
              <a:buNone/>
            </a:pPr>
            <a:r>
              <a:rPr lang="en-US" sz="1200" dirty="0">
                <a:solidFill>
                  <a:schemeClr val="tx1">
                    <a:lumMod val="65000"/>
                    <a:lumOff val="35000"/>
                  </a:schemeClr>
                </a:solidFill>
              </a:rPr>
              <a:t>Social Security 360 Analyzer is a service mark of Nationwide Life Insurance Company. Nationwide, the Nationwide N and Eagle, Nationwide is on your side and Nationwide Retirement Institute are service marks of Nationwide Mutual Insurance Company. © 2017 Nationwide</a:t>
            </a:r>
            <a:endParaRPr lang="en-US" sz="1200" dirty="0">
              <a:solidFill>
                <a:schemeClr val="bg1">
                  <a:lumMod val="50000"/>
                </a:schemeClr>
              </a:solidFill>
            </a:endParaRPr>
          </a:p>
          <a:p>
            <a:pPr marL="0" indent="0">
              <a:spcBef>
                <a:spcPct val="0"/>
              </a:spcBef>
              <a:spcAft>
                <a:spcPts val="600"/>
              </a:spcAft>
              <a:buNone/>
            </a:pPr>
            <a:r>
              <a:rPr lang="en-US" sz="1200" dirty="0" err="1">
                <a:solidFill>
                  <a:schemeClr val="bg1">
                    <a:lumMod val="50000"/>
                  </a:schemeClr>
                </a:solidFill>
              </a:rPr>
              <a:t>NFM-11701AO.10</a:t>
            </a:r>
            <a:r>
              <a:rPr lang="en-US" sz="1200" dirty="0">
                <a:solidFill>
                  <a:schemeClr val="bg1">
                    <a:lumMod val="50000"/>
                  </a:schemeClr>
                </a:solidFill>
              </a:rPr>
              <a:t> (03/17) </a:t>
            </a:r>
          </a:p>
          <a:p>
            <a:pPr marL="0" indent="0">
              <a:spcBef>
                <a:spcPct val="0"/>
              </a:spcBef>
              <a:spcAft>
                <a:spcPts val="600"/>
              </a:spcAft>
              <a:buNone/>
            </a:pPr>
            <a:endParaRPr lang="en-US" sz="1100" dirty="0">
              <a:solidFill>
                <a:srgbClr val="7F7F7F"/>
              </a:solidFill>
            </a:endParaRPr>
          </a:p>
        </p:txBody>
      </p:sp>
      <p:sp>
        <p:nvSpPr>
          <p:cNvPr id="8" name="Rectangle 7"/>
          <p:cNvSpPr/>
          <p:nvPr/>
        </p:nvSpPr>
        <p:spPr>
          <a:xfrm>
            <a:off x="521208" y="1814570"/>
            <a:ext cx="8025892" cy="430887"/>
          </a:xfrm>
          <a:prstGeom prst="rect">
            <a:avLst/>
          </a:prstGeom>
          <a:ln w="9525" cmpd="sng">
            <a:solidFill>
              <a:schemeClr val="tx1">
                <a:lumMod val="85000"/>
                <a:lumOff val="15000"/>
              </a:schemeClr>
            </a:solidFill>
          </a:ln>
        </p:spPr>
        <p:txBody>
          <a:bodyPr wrap="square">
            <a:spAutoFit/>
          </a:bodyPr>
          <a:lstStyle/>
          <a:p>
            <a:pPr algn="ctr">
              <a:spcBef>
                <a:spcPct val="0"/>
              </a:spcBef>
              <a:spcAft>
                <a:spcPts val="600"/>
              </a:spcAft>
            </a:pPr>
            <a:r>
              <a:rPr lang="en-US" sz="1100" dirty="0">
                <a:solidFill>
                  <a:schemeClr val="tx1">
                    <a:lumMod val="65000"/>
                    <a:lumOff val="35000"/>
                  </a:schemeClr>
                </a:solidFill>
              </a:rPr>
              <a:t>• Not a deposit • Not FDIC or NCUSIF insured • Not guaranteed by the institution • </a:t>
            </a:r>
            <a:br>
              <a:rPr lang="en-US" sz="1100" dirty="0">
                <a:solidFill>
                  <a:schemeClr val="tx1">
                    <a:lumMod val="65000"/>
                    <a:lumOff val="35000"/>
                  </a:schemeClr>
                </a:solidFill>
              </a:rPr>
            </a:br>
            <a:r>
              <a:rPr lang="en-US" sz="1100" dirty="0">
                <a:solidFill>
                  <a:schemeClr val="tx1">
                    <a:lumMod val="65000"/>
                    <a:lumOff val="35000"/>
                  </a:schemeClr>
                </a:solidFill>
              </a:rPr>
              <a:t>• Not insured by any federal government agency • May lose value •</a:t>
            </a:r>
            <a:endParaRPr lang="en-US" sz="1100"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3675051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9144000" cy="6858000"/>
          </a:xfrm>
          <a:prstGeom prst="rect">
            <a:avLst/>
          </a:prstGeom>
        </p:spPr>
      </p:pic>
      <p:pic>
        <p:nvPicPr>
          <p:cNvPr id="4" name="Picture 3"/>
          <p:cNvPicPr>
            <a:picLocks noChangeAspect="1"/>
          </p:cNvPicPr>
          <p:nvPr/>
        </p:nvPicPr>
        <p:blipFill rotWithShape="1">
          <a:blip r:embed="rId4"/>
          <a:srcRect l="6350"/>
          <a:stretch/>
        </p:blipFill>
        <p:spPr>
          <a:xfrm>
            <a:off x="0" y="0"/>
            <a:ext cx="9142413" cy="6653902"/>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20</a:t>
            </a:fld>
            <a:endParaRPr lang="en-US" dirty="0"/>
          </a:p>
        </p:txBody>
      </p:sp>
      <p:sp>
        <p:nvSpPr>
          <p:cNvPr id="11" name="Rectangle 10"/>
          <p:cNvSpPr/>
          <p:nvPr/>
        </p:nvSpPr>
        <p:spPr>
          <a:xfrm>
            <a:off x="-1587" y="1"/>
            <a:ext cx="9145587" cy="6610032"/>
          </a:xfrm>
          <a:prstGeom prst="rect">
            <a:avLst/>
          </a:prstGeom>
          <a:gradFill flip="none" rotWithShape="1">
            <a:gsLst>
              <a:gs pos="44000">
                <a:schemeClr val="bg1">
                  <a:alpha val="0"/>
                </a:schemeClr>
              </a:gs>
              <a:gs pos="0">
                <a:schemeClr val="tx1">
                  <a:alpha val="0"/>
                  <a:lumMod val="22000"/>
                </a:schemeClr>
              </a:gs>
              <a:gs pos="100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0800000">
            <a:off x="0" y="43871"/>
            <a:ext cx="9145587" cy="6610032"/>
          </a:xfrm>
          <a:prstGeom prst="rect">
            <a:avLst/>
          </a:prstGeom>
          <a:gradFill flip="none" rotWithShape="1">
            <a:gsLst>
              <a:gs pos="29000">
                <a:schemeClr val="bg1">
                  <a:alpha val="0"/>
                </a:schemeClr>
              </a:gs>
              <a:gs pos="0">
                <a:schemeClr val="tx1">
                  <a:alpha val="0"/>
                  <a:lumMod val="19000"/>
                </a:schemeClr>
              </a:gs>
              <a:gs pos="32000">
                <a:schemeClr val="bg1">
                  <a:alpha val="0"/>
                </a:schemeClr>
              </a:gs>
              <a:gs pos="100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ular Callout 6"/>
          <p:cNvSpPr/>
          <p:nvPr/>
        </p:nvSpPr>
        <p:spPr>
          <a:xfrm>
            <a:off x="-3172" y="6022331"/>
            <a:ext cx="9145585" cy="631571"/>
          </a:xfrm>
          <a:prstGeom prst="wedgeRectCallout">
            <a:avLst>
              <a:gd name="adj1" fmla="val -49571"/>
              <a:gd name="adj2" fmla="val 20576"/>
            </a:avLst>
          </a:prstGeom>
          <a:solidFill>
            <a:srgbClr val="5D8FB1"/>
          </a:solidFill>
          <a:ln w="12700" cmpd="sng">
            <a:noFill/>
          </a:ln>
          <a:effectLst/>
        </p:spPr>
        <p:style>
          <a:lnRef idx="1">
            <a:schemeClr val="accent1"/>
          </a:lnRef>
          <a:fillRef idx="3">
            <a:schemeClr val="accent1"/>
          </a:fillRef>
          <a:effectRef idx="2">
            <a:schemeClr val="accent1"/>
          </a:effectRef>
          <a:fontRef idx="minor">
            <a:schemeClr val="lt1"/>
          </a:fontRef>
        </p:style>
        <p:txBody>
          <a:bodyPr lIns="274320" tIns="91440" rIns="274320" bIns="91440" rtlCol="0" anchor="ctr"/>
          <a:lstStyle/>
          <a:p>
            <a:pPr algn="r">
              <a:spcAft>
                <a:spcPts val="1200"/>
              </a:spcAft>
            </a:pPr>
            <a:r>
              <a:rPr lang="en-US" b="1" dirty="0"/>
              <a:t>Ida May Fuller</a:t>
            </a:r>
            <a:br>
              <a:rPr lang="en-US" b="1" dirty="0"/>
            </a:br>
            <a:r>
              <a:rPr lang="en-US" i="1" dirty="0"/>
              <a:t>First recipient of a monthly Social Security check (1940)</a:t>
            </a:r>
          </a:p>
        </p:txBody>
      </p:sp>
      <p:sp>
        <p:nvSpPr>
          <p:cNvPr id="6" name="Rectangle 5"/>
          <p:cNvSpPr/>
          <p:nvPr/>
        </p:nvSpPr>
        <p:spPr>
          <a:xfrm>
            <a:off x="508000" y="4529423"/>
            <a:ext cx="7870568" cy="1354217"/>
          </a:xfrm>
          <a:prstGeom prst="rect">
            <a:avLst/>
          </a:prstGeom>
        </p:spPr>
        <p:txBody>
          <a:bodyPr wrap="square">
            <a:spAutoFit/>
          </a:bodyPr>
          <a:lstStyle/>
          <a:p>
            <a:pPr marL="285750" indent="-285750">
              <a:spcAft>
                <a:spcPts val="1200"/>
              </a:spcAft>
              <a:buClr>
                <a:srgbClr val="DEA515"/>
              </a:buClr>
              <a:buFont typeface="Arial"/>
              <a:buChar char="•"/>
            </a:pPr>
            <a:r>
              <a:rPr lang="en-US" sz="2400" dirty="0">
                <a:solidFill>
                  <a:schemeClr val="bg1"/>
                </a:solidFill>
              </a:rPr>
              <a:t>Designed to help older Americans living in poverty during the Great Depression</a:t>
            </a:r>
          </a:p>
          <a:p>
            <a:pPr marL="285750" indent="-285750">
              <a:spcAft>
                <a:spcPts val="1200"/>
              </a:spcAft>
              <a:buClr>
                <a:srgbClr val="DEA515"/>
              </a:buClr>
              <a:buFont typeface="Arial"/>
              <a:buChar char="•"/>
            </a:pPr>
            <a:r>
              <a:rPr lang="en-US" sz="2400" dirty="0">
                <a:solidFill>
                  <a:schemeClr val="bg1"/>
                </a:solidFill>
              </a:rPr>
              <a:t>Never meant to be sole source of retirement income</a:t>
            </a:r>
            <a:endParaRPr lang="en-US" sz="1600" dirty="0">
              <a:solidFill>
                <a:schemeClr val="bg1"/>
              </a:solidFill>
            </a:endParaRPr>
          </a:p>
        </p:txBody>
      </p:sp>
      <p:sp>
        <p:nvSpPr>
          <p:cNvPr id="10" name="Title 1"/>
          <p:cNvSpPr txBox="1">
            <a:spLocks/>
          </p:cNvSpPr>
          <p:nvPr/>
        </p:nvSpPr>
        <p:spPr>
          <a:xfrm>
            <a:off x="508000" y="914774"/>
            <a:ext cx="8229600" cy="841149"/>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chemeClr val="bg1"/>
                </a:solidFill>
                <a:sym typeface="Calibri"/>
              </a:rPr>
              <a:t>SOCIAL SECURITY BASICS</a:t>
            </a:r>
            <a:br>
              <a:rPr lang="en-US" sz="1200" b="0" dirty="0">
                <a:solidFill>
                  <a:schemeClr val="bg1"/>
                </a:solidFill>
                <a:sym typeface="Calibri"/>
              </a:rPr>
            </a:br>
            <a:r>
              <a:rPr lang="en-US" sz="3300" b="0" dirty="0">
                <a:solidFill>
                  <a:schemeClr val="bg1"/>
                </a:solidFill>
                <a:sym typeface="Calibri"/>
              </a:rPr>
              <a:t>Social Security Act of 1935</a:t>
            </a:r>
            <a:endParaRPr lang="en-US" sz="3300" b="0" dirty="0">
              <a:solidFill>
                <a:schemeClr val="bg1"/>
              </a:solidFill>
            </a:endParaRPr>
          </a:p>
        </p:txBody>
      </p:sp>
    </p:spTree>
    <p:extLst>
      <p:ext uri="{BB962C8B-B14F-4D97-AF65-F5344CB8AC3E}">
        <p14:creationId xmlns:p14="http://schemas.microsoft.com/office/powerpoint/2010/main" val="273468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21</a:t>
            </a:fld>
            <a:endParaRPr lang="en-US" dirty="0"/>
          </a:p>
        </p:txBody>
      </p:sp>
      <p:sp>
        <p:nvSpPr>
          <p:cNvPr id="8" name="Title 1"/>
          <p:cNvSpPr txBox="1">
            <a:spLocks/>
          </p:cNvSpPr>
          <p:nvPr/>
        </p:nvSpPr>
        <p:spPr>
          <a:xfrm>
            <a:off x="508000" y="888087"/>
            <a:ext cx="8229600" cy="841149"/>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SOCIAL SECURITY BASICS</a:t>
            </a:r>
          </a:p>
          <a:p>
            <a:r>
              <a:rPr lang="en-US" sz="3300" b="0" dirty="0">
                <a:solidFill>
                  <a:srgbClr val="62706F"/>
                </a:solidFill>
                <a:sym typeface="Calibri"/>
              </a:rPr>
              <a:t>Primary Insurance Amount (PIA)</a:t>
            </a:r>
            <a:endParaRPr lang="en-US" sz="3300" b="0" dirty="0">
              <a:solidFill>
                <a:srgbClr val="62706F"/>
              </a:solidFill>
            </a:endParaRPr>
          </a:p>
        </p:txBody>
      </p:sp>
      <p:sp>
        <p:nvSpPr>
          <p:cNvPr id="11" name="Rectangle 10"/>
          <p:cNvSpPr/>
          <p:nvPr/>
        </p:nvSpPr>
        <p:spPr>
          <a:xfrm>
            <a:off x="429987" y="1906075"/>
            <a:ext cx="8271865" cy="4272965"/>
          </a:xfrm>
          <a:prstGeom prst="rect">
            <a:avLst/>
          </a:prstGeom>
          <a:noFill/>
        </p:spPr>
        <p:txBody>
          <a:bodyPr wrap="square">
            <a:spAutoFit/>
          </a:bodyPr>
          <a:lstStyle/>
          <a:p>
            <a:pPr marL="342900" lvl="0" indent="-342900">
              <a:spcAft>
                <a:spcPts val="1200"/>
              </a:spcAft>
              <a:buClr>
                <a:srgbClr val="DEA515"/>
              </a:buClr>
              <a:buSzPct val="100000"/>
              <a:buFont typeface="Arial"/>
              <a:buChar char="•"/>
            </a:pPr>
            <a:r>
              <a:rPr lang="en" sz="2400" dirty="0">
                <a:solidFill>
                  <a:srgbClr val="62706F"/>
                </a:solidFill>
                <a:sym typeface="Calibri"/>
              </a:rPr>
              <a:t>Amount received each month if benefits</a:t>
            </a:r>
            <a:r>
              <a:rPr lang="en-US" sz="2400" dirty="0">
                <a:solidFill>
                  <a:srgbClr val="62706F"/>
                </a:solidFill>
                <a:sym typeface="Calibri"/>
              </a:rPr>
              <a:t> s</a:t>
            </a:r>
            <a:r>
              <a:rPr lang="en" sz="2400" dirty="0">
                <a:solidFill>
                  <a:srgbClr val="62706F"/>
                </a:solidFill>
                <a:sym typeface="Calibri"/>
              </a:rPr>
              <a:t>tart at </a:t>
            </a:r>
            <a:r>
              <a:rPr lang="en-US" sz="2400" dirty="0">
                <a:solidFill>
                  <a:srgbClr val="62706F"/>
                </a:solidFill>
                <a:sym typeface="Calibri"/>
              </a:rPr>
              <a:t/>
            </a:r>
            <a:br>
              <a:rPr lang="en-US" sz="2400" dirty="0">
                <a:solidFill>
                  <a:srgbClr val="62706F"/>
                </a:solidFill>
                <a:sym typeface="Calibri"/>
              </a:rPr>
            </a:br>
            <a:r>
              <a:rPr lang="en" sz="2400" dirty="0">
                <a:solidFill>
                  <a:srgbClr val="62706F"/>
                </a:solidFill>
                <a:sym typeface="Calibri"/>
              </a:rPr>
              <a:t>full retirement age (FRA)</a:t>
            </a:r>
          </a:p>
          <a:p>
            <a:pPr marL="342900" lvl="0" indent="-342900">
              <a:spcAft>
                <a:spcPts val="1200"/>
              </a:spcAft>
              <a:buClr>
                <a:srgbClr val="DEA515"/>
              </a:buClr>
              <a:buSzPct val="100000"/>
              <a:buFont typeface="Arial"/>
              <a:buChar char="•"/>
            </a:pPr>
            <a:r>
              <a:rPr lang="en-US" sz="2400" dirty="0">
                <a:solidFill>
                  <a:srgbClr val="62706F"/>
                </a:solidFill>
                <a:sym typeface="Calibri"/>
              </a:rPr>
              <a:t>Based on lifetime Social Security earnings adjusted </a:t>
            </a:r>
            <a:br>
              <a:rPr lang="en-US" sz="2400" dirty="0">
                <a:solidFill>
                  <a:srgbClr val="62706F"/>
                </a:solidFill>
                <a:sym typeface="Calibri"/>
              </a:rPr>
            </a:br>
            <a:r>
              <a:rPr lang="en-US" sz="2400" dirty="0">
                <a:solidFill>
                  <a:srgbClr val="62706F"/>
                </a:solidFill>
                <a:sym typeface="Calibri"/>
              </a:rPr>
              <a:t>for inflation</a:t>
            </a:r>
          </a:p>
          <a:p>
            <a:pPr marL="687388" lvl="2" indent="-342900">
              <a:buClr>
                <a:srgbClr val="DEA515"/>
              </a:buClr>
              <a:buSzPct val="100000"/>
              <a:buFont typeface="Courier New"/>
              <a:buChar char="o"/>
            </a:pPr>
            <a:r>
              <a:rPr lang="en-US" sz="1700" dirty="0">
                <a:solidFill>
                  <a:srgbClr val="62706F"/>
                </a:solidFill>
                <a:sym typeface="Calibri"/>
              </a:rPr>
              <a:t>Average indexed monthly earnings (AIME) over highest 35 years of earnings</a:t>
            </a:r>
          </a:p>
          <a:p>
            <a:pPr marL="687388" lvl="2" indent="-342900">
              <a:spcBef>
                <a:spcPts val="500"/>
              </a:spcBef>
              <a:buClr>
                <a:srgbClr val="DEA515"/>
              </a:buClr>
              <a:buSzPct val="100000"/>
              <a:buFont typeface="Courier New"/>
              <a:buChar char="o"/>
            </a:pPr>
            <a:r>
              <a:rPr lang="en-US" sz="1700" dirty="0">
                <a:solidFill>
                  <a:srgbClr val="62706F"/>
                </a:solidFill>
                <a:sym typeface="Calibri"/>
              </a:rPr>
              <a:t>Benefit reflects a percentage of average monthly earnings</a:t>
            </a:r>
          </a:p>
          <a:p>
            <a:pPr marL="687388" lvl="2" indent="-342900">
              <a:spcBef>
                <a:spcPts val="500"/>
              </a:spcBef>
              <a:buClr>
                <a:srgbClr val="DEA515"/>
              </a:buClr>
              <a:buSzPct val="100000"/>
              <a:buFont typeface="Courier New"/>
              <a:buChar char="o"/>
            </a:pPr>
            <a:r>
              <a:rPr lang="en-US" sz="1700" dirty="0">
                <a:solidFill>
                  <a:srgbClr val="62706F"/>
                </a:solidFill>
                <a:sym typeface="Calibri"/>
              </a:rPr>
              <a:t>Higher earners receive a smaller percentage than low-wage earners</a:t>
            </a:r>
          </a:p>
          <a:p>
            <a:pPr marL="687388" lvl="2" indent="-342900">
              <a:spcBef>
                <a:spcPts val="500"/>
              </a:spcBef>
              <a:buClr>
                <a:srgbClr val="DEA515"/>
              </a:buClr>
              <a:buSzPct val="100000"/>
              <a:buFont typeface="Courier New"/>
              <a:buChar char="o"/>
            </a:pPr>
            <a:r>
              <a:rPr lang="en-US" sz="1700" dirty="0">
                <a:solidFill>
                  <a:srgbClr val="62706F"/>
                </a:solidFill>
                <a:sym typeface="Calibri"/>
              </a:rPr>
              <a:t>Maximum PIA for 2017 is $2,687</a:t>
            </a:r>
          </a:p>
          <a:p>
            <a:pPr marL="687388" lvl="2" indent="-342900">
              <a:spcBef>
                <a:spcPts val="500"/>
              </a:spcBef>
              <a:buClr>
                <a:srgbClr val="DEA515"/>
              </a:buClr>
              <a:buSzPct val="100000"/>
              <a:buFont typeface="Courier New"/>
              <a:buChar char="o"/>
            </a:pPr>
            <a:endParaRPr lang="en-US" sz="1700" dirty="0">
              <a:solidFill>
                <a:srgbClr val="62706F"/>
              </a:solidFill>
              <a:sym typeface="Calibri"/>
            </a:endParaRPr>
          </a:p>
          <a:p>
            <a:pPr marL="342900" lvl="0" indent="-342900">
              <a:buClr>
                <a:srgbClr val="DEA515"/>
              </a:buClr>
              <a:buSzPct val="100000"/>
              <a:buFont typeface="Arial"/>
              <a:buChar char="•"/>
            </a:pPr>
            <a:r>
              <a:rPr lang="en" sz="2400" dirty="0">
                <a:solidFill>
                  <a:srgbClr val="62706F"/>
                </a:solidFill>
                <a:sym typeface="Calibri"/>
              </a:rPr>
              <a:t>Social Security statement</a:t>
            </a:r>
            <a:r>
              <a:rPr lang="en-US" sz="2400" dirty="0">
                <a:solidFill>
                  <a:srgbClr val="62706F"/>
                </a:solidFill>
                <a:sym typeface="Calibri"/>
              </a:rPr>
              <a:t>s available</a:t>
            </a:r>
            <a:r>
              <a:rPr lang="en" sz="2400" dirty="0">
                <a:solidFill>
                  <a:srgbClr val="62706F"/>
                </a:solidFill>
                <a:sym typeface="Calibri"/>
              </a:rPr>
              <a:t> on mySocialSecurity </a:t>
            </a:r>
            <a:r>
              <a:rPr lang="en" sz="1500" dirty="0">
                <a:solidFill>
                  <a:srgbClr val="62706F"/>
                </a:solidFill>
                <a:sym typeface="Calibri"/>
              </a:rPr>
              <a:t>(Sign up </a:t>
            </a:r>
            <a:r>
              <a:rPr lang="en-US" sz="1500" dirty="0">
                <a:solidFill>
                  <a:srgbClr val="62706F"/>
                </a:solidFill>
                <a:sym typeface="Calibri"/>
              </a:rPr>
              <a:t>at</a:t>
            </a:r>
            <a:r>
              <a:rPr lang="en" sz="1500" dirty="0">
                <a:solidFill>
                  <a:srgbClr val="62706F"/>
                </a:solidFill>
                <a:sym typeface="Calibri"/>
              </a:rPr>
              <a:t> ssa.gov/myaccount)</a:t>
            </a:r>
            <a:r>
              <a:rPr lang="en-US" sz="1500" dirty="0">
                <a:solidFill>
                  <a:srgbClr val="62706F"/>
                </a:solidFill>
                <a:sym typeface="Calibri"/>
              </a:rPr>
              <a:t/>
            </a:r>
            <a:br>
              <a:rPr lang="en-US" sz="1500" dirty="0">
                <a:solidFill>
                  <a:srgbClr val="62706F"/>
                </a:solidFill>
                <a:sym typeface="Calibri"/>
              </a:rPr>
            </a:br>
            <a:endParaRPr lang="en" sz="1500" dirty="0">
              <a:solidFill>
                <a:srgbClr val="62706F"/>
              </a:solidFill>
              <a:sym typeface="Calibri"/>
            </a:endParaRPr>
          </a:p>
        </p:txBody>
      </p:sp>
    </p:spTree>
    <p:extLst>
      <p:ext uri="{BB962C8B-B14F-4D97-AF65-F5344CB8AC3E}">
        <p14:creationId xmlns:p14="http://schemas.microsoft.com/office/powerpoint/2010/main" val="425636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1000"/>
                                        <p:tgtEl>
                                          <p:spTgt spid="11">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animEffect transition="in" filter="fade">
                                      <p:cBhvr>
                                        <p:cTn id="18" dur="1000"/>
                                        <p:tgtEl>
                                          <p:spTgt spid="11">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xEl>
                                              <p:pRg st="5" end="5"/>
                                            </p:txEl>
                                          </p:spTgt>
                                        </p:tgtEl>
                                        <p:attrNameLst>
                                          <p:attrName>style.visibility</p:attrName>
                                        </p:attrNameLst>
                                      </p:cBhvr>
                                      <p:to>
                                        <p:strVal val="visible"/>
                                      </p:to>
                                    </p:set>
                                    <p:animEffect transition="in" filter="fade">
                                      <p:cBhvr>
                                        <p:cTn id="24" dur="1000"/>
                                        <p:tgtEl>
                                          <p:spTgt spid="11">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xEl>
                                              <p:pRg st="7" end="7"/>
                                            </p:txEl>
                                          </p:spTgt>
                                        </p:tgtEl>
                                        <p:attrNameLst>
                                          <p:attrName>style.visibility</p:attrName>
                                        </p:attrNameLst>
                                      </p:cBhvr>
                                      <p:to>
                                        <p:strVal val="visible"/>
                                      </p:to>
                                    </p:set>
                                    <p:animEffect transition="in" filter="fade">
                                      <p:cBhvr>
                                        <p:cTn id="29" dur="10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22</a:t>
            </a:fld>
            <a:endParaRPr lang="en-US" dirty="0"/>
          </a:p>
        </p:txBody>
      </p:sp>
      <p:sp>
        <p:nvSpPr>
          <p:cNvPr id="7" name="Title 1"/>
          <p:cNvSpPr txBox="1">
            <a:spLocks/>
          </p:cNvSpPr>
          <p:nvPr/>
        </p:nvSpPr>
        <p:spPr>
          <a:xfrm>
            <a:off x="508000" y="912051"/>
            <a:ext cx="8229600"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SOCIAL SECURITY BASICS</a:t>
            </a:r>
          </a:p>
          <a:p>
            <a:r>
              <a:rPr lang="en-US" sz="3300" b="0" dirty="0">
                <a:solidFill>
                  <a:srgbClr val="62706F"/>
                </a:solidFill>
                <a:sym typeface="Calibri"/>
              </a:rPr>
              <a:t>Full Retirement Age</a:t>
            </a:r>
            <a:endParaRPr lang="en-US" sz="3300" b="0" dirty="0">
              <a:solidFill>
                <a:srgbClr val="62706F"/>
              </a:solidFill>
            </a:endParaRPr>
          </a:p>
        </p:txBody>
      </p:sp>
      <p:pic>
        <p:nvPicPr>
          <p:cNvPr id="2" name="Picture 1"/>
          <p:cNvPicPr>
            <a:picLocks noChangeAspect="1"/>
          </p:cNvPicPr>
          <p:nvPr/>
        </p:nvPicPr>
        <p:blipFill>
          <a:blip r:embed="rId4"/>
          <a:stretch>
            <a:fillRect/>
          </a:stretch>
        </p:blipFill>
        <p:spPr>
          <a:xfrm>
            <a:off x="890338" y="1943768"/>
            <a:ext cx="6896100" cy="4508500"/>
          </a:xfrm>
          <a:prstGeom prst="rect">
            <a:avLst/>
          </a:prstGeom>
        </p:spPr>
      </p:pic>
    </p:spTree>
    <p:extLst>
      <p:ext uri="{BB962C8B-B14F-4D97-AF65-F5344CB8AC3E}">
        <p14:creationId xmlns:p14="http://schemas.microsoft.com/office/powerpoint/2010/main" val="1074899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 name="Picture 37"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4" name="Rectangle 43"/>
          <p:cNvSpPr/>
          <p:nvPr/>
        </p:nvSpPr>
        <p:spPr>
          <a:xfrm>
            <a:off x="1879600" y="3529889"/>
            <a:ext cx="5994400" cy="231211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4439920" y="3529889"/>
            <a:ext cx="3434079" cy="2312111"/>
          </a:xfrm>
          <a:prstGeom prst="rect">
            <a:avLst/>
          </a:prstGeom>
          <a:solidFill>
            <a:srgbClr val="DEA515">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23</a:t>
            </a:fld>
            <a:endParaRPr lang="en-US" dirty="0"/>
          </a:p>
        </p:txBody>
      </p:sp>
      <p:sp>
        <p:nvSpPr>
          <p:cNvPr id="11" name="Title 1"/>
          <p:cNvSpPr txBox="1">
            <a:spLocks/>
          </p:cNvSpPr>
          <p:nvPr/>
        </p:nvSpPr>
        <p:spPr>
          <a:xfrm>
            <a:off x="508000" y="912051"/>
            <a:ext cx="8740828"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SOCIAL SECURITY BASICS</a:t>
            </a:r>
          </a:p>
          <a:p>
            <a:r>
              <a:rPr lang="en-US" sz="3100" b="0" dirty="0">
                <a:solidFill>
                  <a:srgbClr val="62706F"/>
                </a:solidFill>
                <a:sym typeface="Calibri"/>
              </a:rPr>
              <a:t>Early and delayed filing affects monthly benefit</a:t>
            </a:r>
            <a:endParaRPr lang="en-US" sz="3100" b="0" dirty="0">
              <a:solidFill>
                <a:srgbClr val="62706F"/>
              </a:solidFill>
            </a:endParaRPr>
          </a:p>
        </p:txBody>
      </p:sp>
      <p:sp>
        <p:nvSpPr>
          <p:cNvPr id="9" name="Rectangle 8"/>
          <p:cNvSpPr/>
          <p:nvPr/>
        </p:nvSpPr>
        <p:spPr>
          <a:xfrm>
            <a:off x="1882377" y="4482468"/>
            <a:ext cx="578324" cy="1360826"/>
          </a:xfrm>
          <a:prstGeom prst="rect">
            <a:avLst/>
          </a:prstGeom>
          <a:solidFill>
            <a:srgbClr val="6270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520589" y="4346385"/>
            <a:ext cx="578324" cy="1496910"/>
          </a:xfrm>
          <a:prstGeom prst="rect">
            <a:avLst/>
          </a:prstGeom>
          <a:solidFill>
            <a:srgbClr val="6270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158801" y="4244323"/>
            <a:ext cx="578324" cy="1598972"/>
          </a:xfrm>
          <a:prstGeom prst="rect">
            <a:avLst/>
          </a:prstGeom>
          <a:solidFill>
            <a:srgbClr val="6270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797013" y="4187621"/>
            <a:ext cx="578324" cy="1655674"/>
          </a:xfrm>
          <a:prstGeom prst="rect">
            <a:avLst/>
          </a:prstGeom>
          <a:solidFill>
            <a:srgbClr val="6270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136169" y="3938136"/>
            <a:ext cx="641056" cy="1905159"/>
          </a:xfrm>
          <a:prstGeom prst="rect">
            <a:avLst/>
          </a:prstGeom>
          <a:solidFill>
            <a:srgbClr val="DEA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837113" y="3779374"/>
            <a:ext cx="641056" cy="2063922"/>
          </a:xfrm>
          <a:prstGeom prst="rect">
            <a:avLst/>
          </a:prstGeom>
          <a:solidFill>
            <a:srgbClr val="DEA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538057" y="3677311"/>
            <a:ext cx="641056" cy="2165985"/>
          </a:xfrm>
          <a:prstGeom prst="rect">
            <a:avLst/>
          </a:prstGeom>
          <a:solidFill>
            <a:srgbClr val="DEA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239000" y="3529889"/>
            <a:ext cx="641056" cy="2313408"/>
          </a:xfrm>
          <a:prstGeom prst="rect">
            <a:avLst/>
          </a:prstGeom>
          <a:solidFill>
            <a:srgbClr val="DEA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897589" y="4584066"/>
            <a:ext cx="555642" cy="215444"/>
          </a:xfrm>
          <a:prstGeom prst="rect">
            <a:avLst/>
          </a:prstGeom>
          <a:noFill/>
        </p:spPr>
        <p:txBody>
          <a:bodyPr wrap="square" tIns="0" bIns="0" rtlCol="0">
            <a:spAutoFit/>
          </a:bodyPr>
          <a:lstStyle/>
          <a:p>
            <a:pPr algn="ctr"/>
            <a:r>
              <a:rPr lang="en-US" b="1" dirty="0">
                <a:solidFill>
                  <a:schemeClr val="bg1"/>
                </a:solidFill>
              </a:rPr>
              <a:t>75%</a:t>
            </a:r>
          </a:p>
        </p:txBody>
      </p:sp>
      <p:sp>
        <p:nvSpPr>
          <p:cNvPr id="19" name="TextBox 18"/>
          <p:cNvSpPr txBox="1"/>
          <p:nvPr/>
        </p:nvSpPr>
        <p:spPr>
          <a:xfrm>
            <a:off x="2514600" y="4457066"/>
            <a:ext cx="578224" cy="307777"/>
          </a:xfrm>
          <a:prstGeom prst="rect">
            <a:avLst/>
          </a:prstGeom>
          <a:noFill/>
        </p:spPr>
        <p:txBody>
          <a:bodyPr wrap="square" rtlCol="0">
            <a:spAutoFit/>
          </a:bodyPr>
          <a:lstStyle/>
          <a:p>
            <a:pPr algn="ctr"/>
            <a:r>
              <a:rPr lang="en-US" dirty="0">
                <a:solidFill>
                  <a:schemeClr val="bg1"/>
                </a:solidFill>
              </a:rPr>
              <a:t>80%</a:t>
            </a:r>
          </a:p>
        </p:txBody>
      </p:sp>
      <p:sp>
        <p:nvSpPr>
          <p:cNvPr id="20" name="TextBox 19"/>
          <p:cNvSpPr txBox="1"/>
          <p:nvPr/>
        </p:nvSpPr>
        <p:spPr>
          <a:xfrm>
            <a:off x="3170516" y="4345007"/>
            <a:ext cx="564778" cy="215444"/>
          </a:xfrm>
          <a:prstGeom prst="rect">
            <a:avLst/>
          </a:prstGeom>
          <a:noFill/>
        </p:spPr>
        <p:txBody>
          <a:bodyPr wrap="square" lIns="0" tIns="0" rIns="0" bIns="0" rtlCol="0">
            <a:spAutoFit/>
          </a:bodyPr>
          <a:lstStyle/>
          <a:p>
            <a:pPr algn="ctr"/>
            <a:r>
              <a:rPr lang="en-US" dirty="0">
                <a:solidFill>
                  <a:schemeClr val="bg1"/>
                </a:solidFill>
              </a:rPr>
              <a:t>86%</a:t>
            </a:r>
          </a:p>
        </p:txBody>
      </p:sp>
      <p:sp>
        <p:nvSpPr>
          <p:cNvPr id="21" name="TextBox 20"/>
          <p:cNvSpPr txBox="1"/>
          <p:nvPr/>
        </p:nvSpPr>
        <p:spPr>
          <a:xfrm>
            <a:off x="3802529" y="4307652"/>
            <a:ext cx="564778" cy="215444"/>
          </a:xfrm>
          <a:prstGeom prst="rect">
            <a:avLst/>
          </a:prstGeom>
          <a:noFill/>
        </p:spPr>
        <p:txBody>
          <a:bodyPr wrap="square" lIns="0" tIns="0" rIns="0" bIns="0" rtlCol="0">
            <a:spAutoFit/>
          </a:bodyPr>
          <a:lstStyle/>
          <a:p>
            <a:pPr algn="ctr"/>
            <a:r>
              <a:rPr lang="en-US" dirty="0">
                <a:solidFill>
                  <a:schemeClr val="bg1"/>
                </a:solidFill>
              </a:rPr>
              <a:t>93%</a:t>
            </a:r>
          </a:p>
        </p:txBody>
      </p:sp>
      <p:sp>
        <p:nvSpPr>
          <p:cNvPr id="23" name="TextBox 22"/>
          <p:cNvSpPr txBox="1"/>
          <p:nvPr/>
        </p:nvSpPr>
        <p:spPr>
          <a:xfrm>
            <a:off x="5135284" y="4061117"/>
            <a:ext cx="655916" cy="215444"/>
          </a:xfrm>
          <a:prstGeom prst="rect">
            <a:avLst/>
          </a:prstGeom>
          <a:noFill/>
        </p:spPr>
        <p:txBody>
          <a:bodyPr wrap="square" lIns="0" tIns="0" rIns="0" bIns="0" rtlCol="0">
            <a:spAutoFit/>
          </a:bodyPr>
          <a:lstStyle/>
          <a:p>
            <a:pPr algn="ctr"/>
            <a:r>
              <a:rPr lang="en-US" dirty="0">
                <a:solidFill>
                  <a:schemeClr val="bg1"/>
                </a:solidFill>
              </a:rPr>
              <a:t>108%</a:t>
            </a:r>
          </a:p>
        </p:txBody>
      </p:sp>
      <p:sp>
        <p:nvSpPr>
          <p:cNvPr id="24" name="TextBox 23"/>
          <p:cNvSpPr txBox="1"/>
          <p:nvPr/>
        </p:nvSpPr>
        <p:spPr>
          <a:xfrm>
            <a:off x="5844987" y="3889284"/>
            <a:ext cx="634999" cy="215444"/>
          </a:xfrm>
          <a:prstGeom prst="rect">
            <a:avLst/>
          </a:prstGeom>
          <a:noFill/>
        </p:spPr>
        <p:txBody>
          <a:bodyPr wrap="square" lIns="0" tIns="0" rIns="0" bIns="0" rtlCol="0">
            <a:spAutoFit/>
          </a:bodyPr>
          <a:lstStyle/>
          <a:p>
            <a:pPr algn="ctr"/>
            <a:r>
              <a:rPr lang="en-US" dirty="0">
                <a:solidFill>
                  <a:schemeClr val="bg1"/>
                </a:solidFill>
              </a:rPr>
              <a:t>116%</a:t>
            </a:r>
          </a:p>
        </p:txBody>
      </p:sp>
      <p:sp>
        <p:nvSpPr>
          <p:cNvPr id="25" name="TextBox 24"/>
          <p:cNvSpPr txBox="1"/>
          <p:nvPr/>
        </p:nvSpPr>
        <p:spPr>
          <a:xfrm>
            <a:off x="6530787" y="3799632"/>
            <a:ext cx="634999" cy="215444"/>
          </a:xfrm>
          <a:prstGeom prst="rect">
            <a:avLst/>
          </a:prstGeom>
          <a:noFill/>
        </p:spPr>
        <p:txBody>
          <a:bodyPr wrap="square" lIns="0" tIns="0" rIns="0" bIns="0" rtlCol="0">
            <a:spAutoFit/>
          </a:bodyPr>
          <a:lstStyle/>
          <a:p>
            <a:pPr algn="ctr"/>
            <a:r>
              <a:rPr lang="en-US" dirty="0">
                <a:solidFill>
                  <a:schemeClr val="bg1"/>
                </a:solidFill>
              </a:rPr>
              <a:t>124%</a:t>
            </a:r>
          </a:p>
        </p:txBody>
      </p:sp>
      <p:sp>
        <p:nvSpPr>
          <p:cNvPr id="26" name="TextBox 25"/>
          <p:cNvSpPr txBox="1"/>
          <p:nvPr/>
        </p:nvSpPr>
        <p:spPr>
          <a:xfrm>
            <a:off x="7239000" y="3642741"/>
            <a:ext cx="634999" cy="215444"/>
          </a:xfrm>
          <a:prstGeom prst="rect">
            <a:avLst/>
          </a:prstGeom>
          <a:noFill/>
        </p:spPr>
        <p:txBody>
          <a:bodyPr wrap="square" lIns="0" tIns="0" rIns="0" bIns="0" rtlCol="0">
            <a:spAutoFit/>
          </a:bodyPr>
          <a:lstStyle/>
          <a:p>
            <a:pPr algn="ctr"/>
            <a:r>
              <a:rPr lang="en-US" dirty="0">
                <a:solidFill>
                  <a:schemeClr val="bg1"/>
                </a:solidFill>
              </a:rPr>
              <a:t>132%</a:t>
            </a:r>
          </a:p>
        </p:txBody>
      </p:sp>
      <p:sp>
        <p:nvSpPr>
          <p:cNvPr id="27" name="TextBox 26"/>
          <p:cNvSpPr txBox="1"/>
          <p:nvPr/>
        </p:nvSpPr>
        <p:spPr>
          <a:xfrm>
            <a:off x="1897589" y="5913532"/>
            <a:ext cx="555642" cy="338554"/>
          </a:xfrm>
          <a:prstGeom prst="rect">
            <a:avLst/>
          </a:prstGeom>
          <a:noFill/>
        </p:spPr>
        <p:txBody>
          <a:bodyPr wrap="square" rtlCol="0">
            <a:spAutoFit/>
          </a:bodyPr>
          <a:lstStyle/>
          <a:p>
            <a:pPr algn="ctr"/>
            <a:r>
              <a:rPr lang="en-US" sz="1600" dirty="0">
                <a:solidFill>
                  <a:schemeClr val="tx1">
                    <a:lumMod val="85000"/>
                    <a:lumOff val="15000"/>
                  </a:schemeClr>
                </a:solidFill>
              </a:rPr>
              <a:t>62</a:t>
            </a:r>
          </a:p>
        </p:txBody>
      </p:sp>
      <p:sp>
        <p:nvSpPr>
          <p:cNvPr id="28" name="TextBox 27"/>
          <p:cNvSpPr txBox="1"/>
          <p:nvPr/>
        </p:nvSpPr>
        <p:spPr>
          <a:xfrm>
            <a:off x="2514600" y="5913532"/>
            <a:ext cx="578224" cy="338554"/>
          </a:xfrm>
          <a:prstGeom prst="rect">
            <a:avLst/>
          </a:prstGeom>
          <a:noFill/>
        </p:spPr>
        <p:txBody>
          <a:bodyPr wrap="square" rtlCol="0">
            <a:spAutoFit/>
          </a:bodyPr>
          <a:lstStyle/>
          <a:p>
            <a:pPr algn="ctr"/>
            <a:r>
              <a:rPr lang="en-US" sz="1600" dirty="0">
                <a:solidFill>
                  <a:schemeClr val="tx1">
                    <a:lumMod val="85000"/>
                    <a:lumOff val="15000"/>
                  </a:schemeClr>
                </a:solidFill>
              </a:rPr>
              <a:t>63</a:t>
            </a:r>
          </a:p>
        </p:txBody>
      </p:sp>
      <p:sp>
        <p:nvSpPr>
          <p:cNvPr id="29" name="TextBox 28"/>
          <p:cNvSpPr txBox="1"/>
          <p:nvPr/>
        </p:nvSpPr>
        <p:spPr>
          <a:xfrm>
            <a:off x="3169026" y="5913532"/>
            <a:ext cx="578224" cy="338554"/>
          </a:xfrm>
          <a:prstGeom prst="rect">
            <a:avLst/>
          </a:prstGeom>
          <a:noFill/>
        </p:spPr>
        <p:txBody>
          <a:bodyPr wrap="square" rtlCol="0">
            <a:spAutoFit/>
          </a:bodyPr>
          <a:lstStyle/>
          <a:p>
            <a:pPr algn="ctr"/>
            <a:r>
              <a:rPr lang="en-US" sz="1600" dirty="0">
                <a:solidFill>
                  <a:schemeClr val="tx1">
                    <a:lumMod val="85000"/>
                    <a:lumOff val="15000"/>
                  </a:schemeClr>
                </a:solidFill>
              </a:rPr>
              <a:t>64</a:t>
            </a:r>
          </a:p>
        </p:txBody>
      </p:sp>
      <p:sp>
        <p:nvSpPr>
          <p:cNvPr id="30" name="TextBox 29"/>
          <p:cNvSpPr txBox="1"/>
          <p:nvPr/>
        </p:nvSpPr>
        <p:spPr>
          <a:xfrm>
            <a:off x="3810000" y="5913532"/>
            <a:ext cx="578224" cy="338554"/>
          </a:xfrm>
          <a:prstGeom prst="rect">
            <a:avLst/>
          </a:prstGeom>
          <a:noFill/>
        </p:spPr>
        <p:txBody>
          <a:bodyPr wrap="square" rtlCol="0">
            <a:spAutoFit/>
          </a:bodyPr>
          <a:lstStyle/>
          <a:p>
            <a:pPr algn="ctr"/>
            <a:r>
              <a:rPr lang="en-US" sz="1600" dirty="0">
                <a:solidFill>
                  <a:schemeClr val="tx1">
                    <a:lumMod val="85000"/>
                    <a:lumOff val="15000"/>
                  </a:schemeClr>
                </a:solidFill>
              </a:rPr>
              <a:t>65</a:t>
            </a:r>
          </a:p>
        </p:txBody>
      </p:sp>
      <p:sp>
        <p:nvSpPr>
          <p:cNvPr id="31" name="TextBox 30"/>
          <p:cNvSpPr txBox="1"/>
          <p:nvPr/>
        </p:nvSpPr>
        <p:spPr>
          <a:xfrm>
            <a:off x="4419600" y="5913532"/>
            <a:ext cx="578224" cy="338554"/>
          </a:xfrm>
          <a:prstGeom prst="rect">
            <a:avLst/>
          </a:prstGeom>
          <a:noFill/>
        </p:spPr>
        <p:txBody>
          <a:bodyPr wrap="square" rtlCol="0">
            <a:spAutoFit/>
          </a:bodyPr>
          <a:lstStyle/>
          <a:p>
            <a:pPr algn="ctr"/>
            <a:r>
              <a:rPr lang="en-US" sz="1600" dirty="0">
                <a:solidFill>
                  <a:schemeClr val="tx1">
                    <a:lumMod val="85000"/>
                    <a:lumOff val="15000"/>
                  </a:schemeClr>
                </a:solidFill>
              </a:rPr>
              <a:t>66</a:t>
            </a:r>
          </a:p>
        </p:txBody>
      </p:sp>
      <p:sp>
        <p:nvSpPr>
          <p:cNvPr id="32" name="TextBox 31"/>
          <p:cNvSpPr txBox="1"/>
          <p:nvPr/>
        </p:nvSpPr>
        <p:spPr>
          <a:xfrm>
            <a:off x="5166658" y="5913532"/>
            <a:ext cx="578224" cy="338554"/>
          </a:xfrm>
          <a:prstGeom prst="rect">
            <a:avLst/>
          </a:prstGeom>
          <a:noFill/>
        </p:spPr>
        <p:txBody>
          <a:bodyPr wrap="square" rtlCol="0">
            <a:spAutoFit/>
          </a:bodyPr>
          <a:lstStyle/>
          <a:p>
            <a:pPr algn="ctr"/>
            <a:r>
              <a:rPr lang="en-US" sz="1600" dirty="0">
                <a:solidFill>
                  <a:schemeClr val="tx1">
                    <a:lumMod val="85000"/>
                    <a:lumOff val="15000"/>
                  </a:schemeClr>
                </a:solidFill>
              </a:rPr>
              <a:t>67</a:t>
            </a:r>
          </a:p>
        </p:txBody>
      </p:sp>
      <p:sp>
        <p:nvSpPr>
          <p:cNvPr id="33" name="TextBox 32"/>
          <p:cNvSpPr txBox="1"/>
          <p:nvPr/>
        </p:nvSpPr>
        <p:spPr>
          <a:xfrm>
            <a:off x="5859929" y="5913532"/>
            <a:ext cx="632012" cy="338554"/>
          </a:xfrm>
          <a:prstGeom prst="rect">
            <a:avLst/>
          </a:prstGeom>
          <a:noFill/>
        </p:spPr>
        <p:txBody>
          <a:bodyPr wrap="square" rtlCol="0">
            <a:spAutoFit/>
          </a:bodyPr>
          <a:lstStyle/>
          <a:p>
            <a:pPr algn="ctr"/>
            <a:r>
              <a:rPr lang="en-US" sz="1600" dirty="0">
                <a:solidFill>
                  <a:schemeClr val="tx1">
                    <a:lumMod val="85000"/>
                    <a:lumOff val="15000"/>
                  </a:schemeClr>
                </a:solidFill>
              </a:rPr>
              <a:t>68</a:t>
            </a:r>
          </a:p>
        </p:txBody>
      </p:sp>
      <p:sp>
        <p:nvSpPr>
          <p:cNvPr id="34" name="TextBox 33"/>
          <p:cNvSpPr txBox="1"/>
          <p:nvPr/>
        </p:nvSpPr>
        <p:spPr>
          <a:xfrm>
            <a:off x="6553200" y="5913532"/>
            <a:ext cx="632012" cy="338554"/>
          </a:xfrm>
          <a:prstGeom prst="rect">
            <a:avLst/>
          </a:prstGeom>
          <a:noFill/>
        </p:spPr>
        <p:txBody>
          <a:bodyPr wrap="square" rtlCol="0">
            <a:spAutoFit/>
          </a:bodyPr>
          <a:lstStyle/>
          <a:p>
            <a:pPr algn="ctr"/>
            <a:r>
              <a:rPr lang="en-US" sz="1600" dirty="0">
                <a:solidFill>
                  <a:schemeClr val="tx1">
                    <a:lumMod val="85000"/>
                    <a:lumOff val="15000"/>
                  </a:schemeClr>
                </a:solidFill>
              </a:rPr>
              <a:t>69</a:t>
            </a:r>
          </a:p>
        </p:txBody>
      </p:sp>
      <p:sp>
        <p:nvSpPr>
          <p:cNvPr id="35" name="TextBox 34"/>
          <p:cNvSpPr txBox="1"/>
          <p:nvPr/>
        </p:nvSpPr>
        <p:spPr>
          <a:xfrm>
            <a:off x="7239000" y="5913532"/>
            <a:ext cx="632012" cy="338554"/>
          </a:xfrm>
          <a:prstGeom prst="rect">
            <a:avLst/>
          </a:prstGeom>
          <a:noFill/>
        </p:spPr>
        <p:txBody>
          <a:bodyPr wrap="square" rtlCol="0">
            <a:spAutoFit/>
          </a:bodyPr>
          <a:lstStyle/>
          <a:p>
            <a:pPr algn="ctr"/>
            <a:r>
              <a:rPr lang="en-US" sz="1600" dirty="0">
                <a:solidFill>
                  <a:schemeClr val="tx1">
                    <a:lumMod val="85000"/>
                    <a:lumOff val="15000"/>
                  </a:schemeClr>
                </a:solidFill>
              </a:rPr>
              <a:t>70</a:t>
            </a:r>
          </a:p>
        </p:txBody>
      </p:sp>
      <p:sp>
        <p:nvSpPr>
          <p:cNvPr id="36" name="TextBox 35"/>
          <p:cNvSpPr txBox="1"/>
          <p:nvPr/>
        </p:nvSpPr>
        <p:spPr>
          <a:xfrm>
            <a:off x="1894241" y="6218315"/>
            <a:ext cx="6010239" cy="338554"/>
          </a:xfrm>
          <a:prstGeom prst="rect">
            <a:avLst/>
          </a:prstGeom>
          <a:noFill/>
        </p:spPr>
        <p:txBody>
          <a:bodyPr wrap="square" rtlCol="0">
            <a:spAutoFit/>
          </a:bodyPr>
          <a:lstStyle/>
          <a:p>
            <a:pPr algn="ctr"/>
            <a:r>
              <a:rPr lang="en-US" sz="1600" dirty="0">
                <a:solidFill>
                  <a:schemeClr val="tx1">
                    <a:lumMod val="85000"/>
                    <a:lumOff val="15000"/>
                  </a:schemeClr>
                </a:solidFill>
              </a:rPr>
              <a:t>Starting age of SS benefits</a:t>
            </a:r>
          </a:p>
        </p:txBody>
      </p:sp>
      <p:sp>
        <p:nvSpPr>
          <p:cNvPr id="37" name="TextBox 36"/>
          <p:cNvSpPr txBox="1"/>
          <p:nvPr/>
        </p:nvSpPr>
        <p:spPr>
          <a:xfrm>
            <a:off x="477724" y="5321608"/>
            <a:ext cx="1770529" cy="584776"/>
          </a:xfrm>
          <a:prstGeom prst="rect">
            <a:avLst/>
          </a:prstGeom>
          <a:noFill/>
        </p:spPr>
        <p:txBody>
          <a:bodyPr wrap="square" rtlCol="0">
            <a:spAutoFit/>
          </a:bodyPr>
          <a:lstStyle/>
          <a:p>
            <a:pPr algn="ctr"/>
            <a:r>
              <a:rPr lang="en-US" sz="1600" dirty="0">
                <a:solidFill>
                  <a:schemeClr val="tx1">
                    <a:lumMod val="85000"/>
                    <a:lumOff val="15000"/>
                  </a:schemeClr>
                </a:solidFill>
              </a:rPr>
              <a:t>% of </a:t>
            </a:r>
            <a:r>
              <a:rPr lang="en-US" sz="1600" dirty="0" err="1">
                <a:solidFill>
                  <a:schemeClr val="tx1">
                    <a:lumMod val="85000"/>
                    <a:lumOff val="15000"/>
                  </a:schemeClr>
                </a:solidFill>
              </a:rPr>
              <a:t>PIA</a:t>
            </a:r>
            <a:r>
              <a:rPr lang="en-US" sz="1600" dirty="0">
                <a:solidFill>
                  <a:schemeClr val="tx1">
                    <a:lumMod val="85000"/>
                    <a:lumOff val="15000"/>
                  </a:schemeClr>
                </a:solidFill>
              </a:rPr>
              <a:t> received</a:t>
            </a:r>
          </a:p>
        </p:txBody>
      </p:sp>
      <p:sp>
        <p:nvSpPr>
          <p:cNvPr id="46" name="Rectangular Callout 45"/>
          <p:cNvSpPr/>
          <p:nvPr/>
        </p:nvSpPr>
        <p:spPr>
          <a:xfrm>
            <a:off x="5601445" y="1767841"/>
            <a:ext cx="2201435" cy="1288968"/>
          </a:xfrm>
          <a:prstGeom prst="wedgeRectCallout">
            <a:avLst>
              <a:gd name="adj1" fmla="val 42888"/>
              <a:gd name="adj2" fmla="val 94366"/>
            </a:avLst>
          </a:prstGeom>
          <a:solidFill>
            <a:schemeClr val="bg2">
              <a:lumMod val="5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endParaRPr lang="en-US" sz="1700" b="1" dirty="0">
              <a:solidFill>
                <a:schemeClr val="bg1"/>
              </a:solidFill>
            </a:endParaRPr>
          </a:p>
          <a:p>
            <a:pPr algn="ctr"/>
            <a:r>
              <a:rPr lang="en-US" sz="1700" b="1" dirty="0">
                <a:solidFill>
                  <a:schemeClr val="bg1"/>
                </a:solidFill>
              </a:rPr>
              <a:t>Delaying benefits can increase monthly benefit by 32%</a:t>
            </a:r>
          </a:p>
          <a:p>
            <a:pPr algn="ctr"/>
            <a:endParaRPr lang="en-US" sz="1700" b="1" dirty="0">
              <a:solidFill>
                <a:schemeClr val="bg1"/>
              </a:solidFill>
            </a:endParaRPr>
          </a:p>
        </p:txBody>
      </p:sp>
      <p:sp>
        <p:nvSpPr>
          <p:cNvPr id="47" name="Rectangular Callout 46"/>
          <p:cNvSpPr/>
          <p:nvPr/>
        </p:nvSpPr>
        <p:spPr>
          <a:xfrm>
            <a:off x="335280" y="2438401"/>
            <a:ext cx="2201435" cy="1288968"/>
          </a:xfrm>
          <a:prstGeom prst="wedgeRectCallout">
            <a:avLst>
              <a:gd name="adj1" fmla="val 36152"/>
              <a:gd name="adj2" fmla="val 104911"/>
            </a:avLst>
          </a:prstGeom>
          <a:solidFill>
            <a:schemeClr val="bg2">
              <a:lumMod val="5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r>
              <a:rPr lang="en-US" sz="1700" b="1" dirty="0"/>
              <a:t>Delaying benefits can increase monthly benefit </a:t>
            </a:r>
            <a:br>
              <a:rPr lang="en-US" sz="1700" b="1" dirty="0"/>
            </a:br>
            <a:r>
              <a:rPr lang="en-US" sz="1700" b="1" dirty="0"/>
              <a:t>by 77%</a:t>
            </a:r>
          </a:p>
        </p:txBody>
      </p:sp>
      <p:sp>
        <p:nvSpPr>
          <p:cNvPr id="39" name="Rectangle 38"/>
          <p:cNvSpPr/>
          <p:nvPr/>
        </p:nvSpPr>
        <p:spPr>
          <a:xfrm>
            <a:off x="4456203" y="4057224"/>
            <a:ext cx="641056" cy="1786071"/>
          </a:xfrm>
          <a:prstGeom prst="rect">
            <a:avLst/>
          </a:prstGeom>
          <a:solidFill>
            <a:srgbClr val="DEA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452471" y="4158240"/>
            <a:ext cx="634999" cy="215444"/>
          </a:xfrm>
          <a:prstGeom prst="rect">
            <a:avLst/>
          </a:prstGeom>
          <a:noFill/>
        </p:spPr>
        <p:txBody>
          <a:bodyPr wrap="square" lIns="0" tIns="0" rIns="0" bIns="0" rtlCol="0">
            <a:spAutoFit/>
          </a:bodyPr>
          <a:lstStyle/>
          <a:p>
            <a:pPr algn="ctr"/>
            <a:r>
              <a:rPr lang="en-US" dirty="0">
                <a:solidFill>
                  <a:schemeClr val="bg1"/>
                </a:solidFill>
              </a:rPr>
              <a:t>100%</a:t>
            </a:r>
          </a:p>
        </p:txBody>
      </p:sp>
    </p:spTree>
    <p:extLst>
      <p:ext uri="{BB962C8B-B14F-4D97-AF65-F5344CB8AC3E}">
        <p14:creationId xmlns:p14="http://schemas.microsoft.com/office/powerpoint/2010/main" val="424777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10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10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1000"/>
                                        <p:tgtEl>
                                          <p:spTgt spid="3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10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10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1000"/>
                                        <p:tgtEl>
                                          <p:spTgt spid="1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1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1000"/>
                                        <p:tgtEl>
                                          <p:spTgt spid="4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10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1000"/>
                                        <p:tgtEl>
                                          <p:spTgt spid="4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down)">
                                      <p:cBhvr>
                                        <p:cTn id="4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0" grpId="0" animBg="1"/>
      <p:bldP spid="9" grpId="0" animBg="1"/>
      <p:bldP spid="10" grpId="0" animBg="1"/>
      <p:bldP spid="12" grpId="0" animBg="1"/>
      <p:bldP spid="13" grpId="0" animBg="1"/>
      <p:bldP spid="15" grpId="0" animBg="1"/>
      <p:bldP spid="16" grpId="0" animBg="1"/>
      <p:bldP spid="17" grpId="0" animBg="1"/>
      <p:bldP spid="18" grpId="0" animBg="1"/>
      <p:bldP spid="46" grpId="0" animBg="1"/>
      <p:bldP spid="47" grpId="0" animBg="1"/>
      <p:bldP spid="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4" name="Rectangle 43"/>
          <p:cNvSpPr/>
          <p:nvPr/>
        </p:nvSpPr>
        <p:spPr>
          <a:xfrm>
            <a:off x="1879600" y="3529889"/>
            <a:ext cx="5994400" cy="231211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24</a:t>
            </a:fld>
            <a:endParaRPr lang="en-US" dirty="0"/>
          </a:p>
        </p:txBody>
      </p:sp>
      <p:sp>
        <p:nvSpPr>
          <p:cNvPr id="11" name="Title 1"/>
          <p:cNvSpPr txBox="1">
            <a:spLocks/>
          </p:cNvSpPr>
          <p:nvPr/>
        </p:nvSpPr>
        <p:spPr>
          <a:xfrm>
            <a:off x="508000" y="912051"/>
            <a:ext cx="8740828"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SOCIAL SECURITY BASICS</a:t>
            </a:r>
          </a:p>
          <a:p>
            <a:r>
              <a:rPr lang="en-US" sz="3100" b="0" dirty="0">
                <a:solidFill>
                  <a:srgbClr val="62706F"/>
                </a:solidFill>
                <a:sym typeface="Calibri"/>
              </a:rPr>
              <a:t>Early and delayed filing affects monthly benefit</a:t>
            </a:r>
            <a:endParaRPr lang="en-US" sz="3100" b="0" dirty="0">
              <a:solidFill>
                <a:srgbClr val="62706F"/>
              </a:solidFill>
            </a:endParaRPr>
          </a:p>
        </p:txBody>
      </p:sp>
      <p:sp>
        <p:nvSpPr>
          <p:cNvPr id="9" name="Rectangle 8"/>
          <p:cNvSpPr/>
          <p:nvPr/>
        </p:nvSpPr>
        <p:spPr>
          <a:xfrm>
            <a:off x="1882377" y="4482468"/>
            <a:ext cx="578324" cy="1360826"/>
          </a:xfrm>
          <a:prstGeom prst="rect">
            <a:avLst/>
          </a:prstGeom>
          <a:solidFill>
            <a:srgbClr val="6270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520589" y="4346385"/>
            <a:ext cx="578324" cy="1496910"/>
          </a:xfrm>
          <a:prstGeom prst="rect">
            <a:avLst/>
          </a:prstGeom>
          <a:solidFill>
            <a:srgbClr val="6270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158801" y="4244323"/>
            <a:ext cx="578324" cy="1598972"/>
          </a:xfrm>
          <a:prstGeom prst="rect">
            <a:avLst/>
          </a:prstGeom>
          <a:solidFill>
            <a:srgbClr val="6270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797013" y="4187621"/>
            <a:ext cx="578324" cy="1655674"/>
          </a:xfrm>
          <a:prstGeom prst="rect">
            <a:avLst/>
          </a:prstGeom>
          <a:solidFill>
            <a:srgbClr val="6270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136169" y="3938136"/>
            <a:ext cx="641056" cy="1905159"/>
          </a:xfrm>
          <a:prstGeom prst="rect">
            <a:avLst/>
          </a:prstGeom>
          <a:solidFill>
            <a:srgbClr val="DEA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837113" y="3779374"/>
            <a:ext cx="641056" cy="2063922"/>
          </a:xfrm>
          <a:prstGeom prst="rect">
            <a:avLst/>
          </a:prstGeom>
          <a:solidFill>
            <a:srgbClr val="DEA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538057" y="3677311"/>
            <a:ext cx="641056" cy="2165985"/>
          </a:xfrm>
          <a:prstGeom prst="rect">
            <a:avLst/>
          </a:prstGeom>
          <a:solidFill>
            <a:srgbClr val="DEA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239000" y="3529889"/>
            <a:ext cx="641056" cy="2313408"/>
          </a:xfrm>
          <a:prstGeom prst="rect">
            <a:avLst/>
          </a:prstGeom>
          <a:solidFill>
            <a:srgbClr val="DEA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897589" y="4584066"/>
            <a:ext cx="555642" cy="215444"/>
          </a:xfrm>
          <a:prstGeom prst="rect">
            <a:avLst/>
          </a:prstGeom>
          <a:noFill/>
        </p:spPr>
        <p:txBody>
          <a:bodyPr wrap="square" tIns="0" bIns="0" rtlCol="0">
            <a:spAutoFit/>
          </a:bodyPr>
          <a:lstStyle/>
          <a:p>
            <a:pPr algn="ctr"/>
            <a:r>
              <a:rPr lang="en-US" b="1" dirty="0">
                <a:solidFill>
                  <a:schemeClr val="bg1"/>
                </a:solidFill>
              </a:rPr>
              <a:t>70%</a:t>
            </a:r>
          </a:p>
        </p:txBody>
      </p:sp>
      <p:sp>
        <p:nvSpPr>
          <p:cNvPr id="19" name="TextBox 18"/>
          <p:cNvSpPr txBox="1"/>
          <p:nvPr/>
        </p:nvSpPr>
        <p:spPr>
          <a:xfrm>
            <a:off x="2514600" y="4457066"/>
            <a:ext cx="578224" cy="307777"/>
          </a:xfrm>
          <a:prstGeom prst="rect">
            <a:avLst/>
          </a:prstGeom>
          <a:noFill/>
        </p:spPr>
        <p:txBody>
          <a:bodyPr wrap="square" rtlCol="0">
            <a:spAutoFit/>
          </a:bodyPr>
          <a:lstStyle/>
          <a:p>
            <a:pPr algn="ctr"/>
            <a:r>
              <a:rPr lang="en-US" dirty="0">
                <a:solidFill>
                  <a:schemeClr val="bg1"/>
                </a:solidFill>
              </a:rPr>
              <a:t>75%</a:t>
            </a:r>
          </a:p>
        </p:txBody>
      </p:sp>
      <p:sp>
        <p:nvSpPr>
          <p:cNvPr id="20" name="TextBox 19"/>
          <p:cNvSpPr txBox="1"/>
          <p:nvPr/>
        </p:nvSpPr>
        <p:spPr>
          <a:xfrm>
            <a:off x="3170516" y="4345007"/>
            <a:ext cx="564778" cy="215444"/>
          </a:xfrm>
          <a:prstGeom prst="rect">
            <a:avLst/>
          </a:prstGeom>
          <a:noFill/>
        </p:spPr>
        <p:txBody>
          <a:bodyPr wrap="square" lIns="0" tIns="0" rIns="0" bIns="0" rtlCol="0">
            <a:spAutoFit/>
          </a:bodyPr>
          <a:lstStyle/>
          <a:p>
            <a:pPr algn="ctr"/>
            <a:r>
              <a:rPr lang="en-US" dirty="0">
                <a:solidFill>
                  <a:schemeClr val="bg1"/>
                </a:solidFill>
              </a:rPr>
              <a:t>80%</a:t>
            </a:r>
          </a:p>
        </p:txBody>
      </p:sp>
      <p:sp>
        <p:nvSpPr>
          <p:cNvPr id="21" name="TextBox 20"/>
          <p:cNvSpPr txBox="1"/>
          <p:nvPr/>
        </p:nvSpPr>
        <p:spPr>
          <a:xfrm>
            <a:off x="3802529" y="4307652"/>
            <a:ext cx="564778" cy="215444"/>
          </a:xfrm>
          <a:prstGeom prst="rect">
            <a:avLst/>
          </a:prstGeom>
          <a:noFill/>
        </p:spPr>
        <p:txBody>
          <a:bodyPr wrap="square" lIns="0" tIns="0" rIns="0" bIns="0" rtlCol="0">
            <a:spAutoFit/>
          </a:bodyPr>
          <a:lstStyle/>
          <a:p>
            <a:pPr algn="ctr"/>
            <a:r>
              <a:rPr lang="en-US" dirty="0">
                <a:solidFill>
                  <a:schemeClr val="bg1"/>
                </a:solidFill>
              </a:rPr>
              <a:t>86%</a:t>
            </a:r>
          </a:p>
        </p:txBody>
      </p:sp>
      <p:sp>
        <p:nvSpPr>
          <p:cNvPr id="23" name="TextBox 22"/>
          <p:cNvSpPr txBox="1"/>
          <p:nvPr/>
        </p:nvSpPr>
        <p:spPr>
          <a:xfrm>
            <a:off x="5135284" y="4061117"/>
            <a:ext cx="655916" cy="215444"/>
          </a:xfrm>
          <a:prstGeom prst="rect">
            <a:avLst/>
          </a:prstGeom>
          <a:noFill/>
        </p:spPr>
        <p:txBody>
          <a:bodyPr wrap="square" lIns="0" tIns="0" rIns="0" bIns="0" rtlCol="0">
            <a:spAutoFit/>
          </a:bodyPr>
          <a:lstStyle/>
          <a:p>
            <a:pPr algn="ctr"/>
            <a:r>
              <a:rPr lang="en-US" dirty="0">
                <a:solidFill>
                  <a:schemeClr val="bg1"/>
                </a:solidFill>
              </a:rPr>
              <a:t>100%</a:t>
            </a:r>
          </a:p>
        </p:txBody>
      </p:sp>
      <p:sp>
        <p:nvSpPr>
          <p:cNvPr id="24" name="TextBox 23"/>
          <p:cNvSpPr txBox="1"/>
          <p:nvPr/>
        </p:nvSpPr>
        <p:spPr>
          <a:xfrm>
            <a:off x="5844987" y="3889284"/>
            <a:ext cx="634999" cy="215444"/>
          </a:xfrm>
          <a:prstGeom prst="rect">
            <a:avLst/>
          </a:prstGeom>
          <a:noFill/>
        </p:spPr>
        <p:txBody>
          <a:bodyPr wrap="square" lIns="0" tIns="0" rIns="0" bIns="0" rtlCol="0">
            <a:spAutoFit/>
          </a:bodyPr>
          <a:lstStyle/>
          <a:p>
            <a:pPr algn="ctr"/>
            <a:r>
              <a:rPr lang="en-US" dirty="0">
                <a:solidFill>
                  <a:schemeClr val="bg1"/>
                </a:solidFill>
              </a:rPr>
              <a:t>108%</a:t>
            </a:r>
          </a:p>
        </p:txBody>
      </p:sp>
      <p:sp>
        <p:nvSpPr>
          <p:cNvPr id="25" name="TextBox 24"/>
          <p:cNvSpPr txBox="1"/>
          <p:nvPr/>
        </p:nvSpPr>
        <p:spPr>
          <a:xfrm>
            <a:off x="6530787" y="3799632"/>
            <a:ext cx="634999" cy="215444"/>
          </a:xfrm>
          <a:prstGeom prst="rect">
            <a:avLst/>
          </a:prstGeom>
          <a:noFill/>
        </p:spPr>
        <p:txBody>
          <a:bodyPr wrap="square" lIns="0" tIns="0" rIns="0" bIns="0" rtlCol="0">
            <a:spAutoFit/>
          </a:bodyPr>
          <a:lstStyle/>
          <a:p>
            <a:pPr algn="ctr"/>
            <a:r>
              <a:rPr lang="en-US" dirty="0">
                <a:solidFill>
                  <a:schemeClr val="bg1"/>
                </a:solidFill>
              </a:rPr>
              <a:t>116%</a:t>
            </a:r>
          </a:p>
        </p:txBody>
      </p:sp>
      <p:sp>
        <p:nvSpPr>
          <p:cNvPr id="26" name="TextBox 25"/>
          <p:cNvSpPr txBox="1"/>
          <p:nvPr/>
        </p:nvSpPr>
        <p:spPr>
          <a:xfrm>
            <a:off x="7239000" y="3642741"/>
            <a:ext cx="634999" cy="215444"/>
          </a:xfrm>
          <a:prstGeom prst="rect">
            <a:avLst/>
          </a:prstGeom>
          <a:noFill/>
        </p:spPr>
        <p:txBody>
          <a:bodyPr wrap="square" lIns="0" tIns="0" rIns="0" bIns="0" rtlCol="0">
            <a:spAutoFit/>
          </a:bodyPr>
          <a:lstStyle/>
          <a:p>
            <a:pPr algn="ctr"/>
            <a:r>
              <a:rPr lang="en-US" dirty="0">
                <a:solidFill>
                  <a:schemeClr val="bg1"/>
                </a:solidFill>
              </a:rPr>
              <a:t>124%</a:t>
            </a:r>
          </a:p>
        </p:txBody>
      </p:sp>
      <p:sp>
        <p:nvSpPr>
          <p:cNvPr id="27" name="TextBox 26"/>
          <p:cNvSpPr txBox="1"/>
          <p:nvPr/>
        </p:nvSpPr>
        <p:spPr>
          <a:xfrm>
            <a:off x="1897589" y="5913532"/>
            <a:ext cx="555642" cy="338554"/>
          </a:xfrm>
          <a:prstGeom prst="rect">
            <a:avLst/>
          </a:prstGeom>
          <a:noFill/>
        </p:spPr>
        <p:txBody>
          <a:bodyPr wrap="square" rtlCol="0">
            <a:spAutoFit/>
          </a:bodyPr>
          <a:lstStyle/>
          <a:p>
            <a:pPr algn="ctr"/>
            <a:r>
              <a:rPr lang="en-US" sz="1600" dirty="0">
                <a:solidFill>
                  <a:schemeClr val="tx1">
                    <a:lumMod val="85000"/>
                    <a:lumOff val="15000"/>
                  </a:schemeClr>
                </a:solidFill>
              </a:rPr>
              <a:t>62</a:t>
            </a:r>
          </a:p>
        </p:txBody>
      </p:sp>
      <p:sp>
        <p:nvSpPr>
          <p:cNvPr id="28" name="TextBox 27"/>
          <p:cNvSpPr txBox="1"/>
          <p:nvPr/>
        </p:nvSpPr>
        <p:spPr>
          <a:xfrm>
            <a:off x="2514600" y="5913532"/>
            <a:ext cx="578224" cy="338554"/>
          </a:xfrm>
          <a:prstGeom prst="rect">
            <a:avLst/>
          </a:prstGeom>
          <a:noFill/>
        </p:spPr>
        <p:txBody>
          <a:bodyPr wrap="square" rtlCol="0">
            <a:spAutoFit/>
          </a:bodyPr>
          <a:lstStyle/>
          <a:p>
            <a:pPr algn="ctr"/>
            <a:r>
              <a:rPr lang="en-US" sz="1600" dirty="0">
                <a:solidFill>
                  <a:schemeClr val="tx1">
                    <a:lumMod val="85000"/>
                    <a:lumOff val="15000"/>
                  </a:schemeClr>
                </a:solidFill>
              </a:rPr>
              <a:t>63</a:t>
            </a:r>
          </a:p>
        </p:txBody>
      </p:sp>
      <p:sp>
        <p:nvSpPr>
          <p:cNvPr id="29" name="TextBox 28"/>
          <p:cNvSpPr txBox="1"/>
          <p:nvPr/>
        </p:nvSpPr>
        <p:spPr>
          <a:xfrm>
            <a:off x="3169026" y="5913532"/>
            <a:ext cx="578224" cy="338554"/>
          </a:xfrm>
          <a:prstGeom prst="rect">
            <a:avLst/>
          </a:prstGeom>
          <a:noFill/>
        </p:spPr>
        <p:txBody>
          <a:bodyPr wrap="square" rtlCol="0">
            <a:spAutoFit/>
          </a:bodyPr>
          <a:lstStyle/>
          <a:p>
            <a:pPr algn="ctr"/>
            <a:r>
              <a:rPr lang="en-US" sz="1600" dirty="0">
                <a:solidFill>
                  <a:schemeClr val="tx1">
                    <a:lumMod val="85000"/>
                    <a:lumOff val="15000"/>
                  </a:schemeClr>
                </a:solidFill>
              </a:rPr>
              <a:t>64</a:t>
            </a:r>
          </a:p>
        </p:txBody>
      </p:sp>
      <p:sp>
        <p:nvSpPr>
          <p:cNvPr id="30" name="TextBox 29"/>
          <p:cNvSpPr txBox="1"/>
          <p:nvPr/>
        </p:nvSpPr>
        <p:spPr>
          <a:xfrm>
            <a:off x="3810000" y="5913532"/>
            <a:ext cx="578224" cy="338554"/>
          </a:xfrm>
          <a:prstGeom prst="rect">
            <a:avLst/>
          </a:prstGeom>
          <a:noFill/>
        </p:spPr>
        <p:txBody>
          <a:bodyPr wrap="square" rtlCol="0">
            <a:spAutoFit/>
          </a:bodyPr>
          <a:lstStyle/>
          <a:p>
            <a:pPr algn="ctr"/>
            <a:r>
              <a:rPr lang="en-US" sz="1600" dirty="0">
                <a:solidFill>
                  <a:schemeClr val="tx1">
                    <a:lumMod val="85000"/>
                    <a:lumOff val="15000"/>
                  </a:schemeClr>
                </a:solidFill>
              </a:rPr>
              <a:t>65</a:t>
            </a:r>
          </a:p>
        </p:txBody>
      </p:sp>
      <p:sp>
        <p:nvSpPr>
          <p:cNvPr id="31" name="TextBox 30"/>
          <p:cNvSpPr txBox="1"/>
          <p:nvPr/>
        </p:nvSpPr>
        <p:spPr>
          <a:xfrm>
            <a:off x="4419600" y="5913532"/>
            <a:ext cx="578224" cy="338554"/>
          </a:xfrm>
          <a:prstGeom prst="rect">
            <a:avLst/>
          </a:prstGeom>
          <a:noFill/>
        </p:spPr>
        <p:txBody>
          <a:bodyPr wrap="square" rtlCol="0">
            <a:spAutoFit/>
          </a:bodyPr>
          <a:lstStyle/>
          <a:p>
            <a:pPr algn="ctr"/>
            <a:r>
              <a:rPr lang="en-US" sz="1600" dirty="0">
                <a:solidFill>
                  <a:schemeClr val="tx1">
                    <a:lumMod val="85000"/>
                    <a:lumOff val="15000"/>
                  </a:schemeClr>
                </a:solidFill>
              </a:rPr>
              <a:t>66</a:t>
            </a:r>
          </a:p>
        </p:txBody>
      </p:sp>
      <p:sp>
        <p:nvSpPr>
          <p:cNvPr id="32" name="TextBox 31"/>
          <p:cNvSpPr txBox="1"/>
          <p:nvPr/>
        </p:nvSpPr>
        <p:spPr>
          <a:xfrm>
            <a:off x="5166658" y="5913532"/>
            <a:ext cx="578224" cy="338554"/>
          </a:xfrm>
          <a:prstGeom prst="rect">
            <a:avLst/>
          </a:prstGeom>
          <a:noFill/>
        </p:spPr>
        <p:txBody>
          <a:bodyPr wrap="square" rtlCol="0">
            <a:spAutoFit/>
          </a:bodyPr>
          <a:lstStyle/>
          <a:p>
            <a:pPr algn="ctr"/>
            <a:r>
              <a:rPr lang="en-US" sz="1600" dirty="0">
                <a:solidFill>
                  <a:schemeClr val="tx1">
                    <a:lumMod val="85000"/>
                    <a:lumOff val="15000"/>
                  </a:schemeClr>
                </a:solidFill>
              </a:rPr>
              <a:t>67</a:t>
            </a:r>
          </a:p>
        </p:txBody>
      </p:sp>
      <p:sp>
        <p:nvSpPr>
          <p:cNvPr id="33" name="TextBox 32"/>
          <p:cNvSpPr txBox="1"/>
          <p:nvPr/>
        </p:nvSpPr>
        <p:spPr>
          <a:xfrm>
            <a:off x="5859929" y="5913532"/>
            <a:ext cx="632012" cy="338554"/>
          </a:xfrm>
          <a:prstGeom prst="rect">
            <a:avLst/>
          </a:prstGeom>
          <a:noFill/>
        </p:spPr>
        <p:txBody>
          <a:bodyPr wrap="square" rtlCol="0">
            <a:spAutoFit/>
          </a:bodyPr>
          <a:lstStyle/>
          <a:p>
            <a:pPr algn="ctr"/>
            <a:r>
              <a:rPr lang="en-US" sz="1600" dirty="0">
                <a:solidFill>
                  <a:schemeClr val="tx1">
                    <a:lumMod val="85000"/>
                    <a:lumOff val="15000"/>
                  </a:schemeClr>
                </a:solidFill>
              </a:rPr>
              <a:t>68</a:t>
            </a:r>
          </a:p>
        </p:txBody>
      </p:sp>
      <p:sp>
        <p:nvSpPr>
          <p:cNvPr id="34" name="TextBox 33"/>
          <p:cNvSpPr txBox="1"/>
          <p:nvPr/>
        </p:nvSpPr>
        <p:spPr>
          <a:xfrm>
            <a:off x="6553200" y="5913532"/>
            <a:ext cx="632012" cy="338554"/>
          </a:xfrm>
          <a:prstGeom prst="rect">
            <a:avLst/>
          </a:prstGeom>
          <a:noFill/>
        </p:spPr>
        <p:txBody>
          <a:bodyPr wrap="square" rtlCol="0">
            <a:spAutoFit/>
          </a:bodyPr>
          <a:lstStyle/>
          <a:p>
            <a:pPr algn="ctr"/>
            <a:r>
              <a:rPr lang="en-US" sz="1600" dirty="0">
                <a:solidFill>
                  <a:schemeClr val="tx1">
                    <a:lumMod val="85000"/>
                    <a:lumOff val="15000"/>
                  </a:schemeClr>
                </a:solidFill>
              </a:rPr>
              <a:t>69</a:t>
            </a:r>
          </a:p>
        </p:txBody>
      </p:sp>
      <p:sp>
        <p:nvSpPr>
          <p:cNvPr id="35" name="TextBox 34"/>
          <p:cNvSpPr txBox="1"/>
          <p:nvPr/>
        </p:nvSpPr>
        <p:spPr>
          <a:xfrm>
            <a:off x="7239000" y="5913532"/>
            <a:ext cx="632012" cy="338554"/>
          </a:xfrm>
          <a:prstGeom prst="rect">
            <a:avLst/>
          </a:prstGeom>
          <a:noFill/>
        </p:spPr>
        <p:txBody>
          <a:bodyPr wrap="square" rtlCol="0">
            <a:spAutoFit/>
          </a:bodyPr>
          <a:lstStyle/>
          <a:p>
            <a:pPr algn="ctr"/>
            <a:r>
              <a:rPr lang="en-US" sz="1600" dirty="0">
                <a:solidFill>
                  <a:schemeClr val="tx1">
                    <a:lumMod val="85000"/>
                    <a:lumOff val="15000"/>
                  </a:schemeClr>
                </a:solidFill>
              </a:rPr>
              <a:t>70</a:t>
            </a:r>
          </a:p>
        </p:txBody>
      </p:sp>
      <p:sp>
        <p:nvSpPr>
          <p:cNvPr id="36" name="TextBox 35"/>
          <p:cNvSpPr txBox="1"/>
          <p:nvPr/>
        </p:nvSpPr>
        <p:spPr>
          <a:xfrm>
            <a:off x="1894241" y="6218315"/>
            <a:ext cx="6010239" cy="338554"/>
          </a:xfrm>
          <a:prstGeom prst="rect">
            <a:avLst/>
          </a:prstGeom>
          <a:noFill/>
        </p:spPr>
        <p:txBody>
          <a:bodyPr wrap="square" rtlCol="0">
            <a:spAutoFit/>
          </a:bodyPr>
          <a:lstStyle/>
          <a:p>
            <a:pPr algn="ctr"/>
            <a:r>
              <a:rPr lang="en-US" sz="1600" dirty="0">
                <a:solidFill>
                  <a:schemeClr val="tx1">
                    <a:lumMod val="85000"/>
                    <a:lumOff val="15000"/>
                  </a:schemeClr>
                </a:solidFill>
              </a:rPr>
              <a:t>Starting age of SS benefits</a:t>
            </a:r>
          </a:p>
        </p:txBody>
      </p:sp>
      <p:sp>
        <p:nvSpPr>
          <p:cNvPr id="37" name="TextBox 36"/>
          <p:cNvSpPr txBox="1"/>
          <p:nvPr/>
        </p:nvSpPr>
        <p:spPr>
          <a:xfrm>
            <a:off x="477724" y="5321608"/>
            <a:ext cx="1770529" cy="584776"/>
          </a:xfrm>
          <a:prstGeom prst="rect">
            <a:avLst/>
          </a:prstGeom>
          <a:noFill/>
        </p:spPr>
        <p:txBody>
          <a:bodyPr wrap="square" rtlCol="0">
            <a:spAutoFit/>
          </a:bodyPr>
          <a:lstStyle/>
          <a:p>
            <a:pPr algn="ctr"/>
            <a:r>
              <a:rPr lang="en-US" sz="1600" dirty="0">
                <a:solidFill>
                  <a:schemeClr val="tx1">
                    <a:lumMod val="85000"/>
                    <a:lumOff val="15000"/>
                  </a:schemeClr>
                </a:solidFill>
              </a:rPr>
              <a:t>% of </a:t>
            </a:r>
            <a:r>
              <a:rPr lang="en-US" sz="1600" dirty="0" err="1">
                <a:solidFill>
                  <a:schemeClr val="tx1">
                    <a:lumMod val="85000"/>
                    <a:lumOff val="15000"/>
                  </a:schemeClr>
                </a:solidFill>
              </a:rPr>
              <a:t>PIA</a:t>
            </a:r>
            <a:r>
              <a:rPr lang="en-US" sz="1600" dirty="0">
                <a:solidFill>
                  <a:schemeClr val="tx1">
                    <a:lumMod val="85000"/>
                    <a:lumOff val="15000"/>
                  </a:schemeClr>
                </a:solidFill>
              </a:rPr>
              <a:t> received</a:t>
            </a:r>
          </a:p>
        </p:txBody>
      </p:sp>
      <p:sp>
        <p:nvSpPr>
          <p:cNvPr id="46" name="Rectangular Callout 45"/>
          <p:cNvSpPr/>
          <p:nvPr/>
        </p:nvSpPr>
        <p:spPr>
          <a:xfrm flipH="1">
            <a:off x="1493462" y="2604609"/>
            <a:ext cx="2120070" cy="718827"/>
          </a:xfrm>
          <a:prstGeom prst="wedgeRectCallout">
            <a:avLst>
              <a:gd name="adj1" fmla="val 19888"/>
              <a:gd name="adj2" fmla="val 164612"/>
            </a:avLst>
          </a:prstGeom>
          <a:solidFill>
            <a:schemeClr val="bg2">
              <a:lumMod val="5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endParaRPr lang="en-US" sz="1100" b="1" dirty="0">
              <a:solidFill>
                <a:schemeClr val="bg1"/>
              </a:solidFill>
            </a:endParaRPr>
          </a:p>
          <a:p>
            <a:pPr algn="ctr"/>
            <a:r>
              <a:rPr lang="en-US" sz="1100" b="1" dirty="0">
                <a:solidFill>
                  <a:schemeClr val="bg1"/>
                </a:solidFill>
              </a:rPr>
              <a:t>Delaying benefits can increase monthly benefits by as much as 77%</a:t>
            </a:r>
          </a:p>
          <a:p>
            <a:pPr algn="ctr"/>
            <a:endParaRPr lang="en-US" sz="1100" b="1" dirty="0">
              <a:solidFill>
                <a:schemeClr val="bg1"/>
              </a:solidFill>
            </a:endParaRPr>
          </a:p>
        </p:txBody>
      </p:sp>
      <p:sp>
        <p:nvSpPr>
          <p:cNvPr id="39" name="Rectangle 38"/>
          <p:cNvSpPr/>
          <p:nvPr/>
        </p:nvSpPr>
        <p:spPr>
          <a:xfrm>
            <a:off x="4456203" y="4057224"/>
            <a:ext cx="641056" cy="1786071"/>
          </a:xfrm>
          <a:prstGeom prst="rect">
            <a:avLst/>
          </a:prstGeom>
          <a:solidFill>
            <a:srgbClr val="6270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452471" y="4158240"/>
            <a:ext cx="634999" cy="215444"/>
          </a:xfrm>
          <a:prstGeom prst="rect">
            <a:avLst/>
          </a:prstGeom>
          <a:noFill/>
        </p:spPr>
        <p:txBody>
          <a:bodyPr wrap="square" lIns="0" tIns="0" rIns="0" bIns="0" rtlCol="0">
            <a:spAutoFit/>
          </a:bodyPr>
          <a:lstStyle/>
          <a:p>
            <a:pPr algn="ctr"/>
            <a:r>
              <a:rPr lang="en-US" dirty="0">
                <a:solidFill>
                  <a:schemeClr val="bg1"/>
                </a:solidFill>
              </a:rPr>
              <a:t>93%</a:t>
            </a:r>
          </a:p>
        </p:txBody>
      </p:sp>
      <p:sp>
        <p:nvSpPr>
          <p:cNvPr id="40" name="Rectangle 39"/>
          <p:cNvSpPr/>
          <p:nvPr/>
        </p:nvSpPr>
        <p:spPr>
          <a:xfrm>
            <a:off x="5128138" y="3529889"/>
            <a:ext cx="2745861" cy="2312111"/>
          </a:xfrm>
          <a:prstGeom prst="rect">
            <a:avLst/>
          </a:prstGeom>
          <a:solidFill>
            <a:srgbClr val="DEA515">
              <a:alpha val="2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ular Callout 41"/>
          <p:cNvSpPr/>
          <p:nvPr/>
        </p:nvSpPr>
        <p:spPr>
          <a:xfrm flipH="1">
            <a:off x="4899358" y="2152012"/>
            <a:ext cx="2266427" cy="766264"/>
          </a:xfrm>
          <a:prstGeom prst="wedgeRectCallout">
            <a:avLst>
              <a:gd name="adj1" fmla="val -55206"/>
              <a:gd name="adj2" fmla="val 130087"/>
            </a:avLst>
          </a:prstGeom>
          <a:solidFill>
            <a:schemeClr val="bg2">
              <a:lumMod val="5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endParaRPr lang="en-US" sz="1100" b="1" dirty="0">
              <a:solidFill>
                <a:schemeClr val="bg1"/>
              </a:solidFill>
            </a:endParaRPr>
          </a:p>
          <a:p>
            <a:pPr algn="ctr"/>
            <a:r>
              <a:rPr lang="en-US" sz="1100" b="1" dirty="0">
                <a:solidFill>
                  <a:schemeClr val="bg1"/>
                </a:solidFill>
              </a:rPr>
              <a:t>Delaying benefits from 67 to 70 can increase monthly benefits by 24%</a:t>
            </a:r>
          </a:p>
          <a:p>
            <a:pPr algn="ctr"/>
            <a:endParaRPr lang="en-US" sz="1100" b="1" dirty="0">
              <a:solidFill>
                <a:schemeClr val="bg1"/>
              </a:solidFill>
            </a:endParaRPr>
          </a:p>
        </p:txBody>
      </p:sp>
    </p:spTree>
    <p:extLst>
      <p:ext uri="{BB962C8B-B14F-4D97-AF65-F5344CB8AC3E}">
        <p14:creationId xmlns:p14="http://schemas.microsoft.com/office/powerpoint/2010/main" val="189079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10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10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10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10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10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1000"/>
                                        <p:tgtEl>
                                          <p:spTgt spid="1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1000"/>
                                        <p:tgtEl>
                                          <p:spTgt spid="1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1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1000"/>
                                        <p:tgtEl>
                                          <p:spTgt spid="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10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1000"/>
                                        <p:tgtEl>
                                          <p:spTgt spid="4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down)">
                                      <p:cBhvr>
                                        <p:cTn id="49"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9" grpId="0" animBg="1"/>
      <p:bldP spid="10" grpId="0" animBg="1"/>
      <p:bldP spid="12" grpId="0" animBg="1"/>
      <p:bldP spid="13" grpId="0" animBg="1"/>
      <p:bldP spid="15" grpId="0" animBg="1"/>
      <p:bldP spid="16" grpId="0" animBg="1"/>
      <p:bldP spid="17" grpId="0" animBg="1"/>
      <p:bldP spid="18" grpId="0" animBg="1"/>
      <p:bldP spid="46" grpId="0" animBg="1"/>
      <p:bldP spid="39" grpId="0" animBg="1"/>
      <p:bldP spid="40" grpId="0" animBg="1"/>
      <p:bldP spid="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25</a:t>
            </a:fld>
            <a:endParaRPr lang="en-US" dirty="0"/>
          </a:p>
        </p:txBody>
      </p:sp>
      <p:sp>
        <p:nvSpPr>
          <p:cNvPr id="8" name="Title 1"/>
          <p:cNvSpPr txBox="1">
            <a:spLocks/>
          </p:cNvSpPr>
          <p:nvPr/>
        </p:nvSpPr>
        <p:spPr>
          <a:xfrm>
            <a:off x="508000" y="888087"/>
            <a:ext cx="8229600" cy="841149"/>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WHY SOCIAL SECURITY IS THE CHOICE OF A LIFETIME </a:t>
            </a:r>
          </a:p>
          <a:p>
            <a:r>
              <a:rPr lang="en-US" sz="3300" b="0" dirty="0">
                <a:solidFill>
                  <a:srgbClr val="62706F"/>
                </a:solidFill>
                <a:sym typeface="Calibri"/>
              </a:rPr>
              <a:t>Changes to filing options</a:t>
            </a:r>
            <a:endParaRPr lang="en-US" sz="3300" b="0" dirty="0">
              <a:solidFill>
                <a:srgbClr val="62706F"/>
              </a:solidFill>
            </a:endParaRPr>
          </a:p>
        </p:txBody>
      </p:sp>
      <p:sp>
        <p:nvSpPr>
          <p:cNvPr id="10" name="Rectangle 9"/>
          <p:cNvSpPr/>
          <p:nvPr/>
        </p:nvSpPr>
        <p:spPr>
          <a:xfrm>
            <a:off x="429987" y="1747113"/>
            <a:ext cx="8069244" cy="2923877"/>
          </a:xfrm>
          <a:prstGeom prst="rect">
            <a:avLst/>
          </a:prstGeom>
          <a:noFill/>
        </p:spPr>
        <p:txBody>
          <a:bodyPr wrap="square">
            <a:spAutoFit/>
          </a:bodyPr>
          <a:lstStyle/>
          <a:p>
            <a:pPr marL="342900" lvl="0" indent="-342900">
              <a:spcAft>
                <a:spcPts val="1200"/>
              </a:spcAft>
              <a:buClr>
                <a:srgbClr val="DEA515"/>
              </a:buClr>
              <a:buSzPct val="100000"/>
              <a:buFont typeface="Arial"/>
              <a:buChar char="•"/>
            </a:pPr>
            <a:r>
              <a:rPr lang="en-US" sz="2050" dirty="0">
                <a:solidFill>
                  <a:srgbClr val="62706F"/>
                </a:solidFill>
                <a:sym typeface="Calibri"/>
              </a:rPr>
              <a:t>On November 2</a:t>
            </a:r>
            <a:r>
              <a:rPr lang="en-US" sz="2050" baseline="30000" dirty="0">
                <a:solidFill>
                  <a:srgbClr val="62706F"/>
                </a:solidFill>
                <a:sym typeface="Calibri"/>
              </a:rPr>
              <a:t>nd</a:t>
            </a:r>
            <a:r>
              <a:rPr lang="en-US" sz="2050" dirty="0">
                <a:solidFill>
                  <a:srgbClr val="62706F"/>
                </a:solidFill>
                <a:sym typeface="Calibri"/>
              </a:rPr>
              <a:t>, the Bipartisan Budget Act of 2015 was </a:t>
            </a:r>
            <a:br>
              <a:rPr lang="en-US" sz="2050" dirty="0">
                <a:solidFill>
                  <a:srgbClr val="62706F"/>
                </a:solidFill>
                <a:sym typeface="Calibri"/>
              </a:rPr>
            </a:br>
            <a:r>
              <a:rPr lang="en-US" sz="2050" dirty="0">
                <a:solidFill>
                  <a:srgbClr val="62706F"/>
                </a:solidFill>
                <a:sym typeface="Calibri"/>
              </a:rPr>
              <a:t>signed by the President, causing major changes to filing options</a:t>
            </a:r>
          </a:p>
          <a:p>
            <a:pPr marL="342900" indent="-342900">
              <a:spcAft>
                <a:spcPts val="1200"/>
              </a:spcAft>
              <a:buClr>
                <a:srgbClr val="DEA515"/>
              </a:buClr>
              <a:buSzPct val="100000"/>
              <a:buFont typeface="Arial"/>
              <a:buChar char="•"/>
            </a:pPr>
            <a:r>
              <a:rPr lang="en-US" sz="2050" spc="-30" dirty="0">
                <a:solidFill>
                  <a:srgbClr val="62706F"/>
                </a:solidFill>
                <a:sym typeface="Calibri"/>
              </a:rPr>
              <a:t>The filing restricted option is being phased out; when an individual </a:t>
            </a:r>
            <a:br>
              <a:rPr lang="en-US" sz="2050" spc="-30" dirty="0">
                <a:solidFill>
                  <a:srgbClr val="62706F"/>
                </a:solidFill>
                <a:sym typeface="Calibri"/>
              </a:rPr>
            </a:br>
            <a:r>
              <a:rPr lang="en-US" sz="2050" spc="-30" dirty="0">
                <a:solidFill>
                  <a:srgbClr val="62706F"/>
                </a:solidFill>
                <a:sym typeface="Calibri"/>
              </a:rPr>
              <a:t>files, he or she is only eligible for the higher of his or her own benefits, spousal or divorced benefits</a:t>
            </a:r>
          </a:p>
          <a:p>
            <a:pPr marL="342900" lvl="0" indent="-342900">
              <a:spcAft>
                <a:spcPts val="1200"/>
              </a:spcAft>
              <a:buClr>
                <a:srgbClr val="DEA515"/>
              </a:buClr>
              <a:buSzPct val="100000"/>
              <a:buFont typeface="Arial"/>
              <a:buChar char="•"/>
            </a:pPr>
            <a:r>
              <a:rPr lang="en-US" sz="2050" spc="-80" dirty="0">
                <a:solidFill>
                  <a:srgbClr val="62706F"/>
                </a:solidFill>
                <a:sym typeface="Calibri"/>
              </a:rPr>
              <a:t>After April 29</a:t>
            </a:r>
            <a:r>
              <a:rPr lang="en-US" sz="2050" spc="-80" baseline="30000" dirty="0">
                <a:solidFill>
                  <a:srgbClr val="62706F"/>
                </a:solidFill>
                <a:sym typeface="Calibri"/>
              </a:rPr>
              <a:t>th</a:t>
            </a:r>
            <a:r>
              <a:rPr lang="en-US" sz="2050" spc="-80" dirty="0">
                <a:solidFill>
                  <a:srgbClr val="62706F"/>
                </a:solidFill>
                <a:sym typeface="Calibri"/>
              </a:rPr>
              <a:t> 2016, file and suspend no longer allows</a:t>
            </a:r>
            <a:br>
              <a:rPr lang="en-US" sz="2050" spc="-80" dirty="0">
                <a:solidFill>
                  <a:srgbClr val="62706F"/>
                </a:solidFill>
                <a:sym typeface="Calibri"/>
              </a:rPr>
            </a:br>
            <a:r>
              <a:rPr lang="en-US" sz="2050" spc="-80" dirty="0">
                <a:solidFill>
                  <a:srgbClr val="62706F"/>
                </a:solidFill>
                <a:sym typeface="Calibri"/>
              </a:rPr>
              <a:t>spousal or dependent benefits to be paid while the worker earns delayed retirement credits</a:t>
            </a:r>
          </a:p>
        </p:txBody>
      </p:sp>
    </p:spTree>
    <p:extLst>
      <p:ext uri="{BB962C8B-B14F-4D97-AF65-F5344CB8AC3E}">
        <p14:creationId xmlns:p14="http://schemas.microsoft.com/office/powerpoint/2010/main" val="25230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1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41"/>
            <a:ext cx="9144000" cy="68580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26</a:t>
            </a:fld>
            <a:endParaRPr lang="en-US" dirty="0"/>
          </a:p>
        </p:txBody>
      </p:sp>
      <p:sp>
        <p:nvSpPr>
          <p:cNvPr id="8" name="Title 1"/>
          <p:cNvSpPr txBox="1">
            <a:spLocks/>
          </p:cNvSpPr>
          <p:nvPr/>
        </p:nvSpPr>
        <p:spPr>
          <a:xfrm>
            <a:off x="508000" y="888087"/>
            <a:ext cx="8229600" cy="841149"/>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WHY SOCIAL SECURITY IS THE CHOICE OF A LIFETIME </a:t>
            </a:r>
          </a:p>
          <a:p>
            <a:r>
              <a:rPr lang="en-US" sz="3300" b="0" dirty="0">
                <a:solidFill>
                  <a:srgbClr val="62706F"/>
                </a:solidFill>
                <a:sym typeface="Calibri"/>
              </a:rPr>
              <a:t>Rule change from Section 831(a)</a:t>
            </a:r>
            <a:endParaRPr lang="en-US" sz="3300" b="0" dirty="0">
              <a:solidFill>
                <a:srgbClr val="62706F"/>
              </a:solidFill>
            </a:endParaRPr>
          </a:p>
        </p:txBody>
      </p:sp>
      <p:sp>
        <p:nvSpPr>
          <p:cNvPr id="9" name="Rectangle 8"/>
          <p:cNvSpPr/>
          <p:nvPr/>
        </p:nvSpPr>
        <p:spPr>
          <a:xfrm>
            <a:off x="429988" y="1816429"/>
            <a:ext cx="8071542" cy="3477875"/>
          </a:xfrm>
          <a:prstGeom prst="rect">
            <a:avLst/>
          </a:prstGeom>
          <a:noFill/>
        </p:spPr>
        <p:txBody>
          <a:bodyPr wrap="square">
            <a:spAutoFit/>
          </a:bodyPr>
          <a:lstStyle/>
          <a:p>
            <a:pPr lvl="0">
              <a:spcAft>
                <a:spcPts val="1200"/>
              </a:spcAft>
              <a:buClr>
                <a:srgbClr val="DEA515"/>
              </a:buClr>
              <a:buSzPct val="100000"/>
            </a:pPr>
            <a:r>
              <a:rPr lang="en-US" sz="2000" b="1" dirty="0">
                <a:solidFill>
                  <a:srgbClr val="62706F"/>
                </a:solidFill>
                <a:sym typeface="Calibri"/>
              </a:rPr>
              <a:t>Rule change</a:t>
            </a:r>
          </a:p>
          <a:p>
            <a:pPr marL="342900" lvl="0" indent="-342900">
              <a:spcAft>
                <a:spcPts val="1200"/>
              </a:spcAft>
              <a:buClr>
                <a:srgbClr val="DEA515"/>
              </a:buClr>
              <a:buSzPct val="100000"/>
              <a:buFont typeface="Arial" panose="020B0604020202020204" pitchFamily="34" charset="0"/>
              <a:buChar char="•"/>
            </a:pPr>
            <a:r>
              <a:rPr lang="en-US" sz="2000" dirty="0">
                <a:solidFill>
                  <a:srgbClr val="62706F"/>
                </a:solidFill>
                <a:sym typeface="Calibri"/>
              </a:rPr>
              <a:t>Extends deeming rule to those born on or after January 2</a:t>
            </a:r>
            <a:r>
              <a:rPr lang="en-US" sz="2000" baseline="30000" dirty="0">
                <a:solidFill>
                  <a:srgbClr val="62706F"/>
                </a:solidFill>
                <a:sym typeface="Calibri"/>
              </a:rPr>
              <a:t>nd</a:t>
            </a:r>
            <a:r>
              <a:rPr lang="en-US" sz="2000" dirty="0">
                <a:solidFill>
                  <a:srgbClr val="62706F"/>
                </a:solidFill>
                <a:sym typeface="Calibri"/>
              </a:rPr>
              <a:t> 1954; are no longer be allowed to file restricted for spousal benefits</a:t>
            </a:r>
          </a:p>
          <a:p>
            <a:pPr marL="342900" lvl="0" indent="-342900">
              <a:spcAft>
                <a:spcPts val="1200"/>
              </a:spcAft>
              <a:buClr>
                <a:srgbClr val="DEA515"/>
              </a:buClr>
              <a:buSzPct val="100000"/>
              <a:buFont typeface="Arial" panose="020B0604020202020204" pitchFamily="34" charset="0"/>
              <a:buChar char="•"/>
            </a:pPr>
            <a:r>
              <a:rPr lang="en-US" sz="2000" dirty="0">
                <a:solidFill>
                  <a:srgbClr val="62706F"/>
                </a:solidFill>
                <a:sym typeface="Calibri"/>
              </a:rPr>
              <a:t>Deeming is for any age of eligibility, not just month of initial entitlement</a:t>
            </a:r>
          </a:p>
          <a:p>
            <a:pPr lvl="0">
              <a:spcAft>
                <a:spcPts val="1200"/>
              </a:spcAft>
              <a:buClr>
                <a:srgbClr val="DEA515"/>
              </a:buClr>
              <a:buSzPct val="100000"/>
            </a:pPr>
            <a:r>
              <a:rPr lang="en-US" sz="2000" b="1" dirty="0">
                <a:solidFill>
                  <a:srgbClr val="62706F"/>
                </a:solidFill>
                <a:sym typeface="Calibri"/>
              </a:rPr>
              <a:t>Impact</a:t>
            </a:r>
          </a:p>
          <a:p>
            <a:pPr marL="342900" lvl="0" indent="-342900">
              <a:spcAft>
                <a:spcPts val="1200"/>
              </a:spcAft>
              <a:buClr>
                <a:srgbClr val="DEA515"/>
              </a:buClr>
              <a:buSzPct val="100000"/>
              <a:buFont typeface="Arial"/>
              <a:buChar char="•"/>
            </a:pPr>
            <a:r>
              <a:rPr lang="en-US" sz="2000" dirty="0">
                <a:solidFill>
                  <a:srgbClr val="62706F"/>
                </a:solidFill>
              </a:rPr>
              <a:t>Those born on or after Jan 2</a:t>
            </a:r>
            <a:r>
              <a:rPr lang="en-US" sz="2000" baseline="30000" dirty="0">
                <a:solidFill>
                  <a:srgbClr val="62706F"/>
                </a:solidFill>
              </a:rPr>
              <a:t>nd </a:t>
            </a:r>
            <a:r>
              <a:rPr lang="en-US" sz="2000" dirty="0">
                <a:solidFill>
                  <a:srgbClr val="62706F"/>
                </a:solidFill>
              </a:rPr>
              <a:t>1954 have the opportunity to implement timing of Social Security to optimize the income received</a:t>
            </a:r>
            <a:endParaRPr lang="en-US" sz="2000" dirty="0">
              <a:solidFill>
                <a:srgbClr val="62706F"/>
              </a:solidFill>
              <a:sym typeface="Calibri"/>
            </a:endParaRPr>
          </a:p>
        </p:txBody>
      </p:sp>
    </p:spTree>
    <p:extLst>
      <p:ext uri="{BB962C8B-B14F-4D97-AF65-F5344CB8AC3E}">
        <p14:creationId xmlns:p14="http://schemas.microsoft.com/office/powerpoint/2010/main" val="282223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10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10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41"/>
            <a:ext cx="9144000" cy="68580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27</a:t>
            </a:fld>
            <a:endParaRPr lang="en-US" dirty="0"/>
          </a:p>
        </p:txBody>
      </p:sp>
      <p:sp>
        <p:nvSpPr>
          <p:cNvPr id="8" name="Title 1"/>
          <p:cNvSpPr txBox="1">
            <a:spLocks/>
          </p:cNvSpPr>
          <p:nvPr/>
        </p:nvSpPr>
        <p:spPr>
          <a:xfrm>
            <a:off x="508000" y="888087"/>
            <a:ext cx="8229600" cy="841149"/>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WHY SOCIAL SECURITY IS THE CHOICE OF A LIFETIME </a:t>
            </a:r>
          </a:p>
          <a:p>
            <a:r>
              <a:rPr lang="en-US" sz="3300" b="0" dirty="0">
                <a:solidFill>
                  <a:srgbClr val="62706F"/>
                </a:solidFill>
                <a:sym typeface="Calibri"/>
              </a:rPr>
              <a:t>Rule change from Section 831(b)</a:t>
            </a:r>
            <a:endParaRPr lang="en-US" sz="3300" b="0" dirty="0">
              <a:solidFill>
                <a:srgbClr val="62706F"/>
              </a:solidFill>
            </a:endParaRPr>
          </a:p>
        </p:txBody>
      </p:sp>
      <p:sp>
        <p:nvSpPr>
          <p:cNvPr id="10" name="Rectangle 9"/>
          <p:cNvSpPr/>
          <p:nvPr/>
        </p:nvSpPr>
        <p:spPr>
          <a:xfrm>
            <a:off x="429987" y="1681957"/>
            <a:ext cx="8271865" cy="4555093"/>
          </a:xfrm>
          <a:prstGeom prst="rect">
            <a:avLst/>
          </a:prstGeom>
          <a:noFill/>
        </p:spPr>
        <p:txBody>
          <a:bodyPr wrap="square">
            <a:spAutoFit/>
          </a:bodyPr>
          <a:lstStyle/>
          <a:p>
            <a:pPr marL="342900" lvl="0" indent="-342900">
              <a:spcAft>
                <a:spcPts val="1200"/>
              </a:spcAft>
              <a:buClr>
                <a:srgbClr val="DEA515"/>
              </a:buClr>
              <a:buSzPct val="100000"/>
              <a:buFont typeface="Arial"/>
              <a:buChar char="•"/>
            </a:pPr>
            <a:r>
              <a:rPr lang="en-US" sz="2000" dirty="0">
                <a:solidFill>
                  <a:srgbClr val="62706F"/>
                </a:solidFill>
                <a:sym typeface="Calibri"/>
              </a:rPr>
              <a:t>Voluntary suspension now requires suspension of the wage earners benefit plus suspension of all benefits payable under the wage earner’s record</a:t>
            </a:r>
          </a:p>
          <a:p>
            <a:pPr marL="342900" lvl="0" indent="-342900">
              <a:spcAft>
                <a:spcPts val="1200"/>
              </a:spcAft>
              <a:buClr>
                <a:srgbClr val="DEA515"/>
              </a:buClr>
              <a:buSzPct val="100000"/>
              <a:buFont typeface="Arial"/>
              <a:buChar char="•"/>
            </a:pPr>
            <a:r>
              <a:rPr lang="en-US" sz="2000" dirty="0">
                <a:solidFill>
                  <a:srgbClr val="62706F"/>
                </a:solidFill>
                <a:sym typeface="Calibri"/>
              </a:rPr>
              <a:t>Dependents can no longer claim other benefits while the wage earner’s benefits are suspended</a:t>
            </a:r>
          </a:p>
          <a:p>
            <a:pPr marL="342900" lvl="0" indent="-342900">
              <a:spcAft>
                <a:spcPts val="1200"/>
              </a:spcAft>
              <a:buClr>
                <a:srgbClr val="DEA515"/>
              </a:buClr>
              <a:buSzPct val="100000"/>
              <a:buFont typeface="Arial"/>
              <a:buChar char="•"/>
            </a:pPr>
            <a:r>
              <a:rPr lang="en-US" sz="2000" dirty="0">
                <a:solidFill>
                  <a:srgbClr val="62706F"/>
                </a:solidFill>
                <a:sym typeface="Calibri"/>
              </a:rPr>
              <a:t>Anyone who voluntarily suspends (after 1 year) can no longer request retroactive benefits back to the beginning of a suspension</a:t>
            </a:r>
          </a:p>
          <a:p>
            <a:pPr marL="342900" lvl="0" indent="-342900">
              <a:spcAft>
                <a:spcPts val="1200"/>
              </a:spcAft>
              <a:buClr>
                <a:srgbClr val="DEA515"/>
              </a:buClr>
              <a:buSzPct val="100000"/>
              <a:buFont typeface="Arial"/>
              <a:buChar char="•"/>
            </a:pPr>
            <a:r>
              <a:rPr lang="en-US" sz="2000" dirty="0">
                <a:solidFill>
                  <a:srgbClr val="62706F"/>
                </a:solidFill>
                <a:sym typeface="Calibri"/>
              </a:rPr>
              <a:t>This change is grandfathered and became effective after April 30</a:t>
            </a:r>
            <a:r>
              <a:rPr lang="en-US" sz="2000" baseline="30000" dirty="0">
                <a:solidFill>
                  <a:srgbClr val="62706F"/>
                </a:solidFill>
                <a:sym typeface="Calibri"/>
              </a:rPr>
              <a:t>th</a:t>
            </a:r>
            <a:r>
              <a:rPr lang="en-US" sz="2000" dirty="0">
                <a:solidFill>
                  <a:srgbClr val="62706F"/>
                </a:solidFill>
                <a:sym typeface="Calibri"/>
              </a:rPr>
              <a:t> 2016</a:t>
            </a:r>
          </a:p>
          <a:p>
            <a:pPr lvl="0">
              <a:spcAft>
                <a:spcPts val="1200"/>
              </a:spcAft>
              <a:buClr>
                <a:srgbClr val="DEA515"/>
              </a:buClr>
              <a:buSzPct val="100000"/>
            </a:pPr>
            <a:r>
              <a:rPr lang="en-US" sz="2000" b="1" dirty="0">
                <a:solidFill>
                  <a:srgbClr val="62706F"/>
                </a:solidFill>
                <a:sym typeface="Calibri"/>
              </a:rPr>
              <a:t>Impact</a:t>
            </a:r>
          </a:p>
          <a:p>
            <a:pPr marL="342900" indent="-342900">
              <a:buClr>
                <a:srgbClr val="DEA515"/>
              </a:buClr>
              <a:buFont typeface="Arial" panose="020B0604020202020204" pitchFamily="34" charset="0"/>
              <a:buChar char="•"/>
            </a:pPr>
            <a:r>
              <a:rPr lang="en-US" sz="2000" dirty="0">
                <a:solidFill>
                  <a:srgbClr val="62706F"/>
                </a:solidFill>
              </a:rPr>
              <a:t>Those born before May 1</a:t>
            </a:r>
            <a:r>
              <a:rPr lang="en-US" sz="2000" baseline="30000" dirty="0">
                <a:solidFill>
                  <a:srgbClr val="62706F"/>
                </a:solidFill>
              </a:rPr>
              <a:t>st</a:t>
            </a:r>
            <a:r>
              <a:rPr lang="en-US" sz="2000" dirty="0">
                <a:solidFill>
                  <a:srgbClr val="62706F"/>
                </a:solidFill>
              </a:rPr>
              <a:t> 1950 and who filed for voluntary suspension prior to April 30</a:t>
            </a:r>
            <a:r>
              <a:rPr lang="en-US" sz="2000" baseline="30000" dirty="0">
                <a:solidFill>
                  <a:srgbClr val="62706F"/>
                </a:solidFill>
              </a:rPr>
              <a:t>th</a:t>
            </a:r>
            <a:r>
              <a:rPr lang="en-US" sz="2000" dirty="0">
                <a:solidFill>
                  <a:srgbClr val="62706F"/>
                </a:solidFill>
              </a:rPr>
              <a:t> 2016 will be grandfathered</a:t>
            </a:r>
          </a:p>
        </p:txBody>
      </p:sp>
    </p:spTree>
    <p:extLst>
      <p:ext uri="{BB962C8B-B14F-4D97-AF65-F5344CB8AC3E}">
        <p14:creationId xmlns:p14="http://schemas.microsoft.com/office/powerpoint/2010/main" val="172515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10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10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10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fade">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41"/>
            <a:ext cx="9144000" cy="68580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28</a:t>
            </a:fld>
            <a:endParaRPr lang="en-US" dirty="0"/>
          </a:p>
        </p:txBody>
      </p:sp>
      <p:sp>
        <p:nvSpPr>
          <p:cNvPr id="8" name="Title 1"/>
          <p:cNvSpPr txBox="1">
            <a:spLocks/>
          </p:cNvSpPr>
          <p:nvPr/>
        </p:nvSpPr>
        <p:spPr>
          <a:xfrm>
            <a:off x="507999" y="888087"/>
            <a:ext cx="9084235" cy="841149"/>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WHY SOCIAL SECURITY IS THE CHOICE OF A LIFETIME </a:t>
            </a:r>
          </a:p>
          <a:p>
            <a:r>
              <a:rPr lang="en-US" sz="3100" b="0" spc="-40" dirty="0">
                <a:solidFill>
                  <a:srgbClr val="62706F"/>
                </a:solidFill>
                <a:sym typeface="Calibri"/>
              </a:rPr>
              <a:t>Complexity of understanding the rules increases</a:t>
            </a:r>
            <a:endParaRPr lang="en-US" sz="3100" b="0" spc="-40" dirty="0">
              <a:solidFill>
                <a:srgbClr val="62706F"/>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510650740"/>
              </p:ext>
            </p:extLst>
          </p:nvPr>
        </p:nvGraphicFramePr>
        <p:xfrm>
          <a:off x="526607" y="1839208"/>
          <a:ext cx="8177907" cy="3962400"/>
        </p:xfrm>
        <a:graphic>
          <a:graphicData uri="http://schemas.openxmlformats.org/drawingml/2006/table">
            <a:tbl>
              <a:tblPr firstRow="1" bandRow="1">
                <a:tableStyleId>{AE68ABF1-CB52-4EF8-99A1-D8A9B32C3386}</a:tableStyleId>
              </a:tblPr>
              <a:tblGrid>
                <a:gridCol w="1161635">
                  <a:extLst>
                    <a:ext uri="{9D8B030D-6E8A-4147-A177-3AD203B41FA5}">
                      <a16:colId xmlns:a16="http://schemas.microsoft.com/office/drawing/2014/main" xmlns="" val="20000"/>
                    </a:ext>
                  </a:extLst>
                </a:gridCol>
                <a:gridCol w="1712064">
                  <a:extLst>
                    <a:ext uri="{9D8B030D-6E8A-4147-A177-3AD203B41FA5}">
                      <a16:colId xmlns:a16="http://schemas.microsoft.com/office/drawing/2014/main" xmlns="" val="20001"/>
                    </a:ext>
                  </a:extLst>
                </a:gridCol>
                <a:gridCol w="1913544">
                  <a:extLst>
                    <a:ext uri="{9D8B030D-6E8A-4147-A177-3AD203B41FA5}">
                      <a16:colId xmlns:a16="http://schemas.microsoft.com/office/drawing/2014/main" xmlns="" val="20002"/>
                    </a:ext>
                  </a:extLst>
                </a:gridCol>
                <a:gridCol w="1863185">
                  <a:extLst>
                    <a:ext uri="{9D8B030D-6E8A-4147-A177-3AD203B41FA5}">
                      <a16:colId xmlns:a16="http://schemas.microsoft.com/office/drawing/2014/main" xmlns="" val="20003"/>
                    </a:ext>
                  </a:extLst>
                </a:gridCol>
                <a:gridCol w="1527479">
                  <a:extLst>
                    <a:ext uri="{9D8B030D-6E8A-4147-A177-3AD203B41FA5}">
                      <a16:colId xmlns:a16="http://schemas.microsoft.com/office/drawing/2014/main" xmlns="" val="20004"/>
                    </a:ext>
                  </a:extLst>
                </a:gridCol>
              </a:tblGrid>
              <a:tr h="475077">
                <a:tc>
                  <a:txBody>
                    <a:bodyPr/>
                    <a:lstStyle/>
                    <a:p>
                      <a:pPr algn="ctr"/>
                      <a:r>
                        <a:rPr lang="en-US" dirty="0">
                          <a:solidFill>
                            <a:schemeClr val="bg1"/>
                          </a:solidFill>
                        </a:rPr>
                        <a:t>Individual</a:t>
                      </a:r>
                      <a:r>
                        <a:rPr lang="en-US" baseline="0" dirty="0">
                          <a:solidFill>
                            <a:schemeClr val="bg1"/>
                          </a:solidFill>
                        </a:rPr>
                        <a:t> </a:t>
                      </a:r>
                      <a:r>
                        <a:rPr lang="en-US" spc="-80" baseline="0" dirty="0">
                          <a:solidFill>
                            <a:schemeClr val="bg1"/>
                          </a:solidFill>
                        </a:rPr>
                        <a:t>date of birth</a:t>
                      </a:r>
                      <a:endParaRPr lang="en-US" spc="-80" dirty="0">
                        <a:solidFill>
                          <a:schemeClr val="bg1"/>
                        </a:solidFill>
                      </a:endParaRPr>
                    </a:p>
                  </a:txBody>
                  <a:tcPr marL="0" marT="0" anchor="ctr" anchorCtr="1">
                    <a:solidFill>
                      <a:schemeClr val="bg2">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Grandfathered</a:t>
                      </a:r>
                    </a:p>
                    <a:p>
                      <a:endParaRPr lang="en-US" dirty="0">
                        <a:solidFill>
                          <a:schemeClr val="tx1"/>
                        </a:solidFill>
                      </a:endParaRPr>
                    </a:p>
                  </a:txBody>
                  <a:tcPr>
                    <a:solidFill>
                      <a:schemeClr val="bg1">
                        <a:lumMod val="85000"/>
                      </a:schemeClr>
                    </a:solidFill>
                  </a:tcPr>
                </a:tc>
                <a:tc>
                  <a:txBody>
                    <a:bodyPr/>
                    <a:lstStyle/>
                    <a:p>
                      <a:pPr algn="ctr"/>
                      <a:r>
                        <a:rPr lang="en-US" sz="1200" dirty="0">
                          <a:solidFill>
                            <a:schemeClr val="tx1"/>
                          </a:solidFill>
                        </a:rPr>
                        <a:t>May 1</a:t>
                      </a:r>
                      <a:r>
                        <a:rPr lang="en-US" sz="1200" baseline="30000" dirty="0">
                          <a:solidFill>
                            <a:schemeClr val="tx1"/>
                          </a:solidFill>
                        </a:rPr>
                        <a:t>st</a:t>
                      </a:r>
                      <a:r>
                        <a:rPr lang="en-US" sz="1200" dirty="0">
                          <a:solidFill>
                            <a:schemeClr val="tx1"/>
                          </a:solidFill>
                        </a:rPr>
                        <a:t>  1950  or before</a:t>
                      </a:r>
                    </a:p>
                  </a:txBody>
                  <a:tcPr marL="182880" anchor="ctr">
                    <a:solidFill>
                      <a:schemeClr val="bg1">
                        <a:lumMod val="85000"/>
                      </a:schemeClr>
                    </a:solidFill>
                  </a:tcPr>
                </a:tc>
                <a:tc>
                  <a:txBody>
                    <a:bodyPr/>
                    <a:lstStyle/>
                    <a:p>
                      <a:r>
                        <a:rPr lang="en-US" sz="1200" dirty="0">
                          <a:solidFill>
                            <a:schemeClr val="tx1"/>
                          </a:solidFill>
                        </a:rPr>
                        <a:t>January</a:t>
                      </a:r>
                      <a:r>
                        <a:rPr lang="en-US" sz="1200" baseline="0" dirty="0">
                          <a:solidFill>
                            <a:schemeClr val="tx1"/>
                          </a:solidFill>
                        </a:rPr>
                        <a:t> 1</a:t>
                      </a:r>
                      <a:r>
                        <a:rPr lang="en-US" sz="1200" baseline="30000" dirty="0">
                          <a:solidFill>
                            <a:schemeClr val="tx1"/>
                          </a:solidFill>
                        </a:rPr>
                        <a:t>st</a:t>
                      </a:r>
                      <a:r>
                        <a:rPr lang="en-US" sz="1200" baseline="0" dirty="0">
                          <a:solidFill>
                            <a:schemeClr val="tx1"/>
                          </a:solidFill>
                        </a:rPr>
                        <a:t> 1954 or before</a:t>
                      </a:r>
                      <a:endParaRPr lang="en-US" sz="1200" dirty="0">
                        <a:solidFill>
                          <a:schemeClr val="tx1"/>
                        </a:solidFill>
                      </a:endParaRPr>
                    </a:p>
                  </a:txBody>
                  <a:tcPr marL="182880" anchor="ctr">
                    <a:solidFill>
                      <a:schemeClr val="bg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January 2</a:t>
                      </a:r>
                      <a:r>
                        <a:rPr lang="en-US" sz="1200" baseline="30000" dirty="0">
                          <a:solidFill>
                            <a:schemeClr val="tx1"/>
                          </a:solidFill>
                        </a:rPr>
                        <a:t>nd</a:t>
                      </a:r>
                      <a:r>
                        <a:rPr lang="en-US" sz="1200" dirty="0">
                          <a:solidFill>
                            <a:schemeClr val="tx1"/>
                          </a:solidFill>
                        </a:rPr>
                        <a:t> </a:t>
                      </a:r>
                      <a:br>
                        <a:rPr lang="en-US" sz="1200" dirty="0">
                          <a:solidFill>
                            <a:schemeClr val="tx1"/>
                          </a:solidFill>
                        </a:rPr>
                      </a:br>
                      <a:r>
                        <a:rPr lang="en-US" sz="1200" dirty="0">
                          <a:solidFill>
                            <a:schemeClr val="tx1"/>
                          </a:solidFill>
                        </a:rPr>
                        <a:t>1954 or after</a:t>
                      </a:r>
                    </a:p>
                  </a:txBody>
                  <a:tcPr marL="182880" anchor="ctr">
                    <a:solidFill>
                      <a:schemeClr val="bg1">
                        <a:lumMod val="85000"/>
                      </a:schemeClr>
                    </a:solidFill>
                  </a:tcPr>
                </a:tc>
                <a:extLst>
                  <a:ext uri="{0D108BD9-81ED-4DB2-BD59-A6C34878D82A}">
                    <a16:rowId xmlns:a16="http://schemas.microsoft.com/office/drawing/2014/main" xmlns="" val="10000"/>
                  </a:ext>
                </a:extLst>
              </a:tr>
              <a:tr h="557621">
                <a:tc>
                  <a:txBody>
                    <a:bodyPr/>
                    <a:lstStyle/>
                    <a:p>
                      <a:r>
                        <a:rPr lang="en-US" dirty="0">
                          <a:solidFill>
                            <a:schemeClr val="bg1"/>
                          </a:solidFill>
                        </a:rPr>
                        <a:t>Strategies available</a:t>
                      </a:r>
                      <a:endParaRPr lang="en-US" dirty="0"/>
                    </a:p>
                  </a:txBody>
                  <a:tcPr marL="0" marT="0" anchor="ctr" anchorCtr="1">
                    <a:solidFill>
                      <a:schemeClr val="bg2">
                        <a:lumMod val="50000"/>
                      </a:schemeClr>
                    </a:solid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Anybody who already</a:t>
                      </a:r>
                      <a:r>
                        <a:rPr lang="en-US" sz="1400" baseline="0" dirty="0"/>
                        <a:t> filed before the deadline will not be impacted by legislative changes</a:t>
                      </a:r>
                      <a:endParaRPr lang="en-US" sz="1400" dirty="0"/>
                    </a:p>
                    <a:p>
                      <a:pPr algn="l"/>
                      <a:endParaRPr lang="en-US" dirty="0"/>
                    </a:p>
                  </a:txBody>
                  <a:tcPr marL="182880" marT="91440" anchor="ctr">
                    <a:solidFill>
                      <a:schemeClr val="bg1">
                        <a:lumMod val="85000"/>
                      </a:schemeClr>
                    </a:solidFill>
                  </a:tcPr>
                </a:tc>
                <a:tc>
                  <a:txBody>
                    <a:bodyPr/>
                    <a:lstStyle/>
                    <a:p>
                      <a:r>
                        <a:rPr lang="en-US" sz="1400" b="0" i="0" u="none" strike="noStrike" cap="none" baseline="0" dirty="0">
                          <a:solidFill>
                            <a:schemeClr val="dk1"/>
                          </a:solidFill>
                          <a:latin typeface="+mn-lt"/>
                          <a:ea typeface="+mn-ea"/>
                          <a:cs typeface="+mn-cs"/>
                          <a:sym typeface="Arial"/>
                        </a:rPr>
                        <a:t>File and suspend available as long as voluntary suspension occurred prior to </a:t>
                      </a:r>
                      <a:r>
                        <a:rPr lang="en-US" sz="1400" b="1" i="0" u="none" strike="noStrike" cap="none" baseline="0" dirty="0">
                          <a:solidFill>
                            <a:schemeClr val="dk1"/>
                          </a:solidFill>
                          <a:latin typeface="+mn-lt"/>
                          <a:ea typeface="+mn-ea"/>
                          <a:cs typeface="+mn-cs"/>
                          <a:sym typeface="Arial"/>
                        </a:rPr>
                        <a:t>April 30, 2016</a:t>
                      </a:r>
                      <a:r>
                        <a:rPr lang="en-US" sz="1400" b="0" i="0" u="none" strike="noStrike" cap="none" baseline="0" dirty="0">
                          <a:solidFill>
                            <a:schemeClr val="dk1"/>
                          </a:solidFill>
                          <a:latin typeface="+mn-lt"/>
                          <a:ea typeface="+mn-ea"/>
                          <a:cs typeface="+mn-cs"/>
                          <a:sym typeface="Arial"/>
                        </a:rPr>
                        <a:t>	</a:t>
                      </a:r>
                    </a:p>
                  </a:txBody>
                  <a:tcPr marL="182880" marT="91440">
                    <a:solidFill>
                      <a:schemeClr val="bg1">
                        <a:lumMod val="85000"/>
                      </a:schemeClr>
                    </a:solidFill>
                  </a:tcPr>
                </a:tc>
                <a:tc>
                  <a:txBody>
                    <a:bodyPr/>
                    <a:lstStyle/>
                    <a:p>
                      <a:r>
                        <a:rPr lang="en-US" sz="1400" b="0" i="0" u="none" strike="noStrike" cap="none" baseline="0" dirty="0">
                          <a:solidFill>
                            <a:schemeClr val="dk1"/>
                          </a:solidFill>
                          <a:latin typeface="+mn-lt"/>
                          <a:ea typeface="+mn-ea"/>
                          <a:cs typeface="+mn-cs"/>
                          <a:sym typeface="Arial"/>
                        </a:rPr>
                        <a:t>Restricted application available, once individual is eligible	</a:t>
                      </a:r>
                    </a:p>
                  </a:txBody>
                  <a:tcPr marL="182880" marT="91440">
                    <a:solidFill>
                      <a:schemeClr val="bg1">
                        <a:lumMod val="85000"/>
                      </a:schemeClr>
                    </a:solidFill>
                  </a:tcPr>
                </a:tc>
                <a:tc>
                  <a:txBody>
                    <a:bodyPr/>
                    <a:lstStyle/>
                    <a:p>
                      <a:r>
                        <a:rPr lang="en-US" sz="1400" b="0" i="0" u="none" strike="noStrike" cap="none" baseline="0" dirty="0">
                          <a:solidFill>
                            <a:schemeClr val="dk1"/>
                          </a:solidFill>
                          <a:latin typeface="+mn-lt"/>
                          <a:ea typeface="+mn-ea"/>
                          <a:cs typeface="+mn-cs"/>
                          <a:sym typeface="Arial"/>
                        </a:rPr>
                        <a:t>Deemed filing rules apply, and timing strategies available	</a:t>
                      </a:r>
                    </a:p>
                  </a:txBody>
                  <a:tcPr marL="182880" marT="91440">
                    <a:solidFill>
                      <a:schemeClr val="bg1">
                        <a:lumMod val="85000"/>
                      </a:schemeClr>
                    </a:solidFill>
                  </a:tcPr>
                </a:tc>
                <a:extLst>
                  <a:ext uri="{0D108BD9-81ED-4DB2-BD59-A6C34878D82A}">
                    <a16:rowId xmlns:a16="http://schemas.microsoft.com/office/drawing/2014/main" xmlns="" val="10001"/>
                  </a:ext>
                </a:extLst>
              </a:tr>
              <a:tr h="1708925">
                <a:tc>
                  <a:txBody>
                    <a:bodyPr/>
                    <a:lstStyle/>
                    <a:p>
                      <a:r>
                        <a:rPr lang="en-US" dirty="0">
                          <a:solidFill>
                            <a:schemeClr val="bg1"/>
                          </a:solidFill>
                        </a:rPr>
                        <a:t>Strategy examples</a:t>
                      </a:r>
                      <a:endParaRPr lang="en-US" dirty="0"/>
                    </a:p>
                  </a:txBody>
                  <a:tcPr marL="0" marT="0" anchor="ctr" anchorCtr="1">
                    <a:solidFill>
                      <a:srgbClr val="62706F"/>
                    </a:solidFill>
                  </a:tcPr>
                </a:tc>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dirty="0"/>
                        <a:t>Jim </a:t>
                      </a:r>
                      <a:r>
                        <a:rPr lang="en-US" sz="1200" b="0" i="0" dirty="0"/>
                        <a:t>files and suspends, allows his benefits to grow at 8%</a:t>
                      </a:r>
                      <a:endParaRPr lang="en-US" sz="1200" b="0" i="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baseline="0" dirty="0"/>
                        <a:t>Linda</a:t>
                      </a:r>
                      <a:r>
                        <a:rPr lang="en-US" sz="1200" b="0" i="0" baseline="0" dirty="0"/>
                        <a:t> files restricted, collects spousal benefit and allows her benefit to grow at 8%</a:t>
                      </a:r>
                      <a:endParaRPr lang="en-US" sz="1200" dirty="0"/>
                    </a:p>
                    <a:p>
                      <a:endParaRPr lang="en-US" dirty="0"/>
                    </a:p>
                  </a:txBody>
                  <a:tcPr marL="182880" marT="91440">
                    <a:solidFill>
                      <a:srgbClr val="62706F">
                        <a:alpha val="37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dirty="0"/>
                        <a:t>Jim </a:t>
                      </a:r>
                      <a:r>
                        <a:rPr lang="en-US" sz="1200" b="0" i="0" dirty="0"/>
                        <a:t>collects</a:t>
                      </a:r>
                      <a:r>
                        <a:rPr lang="en-US" sz="1200" b="0" i="0" baseline="0" dirty="0"/>
                        <a:t> benefit or was born before May 1, 1950 and files and suspends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baseline="0" dirty="0"/>
                        <a:t>Linda</a:t>
                      </a:r>
                      <a:r>
                        <a:rPr lang="en-US" sz="1200" b="0" i="0" baseline="0" dirty="0"/>
                        <a:t> files restricted to collect spousal benefit and allows her benefit to grow to 8%</a:t>
                      </a:r>
                      <a:endParaRPr lang="en-US" dirty="0"/>
                    </a:p>
                  </a:txBody>
                  <a:tcPr marL="182880" marT="91440">
                    <a:solidFill>
                      <a:srgbClr val="62706F">
                        <a:alpha val="37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dirty="0"/>
                        <a:t>Jim </a:t>
                      </a:r>
                      <a:r>
                        <a:rPr lang="en-US" sz="1200" b="0" i="0" dirty="0"/>
                        <a:t>files</a:t>
                      </a:r>
                      <a:r>
                        <a:rPr lang="en-US" sz="1200" b="0" i="0" baseline="0" dirty="0"/>
                        <a:t> for his benefits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baseline="0" dirty="0"/>
                        <a:t>Linda</a:t>
                      </a:r>
                      <a:r>
                        <a:rPr lang="en-US" sz="1200" b="0" i="0" baseline="0" dirty="0"/>
                        <a:t> files for her benefits and receives spousal access, if spousal benefit is greater than hers</a:t>
                      </a:r>
                      <a:endParaRPr lang="en-US" sz="1200" dirty="0"/>
                    </a:p>
                  </a:txBody>
                  <a:tcPr marL="182880" marT="91440">
                    <a:solidFill>
                      <a:srgbClr val="62706F">
                        <a:alpha val="37000"/>
                      </a:srgbClr>
                    </a:solidFill>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3297006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2413" cy="6858000"/>
          </a:xfrm>
          <a:prstGeom prst="rect">
            <a:avLst/>
          </a:prstGeom>
        </p:spPr>
      </p:pic>
      <p:sp>
        <p:nvSpPr>
          <p:cNvPr id="2" name="Slide Number Placeholder 1"/>
          <p:cNvSpPr>
            <a:spLocks noGrp="1"/>
          </p:cNvSpPr>
          <p:nvPr>
            <p:ph type="sldNum" sz="quarter" idx="4"/>
          </p:nvPr>
        </p:nvSpPr>
        <p:spPr/>
        <p:txBody>
          <a:bodyPr/>
          <a:lstStyle/>
          <a:p>
            <a:fld id="{6841C7FB-8763-2A49-8BF2-4EC272C90163}" type="slidenum">
              <a:rPr lang="en-US" smtClean="0"/>
              <a:pPr/>
              <a:t>29</a:t>
            </a:fld>
            <a:endParaRPr lang="en-US" dirty="0"/>
          </a:p>
        </p:txBody>
      </p:sp>
      <p:sp>
        <p:nvSpPr>
          <p:cNvPr id="5" name="Title 1"/>
          <p:cNvSpPr txBox="1">
            <a:spLocks/>
          </p:cNvSpPr>
          <p:nvPr/>
        </p:nvSpPr>
        <p:spPr>
          <a:xfrm>
            <a:off x="222991" y="912051"/>
            <a:ext cx="8740828"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SOCIAL SECURITY BASICS</a:t>
            </a:r>
          </a:p>
          <a:p>
            <a:r>
              <a:rPr lang="en-US" sz="3100" b="0" dirty="0">
                <a:solidFill>
                  <a:srgbClr val="62706F"/>
                </a:solidFill>
                <a:sym typeface="Calibri"/>
              </a:rPr>
              <a:t>Social Security filing options</a:t>
            </a:r>
            <a:endParaRPr lang="en-US" sz="3100" b="0" dirty="0">
              <a:solidFill>
                <a:srgbClr val="62706F"/>
              </a:solidFill>
            </a:endParaRPr>
          </a:p>
        </p:txBody>
      </p:sp>
      <p:sp>
        <p:nvSpPr>
          <p:cNvPr id="6" name="Pentagon 5"/>
          <p:cNvSpPr/>
          <p:nvPr/>
        </p:nvSpPr>
        <p:spPr>
          <a:xfrm rot="5400000">
            <a:off x="4202743" y="-1541207"/>
            <a:ext cx="560422" cy="7113364"/>
          </a:xfrm>
          <a:prstGeom prst="homePlate">
            <a:avLst/>
          </a:prstGeom>
          <a:solidFill>
            <a:srgbClr val="DEA51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50" dirty="0">
              <a:solidFill>
                <a:prstClr val="black"/>
              </a:solidFill>
            </a:endParaRPr>
          </a:p>
        </p:txBody>
      </p:sp>
      <p:sp>
        <p:nvSpPr>
          <p:cNvPr id="8" name="TextBox 7"/>
          <p:cNvSpPr txBox="1"/>
          <p:nvPr/>
        </p:nvSpPr>
        <p:spPr>
          <a:xfrm>
            <a:off x="1761518" y="1803495"/>
            <a:ext cx="5442868" cy="338554"/>
          </a:xfrm>
          <a:prstGeom prst="rect">
            <a:avLst/>
          </a:prstGeom>
          <a:noFill/>
        </p:spPr>
        <p:txBody>
          <a:bodyPr wrap="square" rtlCol="0">
            <a:spAutoFit/>
          </a:bodyPr>
          <a:lstStyle/>
          <a:p>
            <a:pPr algn="ctr"/>
            <a:r>
              <a:rPr lang="en-US" sz="1600" b="1" dirty="0">
                <a:solidFill>
                  <a:prstClr val="white">
                    <a:lumMod val="95000"/>
                  </a:prstClr>
                </a:solidFill>
              </a:rPr>
              <a:t>  Prior to FRA and for some after FRA</a:t>
            </a:r>
          </a:p>
        </p:txBody>
      </p:sp>
      <p:sp>
        <p:nvSpPr>
          <p:cNvPr id="9" name="TextBox 8"/>
          <p:cNvSpPr txBox="1"/>
          <p:nvPr/>
        </p:nvSpPr>
        <p:spPr>
          <a:xfrm>
            <a:off x="902523" y="2359336"/>
            <a:ext cx="7137111" cy="894657"/>
          </a:xfrm>
          <a:prstGeom prst="rect">
            <a:avLst/>
          </a:prstGeom>
          <a:noFill/>
          <a:ln w="28575" cmpd="sng">
            <a:solidFill>
              <a:srgbClr val="A6A6A6"/>
            </a:solidFill>
          </a:ln>
        </p:spPr>
        <p:txBody>
          <a:bodyPr wrap="square" lIns="68580" tIns="68580" rIns="68580" bIns="68580" rtlCol="0" anchor="ctr" anchorCtr="1">
            <a:noAutofit/>
          </a:bodyPr>
          <a:lstStyle/>
          <a:p>
            <a:pPr algn="ctr">
              <a:spcAft>
                <a:spcPts val="450"/>
              </a:spcAft>
            </a:pPr>
            <a:endParaRPr lang="en-US" sz="1050" dirty="0">
              <a:solidFill>
                <a:srgbClr val="62706F"/>
              </a:solidFill>
            </a:endParaRPr>
          </a:p>
        </p:txBody>
      </p:sp>
      <p:sp>
        <p:nvSpPr>
          <p:cNvPr id="10" name="TextBox 9"/>
          <p:cNvSpPr txBox="1"/>
          <p:nvPr/>
        </p:nvSpPr>
        <p:spPr>
          <a:xfrm>
            <a:off x="926271" y="2335430"/>
            <a:ext cx="7113363" cy="948978"/>
          </a:xfrm>
          <a:prstGeom prst="rect">
            <a:avLst/>
          </a:prstGeom>
          <a:noFill/>
        </p:spPr>
        <p:txBody>
          <a:bodyPr wrap="square" rtlCol="0">
            <a:spAutoFit/>
          </a:bodyPr>
          <a:lstStyle/>
          <a:p>
            <a:pPr algn="ctr">
              <a:spcAft>
                <a:spcPts val="450"/>
              </a:spcAft>
            </a:pPr>
            <a:r>
              <a:rPr lang="en-US" sz="1600" b="1" dirty="0">
                <a:solidFill>
                  <a:srgbClr val="62706F"/>
                </a:solidFill>
              </a:rPr>
              <a:t>Deemed Filing </a:t>
            </a:r>
          </a:p>
          <a:p>
            <a:pPr algn="ctr">
              <a:spcAft>
                <a:spcPts val="900"/>
              </a:spcAft>
            </a:pPr>
            <a:r>
              <a:rPr lang="en-US" dirty="0">
                <a:solidFill>
                  <a:srgbClr val="62706F"/>
                </a:solidFill>
              </a:rPr>
              <a:t>File for all eligible benefits, benefits can be reduced if filing prior to FRA.  </a:t>
            </a:r>
          </a:p>
          <a:p>
            <a:pPr algn="ctr">
              <a:spcAft>
                <a:spcPts val="900"/>
              </a:spcAft>
            </a:pPr>
            <a:r>
              <a:rPr lang="en-US" dirty="0">
                <a:solidFill>
                  <a:srgbClr val="62706F"/>
                </a:solidFill>
              </a:rPr>
              <a:t>New law extends deemed filing to all ages for those born on or after January 2, 1954.</a:t>
            </a:r>
          </a:p>
        </p:txBody>
      </p:sp>
      <p:pic>
        <p:nvPicPr>
          <p:cNvPr id="11" name="Picture 10"/>
          <p:cNvPicPr>
            <a:picLocks noChangeAspect="1"/>
          </p:cNvPicPr>
          <p:nvPr/>
        </p:nvPicPr>
        <p:blipFill>
          <a:blip r:embed="rId4"/>
          <a:stretch>
            <a:fillRect/>
          </a:stretch>
        </p:blipFill>
        <p:spPr>
          <a:xfrm>
            <a:off x="926272" y="3404851"/>
            <a:ext cx="7113362" cy="742872"/>
          </a:xfrm>
          <a:prstGeom prst="rect">
            <a:avLst/>
          </a:prstGeom>
        </p:spPr>
      </p:pic>
      <p:sp>
        <p:nvSpPr>
          <p:cNvPr id="12" name="TextBox 11"/>
          <p:cNvSpPr txBox="1"/>
          <p:nvPr/>
        </p:nvSpPr>
        <p:spPr>
          <a:xfrm>
            <a:off x="2195549" y="3505927"/>
            <a:ext cx="4435098" cy="338554"/>
          </a:xfrm>
          <a:prstGeom prst="rect">
            <a:avLst/>
          </a:prstGeom>
          <a:noFill/>
        </p:spPr>
        <p:txBody>
          <a:bodyPr wrap="square" rtlCol="0">
            <a:spAutoFit/>
          </a:bodyPr>
          <a:lstStyle/>
          <a:p>
            <a:pPr algn="ctr"/>
            <a:r>
              <a:rPr lang="en-US" sz="1600" b="1" dirty="0">
                <a:solidFill>
                  <a:prstClr val="white">
                    <a:lumMod val="95000"/>
                  </a:prstClr>
                </a:solidFill>
              </a:rPr>
              <a:t>At or Beyond Full Retirement Age</a:t>
            </a:r>
          </a:p>
        </p:txBody>
      </p:sp>
      <p:sp>
        <p:nvSpPr>
          <p:cNvPr id="15" name="TextBox 14"/>
          <p:cNvSpPr txBox="1"/>
          <p:nvPr/>
        </p:nvSpPr>
        <p:spPr>
          <a:xfrm>
            <a:off x="878775" y="4186493"/>
            <a:ext cx="7137111" cy="894657"/>
          </a:xfrm>
          <a:prstGeom prst="rect">
            <a:avLst/>
          </a:prstGeom>
          <a:noFill/>
          <a:ln w="28575" cmpd="sng">
            <a:solidFill>
              <a:srgbClr val="A6A6A6"/>
            </a:solidFill>
          </a:ln>
        </p:spPr>
        <p:txBody>
          <a:bodyPr wrap="square" lIns="68580" tIns="68580" rIns="68580" bIns="68580" rtlCol="0" anchor="ctr" anchorCtr="1">
            <a:noAutofit/>
          </a:bodyPr>
          <a:lstStyle/>
          <a:p>
            <a:pPr algn="ctr">
              <a:spcAft>
                <a:spcPts val="450"/>
              </a:spcAft>
            </a:pPr>
            <a:endParaRPr lang="en-US" sz="1050" dirty="0">
              <a:solidFill>
                <a:srgbClr val="62706F"/>
              </a:solidFill>
            </a:endParaRPr>
          </a:p>
        </p:txBody>
      </p:sp>
      <p:sp>
        <p:nvSpPr>
          <p:cNvPr id="16" name="TextBox 15"/>
          <p:cNvSpPr txBox="1"/>
          <p:nvPr/>
        </p:nvSpPr>
        <p:spPr>
          <a:xfrm>
            <a:off x="902523" y="4178012"/>
            <a:ext cx="7113363" cy="1279838"/>
          </a:xfrm>
          <a:prstGeom prst="rect">
            <a:avLst/>
          </a:prstGeom>
          <a:noFill/>
        </p:spPr>
        <p:txBody>
          <a:bodyPr wrap="square" rtlCol="0">
            <a:spAutoFit/>
          </a:bodyPr>
          <a:lstStyle/>
          <a:p>
            <a:pPr algn="ctr">
              <a:spcAft>
                <a:spcPts val="450"/>
              </a:spcAft>
            </a:pPr>
            <a:r>
              <a:rPr lang="en-US" sz="1600" b="1" dirty="0">
                <a:solidFill>
                  <a:srgbClr val="62706F"/>
                </a:solidFill>
              </a:rPr>
              <a:t>File Restricted </a:t>
            </a:r>
          </a:p>
          <a:p>
            <a:pPr algn="ctr">
              <a:spcAft>
                <a:spcPts val="900"/>
              </a:spcAft>
            </a:pPr>
            <a:r>
              <a:rPr lang="en-US" dirty="0">
                <a:solidFill>
                  <a:srgbClr val="62706F"/>
                </a:solidFill>
              </a:rPr>
              <a:t>Allows you to begin spousal, divorce or survivor benefits </a:t>
            </a:r>
          </a:p>
          <a:p>
            <a:pPr algn="ctr">
              <a:spcAft>
                <a:spcPts val="900"/>
              </a:spcAft>
            </a:pPr>
            <a:r>
              <a:rPr lang="en-US" dirty="0">
                <a:solidFill>
                  <a:srgbClr val="62706F"/>
                </a:solidFill>
              </a:rPr>
              <a:t>Must be born on or before Jan 1, 1954</a:t>
            </a:r>
          </a:p>
          <a:p>
            <a:pPr algn="ctr">
              <a:spcAft>
                <a:spcPts val="450"/>
              </a:spcAft>
            </a:pPr>
            <a:endParaRPr lang="en-US" dirty="0">
              <a:solidFill>
                <a:srgbClr val="62706F"/>
              </a:solidFill>
            </a:endParaRPr>
          </a:p>
        </p:txBody>
      </p:sp>
      <p:sp>
        <p:nvSpPr>
          <p:cNvPr id="17" name="TextBox 16"/>
          <p:cNvSpPr txBox="1"/>
          <p:nvPr/>
        </p:nvSpPr>
        <p:spPr>
          <a:xfrm>
            <a:off x="902523" y="5240888"/>
            <a:ext cx="7137111" cy="894657"/>
          </a:xfrm>
          <a:prstGeom prst="rect">
            <a:avLst/>
          </a:prstGeom>
          <a:noFill/>
          <a:ln w="28575" cmpd="sng">
            <a:solidFill>
              <a:srgbClr val="A6A6A6"/>
            </a:solidFill>
          </a:ln>
        </p:spPr>
        <p:txBody>
          <a:bodyPr wrap="square" lIns="68580" tIns="68580" rIns="68580" bIns="68580" rtlCol="0" anchor="ctr" anchorCtr="1">
            <a:noAutofit/>
          </a:bodyPr>
          <a:lstStyle/>
          <a:p>
            <a:pPr algn="ctr">
              <a:spcAft>
                <a:spcPts val="450"/>
              </a:spcAft>
            </a:pPr>
            <a:endParaRPr lang="en-US" sz="1050" dirty="0">
              <a:solidFill>
                <a:srgbClr val="62706F"/>
              </a:solidFill>
            </a:endParaRPr>
          </a:p>
        </p:txBody>
      </p:sp>
      <p:sp>
        <p:nvSpPr>
          <p:cNvPr id="18" name="TextBox 17"/>
          <p:cNvSpPr txBox="1"/>
          <p:nvPr/>
        </p:nvSpPr>
        <p:spPr>
          <a:xfrm>
            <a:off x="926271" y="5368882"/>
            <a:ext cx="7113363" cy="618118"/>
          </a:xfrm>
          <a:prstGeom prst="rect">
            <a:avLst/>
          </a:prstGeom>
          <a:noFill/>
        </p:spPr>
        <p:txBody>
          <a:bodyPr wrap="square" rtlCol="0">
            <a:spAutoFit/>
          </a:bodyPr>
          <a:lstStyle/>
          <a:p>
            <a:pPr algn="ctr">
              <a:spcAft>
                <a:spcPts val="450"/>
              </a:spcAft>
            </a:pPr>
            <a:r>
              <a:rPr lang="en-US" sz="1600" b="1" dirty="0">
                <a:solidFill>
                  <a:srgbClr val="62706F"/>
                </a:solidFill>
              </a:rPr>
              <a:t>File and Suspend </a:t>
            </a:r>
          </a:p>
          <a:p>
            <a:pPr algn="ctr"/>
            <a:r>
              <a:rPr lang="en-US" dirty="0">
                <a:solidFill>
                  <a:srgbClr val="62706F"/>
                </a:solidFill>
              </a:rPr>
              <a:t>Allows you to fix a mistake</a:t>
            </a:r>
          </a:p>
        </p:txBody>
      </p:sp>
    </p:spTree>
    <p:extLst>
      <p:ext uri="{BB962C8B-B14F-4D97-AF65-F5344CB8AC3E}">
        <p14:creationId xmlns:p14="http://schemas.microsoft.com/office/powerpoint/2010/main" val="256791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0" grpId="0"/>
      <p:bldP spid="12" grpId="0"/>
      <p:bldP spid="15" grpId="0" animBg="1"/>
      <p:bldP spid="16" grpId="0"/>
      <p:bldP spid="17" grpId="0" animBg="1"/>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0" y="6616700"/>
            <a:ext cx="9144000" cy="24163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789" y="1329417"/>
            <a:ext cx="7721600" cy="4724400"/>
          </a:xfrm>
          <a:prstGeom prst="rect">
            <a:avLst/>
          </a:prstGeom>
        </p:spPr>
      </p:pic>
      <p:sp>
        <p:nvSpPr>
          <p:cNvPr id="6" name="Slide Number Placeholder 4"/>
          <p:cNvSpPr txBox="1">
            <a:spLocks/>
          </p:cNvSpPr>
          <p:nvPr/>
        </p:nvSpPr>
        <p:spPr>
          <a:xfrm>
            <a:off x="6767406" y="6427470"/>
            <a:ext cx="2133600" cy="365125"/>
          </a:xfrm>
          <a:prstGeom prst="rect">
            <a:avLst/>
          </a:prstGeom>
        </p:spPr>
        <p:txBody>
          <a:bodyPr vert="horz" lIns="0" tIns="0" rIns="0" bIns="0" rtlCol="0" anchor="b" anchorCtr="0"/>
          <a:lstStyle>
            <a:defPPr marR="0" algn="l" rtl="0">
              <a:lnSpc>
                <a:spcPct val="100000"/>
              </a:lnSpc>
              <a:spcBef>
                <a:spcPts val="0"/>
              </a:spcBef>
              <a:spcAft>
                <a:spcPts val="0"/>
              </a:spcAft>
            </a:defPPr>
            <a:lvl1pPr marR="0" algn="r" rtl="0">
              <a:lnSpc>
                <a:spcPct val="100000"/>
              </a:lnSpc>
              <a:spcBef>
                <a:spcPts val="0"/>
              </a:spcBef>
              <a:spcAft>
                <a:spcPts val="0"/>
              </a:spcAft>
              <a:buNone/>
              <a:defRPr sz="800" b="0" i="0" u="none" strike="noStrike" cap="none" baseline="0">
                <a:solidFill>
                  <a:schemeClr val="tx1">
                    <a:tint val="75000"/>
                  </a:schemeClr>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841C7FB-8763-2A49-8BF2-4EC272C90163}" type="slidenum">
              <a:rPr kumimoji="0" lang="en-US" sz="800" b="0" i="0" u="none" strike="noStrike" kern="0" cap="none" spc="0" normalizeH="0" baseline="0" noProof="0" smtClean="0">
                <a:ln>
                  <a:noFill/>
                </a:ln>
                <a:solidFill>
                  <a:sysClr val="windowText" lastClr="000000">
                    <a:tint val="75000"/>
                  </a:sysClr>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0" cap="none" spc="0" normalizeH="0" baseline="0" noProof="0" dirty="0">
              <a:ln>
                <a:noFill/>
              </a:ln>
              <a:solidFill>
                <a:sysClr val="windowText" lastClr="000000">
                  <a:tint val="75000"/>
                </a:sysClr>
              </a:solidFill>
              <a:effectLst/>
              <a:uLnTx/>
              <a:uFillTx/>
              <a:latin typeface="Arial"/>
              <a:ea typeface="Arial"/>
              <a:cs typeface="Arial"/>
              <a:sym typeface="Arial"/>
            </a:endParaRPr>
          </a:p>
        </p:txBody>
      </p:sp>
    </p:spTree>
    <p:extLst>
      <p:ext uri="{BB962C8B-B14F-4D97-AF65-F5344CB8AC3E}">
        <p14:creationId xmlns:p14="http://schemas.microsoft.com/office/powerpoint/2010/main" val="3118817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45"/>
            <a:ext cx="9144000" cy="68580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9203" y="2062324"/>
            <a:ext cx="1203892" cy="1244291"/>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30</a:t>
            </a:fld>
            <a:endParaRPr lang="en-US" dirty="0"/>
          </a:p>
        </p:txBody>
      </p:sp>
      <p:sp>
        <p:nvSpPr>
          <p:cNvPr id="3" name="TextBox 2"/>
          <p:cNvSpPr txBox="1"/>
          <p:nvPr/>
        </p:nvSpPr>
        <p:spPr>
          <a:xfrm>
            <a:off x="3708444" y="3196487"/>
            <a:ext cx="1700454" cy="492443"/>
          </a:xfrm>
          <a:prstGeom prst="rect">
            <a:avLst/>
          </a:prstGeom>
          <a:noFill/>
        </p:spPr>
        <p:txBody>
          <a:bodyPr wrap="square" lIns="0" tIns="91440" rIns="0" bIns="91440" rtlCol="0" anchor="ctr" anchorCtr="0">
            <a:spAutoFit/>
          </a:bodyPr>
          <a:lstStyle/>
          <a:p>
            <a:pPr algn="ctr"/>
            <a:r>
              <a:rPr lang="en-US" sz="2000" dirty="0">
                <a:solidFill>
                  <a:srgbClr val="62706F"/>
                </a:solidFill>
              </a:rPr>
              <a:t>Spouses</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2281" y="2059436"/>
            <a:ext cx="1210215" cy="1250287"/>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6995" y="2088929"/>
            <a:ext cx="1168982" cy="1176573"/>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2531" y="3980123"/>
            <a:ext cx="1176654" cy="1192035"/>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3789" y="4010182"/>
            <a:ext cx="1168982" cy="1131753"/>
          </a:xfrm>
          <a:prstGeom prst="rect">
            <a:avLst/>
          </a:prstGeom>
        </p:spPr>
      </p:pic>
      <p:sp>
        <p:nvSpPr>
          <p:cNvPr id="19" name="TextBox 18"/>
          <p:cNvSpPr txBox="1"/>
          <p:nvPr/>
        </p:nvSpPr>
        <p:spPr>
          <a:xfrm>
            <a:off x="632760" y="3199844"/>
            <a:ext cx="2472980" cy="492443"/>
          </a:xfrm>
          <a:prstGeom prst="rect">
            <a:avLst/>
          </a:prstGeom>
          <a:noFill/>
        </p:spPr>
        <p:txBody>
          <a:bodyPr wrap="square" lIns="0" tIns="91440" rIns="0" bIns="91440" rtlCol="0" anchor="ctr" anchorCtr="0">
            <a:spAutoFit/>
          </a:bodyPr>
          <a:lstStyle/>
          <a:p>
            <a:pPr algn="ctr"/>
            <a:r>
              <a:rPr lang="en-US" sz="2000" dirty="0">
                <a:solidFill>
                  <a:srgbClr val="62706F"/>
                </a:solidFill>
              </a:rPr>
              <a:t>Surviving spouses</a:t>
            </a:r>
          </a:p>
        </p:txBody>
      </p:sp>
      <p:sp>
        <p:nvSpPr>
          <p:cNvPr id="20" name="TextBox 19"/>
          <p:cNvSpPr txBox="1"/>
          <p:nvPr/>
        </p:nvSpPr>
        <p:spPr>
          <a:xfrm>
            <a:off x="5750586" y="3188299"/>
            <a:ext cx="2975841" cy="492443"/>
          </a:xfrm>
          <a:prstGeom prst="rect">
            <a:avLst/>
          </a:prstGeom>
          <a:noFill/>
        </p:spPr>
        <p:txBody>
          <a:bodyPr wrap="square" lIns="0" tIns="91440" rIns="0" bIns="91440" rtlCol="0" anchor="ctr" anchorCtr="0">
            <a:spAutoFit/>
          </a:bodyPr>
          <a:lstStyle/>
          <a:p>
            <a:pPr algn="ctr"/>
            <a:r>
              <a:rPr lang="en-US" sz="2000" dirty="0">
                <a:solidFill>
                  <a:srgbClr val="62706F"/>
                </a:solidFill>
              </a:rPr>
              <a:t>Divorced spouses</a:t>
            </a:r>
          </a:p>
        </p:txBody>
      </p:sp>
      <p:sp>
        <p:nvSpPr>
          <p:cNvPr id="21" name="TextBox 20"/>
          <p:cNvSpPr txBox="1"/>
          <p:nvPr/>
        </p:nvSpPr>
        <p:spPr>
          <a:xfrm>
            <a:off x="1539748" y="5075676"/>
            <a:ext cx="3155933" cy="492443"/>
          </a:xfrm>
          <a:prstGeom prst="rect">
            <a:avLst/>
          </a:prstGeom>
          <a:noFill/>
        </p:spPr>
        <p:txBody>
          <a:bodyPr wrap="square" lIns="0" tIns="91440" rIns="0" bIns="91440" rtlCol="0" anchor="ctr" anchorCtr="0">
            <a:spAutoFit/>
          </a:bodyPr>
          <a:lstStyle/>
          <a:p>
            <a:pPr algn="ctr"/>
            <a:r>
              <a:rPr lang="en-US" sz="2000" dirty="0">
                <a:solidFill>
                  <a:srgbClr val="62706F"/>
                </a:solidFill>
              </a:rPr>
              <a:t>Dependent children</a:t>
            </a:r>
          </a:p>
        </p:txBody>
      </p:sp>
      <p:sp>
        <p:nvSpPr>
          <p:cNvPr id="22" name="TextBox 21"/>
          <p:cNvSpPr txBox="1"/>
          <p:nvPr/>
        </p:nvSpPr>
        <p:spPr>
          <a:xfrm>
            <a:off x="4381008" y="5078714"/>
            <a:ext cx="3155933" cy="492443"/>
          </a:xfrm>
          <a:prstGeom prst="rect">
            <a:avLst/>
          </a:prstGeom>
          <a:noFill/>
        </p:spPr>
        <p:txBody>
          <a:bodyPr wrap="square" lIns="0" tIns="91440" rIns="0" bIns="91440" rtlCol="0" anchor="ctr" anchorCtr="0">
            <a:spAutoFit/>
          </a:bodyPr>
          <a:lstStyle/>
          <a:p>
            <a:pPr algn="ctr"/>
            <a:r>
              <a:rPr lang="en-US" sz="2000" dirty="0">
                <a:solidFill>
                  <a:srgbClr val="62706F"/>
                </a:solidFill>
              </a:rPr>
              <a:t>Disabled individuals</a:t>
            </a:r>
          </a:p>
        </p:txBody>
      </p:sp>
      <p:sp>
        <p:nvSpPr>
          <p:cNvPr id="25" name="Rectangle 24"/>
          <p:cNvSpPr/>
          <p:nvPr/>
        </p:nvSpPr>
        <p:spPr>
          <a:xfrm>
            <a:off x="3641970" y="4182532"/>
            <a:ext cx="195385" cy="9443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itle 1"/>
          <p:cNvSpPr txBox="1">
            <a:spLocks/>
          </p:cNvSpPr>
          <p:nvPr/>
        </p:nvSpPr>
        <p:spPr>
          <a:xfrm>
            <a:off x="508000" y="912051"/>
            <a:ext cx="8740828"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SOCIAL SECURITY BASICS</a:t>
            </a:r>
          </a:p>
          <a:p>
            <a:r>
              <a:rPr lang="en-US" sz="3300" b="0" dirty="0">
                <a:solidFill>
                  <a:srgbClr val="62706F"/>
                </a:solidFill>
                <a:sym typeface="Calibri"/>
              </a:rPr>
              <a:t>Filing rules for different situations</a:t>
            </a:r>
            <a:endParaRPr lang="en-US" sz="3300" b="0" dirty="0">
              <a:solidFill>
                <a:srgbClr val="62706F"/>
              </a:solidFill>
            </a:endParaRPr>
          </a:p>
        </p:txBody>
      </p:sp>
    </p:spTree>
    <p:extLst>
      <p:ext uri="{BB962C8B-B14F-4D97-AF65-F5344CB8AC3E}">
        <p14:creationId xmlns:p14="http://schemas.microsoft.com/office/powerpoint/2010/main" val="1319546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45"/>
            <a:ext cx="9144000" cy="68580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31</a:t>
            </a:fld>
            <a:endParaRPr lang="en-US" dirty="0"/>
          </a:p>
        </p:txBody>
      </p:sp>
      <p:sp>
        <p:nvSpPr>
          <p:cNvPr id="25" name="Rectangle 24"/>
          <p:cNvSpPr/>
          <p:nvPr/>
        </p:nvSpPr>
        <p:spPr>
          <a:xfrm>
            <a:off x="3641970" y="4182532"/>
            <a:ext cx="195385" cy="9443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itle 1"/>
          <p:cNvSpPr txBox="1">
            <a:spLocks/>
          </p:cNvSpPr>
          <p:nvPr/>
        </p:nvSpPr>
        <p:spPr>
          <a:xfrm>
            <a:off x="508000" y="912051"/>
            <a:ext cx="8740828"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SOCIAL SECURITY BASICS</a:t>
            </a:r>
          </a:p>
          <a:p>
            <a:r>
              <a:rPr lang="en-US" sz="3300" b="0" dirty="0">
                <a:solidFill>
                  <a:srgbClr val="62706F"/>
                </a:solidFill>
                <a:sym typeface="Calibri"/>
              </a:rPr>
              <a:t>Impact on filing situations</a:t>
            </a:r>
            <a:endParaRPr lang="en-US" sz="3300" b="0" dirty="0">
              <a:solidFill>
                <a:srgbClr val="62706F"/>
              </a:solidFill>
            </a:endParaRPr>
          </a:p>
        </p:txBody>
      </p:sp>
      <p:sp>
        <p:nvSpPr>
          <p:cNvPr id="23" name="TextBox 22"/>
          <p:cNvSpPr txBox="1"/>
          <p:nvPr/>
        </p:nvSpPr>
        <p:spPr>
          <a:xfrm>
            <a:off x="460551" y="3637842"/>
            <a:ext cx="8011096" cy="2962349"/>
          </a:xfrm>
          <a:prstGeom prst="rect">
            <a:avLst/>
          </a:prstGeom>
          <a:noFill/>
        </p:spPr>
        <p:txBody>
          <a:bodyPr wrap="square" rtlCol="0">
            <a:spAutoFit/>
          </a:bodyPr>
          <a:lstStyle/>
          <a:p>
            <a:pPr marL="285750" indent="-285750">
              <a:buClr>
                <a:srgbClr val="DEA515"/>
              </a:buClr>
              <a:buFont typeface="Arial" panose="020B0604020202020204" pitchFamily="34" charset="0"/>
              <a:buChar char="•"/>
            </a:pPr>
            <a:r>
              <a:rPr lang="en-US" sz="2000" dirty="0">
                <a:solidFill>
                  <a:srgbClr val="62706F"/>
                </a:solidFill>
              </a:rPr>
              <a:t>These two groups will be impacted by changes to the Social Security rules</a:t>
            </a:r>
          </a:p>
          <a:p>
            <a:pPr marL="285750" indent="-285750">
              <a:lnSpc>
                <a:spcPts val="900"/>
              </a:lnSpc>
              <a:buClr>
                <a:srgbClr val="DEA515"/>
              </a:buClr>
              <a:buFont typeface="Arial" panose="020B0604020202020204" pitchFamily="34" charset="0"/>
              <a:buChar char="•"/>
            </a:pPr>
            <a:endParaRPr lang="en-US" sz="2000" dirty="0">
              <a:solidFill>
                <a:srgbClr val="62706F"/>
              </a:solidFill>
            </a:endParaRPr>
          </a:p>
          <a:p>
            <a:pPr marL="285750" indent="-285750">
              <a:buClr>
                <a:srgbClr val="DEA515"/>
              </a:buClr>
              <a:buFont typeface="Arial" panose="020B0604020202020204" pitchFamily="34" charset="0"/>
              <a:buChar char="•"/>
            </a:pPr>
            <a:r>
              <a:rPr lang="en-US" sz="2000" dirty="0">
                <a:solidFill>
                  <a:srgbClr val="62706F"/>
                </a:solidFill>
              </a:rPr>
              <a:t>The primary beneficiary must begin benefits before dependents can collect benefits</a:t>
            </a:r>
          </a:p>
          <a:p>
            <a:pPr marL="285750" indent="-285750">
              <a:lnSpc>
                <a:spcPts val="900"/>
              </a:lnSpc>
              <a:buClr>
                <a:srgbClr val="DEA515"/>
              </a:buClr>
              <a:buFont typeface="Arial" panose="020B0604020202020204" pitchFamily="34" charset="0"/>
              <a:buChar char="•"/>
            </a:pPr>
            <a:endParaRPr lang="en-US" sz="2000" dirty="0">
              <a:solidFill>
                <a:srgbClr val="62706F"/>
              </a:solidFill>
            </a:endParaRPr>
          </a:p>
          <a:p>
            <a:pPr marL="285750" indent="-285750">
              <a:buClr>
                <a:srgbClr val="DEA515"/>
              </a:buClr>
              <a:buFont typeface="Arial" panose="020B0604020202020204" pitchFamily="34" charset="0"/>
              <a:buChar char="•"/>
            </a:pPr>
            <a:r>
              <a:rPr lang="en-US" sz="2000" dirty="0">
                <a:solidFill>
                  <a:srgbClr val="62706F"/>
                </a:solidFill>
              </a:rPr>
              <a:t>If the primary beneficiary voluntarily suspends benefits, then all dependent benefits are also suspended</a:t>
            </a:r>
          </a:p>
          <a:p>
            <a:pPr marL="285750" indent="-285750">
              <a:lnSpc>
                <a:spcPts val="900"/>
              </a:lnSpc>
              <a:buClr>
                <a:srgbClr val="DEA515"/>
              </a:buClr>
              <a:buFont typeface="Arial" panose="020B0604020202020204" pitchFamily="34" charset="0"/>
              <a:buChar char="•"/>
            </a:pPr>
            <a:endParaRPr lang="en-US" sz="2000" dirty="0">
              <a:solidFill>
                <a:srgbClr val="62706F"/>
              </a:solidFill>
            </a:endParaRPr>
          </a:p>
          <a:p>
            <a:pPr marL="285750" indent="-285750">
              <a:buClr>
                <a:srgbClr val="DEA515"/>
              </a:buClr>
              <a:buFont typeface="Arial" panose="020B0604020202020204" pitchFamily="34" charset="0"/>
              <a:buChar char="•"/>
            </a:pPr>
            <a:r>
              <a:rPr lang="en-US" sz="2000" dirty="0">
                <a:solidFill>
                  <a:srgbClr val="62706F"/>
                </a:solidFill>
              </a:rPr>
              <a:t>Filing options for survivor’s benefits do not change</a:t>
            </a:r>
          </a:p>
          <a:p>
            <a:endParaRPr lang="en-US" sz="2400" dirty="0"/>
          </a:p>
        </p:txBody>
      </p:sp>
      <p:grpSp>
        <p:nvGrpSpPr>
          <p:cNvPr id="2" name="Group 1"/>
          <p:cNvGrpSpPr/>
          <p:nvPr/>
        </p:nvGrpSpPr>
        <p:grpSpPr>
          <a:xfrm>
            <a:off x="2384561" y="1888274"/>
            <a:ext cx="4161510" cy="1619552"/>
            <a:chOff x="2316979" y="1874361"/>
            <a:chExt cx="4161510" cy="1619552"/>
          </a:xfrm>
        </p:grpSpPr>
        <p:grpSp>
          <p:nvGrpSpPr>
            <p:cNvPr id="4" name="Group 3"/>
            <p:cNvGrpSpPr/>
            <p:nvPr/>
          </p:nvGrpSpPr>
          <p:grpSpPr>
            <a:xfrm>
              <a:off x="2316979" y="1874361"/>
              <a:ext cx="1224329" cy="1255528"/>
              <a:chOff x="2227332" y="1881719"/>
              <a:chExt cx="1224329" cy="1255528"/>
            </a:xfrm>
          </p:grpSpPr>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6095" y="1881719"/>
                <a:ext cx="866802" cy="895890"/>
              </a:xfrm>
              <a:prstGeom prst="rect">
                <a:avLst/>
              </a:prstGeom>
            </p:spPr>
          </p:pic>
          <p:sp>
            <p:nvSpPr>
              <p:cNvPr id="28" name="TextBox 27"/>
              <p:cNvSpPr txBox="1">
                <a:spLocks noChangeAspect="1"/>
              </p:cNvSpPr>
              <p:nvPr/>
            </p:nvSpPr>
            <p:spPr>
              <a:xfrm>
                <a:off x="2227332" y="2782684"/>
                <a:ext cx="1224329" cy="354563"/>
              </a:xfrm>
              <a:prstGeom prst="rect">
                <a:avLst/>
              </a:prstGeom>
              <a:noFill/>
            </p:spPr>
            <p:txBody>
              <a:bodyPr wrap="square" lIns="0" tIns="91440" rIns="0" bIns="91440" rtlCol="0" anchor="ctr" anchorCtr="0">
                <a:spAutoFit/>
              </a:bodyPr>
              <a:lstStyle/>
              <a:p>
                <a:pPr algn="ctr"/>
                <a:r>
                  <a:rPr lang="en-US" sz="2000" dirty="0">
                    <a:solidFill>
                      <a:srgbClr val="62706F"/>
                    </a:solidFill>
                  </a:rPr>
                  <a:t>Spouses</a:t>
                </a:r>
              </a:p>
            </p:txBody>
          </p:sp>
        </p:grpSp>
        <p:grpSp>
          <p:nvGrpSpPr>
            <p:cNvPr id="8" name="Group 7"/>
            <p:cNvGrpSpPr/>
            <p:nvPr/>
          </p:nvGrpSpPr>
          <p:grpSpPr>
            <a:xfrm>
              <a:off x="4206214" y="1874361"/>
              <a:ext cx="2272275" cy="1619552"/>
              <a:chOff x="3354567" y="1874361"/>
              <a:chExt cx="2272275" cy="1619552"/>
            </a:xfrm>
          </p:grpSpPr>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7108" y="1874361"/>
                <a:ext cx="847193" cy="858267"/>
              </a:xfrm>
              <a:prstGeom prst="rect">
                <a:avLst/>
              </a:prstGeom>
            </p:spPr>
          </p:pic>
          <p:sp>
            <p:nvSpPr>
              <p:cNvPr id="32" name="TextBox 31"/>
              <p:cNvSpPr txBox="1">
                <a:spLocks noChangeAspect="1"/>
              </p:cNvSpPr>
              <p:nvPr/>
            </p:nvSpPr>
            <p:spPr>
              <a:xfrm>
                <a:off x="3354567" y="2740715"/>
                <a:ext cx="2272275" cy="753198"/>
              </a:xfrm>
              <a:prstGeom prst="rect">
                <a:avLst/>
              </a:prstGeom>
              <a:noFill/>
            </p:spPr>
            <p:txBody>
              <a:bodyPr wrap="square" lIns="0" tIns="91440" rIns="0" bIns="91440" rtlCol="0" anchor="ctr" anchorCtr="0">
                <a:spAutoFit/>
              </a:bodyPr>
              <a:lstStyle/>
              <a:p>
                <a:pPr algn="ctr">
                  <a:lnSpc>
                    <a:spcPts val="2100"/>
                  </a:lnSpc>
                </a:pPr>
                <a:r>
                  <a:rPr lang="en-US" sz="2000" dirty="0">
                    <a:solidFill>
                      <a:srgbClr val="62706F"/>
                    </a:solidFill>
                  </a:rPr>
                  <a:t>Dependent </a:t>
                </a:r>
                <a:br>
                  <a:rPr lang="en-US" sz="2000" dirty="0">
                    <a:solidFill>
                      <a:srgbClr val="62706F"/>
                    </a:solidFill>
                  </a:rPr>
                </a:br>
                <a:r>
                  <a:rPr lang="en-US" sz="2000" dirty="0">
                    <a:solidFill>
                      <a:srgbClr val="62706F"/>
                    </a:solidFill>
                  </a:rPr>
                  <a:t>children</a:t>
                </a:r>
              </a:p>
            </p:txBody>
          </p:sp>
        </p:grpSp>
      </p:grpSp>
    </p:spTree>
    <p:extLst>
      <p:ext uri="{BB962C8B-B14F-4D97-AF65-F5344CB8AC3E}">
        <p14:creationId xmlns:p14="http://schemas.microsoft.com/office/powerpoint/2010/main" val="2936380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6173" y="1994646"/>
            <a:ext cx="1086555" cy="107950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655" y="1994646"/>
            <a:ext cx="1044450" cy="10795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32</a:t>
            </a:fld>
            <a:endParaRPr lang="en-US" dirty="0"/>
          </a:p>
        </p:txBody>
      </p:sp>
      <p:sp>
        <p:nvSpPr>
          <p:cNvPr id="3" name="TextBox 2"/>
          <p:cNvSpPr txBox="1"/>
          <p:nvPr/>
        </p:nvSpPr>
        <p:spPr>
          <a:xfrm>
            <a:off x="1611689" y="2303564"/>
            <a:ext cx="2734251" cy="461665"/>
          </a:xfrm>
          <a:prstGeom prst="rect">
            <a:avLst/>
          </a:prstGeom>
          <a:noFill/>
        </p:spPr>
        <p:txBody>
          <a:bodyPr wrap="square" lIns="0" tIns="0" rIns="0" bIns="0" rtlCol="0">
            <a:spAutoFit/>
          </a:bodyPr>
          <a:lstStyle/>
          <a:p>
            <a:r>
              <a:rPr lang="en-US" sz="3000" b="1" dirty="0">
                <a:solidFill>
                  <a:srgbClr val="5A8BAC"/>
                </a:solidFill>
              </a:rPr>
              <a:t>Eligibility</a:t>
            </a:r>
          </a:p>
        </p:txBody>
      </p:sp>
      <p:sp>
        <p:nvSpPr>
          <p:cNvPr id="7" name="TextBox 6"/>
          <p:cNvSpPr txBox="1"/>
          <p:nvPr/>
        </p:nvSpPr>
        <p:spPr>
          <a:xfrm>
            <a:off x="1414319" y="3170377"/>
            <a:ext cx="3012439" cy="2925359"/>
          </a:xfrm>
          <a:prstGeom prst="rect">
            <a:avLst/>
          </a:prstGeom>
          <a:noFill/>
        </p:spPr>
        <p:txBody>
          <a:bodyPr wrap="square" lIns="0" tIns="0" rIns="0" bIns="0" rtlCol="0">
            <a:noAutofit/>
          </a:bodyPr>
          <a:lstStyle/>
          <a:p>
            <a:pPr marL="228600" indent="-228600">
              <a:spcAft>
                <a:spcPts val="1800"/>
              </a:spcAft>
              <a:buClr>
                <a:srgbClr val="DEA515"/>
              </a:buClr>
              <a:buFont typeface="Arial"/>
              <a:buChar char="•"/>
            </a:pPr>
            <a:r>
              <a:rPr lang="en-US" sz="2000" dirty="0">
                <a:solidFill>
                  <a:srgbClr val="62706F"/>
                </a:solidFill>
              </a:rPr>
              <a:t>Eligible at 62</a:t>
            </a:r>
          </a:p>
          <a:p>
            <a:pPr marL="228600" indent="-228600">
              <a:spcAft>
                <a:spcPts val="1800"/>
              </a:spcAft>
              <a:buClr>
                <a:srgbClr val="DEA515"/>
              </a:buClr>
              <a:buFont typeface="Arial"/>
              <a:buChar char="•"/>
            </a:pPr>
            <a:r>
              <a:rPr lang="en-US" sz="2000" dirty="0">
                <a:solidFill>
                  <a:srgbClr val="62706F"/>
                </a:solidFill>
              </a:rPr>
              <a:t>Married for at least </a:t>
            </a:r>
            <a:br>
              <a:rPr lang="en-US" sz="2000" dirty="0">
                <a:solidFill>
                  <a:srgbClr val="62706F"/>
                </a:solidFill>
              </a:rPr>
            </a:br>
            <a:r>
              <a:rPr lang="en-US" sz="2000" dirty="0">
                <a:solidFill>
                  <a:srgbClr val="62706F"/>
                </a:solidFill>
              </a:rPr>
              <a:t>one year</a:t>
            </a:r>
          </a:p>
          <a:p>
            <a:pPr marL="228600" indent="-228600">
              <a:spcAft>
                <a:spcPts val="1800"/>
              </a:spcAft>
              <a:buClr>
                <a:srgbClr val="DEA515"/>
              </a:buClr>
              <a:buFont typeface="Arial"/>
              <a:buChar char="•"/>
            </a:pPr>
            <a:r>
              <a:rPr lang="en-US" sz="2000" dirty="0">
                <a:solidFill>
                  <a:srgbClr val="62706F"/>
                </a:solidFill>
              </a:rPr>
              <a:t>One spouse must file </a:t>
            </a:r>
            <a:br>
              <a:rPr lang="en-US" sz="2000" dirty="0">
                <a:solidFill>
                  <a:srgbClr val="62706F"/>
                </a:solidFill>
              </a:rPr>
            </a:br>
            <a:r>
              <a:rPr lang="en-US" sz="2000" dirty="0">
                <a:solidFill>
                  <a:srgbClr val="62706F"/>
                </a:solidFill>
              </a:rPr>
              <a:t>for the other to claim benefits</a:t>
            </a:r>
          </a:p>
        </p:txBody>
      </p:sp>
      <p:sp>
        <p:nvSpPr>
          <p:cNvPr id="17" name="TextBox 16"/>
          <p:cNvSpPr txBox="1"/>
          <p:nvPr/>
        </p:nvSpPr>
        <p:spPr>
          <a:xfrm>
            <a:off x="5445638" y="3170377"/>
            <a:ext cx="3005528" cy="986211"/>
          </a:xfrm>
          <a:prstGeom prst="rect">
            <a:avLst/>
          </a:prstGeom>
          <a:noFill/>
        </p:spPr>
        <p:txBody>
          <a:bodyPr wrap="square" lIns="0" tIns="0" rIns="0" bIns="0" rtlCol="0">
            <a:noAutofit/>
          </a:bodyPr>
          <a:lstStyle/>
          <a:p>
            <a:pPr marL="228600" indent="-228600">
              <a:spcAft>
                <a:spcPts val="1800"/>
              </a:spcAft>
              <a:buClr>
                <a:srgbClr val="DEA515"/>
              </a:buClr>
              <a:buFont typeface="Arial"/>
              <a:buChar char="•"/>
            </a:pPr>
            <a:r>
              <a:rPr lang="en-US" sz="2000" b="1" dirty="0">
                <a:solidFill>
                  <a:srgbClr val="62706F"/>
                </a:solidFill>
              </a:rPr>
              <a:t>Up to 50% </a:t>
            </a:r>
            <a:r>
              <a:rPr lang="en-US" sz="2000" dirty="0">
                <a:solidFill>
                  <a:srgbClr val="62706F"/>
                </a:solidFill>
              </a:rPr>
              <a:t>of </a:t>
            </a:r>
            <a:br>
              <a:rPr lang="en-US" sz="2000" dirty="0">
                <a:solidFill>
                  <a:srgbClr val="62706F"/>
                </a:solidFill>
              </a:rPr>
            </a:br>
            <a:r>
              <a:rPr lang="en-US" sz="2000" dirty="0">
                <a:solidFill>
                  <a:srgbClr val="62706F"/>
                </a:solidFill>
              </a:rPr>
              <a:t>spouse’s PIA</a:t>
            </a:r>
          </a:p>
        </p:txBody>
      </p:sp>
      <p:sp>
        <p:nvSpPr>
          <p:cNvPr id="18" name="TextBox 17"/>
          <p:cNvSpPr txBox="1"/>
          <p:nvPr/>
        </p:nvSpPr>
        <p:spPr>
          <a:xfrm>
            <a:off x="5670736" y="2303564"/>
            <a:ext cx="2734251" cy="461665"/>
          </a:xfrm>
          <a:prstGeom prst="rect">
            <a:avLst/>
          </a:prstGeom>
          <a:noFill/>
        </p:spPr>
        <p:txBody>
          <a:bodyPr wrap="square" lIns="0" tIns="0" rIns="0" bIns="0" rtlCol="0">
            <a:spAutoFit/>
          </a:bodyPr>
          <a:lstStyle/>
          <a:p>
            <a:r>
              <a:rPr lang="en-US" sz="3000" b="1" dirty="0">
                <a:solidFill>
                  <a:srgbClr val="5A8BAC"/>
                </a:solidFill>
              </a:rPr>
              <a:t>Benefits</a:t>
            </a:r>
          </a:p>
        </p:txBody>
      </p:sp>
      <p:sp>
        <p:nvSpPr>
          <p:cNvPr id="15" name="Title 1"/>
          <p:cNvSpPr txBox="1">
            <a:spLocks/>
          </p:cNvSpPr>
          <p:nvPr/>
        </p:nvSpPr>
        <p:spPr>
          <a:xfrm>
            <a:off x="508000" y="912051"/>
            <a:ext cx="8740828"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SOCIAL SECURITY BASICS</a:t>
            </a:r>
          </a:p>
          <a:p>
            <a:r>
              <a:rPr lang="en-US" sz="3300" b="0" dirty="0">
                <a:solidFill>
                  <a:srgbClr val="62706F"/>
                </a:solidFill>
                <a:sym typeface="Calibri"/>
              </a:rPr>
              <a:t>Spousal filing rules</a:t>
            </a:r>
            <a:endParaRPr lang="en-US" sz="3300" b="0" dirty="0">
              <a:solidFill>
                <a:srgbClr val="62706F"/>
              </a:solidFill>
            </a:endParaRPr>
          </a:p>
        </p:txBody>
      </p:sp>
    </p:spTree>
    <p:extLst>
      <p:ext uri="{BB962C8B-B14F-4D97-AF65-F5344CB8AC3E}">
        <p14:creationId xmlns:p14="http://schemas.microsoft.com/office/powerpoint/2010/main" val="9741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33</a:t>
            </a:fld>
            <a:endParaRPr lang="en-US" dirty="0"/>
          </a:p>
        </p:txBody>
      </p:sp>
      <p:sp>
        <p:nvSpPr>
          <p:cNvPr id="16" name="TextBox 15"/>
          <p:cNvSpPr txBox="1"/>
          <p:nvPr/>
        </p:nvSpPr>
        <p:spPr>
          <a:xfrm>
            <a:off x="1611689" y="1760358"/>
            <a:ext cx="2734251" cy="307777"/>
          </a:xfrm>
          <a:prstGeom prst="rect">
            <a:avLst/>
          </a:prstGeom>
          <a:noFill/>
        </p:spPr>
        <p:txBody>
          <a:bodyPr wrap="square" lIns="0" tIns="0" rIns="0" bIns="0" rtlCol="0">
            <a:spAutoFit/>
          </a:bodyPr>
          <a:lstStyle/>
          <a:p>
            <a:r>
              <a:rPr lang="en-US" sz="2000" b="1" dirty="0">
                <a:solidFill>
                  <a:schemeClr val="bg1"/>
                </a:solidFill>
              </a:rPr>
              <a:t>Eligibility</a:t>
            </a:r>
          </a:p>
        </p:txBody>
      </p:sp>
      <p:sp>
        <p:nvSpPr>
          <p:cNvPr id="18" name="TextBox 17"/>
          <p:cNvSpPr txBox="1"/>
          <p:nvPr/>
        </p:nvSpPr>
        <p:spPr>
          <a:xfrm>
            <a:off x="5846578" y="1760358"/>
            <a:ext cx="2734251" cy="307777"/>
          </a:xfrm>
          <a:prstGeom prst="rect">
            <a:avLst/>
          </a:prstGeom>
          <a:noFill/>
        </p:spPr>
        <p:txBody>
          <a:bodyPr wrap="square" lIns="0" tIns="0" rIns="0" bIns="0" rtlCol="0">
            <a:spAutoFit/>
          </a:bodyPr>
          <a:lstStyle/>
          <a:p>
            <a:r>
              <a:rPr lang="en-US" sz="2000" b="1" dirty="0">
                <a:solidFill>
                  <a:schemeClr val="bg1"/>
                </a:solidFill>
              </a:rPr>
              <a:t>Benefits</a:t>
            </a:r>
          </a:p>
        </p:txBody>
      </p:sp>
      <p:sp>
        <p:nvSpPr>
          <p:cNvPr id="20" name="TextBox 19"/>
          <p:cNvSpPr txBox="1"/>
          <p:nvPr/>
        </p:nvSpPr>
        <p:spPr>
          <a:xfrm>
            <a:off x="1425864" y="3170377"/>
            <a:ext cx="3012439" cy="2231102"/>
          </a:xfrm>
          <a:prstGeom prst="rect">
            <a:avLst/>
          </a:prstGeom>
          <a:noFill/>
        </p:spPr>
        <p:txBody>
          <a:bodyPr wrap="square" lIns="0" tIns="0" rIns="0" bIns="0" rtlCol="0">
            <a:noAutofit/>
          </a:bodyPr>
          <a:lstStyle/>
          <a:p>
            <a:pPr marL="228600" indent="-228600">
              <a:spcAft>
                <a:spcPts val="1800"/>
              </a:spcAft>
              <a:buClr>
                <a:srgbClr val="DEA515"/>
              </a:buClr>
              <a:buFont typeface="Arial"/>
              <a:buChar char="•"/>
            </a:pPr>
            <a:r>
              <a:rPr lang="en-US" sz="2000" dirty="0">
                <a:solidFill>
                  <a:srgbClr val="62706F"/>
                </a:solidFill>
              </a:rPr>
              <a:t>Married for at least </a:t>
            </a:r>
            <a:br>
              <a:rPr lang="en-US" sz="2000" dirty="0">
                <a:solidFill>
                  <a:srgbClr val="62706F"/>
                </a:solidFill>
              </a:rPr>
            </a:br>
            <a:r>
              <a:rPr lang="en-US" sz="2000" dirty="0">
                <a:solidFill>
                  <a:srgbClr val="62706F"/>
                </a:solidFill>
              </a:rPr>
              <a:t>9 months</a:t>
            </a:r>
          </a:p>
          <a:p>
            <a:pPr marL="228600" indent="-228600">
              <a:spcAft>
                <a:spcPts val="1800"/>
              </a:spcAft>
              <a:buClr>
                <a:srgbClr val="DEA515"/>
              </a:buClr>
              <a:buFont typeface="Arial"/>
              <a:buChar char="•"/>
            </a:pPr>
            <a:r>
              <a:rPr lang="en-US" sz="2000" dirty="0">
                <a:solidFill>
                  <a:srgbClr val="62706F"/>
                </a:solidFill>
              </a:rPr>
              <a:t>Benefits can be taken </a:t>
            </a:r>
            <a:br>
              <a:rPr lang="en-US" sz="2000" dirty="0">
                <a:solidFill>
                  <a:srgbClr val="62706F"/>
                </a:solidFill>
              </a:rPr>
            </a:br>
            <a:r>
              <a:rPr lang="en-US" sz="2000" dirty="0">
                <a:solidFill>
                  <a:srgbClr val="62706F"/>
                </a:solidFill>
              </a:rPr>
              <a:t>as early as age 60</a:t>
            </a:r>
            <a:r>
              <a:rPr lang="en-US" sz="2000" baseline="30000" dirty="0">
                <a:solidFill>
                  <a:srgbClr val="62706F"/>
                </a:solidFill>
              </a:rPr>
              <a:t>*</a:t>
            </a:r>
          </a:p>
          <a:p>
            <a:pPr marL="228600" indent="-228600">
              <a:spcAft>
                <a:spcPts val="1800"/>
              </a:spcAft>
              <a:buClr>
                <a:srgbClr val="DEA515"/>
              </a:buClr>
              <a:buFont typeface="Arial"/>
              <a:buChar char="•"/>
            </a:pPr>
            <a:r>
              <a:rPr lang="en-US" sz="2000" dirty="0">
                <a:solidFill>
                  <a:srgbClr val="62706F"/>
                </a:solidFill>
              </a:rPr>
              <a:t>Currently widowed or remarried after age 60</a:t>
            </a:r>
          </a:p>
        </p:txBody>
      </p:sp>
      <p:sp>
        <p:nvSpPr>
          <p:cNvPr id="21" name="TextBox 20"/>
          <p:cNvSpPr txBox="1"/>
          <p:nvPr/>
        </p:nvSpPr>
        <p:spPr>
          <a:xfrm>
            <a:off x="5463202" y="3170377"/>
            <a:ext cx="3126512" cy="3098800"/>
          </a:xfrm>
          <a:prstGeom prst="rect">
            <a:avLst/>
          </a:prstGeom>
          <a:noFill/>
        </p:spPr>
        <p:txBody>
          <a:bodyPr wrap="square" lIns="0" tIns="0" rIns="0" bIns="0" rtlCol="0">
            <a:noAutofit/>
          </a:bodyPr>
          <a:lstStyle/>
          <a:p>
            <a:pPr marL="228600" indent="-228600">
              <a:spcAft>
                <a:spcPts val="1800"/>
              </a:spcAft>
              <a:buClr>
                <a:srgbClr val="DEA515"/>
              </a:buClr>
              <a:buFont typeface="Arial"/>
              <a:buChar char="•"/>
            </a:pPr>
            <a:r>
              <a:rPr lang="en-US" sz="2000" dirty="0">
                <a:solidFill>
                  <a:srgbClr val="62706F"/>
                </a:solidFill>
              </a:rPr>
              <a:t>Up to spouse’s </a:t>
            </a:r>
            <a:br>
              <a:rPr lang="en-US" sz="2000" dirty="0">
                <a:solidFill>
                  <a:srgbClr val="62706F"/>
                </a:solidFill>
              </a:rPr>
            </a:br>
            <a:r>
              <a:rPr lang="en-US" sz="2000" dirty="0">
                <a:solidFill>
                  <a:srgbClr val="62706F"/>
                </a:solidFill>
              </a:rPr>
              <a:t>PIA including delayed retirement credits earned</a:t>
            </a:r>
          </a:p>
          <a:p>
            <a:pPr marL="228600" indent="-228600">
              <a:spcAft>
                <a:spcPts val="1800"/>
              </a:spcAft>
              <a:buClr>
                <a:srgbClr val="DEA515"/>
              </a:buClr>
              <a:buFont typeface="Arial"/>
              <a:buChar char="•"/>
            </a:pPr>
            <a:r>
              <a:rPr lang="en-US" sz="2000" dirty="0">
                <a:solidFill>
                  <a:srgbClr val="62706F"/>
                </a:solidFill>
              </a:rPr>
              <a:t>Survivor benefits can </a:t>
            </a:r>
            <a:br>
              <a:rPr lang="en-US" sz="2000" dirty="0">
                <a:solidFill>
                  <a:srgbClr val="62706F"/>
                </a:solidFill>
              </a:rPr>
            </a:br>
            <a:r>
              <a:rPr lang="en-US" sz="2000" dirty="0">
                <a:solidFill>
                  <a:srgbClr val="62706F"/>
                </a:solidFill>
              </a:rPr>
              <a:t>be received independent of individual benefits</a:t>
            </a:r>
          </a:p>
        </p:txBody>
      </p:sp>
      <p:sp>
        <p:nvSpPr>
          <p:cNvPr id="14" name="Title 1"/>
          <p:cNvSpPr txBox="1">
            <a:spLocks/>
          </p:cNvSpPr>
          <p:nvPr/>
        </p:nvSpPr>
        <p:spPr>
          <a:xfrm>
            <a:off x="508000" y="912051"/>
            <a:ext cx="8740828"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SOCIAL SECURITY BASICS</a:t>
            </a:r>
          </a:p>
          <a:p>
            <a:r>
              <a:rPr lang="en-US" sz="3300" b="0" dirty="0">
                <a:solidFill>
                  <a:srgbClr val="62706F"/>
                </a:solidFill>
                <a:sym typeface="Calibri"/>
              </a:rPr>
              <a:t>For surviving spouses</a:t>
            </a:r>
            <a:endParaRPr lang="en-US" sz="3300" b="0" dirty="0">
              <a:solidFill>
                <a:srgbClr val="62706F"/>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6173" y="1994646"/>
            <a:ext cx="1086555" cy="107950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655" y="1994879"/>
            <a:ext cx="1044450" cy="1079033"/>
          </a:xfrm>
          <a:prstGeom prst="rect">
            <a:avLst/>
          </a:prstGeom>
        </p:spPr>
      </p:pic>
      <p:sp>
        <p:nvSpPr>
          <p:cNvPr id="19" name="TextBox 18"/>
          <p:cNvSpPr txBox="1"/>
          <p:nvPr/>
        </p:nvSpPr>
        <p:spPr>
          <a:xfrm>
            <a:off x="1611689" y="2303564"/>
            <a:ext cx="2734251" cy="461665"/>
          </a:xfrm>
          <a:prstGeom prst="rect">
            <a:avLst/>
          </a:prstGeom>
          <a:noFill/>
        </p:spPr>
        <p:txBody>
          <a:bodyPr wrap="square" lIns="0" tIns="0" rIns="0" bIns="0" rtlCol="0">
            <a:spAutoFit/>
          </a:bodyPr>
          <a:lstStyle/>
          <a:p>
            <a:r>
              <a:rPr lang="en-US" sz="3000" b="1" dirty="0">
                <a:solidFill>
                  <a:srgbClr val="5A8BAC"/>
                </a:solidFill>
              </a:rPr>
              <a:t>Eligibility</a:t>
            </a:r>
          </a:p>
        </p:txBody>
      </p:sp>
      <p:sp>
        <p:nvSpPr>
          <p:cNvPr id="22" name="TextBox 21"/>
          <p:cNvSpPr txBox="1"/>
          <p:nvPr/>
        </p:nvSpPr>
        <p:spPr>
          <a:xfrm>
            <a:off x="5670736" y="2303564"/>
            <a:ext cx="2734251" cy="461665"/>
          </a:xfrm>
          <a:prstGeom prst="rect">
            <a:avLst/>
          </a:prstGeom>
          <a:noFill/>
        </p:spPr>
        <p:txBody>
          <a:bodyPr wrap="square" lIns="0" tIns="0" rIns="0" bIns="0" rtlCol="0">
            <a:spAutoFit/>
          </a:bodyPr>
          <a:lstStyle/>
          <a:p>
            <a:r>
              <a:rPr lang="en-US" sz="3000" b="1" dirty="0">
                <a:solidFill>
                  <a:srgbClr val="5A8BAC"/>
                </a:solidFill>
              </a:rPr>
              <a:t>Benefits</a:t>
            </a:r>
          </a:p>
        </p:txBody>
      </p:sp>
      <p:sp>
        <p:nvSpPr>
          <p:cNvPr id="2" name="Rectangle 1"/>
          <p:cNvSpPr/>
          <p:nvPr/>
        </p:nvSpPr>
        <p:spPr>
          <a:xfrm>
            <a:off x="267777" y="6242804"/>
            <a:ext cx="7934527" cy="400110"/>
          </a:xfrm>
          <a:prstGeom prst="rect">
            <a:avLst/>
          </a:prstGeom>
        </p:spPr>
        <p:txBody>
          <a:bodyPr wrap="square">
            <a:spAutoFit/>
          </a:bodyPr>
          <a:lstStyle/>
          <a:p>
            <a:r>
              <a:rPr lang="en-US" sz="1000" dirty="0">
                <a:solidFill>
                  <a:schemeClr val="bg1">
                    <a:lumMod val="50000"/>
                  </a:schemeClr>
                </a:solidFill>
              </a:rPr>
              <a:t>* Filing from 60 and up to FRA will permanently reduce monthly survivor benefits, but not impact the survivor’s own benefits</a:t>
            </a:r>
          </a:p>
          <a:p>
            <a:endParaRPr lang="en-US" sz="1000" dirty="0"/>
          </a:p>
        </p:txBody>
      </p:sp>
    </p:spTree>
    <p:extLst>
      <p:ext uri="{BB962C8B-B14F-4D97-AF65-F5344CB8AC3E}">
        <p14:creationId xmlns:p14="http://schemas.microsoft.com/office/powerpoint/2010/main" val="377816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34</a:t>
            </a:fld>
            <a:endParaRPr lang="en-US" dirty="0"/>
          </a:p>
        </p:txBody>
      </p:sp>
      <p:sp>
        <p:nvSpPr>
          <p:cNvPr id="18" name="TextBox 17"/>
          <p:cNvSpPr txBox="1"/>
          <p:nvPr/>
        </p:nvSpPr>
        <p:spPr>
          <a:xfrm>
            <a:off x="1379680" y="3170377"/>
            <a:ext cx="3012439" cy="3530600"/>
          </a:xfrm>
          <a:prstGeom prst="rect">
            <a:avLst/>
          </a:prstGeom>
          <a:noFill/>
        </p:spPr>
        <p:txBody>
          <a:bodyPr wrap="square" lIns="0" tIns="0" rIns="0" bIns="0" rtlCol="0">
            <a:noAutofit/>
          </a:bodyPr>
          <a:lstStyle/>
          <a:p>
            <a:pPr marL="228600" indent="-228600">
              <a:spcAft>
                <a:spcPts val="1800"/>
              </a:spcAft>
              <a:buClr>
                <a:srgbClr val="DEA515"/>
              </a:buClr>
              <a:buFont typeface="Arial"/>
              <a:buChar char="•"/>
            </a:pPr>
            <a:r>
              <a:rPr lang="en-US" sz="2000" dirty="0">
                <a:solidFill>
                  <a:srgbClr val="62706F"/>
                </a:solidFill>
              </a:rPr>
              <a:t>Married for at least </a:t>
            </a:r>
            <a:br>
              <a:rPr lang="en-US" sz="2000" dirty="0">
                <a:solidFill>
                  <a:srgbClr val="62706F"/>
                </a:solidFill>
              </a:rPr>
            </a:br>
            <a:r>
              <a:rPr lang="en-US" sz="2000" dirty="0">
                <a:solidFill>
                  <a:srgbClr val="62706F"/>
                </a:solidFill>
              </a:rPr>
              <a:t>10 years</a:t>
            </a:r>
          </a:p>
          <a:p>
            <a:pPr marL="228600" indent="-228600">
              <a:spcAft>
                <a:spcPts val="1800"/>
              </a:spcAft>
              <a:buClr>
                <a:srgbClr val="DEA515"/>
              </a:buClr>
              <a:buFont typeface="Arial"/>
              <a:buChar char="•"/>
            </a:pPr>
            <a:r>
              <a:rPr lang="en-US" sz="2000" dirty="0">
                <a:solidFill>
                  <a:srgbClr val="62706F"/>
                </a:solidFill>
              </a:rPr>
              <a:t>Currently unmarried</a:t>
            </a:r>
            <a:endParaRPr lang="en-US" sz="2000" strike="sngStrike" dirty="0">
              <a:solidFill>
                <a:srgbClr val="62706F"/>
              </a:solidFill>
            </a:endParaRPr>
          </a:p>
          <a:p>
            <a:pPr marL="228600" indent="-228600">
              <a:spcAft>
                <a:spcPts val="1800"/>
              </a:spcAft>
              <a:buClr>
                <a:srgbClr val="DEA515"/>
              </a:buClr>
              <a:buFont typeface="Arial"/>
              <a:buChar char="•"/>
            </a:pPr>
            <a:r>
              <a:rPr lang="en-US" sz="2000" dirty="0">
                <a:solidFill>
                  <a:srgbClr val="62706F"/>
                </a:solidFill>
              </a:rPr>
              <a:t>Ex-spouse does not have to file beyond </a:t>
            </a:r>
            <a:br>
              <a:rPr lang="en-US" sz="2000" dirty="0">
                <a:solidFill>
                  <a:srgbClr val="62706F"/>
                </a:solidFill>
              </a:rPr>
            </a:br>
            <a:r>
              <a:rPr lang="en-US" sz="2000" dirty="0">
                <a:solidFill>
                  <a:srgbClr val="62706F"/>
                </a:solidFill>
              </a:rPr>
              <a:t>two years after divorce</a:t>
            </a:r>
          </a:p>
        </p:txBody>
      </p:sp>
      <p:sp>
        <p:nvSpPr>
          <p:cNvPr id="19" name="TextBox 18"/>
          <p:cNvSpPr txBox="1"/>
          <p:nvPr/>
        </p:nvSpPr>
        <p:spPr>
          <a:xfrm>
            <a:off x="5445638" y="3170377"/>
            <a:ext cx="3005528" cy="3098800"/>
          </a:xfrm>
          <a:prstGeom prst="rect">
            <a:avLst/>
          </a:prstGeom>
          <a:noFill/>
        </p:spPr>
        <p:txBody>
          <a:bodyPr wrap="square" lIns="0" tIns="0" rIns="0" bIns="0" rtlCol="0">
            <a:noAutofit/>
          </a:bodyPr>
          <a:lstStyle/>
          <a:p>
            <a:pPr marL="228600" indent="-228600">
              <a:spcAft>
                <a:spcPts val="1800"/>
              </a:spcAft>
              <a:buClr>
                <a:srgbClr val="DEA515"/>
              </a:buClr>
              <a:buFont typeface="Arial"/>
              <a:buChar char="•"/>
            </a:pPr>
            <a:r>
              <a:rPr lang="en-US" sz="2000" dirty="0">
                <a:solidFill>
                  <a:srgbClr val="62706F"/>
                </a:solidFill>
              </a:rPr>
              <a:t>Spousal, then </a:t>
            </a:r>
            <a:br>
              <a:rPr lang="en-US" sz="2000" dirty="0">
                <a:solidFill>
                  <a:srgbClr val="62706F"/>
                </a:solidFill>
              </a:rPr>
            </a:br>
            <a:r>
              <a:rPr lang="en-US" sz="2000" dirty="0">
                <a:solidFill>
                  <a:srgbClr val="62706F"/>
                </a:solidFill>
              </a:rPr>
              <a:t>survivor benefits</a:t>
            </a:r>
          </a:p>
          <a:p>
            <a:pPr marL="228600" indent="-228600">
              <a:spcAft>
                <a:spcPts val="1800"/>
              </a:spcAft>
              <a:buClr>
                <a:srgbClr val="DEA515"/>
              </a:buClr>
              <a:buFont typeface="Arial"/>
              <a:buChar char="•"/>
            </a:pPr>
            <a:r>
              <a:rPr lang="en-US" sz="2000" dirty="0">
                <a:solidFill>
                  <a:srgbClr val="62706F"/>
                </a:solidFill>
              </a:rPr>
              <a:t>No impact on       </a:t>
            </a:r>
            <a:br>
              <a:rPr lang="en-US" sz="2000" dirty="0">
                <a:solidFill>
                  <a:srgbClr val="62706F"/>
                </a:solidFill>
              </a:rPr>
            </a:br>
            <a:r>
              <a:rPr lang="en-US" sz="2000" dirty="0">
                <a:solidFill>
                  <a:srgbClr val="62706F"/>
                </a:solidFill>
              </a:rPr>
              <a:t>ex-spouse’s benefit</a:t>
            </a:r>
          </a:p>
          <a:p>
            <a:pPr marL="228600" indent="-228600">
              <a:spcAft>
                <a:spcPts val="1800"/>
              </a:spcAft>
              <a:buClr>
                <a:srgbClr val="DEA515"/>
              </a:buClr>
              <a:buFont typeface="Arial"/>
              <a:buChar char="•"/>
            </a:pPr>
            <a:r>
              <a:rPr lang="en-US" sz="2000" dirty="0">
                <a:solidFill>
                  <a:srgbClr val="62706F"/>
                </a:solidFill>
              </a:rPr>
              <a:t>Not subject to the </a:t>
            </a:r>
            <a:br>
              <a:rPr lang="en-US" sz="2000" dirty="0">
                <a:solidFill>
                  <a:srgbClr val="62706F"/>
                </a:solidFill>
              </a:rPr>
            </a:br>
            <a:r>
              <a:rPr lang="en-US" sz="2000" dirty="0">
                <a:solidFill>
                  <a:srgbClr val="62706F"/>
                </a:solidFill>
              </a:rPr>
              <a:t>family maximum</a:t>
            </a:r>
          </a:p>
        </p:txBody>
      </p:sp>
      <p:sp>
        <p:nvSpPr>
          <p:cNvPr id="15" name="Title 1"/>
          <p:cNvSpPr txBox="1">
            <a:spLocks/>
          </p:cNvSpPr>
          <p:nvPr/>
        </p:nvSpPr>
        <p:spPr>
          <a:xfrm>
            <a:off x="508000" y="912051"/>
            <a:ext cx="8740828"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SOCIAL SECURITY BASICS</a:t>
            </a:r>
          </a:p>
          <a:p>
            <a:r>
              <a:rPr lang="en-US" sz="3300" b="0" dirty="0">
                <a:solidFill>
                  <a:srgbClr val="62706F"/>
                </a:solidFill>
                <a:sym typeface="Calibri"/>
              </a:rPr>
              <a:t>For divorced spouses</a:t>
            </a:r>
            <a:endParaRPr lang="en-US" sz="3300" b="0" dirty="0">
              <a:solidFill>
                <a:srgbClr val="62706F"/>
              </a:solidFill>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6173" y="1994646"/>
            <a:ext cx="1086555" cy="107950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655" y="1994879"/>
            <a:ext cx="1044450" cy="1079033"/>
          </a:xfrm>
          <a:prstGeom prst="rect">
            <a:avLst/>
          </a:prstGeom>
        </p:spPr>
      </p:pic>
      <p:sp>
        <p:nvSpPr>
          <p:cNvPr id="21" name="TextBox 20"/>
          <p:cNvSpPr txBox="1"/>
          <p:nvPr/>
        </p:nvSpPr>
        <p:spPr>
          <a:xfrm>
            <a:off x="1611689" y="2303564"/>
            <a:ext cx="2734251" cy="461665"/>
          </a:xfrm>
          <a:prstGeom prst="rect">
            <a:avLst/>
          </a:prstGeom>
          <a:noFill/>
        </p:spPr>
        <p:txBody>
          <a:bodyPr wrap="square" lIns="0" tIns="0" rIns="0" bIns="0" rtlCol="0">
            <a:spAutoFit/>
          </a:bodyPr>
          <a:lstStyle/>
          <a:p>
            <a:r>
              <a:rPr lang="en-US" sz="3000" b="1" dirty="0">
                <a:solidFill>
                  <a:srgbClr val="5A8BAC"/>
                </a:solidFill>
              </a:rPr>
              <a:t>Eligibility</a:t>
            </a:r>
          </a:p>
        </p:txBody>
      </p:sp>
      <p:sp>
        <p:nvSpPr>
          <p:cNvPr id="22" name="TextBox 21"/>
          <p:cNvSpPr txBox="1"/>
          <p:nvPr/>
        </p:nvSpPr>
        <p:spPr>
          <a:xfrm>
            <a:off x="5670736" y="2303564"/>
            <a:ext cx="2734251" cy="461665"/>
          </a:xfrm>
          <a:prstGeom prst="rect">
            <a:avLst/>
          </a:prstGeom>
          <a:noFill/>
        </p:spPr>
        <p:txBody>
          <a:bodyPr wrap="square" lIns="0" tIns="0" rIns="0" bIns="0" rtlCol="0">
            <a:spAutoFit/>
          </a:bodyPr>
          <a:lstStyle/>
          <a:p>
            <a:r>
              <a:rPr lang="en-US" sz="3000" b="1" dirty="0">
                <a:solidFill>
                  <a:srgbClr val="5A8BAC"/>
                </a:solidFill>
              </a:rPr>
              <a:t>Benefits</a:t>
            </a:r>
          </a:p>
        </p:txBody>
      </p:sp>
    </p:spTree>
    <p:extLst>
      <p:ext uri="{BB962C8B-B14F-4D97-AF65-F5344CB8AC3E}">
        <p14:creationId xmlns:p14="http://schemas.microsoft.com/office/powerpoint/2010/main" val="8783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35</a:t>
            </a:fld>
            <a:endParaRPr lang="en-US" dirty="0"/>
          </a:p>
        </p:txBody>
      </p:sp>
      <p:sp>
        <p:nvSpPr>
          <p:cNvPr id="13" name="TextBox 12"/>
          <p:cNvSpPr txBox="1"/>
          <p:nvPr/>
        </p:nvSpPr>
        <p:spPr>
          <a:xfrm>
            <a:off x="1611689" y="1760358"/>
            <a:ext cx="2734251" cy="307777"/>
          </a:xfrm>
          <a:prstGeom prst="rect">
            <a:avLst/>
          </a:prstGeom>
          <a:noFill/>
        </p:spPr>
        <p:txBody>
          <a:bodyPr wrap="square" lIns="0" tIns="0" rIns="0" bIns="0" rtlCol="0">
            <a:spAutoFit/>
          </a:bodyPr>
          <a:lstStyle/>
          <a:p>
            <a:r>
              <a:rPr lang="en-US" sz="2000" b="1" dirty="0">
                <a:solidFill>
                  <a:schemeClr val="bg1"/>
                </a:solidFill>
              </a:rPr>
              <a:t>Eligibility</a:t>
            </a:r>
          </a:p>
        </p:txBody>
      </p:sp>
      <p:sp>
        <p:nvSpPr>
          <p:cNvPr id="18" name="TextBox 17"/>
          <p:cNvSpPr txBox="1"/>
          <p:nvPr/>
        </p:nvSpPr>
        <p:spPr>
          <a:xfrm>
            <a:off x="1402770" y="3170377"/>
            <a:ext cx="3012439" cy="2948936"/>
          </a:xfrm>
          <a:prstGeom prst="rect">
            <a:avLst/>
          </a:prstGeom>
          <a:noFill/>
        </p:spPr>
        <p:txBody>
          <a:bodyPr wrap="square" lIns="0" tIns="0" rIns="0" bIns="0" rtlCol="0">
            <a:noAutofit/>
          </a:bodyPr>
          <a:lstStyle/>
          <a:p>
            <a:pPr marL="228600" indent="-228600">
              <a:spcAft>
                <a:spcPts val="1800"/>
              </a:spcAft>
              <a:buClr>
                <a:srgbClr val="DEA515"/>
              </a:buClr>
              <a:buFont typeface="Arial"/>
              <a:buChar char="•"/>
            </a:pPr>
            <a:r>
              <a:rPr lang="en-US" sz="2000" dirty="0">
                <a:solidFill>
                  <a:srgbClr val="62706F"/>
                </a:solidFill>
              </a:rPr>
              <a:t>Dependent under </a:t>
            </a:r>
            <a:br>
              <a:rPr lang="en-US" sz="2000" dirty="0">
                <a:solidFill>
                  <a:srgbClr val="62706F"/>
                </a:solidFill>
              </a:rPr>
            </a:br>
            <a:r>
              <a:rPr lang="en-US" sz="2000" dirty="0">
                <a:solidFill>
                  <a:srgbClr val="62706F"/>
                </a:solidFill>
              </a:rPr>
              <a:t>age 18</a:t>
            </a:r>
          </a:p>
          <a:p>
            <a:pPr marL="228600" indent="-228600">
              <a:spcAft>
                <a:spcPts val="1800"/>
              </a:spcAft>
              <a:buClr>
                <a:srgbClr val="DEA515"/>
              </a:buClr>
              <a:buFont typeface="Arial"/>
              <a:buChar char="•"/>
            </a:pPr>
            <a:r>
              <a:rPr lang="en-US" sz="2000" dirty="0">
                <a:solidFill>
                  <a:srgbClr val="62706F"/>
                </a:solidFill>
              </a:rPr>
              <a:t>Disabled dependents </a:t>
            </a:r>
            <a:br>
              <a:rPr lang="en-US" sz="2000" dirty="0">
                <a:solidFill>
                  <a:srgbClr val="62706F"/>
                </a:solidFill>
              </a:rPr>
            </a:br>
            <a:r>
              <a:rPr lang="en-US" sz="2000" dirty="0">
                <a:solidFill>
                  <a:srgbClr val="62706F"/>
                </a:solidFill>
              </a:rPr>
              <a:t>if disability occurred before age 22</a:t>
            </a:r>
          </a:p>
        </p:txBody>
      </p:sp>
      <p:sp>
        <p:nvSpPr>
          <p:cNvPr id="19" name="TextBox 18"/>
          <p:cNvSpPr txBox="1"/>
          <p:nvPr/>
        </p:nvSpPr>
        <p:spPr>
          <a:xfrm>
            <a:off x="5480273" y="3170377"/>
            <a:ext cx="3005528" cy="3098800"/>
          </a:xfrm>
          <a:prstGeom prst="rect">
            <a:avLst/>
          </a:prstGeom>
          <a:noFill/>
        </p:spPr>
        <p:txBody>
          <a:bodyPr wrap="square" lIns="0" tIns="0" rIns="0" bIns="0" rtlCol="0">
            <a:noAutofit/>
          </a:bodyPr>
          <a:lstStyle/>
          <a:p>
            <a:pPr marL="228600" indent="-228600">
              <a:spcAft>
                <a:spcPts val="1800"/>
              </a:spcAft>
              <a:buClr>
                <a:srgbClr val="DEA515"/>
              </a:buClr>
              <a:buFont typeface="Arial"/>
              <a:buChar char="•"/>
            </a:pPr>
            <a:r>
              <a:rPr lang="en-US" sz="2000" dirty="0">
                <a:solidFill>
                  <a:srgbClr val="62706F"/>
                </a:solidFill>
              </a:rPr>
              <a:t>50% of </a:t>
            </a:r>
            <a:br>
              <a:rPr lang="en-US" sz="2000" dirty="0">
                <a:solidFill>
                  <a:srgbClr val="62706F"/>
                </a:solidFill>
              </a:rPr>
            </a:br>
            <a:r>
              <a:rPr lang="en-US" sz="2000" dirty="0">
                <a:solidFill>
                  <a:srgbClr val="62706F"/>
                </a:solidFill>
              </a:rPr>
              <a:t>parent’s PIA</a:t>
            </a:r>
          </a:p>
          <a:p>
            <a:pPr marL="228600" indent="-228600">
              <a:spcAft>
                <a:spcPts val="1800"/>
              </a:spcAft>
              <a:buClr>
                <a:srgbClr val="DEA515"/>
              </a:buClr>
              <a:buFont typeface="Arial"/>
              <a:buChar char="•"/>
            </a:pPr>
            <a:r>
              <a:rPr lang="en-US" sz="2000" dirty="0">
                <a:solidFill>
                  <a:srgbClr val="62706F"/>
                </a:solidFill>
              </a:rPr>
              <a:t>75% of </a:t>
            </a:r>
            <a:br>
              <a:rPr lang="en-US" sz="2000" dirty="0">
                <a:solidFill>
                  <a:srgbClr val="62706F"/>
                </a:solidFill>
              </a:rPr>
            </a:br>
            <a:r>
              <a:rPr lang="en-US" sz="2000" dirty="0">
                <a:solidFill>
                  <a:srgbClr val="62706F"/>
                </a:solidFill>
              </a:rPr>
              <a:t>deceased’s PIA</a:t>
            </a:r>
          </a:p>
        </p:txBody>
      </p:sp>
      <p:sp>
        <p:nvSpPr>
          <p:cNvPr id="15" name="Title 1"/>
          <p:cNvSpPr txBox="1">
            <a:spLocks/>
          </p:cNvSpPr>
          <p:nvPr/>
        </p:nvSpPr>
        <p:spPr>
          <a:xfrm>
            <a:off x="508000" y="912051"/>
            <a:ext cx="8740828"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SOCIAL SECURITY BASICS</a:t>
            </a:r>
          </a:p>
          <a:p>
            <a:r>
              <a:rPr lang="en-US" sz="3300" b="0" dirty="0">
                <a:solidFill>
                  <a:srgbClr val="62706F"/>
                </a:solidFill>
                <a:sym typeface="Calibri"/>
              </a:rPr>
              <a:t>For dependent children</a:t>
            </a:r>
            <a:endParaRPr lang="en-US" sz="3300" b="0" dirty="0">
              <a:solidFill>
                <a:srgbClr val="62706F"/>
              </a:solidFill>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6173" y="1994646"/>
            <a:ext cx="1086555" cy="107950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655" y="2005344"/>
            <a:ext cx="1044450" cy="1058103"/>
          </a:xfrm>
          <a:prstGeom prst="rect">
            <a:avLst/>
          </a:prstGeom>
        </p:spPr>
      </p:pic>
      <p:sp>
        <p:nvSpPr>
          <p:cNvPr id="20" name="TextBox 19"/>
          <p:cNvSpPr txBox="1"/>
          <p:nvPr/>
        </p:nvSpPr>
        <p:spPr>
          <a:xfrm>
            <a:off x="1611689" y="2303564"/>
            <a:ext cx="2734251" cy="461665"/>
          </a:xfrm>
          <a:prstGeom prst="rect">
            <a:avLst/>
          </a:prstGeom>
          <a:noFill/>
        </p:spPr>
        <p:txBody>
          <a:bodyPr wrap="square" lIns="0" tIns="0" rIns="0" bIns="0" rtlCol="0">
            <a:spAutoFit/>
          </a:bodyPr>
          <a:lstStyle/>
          <a:p>
            <a:r>
              <a:rPr lang="en-US" sz="3000" b="1" dirty="0">
                <a:solidFill>
                  <a:srgbClr val="5A8BAC"/>
                </a:solidFill>
              </a:rPr>
              <a:t>Eligibility</a:t>
            </a:r>
          </a:p>
        </p:txBody>
      </p:sp>
      <p:sp>
        <p:nvSpPr>
          <p:cNvPr id="21" name="TextBox 20"/>
          <p:cNvSpPr txBox="1"/>
          <p:nvPr/>
        </p:nvSpPr>
        <p:spPr>
          <a:xfrm>
            <a:off x="5670736" y="2303564"/>
            <a:ext cx="2734251" cy="461665"/>
          </a:xfrm>
          <a:prstGeom prst="rect">
            <a:avLst/>
          </a:prstGeom>
          <a:noFill/>
        </p:spPr>
        <p:txBody>
          <a:bodyPr wrap="square" lIns="0" tIns="0" rIns="0" bIns="0" rtlCol="0">
            <a:spAutoFit/>
          </a:bodyPr>
          <a:lstStyle/>
          <a:p>
            <a:r>
              <a:rPr lang="en-US" sz="3000" b="1" dirty="0">
                <a:solidFill>
                  <a:srgbClr val="5A8BAC"/>
                </a:solidFill>
              </a:rPr>
              <a:t>Benefits</a:t>
            </a:r>
          </a:p>
        </p:txBody>
      </p:sp>
      <p:sp>
        <p:nvSpPr>
          <p:cNvPr id="2" name="TextBox 1"/>
          <p:cNvSpPr txBox="1"/>
          <p:nvPr/>
        </p:nvSpPr>
        <p:spPr>
          <a:xfrm>
            <a:off x="225468" y="6119313"/>
            <a:ext cx="8780746" cy="308157"/>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57983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36</a:t>
            </a:fld>
            <a:endParaRPr lang="en-US" dirty="0"/>
          </a:p>
        </p:txBody>
      </p:sp>
      <p:sp>
        <p:nvSpPr>
          <p:cNvPr id="13" name="TextBox 12"/>
          <p:cNvSpPr txBox="1"/>
          <p:nvPr/>
        </p:nvSpPr>
        <p:spPr>
          <a:xfrm>
            <a:off x="1611689" y="1760358"/>
            <a:ext cx="2734251" cy="307777"/>
          </a:xfrm>
          <a:prstGeom prst="rect">
            <a:avLst/>
          </a:prstGeom>
          <a:noFill/>
        </p:spPr>
        <p:txBody>
          <a:bodyPr wrap="square" lIns="0" tIns="0" rIns="0" bIns="0" rtlCol="0">
            <a:spAutoFit/>
          </a:bodyPr>
          <a:lstStyle/>
          <a:p>
            <a:r>
              <a:rPr lang="en-US" sz="2000" b="1" dirty="0">
                <a:solidFill>
                  <a:schemeClr val="bg1"/>
                </a:solidFill>
              </a:rPr>
              <a:t>Eligibility</a:t>
            </a:r>
          </a:p>
        </p:txBody>
      </p:sp>
      <p:sp>
        <p:nvSpPr>
          <p:cNvPr id="16" name="TextBox 15"/>
          <p:cNvSpPr txBox="1"/>
          <p:nvPr/>
        </p:nvSpPr>
        <p:spPr>
          <a:xfrm>
            <a:off x="5846578" y="1760358"/>
            <a:ext cx="2734251" cy="307777"/>
          </a:xfrm>
          <a:prstGeom prst="rect">
            <a:avLst/>
          </a:prstGeom>
          <a:noFill/>
        </p:spPr>
        <p:txBody>
          <a:bodyPr wrap="square" lIns="0" tIns="0" rIns="0" bIns="0" rtlCol="0">
            <a:spAutoFit/>
          </a:bodyPr>
          <a:lstStyle/>
          <a:p>
            <a:r>
              <a:rPr lang="en-US" sz="2000" b="1" dirty="0">
                <a:solidFill>
                  <a:schemeClr val="bg1"/>
                </a:solidFill>
              </a:rPr>
              <a:t>Benefits</a:t>
            </a:r>
          </a:p>
        </p:txBody>
      </p:sp>
      <p:sp>
        <p:nvSpPr>
          <p:cNvPr id="18" name="TextBox 17"/>
          <p:cNvSpPr txBox="1"/>
          <p:nvPr/>
        </p:nvSpPr>
        <p:spPr>
          <a:xfrm>
            <a:off x="1333500" y="3170377"/>
            <a:ext cx="3012439" cy="2231102"/>
          </a:xfrm>
          <a:prstGeom prst="rect">
            <a:avLst/>
          </a:prstGeom>
          <a:noFill/>
        </p:spPr>
        <p:txBody>
          <a:bodyPr wrap="square" lIns="0" tIns="0" rIns="0" bIns="0" rtlCol="0">
            <a:noAutofit/>
          </a:bodyPr>
          <a:lstStyle/>
          <a:p>
            <a:pPr marL="228600" indent="-228600">
              <a:spcAft>
                <a:spcPts val="1800"/>
              </a:spcAft>
              <a:buClr>
                <a:srgbClr val="DEA515"/>
              </a:buClr>
              <a:buFont typeface="Arial"/>
              <a:buChar char="•"/>
            </a:pPr>
            <a:r>
              <a:rPr lang="en-US" sz="2000" dirty="0">
                <a:solidFill>
                  <a:srgbClr val="62706F"/>
                </a:solidFill>
              </a:rPr>
              <a:t>Qualifying medical condition</a:t>
            </a:r>
          </a:p>
          <a:p>
            <a:pPr marL="228600" indent="-228600">
              <a:spcAft>
                <a:spcPts val="1800"/>
              </a:spcAft>
              <a:buClr>
                <a:srgbClr val="DEA515"/>
              </a:buClr>
              <a:buFont typeface="Arial"/>
              <a:buChar char="•"/>
            </a:pPr>
            <a:r>
              <a:rPr lang="en-US" sz="2000" dirty="0">
                <a:solidFill>
                  <a:srgbClr val="62706F"/>
                </a:solidFill>
              </a:rPr>
              <a:t>Recent work test (individual)</a:t>
            </a:r>
          </a:p>
          <a:p>
            <a:pPr marL="228600" indent="-228600">
              <a:spcAft>
                <a:spcPts val="1800"/>
              </a:spcAft>
              <a:buClr>
                <a:srgbClr val="DEA515"/>
              </a:buClr>
              <a:buFont typeface="Arial"/>
              <a:buChar char="•"/>
            </a:pPr>
            <a:r>
              <a:rPr lang="en-US" sz="2000" dirty="0">
                <a:solidFill>
                  <a:srgbClr val="62706F"/>
                </a:solidFill>
              </a:rPr>
              <a:t>Duration of work test (individual)</a:t>
            </a:r>
          </a:p>
        </p:txBody>
      </p:sp>
      <p:sp>
        <p:nvSpPr>
          <p:cNvPr id="19" name="TextBox 18"/>
          <p:cNvSpPr txBox="1"/>
          <p:nvPr/>
        </p:nvSpPr>
        <p:spPr>
          <a:xfrm>
            <a:off x="5399458" y="3170377"/>
            <a:ext cx="3005528" cy="3098800"/>
          </a:xfrm>
          <a:prstGeom prst="rect">
            <a:avLst/>
          </a:prstGeom>
          <a:noFill/>
        </p:spPr>
        <p:txBody>
          <a:bodyPr wrap="square" lIns="0" tIns="0" rIns="0" bIns="0" rtlCol="0">
            <a:noAutofit/>
          </a:bodyPr>
          <a:lstStyle/>
          <a:p>
            <a:pPr marL="228600" indent="-228600">
              <a:spcAft>
                <a:spcPts val="1800"/>
              </a:spcAft>
              <a:buClr>
                <a:srgbClr val="DEA515"/>
              </a:buClr>
              <a:buFont typeface="Arial"/>
              <a:buChar char="•"/>
            </a:pPr>
            <a:r>
              <a:rPr lang="en-US" sz="2000" dirty="0">
                <a:solidFill>
                  <a:srgbClr val="62706F"/>
                </a:solidFill>
              </a:rPr>
              <a:t>Individual benefit</a:t>
            </a:r>
          </a:p>
          <a:p>
            <a:pPr marL="228600" indent="-228600">
              <a:spcAft>
                <a:spcPts val="1800"/>
              </a:spcAft>
              <a:buClr>
                <a:srgbClr val="DEA515"/>
              </a:buClr>
              <a:buFont typeface="Arial"/>
              <a:buChar char="•"/>
            </a:pPr>
            <a:r>
              <a:rPr lang="en-US" sz="2000" dirty="0">
                <a:solidFill>
                  <a:srgbClr val="62706F"/>
                </a:solidFill>
              </a:rPr>
              <a:t>Spousal benefit</a:t>
            </a:r>
          </a:p>
          <a:p>
            <a:pPr marL="228600" indent="-228600">
              <a:spcAft>
                <a:spcPts val="1800"/>
              </a:spcAft>
              <a:buClr>
                <a:srgbClr val="DEA515"/>
              </a:buClr>
              <a:buFont typeface="Arial"/>
              <a:buChar char="•"/>
            </a:pPr>
            <a:r>
              <a:rPr lang="en-US" sz="2000" dirty="0">
                <a:solidFill>
                  <a:srgbClr val="62706F"/>
                </a:solidFill>
              </a:rPr>
              <a:t>Survivor benefit</a:t>
            </a:r>
          </a:p>
          <a:p>
            <a:pPr marL="228600" indent="-228600">
              <a:spcAft>
                <a:spcPts val="1800"/>
              </a:spcAft>
              <a:buClr>
                <a:srgbClr val="DEA515"/>
              </a:buClr>
              <a:buFont typeface="Arial"/>
              <a:buChar char="•"/>
            </a:pPr>
            <a:r>
              <a:rPr lang="en-US" sz="2000" dirty="0">
                <a:solidFill>
                  <a:srgbClr val="62706F"/>
                </a:solidFill>
              </a:rPr>
              <a:t>Dependent children benefit</a:t>
            </a:r>
          </a:p>
        </p:txBody>
      </p:sp>
      <p:sp>
        <p:nvSpPr>
          <p:cNvPr id="15" name="Title 1"/>
          <p:cNvSpPr txBox="1">
            <a:spLocks/>
          </p:cNvSpPr>
          <p:nvPr/>
        </p:nvSpPr>
        <p:spPr>
          <a:xfrm>
            <a:off x="508000" y="912051"/>
            <a:ext cx="8740828"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SOCIAL SECURITY BASICS</a:t>
            </a:r>
          </a:p>
          <a:p>
            <a:r>
              <a:rPr lang="en-US" sz="3300" b="0" dirty="0">
                <a:solidFill>
                  <a:srgbClr val="62706F"/>
                </a:solidFill>
                <a:sym typeface="Calibri"/>
              </a:rPr>
              <a:t>For disabled individuals</a:t>
            </a:r>
            <a:endParaRPr lang="en-US" sz="3300" b="0" dirty="0">
              <a:solidFill>
                <a:srgbClr val="62706F"/>
              </a:solidFill>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6173" y="1994646"/>
            <a:ext cx="1086555" cy="107950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655" y="2028802"/>
            <a:ext cx="1044450" cy="1011187"/>
          </a:xfrm>
          <a:prstGeom prst="rect">
            <a:avLst/>
          </a:prstGeom>
        </p:spPr>
      </p:pic>
      <p:sp>
        <p:nvSpPr>
          <p:cNvPr id="20" name="TextBox 19"/>
          <p:cNvSpPr txBox="1"/>
          <p:nvPr/>
        </p:nvSpPr>
        <p:spPr>
          <a:xfrm>
            <a:off x="1611689" y="2303564"/>
            <a:ext cx="2734251" cy="461665"/>
          </a:xfrm>
          <a:prstGeom prst="rect">
            <a:avLst/>
          </a:prstGeom>
          <a:noFill/>
        </p:spPr>
        <p:txBody>
          <a:bodyPr wrap="square" lIns="0" tIns="0" rIns="0" bIns="0" rtlCol="0">
            <a:spAutoFit/>
          </a:bodyPr>
          <a:lstStyle/>
          <a:p>
            <a:r>
              <a:rPr lang="en-US" sz="3000" b="1" dirty="0">
                <a:solidFill>
                  <a:srgbClr val="5A8BAC"/>
                </a:solidFill>
              </a:rPr>
              <a:t>Eligibility</a:t>
            </a:r>
          </a:p>
        </p:txBody>
      </p:sp>
      <p:sp>
        <p:nvSpPr>
          <p:cNvPr id="21" name="TextBox 20"/>
          <p:cNvSpPr txBox="1"/>
          <p:nvPr/>
        </p:nvSpPr>
        <p:spPr>
          <a:xfrm>
            <a:off x="5670736" y="2303564"/>
            <a:ext cx="2734251" cy="461665"/>
          </a:xfrm>
          <a:prstGeom prst="rect">
            <a:avLst/>
          </a:prstGeom>
          <a:noFill/>
        </p:spPr>
        <p:txBody>
          <a:bodyPr wrap="square" lIns="0" tIns="0" rIns="0" bIns="0" rtlCol="0">
            <a:spAutoFit/>
          </a:bodyPr>
          <a:lstStyle/>
          <a:p>
            <a:r>
              <a:rPr lang="en-US" sz="3000" b="1" dirty="0">
                <a:solidFill>
                  <a:srgbClr val="5A8BAC"/>
                </a:solidFill>
              </a:rPr>
              <a:t>Benefits</a:t>
            </a:r>
          </a:p>
        </p:txBody>
      </p:sp>
    </p:spTree>
    <p:extLst>
      <p:ext uri="{BB962C8B-B14F-4D97-AF65-F5344CB8AC3E}">
        <p14:creationId xmlns:p14="http://schemas.microsoft.com/office/powerpoint/2010/main" val="262086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26"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TextBox 17"/>
          <p:cNvSpPr txBox="1"/>
          <p:nvPr/>
        </p:nvSpPr>
        <p:spPr>
          <a:xfrm>
            <a:off x="3288211" y="3577587"/>
            <a:ext cx="2514600" cy="2033505"/>
          </a:xfrm>
          <a:prstGeom prst="rect">
            <a:avLst/>
          </a:prstGeom>
          <a:noFill/>
          <a:ln w="28575" cmpd="sng">
            <a:noFill/>
          </a:ln>
        </p:spPr>
        <p:txBody>
          <a:bodyPr wrap="square" lIns="0" tIns="0" rIns="0" bIns="0" rtlCol="0" anchor="t" anchorCtr="1">
            <a:noAutofit/>
          </a:bodyPr>
          <a:lstStyle/>
          <a:p>
            <a:pPr marL="342900" indent="-342900">
              <a:buClr>
                <a:srgbClr val="DEA515"/>
              </a:buClr>
              <a:buFont typeface="Arial"/>
              <a:buChar char="•"/>
            </a:pPr>
            <a:r>
              <a:rPr lang="en-US" sz="2000" dirty="0">
                <a:solidFill>
                  <a:srgbClr val="62706F"/>
                </a:solidFill>
              </a:rPr>
              <a:t>$1 withheld </a:t>
            </a:r>
            <a:br>
              <a:rPr lang="en-US" sz="2000" dirty="0">
                <a:solidFill>
                  <a:srgbClr val="62706F"/>
                </a:solidFill>
              </a:rPr>
            </a:br>
            <a:r>
              <a:rPr lang="en-US" sz="2000" dirty="0">
                <a:solidFill>
                  <a:srgbClr val="62706F"/>
                </a:solidFill>
              </a:rPr>
              <a:t>for every </a:t>
            </a:r>
            <a:br>
              <a:rPr lang="en-US" sz="2000" dirty="0">
                <a:solidFill>
                  <a:srgbClr val="62706F"/>
                </a:solidFill>
              </a:rPr>
            </a:br>
            <a:r>
              <a:rPr lang="en-US" sz="2000" dirty="0">
                <a:solidFill>
                  <a:srgbClr val="62706F"/>
                </a:solidFill>
              </a:rPr>
              <a:t>$3 above</a:t>
            </a:r>
            <a:br>
              <a:rPr lang="en-US" sz="2000" dirty="0">
                <a:solidFill>
                  <a:srgbClr val="62706F"/>
                </a:solidFill>
              </a:rPr>
            </a:br>
            <a:r>
              <a:rPr lang="en-US" sz="2000" dirty="0">
                <a:solidFill>
                  <a:srgbClr val="62706F"/>
                </a:solidFill>
              </a:rPr>
              <a:t>annual limit </a:t>
            </a:r>
          </a:p>
          <a:p>
            <a:pPr>
              <a:lnSpc>
                <a:spcPct val="150000"/>
              </a:lnSpc>
              <a:buClr>
                <a:srgbClr val="DEA515"/>
              </a:buClr>
            </a:pPr>
            <a:endParaRPr lang="en-US" dirty="0">
              <a:solidFill>
                <a:srgbClr val="62706F"/>
              </a:solidFill>
            </a:endParaRPr>
          </a:p>
          <a:p>
            <a:pPr>
              <a:buClr>
                <a:srgbClr val="DEA515"/>
              </a:buClr>
            </a:pPr>
            <a:r>
              <a:rPr lang="en-US" dirty="0">
                <a:solidFill>
                  <a:srgbClr val="62706F"/>
                </a:solidFill>
              </a:rPr>
              <a:t>($44,880 or $3,740/month)</a:t>
            </a:r>
          </a:p>
        </p:txBody>
      </p:sp>
      <p:sp>
        <p:nvSpPr>
          <p:cNvPr id="24" name="Pentagon 23"/>
          <p:cNvSpPr/>
          <p:nvPr/>
        </p:nvSpPr>
        <p:spPr>
          <a:xfrm rot="5400000">
            <a:off x="4001210" y="1493203"/>
            <a:ext cx="1067579" cy="2514600"/>
          </a:xfrm>
          <a:prstGeom prst="homePlate">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3277700" y="2348098"/>
            <a:ext cx="2514600" cy="5009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buSzPct val="25000"/>
            </a:pPr>
            <a:r>
              <a:rPr lang="en-US" sz="2000" b="1" dirty="0">
                <a:solidFill>
                  <a:srgbClr val="FFFFFF"/>
                </a:solidFill>
                <a:ea typeface="Arial"/>
                <a:cs typeface="Arial"/>
                <a:sym typeface="Calibri"/>
              </a:rPr>
              <a:t>In the year of </a:t>
            </a:r>
            <a:r>
              <a:rPr lang="en-US" sz="2000" b="1" dirty="0" err="1">
                <a:solidFill>
                  <a:srgbClr val="FFFFFF"/>
                </a:solidFill>
                <a:ea typeface="Arial"/>
                <a:cs typeface="Arial"/>
                <a:sym typeface="Calibri"/>
              </a:rPr>
              <a:t>FRA</a:t>
            </a:r>
            <a:endParaRPr lang="en-US" sz="2000" b="1" dirty="0">
              <a:solidFill>
                <a:srgbClr val="FFFFFF"/>
              </a:solidFill>
              <a:ea typeface="Arial"/>
              <a:cs typeface="Arial"/>
              <a:sym typeface="Calibri"/>
            </a:endParaRPr>
          </a:p>
          <a:p>
            <a:pPr lvl="0" algn="ctr">
              <a:buSzPct val="25000"/>
            </a:pPr>
            <a:r>
              <a:rPr lang="en-US" b="1" dirty="0">
                <a:solidFill>
                  <a:srgbClr val="FFFFFF"/>
                </a:solidFill>
                <a:ea typeface="Arial"/>
                <a:cs typeface="Arial"/>
                <a:sym typeface="Calibri"/>
              </a:rPr>
              <a:t>(Up to </a:t>
            </a:r>
            <a:r>
              <a:rPr lang="en-US" b="1" dirty="0" err="1">
                <a:solidFill>
                  <a:srgbClr val="FFFFFF"/>
                </a:solidFill>
                <a:ea typeface="Arial"/>
                <a:cs typeface="Arial"/>
                <a:sym typeface="Calibri"/>
              </a:rPr>
              <a:t>FRA</a:t>
            </a:r>
            <a:r>
              <a:rPr lang="en-US" b="1" dirty="0">
                <a:solidFill>
                  <a:srgbClr val="FFFFFF"/>
                </a:solidFill>
                <a:ea typeface="Arial"/>
                <a:cs typeface="Arial"/>
                <a:sym typeface="Calibri"/>
              </a:rPr>
              <a:t> month)</a:t>
            </a:r>
            <a:endParaRPr lang="en" b="1" dirty="0">
              <a:solidFill>
                <a:srgbClr val="FFFFFF"/>
              </a:solidFill>
              <a:ea typeface="Arial"/>
              <a:cs typeface="Arial"/>
              <a:sym typeface="Calibri"/>
            </a:endParaRPr>
          </a:p>
        </p:txBody>
      </p:sp>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37</a:t>
            </a:fld>
            <a:endParaRPr lang="en-US" dirty="0"/>
          </a:p>
        </p:txBody>
      </p:sp>
      <p:sp>
        <p:nvSpPr>
          <p:cNvPr id="14" name="TextBox 13"/>
          <p:cNvSpPr txBox="1"/>
          <p:nvPr/>
        </p:nvSpPr>
        <p:spPr>
          <a:xfrm>
            <a:off x="534501" y="3577587"/>
            <a:ext cx="2514600" cy="1944374"/>
          </a:xfrm>
          <a:prstGeom prst="rect">
            <a:avLst/>
          </a:prstGeom>
          <a:noFill/>
          <a:ln w="28575" cmpd="sng">
            <a:noFill/>
          </a:ln>
        </p:spPr>
        <p:txBody>
          <a:bodyPr wrap="square" lIns="0" tIns="0" rIns="0" bIns="0" rtlCol="0" anchor="t" anchorCtr="1">
            <a:noAutofit/>
          </a:bodyPr>
          <a:lstStyle/>
          <a:p>
            <a:pPr marL="342900" indent="-342900">
              <a:buClr>
                <a:srgbClr val="DEA515"/>
              </a:buClr>
              <a:buFont typeface="Arial"/>
              <a:buChar char="•"/>
            </a:pPr>
            <a:r>
              <a:rPr lang="en-US" sz="2000" dirty="0">
                <a:solidFill>
                  <a:srgbClr val="62706F"/>
                </a:solidFill>
              </a:rPr>
              <a:t>$1 withheld </a:t>
            </a:r>
            <a:br>
              <a:rPr lang="en-US" sz="2000" dirty="0">
                <a:solidFill>
                  <a:srgbClr val="62706F"/>
                </a:solidFill>
              </a:rPr>
            </a:br>
            <a:r>
              <a:rPr lang="en-US" sz="2000" dirty="0">
                <a:solidFill>
                  <a:srgbClr val="62706F"/>
                </a:solidFill>
              </a:rPr>
              <a:t>for every </a:t>
            </a:r>
            <a:br>
              <a:rPr lang="en-US" sz="2000" dirty="0">
                <a:solidFill>
                  <a:srgbClr val="62706F"/>
                </a:solidFill>
              </a:rPr>
            </a:br>
            <a:r>
              <a:rPr lang="en-US" sz="2000" dirty="0">
                <a:solidFill>
                  <a:srgbClr val="62706F"/>
                </a:solidFill>
              </a:rPr>
              <a:t>$2 above </a:t>
            </a:r>
            <a:br>
              <a:rPr lang="en-US" sz="2000" dirty="0">
                <a:solidFill>
                  <a:srgbClr val="62706F"/>
                </a:solidFill>
              </a:rPr>
            </a:br>
            <a:r>
              <a:rPr lang="en-US" sz="2000" dirty="0">
                <a:solidFill>
                  <a:srgbClr val="62706F"/>
                </a:solidFill>
              </a:rPr>
              <a:t>annual limit</a:t>
            </a:r>
          </a:p>
          <a:p>
            <a:pPr marL="342900" indent="-342900">
              <a:buClr>
                <a:srgbClr val="DEA515"/>
              </a:buClr>
              <a:buFont typeface="Arial"/>
              <a:buChar char="•"/>
            </a:pPr>
            <a:endParaRPr lang="en-US" sz="2000" dirty="0">
              <a:solidFill>
                <a:srgbClr val="62706F"/>
              </a:solidFill>
            </a:endParaRPr>
          </a:p>
          <a:p>
            <a:pPr>
              <a:buClr>
                <a:srgbClr val="DEA515"/>
              </a:buClr>
            </a:pPr>
            <a:r>
              <a:rPr lang="en-US" dirty="0">
                <a:solidFill>
                  <a:srgbClr val="62706F"/>
                </a:solidFill>
              </a:rPr>
              <a:t>($16,920 or $1,410/month)</a:t>
            </a:r>
          </a:p>
        </p:txBody>
      </p:sp>
      <p:sp>
        <p:nvSpPr>
          <p:cNvPr id="6" name="Pentagon 5"/>
          <p:cNvSpPr/>
          <p:nvPr/>
        </p:nvSpPr>
        <p:spPr>
          <a:xfrm rot="5400000">
            <a:off x="1254489" y="1496724"/>
            <a:ext cx="1074622" cy="2514600"/>
          </a:xfrm>
          <a:prstGeom prst="homePlate">
            <a:avLst/>
          </a:prstGeom>
          <a:solidFill>
            <a:srgbClr val="5D8F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48969" y="2347814"/>
            <a:ext cx="2474450" cy="5009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buSzPct val="25000"/>
            </a:pPr>
            <a:r>
              <a:rPr lang="en-US" sz="2000" b="1" dirty="0">
                <a:solidFill>
                  <a:schemeClr val="bg1"/>
                </a:solidFill>
                <a:ea typeface="Arial"/>
                <a:cs typeface="Arial"/>
                <a:sym typeface="Calibri"/>
              </a:rPr>
              <a:t>If under FRA </a:t>
            </a:r>
            <a:br>
              <a:rPr lang="en-US" sz="2000" b="1" dirty="0">
                <a:solidFill>
                  <a:schemeClr val="bg1"/>
                </a:solidFill>
                <a:ea typeface="Arial"/>
                <a:cs typeface="Arial"/>
                <a:sym typeface="Calibri"/>
              </a:rPr>
            </a:br>
            <a:r>
              <a:rPr lang="en-US" sz="2000" b="1" dirty="0">
                <a:solidFill>
                  <a:schemeClr val="bg1"/>
                </a:solidFill>
                <a:ea typeface="Arial"/>
                <a:cs typeface="Arial"/>
                <a:sym typeface="Calibri"/>
              </a:rPr>
              <a:t>for the full year</a:t>
            </a:r>
            <a:endParaRPr lang="en" sz="2000" b="1" dirty="0">
              <a:solidFill>
                <a:schemeClr val="bg1"/>
              </a:solidFill>
              <a:ea typeface="Arial"/>
              <a:cs typeface="Arial"/>
              <a:sym typeface="Calibri"/>
            </a:endParaRPr>
          </a:p>
        </p:txBody>
      </p:sp>
      <p:sp>
        <p:nvSpPr>
          <p:cNvPr id="21" name="TextBox 20"/>
          <p:cNvSpPr txBox="1"/>
          <p:nvPr/>
        </p:nvSpPr>
        <p:spPr>
          <a:xfrm>
            <a:off x="6045875" y="3475987"/>
            <a:ext cx="2514600" cy="2405829"/>
          </a:xfrm>
          <a:prstGeom prst="rect">
            <a:avLst/>
          </a:prstGeom>
          <a:noFill/>
          <a:ln w="28575" cmpd="sng">
            <a:noFill/>
          </a:ln>
        </p:spPr>
        <p:txBody>
          <a:bodyPr wrap="square" lIns="91440" tIns="91440" rIns="91440" bIns="91440" rtlCol="0" anchor="t" anchorCtr="1">
            <a:noAutofit/>
          </a:bodyPr>
          <a:lstStyle/>
          <a:p>
            <a:pPr marL="342900" indent="-342900">
              <a:spcAft>
                <a:spcPts val="1200"/>
              </a:spcAft>
              <a:buClr>
                <a:srgbClr val="DEA515"/>
              </a:buClr>
              <a:buFont typeface="Arial"/>
              <a:buChar char="•"/>
            </a:pPr>
            <a:r>
              <a:rPr lang="en-US" sz="2000" dirty="0">
                <a:solidFill>
                  <a:srgbClr val="62706F"/>
                </a:solidFill>
              </a:rPr>
              <a:t>No limit </a:t>
            </a:r>
            <a:br>
              <a:rPr lang="en-US" sz="2000" dirty="0">
                <a:solidFill>
                  <a:srgbClr val="62706F"/>
                </a:solidFill>
              </a:rPr>
            </a:br>
            <a:r>
              <a:rPr lang="en-US" sz="2000" dirty="0">
                <a:solidFill>
                  <a:srgbClr val="62706F"/>
                </a:solidFill>
              </a:rPr>
              <a:t>on earnings</a:t>
            </a:r>
          </a:p>
          <a:p>
            <a:pPr marL="342900" indent="-342900">
              <a:spcAft>
                <a:spcPts val="1200"/>
              </a:spcAft>
              <a:buClr>
                <a:srgbClr val="DEA515"/>
              </a:buClr>
              <a:buFont typeface="Arial"/>
              <a:buChar char="•"/>
            </a:pPr>
            <a:r>
              <a:rPr lang="en-US" sz="2000" dirty="0">
                <a:solidFill>
                  <a:srgbClr val="62706F"/>
                </a:solidFill>
              </a:rPr>
              <a:t>Withheld earnings are returned</a:t>
            </a:r>
          </a:p>
          <a:p>
            <a:pPr marL="342900" indent="-342900">
              <a:spcAft>
                <a:spcPts val="1200"/>
              </a:spcAft>
              <a:buClr>
                <a:srgbClr val="DEA515"/>
              </a:buClr>
              <a:buFont typeface="Arial"/>
              <a:buChar char="•"/>
            </a:pPr>
            <a:endParaRPr lang="en-US" sz="2000" dirty="0">
              <a:solidFill>
                <a:srgbClr val="62706F"/>
              </a:solidFill>
            </a:endParaRPr>
          </a:p>
        </p:txBody>
      </p:sp>
      <p:sp>
        <p:nvSpPr>
          <p:cNvPr id="25" name="Pentagon 24"/>
          <p:cNvSpPr/>
          <p:nvPr/>
        </p:nvSpPr>
        <p:spPr>
          <a:xfrm rot="5400000">
            <a:off x="6734878" y="1483389"/>
            <a:ext cx="1055311" cy="2514600"/>
          </a:xfrm>
          <a:prstGeom prst="homePlate">
            <a:avLst/>
          </a:prstGeom>
          <a:solidFill>
            <a:srgbClr val="DEA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6135859" y="2339188"/>
            <a:ext cx="2290408" cy="5009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buSzPct val="25000"/>
            </a:pPr>
            <a:r>
              <a:rPr lang="en-US" sz="2000" b="1" dirty="0">
                <a:solidFill>
                  <a:srgbClr val="FFFFFF"/>
                </a:solidFill>
                <a:ea typeface="Arial"/>
                <a:cs typeface="Arial"/>
                <a:sym typeface="Calibri"/>
              </a:rPr>
              <a:t>At </a:t>
            </a:r>
            <a:r>
              <a:rPr lang="en-US" sz="2000" b="1" dirty="0" err="1">
                <a:solidFill>
                  <a:srgbClr val="FFFFFF"/>
                </a:solidFill>
                <a:ea typeface="Arial"/>
                <a:cs typeface="Arial"/>
                <a:sym typeface="Calibri"/>
              </a:rPr>
              <a:t>FRA</a:t>
            </a:r>
            <a:r>
              <a:rPr lang="en-US" sz="2000" b="1" dirty="0">
                <a:solidFill>
                  <a:srgbClr val="FFFFFF"/>
                </a:solidFill>
                <a:ea typeface="Arial"/>
                <a:cs typeface="Arial"/>
                <a:sym typeface="Calibri"/>
              </a:rPr>
              <a:t/>
            </a:r>
            <a:br>
              <a:rPr lang="en-US" sz="2000" b="1" dirty="0">
                <a:solidFill>
                  <a:srgbClr val="FFFFFF"/>
                </a:solidFill>
                <a:ea typeface="Arial"/>
                <a:cs typeface="Arial"/>
                <a:sym typeface="Calibri"/>
              </a:rPr>
            </a:br>
            <a:r>
              <a:rPr lang="en-US" sz="2000" b="1" dirty="0">
                <a:solidFill>
                  <a:srgbClr val="FFFFFF"/>
                </a:solidFill>
                <a:ea typeface="Arial"/>
                <a:cs typeface="Arial"/>
                <a:sym typeface="Calibri"/>
              </a:rPr>
              <a:t>and beyond</a:t>
            </a:r>
            <a:endParaRPr lang="en" sz="2000" b="1" dirty="0">
              <a:solidFill>
                <a:srgbClr val="FFFFFF"/>
              </a:solidFill>
              <a:ea typeface="Arial"/>
              <a:cs typeface="Arial"/>
              <a:sym typeface="Calibri"/>
            </a:endParaRPr>
          </a:p>
        </p:txBody>
      </p:sp>
      <p:sp>
        <p:nvSpPr>
          <p:cNvPr id="15" name="Title 1"/>
          <p:cNvSpPr txBox="1">
            <a:spLocks/>
          </p:cNvSpPr>
          <p:nvPr/>
        </p:nvSpPr>
        <p:spPr>
          <a:xfrm>
            <a:off x="508000" y="912051"/>
            <a:ext cx="8740828"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SOCIAL SECURITY BASICS</a:t>
            </a:r>
          </a:p>
          <a:p>
            <a:r>
              <a:rPr lang="en-US" sz="3300" b="0" dirty="0">
                <a:solidFill>
                  <a:srgbClr val="62706F"/>
                </a:solidFill>
                <a:sym typeface="Calibri"/>
              </a:rPr>
              <a:t>How working impacts Social Security</a:t>
            </a:r>
            <a:endParaRPr lang="en-US" sz="3300" b="0" dirty="0">
              <a:solidFill>
                <a:srgbClr val="62706F"/>
              </a:solidFill>
            </a:endParaRPr>
          </a:p>
        </p:txBody>
      </p:sp>
      <p:sp>
        <p:nvSpPr>
          <p:cNvPr id="17" name="TextBox 16"/>
          <p:cNvSpPr txBox="1"/>
          <p:nvPr/>
        </p:nvSpPr>
        <p:spPr>
          <a:xfrm>
            <a:off x="548969" y="6212026"/>
            <a:ext cx="2920180" cy="215444"/>
          </a:xfrm>
          <a:prstGeom prst="rect">
            <a:avLst/>
          </a:prstGeom>
          <a:noFill/>
        </p:spPr>
        <p:txBody>
          <a:bodyPr wrap="square" rtlCol="0">
            <a:spAutoFit/>
          </a:bodyPr>
          <a:lstStyle/>
          <a:p>
            <a:r>
              <a:rPr lang="en-US" sz="800" dirty="0">
                <a:solidFill>
                  <a:schemeClr val="bg1">
                    <a:lumMod val="50000"/>
                  </a:schemeClr>
                </a:solidFill>
              </a:rPr>
              <a:t>Source: Social Security Administration, 2017</a:t>
            </a:r>
          </a:p>
        </p:txBody>
      </p:sp>
    </p:spTree>
    <p:extLst>
      <p:ext uri="{BB962C8B-B14F-4D97-AF65-F5344CB8AC3E}">
        <p14:creationId xmlns:p14="http://schemas.microsoft.com/office/powerpoint/2010/main" val="140385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animBg="1"/>
      <p:bldP spid="19" grpId="0"/>
      <p:bldP spid="14" grpId="0"/>
      <p:bldP spid="6" grpId="0" animBg="1"/>
      <p:bldP spid="16" grpId="0"/>
      <p:bldP spid="21" grpId="0"/>
      <p:bldP spid="25" grpId="0" animBg="1"/>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38</a:t>
            </a:fld>
            <a:endParaRPr lang="en-US" dirty="0"/>
          </a:p>
        </p:txBody>
      </p:sp>
      <p:sp>
        <p:nvSpPr>
          <p:cNvPr id="6" name="TextBox 5"/>
          <p:cNvSpPr txBox="1"/>
          <p:nvPr/>
        </p:nvSpPr>
        <p:spPr>
          <a:xfrm>
            <a:off x="629026" y="1868794"/>
            <a:ext cx="8057774" cy="3128303"/>
          </a:xfrm>
          <a:prstGeom prst="rect">
            <a:avLst/>
          </a:prstGeom>
          <a:noFill/>
        </p:spPr>
        <p:txBody>
          <a:bodyPr wrap="square" lIns="0" tIns="0" rIns="0" bIns="0" rtlCol="0">
            <a:noAutofit/>
          </a:bodyPr>
          <a:lstStyle/>
          <a:p>
            <a:pPr marL="342900" indent="-342900">
              <a:spcAft>
                <a:spcPts val="1800"/>
              </a:spcAft>
              <a:buClr>
                <a:srgbClr val="DEA515"/>
              </a:buClr>
              <a:buFont typeface="Arial"/>
              <a:buChar char="•"/>
            </a:pPr>
            <a:endParaRPr lang="en-US" sz="2000" dirty="0">
              <a:solidFill>
                <a:srgbClr val="62706F"/>
              </a:solidFill>
            </a:endParaRPr>
          </a:p>
        </p:txBody>
      </p:sp>
      <p:sp>
        <p:nvSpPr>
          <p:cNvPr id="11" name="Shape 308"/>
          <p:cNvSpPr txBox="1"/>
          <p:nvPr/>
        </p:nvSpPr>
        <p:spPr>
          <a:xfrm>
            <a:off x="526470" y="2077652"/>
            <a:ext cx="8123341" cy="3535389"/>
          </a:xfrm>
          <a:prstGeom prst="rect">
            <a:avLst/>
          </a:prstGeom>
          <a:noFill/>
          <a:ln>
            <a:noFill/>
          </a:ln>
        </p:spPr>
        <p:txBody>
          <a:bodyPr lIns="0" tIns="0" rIns="91425" bIns="0" anchor="t" anchorCtr="0">
            <a:noAutofit/>
          </a:bodyPr>
          <a:lstStyle/>
          <a:p>
            <a:pPr marL="342900" indent="-342900">
              <a:spcAft>
                <a:spcPts val="1800"/>
              </a:spcAft>
              <a:buClr>
                <a:srgbClr val="DEA515"/>
              </a:buClr>
              <a:buFont typeface="Arial"/>
              <a:buChar char="•"/>
            </a:pPr>
            <a:r>
              <a:rPr lang="en-US" sz="2000" dirty="0">
                <a:solidFill>
                  <a:srgbClr val="62706F"/>
                </a:solidFill>
              </a:rPr>
              <a:t>On June 26, 2015, the Supreme Court issued a decision in </a:t>
            </a:r>
            <a:r>
              <a:rPr lang="en-US" sz="2000" dirty="0" err="1">
                <a:solidFill>
                  <a:srgbClr val="62706F"/>
                </a:solidFill>
              </a:rPr>
              <a:t>Obergefell</a:t>
            </a:r>
            <a:r>
              <a:rPr lang="en-US" sz="2000" dirty="0">
                <a:solidFill>
                  <a:srgbClr val="62706F"/>
                </a:solidFill>
              </a:rPr>
              <a:t> v. Hodges, holding that same-sex couples have a constitutional right to marry in all states</a:t>
            </a:r>
          </a:p>
          <a:p>
            <a:pPr marL="342900" indent="-342900">
              <a:spcAft>
                <a:spcPts val="1800"/>
              </a:spcAft>
              <a:buClr>
                <a:srgbClr val="DEA515"/>
              </a:buClr>
              <a:buFont typeface="Arial"/>
              <a:buChar char="•"/>
            </a:pPr>
            <a:r>
              <a:rPr lang="en-US" sz="2000" dirty="0">
                <a:solidFill>
                  <a:srgbClr val="62706F"/>
                </a:solidFill>
                <a:latin typeface="Helvetica"/>
              </a:rPr>
              <a:t>Same-sex couples now recognizes same-sex couples’ marriages in all states, and some non-marital legal relationships</a:t>
            </a:r>
          </a:p>
          <a:p>
            <a:pPr marL="342900" indent="-342900">
              <a:spcAft>
                <a:spcPts val="1800"/>
              </a:spcAft>
              <a:buClr>
                <a:srgbClr val="DEA515"/>
              </a:buClr>
              <a:buFont typeface="Arial"/>
              <a:buChar char="•"/>
            </a:pPr>
            <a:r>
              <a:rPr lang="en-US" sz="2000" dirty="0">
                <a:solidFill>
                  <a:srgbClr val="62706F"/>
                </a:solidFill>
              </a:rPr>
              <a:t>More information at socialsecurity.gov/people/same-</a:t>
            </a:r>
            <a:r>
              <a:rPr lang="en-US" sz="2000" dirty="0" err="1">
                <a:solidFill>
                  <a:srgbClr val="62706F"/>
                </a:solidFill>
              </a:rPr>
              <a:t>sexcouples</a:t>
            </a:r>
            <a:endParaRPr lang="en-US" sz="2000" dirty="0">
              <a:solidFill>
                <a:srgbClr val="62706F"/>
              </a:solidFill>
            </a:endParaRPr>
          </a:p>
        </p:txBody>
      </p:sp>
      <p:sp>
        <p:nvSpPr>
          <p:cNvPr id="10" name="Title 1"/>
          <p:cNvSpPr txBox="1">
            <a:spLocks/>
          </p:cNvSpPr>
          <p:nvPr/>
        </p:nvSpPr>
        <p:spPr>
          <a:xfrm>
            <a:off x="508000" y="912051"/>
            <a:ext cx="8740828"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SOCIAL SECURITY BASICS</a:t>
            </a:r>
          </a:p>
          <a:p>
            <a:r>
              <a:rPr lang="en-US" sz="3300" b="0" dirty="0">
                <a:solidFill>
                  <a:srgbClr val="62706F"/>
                </a:solidFill>
                <a:sym typeface="Calibri"/>
              </a:rPr>
              <a:t>For same-sex couples</a:t>
            </a:r>
            <a:endParaRPr lang="en-US" sz="3300" b="0" dirty="0">
              <a:solidFill>
                <a:srgbClr val="62706F"/>
              </a:solidFill>
            </a:endParaRPr>
          </a:p>
        </p:txBody>
      </p:sp>
    </p:spTree>
    <p:extLst>
      <p:ext uri="{BB962C8B-B14F-4D97-AF65-F5344CB8AC3E}">
        <p14:creationId xmlns:p14="http://schemas.microsoft.com/office/powerpoint/2010/main" val="4760488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39</a:t>
            </a:fld>
            <a:endParaRPr lang="en-US" dirty="0"/>
          </a:p>
        </p:txBody>
      </p:sp>
      <p:sp>
        <p:nvSpPr>
          <p:cNvPr id="9" name="Shape 308"/>
          <p:cNvSpPr txBox="1"/>
          <p:nvPr/>
        </p:nvSpPr>
        <p:spPr>
          <a:xfrm>
            <a:off x="526470" y="2041709"/>
            <a:ext cx="8229600" cy="3535389"/>
          </a:xfrm>
          <a:prstGeom prst="rect">
            <a:avLst/>
          </a:prstGeom>
          <a:noFill/>
          <a:ln>
            <a:noFill/>
          </a:ln>
        </p:spPr>
        <p:txBody>
          <a:bodyPr lIns="0" tIns="0" rIns="91425" bIns="0" anchor="t" anchorCtr="0">
            <a:noAutofit/>
          </a:bodyPr>
          <a:lstStyle/>
          <a:p>
            <a:pPr marR="0" lvl="0" algn="l" rtl="0">
              <a:spcBef>
                <a:spcPts val="600"/>
              </a:spcBef>
              <a:spcAft>
                <a:spcPts val="1800"/>
              </a:spcAft>
              <a:buClr>
                <a:schemeClr val="dk1"/>
              </a:buClr>
              <a:buSzPct val="101851"/>
            </a:pPr>
            <a:r>
              <a:rPr lang="en" sz="2400" b="1" i="0" u="none" strike="noStrike" cap="none" baseline="0" dirty="0">
                <a:solidFill>
                  <a:srgbClr val="5D8FB1"/>
                </a:solidFill>
                <a:sym typeface="Calibri"/>
              </a:rPr>
              <a:t>Windfall elimination provision (WEP)</a:t>
            </a:r>
            <a:endParaRPr lang="en-US" sz="2400" b="0" i="0" u="none" strike="noStrike" cap="none" baseline="0" dirty="0">
              <a:solidFill>
                <a:srgbClr val="5D8FB1"/>
              </a:solidFill>
              <a:sym typeface="Calibri"/>
            </a:endParaRPr>
          </a:p>
          <a:p>
            <a:pPr marL="563563" lvl="3" indent="-342900">
              <a:spcAft>
                <a:spcPts val="1800"/>
              </a:spcAft>
              <a:buClr>
                <a:srgbClr val="DEA515"/>
              </a:buClr>
              <a:buSzPct val="101851"/>
              <a:buFont typeface="Arial"/>
              <a:buChar char="•"/>
            </a:pPr>
            <a:r>
              <a:rPr lang="en-US" sz="2000" dirty="0">
                <a:solidFill>
                  <a:srgbClr val="62706F"/>
                </a:solidFill>
                <a:sym typeface="Calibri"/>
              </a:rPr>
              <a:t>Reduces individual benefit to prevent higher benefits </a:t>
            </a:r>
            <a:br>
              <a:rPr lang="en-US" sz="2000" dirty="0">
                <a:solidFill>
                  <a:srgbClr val="62706F"/>
                </a:solidFill>
                <a:sym typeface="Calibri"/>
              </a:rPr>
            </a:br>
            <a:r>
              <a:rPr lang="en-US" sz="2000" dirty="0">
                <a:solidFill>
                  <a:srgbClr val="62706F"/>
                </a:solidFill>
                <a:sym typeface="Calibri"/>
              </a:rPr>
              <a:t>on top of pension income</a:t>
            </a:r>
          </a:p>
          <a:p>
            <a:pPr marL="563563" lvl="3" indent="-342900">
              <a:spcAft>
                <a:spcPts val="1800"/>
              </a:spcAft>
              <a:buClr>
                <a:srgbClr val="DEA515"/>
              </a:buClr>
              <a:buSzPct val="101851"/>
              <a:buFont typeface="Arial"/>
              <a:buChar char="•"/>
            </a:pPr>
            <a:r>
              <a:rPr lang="en-US" sz="2000" dirty="0">
                <a:solidFill>
                  <a:srgbClr val="62706F"/>
                </a:solidFill>
                <a:sym typeface="Calibri"/>
              </a:rPr>
              <a:t>Changes formula used to calculate </a:t>
            </a:r>
            <a:r>
              <a:rPr lang="en-US" sz="2000" dirty="0" err="1">
                <a:solidFill>
                  <a:srgbClr val="62706F"/>
                </a:solidFill>
                <a:sym typeface="Calibri"/>
              </a:rPr>
              <a:t>PIA</a:t>
            </a:r>
            <a:r>
              <a:rPr lang="en-US" sz="2000" dirty="0">
                <a:solidFill>
                  <a:srgbClr val="62706F"/>
                </a:solidFill>
                <a:sym typeface="Calibri"/>
              </a:rPr>
              <a:t> and reductions</a:t>
            </a:r>
          </a:p>
          <a:p>
            <a:pPr marL="920750" lvl="4" indent="-342900">
              <a:spcAft>
                <a:spcPts val="1800"/>
              </a:spcAft>
              <a:buClr>
                <a:srgbClr val="DEA515"/>
              </a:buClr>
              <a:buSzPct val="101851"/>
              <a:buFont typeface="Courier New"/>
              <a:buChar char="o"/>
            </a:pPr>
            <a:r>
              <a:rPr lang="en-US" sz="2000" dirty="0">
                <a:solidFill>
                  <a:srgbClr val="62706F"/>
                </a:solidFill>
                <a:sym typeface="Calibri"/>
              </a:rPr>
              <a:t>As little as 40% of first $885 instead of 90%</a:t>
            </a:r>
            <a:r>
              <a:rPr lang="en-US" sz="2000" baseline="30000" dirty="0">
                <a:solidFill>
                  <a:srgbClr val="62706F"/>
                </a:solidFill>
                <a:sym typeface="Calibri"/>
              </a:rPr>
              <a:t>1</a:t>
            </a:r>
          </a:p>
          <a:p>
            <a:pPr marL="920750" lvl="4" indent="-342900">
              <a:spcAft>
                <a:spcPts val="1800"/>
              </a:spcAft>
              <a:buClr>
                <a:srgbClr val="DEA515"/>
              </a:buClr>
              <a:buSzPct val="101851"/>
              <a:buFont typeface="Courier New"/>
              <a:buChar char="o"/>
            </a:pPr>
            <a:r>
              <a:rPr lang="en-US" sz="2000" dirty="0">
                <a:solidFill>
                  <a:srgbClr val="62706F"/>
                </a:solidFill>
                <a:sym typeface="Calibri"/>
              </a:rPr>
              <a:t>Reduction cannot be more than ½ of pension amount</a:t>
            </a:r>
          </a:p>
          <a:p>
            <a:pPr marL="920750" lvl="4" indent="-342900">
              <a:spcAft>
                <a:spcPts val="1800"/>
              </a:spcAft>
              <a:buClr>
                <a:srgbClr val="DEA515"/>
              </a:buClr>
              <a:buSzPct val="101851"/>
              <a:buFont typeface="Courier New"/>
              <a:buChar char="o"/>
            </a:pPr>
            <a:r>
              <a:rPr lang="en-US" sz="2000" dirty="0">
                <a:solidFill>
                  <a:srgbClr val="62706F"/>
                </a:solidFill>
                <a:sym typeface="Calibri"/>
              </a:rPr>
              <a:t>Maximum PIA reduction for </a:t>
            </a:r>
            <a:r>
              <a:rPr lang="en-US" sz="2000" dirty="0" err="1">
                <a:solidFill>
                  <a:srgbClr val="62706F"/>
                </a:solidFill>
                <a:sym typeface="Calibri"/>
              </a:rPr>
              <a:t>WEP</a:t>
            </a:r>
            <a:r>
              <a:rPr lang="en-US" sz="2000" dirty="0">
                <a:solidFill>
                  <a:srgbClr val="62706F"/>
                </a:solidFill>
                <a:sym typeface="Calibri"/>
              </a:rPr>
              <a:t> is $442.50</a:t>
            </a:r>
            <a:r>
              <a:rPr lang="en-US" sz="2000" baseline="30000" dirty="0">
                <a:solidFill>
                  <a:srgbClr val="62706F"/>
                </a:solidFill>
                <a:sym typeface="Calibri"/>
              </a:rPr>
              <a:t>2</a:t>
            </a:r>
            <a:endParaRPr lang="en-US" sz="2000" dirty="0">
              <a:solidFill>
                <a:srgbClr val="62706F"/>
              </a:solidFill>
              <a:sym typeface="Calibri"/>
            </a:endParaRPr>
          </a:p>
        </p:txBody>
      </p:sp>
      <p:sp>
        <p:nvSpPr>
          <p:cNvPr id="7" name="TextBox 6"/>
          <p:cNvSpPr txBox="1"/>
          <p:nvPr/>
        </p:nvSpPr>
        <p:spPr>
          <a:xfrm>
            <a:off x="418481" y="6195476"/>
            <a:ext cx="6302746" cy="338554"/>
          </a:xfrm>
          <a:prstGeom prst="rect">
            <a:avLst/>
          </a:prstGeom>
          <a:noFill/>
        </p:spPr>
        <p:txBody>
          <a:bodyPr wrap="square" rtlCol="0">
            <a:spAutoFit/>
          </a:bodyPr>
          <a:lstStyle/>
          <a:p>
            <a:r>
              <a:rPr lang="en-US" sz="800" dirty="0">
                <a:solidFill>
                  <a:schemeClr val="bg1">
                    <a:lumMod val="50000"/>
                  </a:schemeClr>
                </a:solidFill>
              </a:rPr>
              <a:t>1 Social Security Administration. Based on 2015 formula.</a:t>
            </a:r>
          </a:p>
          <a:p>
            <a:r>
              <a:rPr lang="en-US" sz="800" dirty="0">
                <a:solidFill>
                  <a:schemeClr val="bg1">
                    <a:lumMod val="50000"/>
                  </a:schemeClr>
                </a:solidFill>
              </a:rPr>
              <a:t>2 https://www.ssa.gov/planners/retire/wep-chart.html</a:t>
            </a:r>
          </a:p>
        </p:txBody>
      </p:sp>
      <p:sp>
        <p:nvSpPr>
          <p:cNvPr id="11" name="Title 1"/>
          <p:cNvSpPr txBox="1">
            <a:spLocks/>
          </p:cNvSpPr>
          <p:nvPr/>
        </p:nvSpPr>
        <p:spPr>
          <a:xfrm>
            <a:off x="508000" y="912051"/>
            <a:ext cx="7974086"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SOCIAL SECURITY BASICS</a:t>
            </a:r>
          </a:p>
          <a:p>
            <a:r>
              <a:rPr lang="en-US" sz="3300" b="0" dirty="0">
                <a:solidFill>
                  <a:srgbClr val="62706F"/>
                </a:solidFill>
                <a:sym typeface="Calibri"/>
              </a:rPr>
              <a:t>For government employees</a:t>
            </a:r>
            <a:endParaRPr lang="en-US" sz="3300" b="0" dirty="0">
              <a:solidFill>
                <a:srgbClr val="62706F"/>
              </a:solidFill>
            </a:endParaRPr>
          </a:p>
        </p:txBody>
      </p:sp>
    </p:spTree>
    <p:extLst>
      <p:ext uri="{BB962C8B-B14F-4D97-AF65-F5344CB8AC3E}">
        <p14:creationId xmlns:p14="http://schemas.microsoft.com/office/powerpoint/2010/main" val="85106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1000"/>
                                        <p:tgtEl>
                                          <p:spTgt spid="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1000"/>
                                        <p:tgtEl>
                                          <p:spTgt spid="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1000"/>
                                        <p:tgtEl>
                                          <p:spTgt spid="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1000"/>
                                        <p:tgtEl>
                                          <p:spTgt spid="9">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fade">
                                      <p:cBhvr>
                                        <p:cTn id="22" dur="10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27"/>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6616700"/>
            <a:ext cx="9144000" cy="241636"/>
          </a:xfrm>
          <a:prstGeom prst="rect">
            <a:avLst/>
          </a:prstGeom>
        </p:spPr>
      </p:pic>
      <p:sp>
        <p:nvSpPr>
          <p:cNvPr id="8" name="Slide Number Placeholder 7"/>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4</a:t>
            </a:fld>
            <a:endParaRPr lang="en-US" dirty="0"/>
          </a:p>
        </p:txBody>
      </p:sp>
      <p:sp>
        <p:nvSpPr>
          <p:cNvPr id="9" name="Content Placeholder 2"/>
          <p:cNvSpPr txBox="1">
            <a:spLocks/>
          </p:cNvSpPr>
          <p:nvPr/>
        </p:nvSpPr>
        <p:spPr>
          <a:xfrm>
            <a:off x="1042738" y="2188583"/>
            <a:ext cx="7620000" cy="2793962"/>
          </a:xfrm>
          <a:prstGeom prst="rect">
            <a:avLst/>
          </a:prstGeom>
          <a:noFill/>
          <a:ln>
            <a:noFill/>
          </a:ln>
        </p:spPr>
        <p:txBody>
          <a:bodyPr lIns="91425" tIns="91425" rIns="91425" bIns="91425" anchor="t" anchorCtr="0">
            <a:noAutofit/>
          </a:bodyPr>
          <a:lstStyle>
            <a:defPPr marR="0" algn="l" rtl="0">
              <a:lnSpc>
                <a:spcPct val="100000"/>
              </a:lnSpc>
              <a:spcBef>
                <a:spcPts val="0"/>
              </a:spcBef>
              <a:spcAft>
                <a:spcPts val="0"/>
              </a:spcAft>
            </a:defPPr>
            <a:lvl1pPr marL="342900" marR="0" indent="-342900" algn="l" rtl="0">
              <a:lnSpc>
                <a:spcPct val="100000"/>
              </a:lnSpc>
              <a:spcBef>
                <a:spcPts val="600"/>
              </a:spcBef>
              <a:spcAft>
                <a:spcPts val="0"/>
              </a:spcAft>
              <a:buClr>
                <a:schemeClr val="dk1"/>
              </a:buClr>
              <a:buSzPct val="166666"/>
              <a:buFont typeface="Arial"/>
              <a:buChar char="•"/>
              <a:defRPr sz="3000" b="0" i="0" u="none" strike="noStrike" cap="none" baseline="0">
                <a:solidFill>
                  <a:schemeClr val="dk1"/>
                </a:solidFill>
                <a:latin typeface="Arial"/>
                <a:ea typeface="Arial"/>
                <a:cs typeface="Arial"/>
                <a:sym typeface="Arial"/>
              </a:defRPr>
            </a:lvl1pPr>
            <a:lvl2pPr marL="742950" marR="0" indent="-285750" algn="l" rtl="0">
              <a:lnSpc>
                <a:spcPct val="100000"/>
              </a:lnSpc>
              <a:spcBef>
                <a:spcPts val="480"/>
              </a:spcBef>
              <a:spcAft>
                <a:spcPts val="0"/>
              </a:spcAft>
              <a:buClr>
                <a:schemeClr val="dk1"/>
              </a:buClr>
              <a:buSzPct val="100000"/>
              <a:buFont typeface="Courier New"/>
              <a:buChar char="o"/>
              <a:defRPr sz="2400" b="0" i="0" u="none" strike="noStrike" cap="none" baseline="0">
                <a:solidFill>
                  <a:schemeClr val="dk1"/>
                </a:solidFill>
                <a:latin typeface="Arial"/>
                <a:ea typeface="Arial"/>
                <a:cs typeface="Arial"/>
                <a:sym typeface="Arial"/>
              </a:defRPr>
            </a:lvl2pPr>
            <a:lvl3pPr marL="1143000" marR="0" indent="-228600" algn="l" rtl="0">
              <a:lnSpc>
                <a:spcPct val="100000"/>
              </a:lnSpc>
              <a:spcBef>
                <a:spcPts val="480"/>
              </a:spcBef>
              <a:spcAft>
                <a:spcPts val="0"/>
              </a:spcAft>
              <a:buClr>
                <a:schemeClr val="dk1"/>
              </a:buClr>
              <a:buSzPct val="100000"/>
              <a:buFont typeface="Wingdings"/>
              <a:buChar char="§"/>
              <a:defRPr sz="2400" b="0" i="0" u="none" strike="noStrike" cap="none" baseline="0">
                <a:solidFill>
                  <a:schemeClr val="dk1"/>
                </a:solidFill>
                <a:latin typeface="Arial"/>
                <a:ea typeface="Arial"/>
                <a:cs typeface="Arial"/>
                <a:sym typeface="Arial"/>
              </a:defRPr>
            </a:lvl3pPr>
            <a:lvl4pPr marL="1600200" marR="0" indent="-228600" algn="l" rtl="0">
              <a:lnSpc>
                <a:spcPct val="100000"/>
              </a:lnSpc>
              <a:spcBef>
                <a:spcPts val="360"/>
              </a:spcBef>
              <a:spcAft>
                <a:spcPts val="0"/>
              </a:spcAft>
              <a:buClr>
                <a:schemeClr val="dk1"/>
              </a:buClr>
              <a:buSzPct val="166666"/>
              <a:buFont typeface="Arial"/>
              <a:buChar char="•"/>
              <a:defRPr sz="1800" b="0" i="0" u="none" strike="noStrike" cap="none" baseline="0">
                <a:solidFill>
                  <a:schemeClr val="dk1"/>
                </a:solidFill>
                <a:latin typeface="Arial"/>
                <a:ea typeface="Arial"/>
                <a:cs typeface="Arial"/>
                <a:sym typeface="Arial"/>
              </a:defRPr>
            </a:lvl4pPr>
            <a:lvl5pPr marL="2057400" marR="0" indent="-228600" algn="l" rtl="0">
              <a:lnSpc>
                <a:spcPct val="100000"/>
              </a:lnSpc>
              <a:spcBef>
                <a:spcPts val="360"/>
              </a:spcBef>
              <a:spcAft>
                <a:spcPts val="0"/>
              </a:spcAft>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5pPr>
            <a:lvl6pPr marL="2514600" marR="0" indent="-228600" algn="l" rtl="0">
              <a:lnSpc>
                <a:spcPct val="100000"/>
              </a:lnSpc>
              <a:spcBef>
                <a:spcPts val="36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defRPr>
            </a:lvl6pPr>
            <a:lvl7pPr marL="2971800" marR="0" indent="-228600" algn="l" rtl="0">
              <a:lnSpc>
                <a:spcPct val="100000"/>
              </a:lnSpc>
              <a:spcBef>
                <a:spcPts val="360"/>
              </a:spcBef>
              <a:spcAft>
                <a:spcPts val="0"/>
              </a:spcAft>
              <a:buClr>
                <a:schemeClr val="dk1"/>
              </a:buClr>
              <a:buSzPct val="166666"/>
              <a:buFont typeface="Arial"/>
              <a:buChar char="•"/>
              <a:defRPr sz="1800" b="0" i="0" u="none" strike="noStrike" cap="none" baseline="0">
                <a:solidFill>
                  <a:schemeClr val="dk1"/>
                </a:solidFill>
                <a:latin typeface="Arial"/>
                <a:ea typeface="Arial"/>
                <a:cs typeface="Arial"/>
                <a:sym typeface="Arial"/>
              </a:defRPr>
            </a:lvl7pPr>
            <a:lvl8pPr marL="3429000" marR="0" indent="-228600" algn="l" rtl="0">
              <a:lnSpc>
                <a:spcPct val="100000"/>
              </a:lnSpc>
              <a:spcBef>
                <a:spcPts val="360"/>
              </a:spcBef>
              <a:spcAft>
                <a:spcPts val="0"/>
              </a:spcAft>
              <a:buClr>
                <a:schemeClr val="dk1"/>
              </a:buClr>
              <a:buSzPct val="100000"/>
              <a:buFont typeface="Courier New"/>
              <a:buChar char="o"/>
              <a:defRPr sz="1800" b="0" i="0" u="none" strike="noStrike" cap="none" baseline="0">
                <a:solidFill>
                  <a:schemeClr val="dk1"/>
                </a:solidFill>
                <a:latin typeface="Arial"/>
                <a:ea typeface="Arial"/>
                <a:cs typeface="Arial"/>
                <a:sym typeface="Arial"/>
              </a:defRPr>
            </a:lvl8pPr>
            <a:lvl9pPr marL="3886200" marR="0" indent="-228600" algn="l" rtl="0">
              <a:lnSpc>
                <a:spcPct val="100000"/>
              </a:lnSpc>
              <a:spcBef>
                <a:spcPts val="360"/>
              </a:spcBef>
              <a:spcAft>
                <a:spcPts val="0"/>
              </a:spcAft>
              <a:buClr>
                <a:schemeClr val="dk1"/>
              </a:buClr>
              <a:buSzPct val="100000"/>
              <a:buFont typeface="Wingdings"/>
              <a:buChar char="§"/>
              <a:defRPr sz="1800" b="0" i="0" u="none" strike="noStrike" cap="none" baseline="0">
                <a:solidFill>
                  <a:schemeClr val="dk1"/>
                </a:solidFill>
                <a:latin typeface="Arial"/>
                <a:ea typeface="Arial"/>
                <a:cs typeface="Arial"/>
                <a:sym typeface="Arial"/>
              </a:defRPr>
            </a:lvl9pPr>
          </a:lstStyle>
          <a:p>
            <a:pPr>
              <a:spcBef>
                <a:spcPts val="0"/>
              </a:spcBef>
              <a:buClr>
                <a:srgbClr val="F7A800"/>
              </a:buClr>
            </a:pPr>
            <a:r>
              <a:rPr lang="en-US" sz="2400" dirty="0">
                <a:solidFill>
                  <a:srgbClr val="62706F"/>
                </a:solidFill>
              </a:rPr>
              <a:t>Social Security – the choice of a lifetime</a:t>
            </a:r>
          </a:p>
          <a:p>
            <a:pPr marL="0" indent="0">
              <a:lnSpc>
                <a:spcPts val="2800"/>
              </a:lnSpc>
              <a:spcBef>
                <a:spcPts val="0"/>
              </a:spcBef>
              <a:buClr>
                <a:srgbClr val="F7A800"/>
              </a:buClr>
              <a:buNone/>
            </a:pPr>
            <a:endParaRPr lang="en-US" sz="2400" dirty="0">
              <a:solidFill>
                <a:srgbClr val="62706F"/>
              </a:solidFill>
            </a:endParaRPr>
          </a:p>
          <a:p>
            <a:pPr>
              <a:spcBef>
                <a:spcPts val="0"/>
              </a:spcBef>
              <a:buClr>
                <a:srgbClr val="F7A800"/>
              </a:buClr>
            </a:pPr>
            <a:r>
              <a:rPr lang="en-US" sz="2400" dirty="0">
                <a:solidFill>
                  <a:srgbClr val="62706F"/>
                </a:solidFill>
              </a:rPr>
              <a:t>Social Security basics</a:t>
            </a:r>
          </a:p>
          <a:p>
            <a:pPr marL="0" indent="0">
              <a:spcBef>
                <a:spcPts val="0"/>
              </a:spcBef>
              <a:buClr>
                <a:srgbClr val="F7A800"/>
              </a:buClr>
              <a:buNone/>
            </a:pPr>
            <a:endParaRPr lang="en-US" sz="2400" dirty="0">
              <a:solidFill>
                <a:srgbClr val="62706F"/>
              </a:solidFill>
            </a:endParaRPr>
          </a:p>
          <a:p>
            <a:pPr>
              <a:spcBef>
                <a:spcPts val="0"/>
              </a:spcBef>
              <a:buClr>
                <a:srgbClr val="F7A800"/>
              </a:buClr>
            </a:pPr>
            <a:r>
              <a:rPr lang="en-US" sz="2400" dirty="0">
                <a:solidFill>
                  <a:srgbClr val="62706F"/>
                </a:solidFill>
              </a:rPr>
              <a:t>Managing the discussion</a:t>
            </a:r>
          </a:p>
          <a:p>
            <a:pPr>
              <a:spcBef>
                <a:spcPts val="0"/>
              </a:spcBef>
              <a:buClr>
                <a:srgbClr val="F7A800"/>
              </a:buClr>
            </a:pPr>
            <a:endParaRPr lang="en-US" sz="2400" dirty="0">
              <a:solidFill>
                <a:srgbClr val="62706F"/>
              </a:solidFill>
            </a:endParaRPr>
          </a:p>
          <a:p>
            <a:pPr marL="0" indent="0">
              <a:spcBef>
                <a:spcPts val="0"/>
              </a:spcBef>
              <a:buClr>
                <a:srgbClr val="F7A800"/>
              </a:buClr>
              <a:buNone/>
            </a:pPr>
            <a:endParaRPr lang="en-US" sz="2400" dirty="0">
              <a:solidFill>
                <a:srgbClr val="62706F"/>
              </a:solidFill>
            </a:endParaRPr>
          </a:p>
          <a:p>
            <a:pPr marL="0" indent="0">
              <a:spcBef>
                <a:spcPts val="0"/>
              </a:spcBef>
              <a:buNone/>
            </a:pPr>
            <a:endParaRPr lang="en-US" sz="2500" dirty="0">
              <a:solidFill>
                <a:srgbClr val="62706F"/>
              </a:solidFill>
            </a:endParaRPr>
          </a:p>
          <a:p>
            <a:pPr lvl="1">
              <a:spcBef>
                <a:spcPts val="0"/>
              </a:spcBef>
            </a:pPr>
            <a:endParaRPr lang="en-US" sz="2500" dirty="0">
              <a:solidFill>
                <a:srgbClr val="62706F"/>
              </a:solidFill>
            </a:endParaRPr>
          </a:p>
          <a:p>
            <a:pPr>
              <a:spcBef>
                <a:spcPts val="0"/>
              </a:spcBef>
            </a:pPr>
            <a:endParaRPr lang="en-US" sz="2500" dirty="0">
              <a:solidFill>
                <a:srgbClr val="62706F"/>
              </a:solidFill>
            </a:endParaRPr>
          </a:p>
          <a:p>
            <a:pPr>
              <a:spcBef>
                <a:spcPts val="0"/>
              </a:spcBef>
            </a:pPr>
            <a:endParaRPr lang="en-US" sz="2500" dirty="0">
              <a:solidFill>
                <a:srgbClr val="62706F"/>
              </a:solidFill>
            </a:endParaRPr>
          </a:p>
        </p:txBody>
      </p:sp>
      <p:sp>
        <p:nvSpPr>
          <p:cNvPr id="10" name="Title 1"/>
          <p:cNvSpPr txBox="1">
            <a:spLocks/>
          </p:cNvSpPr>
          <p:nvPr/>
        </p:nvSpPr>
        <p:spPr>
          <a:xfrm>
            <a:off x="1647971" y="706572"/>
            <a:ext cx="4078062" cy="1143000"/>
          </a:xfrm>
          <a:prstGeom prst="rect">
            <a:avLst/>
          </a:prstGeom>
        </p:spPr>
        <p:txBody>
          <a:bodyPr vert="horz" lIns="0" tIns="45720" rIns="91440" bIns="45720" rtlCol="0" anchor="ctr">
            <a:normAutofit/>
          </a:bodyPr>
          <a:lstStyle>
            <a:lvl1pPr algn="l" defTabSz="914400" rtl="0" eaLnBrk="1" latinLnBrk="0" hangingPunct="1">
              <a:spcBef>
                <a:spcPct val="0"/>
              </a:spcBef>
              <a:buNone/>
              <a:defRPr lang="en-US" sz="2400" b="1" kern="1200" baseline="0" dirty="0">
                <a:solidFill>
                  <a:srgbClr val="000000"/>
                </a:solidFill>
                <a:latin typeface="Arial" pitchFamily="34" charset="0"/>
                <a:ea typeface="+mj-ea"/>
                <a:cs typeface="Arial" pitchFamily="34" charset="0"/>
              </a:defRPr>
            </a:lvl1pPr>
          </a:lstStyle>
          <a:p>
            <a:r>
              <a:rPr lang="en-US" sz="3600" b="0" dirty="0">
                <a:solidFill>
                  <a:srgbClr val="62706F"/>
                </a:solidFill>
              </a:rPr>
              <a:t>Today’s agenda</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40</a:t>
            </a:fld>
            <a:endParaRPr lang="en-US" dirty="0"/>
          </a:p>
        </p:txBody>
      </p:sp>
      <p:sp>
        <p:nvSpPr>
          <p:cNvPr id="8" name="Text Placeholder 2"/>
          <p:cNvSpPr>
            <a:spLocks noGrp="1"/>
          </p:cNvSpPr>
          <p:nvPr>
            <p:ph type="body" idx="4294967295"/>
          </p:nvPr>
        </p:nvSpPr>
        <p:spPr>
          <a:xfrm>
            <a:off x="501000" y="2020820"/>
            <a:ext cx="8229600" cy="3494314"/>
          </a:xfrm>
        </p:spPr>
        <p:txBody>
          <a:bodyPr/>
          <a:lstStyle/>
          <a:p>
            <a:pPr marL="0" indent="0">
              <a:spcBef>
                <a:spcPts val="0"/>
              </a:spcBef>
              <a:spcAft>
                <a:spcPts val="1800"/>
              </a:spcAft>
              <a:buNone/>
            </a:pPr>
            <a:r>
              <a:rPr lang="en-US" sz="2400" b="1" dirty="0">
                <a:solidFill>
                  <a:srgbClr val="5D8FB1"/>
                </a:solidFill>
              </a:rPr>
              <a:t>Government Pension Offset (GPO)</a:t>
            </a:r>
          </a:p>
          <a:p>
            <a:pPr marL="577850" indent="-347663">
              <a:spcBef>
                <a:spcPts val="0"/>
              </a:spcBef>
              <a:spcAft>
                <a:spcPts val="1800"/>
              </a:spcAft>
              <a:buClr>
                <a:srgbClr val="DEA515"/>
              </a:buClr>
            </a:pPr>
            <a:r>
              <a:rPr lang="en-US" sz="2000" dirty="0">
                <a:solidFill>
                  <a:srgbClr val="62706F"/>
                </a:solidFill>
              </a:rPr>
              <a:t>Reduces a government employee’s Social Security spousal </a:t>
            </a:r>
            <a:br>
              <a:rPr lang="en-US" sz="2000" dirty="0">
                <a:solidFill>
                  <a:srgbClr val="62706F"/>
                </a:solidFill>
              </a:rPr>
            </a:br>
            <a:r>
              <a:rPr lang="en-US" sz="2000" dirty="0">
                <a:solidFill>
                  <a:srgbClr val="62706F"/>
                </a:solidFill>
              </a:rPr>
              <a:t>or survivor’s benefits</a:t>
            </a:r>
          </a:p>
          <a:p>
            <a:pPr marL="577850" indent="-347663">
              <a:spcBef>
                <a:spcPts val="0"/>
              </a:spcBef>
              <a:spcAft>
                <a:spcPts val="1800"/>
              </a:spcAft>
              <a:buClr>
                <a:srgbClr val="DEA515"/>
              </a:buClr>
            </a:pPr>
            <a:r>
              <a:rPr lang="en-US" sz="2000" dirty="0">
                <a:solidFill>
                  <a:srgbClr val="62706F"/>
                </a:solidFill>
              </a:rPr>
              <a:t>Benefits are reduced by 2/3 of their government pension</a:t>
            </a:r>
          </a:p>
          <a:p>
            <a:pPr marL="577850" indent="-347663">
              <a:spcBef>
                <a:spcPts val="0"/>
              </a:spcBef>
              <a:spcAft>
                <a:spcPts val="1800"/>
              </a:spcAft>
              <a:buClr>
                <a:srgbClr val="DEA515"/>
              </a:buClr>
            </a:pPr>
            <a:r>
              <a:rPr lang="en-US" sz="2000" dirty="0">
                <a:solidFill>
                  <a:srgbClr val="62706F"/>
                </a:solidFill>
              </a:rPr>
              <a:t>If government pension is large enough, spousal or survivor’s </a:t>
            </a:r>
            <a:br>
              <a:rPr lang="en-US" sz="2000" dirty="0">
                <a:solidFill>
                  <a:srgbClr val="62706F"/>
                </a:solidFill>
              </a:rPr>
            </a:br>
            <a:r>
              <a:rPr lang="en-US" sz="2000" dirty="0">
                <a:solidFill>
                  <a:srgbClr val="62706F"/>
                </a:solidFill>
              </a:rPr>
              <a:t>benefit may be eliminated</a:t>
            </a:r>
          </a:p>
        </p:txBody>
      </p:sp>
      <p:sp>
        <p:nvSpPr>
          <p:cNvPr id="11" name="Title 1"/>
          <p:cNvSpPr txBox="1">
            <a:spLocks/>
          </p:cNvSpPr>
          <p:nvPr/>
        </p:nvSpPr>
        <p:spPr>
          <a:xfrm>
            <a:off x="508000" y="912051"/>
            <a:ext cx="7974086" cy="843178"/>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SOCIAL SECURITY BASICS</a:t>
            </a:r>
          </a:p>
          <a:p>
            <a:r>
              <a:rPr lang="en-US" sz="3300" b="0" dirty="0">
                <a:solidFill>
                  <a:srgbClr val="62706F"/>
                </a:solidFill>
                <a:sym typeface="Calibri"/>
              </a:rPr>
              <a:t>Effect on spousal or survivor’s benefit</a:t>
            </a:r>
            <a:endParaRPr lang="en-US" sz="3300" b="0" dirty="0">
              <a:solidFill>
                <a:srgbClr val="62706F"/>
              </a:solidFill>
            </a:endParaRPr>
          </a:p>
        </p:txBody>
      </p:sp>
    </p:spTree>
    <p:extLst>
      <p:ext uri="{BB962C8B-B14F-4D97-AF65-F5344CB8AC3E}">
        <p14:creationId xmlns:p14="http://schemas.microsoft.com/office/powerpoint/2010/main" val="405879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10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10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41</a:t>
            </a:fld>
            <a:endParaRPr lang="en-US" dirty="0"/>
          </a:p>
        </p:txBody>
      </p:sp>
      <p:sp>
        <p:nvSpPr>
          <p:cNvPr id="7" name="TextBox 6"/>
          <p:cNvSpPr txBox="1"/>
          <p:nvPr/>
        </p:nvSpPr>
        <p:spPr>
          <a:xfrm>
            <a:off x="457200" y="1905015"/>
            <a:ext cx="3927642" cy="2462213"/>
          </a:xfrm>
          <a:prstGeom prst="rect">
            <a:avLst/>
          </a:prstGeom>
          <a:noFill/>
        </p:spPr>
        <p:txBody>
          <a:bodyPr wrap="square" rtlCol="0">
            <a:spAutoFit/>
          </a:bodyPr>
          <a:lstStyle/>
          <a:p>
            <a:pPr>
              <a:spcAft>
                <a:spcPts val="1200"/>
              </a:spcAft>
            </a:pPr>
            <a:r>
              <a:rPr lang="en-US" sz="2400" b="1" dirty="0">
                <a:solidFill>
                  <a:srgbClr val="5D8FB1"/>
                </a:solidFill>
              </a:rPr>
              <a:t>Spouse 1</a:t>
            </a:r>
          </a:p>
          <a:p>
            <a:pPr marL="285750" indent="-285750">
              <a:spcAft>
                <a:spcPts val="1200"/>
              </a:spcAft>
              <a:buClr>
                <a:srgbClr val="DEA515"/>
              </a:buClr>
              <a:buFont typeface="Arial"/>
              <a:buChar char="•"/>
            </a:pPr>
            <a:r>
              <a:rPr lang="en-US" sz="2000" dirty="0">
                <a:solidFill>
                  <a:srgbClr val="62706F"/>
                </a:solidFill>
              </a:rPr>
              <a:t>Worked in government throughout career</a:t>
            </a:r>
          </a:p>
          <a:p>
            <a:pPr marL="285750" indent="-285750">
              <a:spcAft>
                <a:spcPts val="1200"/>
              </a:spcAft>
              <a:buClr>
                <a:srgbClr val="DEA515"/>
              </a:buClr>
              <a:buFont typeface="Arial"/>
              <a:buChar char="•"/>
            </a:pPr>
            <a:r>
              <a:rPr lang="en-US" sz="2000" dirty="0">
                <a:solidFill>
                  <a:srgbClr val="62706F"/>
                </a:solidFill>
              </a:rPr>
              <a:t>Receiving $2,100 monthly pension</a:t>
            </a:r>
          </a:p>
          <a:p>
            <a:pPr marL="285750" indent="-285750">
              <a:spcAft>
                <a:spcPts val="1200"/>
              </a:spcAft>
              <a:buClr>
                <a:srgbClr val="DEA515"/>
              </a:buClr>
              <a:buFont typeface="Arial"/>
              <a:buChar char="•"/>
            </a:pPr>
            <a:r>
              <a:rPr lang="en-US" sz="2000" dirty="0">
                <a:solidFill>
                  <a:srgbClr val="62706F"/>
                </a:solidFill>
              </a:rPr>
              <a:t>GPO = $1,400 (2/3 of $2,100)</a:t>
            </a:r>
          </a:p>
        </p:txBody>
      </p:sp>
      <p:sp>
        <p:nvSpPr>
          <p:cNvPr id="8" name="TextBox 7"/>
          <p:cNvSpPr txBox="1"/>
          <p:nvPr/>
        </p:nvSpPr>
        <p:spPr>
          <a:xfrm>
            <a:off x="4537242" y="1899819"/>
            <a:ext cx="3927642" cy="1846659"/>
          </a:xfrm>
          <a:prstGeom prst="rect">
            <a:avLst/>
          </a:prstGeom>
          <a:noFill/>
        </p:spPr>
        <p:txBody>
          <a:bodyPr wrap="square" rtlCol="0">
            <a:spAutoFit/>
          </a:bodyPr>
          <a:lstStyle/>
          <a:p>
            <a:pPr>
              <a:spcAft>
                <a:spcPts val="1200"/>
              </a:spcAft>
            </a:pPr>
            <a:r>
              <a:rPr lang="en-US" sz="2400" b="1" dirty="0">
                <a:solidFill>
                  <a:srgbClr val="5D8FB1"/>
                </a:solidFill>
              </a:rPr>
              <a:t>Spouse 2 </a:t>
            </a:r>
          </a:p>
          <a:p>
            <a:pPr marL="285750" indent="-285750">
              <a:spcAft>
                <a:spcPts val="1200"/>
              </a:spcAft>
              <a:buClr>
                <a:srgbClr val="DEA515"/>
              </a:buClr>
              <a:buFont typeface="Arial"/>
              <a:buChar char="•"/>
            </a:pPr>
            <a:r>
              <a:rPr lang="en-US" sz="2000" dirty="0">
                <a:solidFill>
                  <a:srgbClr val="62706F"/>
                </a:solidFill>
              </a:rPr>
              <a:t>Worked in private sector</a:t>
            </a:r>
          </a:p>
          <a:p>
            <a:pPr marL="285750" indent="-285750">
              <a:spcAft>
                <a:spcPts val="1200"/>
              </a:spcAft>
              <a:buClr>
                <a:srgbClr val="DEA515"/>
              </a:buClr>
              <a:buFont typeface="Arial"/>
              <a:buChar char="•"/>
            </a:pPr>
            <a:r>
              <a:rPr lang="en-US" sz="2000" dirty="0">
                <a:solidFill>
                  <a:srgbClr val="62706F"/>
                </a:solidFill>
              </a:rPr>
              <a:t>Paid FICA taxes</a:t>
            </a:r>
          </a:p>
          <a:p>
            <a:pPr marL="285750" indent="-285750">
              <a:spcAft>
                <a:spcPts val="1200"/>
              </a:spcAft>
              <a:buClr>
                <a:srgbClr val="DEA515"/>
              </a:buClr>
              <a:buFont typeface="Arial"/>
              <a:buChar char="•"/>
            </a:pPr>
            <a:r>
              <a:rPr lang="en-US" sz="2000" dirty="0">
                <a:solidFill>
                  <a:srgbClr val="62706F"/>
                </a:solidFill>
              </a:rPr>
              <a:t>PIA: $2,000/month</a:t>
            </a:r>
          </a:p>
        </p:txBody>
      </p:sp>
      <p:sp>
        <p:nvSpPr>
          <p:cNvPr id="9" name="Title 1"/>
          <p:cNvSpPr txBox="1">
            <a:spLocks/>
          </p:cNvSpPr>
          <p:nvPr/>
        </p:nvSpPr>
        <p:spPr>
          <a:xfrm>
            <a:off x="508000" y="912051"/>
            <a:ext cx="7974086"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SOCIAL SECURITY BASICS</a:t>
            </a:r>
          </a:p>
          <a:p>
            <a:r>
              <a:rPr lang="en-US" sz="3300" b="0" dirty="0">
                <a:solidFill>
                  <a:srgbClr val="62706F"/>
                </a:solidFill>
                <a:sym typeface="Calibri"/>
              </a:rPr>
              <a:t>How GPO reduces benefits</a:t>
            </a:r>
            <a:endParaRPr lang="en-US" sz="3300" b="0" dirty="0">
              <a:solidFill>
                <a:srgbClr val="62706F"/>
              </a:solidFill>
            </a:endParaRPr>
          </a:p>
        </p:txBody>
      </p:sp>
      <p:pic>
        <p:nvPicPr>
          <p:cNvPr id="3" name="Picture 2"/>
          <p:cNvPicPr>
            <a:picLocks noChangeAspect="1"/>
          </p:cNvPicPr>
          <p:nvPr/>
        </p:nvPicPr>
        <p:blipFill>
          <a:blip r:embed="rId4"/>
          <a:stretch>
            <a:fillRect/>
          </a:stretch>
        </p:blipFill>
        <p:spPr>
          <a:xfrm>
            <a:off x="734291" y="4799299"/>
            <a:ext cx="7603907" cy="1309980"/>
          </a:xfrm>
          <a:prstGeom prst="rect">
            <a:avLst/>
          </a:prstGeom>
        </p:spPr>
      </p:pic>
    </p:spTree>
    <p:extLst>
      <p:ext uri="{BB962C8B-B14F-4D97-AF65-F5344CB8AC3E}">
        <p14:creationId xmlns:p14="http://schemas.microsoft.com/office/powerpoint/2010/main" val="148922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S-JPEG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ln w="12700">
            <a:solidFill>
              <a:srgbClr val="A6A6A6"/>
            </a:solidFill>
          </a:ln>
        </p:spPr>
      </p:pic>
      <p:sp>
        <p:nvSpPr>
          <p:cNvPr id="17" name="Rectangle 16"/>
          <p:cNvSpPr/>
          <p:nvPr/>
        </p:nvSpPr>
        <p:spPr>
          <a:xfrm>
            <a:off x="3276600" y="2376173"/>
            <a:ext cx="2489200" cy="3190240"/>
          </a:xfrm>
          <a:prstGeom prst="rect">
            <a:avLst/>
          </a:prstGeom>
          <a:noFill/>
          <a:ln w="28575" cmpd="sng">
            <a:solidFill>
              <a:srgbClr val="A6A6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005233" y="2376173"/>
            <a:ext cx="2491067" cy="3190240"/>
          </a:xfrm>
          <a:prstGeom prst="rect">
            <a:avLst/>
          </a:prstGeom>
          <a:noFill/>
          <a:ln w="28575" cmpd="sng">
            <a:solidFill>
              <a:srgbClr val="A6A6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44286" y="2381253"/>
            <a:ext cx="2494643" cy="3190240"/>
          </a:xfrm>
          <a:prstGeom prst="rect">
            <a:avLst/>
          </a:prstGeom>
          <a:noFill/>
          <a:ln w="28575" cmpd="sng">
            <a:solidFill>
              <a:srgbClr val="A6A6A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3262065" y="2927053"/>
            <a:ext cx="2514601" cy="2569934"/>
          </a:xfrm>
          <a:prstGeom prst="rect">
            <a:avLst/>
          </a:prstGeom>
          <a:ln w="19050" cmpd="sng">
            <a:noFill/>
          </a:ln>
        </p:spPr>
        <p:txBody>
          <a:bodyPr wrap="square" tIns="228600" bIns="182880" anchor="b" anchorCtr="0">
            <a:spAutoFit/>
          </a:bodyPr>
          <a:lstStyle/>
          <a:p>
            <a:pPr lvl="0" algn="ctr"/>
            <a:r>
              <a:rPr lang="en-US" sz="2000" b="1" dirty="0">
                <a:solidFill>
                  <a:srgbClr val="62706F"/>
                </a:solidFill>
                <a:ea typeface="+mn-ea"/>
                <a:cs typeface="+mn-cs"/>
              </a:rPr>
              <a:t>Social Security –</a:t>
            </a:r>
          </a:p>
          <a:p>
            <a:pPr lvl="0" algn="ctr">
              <a:spcAft>
                <a:spcPts val="600"/>
              </a:spcAft>
            </a:pPr>
            <a:r>
              <a:rPr lang="en-US" sz="2000" b="1" dirty="0">
                <a:solidFill>
                  <a:srgbClr val="62706F"/>
                </a:solidFill>
                <a:ea typeface="+mn-ea"/>
                <a:cs typeface="+mn-cs"/>
              </a:rPr>
              <a:t>Up to 85% taxed</a:t>
            </a:r>
          </a:p>
          <a:p>
            <a:pPr lvl="0" algn="ctr">
              <a:spcBef>
                <a:spcPts val="600"/>
              </a:spcBef>
              <a:spcAft>
                <a:spcPts val="600"/>
              </a:spcAft>
            </a:pPr>
            <a:r>
              <a:rPr lang="en-US" sz="2000" dirty="0">
                <a:solidFill>
                  <a:srgbClr val="62706F"/>
                </a:solidFill>
                <a:ea typeface="+mn-ea"/>
                <a:cs typeface="+mn-cs"/>
              </a:rPr>
              <a:t>Immediate </a:t>
            </a:r>
            <a:br>
              <a:rPr lang="en-US" sz="2000" dirty="0">
                <a:solidFill>
                  <a:srgbClr val="62706F"/>
                </a:solidFill>
                <a:ea typeface="+mn-ea"/>
                <a:cs typeface="+mn-cs"/>
              </a:rPr>
            </a:br>
            <a:r>
              <a:rPr lang="en-US" sz="2000" dirty="0">
                <a:solidFill>
                  <a:srgbClr val="62706F"/>
                </a:solidFill>
                <a:ea typeface="+mn-ea"/>
                <a:cs typeface="+mn-cs"/>
              </a:rPr>
              <a:t>annuity income</a:t>
            </a:r>
          </a:p>
          <a:p>
            <a:pPr lvl="0" algn="ctr">
              <a:spcBef>
                <a:spcPts val="600"/>
              </a:spcBef>
              <a:spcAft>
                <a:spcPts val="600"/>
              </a:spcAft>
            </a:pPr>
            <a:r>
              <a:rPr lang="en-US" sz="2000" dirty="0">
                <a:solidFill>
                  <a:srgbClr val="62706F"/>
                </a:solidFill>
                <a:ea typeface="+mn-ea"/>
                <a:cs typeface="+mn-cs"/>
              </a:rPr>
              <a:t>Cash-value of </a:t>
            </a:r>
            <a:br>
              <a:rPr lang="en-US" sz="2000" dirty="0">
                <a:solidFill>
                  <a:srgbClr val="62706F"/>
                </a:solidFill>
                <a:ea typeface="+mn-ea"/>
                <a:cs typeface="+mn-cs"/>
              </a:rPr>
            </a:br>
            <a:r>
              <a:rPr lang="en-US" sz="2000" dirty="0">
                <a:solidFill>
                  <a:srgbClr val="62706F"/>
                </a:solidFill>
                <a:ea typeface="+mn-ea"/>
                <a:cs typeface="+mn-cs"/>
              </a:rPr>
              <a:t>life insurance</a:t>
            </a:r>
            <a:endParaRPr lang="en-US" sz="2000" dirty="0">
              <a:solidFill>
                <a:srgbClr val="62706F"/>
              </a:solidFill>
            </a:endParaRPr>
          </a:p>
        </p:txBody>
      </p:sp>
      <p:sp>
        <p:nvSpPr>
          <p:cNvPr id="31" name="Rectangle 30"/>
          <p:cNvSpPr/>
          <p:nvPr/>
        </p:nvSpPr>
        <p:spPr>
          <a:xfrm>
            <a:off x="5985892" y="2927053"/>
            <a:ext cx="2514601" cy="2569934"/>
          </a:xfrm>
          <a:prstGeom prst="rect">
            <a:avLst/>
          </a:prstGeom>
          <a:ln w="19050" cmpd="sng">
            <a:noFill/>
          </a:ln>
        </p:spPr>
        <p:txBody>
          <a:bodyPr wrap="square" tIns="228600" bIns="182880" anchor="b" anchorCtr="0">
            <a:spAutoFit/>
          </a:bodyPr>
          <a:lstStyle/>
          <a:p>
            <a:pPr lvl="0" algn="ctr">
              <a:spcBef>
                <a:spcPts val="600"/>
              </a:spcBef>
              <a:spcAft>
                <a:spcPts val="600"/>
              </a:spcAft>
            </a:pPr>
            <a:r>
              <a:rPr lang="en-US" sz="2000" dirty="0">
                <a:solidFill>
                  <a:srgbClr val="62706F"/>
                </a:solidFill>
                <a:ea typeface="+mn-ea"/>
                <a:cs typeface="+mn-cs"/>
              </a:rPr>
              <a:t>Roth IRAs and Roth 401(k)s</a:t>
            </a:r>
          </a:p>
          <a:p>
            <a:pPr lvl="0" algn="ctr">
              <a:spcBef>
                <a:spcPts val="600"/>
              </a:spcBef>
              <a:spcAft>
                <a:spcPts val="600"/>
              </a:spcAft>
            </a:pPr>
            <a:r>
              <a:rPr lang="en-US" sz="2000" dirty="0">
                <a:solidFill>
                  <a:srgbClr val="62706F"/>
                </a:solidFill>
                <a:ea typeface="+mn-ea"/>
                <a:cs typeface="+mn-cs"/>
              </a:rPr>
              <a:t>Interest from municipal bonds</a:t>
            </a:r>
          </a:p>
          <a:p>
            <a:pPr lvl="0" algn="ctr">
              <a:spcBef>
                <a:spcPts val="600"/>
              </a:spcBef>
              <a:spcAft>
                <a:spcPts val="600"/>
              </a:spcAft>
            </a:pPr>
            <a:r>
              <a:rPr lang="en-US" sz="2000" dirty="0">
                <a:solidFill>
                  <a:srgbClr val="62706F"/>
                </a:solidFill>
                <a:ea typeface="+mn-ea"/>
                <a:cs typeface="+mn-cs"/>
              </a:rPr>
              <a:t>Loans from life insurance policies</a:t>
            </a:r>
            <a:endParaRPr lang="en-US" sz="2000" dirty="0">
              <a:solidFill>
                <a:srgbClr val="62706F"/>
              </a:solidFill>
            </a:endParaRPr>
          </a:p>
        </p:txBody>
      </p:sp>
      <p:sp>
        <p:nvSpPr>
          <p:cNvPr id="29" name="Rectangle 28"/>
          <p:cNvSpPr/>
          <p:nvPr/>
        </p:nvSpPr>
        <p:spPr>
          <a:xfrm>
            <a:off x="538750" y="2919476"/>
            <a:ext cx="2514601" cy="2569934"/>
          </a:xfrm>
          <a:prstGeom prst="rect">
            <a:avLst/>
          </a:prstGeom>
          <a:ln w="19050" cmpd="sng">
            <a:noFill/>
          </a:ln>
        </p:spPr>
        <p:txBody>
          <a:bodyPr wrap="square" tIns="228600" bIns="182880" anchor="b" anchorCtr="0">
            <a:spAutoFit/>
          </a:bodyPr>
          <a:lstStyle/>
          <a:p>
            <a:pPr lvl="0" algn="ctr">
              <a:spcBef>
                <a:spcPts val="600"/>
              </a:spcBef>
              <a:spcAft>
                <a:spcPts val="600"/>
              </a:spcAft>
            </a:pPr>
            <a:r>
              <a:rPr lang="en-US" sz="2000" dirty="0">
                <a:solidFill>
                  <a:srgbClr val="62706F"/>
                </a:solidFill>
                <a:ea typeface="+mn-ea"/>
                <a:cs typeface="+mn-cs"/>
              </a:rPr>
              <a:t>Pension Income</a:t>
            </a:r>
          </a:p>
          <a:p>
            <a:pPr algn="ctr">
              <a:spcBef>
                <a:spcPts val="600"/>
              </a:spcBef>
              <a:spcAft>
                <a:spcPts val="600"/>
              </a:spcAft>
            </a:pPr>
            <a:r>
              <a:rPr lang="en-US" sz="2000" dirty="0">
                <a:solidFill>
                  <a:srgbClr val="62706F"/>
                </a:solidFill>
              </a:rPr>
              <a:t>Traditional Retirement accounts (401(k), IRA)</a:t>
            </a:r>
          </a:p>
          <a:p>
            <a:pPr algn="ctr">
              <a:spcBef>
                <a:spcPts val="600"/>
              </a:spcBef>
              <a:spcAft>
                <a:spcPts val="600"/>
              </a:spcAft>
            </a:pPr>
            <a:r>
              <a:rPr lang="en-US" sz="2000" dirty="0">
                <a:solidFill>
                  <a:srgbClr val="62706F"/>
                </a:solidFill>
              </a:rPr>
              <a:t>Interest and dividend income</a:t>
            </a:r>
          </a:p>
        </p:txBody>
      </p:sp>
      <p:sp>
        <p:nvSpPr>
          <p:cNvPr id="26" name="Pentagon 25"/>
          <p:cNvSpPr/>
          <p:nvPr/>
        </p:nvSpPr>
        <p:spPr>
          <a:xfrm rot="5400000">
            <a:off x="1216386" y="1210574"/>
            <a:ext cx="1159329" cy="2514600"/>
          </a:xfrm>
          <a:prstGeom prst="homePlate">
            <a:avLst>
              <a:gd name="adj" fmla="val 38469"/>
            </a:avLst>
          </a:prstGeom>
          <a:solidFill>
            <a:srgbClr val="5D8F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42</a:t>
            </a:fld>
            <a:endParaRPr lang="en-US" dirty="0"/>
          </a:p>
        </p:txBody>
      </p:sp>
      <p:sp>
        <p:nvSpPr>
          <p:cNvPr id="23" name="Pentagon 22"/>
          <p:cNvSpPr/>
          <p:nvPr/>
        </p:nvSpPr>
        <p:spPr>
          <a:xfrm rot="5400000">
            <a:off x="3939701" y="1210574"/>
            <a:ext cx="1159329" cy="2514600"/>
          </a:xfrm>
          <a:prstGeom prst="homePlate">
            <a:avLst>
              <a:gd name="adj" fmla="val 38469"/>
            </a:avLst>
          </a:prstGeom>
          <a:solidFill>
            <a:srgbClr val="1025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37409" y="2030452"/>
            <a:ext cx="2514600" cy="646331"/>
          </a:xfrm>
          <a:prstGeom prst="rect">
            <a:avLst/>
          </a:prstGeom>
          <a:noFill/>
        </p:spPr>
        <p:txBody>
          <a:bodyPr wrap="square" rtlCol="0">
            <a:spAutoFit/>
          </a:bodyPr>
          <a:lstStyle/>
          <a:p>
            <a:pPr algn="ctr"/>
            <a:r>
              <a:rPr lang="en-US" sz="1800" b="1" dirty="0">
                <a:solidFill>
                  <a:schemeClr val="bg1"/>
                </a:solidFill>
              </a:rPr>
              <a:t>Taxable retirement income</a:t>
            </a:r>
          </a:p>
        </p:txBody>
      </p:sp>
      <p:sp>
        <p:nvSpPr>
          <p:cNvPr id="25" name="TextBox 24"/>
          <p:cNvSpPr txBox="1"/>
          <p:nvPr/>
        </p:nvSpPr>
        <p:spPr>
          <a:xfrm>
            <a:off x="3286982" y="2030452"/>
            <a:ext cx="2514600" cy="646331"/>
          </a:xfrm>
          <a:prstGeom prst="rect">
            <a:avLst/>
          </a:prstGeom>
          <a:noFill/>
        </p:spPr>
        <p:txBody>
          <a:bodyPr wrap="square" rtlCol="0">
            <a:spAutoFit/>
          </a:bodyPr>
          <a:lstStyle/>
          <a:p>
            <a:pPr algn="ctr"/>
            <a:r>
              <a:rPr lang="en-US" sz="1800" b="1" dirty="0">
                <a:solidFill>
                  <a:schemeClr val="bg1"/>
                </a:solidFill>
              </a:rPr>
              <a:t>Partially taxable retirement income</a:t>
            </a:r>
          </a:p>
        </p:txBody>
      </p:sp>
      <p:sp>
        <p:nvSpPr>
          <p:cNvPr id="27" name="Pentagon 26"/>
          <p:cNvSpPr/>
          <p:nvPr/>
        </p:nvSpPr>
        <p:spPr>
          <a:xfrm rot="5400000">
            <a:off x="6667414" y="1210574"/>
            <a:ext cx="1159329" cy="2514600"/>
          </a:xfrm>
          <a:prstGeom prst="homePlate">
            <a:avLst>
              <a:gd name="adj" fmla="val 38469"/>
            </a:avLst>
          </a:prstGeom>
          <a:solidFill>
            <a:srgbClr val="DEA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6014695" y="2030452"/>
            <a:ext cx="2514600" cy="646331"/>
          </a:xfrm>
          <a:prstGeom prst="rect">
            <a:avLst/>
          </a:prstGeom>
          <a:noFill/>
        </p:spPr>
        <p:txBody>
          <a:bodyPr wrap="square" rtlCol="0">
            <a:spAutoFit/>
          </a:bodyPr>
          <a:lstStyle/>
          <a:p>
            <a:pPr algn="ctr"/>
            <a:r>
              <a:rPr lang="en-US" sz="1800" b="1" dirty="0">
                <a:solidFill>
                  <a:schemeClr val="bg1"/>
                </a:solidFill>
              </a:rPr>
              <a:t>Tax-free</a:t>
            </a:r>
          </a:p>
          <a:p>
            <a:pPr algn="ctr"/>
            <a:r>
              <a:rPr lang="en-US" sz="1800" b="1" dirty="0">
                <a:solidFill>
                  <a:schemeClr val="bg1"/>
                </a:solidFill>
              </a:rPr>
              <a:t>retirement income</a:t>
            </a:r>
          </a:p>
        </p:txBody>
      </p:sp>
      <p:sp>
        <p:nvSpPr>
          <p:cNvPr id="15" name="TextBox 14"/>
          <p:cNvSpPr txBox="1"/>
          <p:nvPr/>
        </p:nvSpPr>
        <p:spPr>
          <a:xfrm>
            <a:off x="470719" y="5874100"/>
            <a:ext cx="7924458" cy="523220"/>
          </a:xfrm>
          <a:prstGeom prst="rect">
            <a:avLst/>
          </a:prstGeom>
          <a:noFill/>
        </p:spPr>
        <p:txBody>
          <a:bodyPr wrap="square" rtlCol="0">
            <a:spAutoFit/>
          </a:bodyPr>
          <a:lstStyle/>
          <a:p>
            <a:r>
              <a:rPr lang="en-US" dirty="0">
                <a:solidFill>
                  <a:schemeClr val="bg1">
                    <a:lumMod val="50000"/>
                  </a:schemeClr>
                </a:solidFill>
              </a:rPr>
              <a:t>Please note that Nationwide does not provide legal, tax, or accounting advice. You should consult with your accounting or tax professional for guidance regarding your specific financial situation. </a:t>
            </a:r>
          </a:p>
        </p:txBody>
      </p:sp>
      <p:sp>
        <p:nvSpPr>
          <p:cNvPr id="18" name="Title 1"/>
          <p:cNvSpPr txBox="1">
            <a:spLocks/>
          </p:cNvSpPr>
          <p:nvPr/>
        </p:nvSpPr>
        <p:spPr>
          <a:xfrm>
            <a:off x="508000" y="912051"/>
            <a:ext cx="7974086" cy="765382"/>
          </a:xfrm>
          <a:prstGeom prst="rect">
            <a:avLst/>
          </a:prstGeom>
          <a:noFill/>
          <a:ln w="12700">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MANAGING THE SOCIAL SECURITY DISCUSSION</a:t>
            </a:r>
          </a:p>
          <a:p>
            <a:r>
              <a:rPr lang="en-US" sz="3300" b="0" dirty="0">
                <a:solidFill>
                  <a:srgbClr val="62706F"/>
                </a:solidFill>
                <a:sym typeface="Calibri"/>
              </a:rPr>
              <a:t>Client concern: </a:t>
            </a:r>
            <a:r>
              <a:rPr lang="en-US" sz="3300" dirty="0">
                <a:solidFill>
                  <a:srgbClr val="62706F"/>
                </a:solidFill>
                <a:sym typeface="Calibri"/>
              </a:rPr>
              <a:t>Taxation</a:t>
            </a:r>
            <a:endParaRPr lang="en-US" sz="3300" dirty="0">
              <a:solidFill>
                <a:srgbClr val="62706F"/>
              </a:solidFill>
            </a:endParaRPr>
          </a:p>
        </p:txBody>
      </p:sp>
    </p:spTree>
    <p:extLst>
      <p:ext uri="{BB962C8B-B14F-4D97-AF65-F5344CB8AC3E}">
        <p14:creationId xmlns:p14="http://schemas.microsoft.com/office/powerpoint/2010/main" val="275714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30" grpId="0"/>
      <p:bldP spid="31" grpId="0"/>
      <p:bldP spid="29" grpId="0"/>
      <p:bldP spid="26" grpId="0" animBg="1"/>
      <p:bldP spid="23" grpId="0" animBg="1"/>
      <p:bldP spid="21" grpId="0"/>
      <p:bldP spid="25" grpId="0"/>
      <p:bldP spid="27" grpId="0" animBg="1"/>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descr="SS-JPEG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92"/>
            <a:ext cx="9144000" cy="68580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43</a:t>
            </a:fld>
            <a:endParaRPr lang="en-US" dirty="0"/>
          </a:p>
        </p:txBody>
      </p:sp>
      <p:sp>
        <p:nvSpPr>
          <p:cNvPr id="3" name="Rectangle 2"/>
          <p:cNvSpPr/>
          <p:nvPr/>
        </p:nvSpPr>
        <p:spPr>
          <a:xfrm>
            <a:off x="7404858" y="2444995"/>
            <a:ext cx="1320180" cy="1569660"/>
          </a:xfrm>
          <a:prstGeom prst="rect">
            <a:avLst/>
          </a:prstGeom>
        </p:spPr>
        <p:txBody>
          <a:bodyPr wrap="square">
            <a:spAutoFit/>
          </a:bodyPr>
          <a:lstStyle/>
          <a:p>
            <a:pPr>
              <a:buSzPct val="25000"/>
            </a:pPr>
            <a:r>
              <a:rPr lang="en-US" sz="1600" dirty="0">
                <a:solidFill>
                  <a:srgbClr val="62706F"/>
                </a:solidFill>
                <a:sym typeface="Calibri"/>
              </a:rPr>
              <a:t>Delayed filing increases Social Security by </a:t>
            </a:r>
            <a:r>
              <a:rPr lang="en-US" sz="1600" b="1" dirty="0">
                <a:solidFill>
                  <a:srgbClr val="62706F"/>
                </a:solidFill>
                <a:sym typeface="Calibri"/>
              </a:rPr>
              <a:t>76%</a:t>
            </a:r>
            <a:endParaRPr lang="en" sz="1600" b="1" dirty="0">
              <a:solidFill>
                <a:srgbClr val="62706F"/>
              </a:solidFill>
              <a:sym typeface="Calibri"/>
            </a:endParaRPr>
          </a:p>
        </p:txBody>
      </p:sp>
      <p:sp>
        <p:nvSpPr>
          <p:cNvPr id="34" name="Rectangle 33"/>
          <p:cNvSpPr/>
          <p:nvPr/>
        </p:nvSpPr>
        <p:spPr>
          <a:xfrm>
            <a:off x="7450334" y="4628991"/>
            <a:ext cx="1256631" cy="1077218"/>
          </a:xfrm>
          <a:prstGeom prst="rect">
            <a:avLst/>
          </a:prstGeom>
        </p:spPr>
        <p:txBody>
          <a:bodyPr wrap="square">
            <a:spAutoFit/>
          </a:bodyPr>
          <a:lstStyle/>
          <a:p>
            <a:pPr>
              <a:buSzPct val="25000"/>
            </a:pPr>
            <a:r>
              <a:rPr lang="en-US" sz="1600" dirty="0">
                <a:solidFill>
                  <a:srgbClr val="62706F"/>
                </a:solidFill>
                <a:sym typeface="Calibri"/>
              </a:rPr>
              <a:t>Taxable income decreases by </a:t>
            </a:r>
            <a:r>
              <a:rPr lang="en-US" sz="1600" b="1" dirty="0">
                <a:solidFill>
                  <a:srgbClr val="62706F"/>
                </a:solidFill>
                <a:sym typeface="Calibri"/>
              </a:rPr>
              <a:t>32%</a:t>
            </a:r>
            <a:endParaRPr lang="en" sz="1600" b="1" dirty="0">
              <a:solidFill>
                <a:srgbClr val="62706F"/>
              </a:solidFill>
              <a:sym typeface="Calibri"/>
            </a:endParaRPr>
          </a:p>
        </p:txBody>
      </p:sp>
      <p:graphicFrame>
        <p:nvGraphicFramePr>
          <p:cNvPr id="7" name="Table 6"/>
          <p:cNvGraphicFramePr>
            <a:graphicFrameLocks noGrp="1"/>
          </p:cNvGraphicFramePr>
          <p:nvPr>
            <p:extLst>
              <p:ext uri="{D42A27DB-BD31-4B8C-83A1-F6EECF244321}">
                <p14:modId xmlns:p14="http://schemas.microsoft.com/office/powerpoint/2010/main" val="2715319083"/>
              </p:ext>
            </p:extLst>
          </p:nvPr>
        </p:nvGraphicFramePr>
        <p:xfrm>
          <a:off x="508624" y="5260952"/>
          <a:ext cx="6657545" cy="850990"/>
        </p:xfrm>
        <a:graphic>
          <a:graphicData uri="http://schemas.openxmlformats.org/drawingml/2006/table">
            <a:tbl>
              <a:tblPr firstRow="1" bandRow="1">
                <a:tableStyleId>{2D5ABB26-0587-4C30-8999-92F81FD0307C}</a:tableStyleId>
              </a:tblPr>
              <a:tblGrid>
                <a:gridCol w="2775719">
                  <a:extLst>
                    <a:ext uri="{9D8B030D-6E8A-4147-A177-3AD203B41FA5}">
                      <a16:colId xmlns:a16="http://schemas.microsoft.com/office/drawing/2014/main" xmlns="" val="20000"/>
                    </a:ext>
                  </a:extLst>
                </a:gridCol>
                <a:gridCol w="1940913">
                  <a:extLst>
                    <a:ext uri="{9D8B030D-6E8A-4147-A177-3AD203B41FA5}">
                      <a16:colId xmlns:a16="http://schemas.microsoft.com/office/drawing/2014/main" xmlns="" val="20001"/>
                    </a:ext>
                  </a:extLst>
                </a:gridCol>
                <a:gridCol w="1940913">
                  <a:extLst>
                    <a:ext uri="{9D8B030D-6E8A-4147-A177-3AD203B41FA5}">
                      <a16:colId xmlns:a16="http://schemas.microsoft.com/office/drawing/2014/main" xmlns="" val="20002"/>
                    </a:ext>
                  </a:extLst>
                </a:gridCol>
              </a:tblGrid>
              <a:tr h="850990">
                <a:tc>
                  <a:txBody>
                    <a:bodyPr/>
                    <a:lstStyle/>
                    <a:p>
                      <a:pPr>
                        <a:spcBef>
                          <a:spcPts val="0"/>
                        </a:spcBef>
                        <a:spcAft>
                          <a:spcPts val="0"/>
                        </a:spcAft>
                      </a:pPr>
                      <a:r>
                        <a:rPr lang="en-US" sz="1800" dirty="0">
                          <a:solidFill>
                            <a:schemeClr val="tx1">
                              <a:lumMod val="65000"/>
                              <a:lumOff val="35000"/>
                            </a:schemeClr>
                          </a:solidFill>
                        </a:rPr>
                        <a:t>Total taxable income</a:t>
                      </a:r>
                    </a:p>
                    <a:p>
                      <a:pPr>
                        <a:spcBef>
                          <a:spcPts val="0"/>
                        </a:spcBef>
                        <a:spcAft>
                          <a:spcPts val="0"/>
                        </a:spcAft>
                      </a:pPr>
                      <a:r>
                        <a:rPr lang="en-US" sz="1200" dirty="0" err="1">
                          <a:solidFill>
                            <a:schemeClr val="tx1">
                              <a:lumMod val="65000"/>
                              <a:lumOff val="35000"/>
                            </a:schemeClr>
                          </a:solidFill>
                        </a:rPr>
                        <a:t>AGI</a:t>
                      </a:r>
                      <a:r>
                        <a:rPr lang="en-US" sz="1200" dirty="0">
                          <a:solidFill>
                            <a:schemeClr val="tx1">
                              <a:lumMod val="65000"/>
                              <a:lumOff val="35000"/>
                            </a:schemeClr>
                          </a:solidFill>
                        </a:rPr>
                        <a:t> + income after Social Security income test</a:t>
                      </a:r>
                      <a:endParaRPr lang="en-US" sz="1200" b="0" dirty="0">
                        <a:solidFill>
                          <a:schemeClr val="tx1">
                            <a:lumMod val="65000"/>
                            <a:lumOff val="35000"/>
                          </a:schemeClr>
                        </a:solidFill>
                      </a:endParaRPr>
                    </a:p>
                  </a:txBody>
                  <a:tcPr/>
                </a:tc>
                <a:tc>
                  <a:txBody>
                    <a:bodyPr/>
                    <a:lstStyle/>
                    <a:p>
                      <a:pPr algn="ctr">
                        <a:spcBef>
                          <a:spcPts val="600"/>
                        </a:spcBef>
                        <a:spcAft>
                          <a:spcPts val="600"/>
                        </a:spcAft>
                      </a:pPr>
                      <a:r>
                        <a:rPr lang="en-US" sz="1800" dirty="0">
                          <a:solidFill>
                            <a:schemeClr val="tx1">
                              <a:lumMod val="65000"/>
                              <a:lumOff val="35000"/>
                            </a:schemeClr>
                          </a:solidFill>
                        </a:rPr>
                        <a:t>$85,397</a:t>
                      </a:r>
                    </a:p>
                  </a:txBody>
                  <a:tcPr/>
                </a:tc>
                <a:tc>
                  <a:txBody>
                    <a:bodyPr/>
                    <a:lstStyle/>
                    <a:p>
                      <a:pPr algn="ctr"/>
                      <a:r>
                        <a:rPr lang="en-US" sz="1800" dirty="0">
                          <a:solidFill>
                            <a:schemeClr val="tx1">
                              <a:lumMod val="65000"/>
                              <a:lumOff val="35000"/>
                            </a:schemeClr>
                          </a:solidFill>
                        </a:rPr>
                        <a:t>$58,130   </a:t>
                      </a:r>
                    </a:p>
                  </a:txBody>
                  <a:tcPr/>
                </a:tc>
                <a:extLst>
                  <a:ext uri="{0D108BD9-81ED-4DB2-BD59-A6C34878D82A}">
                    <a16:rowId xmlns:a16="http://schemas.microsoft.com/office/drawing/2014/main" xmlns="" val="10000"/>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4103389805"/>
              </p:ext>
            </p:extLst>
          </p:nvPr>
        </p:nvGraphicFramePr>
        <p:xfrm>
          <a:off x="524530" y="2130587"/>
          <a:ext cx="6657545" cy="2778888"/>
        </p:xfrm>
        <a:graphic>
          <a:graphicData uri="http://schemas.openxmlformats.org/drawingml/2006/table">
            <a:tbl>
              <a:tblPr firstRow="1" bandRow="1">
                <a:tableStyleId>{2D5ABB26-0587-4C30-8999-92F81FD0307C}</a:tableStyleId>
              </a:tblPr>
              <a:tblGrid>
                <a:gridCol w="2775719">
                  <a:extLst>
                    <a:ext uri="{9D8B030D-6E8A-4147-A177-3AD203B41FA5}">
                      <a16:colId xmlns:a16="http://schemas.microsoft.com/office/drawing/2014/main" xmlns="" val="20000"/>
                    </a:ext>
                  </a:extLst>
                </a:gridCol>
                <a:gridCol w="1940913">
                  <a:extLst>
                    <a:ext uri="{9D8B030D-6E8A-4147-A177-3AD203B41FA5}">
                      <a16:colId xmlns:a16="http://schemas.microsoft.com/office/drawing/2014/main" xmlns="" val="20001"/>
                    </a:ext>
                  </a:extLst>
                </a:gridCol>
                <a:gridCol w="1940913">
                  <a:extLst>
                    <a:ext uri="{9D8B030D-6E8A-4147-A177-3AD203B41FA5}">
                      <a16:colId xmlns:a16="http://schemas.microsoft.com/office/drawing/2014/main" xmlns="" val="20002"/>
                    </a:ext>
                  </a:extLst>
                </a:gridCol>
              </a:tblGrid>
              <a:tr h="285472">
                <a:tc>
                  <a:txBody>
                    <a:bodyPr/>
                    <a:lstStyle/>
                    <a:p>
                      <a:pPr algn="l"/>
                      <a:endParaRPr lang="en-US" sz="1800" b="1" dirty="0">
                        <a:solidFill>
                          <a:srgbClr val="FFFFFF"/>
                        </a:solidFill>
                      </a:endParaRPr>
                    </a:p>
                  </a:txBody>
                  <a:tcPr>
                    <a:lnL w="12700" cap="flat" cmpd="sng" algn="ctr">
                      <a:noFill/>
                      <a:prstDash val="solid"/>
                      <a:round/>
                      <a:headEnd type="none" w="med" len="med"/>
                      <a:tailEnd type="none" w="med" len="med"/>
                    </a:lnL>
                    <a:lnR w="28575"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5D8FB1"/>
                    </a:solidFill>
                  </a:tcPr>
                </a:tc>
                <a:tc>
                  <a:txBody>
                    <a:bodyPr/>
                    <a:lstStyle/>
                    <a:p>
                      <a:pPr algn="ctr"/>
                      <a:r>
                        <a:rPr lang="en-US" sz="1800" b="1" dirty="0">
                          <a:solidFill>
                            <a:srgbClr val="FFFFFF"/>
                          </a:solidFill>
                        </a:rPr>
                        <a:t>Reduced benefits</a:t>
                      </a:r>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5D8FB1"/>
                    </a:solidFill>
                  </a:tcPr>
                </a:tc>
                <a:tc>
                  <a:txBody>
                    <a:bodyPr/>
                    <a:lstStyle/>
                    <a:p>
                      <a:pPr algn="ctr"/>
                      <a:r>
                        <a:rPr lang="en-US" sz="1800" b="1" dirty="0">
                          <a:solidFill>
                            <a:srgbClr val="FFFFFF"/>
                          </a:solidFill>
                        </a:rPr>
                        <a:t>Maximum benefits</a:t>
                      </a:r>
                    </a:p>
                  </a:txBody>
                  <a:tcPr>
                    <a:lnL w="28575"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5D8FB1"/>
                    </a:solidFill>
                  </a:tcPr>
                </a:tc>
                <a:extLst>
                  <a:ext uri="{0D108BD9-81ED-4DB2-BD59-A6C34878D82A}">
                    <a16:rowId xmlns:a16="http://schemas.microsoft.com/office/drawing/2014/main" xmlns="" val="10000"/>
                  </a:ext>
                </a:extLst>
              </a:tr>
              <a:tr h="499576">
                <a:tc>
                  <a:txBody>
                    <a:bodyPr/>
                    <a:lstStyle/>
                    <a:p>
                      <a:pPr>
                        <a:spcBef>
                          <a:spcPts val="600"/>
                        </a:spcBef>
                        <a:spcAft>
                          <a:spcPts val="600"/>
                        </a:spcAft>
                      </a:pPr>
                      <a:r>
                        <a:rPr lang="en-US" sz="1800" b="0" dirty="0">
                          <a:solidFill>
                            <a:schemeClr val="tx1">
                              <a:lumMod val="65000"/>
                              <a:lumOff val="35000"/>
                            </a:schemeClr>
                          </a:solidFill>
                        </a:rPr>
                        <a:t>Target pre-tax</a:t>
                      </a:r>
                      <a:r>
                        <a:rPr lang="en-US" sz="1800" b="0" baseline="0" dirty="0">
                          <a:solidFill>
                            <a:schemeClr val="tx1">
                              <a:lumMod val="65000"/>
                              <a:lumOff val="35000"/>
                            </a:schemeClr>
                          </a:solidFill>
                        </a:rPr>
                        <a:t> income</a:t>
                      </a:r>
                      <a:endParaRPr lang="en-US" sz="1800" b="0" dirty="0">
                        <a:solidFill>
                          <a:schemeClr val="tx1">
                            <a:lumMod val="65000"/>
                            <a:lumOff val="35000"/>
                          </a:schemeClr>
                        </a:solidFill>
                      </a:endParaRPr>
                    </a:p>
                  </a:txBody>
                  <a:tcPr anchor="ctr">
                    <a:lnL w="12700" cap="flat" cmpd="sng" algn="ctr">
                      <a:noFill/>
                      <a:prstDash val="solid"/>
                      <a:round/>
                      <a:headEnd type="none" w="med" len="med"/>
                      <a:tailEnd type="none" w="med" len="med"/>
                    </a:lnL>
                    <a:lnR w="28575" cap="flat" cmpd="sng" algn="ctr">
                      <a:solidFill>
                        <a:prstClr val="white"/>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a:spcBef>
                          <a:spcPts val="600"/>
                        </a:spcBef>
                        <a:spcAft>
                          <a:spcPts val="600"/>
                        </a:spcAft>
                      </a:pPr>
                      <a:r>
                        <a:rPr lang="en-US" sz="1800" dirty="0">
                          <a:solidFill>
                            <a:schemeClr val="tx1">
                              <a:lumMod val="65000"/>
                              <a:lumOff val="35000"/>
                            </a:schemeClr>
                          </a:solidFill>
                        </a:rPr>
                        <a:t>$90,000</a:t>
                      </a:r>
                    </a:p>
                  </a:txBody>
                  <a:tcPr anchor="ct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800" dirty="0">
                          <a:solidFill>
                            <a:schemeClr val="tx1">
                              <a:lumMod val="65000"/>
                              <a:lumOff val="35000"/>
                            </a:schemeClr>
                          </a:solidFill>
                        </a:rPr>
                        <a:t>$90,000</a:t>
                      </a:r>
                    </a:p>
                  </a:txBody>
                  <a:tcPr anchor="ctr">
                    <a:lnL w="28575"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10001"/>
                  </a:ext>
                </a:extLst>
              </a:tr>
              <a:tr h="499576">
                <a:tc>
                  <a:txBody>
                    <a:bodyPr/>
                    <a:lstStyle/>
                    <a:p>
                      <a:pPr>
                        <a:spcBef>
                          <a:spcPts val="600"/>
                        </a:spcBef>
                        <a:spcAft>
                          <a:spcPts val="600"/>
                        </a:spcAft>
                      </a:pPr>
                      <a:r>
                        <a:rPr lang="en-US" sz="1800" b="1" dirty="0">
                          <a:solidFill>
                            <a:schemeClr val="tx1">
                              <a:lumMod val="65000"/>
                              <a:lumOff val="35000"/>
                            </a:schemeClr>
                          </a:solidFill>
                        </a:rPr>
                        <a:t>Social</a:t>
                      </a:r>
                      <a:r>
                        <a:rPr lang="en-US" sz="1800" b="1" baseline="0" dirty="0">
                          <a:solidFill>
                            <a:schemeClr val="tx1">
                              <a:lumMod val="65000"/>
                              <a:lumOff val="35000"/>
                            </a:schemeClr>
                          </a:solidFill>
                        </a:rPr>
                        <a:t> Security benefits</a:t>
                      </a:r>
                      <a:endParaRPr lang="en-US" sz="1800" b="1" dirty="0">
                        <a:solidFill>
                          <a:schemeClr val="tx1">
                            <a:lumMod val="65000"/>
                            <a:lumOff val="35000"/>
                          </a:schemeClr>
                        </a:solidFill>
                      </a:endParaRPr>
                    </a:p>
                  </a:txBody>
                  <a:tcPr anchor="ctr">
                    <a:lnL w="12700" cap="flat" cmpd="sng" algn="ctr">
                      <a:noFill/>
                      <a:prstDash val="solid"/>
                      <a:round/>
                      <a:headEnd type="none" w="med" len="med"/>
                      <a:tailEnd type="none" w="med" len="med"/>
                    </a:lnL>
                    <a:lnR w="28575" cap="flat" cmpd="sng" algn="ctr">
                      <a:solidFill>
                        <a:prstClr val="white"/>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algn="ctr">
                        <a:spcBef>
                          <a:spcPts val="600"/>
                        </a:spcBef>
                        <a:spcAft>
                          <a:spcPts val="600"/>
                        </a:spcAft>
                      </a:pPr>
                      <a:r>
                        <a:rPr lang="en-US" sz="1800" b="1" dirty="0">
                          <a:solidFill>
                            <a:schemeClr val="tx1">
                              <a:lumMod val="65000"/>
                              <a:lumOff val="35000"/>
                            </a:schemeClr>
                          </a:solidFill>
                        </a:rPr>
                        <a:t>$30,690</a:t>
                      </a:r>
                    </a:p>
                  </a:txBody>
                  <a:tcPr anchor="ct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algn="ctr"/>
                      <a:r>
                        <a:rPr lang="en-US" sz="1800" b="1" dirty="0">
                          <a:solidFill>
                            <a:schemeClr val="tx1">
                              <a:lumMod val="65000"/>
                              <a:lumOff val="35000"/>
                            </a:schemeClr>
                          </a:solidFill>
                        </a:rPr>
                        <a:t>$54,014</a:t>
                      </a:r>
                    </a:p>
                  </a:txBody>
                  <a:tcPr anchor="ctr">
                    <a:lnL w="28575"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499576">
                <a:tc>
                  <a:txBody>
                    <a:bodyPr/>
                    <a:lstStyle/>
                    <a:p>
                      <a:pPr>
                        <a:spcBef>
                          <a:spcPts val="600"/>
                        </a:spcBef>
                        <a:spcAft>
                          <a:spcPts val="600"/>
                        </a:spcAft>
                      </a:pPr>
                      <a:r>
                        <a:rPr lang="en-US" sz="1800" b="0" dirty="0">
                          <a:solidFill>
                            <a:schemeClr val="tx1">
                              <a:lumMod val="65000"/>
                              <a:lumOff val="35000"/>
                            </a:schemeClr>
                          </a:solidFill>
                        </a:rPr>
                        <a:t>Traditional retirement</a:t>
                      </a:r>
                      <a:r>
                        <a:rPr lang="en-US" sz="1800" b="0" baseline="0" dirty="0">
                          <a:solidFill>
                            <a:schemeClr val="tx1">
                              <a:lumMod val="65000"/>
                              <a:lumOff val="35000"/>
                            </a:schemeClr>
                          </a:solidFill>
                        </a:rPr>
                        <a:t> income</a:t>
                      </a:r>
                      <a:endParaRPr lang="en-US" sz="1800" b="0" dirty="0">
                        <a:solidFill>
                          <a:schemeClr val="tx1">
                            <a:lumMod val="65000"/>
                            <a:lumOff val="35000"/>
                          </a:schemeClr>
                        </a:solidFill>
                      </a:endParaRPr>
                    </a:p>
                  </a:txBody>
                  <a:tcPr anchor="ctr">
                    <a:lnL w="12700" cap="flat" cmpd="sng" algn="ctr">
                      <a:noFill/>
                      <a:prstDash val="solid"/>
                      <a:round/>
                      <a:headEnd type="none" w="med" len="med"/>
                      <a:tailEnd type="none" w="med" len="med"/>
                    </a:lnL>
                    <a:lnR w="28575" cap="flat" cmpd="sng" algn="ctr">
                      <a:solidFill>
                        <a:prstClr val="white"/>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a:spcBef>
                          <a:spcPts val="600"/>
                        </a:spcBef>
                        <a:spcAft>
                          <a:spcPts val="600"/>
                        </a:spcAft>
                      </a:pPr>
                      <a:r>
                        <a:rPr lang="en-US" sz="1800" dirty="0">
                          <a:solidFill>
                            <a:schemeClr val="tx1">
                              <a:lumMod val="65000"/>
                              <a:lumOff val="35000"/>
                            </a:schemeClr>
                          </a:solidFill>
                        </a:rPr>
                        <a:t>$59,310</a:t>
                      </a:r>
                    </a:p>
                  </a:txBody>
                  <a:tcPr anchor="ct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800" dirty="0">
                          <a:solidFill>
                            <a:schemeClr val="tx1">
                              <a:lumMod val="65000"/>
                              <a:lumOff val="35000"/>
                            </a:schemeClr>
                          </a:solidFill>
                        </a:rPr>
                        <a:t>$35,986</a:t>
                      </a:r>
                    </a:p>
                  </a:txBody>
                  <a:tcPr anchor="ctr">
                    <a:lnL w="28575"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10003"/>
                  </a:ext>
                </a:extLst>
              </a:tr>
              <a:tr h="499576">
                <a:tc>
                  <a:txBody>
                    <a:bodyPr/>
                    <a:lstStyle/>
                    <a:p>
                      <a:pPr>
                        <a:spcBef>
                          <a:spcPts val="600"/>
                        </a:spcBef>
                        <a:spcAft>
                          <a:spcPts val="600"/>
                        </a:spcAft>
                      </a:pPr>
                      <a:r>
                        <a:rPr lang="en-US" sz="1800" b="0" dirty="0">
                          <a:solidFill>
                            <a:schemeClr val="tx1">
                              <a:lumMod val="65000"/>
                              <a:lumOff val="35000"/>
                            </a:schemeClr>
                          </a:solidFill>
                        </a:rPr>
                        <a:t>Provisional</a:t>
                      </a:r>
                      <a:r>
                        <a:rPr lang="en-US" sz="1800" b="0" baseline="0" dirty="0">
                          <a:solidFill>
                            <a:schemeClr val="tx1">
                              <a:lumMod val="65000"/>
                              <a:lumOff val="35000"/>
                            </a:schemeClr>
                          </a:solidFill>
                        </a:rPr>
                        <a:t> income</a:t>
                      </a:r>
                      <a:endParaRPr lang="en-US" sz="1800" b="0" dirty="0">
                        <a:solidFill>
                          <a:schemeClr val="tx1">
                            <a:lumMod val="65000"/>
                            <a:lumOff val="35000"/>
                          </a:schemeClr>
                        </a:solidFill>
                      </a:endParaRPr>
                    </a:p>
                  </a:txBody>
                  <a:tcPr anchor="ctr">
                    <a:lnL w="12700" cap="flat" cmpd="sng" algn="ctr">
                      <a:noFill/>
                      <a:prstDash val="solid"/>
                      <a:round/>
                      <a:headEnd type="none" w="med" len="med"/>
                      <a:tailEnd type="none" w="med" len="med"/>
                    </a:lnL>
                    <a:lnR w="28575" cap="flat" cmpd="sng" algn="ctr">
                      <a:solidFill>
                        <a:prstClr val="white"/>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a:spcBef>
                          <a:spcPts val="600"/>
                        </a:spcBef>
                        <a:spcAft>
                          <a:spcPts val="600"/>
                        </a:spcAft>
                      </a:pPr>
                      <a:r>
                        <a:rPr lang="en-US" sz="1800" dirty="0">
                          <a:solidFill>
                            <a:schemeClr val="tx1">
                              <a:lumMod val="65000"/>
                              <a:lumOff val="35000"/>
                            </a:schemeClr>
                          </a:solidFill>
                        </a:rPr>
                        <a:t>$74,655</a:t>
                      </a:r>
                    </a:p>
                  </a:txBody>
                  <a:tcPr anchor="ct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tc>
                  <a:txBody>
                    <a:bodyPr/>
                    <a:lstStyle/>
                    <a:p>
                      <a:pPr algn="ctr"/>
                      <a:r>
                        <a:rPr lang="en-US" sz="1800" dirty="0">
                          <a:solidFill>
                            <a:schemeClr val="tx1">
                              <a:lumMod val="65000"/>
                              <a:lumOff val="35000"/>
                            </a:schemeClr>
                          </a:solidFill>
                        </a:rPr>
                        <a:t>$62,993</a:t>
                      </a:r>
                    </a:p>
                  </a:txBody>
                  <a:tcPr anchor="ctr">
                    <a:lnL w="28575"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xmlns="" val="10004"/>
                  </a:ext>
                </a:extLst>
              </a:tr>
            </a:tbl>
          </a:graphicData>
        </a:graphic>
      </p:graphicFrame>
      <p:sp>
        <p:nvSpPr>
          <p:cNvPr id="10" name="Rectangle 9"/>
          <p:cNvSpPr/>
          <p:nvPr/>
        </p:nvSpPr>
        <p:spPr>
          <a:xfrm>
            <a:off x="5305284" y="3333053"/>
            <a:ext cx="1828460" cy="374316"/>
          </a:xfrm>
          <a:prstGeom prst="rect">
            <a:avLst/>
          </a:prstGeom>
          <a:noFill/>
          <a:ln w="38100" cmpd="sng">
            <a:solidFill>
              <a:srgbClr val="DEA51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313970" y="5260313"/>
            <a:ext cx="1849587" cy="374316"/>
          </a:xfrm>
          <a:prstGeom prst="rect">
            <a:avLst/>
          </a:prstGeom>
          <a:noFill/>
          <a:ln w="38100" cmpd="sng">
            <a:solidFill>
              <a:srgbClr val="DEA51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08000" y="899599"/>
            <a:ext cx="7974086"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MANAGING THE SOCIAL SECURITY DISCUSSION</a:t>
            </a:r>
          </a:p>
          <a:p>
            <a:r>
              <a:rPr lang="en-US" sz="3300" b="0" dirty="0">
                <a:solidFill>
                  <a:srgbClr val="62706F"/>
                </a:solidFill>
                <a:sym typeface="Calibri"/>
              </a:rPr>
              <a:t>Client concern: </a:t>
            </a:r>
            <a:r>
              <a:rPr lang="en-US" sz="3300" dirty="0">
                <a:solidFill>
                  <a:srgbClr val="62706F"/>
                </a:solidFill>
                <a:sym typeface="Calibri"/>
              </a:rPr>
              <a:t>Taxation</a:t>
            </a:r>
            <a:endParaRPr lang="en-US" sz="3300" dirty="0">
              <a:solidFill>
                <a:srgbClr val="62706F"/>
              </a:solidFill>
            </a:endParaRPr>
          </a:p>
        </p:txBody>
      </p:sp>
      <p:sp>
        <p:nvSpPr>
          <p:cNvPr id="2" name="Freeform 1"/>
          <p:cNvSpPr/>
          <p:nvPr/>
        </p:nvSpPr>
        <p:spPr>
          <a:xfrm>
            <a:off x="7323667" y="2379133"/>
            <a:ext cx="304800" cy="1727200"/>
          </a:xfrm>
          <a:custGeom>
            <a:avLst/>
            <a:gdLst>
              <a:gd name="connsiteX0" fmla="*/ 279400 w 304800"/>
              <a:gd name="connsiteY0" fmla="*/ 0 h 1727200"/>
              <a:gd name="connsiteX1" fmla="*/ 0 w 304800"/>
              <a:gd name="connsiteY1" fmla="*/ 0 h 1727200"/>
              <a:gd name="connsiteX2" fmla="*/ 16933 w 304800"/>
              <a:gd name="connsiteY2" fmla="*/ 1727200 h 1727200"/>
              <a:gd name="connsiteX3" fmla="*/ 304800 w 304800"/>
              <a:gd name="connsiteY3" fmla="*/ 1727200 h 1727200"/>
              <a:gd name="connsiteX4" fmla="*/ 304800 w 304800"/>
              <a:gd name="connsiteY4" fmla="*/ 1727200 h 172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1727200">
                <a:moveTo>
                  <a:pt x="279400" y="0"/>
                </a:moveTo>
                <a:lnTo>
                  <a:pt x="0" y="0"/>
                </a:lnTo>
                <a:lnTo>
                  <a:pt x="16933" y="1727200"/>
                </a:lnTo>
                <a:lnTo>
                  <a:pt x="304800" y="1727200"/>
                </a:lnTo>
                <a:lnTo>
                  <a:pt x="304800" y="1727200"/>
                </a:lnTo>
              </a:path>
            </a:pathLst>
          </a:custGeom>
          <a:noFill/>
          <a:ln w="38100" cmpd="sng">
            <a:solidFill>
              <a:srgbClr val="DEA51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a:stCxn id="10" idx="3"/>
          </p:cNvCxnSpPr>
          <p:nvPr/>
        </p:nvCxnSpPr>
        <p:spPr>
          <a:xfrm flipV="1">
            <a:off x="7133744" y="3513667"/>
            <a:ext cx="215323" cy="6544"/>
          </a:xfrm>
          <a:prstGeom prst="line">
            <a:avLst/>
          </a:prstGeom>
          <a:ln w="38100" cmpd="sng">
            <a:solidFill>
              <a:srgbClr val="DEA515"/>
            </a:solidFill>
          </a:ln>
          <a:effectLst/>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7336367" y="4267200"/>
            <a:ext cx="304800" cy="1727200"/>
          </a:xfrm>
          <a:custGeom>
            <a:avLst/>
            <a:gdLst>
              <a:gd name="connsiteX0" fmla="*/ 279400 w 304800"/>
              <a:gd name="connsiteY0" fmla="*/ 0 h 1727200"/>
              <a:gd name="connsiteX1" fmla="*/ 0 w 304800"/>
              <a:gd name="connsiteY1" fmla="*/ 0 h 1727200"/>
              <a:gd name="connsiteX2" fmla="*/ 16933 w 304800"/>
              <a:gd name="connsiteY2" fmla="*/ 1727200 h 1727200"/>
              <a:gd name="connsiteX3" fmla="*/ 304800 w 304800"/>
              <a:gd name="connsiteY3" fmla="*/ 1727200 h 1727200"/>
              <a:gd name="connsiteX4" fmla="*/ 304800 w 304800"/>
              <a:gd name="connsiteY4" fmla="*/ 1727200 h 172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1727200">
                <a:moveTo>
                  <a:pt x="279400" y="0"/>
                </a:moveTo>
                <a:lnTo>
                  <a:pt x="0" y="0"/>
                </a:lnTo>
                <a:lnTo>
                  <a:pt x="16933" y="1727200"/>
                </a:lnTo>
                <a:lnTo>
                  <a:pt x="304800" y="1727200"/>
                </a:lnTo>
                <a:lnTo>
                  <a:pt x="304800" y="1727200"/>
                </a:lnTo>
              </a:path>
            </a:pathLst>
          </a:custGeom>
          <a:noFill/>
          <a:ln w="38100" cmpd="sng">
            <a:solidFill>
              <a:srgbClr val="DEA51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0" name="Straight Connector 19"/>
          <p:cNvCxnSpPr/>
          <p:nvPr/>
        </p:nvCxnSpPr>
        <p:spPr>
          <a:xfrm flipV="1">
            <a:off x="7146444" y="5401734"/>
            <a:ext cx="215323" cy="6544"/>
          </a:xfrm>
          <a:prstGeom prst="line">
            <a:avLst/>
          </a:prstGeom>
          <a:ln w="38100" cmpd="sng">
            <a:solidFill>
              <a:srgbClr val="DEA515"/>
            </a:solidFill>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2338155" y="6201119"/>
            <a:ext cx="4985512" cy="261610"/>
          </a:xfrm>
          <a:prstGeom prst="rect">
            <a:avLst/>
          </a:prstGeom>
        </p:spPr>
        <p:txBody>
          <a:bodyPr wrap="square">
            <a:spAutoFit/>
          </a:bodyPr>
          <a:lstStyle/>
          <a:p>
            <a:pPr algn="r"/>
            <a:r>
              <a:rPr lang="en-US" sz="1050" dirty="0">
                <a:solidFill>
                  <a:schemeClr val="tx1">
                    <a:lumMod val="50000"/>
                    <a:lumOff val="50000"/>
                  </a:schemeClr>
                </a:solidFill>
                <a:latin typeface="Arial" panose="020B0604020202020204" pitchFamily="34" charset="0"/>
                <a:cs typeface="Arial" panose="020B0604020202020204" pitchFamily="34" charset="0"/>
              </a:rPr>
              <a:t>This example is hypothetical and for illustrative purposes only</a:t>
            </a:r>
          </a:p>
        </p:txBody>
      </p:sp>
    </p:spTree>
    <p:extLst>
      <p:ext uri="{BB962C8B-B14F-4D97-AF65-F5344CB8AC3E}">
        <p14:creationId xmlns:p14="http://schemas.microsoft.com/office/powerpoint/2010/main" val="211643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10" grpId="0" animBg="1"/>
      <p:bldP spid="16" grpId="0" animBg="1"/>
      <p:bldP spid="2" grpId="0" animBg="1"/>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5D8F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a:xfrm>
            <a:off x="6767406" y="6427470"/>
            <a:ext cx="2133600" cy="365125"/>
          </a:xfrm>
        </p:spPr>
        <p:txBody>
          <a:bodyPr/>
          <a:lstStyle/>
          <a:p>
            <a:fld id="{6841C7FB-8763-2A49-8BF2-4EC272C90163}" type="slidenum">
              <a:rPr lang="en-US" smtClean="0">
                <a:solidFill>
                  <a:schemeClr val="bg1">
                    <a:lumMod val="85000"/>
                  </a:schemeClr>
                </a:solidFill>
              </a:rPr>
              <a:pPr/>
              <a:t>44</a:t>
            </a:fld>
            <a:endParaRPr lang="en-US" dirty="0">
              <a:solidFill>
                <a:schemeClr val="bg1">
                  <a:lumMod val="85000"/>
                </a:schemeClr>
              </a:solidFill>
            </a:endParaRPr>
          </a:p>
        </p:txBody>
      </p:sp>
      <p:sp>
        <p:nvSpPr>
          <p:cNvPr id="6" name="Shape 167"/>
          <p:cNvSpPr txBox="1">
            <a:spLocks/>
          </p:cNvSpPr>
          <p:nvPr/>
        </p:nvSpPr>
        <p:spPr>
          <a:xfrm>
            <a:off x="0" y="3028228"/>
            <a:ext cx="9143999" cy="1647236"/>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pPr indent="0" algn="ctr">
              <a:lnSpc>
                <a:spcPct val="90000"/>
              </a:lnSpc>
              <a:buSzPct val="25000"/>
            </a:pPr>
            <a:r>
              <a:rPr lang="en-US" sz="3000" b="0" dirty="0">
                <a:solidFill>
                  <a:schemeClr val="tx1">
                    <a:lumMod val="85000"/>
                    <a:lumOff val="15000"/>
                  </a:schemeClr>
                </a:solidFill>
                <a:sym typeface="Calibri"/>
              </a:rPr>
              <a:t>— Managing the —</a:t>
            </a:r>
            <a:endParaRPr lang="en" sz="3000" b="0" dirty="0">
              <a:solidFill>
                <a:schemeClr val="tx1">
                  <a:lumMod val="85000"/>
                  <a:lumOff val="15000"/>
                </a:schemeClr>
              </a:solidFill>
              <a:sym typeface="Calibri"/>
            </a:endParaRPr>
          </a:p>
          <a:p>
            <a:pPr indent="0" algn="ctr">
              <a:buSzPct val="25000"/>
              <a:buFont typeface="Calibri"/>
              <a:buNone/>
            </a:pPr>
            <a:r>
              <a:rPr lang="en" sz="7000" dirty="0">
                <a:solidFill>
                  <a:schemeClr val="bg1"/>
                </a:solidFill>
                <a:sym typeface="Calibri"/>
              </a:rPr>
              <a:t>Social Security</a:t>
            </a:r>
            <a:endParaRPr lang="en-US" sz="7000" dirty="0">
              <a:solidFill>
                <a:schemeClr val="bg1"/>
              </a:solidFill>
              <a:sym typeface="Calibri"/>
            </a:endParaRPr>
          </a:p>
          <a:p>
            <a:pPr indent="0" algn="ctr">
              <a:lnSpc>
                <a:spcPct val="90000"/>
              </a:lnSpc>
              <a:buSzPct val="25000"/>
              <a:buFont typeface="Calibri"/>
              <a:buNone/>
            </a:pPr>
            <a:r>
              <a:rPr lang="en-US" sz="7000" dirty="0">
                <a:solidFill>
                  <a:schemeClr val="bg1"/>
                </a:solidFill>
                <a:sym typeface="Calibri"/>
              </a:rPr>
              <a:t>discussion</a:t>
            </a:r>
            <a:r>
              <a:rPr lang="en" sz="7000" dirty="0">
                <a:solidFill>
                  <a:schemeClr val="bg1"/>
                </a:solidFill>
                <a:sym typeface="Calibri"/>
              </a:rPr>
              <a:t> </a:t>
            </a:r>
            <a:r>
              <a:rPr lang="en" sz="6000" dirty="0">
                <a:solidFill>
                  <a:schemeClr val="bg1"/>
                </a:solidFill>
                <a:sym typeface="Calibri"/>
              </a:rPr>
              <a:t/>
            </a:r>
            <a:br>
              <a:rPr lang="en" sz="6000" dirty="0">
                <a:solidFill>
                  <a:schemeClr val="bg1"/>
                </a:solidFill>
                <a:sym typeface="Calibri"/>
              </a:rPr>
            </a:br>
            <a:endParaRPr lang="en" sz="6000" b="0" dirty="0">
              <a:solidFill>
                <a:schemeClr val="tx1">
                  <a:lumMod val="75000"/>
                  <a:lumOff val="25000"/>
                </a:schemeClr>
              </a:solidFill>
              <a:sym typeface="Calibri"/>
            </a:endParaRPr>
          </a:p>
        </p:txBody>
      </p:sp>
    </p:spTree>
    <p:extLst>
      <p:ext uri="{BB962C8B-B14F-4D97-AF65-F5344CB8AC3E}">
        <p14:creationId xmlns:p14="http://schemas.microsoft.com/office/powerpoint/2010/main" val="3522584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127"/>
        <p:cNvGrpSpPr/>
        <p:nvPr/>
      </p:nvGrpSpPr>
      <p:grpSpPr>
        <a:xfrm>
          <a:off x="0" y="0"/>
          <a:ext cx="0" cy="0"/>
          <a:chOff x="0" y="0"/>
          <a:chExt cx="0" cy="0"/>
        </a:xfrm>
      </p:grpSpPr>
      <p:pic>
        <p:nvPicPr>
          <p:cNvPr id="12" name="Picture 11" descr="SS-JPEG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Slide Number Placeholder 7"/>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45</a:t>
            </a:fld>
            <a:endParaRPr lang="en-US" dirty="0"/>
          </a:p>
        </p:txBody>
      </p:sp>
      <p:sp>
        <p:nvSpPr>
          <p:cNvPr id="15" name="Text Placeholder 2"/>
          <p:cNvSpPr>
            <a:spLocks noGrp="1"/>
          </p:cNvSpPr>
          <p:nvPr>
            <p:ph type="body" idx="4294967295"/>
          </p:nvPr>
        </p:nvSpPr>
        <p:spPr>
          <a:xfrm>
            <a:off x="501000" y="2201950"/>
            <a:ext cx="8229600" cy="3253074"/>
          </a:xfrm>
        </p:spPr>
        <p:txBody>
          <a:bodyPr/>
          <a:lstStyle/>
          <a:p>
            <a:pPr marL="0" indent="0">
              <a:spcBef>
                <a:spcPts val="0"/>
              </a:spcBef>
              <a:spcAft>
                <a:spcPts val="1800"/>
              </a:spcAft>
              <a:buNone/>
            </a:pPr>
            <a:r>
              <a:rPr lang="en-US" sz="2400" b="1" dirty="0">
                <a:solidFill>
                  <a:srgbClr val="5D8FB1"/>
                </a:solidFill>
              </a:rPr>
              <a:t>Nationwide’s Social Security 360 Analyzer</a:t>
            </a:r>
            <a:r>
              <a:rPr lang="en-US" sz="2400" baseline="30000" dirty="0">
                <a:solidFill>
                  <a:srgbClr val="5D8FB1"/>
                </a:solidFill>
              </a:rPr>
              <a:t>®</a:t>
            </a:r>
            <a:r>
              <a:rPr lang="en-US" sz="2400" b="1" dirty="0">
                <a:solidFill>
                  <a:srgbClr val="5D8FB1"/>
                </a:solidFill>
              </a:rPr>
              <a:t> tool</a:t>
            </a:r>
          </a:p>
          <a:p>
            <a:pPr lvl="1">
              <a:spcAft>
                <a:spcPts val="1200"/>
              </a:spcAft>
              <a:buClr>
                <a:srgbClr val="DEA515"/>
              </a:buClr>
              <a:buFont typeface="Arial"/>
              <a:buChar char="•"/>
            </a:pPr>
            <a:r>
              <a:rPr lang="en-US" sz="2000" dirty="0">
                <a:solidFill>
                  <a:srgbClr val="62706F"/>
                </a:solidFill>
                <a:sym typeface="Calibri"/>
              </a:rPr>
              <a:t>Identifies optimal filing methods and allows you to adjust parameters to compare different strategies</a:t>
            </a:r>
            <a:endParaRPr lang="en" sz="2000" dirty="0">
              <a:solidFill>
                <a:srgbClr val="62706F"/>
              </a:solidFill>
              <a:sym typeface="Calibri"/>
            </a:endParaRPr>
          </a:p>
          <a:p>
            <a:pPr lvl="1">
              <a:spcAft>
                <a:spcPts val="1200"/>
              </a:spcAft>
              <a:buClr>
                <a:srgbClr val="DEA515"/>
              </a:buClr>
              <a:buFont typeface="Arial"/>
              <a:buChar char="•"/>
            </a:pPr>
            <a:r>
              <a:rPr lang="en-US" sz="2000" dirty="0">
                <a:solidFill>
                  <a:srgbClr val="62706F"/>
                </a:solidFill>
                <a:sym typeface="Calibri"/>
              </a:rPr>
              <a:t>Provides instructions on how to file</a:t>
            </a:r>
          </a:p>
          <a:p>
            <a:pPr lvl="1">
              <a:spcAft>
                <a:spcPts val="1200"/>
              </a:spcAft>
              <a:buClr>
                <a:srgbClr val="DEA515"/>
              </a:buClr>
              <a:buFont typeface="Arial"/>
              <a:buChar char="•"/>
            </a:pPr>
            <a:r>
              <a:rPr lang="en-US" sz="2000" dirty="0">
                <a:solidFill>
                  <a:srgbClr val="62706F"/>
                </a:solidFill>
                <a:sym typeface="Calibri"/>
              </a:rPr>
              <a:t>Helps you integrate Social Security into your </a:t>
            </a:r>
            <a:br>
              <a:rPr lang="en-US" sz="2000" dirty="0">
                <a:solidFill>
                  <a:srgbClr val="62706F"/>
                </a:solidFill>
                <a:sym typeface="Calibri"/>
              </a:rPr>
            </a:br>
            <a:r>
              <a:rPr lang="en-US" sz="2000" dirty="0">
                <a:solidFill>
                  <a:srgbClr val="62706F"/>
                </a:solidFill>
                <a:sym typeface="Calibri"/>
              </a:rPr>
              <a:t>comprehensive retirement income plan</a:t>
            </a:r>
          </a:p>
        </p:txBody>
      </p:sp>
      <p:sp>
        <p:nvSpPr>
          <p:cNvPr id="6" name="Title 1"/>
          <p:cNvSpPr txBox="1">
            <a:spLocks/>
          </p:cNvSpPr>
          <p:nvPr/>
        </p:nvSpPr>
        <p:spPr>
          <a:xfrm>
            <a:off x="508000" y="1067813"/>
            <a:ext cx="7974086"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MANAGING THE SOCIAL SECURITY DISCUSSION</a:t>
            </a:r>
          </a:p>
          <a:p>
            <a:r>
              <a:rPr lang="en-US" sz="3300" b="0" dirty="0">
                <a:solidFill>
                  <a:srgbClr val="62706F"/>
                </a:solidFill>
                <a:sym typeface="Calibri"/>
              </a:rPr>
              <a:t>Simplifying Social Security decisions</a:t>
            </a:r>
            <a:endParaRPr lang="en-US" sz="3300" dirty="0">
              <a:solidFill>
                <a:srgbClr val="62706F"/>
              </a:solidFi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1000"/>
                                        <p:tgtEl>
                                          <p:spTgt spid="1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fade">
                                      <p:cBhvr>
                                        <p:cTn id="13" dur="1000"/>
                                        <p:tgtEl>
                                          <p:spTgt spid="1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xEl>
                                              <p:pRg st="3" end="3"/>
                                            </p:txEl>
                                          </p:spTgt>
                                        </p:tgtEl>
                                        <p:attrNameLst>
                                          <p:attrName>style.visibility</p:attrName>
                                        </p:attrNameLst>
                                      </p:cBhvr>
                                      <p:to>
                                        <p:strVal val="visible"/>
                                      </p:to>
                                    </p:set>
                                    <p:animEffect transition="in" filter="fade">
                                      <p:cBhvr>
                                        <p:cTn id="16" dur="10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 name="Picture 11" descr="SS-JPEG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Slide Number Placeholder 7"/>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46</a:t>
            </a:fld>
            <a:endParaRPr lang="en-US" dirty="0"/>
          </a:p>
        </p:txBody>
      </p:sp>
      <p:sp>
        <p:nvSpPr>
          <p:cNvPr id="15" name="Text Placeholder 2"/>
          <p:cNvSpPr>
            <a:spLocks noGrp="1"/>
          </p:cNvSpPr>
          <p:nvPr>
            <p:ph type="body" idx="4294967295"/>
          </p:nvPr>
        </p:nvSpPr>
        <p:spPr>
          <a:xfrm>
            <a:off x="421631" y="2201950"/>
            <a:ext cx="8150249" cy="3910220"/>
          </a:xfrm>
          <a:prstGeom prst="rect">
            <a:avLst/>
          </a:prstGeom>
        </p:spPr>
        <p:txBody>
          <a:bodyPr/>
          <a:lstStyle/>
          <a:p>
            <a:pPr marL="0" indent="0">
              <a:spcAft>
                <a:spcPts val="1800"/>
              </a:spcAft>
              <a:buNone/>
            </a:pPr>
            <a:r>
              <a:rPr lang="en-US" sz="2000" dirty="0">
                <a:solidFill>
                  <a:srgbClr val="62706F"/>
                </a:solidFill>
              </a:rPr>
              <a:t>This report is provided for informational purposes only and should not be construed as investment, tax, or legal advice or a solicitation to buy or sell any specific securities product. You should work closely with your financial professional to develop a plan that incorporates your investment objectives, goals, risk tolerance and time horizons based on your specific situation. This report relies upon the accuracy of the data you provide and is an estimate of the Social Security benefit you may receive which will differ from the actual benefit amount you receive at the time of application with the Social Security Administration. The information provided is based on current laws which are subject to change at any time. This report has not been reviewed or endorsed by any government agency.</a:t>
            </a:r>
            <a:endParaRPr lang="en-US" sz="2000" b="1" dirty="0">
              <a:solidFill>
                <a:srgbClr val="62706F"/>
              </a:solidFill>
            </a:endParaRPr>
          </a:p>
        </p:txBody>
      </p:sp>
      <p:sp>
        <p:nvSpPr>
          <p:cNvPr id="7" name="Title 1"/>
          <p:cNvSpPr txBox="1">
            <a:spLocks/>
          </p:cNvSpPr>
          <p:nvPr/>
        </p:nvSpPr>
        <p:spPr>
          <a:xfrm>
            <a:off x="508000" y="1067813"/>
            <a:ext cx="7974086"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MAKING YOUR SOCIAL SECURITY DECISION</a:t>
            </a:r>
          </a:p>
          <a:p>
            <a:r>
              <a:rPr lang="en-US" sz="3300" b="0" dirty="0">
                <a:solidFill>
                  <a:srgbClr val="62706F"/>
                </a:solidFill>
                <a:sym typeface="Calibri"/>
              </a:rPr>
              <a:t>Social Security Assessment</a:t>
            </a:r>
            <a:endParaRPr lang="en-US" sz="3300" dirty="0">
              <a:solidFill>
                <a:srgbClr val="62706F"/>
              </a:solidFi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S-JPEG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Slide Number Placeholder 7"/>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47</a:t>
            </a:fld>
            <a:endParaRPr lang="en-US" dirty="0"/>
          </a:p>
        </p:txBody>
      </p:sp>
      <p:sp>
        <p:nvSpPr>
          <p:cNvPr id="6" name="Title 1"/>
          <p:cNvSpPr txBox="1">
            <a:spLocks/>
          </p:cNvSpPr>
          <p:nvPr/>
        </p:nvSpPr>
        <p:spPr>
          <a:xfrm>
            <a:off x="508000" y="1067813"/>
            <a:ext cx="7974086"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MANAGING THE SOCIAL SECURITY DISCUSSION</a:t>
            </a:r>
          </a:p>
          <a:p>
            <a:r>
              <a:rPr lang="en-US" sz="3300" b="0" dirty="0">
                <a:solidFill>
                  <a:srgbClr val="62706F"/>
                </a:solidFill>
                <a:sym typeface="Calibri"/>
              </a:rPr>
              <a:t>Social Security Assessment</a:t>
            </a:r>
            <a:endParaRPr lang="en-US" sz="3300" dirty="0">
              <a:solidFill>
                <a:srgbClr val="62706F"/>
              </a:solidFill>
            </a:endParaRPr>
          </a:p>
        </p:txBody>
      </p:sp>
      <p:pic>
        <p:nvPicPr>
          <p:cNvPr id="3" name="Picture 2"/>
          <p:cNvPicPr>
            <a:picLocks noChangeAspect="1"/>
          </p:cNvPicPr>
          <p:nvPr/>
        </p:nvPicPr>
        <p:blipFill>
          <a:blip r:embed="rId4"/>
          <a:stretch>
            <a:fillRect/>
          </a:stretch>
        </p:blipFill>
        <p:spPr>
          <a:xfrm>
            <a:off x="2163302" y="1863998"/>
            <a:ext cx="3502516" cy="4532668"/>
          </a:xfrm>
          <a:prstGeom prst="rect">
            <a:avLst/>
          </a:prstGeom>
          <a:solidFill>
            <a:schemeClr val="bg1">
              <a:lumMod val="50000"/>
            </a:schemeClr>
          </a:solidFill>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127"/>
        <p:cNvGrpSpPr/>
        <p:nvPr/>
      </p:nvGrpSpPr>
      <p:grpSpPr>
        <a:xfrm>
          <a:off x="0" y="0"/>
          <a:ext cx="0" cy="0"/>
          <a:chOff x="0" y="0"/>
          <a:chExt cx="0" cy="0"/>
        </a:xfrm>
      </p:grpSpPr>
      <p:pic>
        <p:nvPicPr>
          <p:cNvPr id="10" name="Picture 9" descr="SS-JPEG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Slide Number Placeholder 7"/>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48</a:t>
            </a:fld>
            <a:endParaRPr lang="en-US" dirty="0"/>
          </a:p>
        </p:txBody>
      </p:sp>
      <p:sp>
        <p:nvSpPr>
          <p:cNvPr id="6" name="Rectangle 5"/>
          <p:cNvSpPr/>
          <p:nvPr/>
        </p:nvSpPr>
        <p:spPr>
          <a:xfrm>
            <a:off x="438996" y="1875884"/>
            <a:ext cx="8197004" cy="707886"/>
          </a:xfrm>
          <a:prstGeom prst="rect">
            <a:avLst/>
          </a:prstGeom>
        </p:spPr>
        <p:txBody>
          <a:bodyPr wrap="square">
            <a:spAutoFit/>
          </a:bodyPr>
          <a:lstStyle/>
          <a:p>
            <a:r>
              <a:rPr lang="en-US" sz="2000" dirty="0">
                <a:solidFill>
                  <a:srgbClr val="62706F"/>
                </a:solidFill>
              </a:rPr>
              <a:t>The client’s Social Security report shows cumulative benefits of an optimization strategy vs. early filing and alternative filing strategies</a:t>
            </a:r>
          </a:p>
        </p:txBody>
      </p:sp>
      <p:sp>
        <p:nvSpPr>
          <p:cNvPr id="7" name="Title 1"/>
          <p:cNvSpPr txBox="1">
            <a:spLocks/>
          </p:cNvSpPr>
          <p:nvPr/>
        </p:nvSpPr>
        <p:spPr>
          <a:xfrm>
            <a:off x="508000" y="1067813"/>
            <a:ext cx="7974086"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MANAGING THE SOCIAL SECURITY DISCUSSION</a:t>
            </a:r>
          </a:p>
          <a:p>
            <a:r>
              <a:rPr lang="en-US" sz="3300" b="0" dirty="0">
                <a:solidFill>
                  <a:srgbClr val="62706F"/>
                </a:solidFill>
                <a:sym typeface="Calibri"/>
              </a:rPr>
              <a:t>Compare filing strategies</a:t>
            </a:r>
            <a:endParaRPr lang="en-US" sz="3300" dirty="0">
              <a:solidFill>
                <a:srgbClr val="62706F"/>
              </a:solidFill>
            </a:endParaRPr>
          </a:p>
        </p:txBody>
      </p:sp>
      <p:pic>
        <p:nvPicPr>
          <p:cNvPr id="5" name="Picture 4"/>
          <p:cNvPicPr>
            <a:picLocks noChangeAspect="1"/>
          </p:cNvPicPr>
          <p:nvPr/>
        </p:nvPicPr>
        <p:blipFill>
          <a:blip r:embed="rId4"/>
          <a:stretch>
            <a:fillRect/>
          </a:stretch>
        </p:blipFill>
        <p:spPr>
          <a:xfrm>
            <a:off x="1053989" y="2752621"/>
            <a:ext cx="6882107" cy="3414065"/>
          </a:xfrm>
          <a:prstGeom prst="rect">
            <a:avLst/>
          </a:prstGeom>
        </p:spPr>
      </p:pic>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127"/>
        <p:cNvGrpSpPr/>
        <p:nvPr/>
      </p:nvGrpSpPr>
      <p:grpSpPr>
        <a:xfrm>
          <a:off x="0" y="0"/>
          <a:ext cx="0" cy="0"/>
          <a:chOff x="0" y="0"/>
          <a:chExt cx="0" cy="0"/>
        </a:xfrm>
      </p:grpSpPr>
      <p:pic>
        <p:nvPicPr>
          <p:cNvPr id="9" name="Picture 8" descr="SS-JPEG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Slide Number Placeholder 7"/>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49</a:t>
            </a:fld>
            <a:endParaRPr lang="en-US" dirty="0"/>
          </a:p>
        </p:txBody>
      </p:sp>
      <p:sp>
        <p:nvSpPr>
          <p:cNvPr id="4" name="Rectangle 3"/>
          <p:cNvSpPr/>
          <p:nvPr/>
        </p:nvSpPr>
        <p:spPr>
          <a:xfrm>
            <a:off x="416274" y="1934392"/>
            <a:ext cx="8170338" cy="707886"/>
          </a:xfrm>
          <a:prstGeom prst="rect">
            <a:avLst/>
          </a:prstGeom>
        </p:spPr>
        <p:txBody>
          <a:bodyPr wrap="square">
            <a:spAutoFit/>
          </a:bodyPr>
          <a:lstStyle/>
          <a:p>
            <a:r>
              <a:rPr lang="en-US" sz="2000" dirty="0">
                <a:solidFill>
                  <a:srgbClr val="62706F"/>
                </a:solidFill>
              </a:rPr>
              <a:t>Illustrates which of the outlined strategies provides the best outcome </a:t>
            </a:r>
            <a:br>
              <a:rPr lang="en-US" sz="2000" dirty="0">
                <a:solidFill>
                  <a:srgbClr val="62706F"/>
                </a:solidFill>
              </a:rPr>
            </a:br>
            <a:r>
              <a:rPr lang="en-US" sz="2000" dirty="0">
                <a:solidFill>
                  <a:srgbClr val="62706F"/>
                </a:solidFill>
              </a:rPr>
              <a:t>at any given set of mortality assumptions for SS claimants</a:t>
            </a:r>
          </a:p>
        </p:txBody>
      </p:sp>
      <p:sp>
        <p:nvSpPr>
          <p:cNvPr id="7" name="Title 1"/>
          <p:cNvSpPr txBox="1">
            <a:spLocks/>
          </p:cNvSpPr>
          <p:nvPr/>
        </p:nvSpPr>
        <p:spPr>
          <a:xfrm>
            <a:off x="508000" y="1067813"/>
            <a:ext cx="7974086"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MANAGING THE SOCIAL SECURITY DISCUSSION</a:t>
            </a:r>
          </a:p>
          <a:p>
            <a:r>
              <a:rPr lang="en-US" sz="3300" b="0" dirty="0">
                <a:solidFill>
                  <a:srgbClr val="62706F"/>
                </a:solidFill>
                <a:sym typeface="Calibri"/>
              </a:rPr>
              <a:t>Analyze break-even points</a:t>
            </a:r>
            <a:endParaRPr lang="en-US" sz="3300" dirty="0">
              <a:solidFill>
                <a:srgbClr val="62706F"/>
              </a:solidFill>
            </a:endParaRPr>
          </a:p>
        </p:txBody>
      </p:sp>
      <p:pic>
        <p:nvPicPr>
          <p:cNvPr id="3" name="Picture 2"/>
          <p:cNvPicPr>
            <a:picLocks noChangeAspect="1"/>
          </p:cNvPicPr>
          <p:nvPr/>
        </p:nvPicPr>
        <p:blipFill>
          <a:blip r:embed="rId4"/>
          <a:stretch>
            <a:fillRect/>
          </a:stretch>
        </p:blipFill>
        <p:spPr>
          <a:xfrm>
            <a:off x="1089769" y="2918282"/>
            <a:ext cx="6810548" cy="3429757"/>
          </a:xfrm>
          <a:prstGeom prst="rect">
            <a:avLst/>
          </a:prstGeom>
        </p:spPr>
      </p:pic>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66"/>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DEA5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4"/>
          </p:nvPr>
        </p:nvSpPr>
        <p:spPr>
          <a:xfrm>
            <a:off x="6767406" y="6427470"/>
            <a:ext cx="2133600" cy="365125"/>
          </a:xfrm>
        </p:spPr>
        <p:txBody>
          <a:bodyPr/>
          <a:lstStyle/>
          <a:p>
            <a:fld id="{6841C7FB-8763-2A49-8BF2-4EC272C90163}" type="slidenum">
              <a:rPr lang="en-US" smtClean="0">
                <a:solidFill>
                  <a:schemeClr val="bg1">
                    <a:lumMod val="85000"/>
                  </a:schemeClr>
                </a:solidFill>
              </a:rPr>
              <a:pPr/>
              <a:t>5</a:t>
            </a:fld>
            <a:endParaRPr lang="en-US" dirty="0">
              <a:solidFill>
                <a:schemeClr val="bg1">
                  <a:lumMod val="85000"/>
                </a:schemeClr>
              </a:solidFill>
            </a:endParaRPr>
          </a:p>
        </p:txBody>
      </p:sp>
      <p:sp>
        <p:nvSpPr>
          <p:cNvPr id="167" name="Shape 167"/>
          <p:cNvSpPr txBox="1">
            <a:spLocks noGrp="1"/>
          </p:cNvSpPr>
          <p:nvPr>
            <p:ph type="ctrTitle" idx="4294967295"/>
          </p:nvPr>
        </p:nvSpPr>
        <p:spPr>
          <a:xfrm>
            <a:off x="0" y="2633134"/>
            <a:ext cx="9143999" cy="1561183"/>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7000" i="0" u="none" strike="noStrike" cap="none" baseline="0" dirty="0">
                <a:solidFill>
                  <a:schemeClr val="bg1"/>
                </a:solidFill>
                <a:sym typeface="Calibri"/>
              </a:rPr>
              <a:t>Social Security </a:t>
            </a:r>
            <a:r>
              <a:rPr lang="en" sz="5400" i="0" u="none" strike="noStrike" cap="none" baseline="0" dirty="0">
                <a:solidFill>
                  <a:schemeClr val="bg1"/>
                </a:solidFill>
                <a:sym typeface="Calibri"/>
              </a:rPr>
              <a:t/>
            </a:r>
            <a:br>
              <a:rPr lang="en" sz="5400" i="0" u="none" strike="noStrike" cap="none" baseline="0" dirty="0">
                <a:solidFill>
                  <a:schemeClr val="bg1"/>
                </a:solidFill>
                <a:sym typeface="Calibri"/>
              </a:rPr>
            </a:br>
            <a:r>
              <a:rPr lang="en-US" sz="3000" b="0" dirty="0">
                <a:solidFill>
                  <a:schemeClr val="tx1">
                    <a:lumMod val="85000"/>
                    <a:lumOff val="15000"/>
                  </a:schemeClr>
                </a:solidFill>
                <a:sym typeface="Calibri"/>
              </a:rPr>
              <a:t>— The choice of a lifetime —</a:t>
            </a:r>
            <a:endParaRPr lang="en" sz="3000" b="0" i="0" u="none" strike="noStrike" cap="none" baseline="0" dirty="0">
              <a:solidFill>
                <a:schemeClr val="tx1">
                  <a:lumMod val="85000"/>
                  <a:lumOff val="15000"/>
                </a:schemeClr>
              </a:solidFill>
              <a:sym typeface="Calibri"/>
            </a:endParaRPr>
          </a:p>
        </p:txBody>
      </p:sp>
    </p:spTree>
    <p:extLst>
      <p:ext uri="{BB962C8B-B14F-4D97-AF65-F5344CB8AC3E}">
        <p14:creationId xmlns:p14="http://schemas.microsoft.com/office/powerpoint/2010/main" val="1727973339"/>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50</a:t>
            </a:fld>
            <a:endParaRPr lang="en-US" dirty="0"/>
          </a:p>
        </p:txBody>
      </p:sp>
      <p:sp>
        <p:nvSpPr>
          <p:cNvPr id="7" name="Rectangle 6"/>
          <p:cNvSpPr/>
          <p:nvPr/>
        </p:nvSpPr>
        <p:spPr>
          <a:xfrm>
            <a:off x="431133" y="3228820"/>
            <a:ext cx="4804543" cy="2577629"/>
          </a:xfrm>
          <a:prstGeom prst="rect">
            <a:avLst/>
          </a:prstGeom>
        </p:spPr>
        <p:txBody>
          <a:bodyPr wrap="square">
            <a:spAutoFit/>
          </a:bodyPr>
          <a:lstStyle/>
          <a:p>
            <a:r>
              <a:rPr lang="en-US" sz="2000" b="1" dirty="0">
                <a:solidFill>
                  <a:srgbClr val="62706F"/>
                </a:solidFill>
              </a:rPr>
              <a:t>Jim</a:t>
            </a:r>
          </a:p>
          <a:p>
            <a:pPr marL="285750" indent="-285750">
              <a:spcBef>
                <a:spcPts val="1500"/>
              </a:spcBef>
              <a:buClr>
                <a:srgbClr val="DEA515"/>
              </a:buClr>
              <a:buFont typeface="Arial"/>
              <a:buChar char="•"/>
            </a:pPr>
            <a:r>
              <a:rPr lang="en-US" sz="1800" b="1" dirty="0">
                <a:solidFill>
                  <a:srgbClr val="62706F"/>
                </a:solidFill>
              </a:rPr>
              <a:t>66 years - File a Restricted</a:t>
            </a:r>
          </a:p>
          <a:p>
            <a:pPr marL="280988" lvl="1">
              <a:buClr>
                <a:srgbClr val="DEA515"/>
              </a:buClr>
            </a:pPr>
            <a:r>
              <a:rPr lang="en-US" sz="1800" b="1" dirty="0">
                <a:solidFill>
                  <a:srgbClr val="62706F"/>
                </a:solidFill>
              </a:rPr>
              <a:t>application for only spousal benefit based on Linda's earnings record.</a:t>
            </a:r>
          </a:p>
          <a:p>
            <a:pPr marL="280988" lvl="2">
              <a:spcBef>
                <a:spcPts val="600"/>
              </a:spcBef>
              <a:buClr>
                <a:srgbClr val="DEA515"/>
              </a:buClr>
            </a:pPr>
            <a:r>
              <a:rPr lang="en-US" sz="1200" dirty="0">
                <a:solidFill>
                  <a:srgbClr val="5D8FB1"/>
                </a:solidFill>
              </a:rPr>
              <a:t>Your approximate spousal benefit would be </a:t>
            </a:r>
            <a:r>
              <a:rPr lang="en-US" sz="1200" b="1" dirty="0">
                <a:solidFill>
                  <a:srgbClr val="5D8FB1"/>
                </a:solidFill>
              </a:rPr>
              <a:t>$787</a:t>
            </a:r>
            <a:endParaRPr lang="en-US" sz="1200" b="1" dirty="0">
              <a:solidFill>
                <a:srgbClr val="62706F"/>
              </a:solidFill>
            </a:endParaRPr>
          </a:p>
          <a:p>
            <a:pPr marL="285750" indent="-285750">
              <a:spcBef>
                <a:spcPts val="1500"/>
              </a:spcBef>
              <a:buClr>
                <a:srgbClr val="DEA515"/>
              </a:buClr>
              <a:buFont typeface="Arial"/>
              <a:buChar char="•"/>
            </a:pPr>
            <a:r>
              <a:rPr lang="en-US" sz="1800" b="1" dirty="0">
                <a:solidFill>
                  <a:srgbClr val="62706F"/>
                </a:solidFill>
              </a:rPr>
              <a:t>File for own benefit at age 70 years.</a:t>
            </a:r>
          </a:p>
          <a:p>
            <a:pPr marL="280988">
              <a:spcBef>
                <a:spcPts val="600"/>
              </a:spcBef>
              <a:buClr>
                <a:srgbClr val="DEA515"/>
              </a:buClr>
            </a:pPr>
            <a:r>
              <a:rPr lang="en-US" sz="1050" dirty="0">
                <a:solidFill>
                  <a:srgbClr val="5D8FB1"/>
                </a:solidFill>
              </a:rPr>
              <a:t>Your approximate benefit on your own earnings record would be </a:t>
            </a:r>
            <a:r>
              <a:rPr lang="en-US" sz="1050" b="1" dirty="0">
                <a:solidFill>
                  <a:srgbClr val="5D8FB1"/>
                </a:solidFill>
              </a:rPr>
              <a:t>$3,765</a:t>
            </a:r>
            <a:r>
              <a:rPr lang="en-US" sz="1800" b="1" dirty="0">
                <a:solidFill>
                  <a:srgbClr val="62706F"/>
                </a:solidFill>
              </a:rPr>
              <a:t/>
            </a:r>
            <a:br>
              <a:rPr lang="en-US" sz="1800" b="1" dirty="0">
                <a:solidFill>
                  <a:srgbClr val="62706F"/>
                </a:solidFill>
              </a:rPr>
            </a:br>
            <a:endParaRPr lang="en-US" sz="1200" dirty="0">
              <a:solidFill>
                <a:srgbClr val="5D8FB1"/>
              </a:solidFill>
            </a:endParaRPr>
          </a:p>
        </p:txBody>
      </p:sp>
      <p:sp>
        <p:nvSpPr>
          <p:cNvPr id="9" name="Rectangle 8"/>
          <p:cNvSpPr/>
          <p:nvPr/>
        </p:nvSpPr>
        <p:spPr>
          <a:xfrm>
            <a:off x="431134" y="1776751"/>
            <a:ext cx="8127896" cy="1200329"/>
          </a:xfrm>
          <a:prstGeom prst="rect">
            <a:avLst/>
          </a:prstGeom>
        </p:spPr>
        <p:txBody>
          <a:bodyPr wrap="square">
            <a:spAutoFit/>
          </a:bodyPr>
          <a:lstStyle/>
          <a:p>
            <a:pPr>
              <a:lnSpc>
                <a:spcPct val="120000"/>
              </a:lnSpc>
            </a:pPr>
            <a:r>
              <a:rPr lang="en-US" sz="2000" dirty="0">
                <a:solidFill>
                  <a:srgbClr val="5D8FB1"/>
                </a:solidFill>
              </a:rPr>
              <a:t>The expected lifetime family benefit using the strategy example is: </a:t>
            </a:r>
            <a:r>
              <a:rPr lang="en-US" sz="2400" b="1" dirty="0">
                <a:solidFill>
                  <a:srgbClr val="5D8FB1"/>
                </a:solidFill>
              </a:rPr>
              <a:t>$946,030</a:t>
            </a:r>
            <a:endParaRPr lang="en-US" sz="400" b="1" dirty="0">
              <a:solidFill>
                <a:srgbClr val="5D8FB1"/>
              </a:solidFill>
            </a:endParaRPr>
          </a:p>
          <a:p>
            <a:pPr>
              <a:lnSpc>
                <a:spcPct val="120000"/>
              </a:lnSpc>
            </a:pPr>
            <a:r>
              <a:rPr lang="en-US" sz="200" b="1" dirty="0">
                <a:solidFill>
                  <a:srgbClr val="5D8FB1"/>
                </a:solidFill>
              </a:rPr>
              <a:t/>
            </a:r>
            <a:br>
              <a:rPr lang="en-US" sz="200" b="1" dirty="0">
                <a:solidFill>
                  <a:srgbClr val="5D8FB1"/>
                </a:solidFill>
              </a:rPr>
            </a:br>
            <a:r>
              <a:rPr lang="en-US" i="1" dirty="0">
                <a:solidFill>
                  <a:srgbClr val="5D8FB1"/>
                </a:solidFill>
              </a:rPr>
              <a:t>Note that this illustration is for educational purposes only. </a:t>
            </a:r>
            <a:endParaRPr lang="en-US" sz="1800" i="1" dirty="0">
              <a:solidFill>
                <a:srgbClr val="5D8FB1"/>
              </a:solidFill>
            </a:endParaRPr>
          </a:p>
        </p:txBody>
      </p:sp>
      <p:sp>
        <p:nvSpPr>
          <p:cNvPr id="10" name="Rectangle 9"/>
          <p:cNvSpPr/>
          <p:nvPr/>
        </p:nvSpPr>
        <p:spPr>
          <a:xfrm>
            <a:off x="5033297" y="3228820"/>
            <a:ext cx="4109116" cy="1685077"/>
          </a:xfrm>
          <a:prstGeom prst="rect">
            <a:avLst/>
          </a:prstGeom>
        </p:spPr>
        <p:txBody>
          <a:bodyPr wrap="square">
            <a:spAutoFit/>
          </a:bodyPr>
          <a:lstStyle/>
          <a:p>
            <a:r>
              <a:rPr lang="en-US" sz="2000" b="1" dirty="0">
                <a:solidFill>
                  <a:srgbClr val="62706F"/>
                </a:solidFill>
              </a:rPr>
              <a:t>Linda</a:t>
            </a:r>
          </a:p>
          <a:p>
            <a:pPr marL="285750" indent="-285750">
              <a:spcBef>
                <a:spcPts val="1500"/>
              </a:spcBef>
              <a:buClr>
                <a:srgbClr val="DEA515"/>
              </a:buClr>
              <a:buFont typeface="Arial"/>
              <a:buChar char="•"/>
            </a:pPr>
            <a:r>
              <a:rPr lang="en-US" sz="1800" b="1" dirty="0">
                <a:solidFill>
                  <a:srgbClr val="62706F"/>
                </a:solidFill>
              </a:rPr>
              <a:t>File a standard application for benefits at age 64 years 5 months. </a:t>
            </a:r>
            <a:r>
              <a:rPr lang="en-US" sz="1200" b="1" dirty="0">
                <a:solidFill>
                  <a:srgbClr val="62706F"/>
                </a:solidFill>
              </a:rPr>
              <a:t> </a:t>
            </a:r>
            <a:r>
              <a:rPr lang="en-US" sz="1200" dirty="0">
                <a:solidFill>
                  <a:srgbClr val="5D8FB1"/>
                </a:solidFill>
              </a:rPr>
              <a:t> </a:t>
            </a:r>
          </a:p>
          <a:p>
            <a:pPr algn="ctr">
              <a:spcBef>
                <a:spcPts val="600"/>
              </a:spcBef>
              <a:buClr>
                <a:srgbClr val="DEA515"/>
              </a:buClr>
            </a:pPr>
            <a:r>
              <a:rPr lang="en-US" sz="1200" dirty="0">
                <a:solidFill>
                  <a:srgbClr val="5D8FB1"/>
                </a:solidFill>
              </a:rPr>
              <a:t>Your approximate monthly benefit would be </a:t>
            </a:r>
            <a:r>
              <a:rPr lang="en-US" sz="1200" b="1" dirty="0">
                <a:solidFill>
                  <a:srgbClr val="5D8FB1"/>
                </a:solidFill>
              </a:rPr>
              <a:t>$1,409</a:t>
            </a:r>
          </a:p>
        </p:txBody>
      </p:sp>
      <p:sp>
        <p:nvSpPr>
          <p:cNvPr id="12" name="Title 1"/>
          <p:cNvSpPr txBox="1">
            <a:spLocks/>
          </p:cNvSpPr>
          <p:nvPr/>
        </p:nvSpPr>
        <p:spPr>
          <a:xfrm>
            <a:off x="555187" y="1067813"/>
            <a:ext cx="8446295"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MAKING YOUR SOCIAL SECURITY DECISION</a:t>
            </a:r>
          </a:p>
          <a:p>
            <a:r>
              <a:rPr lang="en-US" sz="3300" b="0" dirty="0">
                <a:solidFill>
                  <a:srgbClr val="62706F"/>
                </a:solidFill>
                <a:sym typeface="Calibri"/>
              </a:rPr>
              <a:t>Social Security Strategy Example</a:t>
            </a:r>
            <a:endParaRPr lang="en-US" sz="3300" dirty="0">
              <a:solidFill>
                <a:srgbClr val="62706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127"/>
        <p:cNvGrpSpPr/>
        <p:nvPr/>
      </p:nvGrpSpPr>
      <p:grpSpPr>
        <a:xfrm>
          <a:off x="0" y="0"/>
          <a:ext cx="0" cy="0"/>
          <a:chOff x="0" y="0"/>
          <a:chExt cx="0" cy="0"/>
        </a:xfrm>
      </p:grpSpPr>
      <p:pic>
        <p:nvPicPr>
          <p:cNvPr id="9" name="Picture 8" descr="SS-JPEG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Slide Number Placeholder 7"/>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51</a:t>
            </a:fld>
            <a:endParaRPr lang="en-US" dirty="0"/>
          </a:p>
        </p:txBody>
      </p:sp>
      <p:sp>
        <p:nvSpPr>
          <p:cNvPr id="15" name="Rectangle 14"/>
          <p:cNvSpPr/>
          <p:nvPr/>
        </p:nvSpPr>
        <p:spPr>
          <a:xfrm>
            <a:off x="431134" y="1925308"/>
            <a:ext cx="7740314" cy="707886"/>
          </a:xfrm>
          <a:prstGeom prst="rect">
            <a:avLst/>
          </a:prstGeom>
        </p:spPr>
        <p:txBody>
          <a:bodyPr wrap="square">
            <a:spAutoFit/>
          </a:bodyPr>
          <a:lstStyle/>
          <a:p>
            <a:r>
              <a:rPr lang="en-US" sz="2000" dirty="0">
                <a:solidFill>
                  <a:srgbClr val="62706F"/>
                </a:solidFill>
              </a:rPr>
              <a:t>The report illustrates annual Social Security cash flow for the suggested filing strategy vs. projected retirement income needs.</a:t>
            </a:r>
          </a:p>
        </p:txBody>
      </p:sp>
      <p:sp>
        <p:nvSpPr>
          <p:cNvPr id="10" name="Title 1"/>
          <p:cNvSpPr txBox="1">
            <a:spLocks/>
          </p:cNvSpPr>
          <p:nvPr/>
        </p:nvSpPr>
        <p:spPr>
          <a:xfrm>
            <a:off x="508000" y="1067812"/>
            <a:ext cx="8229600" cy="841149"/>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MANAGING THE SOCIAL SECURITY DISCUSSION</a:t>
            </a:r>
          </a:p>
          <a:p>
            <a:r>
              <a:rPr lang="en-US" sz="3300" b="0" dirty="0">
                <a:solidFill>
                  <a:srgbClr val="62706F"/>
                </a:solidFill>
                <a:sym typeface="Calibri"/>
              </a:rPr>
              <a:t>Identify income gaps</a:t>
            </a:r>
            <a:endParaRPr lang="en-US" sz="3300" dirty="0">
              <a:solidFill>
                <a:srgbClr val="62706F"/>
              </a:solidFill>
            </a:endParaRPr>
          </a:p>
        </p:txBody>
      </p:sp>
      <p:pic>
        <p:nvPicPr>
          <p:cNvPr id="2" name="Picture 1"/>
          <p:cNvPicPr>
            <a:picLocks noChangeAspect="1"/>
          </p:cNvPicPr>
          <p:nvPr/>
        </p:nvPicPr>
        <p:blipFill>
          <a:blip r:embed="rId4"/>
          <a:stretch>
            <a:fillRect/>
          </a:stretch>
        </p:blipFill>
        <p:spPr>
          <a:xfrm>
            <a:off x="1064586" y="2749056"/>
            <a:ext cx="7116427" cy="3828457"/>
          </a:xfrm>
          <a:prstGeom prst="rect">
            <a:avLst/>
          </a:prstGeom>
        </p:spPr>
      </p:pic>
    </p:spTree>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S-JPEG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4"/>
          <a:stretch>
            <a:fillRect/>
          </a:stretch>
        </p:blipFill>
        <p:spPr>
          <a:xfrm>
            <a:off x="2859789" y="1968848"/>
            <a:ext cx="3399021" cy="4398734"/>
          </a:xfrm>
          <a:prstGeom prst="rect">
            <a:avLst/>
          </a:prstGeom>
          <a:ln>
            <a:solidFill>
              <a:schemeClr val="tx1"/>
            </a:solidFill>
          </a:ln>
          <a:effectLst>
            <a:outerShdw blurRad="50800" dist="38100" dir="2700000" algn="tl" rotWithShape="0">
              <a:prstClr val="black">
                <a:alpha val="40000"/>
              </a:prstClr>
            </a:outerShdw>
          </a:effectLst>
        </p:spPr>
      </p:pic>
      <p:sp>
        <p:nvSpPr>
          <p:cNvPr id="13" name="Slide Number Placeholder 7"/>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52</a:t>
            </a:fld>
            <a:endParaRPr lang="en-US" dirty="0"/>
          </a:p>
        </p:txBody>
      </p:sp>
      <p:sp>
        <p:nvSpPr>
          <p:cNvPr id="8" name="Title 1"/>
          <p:cNvSpPr txBox="1">
            <a:spLocks/>
          </p:cNvSpPr>
          <p:nvPr/>
        </p:nvSpPr>
        <p:spPr>
          <a:xfrm>
            <a:off x="508000" y="1067812"/>
            <a:ext cx="8636000" cy="841149"/>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MANAGING THE SOCIAL SECURITY DISCUSSION</a:t>
            </a:r>
          </a:p>
          <a:p>
            <a:r>
              <a:rPr lang="en-US" sz="3300" b="0" dirty="0" err="1">
                <a:solidFill>
                  <a:srgbClr val="62706F"/>
                </a:solidFill>
                <a:sym typeface="Calibri"/>
              </a:rPr>
              <a:t>Cashflow</a:t>
            </a:r>
            <a:r>
              <a:rPr lang="en-US" sz="3300" b="0" dirty="0">
                <a:solidFill>
                  <a:srgbClr val="62706F"/>
                </a:solidFill>
                <a:sym typeface="Calibri"/>
              </a:rPr>
              <a:t> analysis helps identify income gaps </a:t>
            </a:r>
            <a:endParaRPr lang="en-US" sz="3300" dirty="0">
              <a:solidFill>
                <a:srgbClr val="62706F"/>
              </a:solidFill>
            </a:endParaRPr>
          </a:p>
        </p:txBody>
      </p:sp>
      <p:sp>
        <p:nvSpPr>
          <p:cNvPr id="15" name="Rectangle 14"/>
          <p:cNvSpPr/>
          <p:nvPr/>
        </p:nvSpPr>
        <p:spPr>
          <a:xfrm>
            <a:off x="3055658" y="3432446"/>
            <a:ext cx="2974003" cy="771946"/>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rgbClr val="FF0000"/>
                </a:solidFill>
              </a:ln>
              <a:noFill/>
            </a:endParaRPr>
          </a:p>
        </p:txBody>
      </p:sp>
      <p:sp>
        <p:nvSpPr>
          <p:cNvPr id="16" name="Rectangle 15"/>
          <p:cNvSpPr/>
          <p:nvPr/>
        </p:nvSpPr>
        <p:spPr>
          <a:xfrm>
            <a:off x="3055658" y="4952434"/>
            <a:ext cx="2974003" cy="106647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a:solidFill>
                  <a:srgbClr val="FF0000"/>
                </a:solidFill>
              </a:ln>
              <a:noFill/>
            </a:endParaRPr>
          </a:p>
        </p:txBody>
      </p:sp>
      <p:pic>
        <p:nvPicPr>
          <p:cNvPr id="17" name="Picture 16"/>
          <p:cNvPicPr>
            <a:picLocks noChangeAspect="1"/>
          </p:cNvPicPr>
          <p:nvPr/>
        </p:nvPicPr>
        <p:blipFill>
          <a:blip r:embed="rId5"/>
          <a:stretch>
            <a:fillRect/>
          </a:stretch>
        </p:blipFill>
        <p:spPr>
          <a:xfrm>
            <a:off x="508000" y="2380381"/>
            <a:ext cx="7700783" cy="1979010"/>
          </a:xfrm>
          <a:prstGeom prst="rect">
            <a:avLst/>
          </a:prstGeom>
          <a:ln>
            <a:solidFill>
              <a:schemeClr val="tx1"/>
            </a:solidFill>
          </a:ln>
        </p:spPr>
      </p:pic>
      <p:pic>
        <p:nvPicPr>
          <p:cNvPr id="18" name="Picture 17"/>
          <p:cNvPicPr>
            <a:picLocks noChangeAspect="1"/>
          </p:cNvPicPr>
          <p:nvPr/>
        </p:nvPicPr>
        <p:blipFill>
          <a:blip r:embed="rId6"/>
          <a:stretch>
            <a:fillRect/>
          </a:stretch>
        </p:blipFill>
        <p:spPr>
          <a:xfrm>
            <a:off x="629497" y="2372667"/>
            <a:ext cx="7700783" cy="2742839"/>
          </a:xfrm>
          <a:prstGeom prst="rect">
            <a:avLst/>
          </a:prstGeom>
          <a:ln>
            <a:solidFill>
              <a:schemeClr val="tx1"/>
            </a:solidFill>
          </a:ln>
        </p:spPr>
      </p:pic>
      <p:sp>
        <p:nvSpPr>
          <p:cNvPr id="9" name="Rectangular Callout 8"/>
          <p:cNvSpPr/>
          <p:nvPr/>
        </p:nvSpPr>
        <p:spPr>
          <a:xfrm>
            <a:off x="1304165" y="947241"/>
            <a:ext cx="2928870" cy="930320"/>
          </a:xfrm>
          <a:prstGeom prst="wedgeRectCallout">
            <a:avLst>
              <a:gd name="adj1" fmla="val 10034"/>
              <a:gd name="adj2" fmla="val 120338"/>
            </a:avLst>
          </a:prstGeom>
          <a:solidFill>
            <a:schemeClr val="bg2">
              <a:lumMod val="5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r>
              <a:rPr lang="en-US" sz="1600" b="1" dirty="0"/>
              <a:t>Jim and Linda both maximize their benefits</a:t>
            </a:r>
          </a:p>
        </p:txBody>
      </p:sp>
      <p:sp>
        <p:nvSpPr>
          <p:cNvPr id="10" name="Rectangular Callout 9"/>
          <p:cNvSpPr/>
          <p:nvPr/>
        </p:nvSpPr>
        <p:spPr>
          <a:xfrm flipV="1">
            <a:off x="5869020" y="5206793"/>
            <a:ext cx="2461260" cy="1135380"/>
          </a:xfrm>
          <a:prstGeom prst="wedgeRectCallout">
            <a:avLst>
              <a:gd name="adj1" fmla="val -48713"/>
              <a:gd name="adj2" fmla="val 158514"/>
            </a:avLst>
          </a:prstGeom>
          <a:solidFill>
            <a:schemeClr val="bg2">
              <a:lumMod val="5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endParaRPr lang="en-US" sz="1600" dirty="0"/>
          </a:p>
        </p:txBody>
      </p:sp>
      <p:sp>
        <p:nvSpPr>
          <p:cNvPr id="11" name="TextBox 10"/>
          <p:cNvSpPr txBox="1"/>
          <p:nvPr/>
        </p:nvSpPr>
        <p:spPr>
          <a:xfrm>
            <a:off x="5858985" y="5332175"/>
            <a:ext cx="2438400" cy="1077218"/>
          </a:xfrm>
          <a:prstGeom prst="rect">
            <a:avLst/>
          </a:prstGeom>
          <a:noFill/>
        </p:spPr>
        <p:txBody>
          <a:bodyPr wrap="square" rtlCol="0">
            <a:spAutoFit/>
          </a:bodyPr>
          <a:lstStyle/>
          <a:p>
            <a:pPr algn="ctr"/>
            <a:r>
              <a:rPr lang="en-US" sz="1600" b="1" dirty="0">
                <a:solidFill>
                  <a:schemeClr val="bg1"/>
                </a:solidFill>
              </a:rPr>
              <a:t>After Jim passes away, Linda begins her survivor benefit.</a:t>
            </a:r>
          </a:p>
          <a:p>
            <a:pPr algn="ctr"/>
            <a:endParaRPr lang="en-US" sz="1600" dirty="0">
              <a:solidFill>
                <a:schemeClr val="bg1"/>
              </a:solidFill>
            </a:endParaRPr>
          </a:p>
        </p:txBody>
      </p:sp>
    </p:spTree>
    <p:extLst>
      <p:ext uri="{BB962C8B-B14F-4D97-AF65-F5344CB8AC3E}">
        <p14:creationId xmlns:p14="http://schemas.microsoft.com/office/powerpoint/2010/main" val="67036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Effect transition="in" filter="fade">
                                      <p:cBhvr>
                                        <p:cTn id="14" dur="1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Effect transition="in" filter="fade">
                                      <p:cBhvr>
                                        <p:cTn id="21" dur="1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1"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1000"/>
                                        <p:tgtEl>
                                          <p:spTgt spid="17"/>
                                        </p:tgtEl>
                                      </p:cBhvr>
                                    </p:animEffect>
                                    <p:set>
                                      <p:cBhvr>
                                        <p:cTn id="31" dur="1" fill="hold">
                                          <p:stCondLst>
                                            <p:cond delay="999"/>
                                          </p:stCondLst>
                                        </p:cTn>
                                        <p:tgtEl>
                                          <p:spTgt spid="17"/>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9"/>
                                        </p:tgtEl>
                                      </p:cBhvr>
                                    </p:animEffect>
                                    <p:set>
                                      <p:cBhvr>
                                        <p:cTn id="34" dur="1" fill="hold">
                                          <p:stCondLst>
                                            <p:cond delay="999"/>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Effect transition="in" filter="fade">
                                      <p:cBhvr>
                                        <p:cTn id="41" dur="10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9" grpId="0" animBg="1"/>
      <p:bldP spid="9" grpId="1" animBg="1"/>
      <p:bldP spid="10" grpId="0" animBg="1"/>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SS-JPEG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3" y="0"/>
            <a:ext cx="9144000" cy="68580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53</a:t>
            </a:fld>
            <a:endParaRPr lang="en-US" dirty="0"/>
          </a:p>
        </p:txBody>
      </p:sp>
      <p:sp>
        <p:nvSpPr>
          <p:cNvPr id="3" name="Text Placeholder 2"/>
          <p:cNvSpPr>
            <a:spLocks noGrp="1"/>
          </p:cNvSpPr>
          <p:nvPr>
            <p:ph type="body" idx="4294967295"/>
          </p:nvPr>
        </p:nvSpPr>
        <p:spPr>
          <a:xfrm>
            <a:off x="215920" y="1866719"/>
            <a:ext cx="4489764" cy="4453337"/>
          </a:xfrm>
          <a:solidFill>
            <a:srgbClr val="FFFFFF">
              <a:alpha val="80000"/>
            </a:srgbClr>
          </a:solidFill>
          <a:ln>
            <a:noFill/>
          </a:ln>
        </p:spPr>
        <p:txBody>
          <a:bodyPr lIns="91440" tIns="137160" rIns="91440" bIns="137160"/>
          <a:lstStyle/>
          <a:p>
            <a:pPr marL="228600" lvl="1" indent="0">
              <a:spcBef>
                <a:spcPts val="0"/>
              </a:spcBef>
              <a:spcAft>
                <a:spcPts val="1200"/>
              </a:spcAft>
              <a:buSzPct val="101190"/>
              <a:buNone/>
            </a:pPr>
            <a:r>
              <a:rPr lang="en-US" dirty="0">
                <a:solidFill>
                  <a:srgbClr val="5D8FB1"/>
                </a:solidFill>
                <a:sym typeface="Calibri"/>
              </a:rPr>
              <a:t>Helps gather relevant client information to prepare a filing strategy comparison</a:t>
            </a:r>
          </a:p>
          <a:p>
            <a:pPr marL="571500" lvl="1" indent="-342900">
              <a:spcBef>
                <a:spcPts val="0"/>
              </a:spcBef>
              <a:spcAft>
                <a:spcPts val="1200"/>
              </a:spcAft>
              <a:buClr>
                <a:srgbClr val="DEA515"/>
              </a:buClr>
              <a:buSzPct val="101190"/>
              <a:buFont typeface="Arial"/>
              <a:buChar char="•"/>
            </a:pPr>
            <a:r>
              <a:rPr lang="en-US" sz="2000" dirty="0">
                <a:solidFill>
                  <a:srgbClr val="62706F"/>
                </a:solidFill>
                <a:sym typeface="Calibri"/>
              </a:rPr>
              <a:t>Marital status</a:t>
            </a:r>
          </a:p>
          <a:p>
            <a:pPr marL="571500" lvl="1" indent="-342900">
              <a:spcBef>
                <a:spcPts val="0"/>
              </a:spcBef>
              <a:spcAft>
                <a:spcPts val="1200"/>
              </a:spcAft>
              <a:buClr>
                <a:srgbClr val="DEA515"/>
              </a:buClr>
              <a:buSzPct val="101190"/>
              <a:buFont typeface="Arial"/>
              <a:buChar char="•"/>
            </a:pPr>
            <a:r>
              <a:rPr lang="en-US" sz="2000" dirty="0">
                <a:solidFill>
                  <a:srgbClr val="62706F"/>
                </a:solidFill>
                <a:sym typeface="Calibri"/>
              </a:rPr>
              <a:t>Expected benefit amount</a:t>
            </a:r>
          </a:p>
          <a:p>
            <a:pPr marL="571500" lvl="1" indent="-342900">
              <a:spcBef>
                <a:spcPts val="0"/>
              </a:spcBef>
              <a:spcAft>
                <a:spcPts val="1200"/>
              </a:spcAft>
              <a:buClr>
                <a:srgbClr val="DEA515"/>
              </a:buClr>
              <a:buSzPct val="101190"/>
              <a:buFont typeface="Arial"/>
              <a:buChar char="•"/>
            </a:pPr>
            <a:r>
              <a:rPr lang="en-US" sz="2000" dirty="0">
                <a:solidFill>
                  <a:srgbClr val="62706F"/>
                </a:solidFill>
                <a:sym typeface="Calibri"/>
              </a:rPr>
              <a:t>Life expectancy</a:t>
            </a:r>
          </a:p>
          <a:p>
            <a:pPr marL="571500" lvl="1" indent="-342900">
              <a:spcAft>
                <a:spcPts val="1200"/>
              </a:spcAft>
              <a:buClr>
                <a:srgbClr val="DEA515"/>
              </a:buClr>
              <a:buSzPct val="101190"/>
              <a:buFont typeface="Arial"/>
              <a:buChar char="•"/>
            </a:pPr>
            <a:r>
              <a:rPr lang="en-US" sz="2000" dirty="0">
                <a:solidFill>
                  <a:srgbClr val="62706F"/>
                </a:solidFill>
                <a:sym typeface="Calibri"/>
              </a:rPr>
              <a:t>Planned retirement date </a:t>
            </a:r>
          </a:p>
          <a:p>
            <a:pPr marL="571500" lvl="1" indent="-342900">
              <a:spcAft>
                <a:spcPts val="1200"/>
              </a:spcAft>
              <a:buClr>
                <a:srgbClr val="DEA515"/>
              </a:buClr>
              <a:buSzPct val="101190"/>
              <a:buFont typeface="Arial"/>
              <a:buChar char="•"/>
            </a:pPr>
            <a:r>
              <a:rPr lang="en-US" sz="2000" dirty="0">
                <a:solidFill>
                  <a:srgbClr val="62706F"/>
                </a:solidFill>
                <a:sym typeface="Calibri"/>
              </a:rPr>
              <a:t>Desired retirement income</a:t>
            </a:r>
          </a:p>
          <a:p>
            <a:pPr marL="571500" lvl="1" indent="-342900">
              <a:spcAft>
                <a:spcPts val="1200"/>
              </a:spcAft>
              <a:buClr>
                <a:srgbClr val="DEA515"/>
              </a:buClr>
              <a:buSzPct val="101190"/>
              <a:buFont typeface="Arial"/>
              <a:buChar char="•"/>
            </a:pPr>
            <a:r>
              <a:rPr lang="en-US" sz="2000" dirty="0">
                <a:solidFill>
                  <a:srgbClr val="62706F"/>
                </a:solidFill>
                <a:sym typeface="Calibri"/>
              </a:rPr>
              <a:t>Retirement goals, concerns, etc.</a:t>
            </a:r>
          </a:p>
        </p:txBody>
      </p:sp>
      <p:pic>
        <p:nvPicPr>
          <p:cNvPr id="10" name="Picture 9"/>
          <p:cNvPicPr>
            <a:picLocks noChangeAspect="1"/>
          </p:cNvPicPr>
          <p:nvPr/>
        </p:nvPicPr>
        <p:blipFill>
          <a:blip r:embed="rId4"/>
          <a:stretch>
            <a:fillRect/>
          </a:stretch>
        </p:blipFill>
        <p:spPr>
          <a:xfrm>
            <a:off x="5071948" y="2101343"/>
            <a:ext cx="3221151" cy="4168549"/>
          </a:xfrm>
          <a:prstGeom prst="rect">
            <a:avLst/>
          </a:prstGeom>
          <a:solidFill>
            <a:schemeClr val="bg1"/>
          </a:solidFill>
          <a:ln>
            <a:solidFill>
              <a:schemeClr val="tx1">
                <a:lumMod val="50000"/>
                <a:lumOff val="50000"/>
              </a:schemeClr>
            </a:solidFill>
          </a:ln>
          <a:effectLst>
            <a:outerShdw blurRad="50800" dist="38100" dir="2700000" algn="tl" rotWithShape="0">
              <a:srgbClr val="000000">
                <a:alpha val="43000"/>
              </a:srgbClr>
            </a:outerShdw>
          </a:effectLst>
        </p:spPr>
      </p:pic>
      <p:sp>
        <p:nvSpPr>
          <p:cNvPr id="8" name="Title 1"/>
          <p:cNvSpPr txBox="1">
            <a:spLocks/>
          </p:cNvSpPr>
          <p:nvPr/>
        </p:nvSpPr>
        <p:spPr>
          <a:xfrm>
            <a:off x="508000" y="1067813"/>
            <a:ext cx="7974086"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MANAGING THE SOCIAL SECURITY DISCUSSION</a:t>
            </a:r>
          </a:p>
          <a:p>
            <a:r>
              <a:rPr lang="en-US" sz="3300" b="0" dirty="0">
                <a:solidFill>
                  <a:srgbClr val="62706F"/>
                </a:solidFill>
                <a:sym typeface="Calibri"/>
              </a:rPr>
              <a:t>Social Security client questionnaire</a:t>
            </a:r>
            <a:endParaRPr lang="en-US" sz="3300" dirty="0">
              <a:solidFill>
                <a:srgbClr val="62706F"/>
              </a:solidFill>
            </a:endParaRPr>
          </a:p>
        </p:txBody>
      </p:sp>
    </p:spTree>
    <p:extLst>
      <p:ext uri="{BB962C8B-B14F-4D97-AF65-F5344CB8AC3E}">
        <p14:creationId xmlns:p14="http://schemas.microsoft.com/office/powerpoint/2010/main" val="386654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SS-JPEG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 y="18077"/>
            <a:ext cx="9144000" cy="68580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54</a:t>
            </a:fld>
            <a:endParaRPr lang="en-US" dirty="0"/>
          </a:p>
        </p:txBody>
      </p:sp>
      <p:pic>
        <p:nvPicPr>
          <p:cNvPr id="10" name="Picture 9"/>
          <p:cNvPicPr>
            <a:picLocks noChangeAspect="1"/>
          </p:cNvPicPr>
          <p:nvPr/>
        </p:nvPicPr>
        <p:blipFill>
          <a:blip r:embed="rId4"/>
          <a:stretch>
            <a:fillRect/>
          </a:stretch>
        </p:blipFill>
        <p:spPr>
          <a:xfrm>
            <a:off x="3096787" y="2101343"/>
            <a:ext cx="3221151" cy="4168549"/>
          </a:xfrm>
          <a:prstGeom prst="rect">
            <a:avLst/>
          </a:prstGeom>
          <a:solidFill>
            <a:schemeClr val="bg1"/>
          </a:solidFill>
          <a:ln>
            <a:solidFill>
              <a:schemeClr val="tx1">
                <a:lumMod val="50000"/>
                <a:lumOff val="50000"/>
              </a:schemeClr>
            </a:solidFill>
          </a:ln>
          <a:effectLst>
            <a:outerShdw blurRad="50800" dist="38100" dir="2700000" algn="tl" rotWithShape="0">
              <a:srgbClr val="000000">
                <a:alpha val="43000"/>
              </a:srgbClr>
            </a:outerShdw>
          </a:effectLst>
        </p:spPr>
      </p:pic>
      <p:sp>
        <p:nvSpPr>
          <p:cNvPr id="8" name="Title 1"/>
          <p:cNvSpPr txBox="1">
            <a:spLocks/>
          </p:cNvSpPr>
          <p:nvPr/>
        </p:nvSpPr>
        <p:spPr>
          <a:xfrm>
            <a:off x="508000" y="1067813"/>
            <a:ext cx="7974086"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MANAGING THE SOCIAL SECURITY DISCUSSION</a:t>
            </a:r>
          </a:p>
          <a:p>
            <a:r>
              <a:rPr lang="en-US" sz="3300" b="0" dirty="0">
                <a:solidFill>
                  <a:srgbClr val="62706F"/>
                </a:solidFill>
                <a:sym typeface="Calibri"/>
              </a:rPr>
              <a:t>Social Security client questionnaire</a:t>
            </a:r>
            <a:endParaRPr lang="en-US" sz="3300" dirty="0">
              <a:solidFill>
                <a:srgbClr val="62706F"/>
              </a:solidFill>
            </a:endParaRPr>
          </a:p>
        </p:txBody>
      </p:sp>
      <p:pic>
        <p:nvPicPr>
          <p:cNvPr id="25" name="Picture 24"/>
          <p:cNvPicPr>
            <a:picLocks noChangeAspect="1"/>
          </p:cNvPicPr>
          <p:nvPr/>
        </p:nvPicPr>
        <p:blipFill>
          <a:blip r:embed="rId5"/>
          <a:stretch>
            <a:fillRect/>
          </a:stretch>
        </p:blipFill>
        <p:spPr>
          <a:xfrm>
            <a:off x="3096787" y="2101342"/>
            <a:ext cx="3222013" cy="4168549"/>
          </a:xfrm>
          <a:prstGeom prst="rect">
            <a:avLst/>
          </a:prstGeom>
        </p:spPr>
      </p:pic>
      <p:pic>
        <p:nvPicPr>
          <p:cNvPr id="26" name="Picture 25"/>
          <p:cNvPicPr>
            <a:picLocks noChangeAspect="1"/>
          </p:cNvPicPr>
          <p:nvPr/>
        </p:nvPicPr>
        <p:blipFill>
          <a:blip r:embed="rId6"/>
          <a:stretch>
            <a:fillRect/>
          </a:stretch>
        </p:blipFill>
        <p:spPr>
          <a:xfrm>
            <a:off x="977402" y="2747049"/>
            <a:ext cx="7504684" cy="2573528"/>
          </a:xfrm>
          <a:prstGeom prst="rect">
            <a:avLst/>
          </a:prstGeom>
        </p:spPr>
      </p:pic>
      <p:pic>
        <p:nvPicPr>
          <p:cNvPr id="27" name="Picture 26"/>
          <p:cNvPicPr>
            <a:picLocks noChangeAspect="1"/>
          </p:cNvPicPr>
          <p:nvPr/>
        </p:nvPicPr>
        <p:blipFill>
          <a:blip r:embed="rId7"/>
          <a:stretch>
            <a:fillRect/>
          </a:stretch>
        </p:blipFill>
        <p:spPr>
          <a:xfrm>
            <a:off x="1461677" y="1797734"/>
            <a:ext cx="6066731" cy="4766718"/>
          </a:xfrm>
          <a:prstGeom prst="rect">
            <a:avLst/>
          </a:prstGeom>
        </p:spPr>
      </p:pic>
      <p:pic>
        <p:nvPicPr>
          <p:cNvPr id="28" name="Picture 27"/>
          <p:cNvPicPr>
            <a:picLocks noChangeAspect="1"/>
          </p:cNvPicPr>
          <p:nvPr/>
        </p:nvPicPr>
        <p:blipFill>
          <a:blip r:embed="rId8"/>
          <a:stretch>
            <a:fillRect/>
          </a:stretch>
        </p:blipFill>
        <p:spPr>
          <a:xfrm>
            <a:off x="1069998" y="2031238"/>
            <a:ext cx="7000830" cy="3927773"/>
          </a:xfrm>
          <a:prstGeom prst="rect">
            <a:avLst/>
          </a:prstGeom>
        </p:spPr>
      </p:pic>
    </p:spTree>
    <p:extLst>
      <p:ext uri="{BB962C8B-B14F-4D97-AF65-F5344CB8AC3E}">
        <p14:creationId xmlns:p14="http://schemas.microsoft.com/office/powerpoint/2010/main" val="157769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300"/>
                                  </p:stCondLst>
                                  <p:childTnLst>
                                    <p:set>
                                      <p:cBhvr>
                                        <p:cTn id="6" dur="1" fill="hold">
                                          <p:stCondLst>
                                            <p:cond delay="0"/>
                                          </p:stCondLst>
                                        </p:cTn>
                                        <p:tgtEl>
                                          <p:spTgt spid="25"/>
                                        </p:tgtEl>
                                        <p:attrNameLst>
                                          <p:attrName>style.visibility</p:attrName>
                                        </p:attrNameLst>
                                      </p:cBhvr>
                                      <p:to>
                                        <p:strVal val="visible"/>
                                      </p:to>
                                    </p:set>
                                    <p:anim calcmode="lin" valueType="num">
                                      <p:cBhvr>
                                        <p:cTn id="7" dur="200" fill="hold"/>
                                        <p:tgtEl>
                                          <p:spTgt spid="25"/>
                                        </p:tgtEl>
                                        <p:attrNameLst>
                                          <p:attrName>ppt_w</p:attrName>
                                        </p:attrNameLst>
                                      </p:cBhvr>
                                      <p:tavLst>
                                        <p:tav tm="0">
                                          <p:val>
                                            <p:fltVal val="0"/>
                                          </p:val>
                                        </p:tav>
                                        <p:tav tm="100000">
                                          <p:val>
                                            <p:strVal val="#ppt_w"/>
                                          </p:val>
                                        </p:tav>
                                      </p:tavLst>
                                    </p:anim>
                                    <p:anim calcmode="lin" valueType="num">
                                      <p:cBhvr>
                                        <p:cTn id="8" dur="2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50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cTn>
                              </p:par>
                              <p:par>
                                <p:cTn id="23" presetID="10" presetClass="exit" presetSubtype="0" fill="hold" nodeType="withEffect">
                                  <p:stCondLst>
                                    <p:cond delay="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500"/>
                                  </p:stCondLst>
                                  <p:childTnLst>
                                    <p:animEffect transition="out" filter="fad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cTn>
                              </p:par>
                              <p:par>
                                <p:cTn id="31" presetID="53" presetClass="entr" presetSubtype="16" fill="hold" nodeType="withEffect">
                                  <p:stCondLst>
                                    <p:cond delay="500"/>
                                  </p:stCondLst>
                                  <p:childTnLst>
                                    <p:set>
                                      <p:cBhvr>
                                        <p:cTn id="32" dur="1" fill="hold">
                                          <p:stCondLst>
                                            <p:cond delay="0"/>
                                          </p:stCondLst>
                                        </p:cTn>
                                        <p:tgtEl>
                                          <p:spTgt spid="28"/>
                                        </p:tgtEl>
                                        <p:attrNameLst>
                                          <p:attrName>style.visibility</p:attrName>
                                        </p:attrNameLst>
                                      </p:cBhvr>
                                      <p:to>
                                        <p:strVal val="visible"/>
                                      </p:to>
                                    </p:set>
                                    <p:anim calcmode="lin" valueType="num">
                                      <p:cBhvr>
                                        <p:cTn id="33" dur="500" fill="hold"/>
                                        <p:tgtEl>
                                          <p:spTgt spid="28"/>
                                        </p:tgtEl>
                                        <p:attrNameLst>
                                          <p:attrName>ppt_w</p:attrName>
                                        </p:attrNameLst>
                                      </p:cBhvr>
                                      <p:tavLst>
                                        <p:tav tm="0">
                                          <p:val>
                                            <p:fltVal val="0"/>
                                          </p:val>
                                        </p:tav>
                                        <p:tav tm="100000">
                                          <p:val>
                                            <p:strVal val="#ppt_w"/>
                                          </p:val>
                                        </p:tav>
                                      </p:tavLst>
                                    </p:anim>
                                    <p:anim calcmode="lin" valueType="num">
                                      <p:cBhvr>
                                        <p:cTn id="34" dur="500" fill="hold"/>
                                        <p:tgtEl>
                                          <p:spTgt spid="28"/>
                                        </p:tgtEl>
                                        <p:attrNameLst>
                                          <p:attrName>ppt_h</p:attrName>
                                        </p:attrNameLst>
                                      </p:cBhvr>
                                      <p:tavLst>
                                        <p:tav tm="0">
                                          <p:val>
                                            <p:fltVal val="0"/>
                                          </p:val>
                                        </p:tav>
                                        <p:tav tm="100000">
                                          <p:val>
                                            <p:strVal val="#ppt_h"/>
                                          </p:val>
                                        </p:tav>
                                      </p:tavLst>
                                    </p:anim>
                                    <p:animEffect transition="in" filter="fade">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500"/>
                                  </p:stCondLst>
                                  <p:childTnLst>
                                    <p:animEffect transition="out" filter="fade">
                                      <p:cBhvr>
                                        <p:cTn id="39" dur="500"/>
                                        <p:tgtEl>
                                          <p:spTgt spid="28"/>
                                        </p:tgtEl>
                                      </p:cBhvr>
                                    </p:animEffect>
                                    <p:set>
                                      <p:cBhvr>
                                        <p:cTn id="40" dur="1" fill="hold">
                                          <p:stCondLst>
                                            <p:cond delay="499"/>
                                          </p:stCondLst>
                                        </p:cTn>
                                        <p:tgtEl>
                                          <p:spTgt spid="28"/>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25"/>
                                        </p:tgtEl>
                                      </p:cBhvr>
                                    </p:animEffect>
                                    <p:set>
                                      <p:cBhvr>
                                        <p:cTn id="44"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S-JPEG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2771" name="Slide Number Placeholder 4"/>
          <p:cNvSpPr>
            <a:spLocks noGrp="1"/>
          </p:cNvSpPr>
          <p:nvPr>
            <p:ph type="sldNum" sz="quarter" idx="11"/>
          </p:nvPr>
        </p:nvSpPr>
        <p:spPr bwMode="auto">
          <a:noFill/>
          <a:ln>
            <a:miter lim="800000"/>
            <a:headEnd/>
            <a:tailEnd/>
          </a:ln>
        </p:spPr>
        <p:txBody>
          <a:bodyPr/>
          <a:lstStyle/>
          <a:p>
            <a:fld id="{794E1EF6-0767-46F5-A4D6-C162CA3FE014}" type="slidenum">
              <a:rPr lang="en-US" smtClean="0"/>
              <a:pPr/>
              <a:t>55</a:t>
            </a:fld>
            <a:endParaRPr lang="en-US" dirty="0"/>
          </a:p>
        </p:txBody>
      </p:sp>
      <p:sp>
        <p:nvSpPr>
          <p:cNvPr id="7" name="Text Placeholder 2"/>
          <p:cNvSpPr txBox="1">
            <a:spLocks/>
          </p:cNvSpPr>
          <p:nvPr/>
        </p:nvSpPr>
        <p:spPr>
          <a:xfrm>
            <a:off x="501000" y="2201950"/>
            <a:ext cx="7729776" cy="3253074"/>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marL="342900" indent="-342900">
              <a:spcAft>
                <a:spcPts val="1800"/>
              </a:spcAft>
              <a:buClr>
                <a:srgbClr val="DEA515"/>
              </a:buClr>
              <a:buFont typeface="Arial"/>
              <a:buChar char="•"/>
              <a:defRPr/>
            </a:pPr>
            <a:r>
              <a:rPr lang="en-US" sz="2400" dirty="0">
                <a:solidFill>
                  <a:srgbClr val="62706F"/>
                </a:solidFill>
              </a:rPr>
              <a:t>When and how you file for Social Security is an important decision</a:t>
            </a:r>
          </a:p>
          <a:p>
            <a:pPr marL="342900" indent="-342900">
              <a:spcAft>
                <a:spcPts val="1800"/>
              </a:spcAft>
              <a:buClr>
                <a:srgbClr val="DEA515"/>
              </a:buClr>
              <a:buFont typeface="Arial"/>
              <a:buChar char="•"/>
              <a:defRPr/>
            </a:pPr>
            <a:r>
              <a:rPr lang="en-US" sz="2400" dirty="0">
                <a:solidFill>
                  <a:srgbClr val="62706F"/>
                </a:solidFill>
              </a:rPr>
              <a:t>Learn how to claim benefits for other family members and how to put the filing rules to work</a:t>
            </a:r>
          </a:p>
          <a:p>
            <a:pPr marL="342900" indent="-342900">
              <a:spcAft>
                <a:spcPts val="1800"/>
              </a:spcAft>
              <a:buClr>
                <a:srgbClr val="DEA515"/>
              </a:buClr>
              <a:buFont typeface="Arial"/>
              <a:buChar char="•"/>
              <a:defRPr/>
            </a:pPr>
            <a:r>
              <a:rPr lang="en-US" sz="2400" dirty="0">
                <a:solidFill>
                  <a:srgbClr val="62706F"/>
                </a:solidFill>
              </a:rPr>
              <a:t>Consider your filing decision in the big picture of your overall retirement income plan</a:t>
            </a:r>
          </a:p>
        </p:txBody>
      </p:sp>
      <p:sp>
        <p:nvSpPr>
          <p:cNvPr id="9" name="Title 1"/>
          <p:cNvSpPr txBox="1">
            <a:spLocks/>
          </p:cNvSpPr>
          <p:nvPr/>
        </p:nvSpPr>
        <p:spPr>
          <a:xfrm>
            <a:off x="508000" y="1067813"/>
            <a:ext cx="7974086"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MAKING YOUR SOCIAL SECURITY DECISION</a:t>
            </a:r>
          </a:p>
          <a:p>
            <a:r>
              <a:rPr lang="en-US" sz="3300" b="0" dirty="0">
                <a:solidFill>
                  <a:srgbClr val="62706F"/>
                </a:solidFill>
                <a:sym typeface="Calibri"/>
              </a:rPr>
              <a:t>The choice of a lifetime</a:t>
            </a:r>
            <a:endParaRPr lang="en-US" sz="3300" dirty="0">
              <a:solidFill>
                <a:srgbClr val="62706F"/>
              </a:solidFill>
            </a:endParaRPr>
          </a:p>
        </p:txBody>
      </p:sp>
    </p:spTree>
    <p:extLst>
      <p:ext uri="{BB962C8B-B14F-4D97-AF65-F5344CB8AC3E}">
        <p14:creationId xmlns:p14="http://schemas.microsoft.com/office/powerpoint/2010/main" val="57274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S-JPEG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3795" name="Slide Number Placeholder 4"/>
          <p:cNvSpPr>
            <a:spLocks noGrp="1"/>
          </p:cNvSpPr>
          <p:nvPr>
            <p:ph type="sldNum" sz="quarter" idx="11"/>
          </p:nvPr>
        </p:nvSpPr>
        <p:spPr bwMode="auto">
          <a:noFill/>
          <a:ln>
            <a:miter lim="800000"/>
            <a:headEnd/>
            <a:tailEnd/>
          </a:ln>
        </p:spPr>
        <p:txBody>
          <a:bodyPr/>
          <a:lstStyle/>
          <a:p>
            <a:fld id="{E3CB8926-A138-4E1B-A4BF-AC541C500948}" type="slidenum">
              <a:rPr lang="en-US" smtClean="0"/>
              <a:pPr/>
              <a:t>56</a:t>
            </a:fld>
            <a:endParaRPr lang="en-US" dirty="0"/>
          </a:p>
        </p:txBody>
      </p:sp>
      <p:sp>
        <p:nvSpPr>
          <p:cNvPr id="6" name="Text Placeholder 2"/>
          <p:cNvSpPr txBox="1">
            <a:spLocks/>
          </p:cNvSpPr>
          <p:nvPr/>
        </p:nvSpPr>
        <p:spPr>
          <a:xfrm>
            <a:off x="501000" y="4648016"/>
            <a:ext cx="8229600" cy="3253074"/>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marL="342900" indent="-342900">
              <a:spcAft>
                <a:spcPts val="2400"/>
              </a:spcAft>
              <a:buClr>
                <a:srgbClr val="DEA515"/>
              </a:buClr>
              <a:buSzPct val="120000"/>
              <a:buFont typeface="Arial"/>
              <a:buChar char="•"/>
              <a:defRPr/>
            </a:pPr>
            <a:endParaRPr lang="en-US" sz="2000" dirty="0">
              <a:solidFill>
                <a:srgbClr val="62706F"/>
              </a:solidFill>
            </a:endParaRPr>
          </a:p>
        </p:txBody>
      </p:sp>
      <p:sp>
        <p:nvSpPr>
          <p:cNvPr id="8" name="Title 1"/>
          <p:cNvSpPr txBox="1">
            <a:spLocks/>
          </p:cNvSpPr>
          <p:nvPr/>
        </p:nvSpPr>
        <p:spPr>
          <a:xfrm>
            <a:off x="508000" y="1067813"/>
            <a:ext cx="7974086" cy="765382"/>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MAKING YOUR SOCIAL SECURITY DECISION</a:t>
            </a:r>
          </a:p>
          <a:p>
            <a:r>
              <a:rPr lang="en-US" sz="3300" b="0" dirty="0">
                <a:solidFill>
                  <a:srgbClr val="62706F"/>
                </a:solidFill>
                <a:sym typeface="Calibri"/>
              </a:rPr>
              <a:t>Three steps in Social Security planning</a:t>
            </a:r>
            <a:endParaRPr lang="en-US" sz="3300" dirty="0">
              <a:solidFill>
                <a:srgbClr val="62706F"/>
              </a:solidFill>
            </a:endParaRPr>
          </a:p>
        </p:txBody>
      </p:sp>
      <p:sp>
        <p:nvSpPr>
          <p:cNvPr id="9" name="Text Placeholder 2"/>
          <p:cNvSpPr txBox="1">
            <a:spLocks/>
          </p:cNvSpPr>
          <p:nvPr/>
        </p:nvSpPr>
        <p:spPr>
          <a:xfrm>
            <a:off x="501000" y="2201950"/>
            <a:ext cx="7588677" cy="3253074"/>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marL="342900" indent="-342900">
              <a:spcAft>
                <a:spcPts val="2400"/>
              </a:spcAft>
              <a:buClr>
                <a:srgbClr val="DEA515"/>
              </a:buClr>
              <a:buSzPct val="120000"/>
              <a:buFont typeface="Arial"/>
              <a:buChar char="•"/>
              <a:defRPr/>
            </a:pPr>
            <a:r>
              <a:rPr lang="en-US" sz="2400" dirty="0">
                <a:solidFill>
                  <a:srgbClr val="62706F"/>
                </a:solidFill>
              </a:rPr>
              <a:t>Get a good understanding of the basics of </a:t>
            </a:r>
            <a:br>
              <a:rPr lang="en-US" sz="2400" dirty="0">
                <a:solidFill>
                  <a:srgbClr val="62706F"/>
                </a:solidFill>
              </a:rPr>
            </a:br>
            <a:r>
              <a:rPr lang="en-US" sz="2400" dirty="0">
                <a:solidFill>
                  <a:srgbClr val="62706F"/>
                </a:solidFill>
              </a:rPr>
              <a:t>Social Security</a:t>
            </a:r>
          </a:p>
          <a:p>
            <a:pPr marL="342900" indent="-342900">
              <a:spcAft>
                <a:spcPts val="2400"/>
              </a:spcAft>
              <a:buClr>
                <a:srgbClr val="DEA515"/>
              </a:buClr>
              <a:buSzPct val="120000"/>
              <a:buFont typeface="Arial"/>
              <a:buChar char="•"/>
              <a:defRPr/>
            </a:pPr>
            <a:r>
              <a:rPr lang="en-US" sz="2400" dirty="0">
                <a:solidFill>
                  <a:srgbClr val="62706F"/>
                </a:solidFill>
              </a:rPr>
              <a:t>Make an appointment to discuss your </a:t>
            </a:r>
            <a:br>
              <a:rPr lang="en-US" sz="2400" dirty="0">
                <a:solidFill>
                  <a:srgbClr val="62706F"/>
                </a:solidFill>
              </a:rPr>
            </a:br>
            <a:r>
              <a:rPr lang="en-US" sz="2400" dirty="0">
                <a:solidFill>
                  <a:srgbClr val="62706F"/>
                </a:solidFill>
              </a:rPr>
              <a:t>Social Security options</a:t>
            </a:r>
          </a:p>
          <a:p>
            <a:pPr marL="342900" indent="-342900">
              <a:spcAft>
                <a:spcPts val="2400"/>
              </a:spcAft>
              <a:buClr>
                <a:srgbClr val="DEA515"/>
              </a:buClr>
              <a:buSzPct val="120000"/>
              <a:buFont typeface="Arial"/>
              <a:buChar char="•"/>
              <a:defRPr/>
            </a:pPr>
            <a:r>
              <a:rPr lang="en-US" sz="2400" dirty="0">
                <a:solidFill>
                  <a:srgbClr val="62706F"/>
                </a:solidFill>
              </a:rPr>
              <a:t>Complete a Social Security questionnaire</a:t>
            </a:r>
            <a:br>
              <a:rPr lang="en-US" sz="2400" dirty="0">
                <a:solidFill>
                  <a:srgbClr val="62706F"/>
                </a:solidFill>
              </a:rPr>
            </a:br>
            <a:r>
              <a:rPr lang="en-US" sz="2400" dirty="0">
                <a:solidFill>
                  <a:srgbClr val="62706F"/>
                </a:solidFill>
              </a:rPr>
              <a:t>in advance of the meeting</a:t>
            </a:r>
          </a:p>
        </p:txBody>
      </p:sp>
    </p:spTree>
    <p:extLst>
      <p:ext uri="{BB962C8B-B14F-4D97-AF65-F5344CB8AC3E}">
        <p14:creationId xmlns:p14="http://schemas.microsoft.com/office/powerpoint/2010/main" val="225461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p:cNvGraphicFramePr/>
          <p:nvPr>
            <p:extLst>
              <p:ext uri="{D42A27DB-BD31-4B8C-83A1-F6EECF244321}">
                <p14:modId xmlns:p14="http://schemas.microsoft.com/office/powerpoint/2010/main" val="2270131786"/>
              </p:ext>
            </p:extLst>
          </p:nvPr>
        </p:nvGraphicFramePr>
        <p:xfrm>
          <a:off x="4033794" y="1003665"/>
          <a:ext cx="5225232" cy="37695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Chart 32"/>
          <p:cNvGraphicFramePr/>
          <p:nvPr>
            <p:extLst>
              <p:ext uri="{D42A27DB-BD31-4B8C-83A1-F6EECF244321}">
                <p14:modId xmlns:p14="http://schemas.microsoft.com/office/powerpoint/2010/main" val="4041781027"/>
              </p:ext>
            </p:extLst>
          </p:nvPr>
        </p:nvGraphicFramePr>
        <p:xfrm>
          <a:off x="-218177" y="1003665"/>
          <a:ext cx="5225232" cy="3769516"/>
        </p:xfrm>
        <a:graphic>
          <a:graphicData uri="http://schemas.openxmlformats.org/drawingml/2006/chart">
            <c:chart xmlns:c="http://schemas.openxmlformats.org/drawingml/2006/chart" xmlns:r="http://schemas.openxmlformats.org/officeDocument/2006/relationships" r:id="rId4"/>
          </a:graphicData>
        </a:graphic>
      </p:graphicFrame>
      <p:pic>
        <p:nvPicPr>
          <p:cNvPr id="7" name="Picture 6"/>
          <p:cNvPicPr>
            <a:picLocks noChangeAspect="1"/>
          </p:cNvPicPr>
          <p:nvPr/>
        </p:nvPicPr>
        <p:blipFill>
          <a:blip r:embed="rId5"/>
          <a:stretch>
            <a:fillRect/>
          </a:stretch>
        </p:blipFill>
        <p:spPr>
          <a:xfrm>
            <a:off x="0" y="6616700"/>
            <a:ext cx="9144000" cy="241636"/>
          </a:xfrm>
          <a:prstGeom prst="rect">
            <a:avLst/>
          </a:prstGeom>
        </p:spPr>
      </p:pic>
      <p:sp>
        <p:nvSpPr>
          <p:cNvPr id="2" name="Slide Number Placeholder 1"/>
          <p:cNvSpPr>
            <a:spLocks noGrp="1"/>
          </p:cNvSpPr>
          <p:nvPr>
            <p:ph type="sldNum" sz="quarter" idx="4"/>
          </p:nvPr>
        </p:nvSpPr>
        <p:spPr/>
        <p:txBody>
          <a:bodyPr/>
          <a:lstStyle/>
          <a:p>
            <a:fld id="{6841C7FB-8763-2A49-8BF2-4EC272C90163}" type="slidenum">
              <a:rPr lang="en-US" smtClean="0"/>
              <a:pPr/>
              <a:t>6</a:t>
            </a:fld>
            <a:endParaRPr lang="en-US" dirty="0"/>
          </a:p>
        </p:txBody>
      </p:sp>
      <p:sp>
        <p:nvSpPr>
          <p:cNvPr id="3" name="Rectangle 2"/>
          <p:cNvSpPr/>
          <p:nvPr/>
        </p:nvSpPr>
        <p:spPr>
          <a:xfrm>
            <a:off x="1229278" y="4706134"/>
            <a:ext cx="6588518" cy="1200329"/>
          </a:xfrm>
          <a:prstGeom prst="rect">
            <a:avLst/>
          </a:prstGeom>
        </p:spPr>
        <p:txBody>
          <a:bodyPr wrap="square">
            <a:spAutoFit/>
          </a:bodyPr>
          <a:lstStyle/>
          <a:p>
            <a:pPr algn="ctr"/>
            <a:r>
              <a:rPr lang="en-US" sz="3600" dirty="0">
                <a:solidFill>
                  <a:srgbClr val="62706F"/>
                </a:solidFill>
              </a:rPr>
              <a:t>underestimate their life expectancy by 5 years or more.</a:t>
            </a:r>
            <a:endParaRPr lang="en-US" sz="3600" baseline="30000" dirty="0">
              <a:solidFill>
                <a:srgbClr val="62706F"/>
              </a:solidFill>
            </a:endParaRPr>
          </a:p>
        </p:txBody>
      </p:sp>
      <p:sp>
        <p:nvSpPr>
          <p:cNvPr id="12" name="Rectangle 11"/>
          <p:cNvSpPr/>
          <p:nvPr/>
        </p:nvSpPr>
        <p:spPr>
          <a:xfrm>
            <a:off x="1556235" y="2220346"/>
            <a:ext cx="1676409" cy="1015663"/>
          </a:xfrm>
          <a:prstGeom prst="rect">
            <a:avLst/>
          </a:prstGeom>
        </p:spPr>
        <p:txBody>
          <a:bodyPr wrap="square">
            <a:spAutoFit/>
          </a:bodyPr>
          <a:lstStyle/>
          <a:p>
            <a:pPr algn="ctr"/>
            <a:r>
              <a:rPr lang="en-US" sz="6000" b="1" spc="-200" dirty="0">
                <a:solidFill>
                  <a:srgbClr val="FDBA2E"/>
                </a:solidFill>
                <a:ea typeface="Arial" charset="0"/>
                <a:cs typeface="Arial" charset="0"/>
              </a:rPr>
              <a:t>40</a:t>
            </a:r>
            <a:r>
              <a:rPr lang="en-US" sz="6000" b="1" spc="100" dirty="0">
                <a:solidFill>
                  <a:srgbClr val="FDBA2E"/>
                </a:solidFill>
                <a:ea typeface="Arial" charset="0"/>
                <a:cs typeface="Arial" charset="0"/>
              </a:rPr>
              <a:t>%</a:t>
            </a:r>
          </a:p>
        </p:txBody>
      </p:sp>
      <p:sp>
        <p:nvSpPr>
          <p:cNvPr id="13" name="TextBox 12"/>
          <p:cNvSpPr txBox="1"/>
          <p:nvPr/>
        </p:nvSpPr>
        <p:spPr>
          <a:xfrm>
            <a:off x="1387875" y="3165486"/>
            <a:ext cx="2013128" cy="348813"/>
          </a:xfrm>
          <a:prstGeom prst="rect">
            <a:avLst/>
          </a:prstGeom>
          <a:noFill/>
        </p:spPr>
        <p:txBody>
          <a:bodyPr wrap="square" rtlCol="0">
            <a:spAutoFit/>
          </a:bodyPr>
          <a:lstStyle/>
          <a:p>
            <a:pPr lvl="0" algn="ctr">
              <a:lnSpc>
                <a:spcPts val="1960"/>
              </a:lnSpc>
              <a:spcAft>
                <a:spcPts val="600"/>
              </a:spcAft>
            </a:pPr>
            <a:r>
              <a:rPr lang="en-US" sz="2400" dirty="0">
                <a:solidFill>
                  <a:srgbClr val="62706F"/>
                </a:solidFill>
              </a:rPr>
              <a:t>of retirees</a:t>
            </a:r>
          </a:p>
        </p:txBody>
      </p:sp>
      <p:sp>
        <p:nvSpPr>
          <p:cNvPr id="18" name="TextBox 17"/>
          <p:cNvSpPr txBox="1"/>
          <p:nvPr/>
        </p:nvSpPr>
        <p:spPr>
          <a:xfrm>
            <a:off x="3080244" y="911244"/>
            <a:ext cx="2962665" cy="348813"/>
          </a:xfrm>
          <a:prstGeom prst="rect">
            <a:avLst/>
          </a:prstGeom>
          <a:noFill/>
        </p:spPr>
        <p:txBody>
          <a:bodyPr wrap="square" rtlCol="0">
            <a:spAutoFit/>
          </a:bodyPr>
          <a:lstStyle/>
          <a:p>
            <a:pPr lvl="0" algn="ctr">
              <a:lnSpc>
                <a:spcPts val="1960"/>
              </a:lnSpc>
              <a:spcAft>
                <a:spcPts val="600"/>
              </a:spcAft>
            </a:pPr>
            <a:r>
              <a:rPr lang="en-US" sz="3600" dirty="0">
                <a:solidFill>
                  <a:srgbClr val="62706F"/>
                </a:solidFill>
              </a:rPr>
              <a:t>More than</a:t>
            </a:r>
          </a:p>
        </p:txBody>
      </p:sp>
      <p:sp>
        <p:nvSpPr>
          <p:cNvPr id="27" name="Rectangle 26"/>
          <p:cNvSpPr/>
          <p:nvPr/>
        </p:nvSpPr>
        <p:spPr>
          <a:xfrm>
            <a:off x="5808206" y="2229612"/>
            <a:ext cx="1676409" cy="1015663"/>
          </a:xfrm>
          <a:prstGeom prst="rect">
            <a:avLst/>
          </a:prstGeom>
        </p:spPr>
        <p:txBody>
          <a:bodyPr wrap="square">
            <a:spAutoFit/>
          </a:bodyPr>
          <a:lstStyle/>
          <a:p>
            <a:pPr algn="ctr"/>
            <a:r>
              <a:rPr lang="en-US" sz="6000" b="1" spc="-200" dirty="0">
                <a:solidFill>
                  <a:srgbClr val="FDBA2E"/>
                </a:solidFill>
                <a:ea typeface="Arial" charset="0"/>
                <a:cs typeface="Arial" charset="0"/>
              </a:rPr>
              <a:t>30</a:t>
            </a:r>
            <a:r>
              <a:rPr lang="en-US" sz="6000" b="1" spc="100" dirty="0">
                <a:solidFill>
                  <a:srgbClr val="FDBA2E"/>
                </a:solidFill>
                <a:ea typeface="Arial" charset="0"/>
                <a:cs typeface="Arial" charset="0"/>
              </a:rPr>
              <a:t>%</a:t>
            </a:r>
          </a:p>
        </p:txBody>
      </p:sp>
      <p:sp>
        <p:nvSpPr>
          <p:cNvPr id="28" name="TextBox 27"/>
          <p:cNvSpPr txBox="1"/>
          <p:nvPr/>
        </p:nvSpPr>
        <p:spPr>
          <a:xfrm>
            <a:off x="5410101" y="3165485"/>
            <a:ext cx="2472618" cy="348813"/>
          </a:xfrm>
          <a:prstGeom prst="rect">
            <a:avLst/>
          </a:prstGeom>
          <a:noFill/>
        </p:spPr>
        <p:txBody>
          <a:bodyPr wrap="square" rtlCol="0">
            <a:spAutoFit/>
          </a:bodyPr>
          <a:lstStyle/>
          <a:p>
            <a:pPr lvl="0" algn="ctr">
              <a:lnSpc>
                <a:spcPts val="1960"/>
              </a:lnSpc>
              <a:spcAft>
                <a:spcPts val="600"/>
              </a:spcAft>
            </a:pPr>
            <a:r>
              <a:rPr lang="en-US" sz="2400" dirty="0">
                <a:solidFill>
                  <a:srgbClr val="62706F"/>
                </a:solidFill>
              </a:rPr>
              <a:t>of pre-retirees</a:t>
            </a:r>
          </a:p>
        </p:txBody>
      </p:sp>
      <p:sp>
        <p:nvSpPr>
          <p:cNvPr id="14" name="Rectangle 13"/>
          <p:cNvSpPr/>
          <p:nvPr/>
        </p:nvSpPr>
        <p:spPr>
          <a:xfrm>
            <a:off x="432618" y="6224913"/>
            <a:ext cx="7103807" cy="215444"/>
          </a:xfrm>
          <a:prstGeom prst="rect">
            <a:avLst/>
          </a:prstGeom>
        </p:spPr>
        <p:txBody>
          <a:bodyPr wrap="square">
            <a:spAutoFit/>
          </a:bodyPr>
          <a:lstStyle/>
          <a:p>
            <a:pPr lvl="0">
              <a:spcAft>
                <a:spcPts val="1800"/>
              </a:spcAft>
              <a:buSzPct val="100000"/>
            </a:pPr>
            <a:r>
              <a:rPr lang="en-US" sz="800" dirty="0">
                <a:solidFill>
                  <a:schemeClr val="bg1">
                    <a:lumMod val="50000"/>
                  </a:schemeClr>
                </a:solidFill>
              </a:rPr>
              <a:t>Source: 3</a:t>
            </a:r>
            <a:r>
              <a:rPr lang="en-US" sz="800" baseline="30000" dirty="0">
                <a:solidFill>
                  <a:schemeClr val="bg1">
                    <a:lumMod val="50000"/>
                  </a:schemeClr>
                </a:solidFill>
              </a:rPr>
              <a:t>rd</a:t>
            </a:r>
            <a:r>
              <a:rPr lang="en-US" sz="800" dirty="0">
                <a:solidFill>
                  <a:schemeClr val="bg1">
                    <a:lumMod val="50000"/>
                  </a:schemeClr>
                </a:solidFill>
              </a:rPr>
              <a:t> Annual Harris Poll / Nationwide Social Security Study, 2016</a:t>
            </a:r>
            <a:endParaRPr lang="en-US" sz="800" dirty="0">
              <a:solidFill>
                <a:schemeClr val="bg1">
                  <a:lumMod val="50000"/>
                </a:schemeClr>
              </a:solidFill>
              <a:sym typeface="Calibri"/>
            </a:endParaRPr>
          </a:p>
        </p:txBody>
      </p:sp>
    </p:spTree>
    <p:extLst>
      <p:ext uri="{BB962C8B-B14F-4D97-AF65-F5344CB8AC3E}">
        <p14:creationId xmlns:p14="http://schemas.microsoft.com/office/powerpoint/2010/main" val="315858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41"/>
        <p:cNvGrpSpPr/>
        <p:nvPr/>
      </p:nvGrpSpPr>
      <p:grpSpPr>
        <a:xfrm>
          <a:off x="0" y="0"/>
          <a:ext cx="0" cy="0"/>
          <a:chOff x="0" y="0"/>
          <a:chExt cx="0" cy="0"/>
        </a:xfrm>
      </p:grpSpPr>
      <p:pic>
        <p:nvPicPr>
          <p:cNvPr id="10" name="Picture 9" descr="SS-JPE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4"/>
          <a:stretch>
            <a:fillRect/>
          </a:stretch>
        </p:blipFill>
        <p:spPr>
          <a:xfrm>
            <a:off x="712280" y="2661232"/>
            <a:ext cx="7137400" cy="3815767"/>
          </a:xfrm>
          <a:prstGeom prst="rect">
            <a:avLst/>
          </a:prstGeom>
        </p:spPr>
      </p:pic>
      <p:sp>
        <p:nvSpPr>
          <p:cNvPr id="25" name="Rectangle 24"/>
          <p:cNvSpPr/>
          <p:nvPr/>
        </p:nvSpPr>
        <p:spPr>
          <a:xfrm>
            <a:off x="1363723" y="2120696"/>
            <a:ext cx="2682760" cy="382304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75060" y="6345535"/>
            <a:ext cx="7375140" cy="211861"/>
          </a:xfrm>
          <a:prstGeom prst="rect">
            <a:avLst/>
          </a:prstGeom>
          <a:noFill/>
        </p:spPr>
        <p:txBody>
          <a:bodyPr wrap="square" lIns="0" tIns="0" rIns="0" bIns="0" rtlCol="0" anchor="b" anchorCtr="0">
            <a:noAutofit/>
          </a:bodyPr>
          <a:lstStyle/>
          <a:p>
            <a:pPr>
              <a:spcAft>
                <a:spcPts val="300"/>
              </a:spcAft>
              <a:buSzPct val="60000"/>
              <a:tabLst>
                <a:tab pos="228600" algn="l"/>
              </a:tabLst>
            </a:pPr>
            <a:r>
              <a:rPr lang="en-US" sz="800" baseline="30000" dirty="0">
                <a:solidFill>
                  <a:schemeClr val="bg1">
                    <a:lumMod val="50000"/>
                  </a:schemeClr>
                </a:solidFill>
              </a:rPr>
              <a:t>1 </a:t>
            </a:r>
            <a:r>
              <a:rPr lang="en-US" sz="800" dirty="0">
                <a:solidFill>
                  <a:schemeClr val="bg1">
                    <a:lumMod val="50000"/>
                  </a:schemeClr>
                </a:solidFill>
              </a:rPr>
              <a:t>  </a:t>
            </a:r>
            <a:r>
              <a:rPr lang="en-US" sz="800" b="1" dirty="0">
                <a:solidFill>
                  <a:schemeClr val="bg1">
                    <a:lumMod val="50000"/>
                  </a:schemeClr>
                </a:solidFill>
              </a:rPr>
              <a:t>Source: SS Supplement 2015. Table </a:t>
            </a:r>
            <a:r>
              <a:rPr lang="en-US" sz="800" b="1" dirty="0" err="1">
                <a:solidFill>
                  <a:schemeClr val="bg1">
                    <a:lumMod val="50000"/>
                  </a:schemeClr>
                </a:solidFill>
              </a:rPr>
              <a:t>6.B5</a:t>
            </a:r>
            <a:r>
              <a:rPr lang="en-US" sz="800" b="1" dirty="0">
                <a:solidFill>
                  <a:schemeClr val="bg1">
                    <a:lumMod val="50000"/>
                  </a:schemeClr>
                </a:solidFill>
              </a:rPr>
              <a:t>, Social Security Administration, 2014 calendar year</a:t>
            </a:r>
            <a:r>
              <a:rPr lang="en-US" sz="800" dirty="0">
                <a:solidFill>
                  <a:schemeClr val="bg1">
                    <a:lumMod val="50000"/>
                  </a:schemeClr>
                </a:solidFill>
              </a:rPr>
              <a:t>.   </a:t>
            </a:r>
            <a:r>
              <a:rPr lang="en-US" sz="800" baseline="30000" dirty="0">
                <a:solidFill>
                  <a:schemeClr val="bg1">
                    <a:lumMod val="50000"/>
                  </a:schemeClr>
                </a:solidFill>
              </a:rPr>
              <a:t>2</a:t>
            </a:r>
            <a:r>
              <a:rPr lang="en-US" sz="800" dirty="0">
                <a:solidFill>
                  <a:schemeClr val="bg1">
                    <a:lumMod val="50000"/>
                  </a:schemeClr>
                </a:solidFill>
              </a:rPr>
              <a:t>   FRA = Full retirement age. For this data, FRA is 66.</a:t>
            </a:r>
          </a:p>
        </p:txBody>
      </p:sp>
      <p:sp>
        <p:nvSpPr>
          <p:cNvPr id="13" name="Slide Number Placeholder 12"/>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7</a:t>
            </a:fld>
            <a:endParaRPr lang="en-US" dirty="0"/>
          </a:p>
        </p:txBody>
      </p:sp>
      <p:sp>
        <p:nvSpPr>
          <p:cNvPr id="14" name="TextBox 13"/>
          <p:cNvSpPr txBox="1"/>
          <p:nvPr/>
        </p:nvSpPr>
        <p:spPr>
          <a:xfrm>
            <a:off x="508000" y="1680920"/>
            <a:ext cx="6743700" cy="411392"/>
          </a:xfrm>
          <a:prstGeom prst="rect">
            <a:avLst/>
          </a:prstGeom>
          <a:noFill/>
        </p:spPr>
        <p:txBody>
          <a:bodyPr wrap="square" lIns="0" tIns="0" rIns="0" bIns="0" rtlCol="0">
            <a:noAutofit/>
          </a:bodyPr>
          <a:lstStyle/>
          <a:p>
            <a:r>
              <a:rPr lang="en-US" sz="2000" dirty="0">
                <a:solidFill>
                  <a:srgbClr val="5D8FB1"/>
                </a:solidFill>
              </a:rPr>
              <a:t>New Social Security claimants in a calendar year</a:t>
            </a:r>
            <a:r>
              <a:rPr lang="en-US" sz="2000" baseline="30000" dirty="0">
                <a:solidFill>
                  <a:srgbClr val="5D8FB1"/>
                </a:solidFill>
              </a:rPr>
              <a:t>1</a:t>
            </a:r>
            <a:endParaRPr lang="en-US" sz="2000" dirty="0">
              <a:solidFill>
                <a:srgbClr val="5D8FB1"/>
              </a:solidFill>
            </a:endParaRPr>
          </a:p>
        </p:txBody>
      </p:sp>
      <p:sp>
        <p:nvSpPr>
          <p:cNvPr id="3" name="TextBox 2"/>
          <p:cNvSpPr txBox="1"/>
          <p:nvPr/>
        </p:nvSpPr>
        <p:spPr>
          <a:xfrm>
            <a:off x="1373213" y="2547776"/>
            <a:ext cx="2653503" cy="492443"/>
          </a:xfrm>
          <a:prstGeom prst="rect">
            <a:avLst/>
          </a:prstGeom>
          <a:noFill/>
          <a:ln>
            <a:noFill/>
          </a:ln>
        </p:spPr>
        <p:txBody>
          <a:bodyPr wrap="square" lIns="0" tIns="0" rIns="0" bIns="0" rtlCol="0" anchor="b" anchorCtr="0">
            <a:spAutoFit/>
          </a:bodyPr>
          <a:lstStyle/>
          <a:p>
            <a:pPr algn="ctr"/>
            <a:r>
              <a:rPr lang="en-US" sz="1600" i="1" dirty="0">
                <a:solidFill>
                  <a:schemeClr val="tx1">
                    <a:lumMod val="85000"/>
                    <a:lumOff val="15000"/>
                  </a:schemeClr>
                </a:solidFill>
              </a:rPr>
              <a:t>60% of individuals filed</a:t>
            </a:r>
          </a:p>
          <a:p>
            <a:pPr algn="ctr"/>
            <a:r>
              <a:rPr lang="en-US" sz="1600" i="1" dirty="0">
                <a:solidFill>
                  <a:schemeClr val="tx1">
                    <a:lumMod val="85000"/>
                    <a:lumOff val="15000"/>
                  </a:schemeClr>
                </a:solidFill>
              </a:rPr>
              <a:t>early for reduced benefits</a:t>
            </a:r>
            <a:r>
              <a:rPr lang="en-US" sz="1600" i="1" baseline="30000" dirty="0">
                <a:solidFill>
                  <a:schemeClr val="tx1">
                    <a:lumMod val="85000"/>
                    <a:lumOff val="15000"/>
                  </a:schemeClr>
                </a:solidFill>
              </a:rPr>
              <a:t>2</a:t>
            </a:r>
          </a:p>
        </p:txBody>
      </p:sp>
      <p:sp>
        <p:nvSpPr>
          <p:cNvPr id="16" name="Title 1"/>
          <p:cNvSpPr txBox="1">
            <a:spLocks/>
          </p:cNvSpPr>
          <p:nvPr/>
        </p:nvSpPr>
        <p:spPr>
          <a:xfrm>
            <a:off x="508000" y="854861"/>
            <a:ext cx="8229600" cy="841149"/>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WHY SOCIAL SECURITY IS THE CHOICE OF A LIFETIME</a:t>
            </a:r>
          </a:p>
          <a:p>
            <a:r>
              <a:rPr lang="en-US" sz="3300" b="0" dirty="0">
                <a:solidFill>
                  <a:srgbClr val="62706F"/>
                </a:solidFill>
                <a:sym typeface="Calibri"/>
              </a:rPr>
              <a:t>Most file at the earliest possible time</a:t>
            </a:r>
            <a:endParaRPr lang="en-US" sz="3300" b="0" dirty="0">
              <a:solidFill>
                <a:srgbClr val="62706F"/>
              </a:solidFill>
            </a:endParaRPr>
          </a:p>
        </p:txBody>
      </p:sp>
      <p:sp>
        <p:nvSpPr>
          <p:cNvPr id="5" name="Rectangle 4"/>
          <p:cNvSpPr/>
          <p:nvPr/>
        </p:nvSpPr>
        <p:spPr>
          <a:xfrm>
            <a:off x="1731644" y="3403598"/>
            <a:ext cx="555642" cy="2544116"/>
          </a:xfrm>
          <a:prstGeom prst="rect">
            <a:avLst/>
          </a:prstGeom>
          <a:solidFill>
            <a:srgbClr val="6270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051178" y="4337402"/>
            <a:ext cx="555642" cy="1610312"/>
          </a:xfrm>
          <a:prstGeom prst="rect">
            <a:avLst/>
          </a:prstGeom>
          <a:solidFill>
            <a:srgbClr val="6270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468137" y="3905905"/>
            <a:ext cx="555642" cy="2040450"/>
          </a:xfrm>
          <a:prstGeom prst="rect">
            <a:avLst/>
          </a:prstGeom>
          <a:solidFill>
            <a:srgbClr val="DEA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616119" y="5630188"/>
            <a:ext cx="555642" cy="317525"/>
          </a:xfrm>
          <a:prstGeom prst="rect">
            <a:avLst/>
          </a:prstGeom>
          <a:solidFill>
            <a:srgbClr val="DEA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965041" y="5868333"/>
            <a:ext cx="555642" cy="79380"/>
          </a:xfrm>
          <a:prstGeom prst="rect">
            <a:avLst/>
          </a:prstGeom>
          <a:solidFill>
            <a:srgbClr val="DEA5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695132" y="3078327"/>
            <a:ext cx="613066" cy="307777"/>
          </a:xfrm>
          <a:prstGeom prst="rect">
            <a:avLst/>
          </a:prstGeom>
          <a:noFill/>
        </p:spPr>
        <p:txBody>
          <a:bodyPr wrap="square" rtlCol="0">
            <a:spAutoFit/>
          </a:bodyPr>
          <a:lstStyle/>
          <a:p>
            <a:pPr algn="ctr"/>
            <a:r>
              <a:rPr lang="en-US" b="1" dirty="0">
                <a:solidFill>
                  <a:schemeClr val="tx1">
                    <a:lumMod val="85000"/>
                    <a:lumOff val="15000"/>
                  </a:schemeClr>
                </a:solidFill>
              </a:rPr>
              <a:t>37%</a:t>
            </a:r>
          </a:p>
        </p:txBody>
      </p:sp>
      <p:sp>
        <p:nvSpPr>
          <p:cNvPr id="21" name="TextBox 20"/>
          <p:cNvSpPr txBox="1"/>
          <p:nvPr/>
        </p:nvSpPr>
        <p:spPr>
          <a:xfrm>
            <a:off x="4452006" y="3617468"/>
            <a:ext cx="552467" cy="307777"/>
          </a:xfrm>
          <a:prstGeom prst="rect">
            <a:avLst/>
          </a:prstGeom>
          <a:noFill/>
        </p:spPr>
        <p:txBody>
          <a:bodyPr wrap="square" rtlCol="0">
            <a:spAutoFit/>
          </a:bodyPr>
          <a:lstStyle/>
          <a:p>
            <a:pPr algn="ctr"/>
            <a:r>
              <a:rPr lang="en-US" b="1" dirty="0">
                <a:solidFill>
                  <a:schemeClr val="tx1">
                    <a:lumMod val="85000"/>
                    <a:lumOff val="15000"/>
                  </a:schemeClr>
                </a:solidFill>
              </a:rPr>
              <a:t>31%</a:t>
            </a:r>
          </a:p>
        </p:txBody>
      </p:sp>
      <p:sp>
        <p:nvSpPr>
          <p:cNvPr id="24" name="TextBox 23"/>
          <p:cNvSpPr txBox="1"/>
          <p:nvPr/>
        </p:nvSpPr>
        <p:spPr>
          <a:xfrm>
            <a:off x="5607690" y="5306180"/>
            <a:ext cx="552467" cy="307777"/>
          </a:xfrm>
          <a:prstGeom prst="rect">
            <a:avLst/>
          </a:prstGeom>
          <a:noFill/>
        </p:spPr>
        <p:txBody>
          <a:bodyPr wrap="square" rtlCol="0">
            <a:spAutoFit/>
          </a:bodyPr>
          <a:lstStyle/>
          <a:p>
            <a:pPr algn="ctr"/>
            <a:r>
              <a:rPr lang="en-US" b="1" dirty="0">
                <a:solidFill>
                  <a:schemeClr val="tx1">
                    <a:lumMod val="85000"/>
                    <a:lumOff val="15000"/>
                  </a:schemeClr>
                </a:solidFill>
              </a:rPr>
              <a:t>6%</a:t>
            </a:r>
          </a:p>
        </p:txBody>
      </p:sp>
      <p:sp>
        <p:nvSpPr>
          <p:cNvPr id="26" name="TextBox 25"/>
          <p:cNvSpPr txBox="1"/>
          <p:nvPr/>
        </p:nvSpPr>
        <p:spPr>
          <a:xfrm>
            <a:off x="6968343" y="5558001"/>
            <a:ext cx="530777" cy="307777"/>
          </a:xfrm>
          <a:prstGeom prst="rect">
            <a:avLst/>
          </a:prstGeom>
          <a:noFill/>
        </p:spPr>
        <p:txBody>
          <a:bodyPr wrap="square" rtlCol="0">
            <a:spAutoFit/>
          </a:bodyPr>
          <a:lstStyle/>
          <a:p>
            <a:pPr algn="ctr"/>
            <a:r>
              <a:rPr lang="en-US" b="1" dirty="0">
                <a:solidFill>
                  <a:schemeClr val="tx1">
                    <a:lumMod val="85000"/>
                    <a:lumOff val="15000"/>
                  </a:schemeClr>
                </a:solidFill>
              </a:rPr>
              <a:t>3%</a:t>
            </a:r>
          </a:p>
        </p:txBody>
      </p:sp>
      <p:sp>
        <p:nvSpPr>
          <p:cNvPr id="28" name="TextBox 27"/>
          <p:cNvSpPr txBox="1"/>
          <p:nvPr/>
        </p:nvSpPr>
        <p:spPr>
          <a:xfrm>
            <a:off x="3054339" y="3977954"/>
            <a:ext cx="613066" cy="307777"/>
          </a:xfrm>
          <a:prstGeom prst="rect">
            <a:avLst/>
          </a:prstGeom>
          <a:noFill/>
        </p:spPr>
        <p:txBody>
          <a:bodyPr wrap="square" rtlCol="0">
            <a:spAutoFit/>
          </a:bodyPr>
          <a:lstStyle/>
          <a:p>
            <a:pPr algn="ctr"/>
            <a:r>
              <a:rPr lang="en-US" b="1" dirty="0">
                <a:solidFill>
                  <a:schemeClr val="tx1">
                    <a:lumMod val="85000"/>
                    <a:lumOff val="15000"/>
                  </a:schemeClr>
                </a:solidFill>
              </a:rPr>
              <a:t>23%</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1000"/>
                                        <p:tgtEl>
                                          <p:spTgt spid="15"/>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1000"/>
                                        <p:tgtEl>
                                          <p:spTgt spid="17"/>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1000"/>
                                        <p:tgtEl>
                                          <p:spTgt spid="22"/>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1000"/>
                                        <p:tgtEl>
                                          <p:spTgt spid="23"/>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p:bldP spid="5" grpId="0" animBg="1"/>
      <p:bldP spid="15" grpId="0" animBg="1"/>
      <p:bldP spid="17" grpId="0" animBg="1"/>
      <p:bldP spid="22" grpId="0" animBg="1"/>
      <p:bldP spid="23" grpId="0" animBg="1"/>
      <p:bldP spid="6" grpId="0"/>
      <p:bldP spid="21" grpId="0"/>
      <p:bldP spid="24" grpId="0"/>
      <p:bldP spid="26"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S-JPEG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8</a:t>
            </a:fld>
            <a:endParaRPr lang="en-US" dirty="0"/>
          </a:p>
        </p:txBody>
      </p:sp>
      <p:sp>
        <p:nvSpPr>
          <p:cNvPr id="8" name="Title 1"/>
          <p:cNvSpPr txBox="1">
            <a:spLocks/>
          </p:cNvSpPr>
          <p:nvPr/>
        </p:nvSpPr>
        <p:spPr>
          <a:xfrm>
            <a:off x="508000" y="888087"/>
            <a:ext cx="8229600" cy="841149"/>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r>
              <a:rPr lang="en-US" sz="1200" b="0" dirty="0">
                <a:solidFill>
                  <a:srgbClr val="62706F"/>
                </a:solidFill>
                <a:sym typeface="Calibri"/>
              </a:rPr>
              <a:t>WHY SOCIAL SECURITY IS THE CHOICE OF A LIFETIME</a:t>
            </a:r>
          </a:p>
          <a:p>
            <a:r>
              <a:rPr lang="en-US" sz="3300" b="0" dirty="0">
                <a:solidFill>
                  <a:srgbClr val="62706F"/>
                </a:solidFill>
                <a:sym typeface="Calibri"/>
              </a:rPr>
              <a:t>Changes to filing options</a:t>
            </a:r>
            <a:endParaRPr lang="en-US" sz="3300" b="0" dirty="0">
              <a:solidFill>
                <a:srgbClr val="62706F"/>
              </a:solidFill>
            </a:endParaRPr>
          </a:p>
        </p:txBody>
      </p:sp>
      <p:sp>
        <p:nvSpPr>
          <p:cNvPr id="10" name="Rectangle 9"/>
          <p:cNvSpPr/>
          <p:nvPr/>
        </p:nvSpPr>
        <p:spPr>
          <a:xfrm>
            <a:off x="429987" y="1747113"/>
            <a:ext cx="8069244" cy="2923877"/>
          </a:xfrm>
          <a:prstGeom prst="rect">
            <a:avLst/>
          </a:prstGeom>
          <a:noFill/>
        </p:spPr>
        <p:txBody>
          <a:bodyPr wrap="square">
            <a:spAutoFit/>
          </a:bodyPr>
          <a:lstStyle/>
          <a:p>
            <a:pPr marL="342900" lvl="0" indent="-342900">
              <a:spcAft>
                <a:spcPts val="1200"/>
              </a:spcAft>
              <a:buClr>
                <a:srgbClr val="DEA515"/>
              </a:buClr>
              <a:buSzPct val="100000"/>
              <a:buFont typeface="Arial"/>
              <a:buChar char="•"/>
            </a:pPr>
            <a:r>
              <a:rPr lang="en-US" sz="2050" dirty="0">
                <a:solidFill>
                  <a:srgbClr val="62706F"/>
                </a:solidFill>
                <a:sym typeface="Calibri"/>
              </a:rPr>
              <a:t>On November 2</a:t>
            </a:r>
            <a:r>
              <a:rPr lang="en-US" sz="2050" baseline="30000" dirty="0">
                <a:solidFill>
                  <a:srgbClr val="62706F"/>
                </a:solidFill>
                <a:sym typeface="Calibri"/>
              </a:rPr>
              <a:t>nd</a:t>
            </a:r>
            <a:r>
              <a:rPr lang="en-US" sz="2050" dirty="0">
                <a:solidFill>
                  <a:srgbClr val="62706F"/>
                </a:solidFill>
                <a:sym typeface="Calibri"/>
              </a:rPr>
              <a:t>, the Bipartisan Budget Act of 2015 was </a:t>
            </a:r>
            <a:br>
              <a:rPr lang="en-US" sz="2050" dirty="0">
                <a:solidFill>
                  <a:srgbClr val="62706F"/>
                </a:solidFill>
                <a:sym typeface="Calibri"/>
              </a:rPr>
            </a:br>
            <a:r>
              <a:rPr lang="en-US" sz="2050" dirty="0">
                <a:solidFill>
                  <a:srgbClr val="62706F"/>
                </a:solidFill>
                <a:sym typeface="Calibri"/>
              </a:rPr>
              <a:t>signed by the President, causing major changes to filing options</a:t>
            </a:r>
          </a:p>
          <a:p>
            <a:pPr marL="342900" indent="-342900">
              <a:spcAft>
                <a:spcPts val="1200"/>
              </a:spcAft>
              <a:buClr>
                <a:srgbClr val="DEA515"/>
              </a:buClr>
              <a:buSzPct val="100000"/>
              <a:buFont typeface="Arial"/>
              <a:buChar char="•"/>
            </a:pPr>
            <a:r>
              <a:rPr lang="en-US" sz="2050" spc="-30" dirty="0">
                <a:solidFill>
                  <a:srgbClr val="62706F"/>
                </a:solidFill>
                <a:sym typeface="Calibri"/>
              </a:rPr>
              <a:t>The filing restricted option is being phased out; when an individual </a:t>
            </a:r>
            <a:br>
              <a:rPr lang="en-US" sz="2050" spc="-30" dirty="0">
                <a:solidFill>
                  <a:srgbClr val="62706F"/>
                </a:solidFill>
                <a:sym typeface="Calibri"/>
              </a:rPr>
            </a:br>
            <a:r>
              <a:rPr lang="en-US" sz="2050" spc="-30" dirty="0">
                <a:solidFill>
                  <a:srgbClr val="62706F"/>
                </a:solidFill>
                <a:sym typeface="Calibri"/>
              </a:rPr>
              <a:t>files, he or she is only eligible for the higher of his or her own benefits, spousal or divorced benefits</a:t>
            </a:r>
          </a:p>
          <a:p>
            <a:pPr marL="342900" lvl="0" indent="-342900">
              <a:spcAft>
                <a:spcPts val="1200"/>
              </a:spcAft>
              <a:buClr>
                <a:srgbClr val="DEA515"/>
              </a:buClr>
              <a:buSzPct val="100000"/>
              <a:buFont typeface="Arial"/>
              <a:buChar char="•"/>
            </a:pPr>
            <a:r>
              <a:rPr lang="en-US" sz="2050" spc="-80" dirty="0">
                <a:solidFill>
                  <a:srgbClr val="62706F"/>
                </a:solidFill>
                <a:sym typeface="Calibri"/>
              </a:rPr>
              <a:t>After April 29</a:t>
            </a:r>
            <a:r>
              <a:rPr lang="en-US" sz="2050" spc="-80" baseline="30000" dirty="0">
                <a:solidFill>
                  <a:srgbClr val="62706F"/>
                </a:solidFill>
                <a:sym typeface="Calibri"/>
              </a:rPr>
              <a:t>th</a:t>
            </a:r>
            <a:r>
              <a:rPr lang="en-US" sz="2050" spc="-80" dirty="0">
                <a:solidFill>
                  <a:srgbClr val="62706F"/>
                </a:solidFill>
                <a:sym typeface="Calibri"/>
              </a:rPr>
              <a:t> 2016, file and suspend no longer allows</a:t>
            </a:r>
            <a:br>
              <a:rPr lang="en-US" sz="2050" spc="-80" dirty="0">
                <a:solidFill>
                  <a:srgbClr val="62706F"/>
                </a:solidFill>
                <a:sym typeface="Calibri"/>
              </a:rPr>
            </a:br>
            <a:r>
              <a:rPr lang="en-US" sz="2050" spc="-80" dirty="0">
                <a:solidFill>
                  <a:srgbClr val="62706F"/>
                </a:solidFill>
                <a:sym typeface="Calibri"/>
              </a:rPr>
              <a:t>spousal or dependent benefits to be paid while the worker earns delayed retirement credits</a:t>
            </a:r>
          </a:p>
        </p:txBody>
      </p:sp>
    </p:spTree>
    <p:extLst>
      <p:ext uri="{BB962C8B-B14F-4D97-AF65-F5344CB8AC3E}">
        <p14:creationId xmlns:p14="http://schemas.microsoft.com/office/powerpoint/2010/main" val="33049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10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1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5" name="Slide Number Placeholder 4"/>
          <p:cNvSpPr>
            <a:spLocks noGrp="1"/>
          </p:cNvSpPr>
          <p:nvPr>
            <p:ph type="sldNum" sz="quarter" idx="4"/>
          </p:nvPr>
        </p:nvSpPr>
        <p:spPr>
          <a:xfrm>
            <a:off x="6767406" y="6427470"/>
            <a:ext cx="2133600" cy="365125"/>
          </a:xfrm>
          <a:prstGeom prst="rect">
            <a:avLst/>
          </a:prstGeom>
        </p:spPr>
        <p:txBody>
          <a:bodyPr/>
          <a:lstStyle/>
          <a:p>
            <a:fld id="{6841C7FB-8763-2A49-8BF2-4EC272C90163}" type="slidenum">
              <a:rPr lang="en-US" smtClean="0"/>
              <a:pPr/>
              <a:t>9</a:t>
            </a:fld>
            <a:endParaRPr lang="en-US" dirty="0"/>
          </a:p>
        </p:txBody>
      </p:sp>
      <p:sp>
        <p:nvSpPr>
          <p:cNvPr id="7" name="TextBox 6"/>
          <p:cNvSpPr txBox="1"/>
          <p:nvPr/>
        </p:nvSpPr>
        <p:spPr>
          <a:xfrm>
            <a:off x="677731" y="6262986"/>
            <a:ext cx="3835445" cy="347469"/>
          </a:xfrm>
          <a:prstGeom prst="rect">
            <a:avLst/>
          </a:prstGeom>
          <a:noFill/>
        </p:spPr>
        <p:txBody>
          <a:bodyPr wrap="square" lIns="0" tIns="0" rIns="0" bIns="0" rtlCol="0" anchor="b" anchorCtr="0">
            <a:noAutofit/>
          </a:bodyPr>
          <a:lstStyle/>
          <a:p>
            <a:pPr>
              <a:spcAft>
                <a:spcPts val="300"/>
              </a:spcAft>
              <a:buSzPct val="60000"/>
            </a:pPr>
            <a:r>
              <a:rPr lang="en-US" sz="800" dirty="0">
                <a:solidFill>
                  <a:schemeClr val="bg1"/>
                </a:solidFill>
              </a:rPr>
              <a:t>Figures as shown represent future</a:t>
            </a:r>
            <a:r>
              <a:rPr lang="en-US" sz="800" strike="sngStrike" dirty="0">
                <a:solidFill>
                  <a:schemeClr val="bg1"/>
                </a:solidFill>
              </a:rPr>
              <a:t> </a:t>
            </a:r>
            <a:r>
              <a:rPr lang="en-US" sz="800" dirty="0">
                <a:solidFill>
                  <a:schemeClr val="bg1"/>
                </a:solidFill>
              </a:rPr>
              <a:t>value and assume average life expectancy of 85 for men and 88 for women and 2.5% annual cost-of-living adjustments (COLA).</a:t>
            </a:r>
          </a:p>
          <a:p>
            <a:pPr marL="137160" indent="-137160">
              <a:spcAft>
                <a:spcPts val="300"/>
              </a:spcAft>
              <a:buSzPct val="60000"/>
            </a:pPr>
            <a:r>
              <a:rPr lang="en-US" sz="800" dirty="0">
                <a:solidFill>
                  <a:schemeClr val="bg1"/>
                </a:solidFill>
              </a:rPr>
              <a:t>* Represents if Jim files today, and Linda files when she’s 62</a:t>
            </a:r>
          </a:p>
        </p:txBody>
      </p:sp>
      <p:sp>
        <p:nvSpPr>
          <p:cNvPr id="19" name="TextBox 18"/>
          <p:cNvSpPr txBox="1"/>
          <p:nvPr/>
        </p:nvSpPr>
        <p:spPr>
          <a:xfrm>
            <a:off x="716360" y="1597879"/>
            <a:ext cx="2357040" cy="675421"/>
          </a:xfrm>
          <a:prstGeom prst="rect">
            <a:avLst/>
          </a:prstGeom>
          <a:noFill/>
        </p:spPr>
        <p:txBody>
          <a:bodyPr wrap="square" lIns="0" tIns="0" rIns="0" bIns="0" rtlCol="0">
            <a:noAutofit/>
          </a:bodyPr>
          <a:lstStyle/>
          <a:p>
            <a:r>
              <a:rPr lang="en-US" sz="2000" b="1" dirty="0">
                <a:solidFill>
                  <a:schemeClr val="tx1">
                    <a:lumMod val="85000"/>
                    <a:lumOff val="15000"/>
                  </a:schemeClr>
                </a:solidFill>
              </a:rPr>
              <a:t>$2,400</a:t>
            </a:r>
          </a:p>
          <a:p>
            <a:r>
              <a:rPr lang="en-US" sz="1500" b="1" dirty="0">
                <a:solidFill>
                  <a:schemeClr val="tx1">
                    <a:lumMod val="85000"/>
                    <a:lumOff val="15000"/>
                  </a:schemeClr>
                </a:solidFill>
              </a:rPr>
              <a:t>Jim’s SS benefit at FRA</a:t>
            </a:r>
          </a:p>
        </p:txBody>
      </p:sp>
      <p:sp>
        <p:nvSpPr>
          <p:cNvPr id="33" name="Title 1"/>
          <p:cNvSpPr txBox="1">
            <a:spLocks/>
          </p:cNvSpPr>
          <p:nvPr/>
        </p:nvSpPr>
        <p:spPr>
          <a:xfrm>
            <a:off x="729666" y="594036"/>
            <a:ext cx="8115251" cy="904563"/>
          </a:xfrm>
          <a:prstGeom prst="rect">
            <a:avLst/>
          </a:prstGeom>
          <a:noFill/>
          <a:ln>
            <a:noFill/>
          </a:ln>
        </p:spPr>
        <p:txBody>
          <a:bodyPr wrap="square" lIns="0" tIns="0" rIns="0" bIns="0" anchor="t" anchorCtr="0"/>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SzPct val="100000"/>
              <a:buFont typeface="Arial"/>
              <a:buNone/>
              <a:defRPr sz="3000" b="1" i="0" u="none" strike="noStrike" cap="none" baseline="0">
                <a:solidFill>
                  <a:srgbClr val="002A49"/>
                </a:solidFill>
                <a:latin typeface="Arial"/>
                <a:ea typeface="Arial"/>
                <a:cs typeface="Arial"/>
                <a:sym typeface="Arial"/>
              </a:defRPr>
            </a:lvl1pPr>
            <a:lvl2pPr marL="0" marR="0" indent="228600" algn="l" rtl="0">
              <a:lnSpc>
                <a:spcPct val="100000"/>
              </a:lnSpc>
              <a:spcBef>
                <a:spcPts val="0"/>
              </a:spcBef>
              <a:spcAft>
                <a:spcPts val="0"/>
              </a:spcAft>
              <a:buClr>
                <a:schemeClr val="dk1"/>
              </a:buClr>
              <a:buSzPct val="100000"/>
              <a:buFont typeface="Arial"/>
              <a:buNone/>
              <a:defRPr sz="3600" b="1" i="0" u="none" strike="noStrike" cap="none" baseline="0">
                <a:solidFill>
                  <a:schemeClr val="dk1"/>
                </a:solidFill>
                <a:latin typeface="Arial"/>
                <a:ea typeface="Arial"/>
                <a:cs typeface="Arial"/>
                <a:sym typeface="Arial"/>
              </a:defRPr>
            </a:lvl2pPr>
            <a:lvl3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3pPr>
            <a:lvl4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4pPr>
            <a:lvl5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5pPr>
            <a:lvl6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6pPr>
            <a:lvl7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7pPr>
            <a:lvl8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8pPr>
            <a:lvl9pPr marL="0" indent="228600" algn="l" rtl="0">
              <a:spcBef>
                <a:spcPts val="0"/>
              </a:spcBef>
              <a:buClr>
                <a:schemeClr val="dk1"/>
              </a:buClr>
              <a:buSzPct val="100000"/>
              <a:buFont typeface="Arial"/>
              <a:buNone/>
              <a:defRPr sz="3600" b="1" i="0" u="none" strike="noStrike" cap="none" baseline="0">
                <a:solidFill>
                  <a:schemeClr val="dk1"/>
                </a:solidFill>
                <a:latin typeface="Arial"/>
                <a:ea typeface="Arial"/>
                <a:cs typeface="Arial"/>
                <a:sym typeface="Arial"/>
              </a:defRPr>
            </a:lvl9pPr>
          </a:lstStyle>
          <a:p>
            <a:pPr>
              <a:lnSpc>
                <a:spcPts val="3500"/>
              </a:lnSpc>
            </a:pPr>
            <a:r>
              <a:rPr lang="en-US" b="0" dirty="0">
                <a:solidFill>
                  <a:schemeClr val="bg1"/>
                </a:solidFill>
                <a:sym typeface="Calibri"/>
              </a:rPr>
              <a:t>Meet Married Couple Jim &amp; Linda</a:t>
            </a:r>
            <a:br>
              <a:rPr lang="en-US" b="0" dirty="0">
                <a:solidFill>
                  <a:schemeClr val="bg1"/>
                </a:solidFill>
                <a:sym typeface="Calibri"/>
              </a:rPr>
            </a:br>
            <a:r>
              <a:rPr lang="en-US" sz="3200" b="0" dirty="0">
                <a:solidFill>
                  <a:schemeClr val="tx1">
                    <a:lumMod val="85000"/>
                    <a:lumOff val="15000"/>
                  </a:schemeClr>
                </a:solidFill>
              </a:rPr>
              <a:t>Jim is 63 and Linda is 61</a:t>
            </a:r>
          </a:p>
        </p:txBody>
      </p:sp>
      <p:sp>
        <p:nvSpPr>
          <p:cNvPr id="18" name="TextBox 17"/>
          <p:cNvSpPr txBox="1"/>
          <p:nvPr/>
        </p:nvSpPr>
        <p:spPr>
          <a:xfrm>
            <a:off x="3200400" y="1597879"/>
            <a:ext cx="2391540" cy="1010836"/>
          </a:xfrm>
          <a:prstGeom prst="rect">
            <a:avLst/>
          </a:prstGeom>
          <a:noFill/>
        </p:spPr>
        <p:txBody>
          <a:bodyPr wrap="square" lIns="0" tIns="0" rIns="0" bIns="0" rtlCol="0">
            <a:noAutofit/>
          </a:bodyPr>
          <a:lstStyle/>
          <a:p>
            <a:r>
              <a:rPr lang="en-US" sz="2000" b="1" dirty="0">
                <a:solidFill>
                  <a:schemeClr val="tx1">
                    <a:lumMod val="75000"/>
                    <a:lumOff val="25000"/>
                  </a:schemeClr>
                </a:solidFill>
              </a:rPr>
              <a:t>$1,300 </a:t>
            </a:r>
          </a:p>
          <a:p>
            <a:r>
              <a:rPr lang="en-US" sz="1500" b="1" dirty="0">
                <a:solidFill>
                  <a:schemeClr val="tx1">
                    <a:lumMod val="85000"/>
                    <a:lumOff val="15000"/>
                  </a:schemeClr>
                </a:solidFill>
              </a:rPr>
              <a:t>Linda’s SS benefit at FRA</a:t>
            </a:r>
          </a:p>
        </p:txBody>
      </p:sp>
      <p:sp>
        <p:nvSpPr>
          <p:cNvPr id="27" name="TextBox 26"/>
          <p:cNvSpPr txBox="1"/>
          <p:nvPr/>
        </p:nvSpPr>
        <p:spPr>
          <a:xfrm>
            <a:off x="4989440" y="6120772"/>
            <a:ext cx="2120514"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$1,346,558</a:t>
            </a:r>
            <a:endParaRPr lang="en-US" baseline="30000" dirty="0">
              <a:solidFill>
                <a:schemeClr val="bg1"/>
              </a:solidFill>
              <a:effectLst>
                <a:outerShdw blurRad="38100" dist="38100" dir="2700000" algn="tl">
                  <a:srgbClr val="000000">
                    <a:alpha val="43137"/>
                  </a:srgbClr>
                </a:outerShdw>
              </a:effectLst>
            </a:endParaRPr>
          </a:p>
        </p:txBody>
      </p:sp>
      <p:sp>
        <p:nvSpPr>
          <p:cNvPr id="29" name="Rectangle 28"/>
          <p:cNvSpPr/>
          <p:nvPr/>
        </p:nvSpPr>
        <p:spPr>
          <a:xfrm>
            <a:off x="5402058" y="4430720"/>
            <a:ext cx="1389720" cy="1689413"/>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7350811" y="3592006"/>
            <a:ext cx="1389720" cy="2528128"/>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7350811" y="3590313"/>
            <a:ext cx="1389720" cy="689587"/>
          </a:xfrm>
          <a:prstGeom prst="rect">
            <a:avLst/>
          </a:prstGeom>
          <a:pattFill prst="dkDnDiag">
            <a:fgClr>
              <a:srgbClr val="DA5120"/>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oup 33"/>
          <p:cNvGrpSpPr/>
          <p:nvPr/>
        </p:nvGrpSpPr>
        <p:grpSpPr>
          <a:xfrm>
            <a:off x="4573631" y="2869147"/>
            <a:ext cx="2430040" cy="1310640"/>
            <a:chOff x="3779857" y="1497890"/>
            <a:chExt cx="2430040" cy="1310640"/>
          </a:xfrm>
          <a:solidFill>
            <a:srgbClr val="5D8FB1"/>
          </a:solidFill>
          <a:effectLst/>
        </p:grpSpPr>
        <p:sp>
          <p:nvSpPr>
            <p:cNvPr id="35" name="Rectangular Callout 34"/>
            <p:cNvSpPr/>
            <p:nvPr/>
          </p:nvSpPr>
          <p:spPr>
            <a:xfrm flipH="1">
              <a:off x="3779857" y="1497890"/>
              <a:ext cx="2430040" cy="1310640"/>
            </a:xfrm>
            <a:prstGeom prst="wedgeRectCallout">
              <a:avLst>
                <a:gd name="adj1" fmla="val -74832"/>
                <a:gd name="adj2" fmla="val 48178"/>
              </a:avLst>
            </a:prstGeom>
            <a:grp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a:p>
          </p:txBody>
        </p:sp>
        <p:sp>
          <p:nvSpPr>
            <p:cNvPr id="37" name="TextBox 36"/>
            <p:cNvSpPr txBox="1"/>
            <p:nvPr/>
          </p:nvSpPr>
          <p:spPr>
            <a:xfrm>
              <a:off x="3928002" y="1630963"/>
              <a:ext cx="2133600" cy="1077218"/>
            </a:xfrm>
            <a:prstGeom prst="rect">
              <a:avLst/>
            </a:prstGeom>
            <a:grpFill/>
          </p:spPr>
          <p:txBody>
            <a:bodyPr wrap="square" rtlCol="0">
              <a:spAutoFit/>
            </a:bodyPr>
            <a:lstStyle/>
            <a:p>
              <a:pPr algn="ctr"/>
              <a:r>
                <a:rPr lang="en-US" sz="2800" b="1" dirty="0">
                  <a:solidFill>
                    <a:schemeClr val="bg1"/>
                  </a:solidFill>
                </a:rPr>
                <a:t>$233,884</a:t>
              </a:r>
            </a:p>
            <a:p>
              <a:pPr algn="ctr"/>
              <a:r>
                <a:rPr lang="en-US" sz="1800" dirty="0">
                  <a:solidFill>
                    <a:schemeClr val="bg1"/>
                  </a:solidFill>
                </a:rPr>
                <a:t>Cumulative benefit</a:t>
              </a:r>
            </a:p>
            <a:p>
              <a:pPr algn="ctr"/>
              <a:r>
                <a:rPr lang="en-US" sz="1800" dirty="0">
                  <a:solidFill>
                    <a:schemeClr val="bg1"/>
                  </a:solidFill>
                </a:rPr>
                <a:t>lost by filing early</a:t>
              </a:r>
            </a:p>
          </p:txBody>
        </p:sp>
      </p:grpSp>
      <p:sp>
        <p:nvSpPr>
          <p:cNvPr id="38" name="TextBox 37"/>
          <p:cNvSpPr txBox="1"/>
          <p:nvPr/>
        </p:nvSpPr>
        <p:spPr>
          <a:xfrm>
            <a:off x="7189331" y="6120772"/>
            <a:ext cx="1734964"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$1,580,472</a:t>
            </a:r>
            <a:endParaRPr lang="en-US" sz="2400" baseline="30000" dirty="0">
              <a:solidFill>
                <a:schemeClr val="bg1"/>
              </a:solidFill>
              <a:effectLst>
                <a:outerShdw blurRad="38100" dist="38100" dir="2700000" algn="tl">
                  <a:srgbClr val="000000">
                    <a:alpha val="43137"/>
                  </a:srgbClr>
                </a:outerShdw>
              </a:effectLst>
            </a:endParaRPr>
          </a:p>
        </p:txBody>
      </p:sp>
      <p:sp>
        <p:nvSpPr>
          <p:cNvPr id="17" name="TextBox 16"/>
          <p:cNvSpPr txBox="1"/>
          <p:nvPr/>
        </p:nvSpPr>
        <p:spPr>
          <a:xfrm>
            <a:off x="638628" y="2258476"/>
            <a:ext cx="5076372" cy="276999"/>
          </a:xfrm>
          <a:prstGeom prst="rect">
            <a:avLst/>
          </a:prstGeom>
          <a:noFill/>
          <a:effectLst/>
        </p:spPr>
        <p:txBody>
          <a:bodyPr wrap="square" rtlCol="0">
            <a:spAutoFit/>
          </a:bodyPr>
          <a:lstStyle/>
          <a:p>
            <a:r>
              <a:rPr lang="en-US" sz="1200" b="1" dirty="0">
                <a:solidFill>
                  <a:schemeClr val="tx1">
                    <a:lumMod val="65000"/>
                    <a:lumOff val="35000"/>
                  </a:schemeClr>
                </a:solidFill>
              </a:rPr>
              <a:t>This example is hypothetical and for illustrative purposes only</a:t>
            </a:r>
          </a:p>
        </p:txBody>
      </p:sp>
      <p:sp>
        <p:nvSpPr>
          <p:cNvPr id="20" name="TextBox 19"/>
          <p:cNvSpPr txBox="1"/>
          <p:nvPr/>
        </p:nvSpPr>
        <p:spPr>
          <a:xfrm>
            <a:off x="5402058" y="4797872"/>
            <a:ext cx="1397000" cy="1169551"/>
          </a:xfrm>
          <a:prstGeom prst="rect">
            <a:avLst/>
          </a:prstGeom>
          <a:noFill/>
        </p:spPr>
        <p:txBody>
          <a:bodyPr wrap="square" rtlCol="0">
            <a:spAutoFit/>
          </a:bodyPr>
          <a:lstStyle/>
          <a:p>
            <a:pPr algn="ctr"/>
            <a:r>
              <a:rPr lang="en-US" b="1" dirty="0">
                <a:solidFill>
                  <a:schemeClr val="bg1"/>
                </a:solidFill>
              </a:rPr>
              <a:t>Cumulative benefit if </a:t>
            </a:r>
            <a:br>
              <a:rPr lang="en-US" b="1" dirty="0">
                <a:solidFill>
                  <a:schemeClr val="bg1"/>
                </a:solidFill>
              </a:rPr>
            </a:br>
            <a:r>
              <a:rPr lang="en-US" b="1" dirty="0">
                <a:solidFill>
                  <a:schemeClr val="bg1"/>
                </a:solidFill>
              </a:rPr>
              <a:t>both file as soon as possible*</a:t>
            </a:r>
            <a:endParaRPr lang="en-US" b="1" baseline="30000" dirty="0">
              <a:solidFill>
                <a:schemeClr val="bg1"/>
              </a:solidFill>
            </a:endParaRPr>
          </a:p>
        </p:txBody>
      </p:sp>
      <p:sp>
        <p:nvSpPr>
          <p:cNvPr id="21" name="TextBox 20"/>
          <p:cNvSpPr txBox="1"/>
          <p:nvPr/>
        </p:nvSpPr>
        <p:spPr>
          <a:xfrm>
            <a:off x="7366000" y="4779440"/>
            <a:ext cx="1397000" cy="1169551"/>
          </a:xfrm>
          <a:prstGeom prst="rect">
            <a:avLst/>
          </a:prstGeom>
          <a:noFill/>
        </p:spPr>
        <p:txBody>
          <a:bodyPr wrap="square" rtlCol="0">
            <a:spAutoFit/>
          </a:bodyPr>
          <a:lstStyle/>
          <a:p>
            <a:pPr algn="ctr"/>
            <a:r>
              <a:rPr lang="en-US" b="1" dirty="0">
                <a:solidFill>
                  <a:schemeClr val="bg1"/>
                </a:solidFill>
              </a:rPr>
              <a:t>Cumulative benefit </a:t>
            </a:r>
            <a:br>
              <a:rPr lang="en-US" b="1" dirty="0">
                <a:solidFill>
                  <a:schemeClr val="bg1"/>
                </a:solidFill>
              </a:rPr>
            </a:br>
            <a:r>
              <a:rPr lang="en-US" b="1" dirty="0">
                <a:solidFill>
                  <a:schemeClr val="bg1"/>
                </a:solidFill>
              </a:rPr>
              <a:t>if both optimize </a:t>
            </a:r>
            <a:br>
              <a:rPr lang="en-US" b="1" dirty="0">
                <a:solidFill>
                  <a:schemeClr val="bg1"/>
                </a:solidFill>
              </a:rPr>
            </a:br>
            <a:r>
              <a:rPr lang="en-US" b="1" dirty="0">
                <a:solidFill>
                  <a:schemeClr val="bg1"/>
                </a:solidFill>
              </a:rPr>
              <a:t>SS benefits</a:t>
            </a:r>
            <a:endParaRPr lang="en-US" b="1" baseline="30000" dirty="0">
              <a:solidFill>
                <a:schemeClr val="bg1"/>
              </a:solidFill>
            </a:endParaRPr>
          </a:p>
        </p:txBody>
      </p:sp>
      <p:sp>
        <p:nvSpPr>
          <p:cNvPr id="4" name="TextBox 3"/>
          <p:cNvSpPr txBox="1">
            <a:spLocks noChangeAspect="1"/>
          </p:cNvSpPr>
          <p:nvPr/>
        </p:nvSpPr>
        <p:spPr>
          <a:xfrm>
            <a:off x="0" y="-18243"/>
            <a:ext cx="9144000" cy="457200"/>
          </a:xfrm>
          <a:prstGeom prst="rect">
            <a:avLst/>
          </a:prstGeom>
          <a:solidFill>
            <a:srgbClr val="5D8FB1"/>
          </a:solidFill>
        </p:spPr>
        <p:txBody>
          <a:bodyPr wrap="square" rtlCol="0">
            <a:spAutoFit/>
          </a:bodyPr>
          <a:lstStyle/>
          <a:p>
            <a:endParaRPr lang="en-US" b="1" dirty="0"/>
          </a:p>
        </p:txBody>
      </p:sp>
      <p:sp>
        <p:nvSpPr>
          <p:cNvPr id="6" name="TextBox 5"/>
          <p:cNvSpPr txBox="1"/>
          <p:nvPr/>
        </p:nvSpPr>
        <p:spPr>
          <a:xfrm>
            <a:off x="540297" y="8308"/>
            <a:ext cx="8531352" cy="584775"/>
          </a:xfrm>
          <a:prstGeom prst="rect">
            <a:avLst/>
          </a:prstGeom>
          <a:noFill/>
        </p:spPr>
        <p:txBody>
          <a:bodyPr wrap="square" rtlCol="0">
            <a:spAutoFit/>
          </a:bodyPr>
          <a:lstStyle/>
          <a:p>
            <a:r>
              <a:rPr lang="en-US" sz="1800" b="1" dirty="0">
                <a:solidFill>
                  <a:schemeClr val="tx1"/>
                </a:solidFill>
              </a:rPr>
              <a:t>Jim and Linda’s Options</a:t>
            </a:r>
          </a:p>
          <a:p>
            <a:endParaRPr lang="en-US" dirty="0"/>
          </a:p>
        </p:txBody>
      </p:sp>
    </p:spTree>
    <p:extLst>
      <p:ext uri="{BB962C8B-B14F-4D97-AF65-F5344CB8AC3E}">
        <p14:creationId xmlns:p14="http://schemas.microsoft.com/office/powerpoint/2010/main" val="409862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right)">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P spid="30" grpId="0" animBg="1"/>
      <p:bldP spid="31" grpId="0" animBg="1"/>
      <p:bldP spid="38" grpId="0"/>
      <p:bldP spid="20" grpId="0"/>
      <p:bldP spid="21" grpId="0"/>
    </p:bldLst>
  </p:timing>
</p:sld>
</file>

<file path=ppt/theme/theme1.xml><?xml version="1.0" encoding="utf-8"?>
<a:theme xmlns:a="http://schemas.openxmlformats.org/drawingml/2006/main" name="Custom Theme">
  <a:themeElements>
    <a:clrScheme name="Institute Color Palette">
      <a:dk1>
        <a:sysClr val="windowText" lastClr="000000"/>
      </a:dk1>
      <a:lt1>
        <a:sysClr val="window" lastClr="FFFFFF"/>
      </a:lt1>
      <a:dk2>
        <a:srgbClr val="1F497D"/>
      </a:dk2>
      <a:lt2>
        <a:srgbClr val="EAE5DF"/>
      </a:lt2>
      <a:accent1>
        <a:srgbClr val="DA5120"/>
      </a:accent1>
      <a:accent2>
        <a:srgbClr val="448599"/>
      </a:accent2>
      <a:accent3>
        <a:srgbClr val="00927C"/>
      </a:accent3>
      <a:accent4>
        <a:srgbClr val="2F4720"/>
      </a:accent4>
      <a:accent5>
        <a:srgbClr val="6CB239"/>
      </a:accent5>
      <a:accent6>
        <a:srgbClr val="5E555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9CB5E62BF931D74391C2445F94B884E1" ma:contentTypeVersion="2" ma:contentTypeDescription="Create a new document." ma:contentTypeScope="" ma:versionID="15d28755cebc61c87639547738ae4228">
  <xsd:schema xmlns:xsd="http://www.w3.org/2001/XMLSchema" xmlns:xs="http://www.w3.org/2001/XMLSchema" xmlns:p="http://schemas.microsoft.com/office/2006/metadata/properties" xmlns:ns2="6a7d3dd0-3e7a-465f-ade0-84d1dc6f5e3e" targetNamespace="http://schemas.microsoft.com/office/2006/metadata/properties" ma:root="true" ma:fieldsID="79cfee930d79817932c9799eccf30c77" ns2:_="">
    <xsd:import namespace="6a7d3dd0-3e7a-465f-ade0-84d1dc6f5e3e"/>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7d3dd0-3e7a-465f-ade0-84d1dc6f5e3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6a7d3dd0-3e7a-465f-ade0-84d1dc6f5e3e" xsi:nil="true"/>
    <_dlc_DocIdUrl xmlns="6a7d3dd0-3e7a-465f-ade0-84d1dc6f5e3e">
      <Url xsi:nil="true"/>
      <Description xsi:nil="true"/>
    </_dlc_DocIdUrl>
  </documentManagement>
</p:properties>
</file>

<file path=customXml/itemProps1.xml><?xml version="1.0" encoding="utf-8"?>
<ds:datastoreItem xmlns:ds="http://schemas.openxmlformats.org/officeDocument/2006/customXml" ds:itemID="{DDE20A70-3EA6-460A-8B7D-63338D819818}">
  <ds:schemaRefs>
    <ds:schemaRef ds:uri="http://schemas.microsoft.com/sharepoint/events"/>
  </ds:schemaRefs>
</ds:datastoreItem>
</file>

<file path=customXml/itemProps2.xml><?xml version="1.0" encoding="utf-8"?>
<ds:datastoreItem xmlns:ds="http://schemas.openxmlformats.org/officeDocument/2006/customXml" ds:itemID="{31718C6E-0DA1-4DDB-B165-87C74573CE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7d3dd0-3e7a-465f-ade0-84d1dc6f5e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789FAE-91CA-45ED-A089-FCC5691E8B3E}">
  <ds:schemaRefs>
    <ds:schemaRef ds:uri="http://schemas.microsoft.com/sharepoint/v3/contenttype/forms"/>
  </ds:schemaRefs>
</ds:datastoreItem>
</file>

<file path=customXml/itemProps4.xml><?xml version="1.0" encoding="utf-8"?>
<ds:datastoreItem xmlns:ds="http://schemas.openxmlformats.org/officeDocument/2006/customXml" ds:itemID="{4B5CE959-AD1F-4A4E-BD50-11FABF900E0A}">
  <ds:schemaRefs>
    <ds:schemaRef ds:uri="http://purl.org/dc/dcmitype/"/>
    <ds:schemaRef ds:uri="http://schemas.microsoft.com/office/infopath/2007/PartnerControls"/>
    <ds:schemaRef ds:uri="6a7d3dd0-3e7a-465f-ade0-84d1dc6f5e3e"/>
    <ds:schemaRef ds:uri="http://schemas.microsoft.com/office/2006/documentManagement/types"/>
    <ds:schemaRef ds:uri="http://schemas.microsoft.com/office/2006/metadata/properties"/>
    <ds:schemaRef ds:uri="http://purl.org/dc/terms/"/>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96587</TotalTime>
  <Words>10223</Words>
  <Application>Microsoft Office PowerPoint</Application>
  <PresentationFormat>On-screen Show (4:3)</PresentationFormat>
  <Paragraphs>1027</Paragraphs>
  <Slides>56</Slides>
  <Notes>56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56</vt:i4>
      </vt:variant>
    </vt:vector>
  </HeadingPairs>
  <TitlesOfParts>
    <vt:vector size="65" baseType="lpstr">
      <vt:lpstr>ＭＳ Ｐゴシック</vt:lpstr>
      <vt:lpstr>Arial</vt:lpstr>
      <vt:lpstr>Calibri</vt:lpstr>
      <vt:lpstr>Courier New</vt:lpstr>
      <vt:lpstr>Helvetica</vt:lpstr>
      <vt:lpstr>Lucida Grande</vt:lpstr>
      <vt:lpstr>Wingdings</vt:lpstr>
      <vt:lpstr>Custom Theme</vt:lpstr>
      <vt:lpstr>Office Theme</vt:lpstr>
      <vt:lpstr>PowerPoint Presentation</vt:lpstr>
      <vt:lpstr>Important things to keep in mind </vt:lpstr>
      <vt:lpstr>PowerPoint Presentation</vt:lpstr>
      <vt:lpstr>PowerPoint Presentation</vt:lpstr>
      <vt:lpstr>Social Security  — The choice of a lifetime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 Blistan</dc:creator>
  <cp:lastModifiedBy>rhanderson</cp:lastModifiedBy>
  <cp:revision>1970</cp:revision>
  <cp:lastPrinted>2017-02-20T19:38:49Z</cp:lastPrinted>
  <dcterms:modified xsi:type="dcterms:W3CDTF">2017-09-27T20:58:35Z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0x0101009CB5E62BF931D74391C2445F94B884E1</vt:lpwstr>
  </property>
  <property fmtid="{D5CDD505-2E9C-101B-9397-08002B2CF9AE}" pid="3" name="_dlc_DocIdItemGuid">
    <vt:lpwstr>ab5e2a6d-4962-4d74-9c1c-c16f45674266</vt:lpwstr>
  </property>
</Properties>
</file>