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33"/>
  </p:notesMasterIdLst>
  <p:handoutMasterIdLst>
    <p:handoutMasterId r:id="rId34"/>
  </p:handoutMasterIdLst>
  <p:sldIdLst>
    <p:sldId id="335" r:id="rId6"/>
    <p:sldId id="336" r:id="rId7"/>
    <p:sldId id="344" r:id="rId8"/>
    <p:sldId id="342" r:id="rId9"/>
    <p:sldId id="292" r:id="rId10"/>
    <p:sldId id="264" r:id="rId11"/>
    <p:sldId id="263" r:id="rId12"/>
    <p:sldId id="296" r:id="rId13"/>
    <p:sldId id="265" r:id="rId14"/>
    <p:sldId id="334" r:id="rId15"/>
    <p:sldId id="327" r:id="rId16"/>
    <p:sldId id="333" r:id="rId17"/>
    <p:sldId id="298" r:id="rId18"/>
    <p:sldId id="330" r:id="rId19"/>
    <p:sldId id="319" r:id="rId20"/>
    <p:sldId id="316" r:id="rId21"/>
    <p:sldId id="315" r:id="rId22"/>
    <p:sldId id="338" r:id="rId23"/>
    <p:sldId id="350" r:id="rId24"/>
    <p:sldId id="347" r:id="rId25"/>
    <p:sldId id="348" r:id="rId26"/>
    <p:sldId id="349" r:id="rId27"/>
    <p:sldId id="340" r:id="rId28"/>
    <p:sldId id="343" r:id="rId29"/>
    <p:sldId id="321" r:id="rId30"/>
    <p:sldId id="329" r:id="rId31"/>
    <p:sldId id="337" r:id="rId32"/>
  </p:sldIdLst>
  <p:sldSz cx="9144000" cy="6858000" type="letter"/>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d Queen" initials="CQ" lastIdx="3" clrIdx="0"/>
  <p:cmAuthor id="3" name="Cushman, Christine" initials="CC" lastIdx="6" clrIdx="1">
    <p:extLst>
      <p:ext uri="{19B8F6BF-5375-455C-9EA6-DF929625EA0E}">
        <p15:presenceInfo xmlns:p15="http://schemas.microsoft.com/office/powerpoint/2012/main" userId="S-1-5-21-725345543-616249376-1177238915-363071" providerId="AD"/>
      </p:ext>
    </p:extLst>
  </p:cmAuthor>
  <p:cmAuthor id="4" name="Meagher, Anne L" initials="MAL" lastIdx="2" clrIdx="2">
    <p:extLst>
      <p:ext uri="{19B8F6BF-5375-455C-9EA6-DF929625EA0E}">
        <p15:presenceInfo xmlns:p15="http://schemas.microsoft.com/office/powerpoint/2012/main" userId="S-1-5-21-725345543-616249376-1177238915-6046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4EA6"/>
    <a:srgbClr val="00589A"/>
    <a:srgbClr val="E85B16"/>
    <a:srgbClr val="E6E6E6"/>
    <a:srgbClr val="FFFFFF"/>
    <a:srgbClr val="000000"/>
    <a:srgbClr val="DAEDEF"/>
    <a:srgbClr val="30CDD7"/>
    <a:srgbClr val="82D7CB"/>
    <a:srgbClr val="FDA0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2" autoAdjust="0"/>
    <p:restoredTop sz="78404" autoAdjust="0"/>
  </p:normalViewPr>
  <p:slideViewPr>
    <p:cSldViewPr>
      <p:cViewPr varScale="1">
        <p:scale>
          <a:sx n="58" d="100"/>
          <a:sy n="58" d="100"/>
        </p:scale>
        <p:origin x="164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89" d="100"/>
          <a:sy n="89" d="100"/>
        </p:scale>
        <p:origin x="2232" y="-121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000" dirty="0">
                <a:solidFill>
                  <a:schemeClr val="tx1"/>
                </a:solidFill>
              </a:rPr>
              <a:t>Individual</a:t>
            </a:r>
            <a:r>
              <a:rPr lang="en-US" sz="2000" baseline="0" dirty="0">
                <a:solidFill>
                  <a:schemeClr val="tx1"/>
                </a:solidFill>
              </a:rPr>
              <a:t> investors who are interested in responsible investing</a:t>
            </a:r>
            <a:endParaRPr lang="en-US" sz="2000" dirty="0">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6510086285947509"/>
          <c:y val="0.36314186193808123"/>
          <c:w val="0.54287827528394461"/>
          <c:h val="0.60818704429411163"/>
        </c:manualLayout>
      </c:layout>
      <c:doughnutChart>
        <c:varyColors val="1"/>
        <c:ser>
          <c:idx val="0"/>
          <c:order val="0"/>
          <c:tx>
            <c:strRef>
              <c:f>Sheet1!$B$1</c:f>
              <c:strCache>
                <c:ptCount val="1"/>
                <c:pt idx="0">
                  <c:v>Investors want competitive returns while promoting positive social outcomes</c:v>
                </c:pt>
              </c:strCache>
            </c:strRef>
          </c:tx>
          <c:spPr>
            <a:solidFill>
              <a:srgbClr val="8E4EA6"/>
            </a:solidFill>
            <a:ln>
              <a:solidFill>
                <a:srgbClr val="00589A"/>
              </a:solidFill>
            </a:ln>
          </c:spPr>
          <c:dPt>
            <c:idx val="0"/>
            <c:bubble3D val="0"/>
            <c:spPr>
              <a:solidFill>
                <a:srgbClr val="00589A"/>
              </a:solidFill>
              <a:ln w="19050">
                <a:solidFill>
                  <a:srgbClr val="00589A"/>
                </a:solidFill>
              </a:ln>
              <a:effectLst/>
            </c:spPr>
            <c:extLst xmlns:c16r2="http://schemas.microsoft.com/office/drawing/2015/06/chart">
              <c:ext xmlns:c16="http://schemas.microsoft.com/office/drawing/2014/chart" uri="{C3380CC4-5D6E-409C-BE32-E72D297353CC}">
                <c16:uniqueId val="{00000001-043A-45BB-8701-6C61E358F677}"/>
              </c:ext>
            </c:extLst>
          </c:dPt>
          <c:dPt>
            <c:idx val="1"/>
            <c:bubble3D val="0"/>
            <c:spPr>
              <a:solidFill>
                <a:srgbClr val="8E4EA6">
                  <a:alpha val="54118"/>
                </a:srgbClr>
              </a:solidFill>
              <a:ln w="19050">
                <a:solidFill>
                  <a:srgbClr val="00589A"/>
                </a:solidFill>
              </a:ln>
              <a:effectLst/>
            </c:spPr>
            <c:extLst xmlns:c16r2="http://schemas.microsoft.com/office/drawing/2015/06/chart">
              <c:ext xmlns:c16="http://schemas.microsoft.com/office/drawing/2014/chart" uri="{C3380CC4-5D6E-409C-BE32-E72D297353CC}">
                <c16:uniqueId val="{00000003-043A-45BB-8701-6C61E358F677}"/>
              </c:ext>
            </c:extLst>
          </c:dPt>
          <c:dPt>
            <c:idx val="2"/>
            <c:bubble3D val="0"/>
            <c:spPr>
              <a:solidFill>
                <a:srgbClr val="8E4EA6"/>
              </a:solidFill>
              <a:ln w="19050">
                <a:solidFill>
                  <a:srgbClr val="00589A"/>
                </a:solidFill>
              </a:ln>
              <a:effectLst/>
            </c:spPr>
            <c:extLst xmlns:c16r2="http://schemas.microsoft.com/office/drawing/2015/06/chart">
              <c:ext xmlns:c16="http://schemas.microsoft.com/office/drawing/2014/chart" uri="{C3380CC4-5D6E-409C-BE32-E72D297353CC}">
                <c16:uniqueId val="{00000005-043A-45BB-8701-6C61E358F677}"/>
              </c:ext>
            </c:extLst>
          </c:dPt>
          <c:dPt>
            <c:idx val="3"/>
            <c:bubble3D val="0"/>
            <c:spPr>
              <a:solidFill>
                <a:srgbClr val="8E4EA6"/>
              </a:solidFill>
              <a:ln w="19050">
                <a:solidFill>
                  <a:srgbClr val="00589A"/>
                </a:solidFill>
              </a:ln>
              <a:effectLst/>
            </c:spPr>
            <c:extLst xmlns:c16r2="http://schemas.microsoft.com/office/drawing/2015/06/chart">
              <c:ext xmlns:c16="http://schemas.microsoft.com/office/drawing/2014/chart" uri="{C3380CC4-5D6E-409C-BE32-E72D297353CC}">
                <c16:uniqueId val="{00000007-043A-45BB-8701-6C61E358F677}"/>
              </c:ext>
            </c:extLst>
          </c:dPt>
          <c:cat>
            <c:numRef>
              <c:f>Sheet1!$A$2:$A$5</c:f>
              <c:numCache>
                <c:formatCode>General</c:formatCode>
                <c:ptCount val="4"/>
              </c:numCache>
            </c:numRef>
          </c:cat>
          <c:val>
            <c:numRef>
              <c:f>Sheet1!$B$2:$B$5</c:f>
              <c:numCache>
                <c:formatCode>0%</c:formatCode>
                <c:ptCount val="4"/>
                <c:pt idx="0">
                  <c:v>0.71</c:v>
                </c:pt>
                <c:pt idx="1">
                  <c:v>0.39</c:v>
                </c:pt>
              </c:numCache>
            </c:numRef>
          </c:val>
          <c:extLst xmlns:c16r2="http://schemas.microsoft.com/office/drawing/2015/06/chart">
            <c:ext xmlns:c16="http://schemas.microsoft.com/office/drawing/2014/chart" uri="{C3380CC4-5D6E-409C-BE32-E72D297353CC}">
              <c16:uniqueId val="{00000000-ECF7-47E4-936F-592CC34AE683}"/>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000" dirty="0">
                <a:solidFill>
                  <a:schemeClr val="tx1"/>
                </a:solidFill>
              </a:rPr>
              <a:t>Those who believe good ESG practices can lead to higher profitability and are better long-term</a:t>
            </a:r>
            <a:r>
              <a:rPr lang="en-US" sz="2000" baseline="0" dirty="0">
                <a:solidFill>
                  <a:schemeClr val="tx1"/>
                </a:solidFill>
              </a:rPr>
              <a:t> investments</a:t>
            </a:r>
            <a:endParaRPr lang="en-US" sz="2000" dirty="0">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Investors want competitive returns while promoting positive social outcomes</c:v>
                </c:pt>
              </c:strCache>
            </c:strRef>
          </c:tx>
          <c:spPr>
            <a:solidFill>
              <a:srgbClr val="00589A"/>
            </a:solidFill>
          </c:spPr>
          <c:dPt>
            <c:idx val="0"/>
            <c:bubble3D val="0"/>
            <c:spPr>
              <a:solidFill>
                <a:srgbClr val="00589A"/>
              </a:solidFill>
              <a:ln w="19050">
                <a:solidFill>
                  <a:schemeClr val="lt1"/>
                </a:solidFill>
              </a:ln>
              <a:effectLst/>
            </c:spPr>
            <c:extLst xmlns:c16r2="http://schemas.microsoft.com/office/drawing/2015/06/chart">
              <c:ext xmlns:c16="http://schemas.microsoft.com/office/drawing/2014/chart" uri="{C3380CC4-5D6E-409C-BE32-E72D297353CC}">
                <c16:uniqueId val="{00000001-7268-424C-B687-0DB3C43B2682}"/>
              </c:ext>
            </c:extLst>
          </c:dPt>
          <c:dPt>
            <c:idx val="1"/>
            <c:bubble3D val="0"/>
            <c:spPr>
              <a:solidFill>
                <a:srgbClr val="8E4EA6">
                  <a:alpha val="54118"/>
                </a:srgbClr>
              </a:solidFill>
              <a:ln w="19050">
                <a:solidFill>
                  <a:schemeClr val="lt1"/>
                </a:solidFill>
              </a:ln>
              <a:effectLst/>
            </c:spPr>
            <c:extLst xmlns:c16r2="http://schemas.microsoft.com/office/drawing/2015/06/chart">
              <c:ext xmlns:c16="http://schemas.microsoft.com/office/drawing/2014/chart" uri="{C3380CC4-5D6E-409C-BE32-E72D297353CC}">
                <c16:uniqueId val="{00000003-7268-424C-B687-0DB3C43B2682}"/>
              </c:ext>
            </c:extLst>
          </c:dPt>
          <c:dPt>
            <c:idx val="2"/>
            <c:bubble3D val="0"/>
            <c:spPr>
              <a:solidFill>
                <a:srgbClr val="00589A"/>
              </a:solidFill>
              <a:ln w="19050">
                <a:solidFill>
                  <a:schemeClr val="lt1"/>
                </a:solidFill>
              </a:ln>
              <a:effectLst/>
            </c:spPr>
            <c:extLst xmlns:c16r2="http://schemas.microsoft.com/office/drawing/2015/06/chart">
              <c:ext xmlns:c16="http://schemas.microsoft.com/office/drawing/2014/chart" uri="{C3380CC4-5D6E-409C-BE32-E72D297353CC}">
                <c16:uniqueId val="{00000005-7268-424C-B687-0DB3C43B2682}"/>
              </c:ext>
            </c:extLst>
          </c:dPt>
          <c:dPt>
            <c:idx val="3"/>
            <c:bubble3D val="0"/>
            <c:spPr>
              <a:solidFill>
                <a:srgbClr val="00589A"/>
              </a:solidFill>
              <a:ln w="19050">
                <a:solidFill>
                  <a:schemeClr val="lt1"/>
                </a:solidFill>
              </a:ln>
              <a:effectLst/>
            </c:spPr>
            <c:extLst xmlns:c16r2="http://schemas.microsoft.com/office/drawing/2015/06/chart">
              <c:ext xmlns:c16="http://schemas.microsoft.com/office/drawing/2014/chart" uri="{C3380CC4-5D6E-409C-BE32-E72D297353CC}">
                <c16:uniqueId val="{00000007-7268-424C-B687-0DB3C43B2682}"/>
              </c:ext>
            </c:extLst>
          </c:dPt>
          <c:cat>
            <c:numRef>
              <c:f>Sheet1!$A$2:$A$5</c:f>
              <c:numCache>
                <c:formatCode>General</c:formatCode>
                <c:ptCount val="4"/>
              </c:numCache>
            </c:numRef>
          </c:cat>
          <c:val>
            <c:numRef>
              <c:f>Sheet1!$B$2:$B$5</c:f>
              <c:numCache>
                <c:formatCode>0%</c:formatCode>
                <c:ptCount val="4"/>
                <c:pt idx="0">
                  <c:v>0.72</c:v>
                </c:pt>
                <c:pt idx="1">
                  <c:v>0.38</c:v>
                </c:pt>
              </c:numCache>
            </c:numRef>
          </c:val>
          <c:extLst xmlns:c16r2="http://schemas.microsoft.com/office/drawing/2015/06/chart">
            <c:ext xmlns:c16="http://schemas.microsoft.com/office/drawing/2014/chart" uri="{C3380CC4-5D6E-409C-BE32-E72D297353CC}">
              <c16:uniqueId val="{00000008-7268-424C-B687-0DB3C43B2682}"/>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a:t>U.S. SRI Assets in Trillions of Dollars</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rgbClr val="00589A"/>
            </a:solidFill>
            <a:ln w="9525" cap="flat" cmpd="sng" algn="ctr">
              <a:solidFill>
                <a:schemeClr val="lt1">
                  <a:alpha val="50000"/>
                </a:schemeClr>
              </a:solidFill>
              <a:round/>
            </a:ln>
            <a:effectLst/>
          </c:spPr>
          <c:invertIfNegative val="0"/>
          <c:dLbls>
            <c:dLbl>
              <c:idx val="0"/>
              <c:tx>
                <c:rich>
                  <a:bodyPr/>
                  <a:lstStyle/>
                  <a:p>
                    <a:r>
                      <a:rPr lang="en-US" dirty="0"/>
                      <a:t>$</a:t>
                    </a:r>
                    <a:fld id="{E839CBCE-49DA-45B0-ADDB-770DF7433FFA}" type="VALUE">
                      <a:rPr lang="en-US" smtClean="0"/>
                      <a:pPr/>
                      <a:t>[VALUE]</a:t>
                    </a:fld>
                    <a:endParaRPr lang="en-US" dirty="0"/>
                  </a:p>
                </c:rich>
              </c:tx>
              <c:dLblPos val="in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C330-48D1-9122-D315CA72C08D}"/>
                </c:ex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Sheet1!$A$2</c:f>
              <c:numCache>
                <c:formatCode>General</c:formatCode>
                <c:ptCount val="1"/>
              </c:numCache>
            </c:numRef>
          </c:cat>
          <c:val>
            <c:numRef>
              <c:f>Sheet1!$B$2</c:f>
              <c:numCache>
                <c:formatCode>General</c:formatCode>
                <c:ptCount val="1"/>
                <c:pt idx="0">
                  <c:v>3.74</c:v>
                </c:pt>
              </c:numCache>
            </c:numRef>
          </c:val>
          <c:extLst xmlns:c16r2="http://schemas.microsoft.com/office/drawing/2015/06/chart">
            <c:ext xmlns:c16="http://schemas.microsoft.com/office/drawing/2014/chart" uri="{C3380CC4-5D6E-409C-BE32-E72D297353CC}">
              <c16:uniqueId val="{00000000-DF56-4FAB-94EF-E962A830A426}"/>
            </c:ext>
          </c:extLst>
        </c:ser>
        <c:ser>
          <c:idx val="1"/>
          <c:order val="1"/>
          <c:tx>
            <c:strRef>
              <c:f>Sheet1!$C$1</c:f>
              <c:strCache>
                <c:ptCount val="1"/>
                <c:pt idx="0">
                  <c:v>2014</c:v>
                </c:pt>
              </c:strCache>
            </c:strRef>
          </c:tx>
          <c:spPr>
            <a:solidFill>
              <a:srgbClr val="8E4EA6"/>
            </a:solidFill>
            <a:ln w="9525" cap="flat" cmpd="sng" algn="ctr">
              <a:solidFill>
                <a:schemeClr val="lt1">
                  <a:alpha val="50000"/>
                </a:schemeClr>
              </a:solidFill>
              <a:round/>
            </a:ln>
            <a:effectLst/>
          </c:spPr>
          <c:invertIfNegative val="0"/>
          <c:dLbls>
            <c:dLbl>
              <c:idx val="0"/>
              <c:tx>
                <c:rich>
                  <a:bodyPr/>
                  <a:lstStyle/>
                  <a:p>
                    <a:r>
                      <a:rPr lang="en-US" dirty="0"/>
                      <a:t>$</a:t>
                    </a:r>
                    <a:fld id="{F358C931-DE9B-4A71-A8CA-B36F23D96504}" type="VALUE">
                      <a:rPr lang="en-US" smtClean="0"/>
                      <a:pPr/>
                      <a:t>[VALUE]</a:t>
                    </a:fld>
                    <a:endParaRPr lang="en-US" dirty="0"/>
                  </a:p>
                </c:rich>
              </c:tx>
              <c:dLblPos val="in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C330-48D1-9122-D315CA72C08D}"/>
                </c:ex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Sheet1!$A$2</c:f>
              <c:numCache>
                <c:formatCode>General</c:formatCode>
                <c:ptCount val="1"/>
              </c:numCache>
            </c:numRef>
          </c:cat>
          <c:val>
            <c:numRef>
              <c:f>Sheet1!$C$2</c:f>
              <c:numCache>
                <c:formatCode>General</c:formatCode>
                <c:ptCount val="1"/>
                <c:pt idx="0">
                  <c:v>6.57</c:v>
                </c:pt>
              </c:numCache>
            </c:numRef>
          </c:val>
          <c:extLst xmlns:c16r2="http://schemas.microsoft.com/office/drawing/2015/06/chart">
            <c:ext xmlns:c16="http://schemas.microsoft.com/office/drawing/2014/chart" uri="{C3380CC4-5D6E-409C-BE32-E72D297353CC}">
              <c16:uniqueId val="{00000001-DF56-4FAB-94EF-E962A830A426}"/>
            </c:ext>
          </c:extLst>
        </c:ser>
        <c:ser>
          <c:idx val="2"/>
          <c:order val="2"/>
          <c:tx>
            <c:strRef>
              <c:f>Sheet1!$D$1</c:f>
              <c:strCache>
                <c:ptCount val="1"/>
                <c:pt idx="0">
                  <c:v>2016</c:v>
                </c:pt>
              </c:strCache>
            </c:strRef>
          </c:tx>
          <c:spPr>
            <a:solidFill>
              <a:srgbClr val="E85B16"/>
            </a:solidFill>
            <a:ln w="9525" cap="flat" cmpd="sng" algn="ctr">
              <a:solidFill>
                <a:schemeClr val="lt1">
                  <a:alpha val="50000"/>
                </a:schemeClr>
              </a:solidFill>
              <a:round/>
            </a:ln>
            <a:effectLst/>
          </c:spPr>
          <c:invertIfNegative val="0"/>
          <c:dLbls>
            <c:dLbl>
              <c:idx val="0"/>
              <c:tx>
                <c:rich>
                  <a:bodyPr/>
                  <a:lstStyle/>
                  <a:p>
                    <a:r>
                      <a:rPr lang="en-US" dirty="0"/>
                      <a:t>$8.72</a:t>
                    </a:r>
                  </a:p>
                </c:rich>
              </c:tx>
              <c:dLblPos val="in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C330-48D1-9122-D315CA72C08D}"/>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Sheet1!$A$2</c:f>
              <c:numCache>
                <c:formatCode>General</c:formatCode>
                <c:ptCount val="1"/>
              </c:numCache>
            </c:numRef>
          </c:cat>
          <c:val>
            <c:numRef>
              <c:f>Sheet1!$D$2</c:f>
              <c:numCache>
                <c:formatCode>General</c:formatCode>
                <c:ptCount val="1"/>
                <c:pt idx="0">
                  <c:v>8.7200000000000006</c:v>
                </c:pt>
              </c:numCache>
            </c:numRef>
          </c:val>
          <c:extLst xmlns:c16r2="http://schemas.microsoft.com/office/drawing/2015/06/chart">
            <c:ext xmlns:c16="http://schemas.microsoft.com/office/drawing/2014/chart" uri="{C3380CC4-5D6E-409C-BE32-E72D297353CC}">
              <c16:uniqueId val="{00000002-DF56-4FAB-94EF-E962A830A426}"/>
            </c:ext>
          </c:extLst>
        </c:ser>
        <c:dLbls>
          <c:dLblPos val="inEnd"/>
          <c:showLegendKey val="0"/>
          <c:showVal val="1"/>
          <c:showCatName val="0"/>
          <c:showSerName val="0"/>
          <c:showPercent val="0"/>
          <c:showBubbleSize val="0"/>
        </c:dLbls>
        <c:gapWidth val="65"/>
        <c:axId val="358547064"/>
        <c:axId val="359478480"/>
      </c:barChart>
      <c:catAx>
        <c:axId val="35854706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359478480"/>
        <c:crosses val="autoZero"/>
        <c:auto val="1"/>
        <c:lblAlgn val="ctr"/>
        <c:lblOffset val="100"/>
        <c:noMultiLvlLbl val="0"/>
      </c:catAx>
      <c:valAx>
        <c:axId val="359478480"/>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358547064"/>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accent3">
            <a:lumMod val="40000"/>
            <a:lumOff val="60000"/>
          </a:schemeClr>
        </a:gs>
        <a:gs pos="46000">
          <a:schemeClr val="accent3">
            <a:lumMod val="95000"/>
            <a:lumOff val="5000"/>
          </a:schemeClr>
        </a:gs>
        <a:gs pos="100000">
          <a:schemeClr val="accent3">
            <a:lumMod val="60000"/>
          </a:schemeClr>
        </a:gs>
      </a:gsLst>
      <a:path path="circle">
        <a:fillToRect l="50000" t="130000" r="50000" b="-3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91955075383019"/>
          <c:y val="0.12396481299212599"/>
          <c:w val="0.64724185639585752"/>
          <c:h val="0.78275812007874013"/>
        </c:manualLayout>
      </c:layout>
      <c:doughnutChart>
        <c:varyColors val="1"/>
        <c:ser>
          <c:idx val="0"/>
          <c:order val="0"/>
          <c:tx>
            <c:strRef>
              <c:f>Sheet1!$B$1</c:f>
              <c:strCache>
                <c:ptCount val="1"/>
                <c:pt idx="0">
                  <c:v>Column1</c:v>
                </c:pt>
              </c:strCache>
            </c:strRef>
          </c:tx>
          <c:spPr>
            <a:solidFill>
              <a:srgbClr val="00589A"/>
            </a:solidFill>
          </c:spPr>
          <c:dPt>
            <c:idx val="0"/>
            <c:bubble3D val="0"/>
            <c:spPr>
              <a:solidFill>
                <a:srgbClr val="00589A"/>
              </a:solidFill>
              <a:ln w="19050">
                <a:solidFill>
                  <a:schemeClr val="lt1"/>
                </a:solidFill>
              </a:ln>
              <a:effectLst/>
            </c:spPr>
            <c:extLst xmlns:c16r2="http://schemas.microsoft.com/office/drawing/2015/06/chart">
              <c:ext xmlns:c16="http://schemas.microsoft.com/office/drawing/2014/chart" uri="{C3380CC4-5D6E-409C-BE32-E72D297353CC}">
                <c16:uniqueId val="{00000001-8500-4FCC-A7C3-A37546A507F7}"/>
              </c:ext>
            </c:extLst>
          </c:dPt>
          <c:dPt>
            <c:idx val="1"/>
            <c:bubble3D val="0"/>
            <c:spPr>
              <a:solidFill>
                <a:srgbClr val="8E4EA6">
                  <a:alpha val="69804"/>
                </a:srgbClr>
              </a:solidFill>
              <a:ln w="19050">
                <a:solidFill>
                  <a:schemeClr val="lt1"/>
                </a:solidFill>
              </a:ln>
              <a:effectLst/>
            </c:spPr>
            <c:extLst xmlns:c16r2="http://schemas.microsoft.com/office/drawing/2015/06/chart">
              <c:ext xmlns:c16="http://schemas.microsoft.com/office/drawing/2014/chart" uri="{C3380CC4-5D6E-409C-BE32-E72D297353CC}">
                <c16:uniqueId val="{00000001-A1AA-4374-9C4E-698713A1946E}"/>
              </c:ext>
            </c:extLst>
          </c:dPt>
          <c:dPt>
            <c:idx val="2"/>
            <c:bubble3D val="0"/>
            <c:spPr>
              <a:solidFill>
                <a:srgbClr val="00589A"/>
              </a:solidFill>
              <a:ln w="19050">
                <a:solidFill>
                  <a:schemeClr val="lt1"/>
                </a:solidFill>
              </a:ln>
              <a:effectLst/>
            </c:spPr>
            <c:extLst xmlns:c16r2="http://schemas.microsoft.com/office/drawing/2015/06/chart">
              <c:ext xmlns:c16="http://schemas.microsoft.com/office/drawing/2014/chart" uri="{C3380CC4-5D6E-409C-BE32-E72D297353CC}">
                <c16:uniqueId val="{00000005-8500-4FCC-A7C3-A37546A507F7}"/>
              </c:ext>
            </c:extLst>
          </c:dPt>
          <c:dPt>
            <c:idx val="3"/>
            <c:bubble3D val="0"/>
            <c:spPr>
              <a:solidFill>
                <a:srgbClr val="00589A"/>
              </a:solidFill>
              <a:ln w="19050">
                <a:solidFill>
                  <a:schemeClr val="lt1"/>
                </a:solidFill>
              </a:ln>
              <a:effectLst/>
            </c:spPr>
            <c:extLst xmlns:c16r2="http://schemas.microsoft.com/office/drawing/2015/06/chart">
              <c:ext xmlns:c16="http://schemas.microsoft.com/office/drawing/2014/chart" uri="{C3380CC4-5D6E-409C-BE32-E72D297353CC}">
                <c16:uniqueId val="{00000007-8500-4FCC-A7C3-A37546A507F7}"/>
              </c:ext>
            </c:extLst>
          </c:dPt>
          <c:cat>
            <c:strRef>
              <c:f>Sheet1!$A$2:$A$5</c:f>
              <c:strCache>
                <c:ptCount val="1"/>
                <c:pt idx="0">
                  <c:v>Investment trade off</c:v>
                </c:pt>
              </c:strCache>
            </c:strRef>
          </c:cat>
          <c:val>
            <c:numRef>
              <c:f>Sheet1!$B$2:$B$5</c:f>
              <c:numCache>
                <c:formatCode>General</c:formatCode>
                <c:ptCount val="4"/>
                <c:pt idx="0">
                  <c:v>54</c:v>
                </c:pt>
                <c:pt idx="1">
                  <c:v>46</c:v>
                </c:pt>
              </c:numCache>
            </c:numRef>
          </c:val>
          <c:extLst xmlns:c16r2="http://schemas.microsoft.com/office/drawing/2015/06/chart">
            <c:ext xmlns:c16="http://schemas.microsoft.com/office/drawing/2014/chart" uri="{C3380CC4-5D6E-409C-BE32-E72D297353CC}">
              <c16:uniqueId val="{00000000-A1AA-4374-9C4E-698713A1946E}"/>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9">
  <a:schemeClr val="accent6"/>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4" dt="2017-05-24T10:03:59.433" idx="1">
    <p:pos x="247" y="2058"/>
    <p:text>Initial caps in two boxes in row 2 are not consistent with the other boxes</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17BC86-03BE-4C98-816C-4D6DA2FB32B7}"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F91EDE5D-94E0-44A9-9702-1608A018DABA}">
      <dgm:prSet phldrT="[Text]" custT="1"/>
      <dgm:spPr>
        <a:solidFill>
          <a:srgbClr val="E85B16">
            <a:alpha val="80784"/>
          </a:srgbClr>
        </a:solidFill>
      </dgm:spPr>
      <dgm:t>
        <a:bodyPr/>
        <a:lstStyle/>
        <a:p>
          <a:r>
            <a:rPr lang="en-US" sz="2000" b="0" dirty="0">
              <a:solidFill>
                <a:schemeClr val="bg1"/>
              </a:solidFill>
            </a:rPr>
            <a:t>Economically Targeted Investing (ETI)</a:t>
          </a:r>
        </a:p>
      </dgm:t>
    </dgm:pt>
    <dgm:pt modelId="{35947C63-021F-4E95-9EBF-C0106E2C4979}" type="parTrans" cxnId="{89E2908E-727C-46CC-AA60-9D29AA78E392}">
      <dgm:prSet/>
      <dgm:spPr/>
      <dgm:t>
        <a:bodyPr/>
        <a:lstStyle/>
        <a:p>
          <a:endParaRPr lang="en-US"/>
        </a:p>
      </dgm:t>
    </dgm:pt>
    <dgm:pt modelId="{0BE618D4-9407-4C78-BFFC-6848802DD2C9}" type="sibTrans" cxnId="{89E2908E-727C-46CC-AA60-9D29AA78E392}">
      <dgm:prSet/>
      <dgm:spPr>
        <a:solidFill>
          <a:srgbClr val="8E4EA6">
            <a:alpha val="27843"/>
          </a:srgbClr>
        </a:solidFill>
        <a:ln>
          <a:solidFill>
            <a:srgbClr val="00589A"/>
          </a:solidFill>
        </a:ln>
      </dgm:spPr>
      <dgm:t>
        <a:bodyPr/>
        <a:lstStyle/>
        <a:p>
          <a:endParaRPr lang="en-US" dirty="0"/>
        </a:p>
      </dgm:t>
    </dgm:pt>
    <dgm:pt modelId="{12CD2163-5AFA-486C-9978-7BF241A5F832}">
      <dgm:prSet phldrT="[Text]" custT="1"/>
      <dgm:spPr>
        <a:solidFill>
          <a:srgbClr val="E85B16">
            <a:alpha val="80784"/>
          </a:srgbClr>
        </a:solidFill>
      </dgm:spPr>
      <dgm:t>
        <a:bodyPr/>
        <a:lstStyle/>
        <a:p>
          <a:r>
            <a:rPr lang="en-US" sz="2000" b="0" dirty="0">
              <a:solidFill>
                <a:schemeClr val="bg1"/>
              </a:solidFill>
            </a:rPr>
            <a:t>Impact Investing</a:t>
          </a:r>
        </a:p>
      </dgm:t>
    </dgm:pt>
    <dgm:pt modelId="{4A7EEEDB-39AA-4893-AF01-BA71A818E563}" type="parTrans" cxnId="{14BCD4D3-387C-44EE-9433-E6A86717FA65}">
      <dgm:prSet/>
      <dgm:spPr/>
      <dgm:t>
        <a:bodyPr/>
        <a:lstStyle/>
        <a:p>
          <a:endParaRPr lang="en-US"/>
        </a:p>
      </dgm:t>
    </dgm:pt>
    <dgm:pt modelId="{6D1D795B-C390-41C6-8E23-85C0D1B3D7E5}" type="sibTrans" cxnId="{14BCD4D3-387C-44EE-9433-E6A86717FA65}">
      <dgm:prSet/>
      <dgm:spPr>
        <a:solidFill>
          <a:srgbClr val="8E4EA6">
            <a:alpha val="27843"/>
          </a:srgbClr>
        </a:solidFill>
        <a:ln>
          <a:solidFill>
            <a:srgbClr val="00589A"/>
          </a:solidFill>
        </a:ln>
      </dgm:spPr>
      <dgm:t>
        <a:bodyPr/>
        <a:lstStyle/>
        <a:p>
          <a:endParaRPr lang="en-US" dirty="0"/>
        </a:p>
      </dgm:t>
    </dgm:pt>
    <dgm:pt modelId="{D16794B8-892E-4DE2-817F-FEACCD2DDAA6}">
      <dgm:prSet phldrT="[Text]" custT="1"/>
      <dgm:spPr>
        <a:solidFill>
          <a:srgbClr val="E85B16">
            <a:alpha val="80784"/>
          </a:srgbClr>
        </a:solidFill>
      </dgm:spPr>
      <dgm:t>
        <a:bodyPr/>
        <a:lstStyle/>
        <a:p>
          <a:r>
            <a:rPr lang="en-US" sz="2000" b="0" dirty="0">
              <a:solidFill>
                <a:schemeClr val="bg1"/>
              </a:solidFill>
            </a:rPr>
            <a:t>Sustainable &amp; responsible investing (SRI)</a:t>
          </a:r>
        </a:p>
      </dgm:t>
    </dgm:pt>
    <dgm:pt modelId="{608BD2A8-86FA-4026-8F96-001947477F27}" type="parTrans" cxnId="{871738E8-05B3-4494-8146-0107A5068DE2}">
      <dgm:prSet/>
      <dgm:spPr/>
      <dgm:t>
        <a:bodyPr/>
        <a:lstStyle/>
        <a:p>
          <a:endParaRPr lang="en-US"/>
        </a:p>
      </dgm:t>
    </dgm:pt>
    <dgm:pt modelId="{816E0FFF-E61E-43E3-B662-D70050A34ED1}" type="sibTrans" cxnId="{871738E8-05B3-4494-8146-0107A5068DE2}">
      <dgm:prSet/>
      <dgm:spPr>
        <a:solidFill>
          <a:srgbClr val="8E4EA6">
            <a:alpha val="27843"/>
          </a:srgbClr>
        </a:solidFill>
        <a:ln>
          <a:solidFill>
            <a:srgbClr val="00589A"/>
          </a:solidFill>
        </a:ln>
      </dgm:spPr>
      <dgm:t>
        <a:bodyPr/>
        <a:lstStyle/>
        <a:p>
          <a:endParaRPr lang="en-US" dirty="0"/>
        </a:p>
      </dgm:t>
    </dgm:pt>
    <dgm:pt modelId="{4DD68AA8-2E11-4A24-9BB6-7FF9EB5F0CD6}">
      <dgm:prSet phldrT="[Text]" custT="1"/>
      <dgm:spPr>
        <a:solidFill>
          <a:srgbClr val="E85B16">
            <a:alpha val="80784"/>
          </a:srgbClr>
        </a:solidFill>
      </dgm:spPr>
      <dgm:t>
        <a:bodyPr/>
        <a:lstStyle/>
        <a:p>
          <a:r>
            <a:rPr lang="en-US" sz="2000" b="0" dirty="0">
              <a:solidFill>
                <a:schemeClr val="bg1"/>
              </a:solidFill>
            </a:rPr>
            <a:t>Environmental, social and governance (ESG) factors</a:t>
          </a:r>
        </a:p>
      </dgm:t>
    </dgm:pt>
    <dgm:pt modelId="{8EFBCADF-A57E-4F15-B62E-817EC2E4586B}" type="parTrans" cxnId="{52594177-76AD-4460-BC33-ED856C628FE2}">
      <dgm:prSet/>
      <dgm:spPr/>
      <dgm:t>
        <a:bodyPr/>
        <a:lstStyle/>
        <a:p>
          <a:endParaRPr lang="en-US"/>
        </a:p>
      </dgm:t>
    </dgm:pt>
    <dgm:pt modelId="{EFE809AB-E01F-4A60-AE83-638B8BA01C6B}" type="sibTrans" cxnId="{52594177-76AD-4460-BC33-ED856C628FE2}">
      <dgm:prSet/>
      <dgm:spPr>
        <a:solidFill>
          <a:srgbClr val="8E4EA6">
            <a:alpha val="27843"/>
          </a:srgbClr>
        </a:solidFill>
        <a:ln>
          <a:solidFill>
            <a:srgbClr val="00589A"/>
          </a:solidFill>
        </a:ln>
      </dgm:spPr>
      <dgm:t>
        <a:bodyPr/>
        <a:lstStyle/>
        <a:p>
          <a:endParaRPr lang="en-US" dirty="0"/>
        </a:p>
      </dgm:t>
    </dgm:pt>
    <dgm:pt modelId="{80DC0B2F-2B9B-48E7-A65A-D9BED50F70A9}">
      <dgm:prSet phldrT="[Text]" custT="1"/>
      <dgm:spPr>
        <a:solidFill>
          <a:srgbClr val="E85B16">
            <a:alpha val="80784"/>
          </a:srgbClr>
        </a:solidFill>
      </dgm:spPr>
      <dgm:t>
        <a:bodyPr/>
        <a:lstStyle/>
        <a:p>
          <a:r>
            <a:rPr lang="en-US" sz="2000" b="0" dirty="0">
              <a:solidFill>
                <a:schemeClr val="bg1"/>
              </a:solidFill>
            </a:rPr>
            <a:t>Socially responsible investing (SRI)</a:t>
          </a:r>
        </a:p>
      </dgm:t>
    </dgm:pt>
    <dgm:pt modelId="{CDBF0899-D1CC-496A-97B4-1EB3B4CA692D}" type="parTrans" cxnId="{DD126FC4-5F80-4361-804C-AFD2B876F35A}">
      <dgm:prSet/>
      <dgm:spPr/>
      <dgm:t>
        <a:bodyPr/>
        <a:lstStyle/>
        <a:p>
          <a:endParaRPr lang="en-US"/>
        </a:p>
      </dgm:t>
    </dgm:pt>
    <dgm:pt modelId="{A1DBEB3F-200C-4EEC-B2F2-FF55DFECF57A}" type="sibTrans" cxnId="{DD126FC4-5F80-4361-804C-AFD2B876F35A}">
      <dgm:prSet/>
      <dgm:spPr>
        <a:solidFill>
          <a:srgbClr val="8E4EA6">
            <a:alpha val="27843"/>
          </a:srgbClr>
        </a:solidFill>
        <a:ln>
          <a:solidFill>
            <a:srgbClr val="00589A"/>
          </a:solidFill>
        </a:ln>
      </dgm:spPr>
      <dgm:t>
        <a:bodyPr/>
        <a:lstStyle/>
        <a:p>
          <a:endParaRPr lang="en-US" dirty="0"/>
        </a:p>
      </dgm:t>
    </dgm:pt>
    <dgm:pt modelId="{0D89D1BF-0322-4F1E-9BED-0A5DD4751C9C}">
      <dgm:prSet phldrT="[Text]" custT="1"/>
      <dgm:spPr>
        <a:solidFill>
          <a:srgbClr val="E85B16">
            <a:alpha val="80784"/>
          </a:srgbClr>
        </a:solidFill>
      </dgm:spPr>
      <dgm:t>
        <a:bodyPr/>
        <a:lstStyle/>
        <a:p>
          <a:r>
            <a:rPr lang="en-US" sz="2000" b="0" dirty="0">
              <a:solidFill>
                <a:schemeClr val="bg1"/>
              </a:solidFill>
            </a:rPr>
            <a:t>Principles of responsible investment (PRI)</a:t>
          </a:r>
        </a:p>
      </dgm:t>
    </dgm:pt>
    <dgm:pt modelId="{BB42F587-2B1A-475C-AECC-B0EAD0ECF30A}" type="parTrans" cxnId="{6C7165C3-2B70-4761-B908-284F3F6AD7B5}">
      <dgm:prSet/>
      <dgm:spPr/>
      <dgm:t>
        <a:bodyPr/>
        <a:lstStyle/>
        <a:p>
          <a:endParaRPr lang="en-US"/>
        </a:p>
      </dgm:t>
    </dgm:pt>
    <dgm:pt modelId="{894B0623-6FBD-4B01-BCD9-97CB4B1D5704}" type="sibTrans" cxnId="{6C7165C3-2B70-4761-B908-284F3F6AD7B5}">
      <dgm:prSet/>
      <dgm:spPr>
        <a:solidFill>
          <a:srgbClr val="8E4EA6">
            <a:alpha val="27843"/>
          </a:srgbClr>
        </a:solidFill>
        <a:ln>
          <a:solidFill>
            <a:srgbClr val="00589A"/>
          </a:solidFill>
        </a:ln>
      </dgm:spPr>
      <dgm:t>
        <a:bodyPr/>
        <a:lstStyle/>
        <a:p>
          <a:endParaRPr lang="en-US" dirty="0"/>
        </a:p>
      </dgm:t>
    </dgm:pt>
    <dgm:pt modelId="{B2BBBAD5-99C2-4B05-BD7A-5DBE3A212FDE}">
      <dgm:prSet phldrT="[Text]" custT="1"/>
      <dgm:spPr>
        <a:solidFill>
          <a:srgbClr val="E85B16">
            <a:alpha val="80784"/>
          </a:srgbClr>
        </a:solidFill>
      </dgm:spPr>
      <dgm:t>
        <a:bodyPr/>
        <a:lstStyle/>
        <a:p>
          <a:r>
            <a:rPr lang="en-US" sz="2000" b="0" dirty="0">
              <a:solidFill>
                <a:schemeClr val="bg1"/>
              </a:solidFill>
            </a:rPr>
            <a:t>Community investing</a:t>
          </a:r>
        </a:p>
      </dgm:t>
    </dgm:pt>
    <dgm:pt modelId="{C4850514-4AFB-4F7D-AC06-8420A1F060D1}" type="parTrans" cxnId="{B0C3E759-0C75-4C71-B614-B530A3A2878F}">
      <dgm:prSet/>
      <dgm:spPr/>
      <dgm:t>
        <a:bodyPr/>
        <a:lstStyle/>
        <a:p>
          <a:endParaRPr lang="en-US"/>
        </a:p>
      </dgm:t>
    </dgm:pt>
    <dgm:pt modelId="{508CD570-00D6-4815-A668-56EC8C201220}" type="sibTrans" cxnId="{B0C3E759-0C75-4C71-B614-B530A3A2878F}">
      <dgm:prSet/>
      <dgm:spPr>
        <a:solidFill>
          <a:srgbClr val="8E4EA6">
            <a:alpha val="27843"/>
          </a:srgbClr>
        </a:solidFill>
        <a:ln>
          <a:solidFill>
            <a:srgbClr val="00589A"/>
          </a:solidFill>
        </a:ln>
      </dgm:spPr>
      <dgm:t>
        <a:bodyPr/>
        <a:lstStyle/>
        <a:p>
          <a:endParaRPr lang="en-US" dirty="0"/>
        </a:p>
      </dgm:t>
    </dgm:pt>
    <dgm:pt modelId="{8F168A70-339F-46F5-B985-86C0CB436B7C}">
      <dgm:prSet phldrT="[Text]" custT="1"/>
      <dgm:spPr>
        <a:solidFill>
          <a:srgbClr val="E85B16">
            <a:alpha val="80784"/>
          </a:srgbClr>
        </a:solidFill>
      </dgm:spPr>
      <dgm:t>
        <a:bodyPr/>
        <a:lstStyle/>
        <a:p>
          <a:r>
            <a:rPr lang="en-US" sz="2000" b="0" dirty="0">
              <a:solidFill>
                <a:schemeClr val="bg1"/>
              </a:solidFill>
            </a:rPr>
            <a:t>Mission-related investing</a:t>
          </a:r>
        </a:p>
      </dgm:t>
    </dgm:pt>
    <dgm:pt modelId="{A489E1C6-4A7B-4AEA-99C2-F629F4E0461C}" type="parTrans" cxnId="{FAF5ECC7-6553-43DE-9857-EB9CD73D7D80}">
      <dgm:prSet/>
      <dgm:spPr/>
      <dgm:t>
        <a:bodyPr/>
        <a:lstStyle/>
        <a:p>
          <a:endParaRPr lang="en-US"/>
        </a:p>
      </dgm:t>
    </dgm:pt>
    <dgm:pt modelId="{43186FCF-5F3B-42F5-B242-51244F886BCA}" type="sibTrans" cxnId="{FAF5ECC7-6553-43DE-9857-EB9CD73D7D80}">
      <dgm:prSet/>
      <dgm:spPr>
        <a:solidFill>
          <a:srgbClr val="8E4EA6">
            <a:alpha val="27843"/>
          </a:srgbClr>
        </a:solidFill>
        <a:ln>
          <a:solidFill>
            <a:srgbClr val="00589A"/>
          </a:solidFill>
        </a:ln>
      </dgm:spPr>
      <dgm:t>
        <a:bodyPr/>
        <a:lstStyle/>
        <a:p>
          <a:endParaRPr lang="en-US" dirty="0"/>
        </a:p>
      </dgm:t>
    </dgm:pt>
    <dgm:pt modelId="{6C7E3451-537D-4152-ADEF-59D404876163}">
      <dgm:prSet phldrT="[Text]" custT="1"/>
      <dgm:spPr>
        <a:solidFill>
          <a:srgbClr val="E85B16">
            <a:alpha val="80784"/>
          </a:srgbClr>
        </a:solidFill>
      </dgm:spPr>
      <dgm:t>
        <a:bodyPr/>
        <a:lstStyle/>
        <a:p>
          <a:r>
            <a:rPr lang="en-US" sz="2000" b="0" dirty="0">
              <a:solidFill>
                <a:schemeClr val="bg1"/>
              </a:solidFill>
            </a:rPr>
            <a:t>Responsible investing</a:t>
          </a:r>
        </a:p>
      </dgm:t>
    </dgm:pt>
    <dgm:pt modelId="{85EFDECC-E962-4924-8F6C-433DFAE91B63}" type="parTrans" cxnId="{9CD25570-1609-410F-9C9A-9F915032448B}">
      <dgm:prSet/>
      <dgm:spPr/>
      <dgm:t>
        <a:bodyPr/>
        <a:lstStyle/>
        <a:p>
          <a:endParaRPr lang="en-US"/>
        </a:p>
      </dgm:t>
    </dgm:pt>
    <dgm:pt modelId="{3518F92E-4C3C-4D0A-AB9F-18A9A1ECF4E9}" type="sibTrans" cxnId="{9CD25570-1609-410F-9C9A-9F915032448B}">
      <dgm:prSet/>
      <dgm:spPr/>
      <dgm:t>
        <a:bodyPr/>
        <a:lstStyle/>
        <a:p>
          <a:endParaRPr lang="en-US"/>
        </a:p>
      </dgm:t>
    </dgm:pt>
    <dgm:pt modelId="{670983DA-7C18-4EA9-BC65-513B75254E85}" type="pres">
      <dgm:prSet presAssocID="{8B17BC86-03BE-4C98-816C-4D6DA2FB32B7}" presName="Name0" presStyleCnt="0">
        <dgm:presLayoutVars>
          <dgm:dir/>
          <dgm:resizeHandles val="exact"/>
        </dgm:presLayoutVars>
      </dgm:prSet>
      <dgm:spPr/>
      <dgm:t>
        <a:bodyPr/>
        <a:lstStyle/>
        <a:p>
          <a:endParaRPr lang="en-US"/>
        </a:p>
      </dgm:t>
    </dgm:pt>
    <dgm:pt modelId="{1787914C-A031-41C1-80D4-C59E6D9DACBF}" type="pres">
      <dgm:prSet presAssocID="{D16794B8-892E-4DE2-817F-FEACCD2DDAA6}" presName="node" presStyleLbl="node1" presStyleIdx="0" presStyleCnt="9">
        <dgm:presLayoutVars>
          <dgm:bulletEnabled val="1"/>
        </dgm:presLayoutVars>
      </dgm:prSet>
      <dgm:spPr/>
      <dgm:t>
        <a:bodyPr/>
        <a:lstStyle/>
        <a:p>
          <a:endParaRPr lang="en-US"/>
        </a:p>
      </dgm:t>
    </dgm:pt>
    <dgm:pt modelId="{18DF773C-510C-4C42-9B6A-678AAD801DFB}" type="pres">
      <dgm:prSet presAssocID="{816E0FFF-E61E-43E3-B662-D70050A34ED1}" presName="sibTrans" presStyleLbl="sibTrans1D1" presStyleIdx="0" presStyleCnt="8"/>
      <dgm:spPr/>
      <dgm:t>
        <a:bodyPr/>
        <a:lstStyle/>
        <a:p>
          <a:endParaRPr lang="en-US"/>
        </a:p>
      </dgm:t>
    </dgm:pt>
    <dgm:pt modelId="{476E9E98-A4E5-45C2-A023-8D676DFB616D}" type="pres">
      <dgm:prSet presAssocID="{816E0FFF-E61E-43E3-B662-D70050A34ED1}" presName="connectorText" presStyleLbl="sibTrans1D1" presStyleIdx="0" presStyleCnt="8"/>
      <dgm:spPr/>
      <dgm:t>
        <a:bodyPr/>
        <a:lstStyle/>
        <a:p>
          <a:endParaRPr lang="en-US"/>
        </a:p>
      </dgm:t>
    </dgm:pt>
    <dgm:pt modelId="{4679AEEC-5000-42EF-874E-69B740104D13}" type="pres">
      <dgm:prSet presAssocID="{80DC0B2F-2B9B-48E7-A65A-D9BED50F70A9}" presName="node" presStyleLbl="node1" presStyleIdx="1" presStyleCnt="9">
        <dgm:presLayoutVars>
          <dgm:bulletEnabled val="1"/>
        </dgm:presLayoutVars>
      </dgm:prSet>
      <dgm:spPr/>
      <dgm:t>
        <a:bodyPr/>
        <a:lstStyle/>
        <a:p>
          <a:endParaRPr lang="en-US"/>
        </a:p>
      </dgm:t>
    </dgm:pt>
    <dgm:pt modelId="{40DC1461-FC59-4D6B-9687-E4131E07A6A7}" type="pres">
      <dgm:prSet presAssocID="{A1DBEB3F-200C-4EEC-B2F2-FF55DFECF57A}" presName="sibTrans" presStyleLbl="sibTrans1D1" presStyleIdx="1" presStyleCnt="8"/>
      <dgm:spPr/>
      <dgm:t>
        <a:bodyPr/>
        <a:lstStyle/>
        <a:p>
          <a:endParaRPr lang="en-US"/>
        </a:p>
      </dgm:t>
    </dgm:pt>
    <dgm:pt modelId="{D15D254A-AB90-4B42-A70F-805CCD59BC9A}" type="pres">
      <dgm:prSet presAssocID="{A1DBEB3F-200C-4EEC-B2F2-FF55DFECF57A}" presName="connectorText" presStyleLbl="sibTrans1D1" presStyleIdx="1" presStyleCnt="8"/>
      <dgm:spPr/>
      <dgm:t>
        <a:bodyPr/>
        <a:lstStyle/>
        <a:p>
          <a:endParaRPr lang="en-US"/>
        </a:p>
      </dgm:t>
    </dgm:pt>
    <dgm:pt modelId="{01E57B42-1D3C-4A0F-BD1A-A494E4AC9312}" type="pres">
      <dgm:prSet presAssocID="{4DD68AA8-2E11-4A24-9BB6-7FF9EB5F0CD6}" presName="node" presStyleLbl="node1" presStyleIdx="2" presStyleCnt="9">
        <dgm:presLayoutVars>
          <dgm:bulletEnabled val="1"/>
        </dgm:presLayoutVars>
      </dgm:prSet>
      <dgm:spPr/>
      <dgm:t>
        <a:bodyPr/>
        <a:lstStyle/>
        <a:p>
          <a:endParaRPr lang="en-US"/>
        </a:p>
      </dgm:t>
    </dgm:pt>
    <dgm:pt modelId="{405DF1F7-DA15-408B-BC9D-6E847BF3A481}" type="pres">
      <dgm:prSet presAssocID="{EFE809AB-E01F-4A60-AE83-638B8BA01C6B}" presName="sibTrans" presStyleLbl="sibTrans1D1" presStyleIdx="2" presStyleCnt="8"/>
      <dgm:spPr/>
      <dgm:t>
        <a:bodyPr/>
        <a:lstStyle/>
        <a:p>
          <a:endParaRPr lang="en-US"/>
        </a:p>
      </dgm:t>
    </dgm:pt>
    <dgm:pt modelId="{F385544C-56C2-436D-A861-E1181881D1A5}" type="pres">
      <dgm:prSet presAssocID="{EFE809AB-E01F-4A60-AE83-638B8BA01C6B}" presName="connectorText" presStyleLbl="sibTrans1D1" presStyleIdx="2" presStyleCnt="8"/>
      <dgm:spPr/>
      <dgm:t>
        <a:bodyPr/>
        <a:lstStyle/>
        <a:p>
          <a:endParaRPr lang="en-US"/>
        </a:p>
      </dgm:t>
    </dgm:pt>
    <dgm:pt modelId="{83D61C53-17F1-4231-AACF-2EB13C3A85F7}" type="pres">
      <dgm:prSet presAssocID="{F91EDE5D-94E0-44A9-9702-1608A018DABA}" presName="node" presStyleLbl="node1" presStyleIdx="3" presStyleCnt="9">
        <dgm:presLayoutVars>
          <dgm:bulletEnabled val="1"/>
        </dgm:presLayoutVars>
      </dgm:prSet>
      <dgm:spPr/>
      <dgm:t>
        <a:bodyPr/>
        <a:lstStyle/>
        <a:p>
          <a:endParaRPr lang="en-US"/>
        </a:p>
      </dgm:t>
    </dgm:pt>
    <dgm:pt modelId="{923EA356-3F38-48D5-8694-7BE62752884A}" type="pres">
      <dgm:prSet presAssocID="{0BE618D4-9407-4C78-BFFC-6848802DD2C9}" presName="sibTrans" presStyleLbl="sibTrans1D1" presStyleIdx="3" presStyleCnt="8"/>
      <dgm:spPr/>
      <dgm:t>
        <a:bodyPr/>
        <a:lstStyle/>
        <a:p>
          <a:endParaRPr lang="en-US"/>
        </a:p>
      </dgm:t>
    </dgm:pt>
    <dgm:pt modelId="{512CA95A-7C3E-4679-9315-FF15B4FC9D72}" type="pres">
      <dgm:prSet presAssocID="{0BE618D4-9407-4C78-BFFC-6848802DD2C9}" presName="connectorText" presStyleLbl="sibTrans1D1" presStyleIdx="3" presStyleCnt="8"/>
      <dgm:spPr/>
      <dgm:t>
        <a:bodyPr/>
        <a:lstStyle/>
        <a:p>
          <a:endParaRPr lang="en-US"/>
        </a:p>
      </dgm:t>
    </dgm:pt>
    <dgm:pt modelId="{6CDEC1D5-76F5-4A29-92E3-5953488469A6}" type="pres">
      <dgm:prSet presAssocID="{12CD2163-5AFA-486C-9978-7BF241A5F832}" presName="node" presStyleLbl="node1" presStyleIdx="4" presStyleCnt="9">
        <dgm:presLayoutVars>
          <dgm:bulletEnabled val="1"/>
        </dgm:presLayoutVars>
      </dgm:prSet>
      <dgm:spPr/>
      <dgm:t>
        <a:bodyPr/>
        <a:lstStyle/>
        <a:p>
          <a:endParaRPr lang="en-US"/>
        </a:p>
      </dgm:t>
    </dgm:pt>
    <dgm:pt modelId="{BB71D04A-0503-4B22-AD7E-79D7C16569E5}" type="pres">
      <dgm:prSet presAssocID="{6D1D795B-C390-41C6-8E23-85C0D1B3D7E5}" presName="sibTrans" presStyleLbl="sibTrans1D1" presStyleIdx="4" presStyleCnt="8"/>
      <dgm:spPr/>
      <dgm:t>
        <a:bodyPr/>
        <a:lstStyle/>
        <a:p>
          <a:endParaRPr lang="en-US"/>
        </a:p>
      </dgm:t>
    </dgm:pt>
    <dgm:pt modelId="{98F8437D-1899-4E4B-A11D-8CC8B2C6DE0F}" type="pres">
      <dgm:prSet presAssocID="{6D1D795B-C390-41C6-8E23-85C0D1B3D7E5}" presName="connectorText" presStyleLbl="sibTrans1D1" presStyleIdx="4" presStyleCnt="8"/>
      <dgm:spPr/>
      <dgm:t>
        <a:bodyPr/>
        <a:lstStyle/>
        <a:p>
          <a:endParaRPr lang="en-US"/>
        </a:p>
      </dgm:t>
    </dgm:pt>
    <dgm:pt modelId="{B11997BE-B540-4509-899D-215B739E9D55}" type="pres">
      <dgm:prSet presAssocID="{0D89D1BF-0322-4F1E-9BED-0A5DD4751C9C}" presName="node" presStyleLbl="node1" presStyleIdx="5" presStyleCnt="9">
        <dgm:presLayoutVars>
          <dgm:bulletEnabled val="1"/>
        </dgm:presLayoutVars>
      </dgm:prSet>
      <dgm:spPr/>
      <dgm:t>
        <a:bodyPr/>
        <a:lstStyle/>
        <a:p>
          <a:endParaRPr lang="en-US"/>
        </a:p>
      </dgm:t>
    </dgm:pt>
    <dgm:pt modelId="{C9AF6229-9164-42EF-9287-76AFB7D5B00C}" type="pres">
      <dgm:prSet presAssocID="{894B0623-6FBD-4B01-BCD9-97CB4B1D5704}" presName="sibTrans" presStyleLbl="sibTrans1D1" presStyleIdx="5" presStyleCnt="8"/>
      <dgm:spPr/>
      <dgm:t>
        <a:bodyPr/>
        <a:lstStyle/>
        <a:p>
          <a:endParaRPr lang="en-US"/>
        </a:p>
      </dgm:t>
    </dgm:pt>
    <dgm:pt modelId="{55CCC82F-4981-40E7-89F0-533161BCDAAF}" type="pres">
      <dgm:prSet presAssocID="{894B0623-6FBD-4B01-BCD9-97CB4B1D5704}" presName="connectorText" presStyleLbl="sibTrans1D1" presStyleIdx="5" presStyleCnt="8"/>
      <dgm:spPr/>
      <dgm:t>
        <a:bodyPr/>
        <a:lstStyle/>
        <a:p>
          <a:endParaRPr lang="en-US"/>
        </a:p>
      </dgm:t>
    </dgm:pt>
    <dgm:pt modelId="{522FCE04-5F84-4715-9019-D7F2F0EECAC1}" type="pres">
      <dgm:prSet presAssocID="{B2BBBAD5-99C2-4B05-BD7A-5DBE3A212FDE}" presName="node" presStyleLbl="node1" presStyleIdx="6" presStyleCnt="9">
        <dgm:presLayoutVars>
          <dgm:bulletEnabled val="1"/>
        </dgm:presLayoutVars>
      </dgm:prSet>
      <dgm:spPr/>
      <dgm:t>
        <a:bodyPr/>
        <a:lstStyle/>
        <a:p>
          <a:endParaRPr lang="en-US"/>
        </a:p>
      </dgm:t>
    </dgm:pt>
    <dgm:pt modelId="{45423646-8064-48D6-8CB4-0B7B78A34828}" type="pres">
      <dgm:prSet presAssocID="{508CD570-00D6-4815-A668-56EC8C201220}" presName="sibTrans" presStyleLbl="sibTrans1D1" presStyleIdx="6" presStyleCnt="8"/>
      <dgm:spPr/>
      <dgm:t>
        <a:bodyPr/>
        <a:lstStyle/>
        <a:p>
          <a:endParaRPr lang="en-US"/>
        </a:p>
      </dgm:t>
    </dgm:pt>
    <dgm:pt modelId="{D54DCA1F-AD85-48F4-9F94-23AF8C3A360A}" type="pres">
      <dgm:prSet presAssocID="{508CD570-00D6-4815-A668-56EC8C201220}" presName="connectorText" presStyleLbl="sibTrans1D1" presStyleIdx="6" presStyleCnt="8"/>
      <dgm:spPr/>
      <dgm:t>
        <a:bodyPr/>
        <a:lstStyle/>
        <a:p>
          <a:endParaRPr lang="en-US"/>
        </a:p>
      </dgm:t>
    </dgm:pt>
    <dgm:pt modelId="{4EE64041-57C0-4ABE-9B62-3F0C64A69095}" type="pres">
      <dgm:prSet presAssocID="{8F168A70-339F-46F5-B985-86C0CB436B7C}" presName="node" presStyleLbl="node1" presStyleIdx="7" presStyleCnt="9">
        <dgm:presLayoutVars>
          <dgm:bulletEnabled val="1"/>
        </dgm:presLayoutVars>
      </dgm:prSet>
      <dgm:spPr/>
      <dgm:t>
        <a:bodyPr/>
        <a:lstStyle/>
        <a:p>
          <a:endParaRPr lang="en-US"/>
        </a:p>
      </dgm:t>
    </dgm:pt>
    <dgm:pt modelId="{05ADA3B5-4E64-4126-9177-CFCD57965B0F}" type="pres">
      <dgm:prSet presAssocID="{43186FCF-5F3B-42F5-B242-51244F886BCA}" presName="sibTrans" presStyleLbl="sibTrans1D1" presStyleIdx="7" presStyleCnt="8"/>
      <dgm:spPr/>
      <dgm:t>
        <a:bodyPr/>
        <a:lstStyle/>
        <a:p>
          <a:endParaRPr lang="en-US"/>
        </a:p>
      </dgm:t>
    </dgm:pt>
    <dgm:pt modelId="{B9A240F5-51D7-4E00-A0DD-AADF2B3F4F1C}" type="pres">
      <dgm:prSet presAssocID="{43186FCF-5F3B-42F5-B242-51244F886BCA}" presName="connectorText" presStyleLbl="sibTrans1D1" presStyleIdx="7" presStyleCnt="8"/>
      <dgm:spPr/>
      <dgm:t>
        <a:bodyPr/>
        <a:lstStyle/>
        <a:p>
          <a:endParaRPr lang="en-US"/>
        </a:p>
      </dgm:t>
    </dgm:pt>
    <dgm:pt modelId="{740AA0C1-0B1C-49C0-A3C5-9B3EB087ECCA}" type="pres">
      <dgm:prSet presAssocID="{6C7E3451-537D-4152-ADEF-59D404876163}" presName="node" presStyleLbl="node1" presStyleIdx="8" presStyleCnt="9">
        <dgm:presLayoutVars>
          <dgm:bulletEnabled val="1"/>
        </dgm:presLayoutVars>
      </dgm:prSet>
      <dgm:spPr/>
      <dgm:t>
        <a:bodyPr/>
        <a:lstStyle/>
        <a:p>
          <a:endParaRPr lang="en-US"/>
        </a:p>
      </dgm:t>
    </dgm:pt>
  </dgm:ptLst>
  <dgm:cxnLst>
    <dgm:cxn modelId="{499BCC13-158F-4A8C-A0C9-25ACAFE3DBBF}" type="presOf" srcId="{43186FCF-5F3B-42F5-B242-51244F886BCA}" destId="{B9A240F5-51D7-4E00-A0DD-AADF2B3F4F1C}" srcOrd="1" destOrd="0" presId="urn:microsoft.com/office/officeart/2005/8/layout/bProcess3"/>
    <dgm:cxn modelId="{980DF4FB-98A8-4FC0-B628-987020B831EE}" type="presOf" srcId="{508CD570-00D6-4815-A668-56EC8C201220}" destId="{45423646-8064-48D6-8CB4-0B7B78A34828}" srcOrd="0" destOrd="0" presId="urn:microsoft.com/office/officeart/2005/8/layout/bProcess3"/>
    <dgm:cxn modelId="{3BB5588D-F677-4853-88FE-38A1AA43158D}" type="presOf" srcId="{4DD68AA8-2E11-4A24-9BB6-7FF9EB5F0CD6}" destId="{01E57B42-1D3C-4A0F-BD1A-A494E4AC9312}" srcOrd="0" destOrd="0" presId="urn:microsoft.com/office/officeart/2005/8/layout/bProcess3"/>
    <dgm:cxn modelId="{B0C3E759-0C75-4C71-B614-B530A3A2878F}" srcId="{8B17BC86-03BE-4C98-816C-4D6DA2FB32B7}" destId="{B2BBBAD5-99C2-4B05-BD7A-5DBE3A212FDE}" srcOrd="6" destOrd="0" parTransId="{C4850514-4AFB-4F7D-AC06-8420A1F060D1}" sibTransId="{508CD570-00D6-4815-A668-56EC8C201220}"/>
    <dgm:cxn modelId="{BB3AA858-52D6-441B-A806-6140A2AEE8C7}" type="presOf" srcId="{EFE809AB-E01F-4A60-AE83-638B8BA01C6B}" destId="{F385544C-56C2-436D-A861-E1181881D1A5}" srcOrd="1" destOrd="0" presId="urn:microsoft.com/office/officeart/2005/8/layout/bProcess3"/>
    <dgm:cxn modelId="{F72AACB3-5694-4985-87CC-35035B055923}" type="presOf" srcId="{6D1D795B-C390-41C6-8E23-85C0D1B3D7E5}" destId="{98F8437D-1899-4E4B-A11D-8CC8B2C6DE0F}" srcOrd="1" destOrd="0" presId="urn:microsoft.com/office/officeart/2005/8/layout/bProcess3"/>
    <dgm:cxn modelId="{1F8C2A70-1651-4223-B26D-7690CC56CFB3}" type="presOf" srcId="{A1DBEB3F-200C-4EEC-B2F2-FF55DFECF57A}" destId="{40DC1461-FC59-4D6B-9687-E4131E07A6A7}" srcOrd="0" destOrd="0" presId="urn:microsoft.com/office/officeart/2005/8/layout/bProcess3"/>
    <dgm:cxn modelId="{5BB39A08-BB85-425F-9E6E-21E2854225AB}" type="presOf" srcId="{0BE618D4-9407-4C78-BFFC-6848802DD2C9}" destId="{512CA95A-7C3E-4679-9315-FF15B4FC9D72}" srcOrd="1" destOrd="0" presId="urn:microsoft.com/office/officeart/2005/8/layout/bProcess3"/>
    <dgm:cxn modelId="{DD126FC4-5F80-4361-804C-AFD2B876F35A}" srcId="{8B17BC86-03BE-4C98-816C-4D6DA2FB32B7}" destId="{80DC0B2F-2B9B-48E7-A65A-D9BED50F70A9}" srcOrd="1" destOrd="0" parTransId="{CDBF0899-D1CC-496A-97B4-1EB3B4CA692D}" sibTransId="{A1DBEB3F-200C-4EEC-B2F2-FF55DFECF57A}"/>
    <dgm:cxn modelId="{FAF5ECC7-6553-43DE-9857-EB9CD73D7D80}" srcId="{8B17BC86-03BE-4C98-816C-4D6DA2FB32B7}" destId="{8F168A70-339F-46F5-B985-86C0CB436B7C}" srcOrd="7" destOrd="0" parTransId="{A489E1C6-4A7B-4AEA-99C2-F629F4E0461C}" sibTransId="{43186FCF-5F3B-42F5-B242-51244F886BCA}"/>
    <dgm:cxn modelId="{6496D2DE-E953-4401-BCEE-2179AF3D2EA8}" type="presOf" srcId="{0BE618D4-9407-4C78-BFFC-6848802DD2C9}" destId="{923EA356-3F38-48D5-8694-7BE62752884A}" srcOrd="0" destOrd="0" presId="urn:microsoft.com/office/officeart/2005/8/layout/bProcess3"/>
    <dgm:cxn modelId="{9CD25570-1609-410F-9C9A-9F915032448B}" srcId="{8B17BC86-03BE-4C98-816C-4D6DA2FB32B7}" destId="{6C7E3451-537D-4152-ADEF-59D404876163}" srcOrd="8" destOrd="0" parTransId="{85EFDECC-E962-4924-8F6C-433DFAE91B63}" sibTransId="{3518F92E-4C3C-4D0A-AB9F-18A9A1ECF4E9}"/>
    <dgm:cxn modelId="{61432042-C455-43B1-A1DC-DBF676B9399C}" type="presOf" srcId="{508CD570-00D6-4815-A668-56EC8C201220}" destId="{D54DCA1F-AD85-48F4-9F94-23AF8C3A360A}" srcOrd="1" destOrd="0" presId="urn:microsoft.com/office/officeart/2005/8/layout/bProcess3"/>
    <dgm:cxn modelId="{871738E8-05B3-4494-8146-0107A5068DE2}" srcId="{8B17BC86-03BE-4C98-816C-4D6DA2FB32B7}" destId="{D16794B8-892E-4DE2-817F-FEACCD2DDAA6}" srcOrd="0" destOrd="0" parTransId="{608BD2A8-86FA-4026-8F96-001947477F27}" sibTransId="{816E0FFF-E61E-43E3-B662-D70050A34ED1}"/>
    <dgm:cxn modelId="{2E036B89-EB56-4479-B1A8-AAD172BAD99C}" type="presOf" srcId="{816E0FFF-E61E-43E3-B662-D70050A34ED1}" destId="{18DF773C-510C-4C42-9B6A-678AAD801DFB}" srcOrd="0" destOrd="0" presId="urn:microsoft.com/office/officeart/2005/8/layout/bProcess3"/>
    <dgm:cxn modelId="{F8B6B75F-90A4-437B-A62F-D46A9894D06E}" type="presOf" srcId="{894B0623-6FBD-4B01-BCD9-97CB4B1D5704}" destId="{55CCC82F-4981-40E7-89F0-533161BCDAAF}" srcOrd="1" destOrd="0" presId="urn:microsoft.com/office/officeart/2005/8/layout/bProcess3"/>
    <dgm:cxn modelId="{2041757A-E8D5-4F7A-9F7D-B51EC760BC26}" type="presOf" srcId="{816E0FFF-E61E-43E3-B662-D70050A34ED1}" destId="{476E9E98-A4E5-45C2-A023-8D676DFB616D}" srcOrd="1" destOrd="0" presId="urn:microsoft.com/office/officeart/2005/8/layout/bProcess3"/>
    <dgm:cxn modelId="{C6C405F4-C127-4BBE-A927-9E0C4970355C}" type="presOf" srcId="{EFE809AB-E01F-4A60-AE83-638B8BA01C6B}" destId="{405DF1F7-DA15-408B-BC9D-6E847BF3A481}" srcOrd="0" destOrd="0" presId="urn:microsoft.com/office/officeart/2005/8/layout/bProcess3"/>
    <dgm:cxn modelId="{5B492606-C2B8-4C93-9C6A-757788C64438}" type="presOf" srcId="{6C7E3451-537D-4152-ADEF-59D404876163}" destId="{740AA0C1-0B1C-49C0-A3C5-9B3EB087ECCA}" srcOrd="0" destOrd="0" presId="urn:microsoft.com/office/officeart/2005/8/layout/bProcess3"/>
    <dgm:cxn modelId="{5EEB0EF2-3F7C-4324-BDE2-66FA8F2317D7}" type="presOf" srcId="{12CD2163-5AFA-486C-9978-7BF241A5F832}" destId="{6CDEC1D5-76F5-4A29-92E3-5953488469A6}" srcOrd="0" destOrd="0" presId="urn:microsoft.com/office/officeart/2005/8/layout/bProcess3"/>
    <dgm:cxn modelId="{3C05D2E3-9E51-43FA-82FC-B797EF277243}" type="presOf" srcId="{8F168A70-339F-46F5-B985-86C0CB436B7C}" destId="{4EE64041-57C0-4ABE-9B62-3F0C64A69095}" srcOrd="0" destOrd="0" presId="urn:microsoft.com/office/officeart/2005/8/layout/bProcess3"/>
    <dgm:cxn modelId="{3E356EDC-04BE-48F7-B87C-0A67E802582C}" type="presOf" srcId="{A1DBEB3F-200C-4EEC-B2F2-FF55DFECF57A}" destId="{D15D254A-AB90-4B42-A70F-805CCD59BC9A}" srcOrd="1" destOrd="0" presId="urn:microsoft.com/office/officeart/2005/8/layout/bProcess3"/>
    <dgm:cxn modelId="{EB198EB9-DBCA-464A-9F4C-76F8A5A03294}" type="presOf" srcId="{894B0623-6FBD-4B01-BCD9-97CB4B1D5704}" destId="{C9AF6229-9164-42EF-9287-76AFB7D5B00C}" srcOrd="0" destOrd="0" presId="urn:microsoft.com/office/officeart/2005/8/layout/bProcess3"/>
    <dgm:cxn modelId="{14BCD4D3-387C-44EE-9433-E6A86717FA65}" srcId="{8B17BC86-03BE-4C98-816C-4D6DA2FB32B7}" destId="{12CD2163-5AFA-486C-9978-7BF241A5F832}" srcOrd="4" destOrd="0" parTransId="{4A7EEEDB-39AA-4893-AF01-BA71A818E563}" sibTransId="{6D1D795B-C390-41C6-8E23-85C0D1B3D7E5}"/>
    <dgm:cxn modelId="{B4EB4308-F987-4C8B-A4DF-1EC4A0851482}" type="presOf" srcId="{6D1D795B-C390-41C6-8E23-85C0D1B3D7E5}" destId="{BB71D04A-0503-4B22-AD7E-79D7C16569E5}" srcOrd="0" destOrd="0" presId="urn:microsoft.com/office/officeart/2005/8/layout/bProcess3"/>
    <dgm:cxn modelId="{A4DEF119-44D3-4F3F-AAF9-C73FDBEF9582}" type="presOf" srcId="{8B17BC86-03BE-4C98-816C-4D6DA2FB32B7}" destId="{670983DA-7C18-4EA9-BC65-513B75254E85}" srcOrd="0" destOrd="0" presId="urn:microsoft.com/office/officeart/2005/8/layout/bProcess3"/>
    <dgm:cxn modelId="{89E2908E-727C-46CC-AA60-9D29AA78E392}" srcId="{8B17BC86-03BE-4C98-816C-4D6DA2FB32B7}" destId="{F91EDE5D-94E0-44A9-9702-1608A018DABA}" srcOrd="3" destOrd="0" parTransId="{35947C63-021F-4E95-9EBF-C0106E2C4979}" sibTransId="{0BE618D4-9407-4C78-BFFC-6848802DD2C9}"/>
    <dgm:cxn modelId="{6B562C93-BBEB-4C07-9122-1704F5E13536}" type="presOf" srcId="{80DC0B2F-2B9B-48E7-A65A-D9BED50F70A9}" destId="{4679AEEC-5000-42EF-874E-69B740104D13}" srcOrd="0" destOrd="0" presId="urn:microsoft.com/office/officeart/2005/8/layout/bProcess3"/>
    <dgm:cxn modelId="{7CA4B46D-ED34-4E8E-B479-2B3849C22ACA}" type="presOf" srcId="{D16794B8-892E-4DE2-817F-FEACCD2DDAA6}" destId="{1787914C-A031-41C1-80D4-C59E6D9DACBF}" srcOrd="0" destOrd="0" presId="urn:microsoft.com/office/officeart/2005/8/layout/bProcess3"/>
    <dgm:cxn modelId="{E53FD810-3A48-4D8F-A181-0D25B54B5829}" type="presOf" srcId="{F91EDE5D-94E0-44A9-9702-1608A018DABA}" destId="{83D61C53-17F1-4231-AACF-2EB13C3A85F7}" srcOrd="0" destOrd="0" presId="urn:microsoft.com/office/officeart/2005/8/layout/bProcess3"/>
    <dgm:cxn modelId="{52594177-76AD-4460-BC33-ED856C628FE2}" srcId="{8B17BC86-03BE-4C98-816C-4D6DA2FB32B7}" destId="{4DD68AA8-2E11-4A24-9BB6-7FF9EB5F0CD6}" srcOrd="2" destOrd="0" parTransId="{8EFBCADF-A57E-4F15-B62E-817EC2E4586B}" sibTransId="{EFE809AB-E01F-4A60-AE83-638B8BA01C6B}"/>
    <dgm:cxn modelId="{A6588001-D7A8-4892-BAF8-1B8D53B5879F}" type="presOf" srcId="{43186FCF-5F3B-42F5-B242-51244F886BCA}" destId="{05ADA3B5-4E64-4126-9177-CFCD57965B0F}" srcOrd="0" destOrd="0" presId="urn:microsoft.com/office/officeart/2005/8/layout/bProcess3"/>
    <dgm:cxn modelId="{F9EDEC27-2D32-48B0-BC6A-FE5F54C611CE}" type="presOf" srcId="{0D89D1BF-0322-4F1E-9BED-0A5DD4751C9C}" destId="{B11997BE-B540-4509-899D-215B739E9D55}" srcOrd="0" destOrd="0" presId="urn:microsoft.com/office/officeart/2005/8/layout/bProcess3"/>
    <dgm:cxn modelId="{6C7165C3-2B70-4761-B908-284F3F6AD7B5}" srcId="{8B17BC86-03BE-4C98-816C-4D6DA2FB32B7}" destId="{0D89D1BF-0322-4F1E-9BED-0A5DD4751C9C}" srcOrd="5" destOrd="0" parTransId="{BB42F587-2B1A-475C-AECC-B0EAD0ECF30A}" sibTransId="{894B0623-6FBD-4B01-BCD9-97CB4B1D5704}"/>
    <dgm:cxn modelId="{5CC25A04-21F2-42B7-BC28-D3715E0FBF93}" type="presOf" srcId="{B2BBBAD5-99C2-4B05-BD7A-5DBE3A212FDE}" destId="{522FCE04-5F84-4715-9019-D7F2F0EECAC1}" srcOrd="0" destOrd="0" presId="urn:microsoft.com/office/officeart/2005/8/layout/bProcess3"/>
    <dgm:cxn modelId="{28EE1298-416C-48B4-AFC9-FE12C40BA41D}" type="presParOf" srcId="{670983DA-7C18-4EA9-BC65-513B75254E85}" destId="{1787914C-A031-41C1-80D4-C59E6D9DACBF}" srcOrd="0" destOrd="0" presId="urn:microsoft.com/office/officeart/2005/8/layout/bProcess3"/>
    <dgm:cxn modelId="{0E20457C-27BE-4BDF-85F5-F1B022FCAA8E}" type="presParOf" srcId="{670983DA-7C18-4EA9-BC65-513B75254E85}" destId="{18DF773C-510C-4C42-9B6A-678AAD801DFB}" srcOrd="1" destOrd="0" presId="urn:microsoft.com/office/officeart/2005/8/layout/bProcess3"/>
    <dgm:cxn modelId="{6C53F752-3BD3-4446-972C-0F56EE01B639}" type="presParOf" srcId="{18DF773C-510C-4C42-9B6A-678AAD801DFB}" destId="{476E9E98-A4E5-45C2-A023-8D676DFB616D}" srcOrd="0" destOrd="0" presId="urn:microsoft.com/office/officeart/2005/8/layout/bProcess3"/>
    <dgm:cxn modelId="{830E8511-DE2B-4F0F-98F0-85BD39511F3E}" type="presParOf" srcId="{670983DA-7C18-4EA9-BC65-513B75254E85}" destId="{4679AEEC-5000-42EF-874E-69B740104D13}" srcOrd="2" destOrd="0" presId="urn:microsoft.com/office/officeart/2005/8/layout/bProcess3"/>
    <dgm:cxn modelId="{FAC97873-6EA5-40C3-910C-E2C10C8E2517}" type="presParOf" srcId="{670983DA-7C18-4EA9-BC65-513B75254E85}" destId="{40DC1461-FC59-4D6B-9687-E4131E07A6A7}" srcOrd="3" destOrd="0" presId="urn:microsoft.com/office/officeart/2005/8/layout/bProcess3"/>
    <dgm:cxn modelId="{4A226DEB-4E76-42F5-A2C0-0C5186F2C556}" type="presParOf" srcId="{40DC1461-FC59-4D6B-9687-E4131E07A6A7}" destId="{D15D254A-AB90-4B42-A70F-805CCD59BC9A}" srcOrd="0" destOrd="0" presId="urn:microsoft.com/office/officeart/2005/8/layout/bProcess3"/>
    <dgm:cxn modelId="{6069DA48-954F-411A-8A9F-A6A9F81EF1AA}" type="presParOf" srcId="{670983DA-7C18-4EA9-BC65-513B75254E85}" destId="{01E57B42-1D3C-4A0F-BD1A-A494E4AC9312}" srcOrd="4" destOrd="0" presId="urn:microsoft.com/office/officeart/2005/8/layout/bProcess3"/>
    <dgm:cxn modelId="{E4991157-3F86-400E-B197-373FA233AAF3}" type="presParOf" srcId="{670983DA-7C18-4EA9-BC65-513B75254E85}" destId="{405DF1F7-DA15-408B-BC9D-6E847BF3A481}" srcOrd="5" destOrd="0" presId="urn:microsoft.com/office/officeart/2005/8/layout/bProcess3"/>
    <dgm:cxn modelId="{EB3C323A-F605-4520-8B10-AD31B8DA7576}" type="presParOf" srcId="{405DF1F7-DA15-408B-BC9D-6E847BF3A481}" destId="{F385544C-56C2-436D-A861-E1181881D1A5}" srcOrd="0" destOrd="0" presId="urn:microsoft.com/office/officeart/2005/8/layout/bProcess3"/>
    <dgm:cxn modelId="{C6922C94-6E00-41B8-93BA-DC63E54A96B8}" type="presParOf" srcId="{670983DA-7C18-4EA9-BC65-513B75254E85}" destId="{83D61C53-17F1-4231-AACF-2EB13C3A85F7}" srcOrd="6" destOrd="0" presId="urn:microsoft.com/office/officeart/2005/8/layout/bProcess3"/>
    <dgm:cxn modelId="{CD11D385-16EC-451C-9CE4-EDEC72BBC0FF}" type="presParOf" srcId="{670983DA-7C18-4EA9-BC65-513B75254E85}" destId="{923EA356-3F38-48D5-8694-7BE62752884A}" srcOrd="7" destOrd="0" presId="urn:microsoft.com/office/officeart/2005/8/layout/bProcess3"/>
    <dgm:cxn modelId="{C3424B66-AAC6-452D-88BE-3FA6E925A33C}" type="presParOf" srcId="{923EA356-3F38-48D5-8694-7BE62752884A}" destId="{512CA95A-7C3E-4679-9315-FF15B4FC9D72}" srcOrd="0" destOrd="0" presId="urn:microsoft.com/office/officeart/2005/8/layout/bProcess3"/>
    <dgm:cxn modelId="{32B5203D-89E4-4BD3-8C26-71A14BA45097}" type="presParOf" srcId="{670983DA-7C18-4EA9-BC65-513B75254E85}" destId="{6CDEC1D5-76F5-4A29-92E3-5953488469A6}" srcOrd="8" destOrd="0" presId="urn:microsoft.com/office/officeart/2005/8/layout/bProcess3"/>
    <dgm:cxn modelId="{B28BA20A-3F01-43AD-BDF5-06B8FA3CB662}" type="presParOf" srcId="{670983DA-7C18-4EA9-BC65-513B75254E85}" destId="{BB71D04A-0503-4B22-AD7E-79D7C16569E5}" srcOrd="9" destOrd="0" presId="urn:microsoft.com/office/officeart/2005/8/layout/bProcess3"/>
    <dgm:cxn modelId="{9207F00D-488D-4833-A3AB-A2B62648D14D}" type="presParOf" srcId="{BB71D04A-0503-4B22-AD7E-79D7C16569E5}" destId="{98F8437D-1899-4E4B-A11D-8CC8B2C6DE0F}" srcOrd="0" destOrd="0" presId="urn:microsoft.com/office/officeart/2005/8/layout/bProcess3"/>
    <dgm:cxn modelId="{6B94165F-7035-4802-82D5-5B5DE7C0B289}" type="presParOf" srcId="{670983DA-7C18-4EA9-BC65-513B75254E85}" destId="{B11997BE-B540-4509-899D-215B739E9D55}" srcOrd="10" destOrd="0" presId="urn:microsoft.com/office/officeart/2005/8/layout/bProcess3"/>
    <dgm:cxn modelId="{A4CC445E-0DF1-4E4E-853C-DC5B7E9771B0}" type="presParOf" srcId="{670983DA-7C18-4EA9-BC65-513B75254E85}" destId="{C9AF6229-9164-42EF-9287-76AFB7D5B00C}" srcOrd="11" destOrd="0" presId="urn:microsoft.com/office/officeart/2005/8/layout/bProcess3"/>
    <dgm:cxn modelId="{3EB3F8BC-C8AC-499B-9360-21DB1CE5C6C4}" type="presParOf" srcId="{C9AF6229-9164-42EF-9287-76AFB7D5B00C}" destId="{55CCC82F-4981-40E7-89F0-533161BCDAAF}" srcOrd="0" destOrd="0" presId="urn:microsoft.com/office/officeart/2005/8/layout/bProcess3"/>
    <dgm:cxn modelId="{79042791-ADAB-4F1D-8486-647A49E7D5D6}" type="presParOf" srcId="{670983DA-7C18-4EA9-BC65-513B75254E85}" destId="{522FCE04-5F84-4715-9019-D7F2F0EECAC1}" srcOrd="12" destOrd="0" presId="urn:microsoft.com/office/officeart/2005/8/layout/bProcess3"/>
    <dgm:cxn modelId="{C9549EC8-3D12-4F50-BD0B-5E56B5529065}" type="presParOf" srcId="{670983DA-7C18-4EA9-BC65-513B75254E85}" destId="{45423646-8064-48D6-8CB4-0B7B78A34828}" srcOrd="13" destOrd="0" presId="urn:microsoft.com/office/officeart/2005/8/layout/bProcess3"/>
    <dgm:cxn modelId="{0F79C494-F90B-430C-82D6-6AC2FC82FD66}" type="presParOf" srcId="{45423646-8064-48D6-8CB4-0B7B78A34828}" destId="{D54DCA1F-AD85-48F4-9F94-23AF8C3A360A}" srcOrd="0" destOrd="0" presId="urn:microsoft.com/office/officeart/2005/8/layout/bProcess3"/>
    <dgm:cxn modelId="{85B3F73A-B7B0-447A-8756-92E856DFFEAA}" type="presParOf" srcId="{670983DA-7C18-4EA9-BC65-513B75254E85}" destId="{4EE64041-57C0-4ABE-9B62-3F0C64A69095}" srcOrd="14" destOrd="0" presId="urn:microsoft.com/office/officeart/2005/8/layout/bProcess3"/>
    <dgm:cxn modelId="{6C1D7A93-D971-4C2F-B9B4-53AFAF46126F}" type="presParOf" srcId="{670983DA-7C18-4EA9-BC65-513B75254E85}" destId="{05ADA3B5-4E64-4126-9177-CFCD57965B0F}" srcOrd="15" destOrd="0" presId="urn:microsoft.com/office/officeart/2005/8/layout/bProcess3"/>
    <dgm:cxn modelId="{200037C5-1BE9-40CC-8843-615C93E894B2}" type="presParOf" srcId="{05ADA3B5-4E64-4126-9177-CFCD57965B0F}" destId="{B9A240F5-51D7-4E00-A0DD-AADF2B3F4F1C}" srcOrd="0" destOrd="0" presId="urn:microsoft.com/office/officeart/2005/8/layout/bProcess3"/>
    <dgm:cxn modelId="{1651CCA9-352F-4BD8-8981-137801F1923D}" type="presParOf" srcId="{670983DA-7C18-4EA9-BC65-513B75254E85}" destId="{740AA0C1-0B1C-49C0-A3C5-9B3EB087ECCA}" srcOrd="16"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F77FDA-7B2B-4939-B32F-5C2CCED6329F}" type="doc">
      <dgm:prSet loTypeId="urn:microsoft.com/office/officeart/2005/8/layout/gear1" loCatId="process" qsTypeId="urn:microsoft.com/office/officeart/2005/8/quickstyle/simple1" qsCatId="simple" csTypeId="urn:microsoft.com/office/officeart/2005/8/colors/accent2_5" csCatId="accent2" phldr="1"/>
      <dgm:spPr/>
    </dgm:pt>
    <dgm:pt modelId="{2D1F9E19-B570-4647-8FA0-AB86C5444A5C}">
      <dgm:prSet phldrT="[Text]" custT="1"/>
      <dgm:spPr>
        <a:solidFill>
          <a:srgbClr val="00589A"/>
        </a:solidFill>
      </dgm:spPr>
      <dgm:t>
        <a:bodyPr/>
        <a:lstStyle/>
        <a:p>
          <a:r>
            <a:rPr lang="en-US" sz="1800" b="1" dirty="0">
              <a:solidFill>
                <a:schemeClr val="bg1"/>
              </a:solidFill>
            </a:rPr>
            <a:t>Shareholder advocacy</a:t>
          </a:r>
        </a:p>
      </dgm:t>
    </dgm:pt>
    <dgm:pt modelId="{A3233194-7196-4D28-9BA8-23D268CF0CA1}" type="parTrans" cxnId="{12D68255-60FC-4611-8547-6F486F936746}">
      <dgm:prSet/>
      <dgm:spPr/>
      <dgm:t>
        <a:bodyPr/>
        <a:lstStyle/>
        <a:p>
          <a:endParaRPr lang="en-US"/>
        </a:p>
      </dgm:t>
    </dgm:pt>
    <dgm:pt modelId="{69A63BBC-B922-4503-A607-1F80EB1A9774}" type="sibTrans" cxnId="{12D68255-60FC-4611-8547-6F486F936746}">
      <dgm:prSet/>
      <dgm:spPr>
        <a:solidFill>
          <a:srgbClr val="00589A">
            <a:alpha val="87059"/>
          </a:srgbClr>
        </a:solidFill>
      </dgm:spPr>
      <dgm:t>
        <a:bodyPr/>
        <a:lstStyle/>
        <a:p>
          <a:endParaRPr lang="en-US" dirty="0"/>
        </a:p>
      </dgm:t>
    </dgm:pt>
    <dgm:pt modelId="{B5A8BAA9-20F3-416C-B026-A273C0F7CC25}">
      <dgm:prSet phldrT="[Text]" custT="1"/>
      <dgm:spPr>
        <a:solidFill>
          <a:srgbClr val="00589A">
            <a:alpha val="74118"/>
          </a:srgbClr>
        </a:solidFill>
      </dgm:spPr>
      <dgm:t>
        <a:bodyPr/>
        <a:lstStyle/>
        <a:p>
          <a:r>
            <a:rPr lang="en-US" sz="1800" b="1" dirty="0">
              <a:solidFill>
                <a:schemeClr val="bg1"/>
              </a:solidFill>
            </a:rPr>
            <a:t>Screening</a:t>
          </a:r>
        </a:p>
      </dgm:t>
    </dgm:pt>
    <dgm:pt modelId="{9F66F152-6DDB-4954-AF08-5A775F00AE6E}" type="parTrans" cxnId="{EFEEE425-2F13-4BA5-BC4B-77AB4FD77203}">
      <dgm:prSet/>
      <dgm:spPr/>
      <dgm:t>
        <a:bodyPr/>
        <a:lstStyle/>
        <a:p>
          <a:endParaRPr lang="en-US"/>
        </a:p>
      </dgm:t>
    </dgm:pt>
    <dgm:pt modelId="{030F6B1E-4203-4302-B25F-813B914735CA}" type="sibTrans" cxnId="{EFEEE425-2F13-4BA5-BC4B-77AB4FD77203}">
      <dgm:prSet/>
      <dgm:spPr>
        <a:solidFill>
          <a:srgbClr val="00589A">
            <a:alpha val="63137"/>
          </a:srgbClr>
        </a:solidFill>
      </dgm:spPr>
      <dgm:t>
        <a:bodyPr/>
        <a:lstStyle/>
        <a:p>
          <a:endParaRPr lang="en-US" dirty="0"/>
        </a:p>
      </dgm:t>
    </dgm:pt>
    <dgm:pt modelId="{EFE1C8B0-DB06-40BF-AD9D-1D4B2801FE3A}">
      <dgm:prSet phldrT="[Text]" custT="1"/>
      <dgm:spPr>
        <a:solidFill>
          <a:srgbClr val="00589A">
            <a:alpha val="50196"/>
          </a:srgbClr>
        </a:solidFill>
      </dgm:spPr>
      <dgm:t>
        <a:bodyPr/>
        <a:lstStyle/>
        <a:p>
          <a:r>
            <a:rPr lang="en-US" sz="1800" b="1" dirty="0">
              <a:solidFill>
                <a:schemeClr val="bg1"/>
              </a:solidFill>
            </a:rPr>
            <a:t>Community investing</a:t>
          </a:r>
        </a:p>
      </dgm:t>
    </dgm:pt>
    <dgm:pt modelId="{EFA710B5-F806-4CFB-A301-886CF54D6ADE}" type="parTrans" cxnId="{F9601A39-2CE2-4315-89A1-0BF2CCC481C5}">
      <dgm:prSet/>
      <dgm:spPr/>
      <dgm:t>
        <a:bodyPr/>
        <a:lstStyle/>
        <a:p>
          <a:endParaRPr lang="en-US"/>
        </a:p>
      </dgm:t>
    </dgm:pt>
    <dgm:pt modelId="{61490041-A531-499A-8191-5DB6A2DDEF49}" type="sibTrans" cxnId="{F9601A39-2CE2-4315-89A1-0BF2CCC481C5}">
      <dgm:prSet/>
      <dgm:spPr>
        <a:solidFill>
          <a:srgbClr val="00589A">
            <a:alpha val="25882"/>
          </a:srgbClr>
        </a:solidFill>
      </dgm:spPr>
      <dgm:t>
        <a:bodyPr/>
        <a:lstStyle/>
        <a:p>
          <a:endParaRPr lang="en-US" dirty="0"/>
        </a:p>
      </dgm:t>
    </dgm:pt>
    <dgm:pt modelId="{EC9067E4-E2E2-4891-A632-CBE0D1E3859D}" type="pres">
      <dgm:prSet presAssocID="{10F77FDA-7B2B-4939-B32F-5C2CCED6329F}" presName="composite" presStyleCnt="0">
        <dgm:presLayoutVars>
          <dgm:chMax val="3"/>
          <dgm:animLvl val="lvl"/>
          <dgm:resizeHandles val="exact"/>
        </dgm:presLayoutVars>
      </dgm:prSet>
      <dgm:spPr/>
    </dgm:pt>
    <dgm:pt modelId="{0EC1061B-1432-4D5F-92E3-10FD0FCDD728}" type="pres">
      <dgm:prSet presAssocID="{2D1F9E19-B570-4647-8FA0-AB86C5444A5C}" presName="gear1" presStyleLbl="node1" presStyleIdx="0" presStyleCnt="3" custLinFactNeighborX="-11111" custLinFactNeighborY="-8654">
        <dgm:presLayoutVars>
          <dgm:chMax val="1"/>
          <dgm:bulletEnabled val="1"/>
        </dgm:presLayoutVars>
      </dgm:prSet>
      <dgm:spPr/>
      <dgm:t>
        <a:bodyPr/>
        <a:lstStyle/>
        <a:p>
          <a:endParaRPr lang="en-US"/>
        </a:p>
      </dgm:t>
    </dgm:pt>
    <dgm:pt modelId="{D9EA6424-02B9-41E4-B19E-92A4C48F79CF}" type="pres">
      <dgm:prSet presAssocID="{2D1F9E19-B570-4647-8FA0-AB86C5444A5C}" presName="gear1srcNode" presStyleLbl="node1" presStyleIdx="0" presStyleCnt="3"/>
      <dgm:spPr/>
      <dgm:t>
        <a:bodyPr/>
        <a:lstStyle/>
        <a:p>
          <a:endParaRPr lang="en-US"/>
        </a:p>
      </dgm:t>
    </dgm:pt>
    <dgm:pt modelId="{76DDE192-B688-438A-BDE7-3DD17DD613A9}" type="pres">
      <dgm:prSet presAssocID="{2D1F9E19-B570-4647-8FA0-AB86C5444A5C}" presName="gear1dstNode" presStyleLbl="node1" presStyleIdx="0" presStyleCnt="3"/>
      <dgm:spPr/>
      <dgm:t>
        <a:bodyPr/>
        <a:lstStyle/>
        <a:p>
          <a:endParaRPr lang="en-US"/>
        </a:p>
      </dgm:t>
    </dgm:pt>
    <dgm:pt modelId="{917AE475-8D50-4A9E-9AF0-76F39FEEAB09}" type="pres">
      <dgm:prSet presAssocID="{B5A8BAA9-20F3-416C-B026-A273C0F7CC25}" presName="gear2" presStyleLbl="node1" presStyleIdx="1" presStyleCnt="3" custScaleX="121349" custScaleY="109206" custLinFactNeighborX="-39683" custLinFactNeighborY="9847">
        <dgm:presLayoutVars>
          <dgm:chMax val="1"/>
          <dgm:bulletEnabled val="1"/>
        </dgm:presLayoutVars>
      </dgm:prSet>
      <dgm:spPr/>
      <dgm:t>
        <a:bodyPr/>
        <a:lstStyle/>
        <a:p>
          <a:endParaRPr lang="en-US"/>
        </a:p>
      </dgm:t>
    </dgm:pt>
    <dgm:pt modelId="{3EFD206B-D8EE-4115-B820-03FDAEDE93AF}" type="pres">
      <dgm:prSet presAssocID="{B5A8BAA9-20F3-416C-B026-A273C0F7CC25}" presName="gear2srcNode" presStyleLbl="node1" presStyleIdx="1" presStyleCnt="3"/>
      <dgm:spPr/>
      <dgm:t>
        <a:bodyPr/>
        <a:lstStyle/>
        <a:p>
          <a:endParaRPr lang="en-US"/>
        </a:p>
      </dgm:t>
    </dgm:pt>
    <dgm:pt modelId="{F35A0A57-029D-44DF-922D-98A1781DA058}" type="pres">
      <dgm:prSet presAssocID="{B5A8BAA9-20F3-416C-B026-A273C0F7CC25}" presName="gear2dstNode" presStyleLbl="node1" presStyleIdx="1" presStyleCnt="3"/>
      <dgm:spPr/>
      <dgm:t>
        <a:bodyPr/>
        <a:lstStyle/>
        <a:p>
          <a:endParaRPr lang="en-US"/>
        </a:p>
      </dgm:t>
    </dgm:pt>
    <dgm:pt modelId="{230EB57C-9A35-491E-992F-8C7951DDB691}" type="pres">
      <dgm:prSet presAssocID="{EFE1C8B0-DB06-40BF-AD9D-1D4B2801FE3A}" presName="gear3" presStyleLbl="node1" presStyleIdx="2" presStyleCnt="3" custScaleX="125572" custScaleY="113210" custLinFactNeighborX="-10330" custLinFactNeighborY="-19846"/>
      <dgm:spPr/>
      <dgm:t>
        <a:bodyPr/>
        <a:lstStyle/>
        <a:p>
          <a:endParaRPr lang="en-US"/>
        </a:p>
      </dgm:t>
    </dgm:pt>
    <dgm:pt modelId="{A6ACFEDC-8E56-4C37-9EA2-AC55E403770F}" type="pres">
      <dgm:prSet presAssocID="{EFE1C8B0-DB06-40BF-AD9D-1D4B2801FE3A}" presName="gear3tx" presStyleLbl="node1" presStyleIdx="2" presStyleCnt="3">
        <dgm:presLayoutVars>
          <dgm:chMax val="1"/>
          <dgm:bulletEnabled val="1"/>
        </dgm:presLayoutVars>
      </dgm:prSet>
      <dgm:spPr/>
      <dgm:t>
        <a:bodyPr/>
        <a:lstStyle/>
        <a:p>
          <a:endParaRPr lang="en-US"/>
        </a:p>
      </dgm:t>
    </dgm:pt>
    <dgm:pt modelId="{2F933626-5658-40D7-A220-D21D90BC2005}" type="pres">
      <dgm:prSet presAssocID="{EFE1C8B0-DB06-40BF-AD9D-1D4B2801FE3A}" presName="gear3srcNode" presStyleLbl="node1" presStyleIdx="2" presStyleCnt="3"/>
      <dgm:spPr/>
      <dgm:t>
        <a:bodyPr/>
        <a:lstStyle/>
        <a:p>
          <a:endParaRPr lang="en-US"/>
        </a:p>
      </dgm:t>
    </dgm:pt>
    <dgm:pt modelId="{2F7A34B0-27C3-4B58-B619-098D51FDFDC4}" type="pres">
      <dgm:prSet presAssocID="{EFE1C8B0-DB06-40BF-AD9D-1D4B2801FE3A}" presName="gear3dstNode" presStyleLbl="node1" presStyleIdx="2" presStyleCnt="3"/>
      <dgm:spPr/>
      <dgm:t>
        <a:bodyPr/>
        <a:lstStyle/>
        <a:p>
          <a:endParaRPr lang="en-US"/>
        </a:p>
      </dgm:t>
    </dgm:pt>
    <dgm:pt modelId="{097C4557-C472-4D0B-AE66-51A3050229F7}" type="pres">
      <dgm:prSet presAssocID="{69A63BBC-B922-4503-A607-1F80EB1A9774}" presName="connector1" presStyleLbl="sibTrans2D1" presStyleIdx="0" presStyleCnt="3" custLinFactNeighborX="-1411" custLinFactNeighborY="-3206"/>
      <dgm:spPr/>
      <dgm:t>
        <a:bodyPr/>
        <a:lstStyle/>
        <a:p>
          <a:endParaRPr lang="en-US"/>
        </a:p>
      </dgm:t>
    </dgm:pt>
    <dgm:pt modelId="{7729FAD1-E947-4652-942D-F430B7FE8281}" type="pres">
      <dgm:prSet presAssocID="{030F6B1E-4203-4302-B25F-813B914735CA}" presName="connector2" presStyleLbl="sibTrans2D1" presStyleIdx="1" presStyleCnt="3" custLinFactNeighborX="-41047" custLinFactNeighborY="704"/>
      <dgm:spPr/>
      <dgm:t>
        <a:bodyPr/>
        <a:lstStyle/>
        <a:p>
          <a:endParaRPr lang="en-US"/>
        </a:p>
      </dgm:t>
    </dgm:pt>
    <dgm:pt modelId="{A922EE5B-0611-488E-82B7-50FB93C0620B}" type="pres">
      <dgm:prSet presAssocID="{61490041-A531-499A-8191-5DB6A2DDEF49}" presName="connector3" presStyleLbl="sibTrans2D1" presStyleIdx="2" presStyleCnt="3" custScaleX="101470" custLinFactNeighborX="-11781" custLinFactNeighborY="-9587"/>
      <dgm:spPr/>
      <dgm:t>
        <a:bodyPr/>
        <a:lstStyle/>
        <a:p>
          <a:endParaRPr lang="en-US"/>
        </a:p>
      </dgm:t>
    </dgm:pt>
  </dgm:ptLst>
  <dgm:cxnLst>
    <dgm:cxn modelId="{355EB5F1-6A32-43EF-927D-A9D738BB0AA1}" type="presOf" srcId="{EFE1C8B0-DB06-40BF-AD9D-1D4B2801FE3A}" destId="{A6ACFEDC-8E56-4C37-9EA2-AC55E403770F}" srcOrd="1" destOrd="0" presId="urn:microsoft.com/office/officeart/2005/8/layout/gear1"/>
    <dgm:cxn modelId="{47963421-7D0C-43C2-9650-2AF629E46FF7}" type="presOf" srcId="{030F6B1E-4203-4302-B25F-813B914735CA}" destId="{7729FAD1-E947-4652-942D-F430B7FE8281}" srcOrd="0" destOrd="0" presId="urn:microsoft.com/office/officeart/2005/8/layout/gear1"/>
    <dgm:cxn modelId="{FE026DE4-7029-4298-99BB-22FFD0A6A72E}" type="presOf" srcId="{B5A8BAA9-20F3-416C-B026-A273C0F7CC25}" destId="{3EFD206B-D8EE-4115-B820-03FDAEDE93AF}" srcOrd="1" destOrd="0" presId="urn:microsoft.com/office/officeart/2005/8/layout/gear1"/>
    <dgm:cxn modelId="{12D68255-60FC-4611-8547-6F486F936746}" srcId="{10F77FDA-7B2B-4939-B32F-5C2CCED6329F}" destId="{2D1F9E19-B570-4647-8FA0-AB86C5444A5C}" srcOrd="0" destOrd="0" parTransId="{A3233194-7196-4D28-9BA8-23D268CF0CA1}" sibTransId="{69A63BBC-B922-4503-A607-1F80EB1A9774}"/>
    <dgm:cxn modelId="{BAEDB948-E3C5-4204-A900-4AC4041FA7F3}" type="presOf" srcId="{2D1F9E19-B570-4647-8FA0-AB86C5444A5C}" destId="{D9EA6424-02B9-41E4-B19E-92A4C48F79CF}" srcOrd="1" destOrd="0" presId="urn:microsoft.com/office/officeart/2005/8/layout/gear1"/>
    <dgm:cxn modelId="{0BAF79AA-0F7F-41AA-BC25-00A15F9D3D15}" type="presOf" srcId="{10F77FDA-7B2B-4939-B32F-5C2CCED6329F}" destId="{EC9067E4-E2E2-4891-A632-CBE0D1E3859D}" srcOrd="0" destOrd="0" presId="urn:microsoft.com/office/officeart/2005/8/layout/gear1"/>
    <dgm:cxn modelId="{85C6080D-3E29-4D96-8EFF-E6A423282303}" type="presOf" srcId="{EFE1C8B0-DB06-40BF-AD9D-1D4B2801FE3A}" destId="{2F933626-5658-40D7-A220-D21D90BC2005}" srcOrd="2" destOrd="0" presId="urn:microsoft.com/office/officeart/2005/8/layout/gear1"/>
    <dgm:cxn modelId="{14690B86-1036-4071-8C30-BE0A93503E70}" type="presOf" srcId="{B5A8BAA9-20F3-416C-B026-A273C0F7CC25}" destId="{917AE475-8D50-4A9E-9AF0-76F39FEEAB09}" srcOrd="0" destOrd="0" presId="urn:microsoft.com/office/officeart/2005/8/layout/gear1"/>
    <dgm:cxn modelId="{6F4142BA-6BF2-45A9-8F36-998CD5D67EFB}" type="presOf" srcId="{2D1F9E19-B570-4647-8FA0-AB86C5444A5C}" destId="{0EC1061B-1432-4D5F-92E3-10FD0FCDD728}" srcOrd="0" destOrd="0" presId="urn:microsoft.com/office/officeart/2005/8/layout/gear1"/>
    <dgm:cxn modelId="{F9601A39-2CE2-4315-89A1-0BF2CCC481C5}" srcId="{10F77FDA-7B2B-4939-B32F-5C2CCED6329F}" destId="{EFE1C8B0-DB06-40BF-AD9D-1D4B2801FE3A}" srcOrd="2" destOrd="0" parTransId="{EFA710B5-F806-4CFB-A301-886CF54D6ADE}" sibTransId="{61490041-A531-499A-8191-5DB6A2DDEF49}"/>
    <dgm:cxn modelId="{4A551EAF-ED93-4374-8A31-F237DF7E14FC}" type="presOf" srcId="{EFE1C8B0-DB06-40BF-AD9D-1D4B2801FE3A}" destId="{2F7A34B0-27C3-4B58-B619-098D51FDFDC4}" srcOrd="3" destOrd="0" presId="urn:microsoft.com/office/officeart/2005/8/layout/gear1"/>
    <dgm:cxn modelId="{29E98350-DFFE-44B2-9901-4F98BA41EEA0}" type="presOf" srcId="{61490041-A531-499A-8191-5DB6A2DDEF49}" destId="{A922EE5B-0611-488E-82B7-50FB93C0620B}" srcOrd="0" destOrd="0" presId="urn:microsoft.com/office/officeart/2005/8/layout/gear1"/>
    <dgm:cxn modelId="{FCAAB918-0EF5-42F6-9230-7373CEA0BCFE}" type="presOf" srcId="{69A63BBC-B922-4503-A607-1F80EB1A9774}" destId="{097C4557-C472-4D0B-AE66-51A3050229F7}" srcOrd="0" destOrd="0" presId="urn:microsoft.com/office/officeart/2005/8/layout/gear1"/>
    <dgm:cxn modelId="{EFEEE425-2F13-4BA5-BC4B-77AB4FD77203}" srcId="{10F77FDA-7B2B-4939-B32F-5C2CCED6329F}" destId="{B5A8BAA9-20F3-416C-B026-A273C0F7CC25}" srcOrd="1" destOrd="0" parTransId="{9F66F152-6DDB-4954-AF08-5A775F00AE6E}" sibTransId="{030F6B1E-4203-4302-B25F-813B914735CA}"/>
    <dgm:cxn modelId="{6D26345B-197B-49AA-A076-28D7EFD19031}" type="presOf" srcId="{B5A8BAA9-20F3-416C-B026-A273C0F7CC25}" destId="{F35A0A57-029D-44DF-922D-98A1781DA058}" srcOrd="2" destOrd="0" presId="urn:microsoft.com/office/officeart/2005/8/layout/gear1"/>
    <dgm:cxn modelId="{DC7A84F4-ABCA-429D-A9C7-F5399E2864AB}" type="presOf" srcId="{EFE1C8B0-DB06-40BF-AD9D-1D4B2801FE3A}" destId="{230EB57C-9A35-491E-992F-8C7951DDB691}" srcOrd="0" destOrd="0" presId="urn:microsoft.com/office/officeart/2005/8/layout/gear1"/>
    <dgm:cxn modelId="{40F3B926-C563-4636-A7D1-2F58C1E81CA2}" type="presOf" srcId="{2D1F9E19-B570-4647-8FA0-AB86C5444A5C}" destId="{76DDE192-B688-438A-BDE7-3DD17DD613A9}" srcOrd="2" destOrd="0" presId="urn:microsoft.com/office/officeart/2005/8/layout/gear1"/>
    <dgm:cxn modelId="{E4995799-3361-4EED-96A0-4167A9112BE2}" type="presParOf" srcId="{EC9067E4-E2E2-4891-A632-CBE0D1E3859D}" destId="{0EC1061B-1432-4D5F-92E3-10FD0FCDD728}" srcOrd="0" destOrd="0" presId="urn:microsoft.com/office/officeart/2005/8/layout/gear1"/>
    <dgm:cxn modelId="{52196ED9-A13D-456D-BC0A-E5FE44C4B22D}" type="presParOf" srcId="{EC9067E4-E2E2-4891-A632-CBE0D1E3859D}" destId="{D9EA6424-02B9-41E4-B19E-92A4C48F79CF}" srcOrd="1" destOrd="0" presId="urn:microsoft.com/office/officeart/2005/8/layout/gear1"/>
    <dgm:cxn modelId="{BA3AD714-CC07-4714-AB96-9A45687BE5DD}" type="presParOf" srcId="{EC9067E4-E2E2-4891-A632-CBE0D1E3859D}" destId="{76DDE192-B688-438A-BDE7-3DD17DD613A9}" srcOrd="2" destOrd="0" presId="urn:microsoft.com/office/officeart/2005/8/layout/gear1"/>
    <dgm:cxn modelId="{833167B2-B9B0-47B4-8D3E-27E8484B584D}" type="presParOf" srcId="{EC9067E4-E2E2-4891-A632-CBE0D1E3859D}" destId="{917AE475-8D50-4A9E-9AF0-76F39FEEAB09}" srcOrd="3" destOrd="0" presId="urn:microsoft.com/office/officeart/2005/8/layout/gear1"/>
    <dgm:cxn modelId="{AFB91DBE-7C3F-498D-9E79-77887572D7B0}" type="presParOf" srcId="{EC9067E4-E2E2-4891-A632-CBE0D1E3859D}" destId="{3EFD206B-D8EE-4115-B820-03FDAEDE93AF}" srcOrd="4" destOrd="0" presId="urn:microsoft.com/office/officeart/2005/8/layout/gear1"/>
    <dgm:cxn modelId="{BC81D1D7-A30C-4FF2-936A-0426689AF302}" type="presParOf" srcId="{EC9067E4-E2E2-4891-A632-CBE0D1E3859D}" destId="{F35A0A57-029D-44DF-922D-98A1781DA058}" srcOrd="5" destOrd="0" presId="urn:microsoft.com/office/officeart/2005/8/layout/gear1"/>
    <dgm:cxn modelId="{0B7060C9-5DFB-4D87-B1FE-0860900802DA}" type="presParOf" srcId="{EC9067E4-E2E2-4891-A632-CBE0D1E3859D}" destId="{230EB57C-9A35-491E-992F-8C7951DDB691}" srcOrd="6" destOrd="0" presId="urn:microsoft.com/office/officeart/2005/8/layout/gear1"/>
    <dgm:cxn modelId="{5C9AC8CC-540D-478B-8F81-F3092AABC020}" type="presParOf" srcId="{EC9067E4-E2E2-4891-A632-CBE0D1E3859D}" destId="{A6ACFEDC-8E56-4C37-9EA2-AC55E403770F}" srcOrd="7" destOrd="0" presId="urn:microsoft.com/office/officeart/2005/8/layout/gear1"/>
    <dgm:cxn modelId="{EA7B56B3-BE6C-4D46-B871-E03C87315A2D}" type="presParOf" srcId="{EC9067E4-E2E2-4891-A632-CBE0D1E3859D}" destId="{2F933626-5658-40D7-A220-D21D90BC2005}" srcOrd="8" destOrd="0" presId="urn:microsoft.com/office/officeart/2005/8/layout/gear1"/>
    <dgm:cxn modelId="{F5A2687A-52A3-416E-B0D6-1829583D07EB}" type="presParOf" srcId="{EC9067E4-E2E2-4891-A632-CBE0D1E3859D}" destId="{2F7A34B0-27C3-4B58-B619-098D51FDFDC4}" srcOrd="9" destOrd="0" presId="urn:microsoft.com/office/officeart/2005/8/layout/gear1"/>
    <dgm:cxn modelId="{F40A13F8-20CB-46E0-9D9B-E28F36523864}" type="presParOf" srcId="{EC9067E4-E2E2-4891-A632-CBE0D1E3859D}" destId="{097C4557-C472-4D0B-AE66-51A3050229F7}" srcOrd="10" destOrd="0" presId="urn:microsoft.com/office/officeart/2005/8/layout/gear1"/>
    <dgm:cxn modelId="{1ADA9780-57A3-4845-8774-20546AFC673B}" type="presParOf" srcId="{EC9067E4-E2E2-4891-A632-CBE0D1E3859D}" destId="{7729FAD1-E947-4652-942D-F430B7FE8281}" srcOrd="11" destOrd="0" presId="urn:microsoft.com/office/officeart/2005/8/layout/gear1"/>
    <dgm:cxn modelId="{97474950-F3BB-4FB2-8881-A95CFC50A209}" type="presParOf" srcId="{EC9067E4-E2E2-4891-A632-CBE0D1E3859D}" destId="{A922EE5B-0611-488E-82B7-50FB93C0620B}"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EC0480-478A-47EF-849C-F161FF386DCA}" type="doc">
      <dgm:prSet loTypeId="urn:microsoft.com/office/officeart/2005/8/layout/matrix1" loCatId="matrix" qsTypeId="urn:microsoft.com/office/officeart/2005/8/quickstyle/simple1" qsCatId="simple" csTypeId="urn:microsoft.com/office/officeart/2005/8/colors/accent6_5" csCatId="accent6" phldr="1"/>
      <dgm:spPr/>
      <dgm:t>
        <a:bodyPr/>
        <a:lstStyle/>
        <a:p>
          <a:endParaRPr lang="en-US"/>
        </a:p>
      </dgm:t>
    </dgm:pt>
    <dgm:pt modelId="{42EBC66C-8DC3-47EE-8FEE-0213AD0A8EF0}">
      <dgm:prSet phldrT="[Text]"/>
      <dgm:spPr>
        <a:solidFill>
          <a:schemeClr val="bg1"/>
        </a:solidFill>
        <a:ln>
          <a:noFill/>
        </a:ln>
      </dgm:spPr>
      <dgm:t>
        <a:bodyPr/>
        <a:lstStyle/>
        <a:p>
          <a:r>
            <a:rPr lang="en-US" b="0" dirty="0"/>
            <a:t>Morgan </a:t>
          </a:r>
          <a:br>
            <a:rPr lang="en-US" b="0" dirty="0"/>
          </a:br>
          <a:r>
            <a:rPr lang="en-US" b="0" dirty="0"/>
            <a:t>Stanley </a:t>
          </a:r>
          <a:br>
            <a:rPr lang="en-US" b="0" dirty="0"/>
          </a:br>
          <a:r>
            <a:rPr lang="en-US" b="0" dirty="0"/>
            <a:t>2015 study</a:t>
          </a:r>
        </a:p>
      </dgm:t>
    </dgm:pt>
    <dgm:pt modelId="{BACE7C94-DAA2-461B-BB96-70242A5B6F3D}" type="parTrans" cxnId="{2FD2B3C2-F785-4779-AEC5-D395F9C2D1CE}">
      <dgm:prSet/>
      <dgm:spPr/>
      <dgm:t>
        <a:bodyPr/>
        <a:lstStyle/>
        <a:p>
          <a:endParaRPr lang="en-US"/>
        </a:p>
      </dgm:t>
    </dgm:pt>
    <dgm:pt modelId="{9F42B1DC-6372-462F-ABBB-0207AB6938A2}" type="sibTrans" cxnId="{2FD2B3C2-F785-4779-AEC5-D395F9C2D1CE}">
      <dgm:prSet/>
      <dgm:spPr/>
      <dgm:t>
        <a:bodyPr/>
        <a:lstStyle/>
        <a:p>
          <a:endParaRPr lang="en-US"/>
        </a:p>
      </dgm:t>
    </dgm:pt>
    <dgm:pt modelId="{EBA488DB-6993-434C-AEEB-2D4B8DB29A07}">
      <dgm:prSet phldrT="[Text]" phldr="1"/>
      <dgm:spPr/>
      <dgm:t>
        <a:bodyPr/>
        <a:lstStyle/>
        <a:p>
          <a:endParaRPr lang="en-US" dirty="0"/>
        </a:p>
      </dgm:t>
    </dgm:pt>
    <dgm:pt modelId="{09D233BB-C6B3-408E-AD74-340523AA7495}" type="parTrans" cxnId="{CB97E477-8A11-4FF1-BD7F-848D20CDE742}">
      <dgm:prSet/>
      <dgm:spPr/>
      <dgm:t>
        <a:bodyPr/>
        <a:lstStyle/>
        <a:p>
          <a:endParaRPr lang="en-US"/>
        </a:p>
      </dgm:t>
    </dgm:pt>
    <dgm:pt modelId="{B7948D1C-7779-457F-BDF7-818ED1E80922}" type="sibTrans" cxnId="{CB97E477-8A11-4FF1-BD7F-848D20CDE742}">
      <dgm:prSet/>
      <dgm:spPr/>
      <dgm:t>
        <a:bodyPr/>
        <a:lstStyle/>
        <a:p>
          <a:endParaRPr lang="en-US"/>
        </a:p>
      </dgm:t>
    </dgm:pt>
    <dgm:pt modelId="{441C7647-70A8-4E9A-B7F1-D7C4FAAF843A}">
      <dgm:prSet phldrT="[Text]" phldr="1"/>
      <dgm:spPr/>
      <dgm:t>
        <a:bodyPr/>
        <a:lstStyle/>
        <a:p>
          <a:endParaRPr lang="en-US" dirty="0"/>
        </a:p>
      </dgm:t>
    </dgm:pt>
    <dgm:pt modelId="{2FB5C8F4-8B61-44AB-9D58-EFC607566D2B}" type="parTrans" cxnId="{1E0C23C8-45E6-4CFE-8E83-FB61CC586D0E}">
      <dgm:prSet/>
      <dgm:spPr/>
      <dgm:t>
        <a:bodyPr/>
        <a:lstStyle/>
        <a:p>
          <a:endParaRPr lang="en-US"/>
        </a:p>
      </dgm:t>
    </dgm:pt>
    <dgm:pt modelId="{D3C824CE-A651-4FB2-ADC2-2AF889D5F939}" type="sibTrans" cxnId="{1E0C23C8-45E6-4CFE-8E83-FB61CC586D0E}">
      <dgm:prSet/>
      <dgm:spPr/>
      <dgm:t>
        <a:bodyPr/>
        <a:lstStyle/>
        <a:p>
          <a:endParaRPr lang="en-US"/>
        </a:p>
      </dgm:t>
    </dgm:pt>
    <dgm:pt modelId="{14E4CAC8-375C-418D-B40D-F517817F6AE4}">
      <dgm:prSet phldrT="[Text]" phldr="1"/>
      <dgm:spPr/>
      <dgm:t>
        <a:bodyPr/>
        <a:lstStyle/>
        <a:p>
          <a:endParaRPr lang="en-US" dirty="0"/>
        </a:p>
      </dgm:t>
    </dgm:pt>
    <dgm:pt modelId="{8CAA08AF-592F-4979-BDEA-76FC1120C35F}" type="parTrans" cxnId="{ED5A38E2-9B69-4534-AD9B-0D972F10C08B}">
      <dgm:prSet/>
      <dgm:spPr/>
      <dgm:t>
        <a:bodyPr/>
        <a:lstStyle/>
        <a:p>
          <a:endParaRPr lang="en-US"/>
        </a:p>
      </dgm:t>
    </dgm:pt>
    <dgm:pt modelId="{263E84DE-2733-4348-942F-D09DC8B273BA}" type="sibTrans" cxnId="{ED5A38E2-9B69-4534-AD9B-0D972F10C08B}">
      <dgm:prSet/>
      <dgm:spPr/>
      <dgm:t>
        <a:bodyPr/>
        <a:lstStyle/>
        <a:p>
          <a:endParaRPr lang="en-US"/>
        </a:p>
      </dgm:t>
    </dgm:pt>
    <dgm:pt modelId="{A32B0788-2A47-4552-A48F-446A0DCA3109}">
      <dgm:prSet phldrT="[Text]" phldr="1"/>
      <dgm:spPr/>
      <dgm:t>
        <a:bodyPr/>
        <a:lstStyle/>
        <a:p>
          <a:endParaRPr lang="en-US" dirty="0"/>
        </a:p>
      </dgm:t>
    </dgm:pt>
    <dgm:pt modelId="{23F5E02A-A94A-4544-8BE4-82533045672D}" type="parTrans" cxnId="{55737F0B-F1E8-43D1-A27B-FC2A9914D098}">
      <dgm:prSet/>
      <dgm:spPr/>
      <dgm:t>
        <a:bodyPr/>
        <a:lstStyle/>
        <a:p>
          <a:endParaRPr lang="en-US"/>
        </a:p>
      </dgm:t>
    </dgm:pt>
    <dgm:pt modelId="{4A521EEC-FBB9-4703-9FC4-8A9D01A66335}" type="sibTrans" cxnId="{55737F0B-F1E8-43D1-A27B-FC2A9914D098}">
      <dgm:prSet/>
      <dgm:spPr/>
      <dgm:t>
        <a:bodyPr/>
        <a:lstStyle/>
        <a:p>
          <a:endParaRPr lang="en-US"/>
        </a:p>
      </dgm:t>
    </dgm:pt>
    <dgm:pt modelId="{A1B42C86-E124-48AD-8F17-EC977FFC5D50}">
      <dgm:prSet phldrT="[Text]" custT="1"/>
      <dgm:spPr>
        <a:solidFill>
          <a:srgbClr val="00589A">
            <a:alpha val="61176"/>
          </a:srgbClr>
        </a:solidFill>
      </dgm:spPr>
      <dgm:t>
        <a:bodyPr/>
        <a:lstStyle/>
        <a:p>
          <a:r>
            <a:rPr lang="en-US" sz="2400" dirty="0"/>
            <a:t>Examined 10,228 mutual funds</a:t>
          </a:r>
        </a:p>
      </dgm:t>
    </dgm:pt>
    <dgm:pt modelId="{FF7C87F3-08E1-4C8D-A662-476FC2F3AB79}" type="parTrans" cxnId="{82A4367C-721C-4532-9AAE-83005326D675}">
      <dgm:prSet/>
      <dgm:spPr/>
      <dgm:t>
        <a:bodyPr/>
        <a:lstStyle/>
        <a:p>
          <a:endParaRPr lang="en-US"/>
        </a:p>
      </dgm:t>
    </dgm:pt>
    <dgm:pt modelId="{5A2DAAF6-4785-4175-A33D-8F8CCFE2D802}" type="sibTrans" cxnId="{82A4367C-721C-4532-9AAE-83005326D675}">
      <dgm:prSet/>
      <dgm:spPr/>
      <dgm:t>
        <a:bodyPr/>
        <a:lstStyle/>
        <a:p>
          <a:endParaRPr lang="en-US"/>
        </a:p>
      </dgm:t>
    </dgm:pt>
    <dgm:pt modelId="{28DD3376-318A-409C-ABD7-A9A0EB44D7A4}">
      <dgm:prSet phldrT="[Text]" custT="1"/>
      <dgm:spPr>
        <a:solidFill>
          <a:srgbClr val="00589A">
            <a:alpha val="72941"/>
          </a:srgbClr>
        </a:solidFill>
      </dgm:spPr>
      <dgm:t>
        <a:bodyPr/>
        <a:lstStyle/>
        <a:p>
          <a:r>
            <a:rPr lang="en-US" sz="2400" dirty="0"/>
            <a:t/>
          </a:r>
          <a:br>
            <a:rPr lang="en-US" sz="2400" dirty="0"/>
          </a:br>
          <a:r>
            <a:rPr lang="en-US" sz="2400" dirty="0"/>
            <a:t>Examined 2,874 separately managed accounts</a:t>
          </a:r>
        </a:p>
      </dgm:t>
    </dgm:pt>
    <dgm:pt modelId="{50962139-70EB-4FDB-9485-697FB5CF10DE}" type="parTrans" cxnId="{FD6556CA-CEEA-4B3A-AE9F-A45B08408A12}">
      <dgm:prSet/>
      <dgm:spPr/>
      <dgm:t>
        <a:bodyPr/>
        <a:lstStyle/>
        <a:p>
          <a:endParaRPr lang="en-US"/>
        </a:p>
      </dgm:t>
    </dgm:pt>
    <dgm:pt modelId="{D20A9222-C5A5-4605-8B78-E07AAFB95460}" type="sibTrans" cxnId="{FD6556CA-CEEA-4B3A-AE9F-A45B08408A12}">
      <dgm:prSet/>
      <dgm:spPr/>
      <dgm:t>
        <a:bodyPr/>
        <a:lstStyle/>
        <a:p>
          <a:endParaRPr lang="en-US"/>
        </a:p>
      </dgm:t>
    </dgm:pt>
    <dgm:pt modelId="{83D411B5-1025-455F-B541-CD3DA12986D1}">
      <dgm:prSet phldrT="[Text]" custT="1"/>
      <dgm:spPr>
        <a:solidFill>
          <a:srgbClr val="00589A"/>
        </a:solidFill>
      </dgm:spPr>
      <dgm:t>
        <a:bodyPr anchor="t"/>
        <a:lstStyle/>
        <a:p>
          <a:r>
            <a:rPr lang="en-US" sz="2400" dirty="0"/>
            <a:t>Performance over</a:t>
          </a:r>
          <a:br>
            <a:rPr lang="en-US" sz="2400" dirty="0"/>
          </a:br>
          <a:r>
            <a:rPr lang="en-US" sz="2400" dirty="0"/>
            <a:t> prior 7 years</a:t>
          </a:r>
        </a:p>
      </dgm:t>
    </dgm:pt>
    <dgm:pt modelId="{47AF185E-552C-4E0D-8B6A-85C5769A86D7}" type="parTrans" cxnId="{BC61CB86-08D9-41DA-8D03-817E2F206B41}">
      <dgm:prSet/>
      <dgm:spPr/>
      <dgm:t>
        <a:bodyPr/>
        <a:lstStyle/>
        <a:p>
          <a:endParaRPr lang="en-US"/>
        </a:p>
      </dgm:t>
    </dgm:pt>
    <dgm:pt modelId="{3D843AB0-7EB4-4F5B-B702-DD524B3C7C36}" type="sibTrans" cxnId="{BC61CB86-08D9-41DA-8D03-817E2F206B41}">
      <dgm:prSet/>
      <dgm:spPr/>
      <dgm:t>
        <a:bodyPr/>
        <a:lstStyle/>
        <a:p>
          <a:endParaRPr lang="en-US"/>
        </a:p>
      </dgm:t>
    </dgm:pt>
    <dgm:pt modelId="{26E3A676-5912-4D0E-A2A2-A39F9CACC8F0}">
      <dgm:prSet phldrT="[Text]" custT="1"/>
      <dgm:spPr>
        <a:solidFill>
          <a:srgbClr val="00589A">
            <a:alpha val="81176"/>
          </a:srgbClr>
        </a:solidFill>
      </dgm:spPr>
      <dgm:t>
        <a:bodyPr anchor="t"/>
        <a:lstStyle/>
        <a:p>
          <a:r>
            <a:rPr lang="en-US" sz="2300" i="1" dirty="0"/>
            <a:t>Usually met, and often exceeds performance of comparable traditional investments</a:t>
          </a:r>
          <a:endParaRPr lang="en-US" sz="2300" dirty="0"/>
        </a:p>
      </dgm:t>
    </dgm:pt>
    <dgm:pt modelId="{58B4C0AA-B1C9-43CC-BB30-8881306AA75D}" type="parTrans" cxnId="{B8E557FF-92D4-4A85-ACF9-CE069C91824F}">
      <dgm:prSet/>
      <dgm:spPr/>
      <dgm:t>
        <a:bodyPr/>
        <a:lstStyle/>
        <a:p>
          <a:endParaRPr lang="en-US"/>
        </a:p>
      </dgm:t>
    </dgm:pt>
    <dgm:pt modelId="{96A05389-C4A1-4DF5-BA90-555BAA00B389}" type="sibTrans" cxnId="{B8E557FF-92D4-4A85-ACF9-CE069C91824F}">
      <dgm:prSet/>
      <dgm:spPr/>
      <dgm:t>
        <a:bodyPr/>
        <a:lstStyle/>
        <a:p>
          <a:endParaRPr lang="en-US"/>
        </a:p>
      </dgm:t>
    </dgm:pt>
    <dgm:pt modelId="{4103F339-6E52-4434-BEB6-76F3ADC705C2}" type="pres">
      <dgm:prSet presAssocID="{07EC0480-478A-47EF-849C-F161FF386DCA}" presName="diagram" presStyleCnt="0">
        <dgm:presLayoutVars>
          <dgm:chMax val="1"/>
          <dgm:dir/>
          <dgm:animLvl val="ctr"/>
          <dgm:resizeHandles val="exact"/>
        </dgm:presLayoutVars>
      </dgm:prSet>
      <dgm:spPr/>
      <dgm:t>
        <a:bodyPr/>
        <a:lstStyle/>
        <a:p>
          <a:endParaRPr lang="en-US"/>
        </a:p>
      </dgm:t>
    </dgm:pt>
    <dgm:pt modelId="{58697193-ABC3-4FED-9312-75143CF94B77}" type="pres">
      <dgm:prSet presAssocID="{07EC0480-478A-47EF-849C-F161FF386DCA}" presName="matrix" presStyleCnt="0"/>
      <dgm:spPr/>
    </dgm:pt>
    <dgm:pt modelId="{5A2436E2-BB8E-4A2B-963D-360C628465C3}" type="pres">
      <dgm:prSet presAssocID="{07EC0480-478A-47EF-849C-F161FF386DCA}" presName="tile1" presStyleLbl="node1" presStyleIdx="0" presStyleCnt="4" custLinFactNeighborY="-3448"/>
      <dgm:spPr/>
      <dgm:t>
        <a:bodyPr/>
        <a:lstStyle/>
        <a:p>
          <a:endParaRPr lang="en-US"/>
        </a:p>
      </dgm:t>
    </dgm:pt>
    <dgm:pt modelId="{3D775212-9F7A-409A-951E-5BB83A3A918A}" type="pres">
      <dgm:prSet presAssocID="{07EC0480-478A-47EF-849C-F161FF386DCA}" presName="tile1text" presStyleLbl="node1" presStyleIdx="0" presStyleCnt="4">
        <dgm:presLayoutVars>
          <dgm:chMax val="0"/>
          <dgm:chPref val="0"/>
          <dgm:bulletEnabled val="1"/>
        </dgm:presLayoutVars>
      </dgm:prSet>
      <dgm:spPr/>
      <dgm:t>
        <a:bodyPr/>
        <a:lstStyle/>
        <a:p>
          <a:endParaRPr lang="en-US"/>
        </a:p>
      </dgm:t>
    </dgm:pt>
    <dgm:pt modelId="{EDBD05C0-55ED-45F9-8B23-4A9E55D20679}" type="pres">
      <dgm:prSet presAssocID="{07EC0480-478A-47EF-849C-F161FF386DCA}" presName="tile2" presStyleLbl="node1" presStyleIdx="1" presStyleCnt="4"/>
      <dgm:spPr/>
      <dgm:t>
        <a:bodyPr/>
        <a:lstStyle/>
        <a:p>
          <a:endParaRPr lang="en-US"/>
        </a:p>
      </dgm:t>
    </dgm:pt>
    <dgm:pt modelId="{CB8508B0-FFA9-41F3-B69C-ED5E205CBBF0}" type="pres">
      <dgm:prSet presAssocID="{07EC0480-478A-47EF-849C-F161FF386DCA}" presName="tile2text" presStyleLbl="node1" presStyleIdx="1" presStyleCnt="4">
        <dgm:presLayoutVars>
          <dgm:chMax val="0"/>
          <dgm:chPref val="0"/>
          <dgm:bulletEnabled val="1"/>
        </dgm:presLayoutVars>
      </dgm:prSet>
      <dgm:spPr/>
      <dgm:t>
        <a:bodyPr/>
        <a:lstStyle/>
        <a:p>
          <a:endParaRPr lang="en-US"/>
        </a:p>
      </dgm:t>
    </dgm:pt>
    <dgm:pt modelId="{58BD7A03-E372-4E37-BCD7-4A4AB9D4C8D2}" type="pres">
      <dgm:prSet presAssocID="{07EC0480-478A-47EF-849C-F161FF386DCA}" presName="tile3" presStyleLbl="node1" presStyleIdx="2" presStyleCnt="4"/>
      <dgm:spPr/>
      <dgm:t>
        <a:bodyPr/>
        <a:lstStyle/>
        <a:p>
          <a:endParaRPr lang="en-US"/>
        </a:p>
      </dgm:t>
    </dgm:pt>
    <dgm:pt modelId="{310A966F-859A-4482-95A0-556F4CF18232}" type="pres">
      <dgm:prSet presAssocID="{07EC0480-478A-47EF-849C-F161FF386DCA}" presName="tile3text" presStyleLbl="node1" presStyleIdx="2" presStyleCnt="4">
        <dgm:presLayoutVars>
          <dgm:chMax val="0"/>
          <dgm:chPref val="0"/>
          <dgm:bulletEnabled val="1"/>
        </dgm:presLayoutVars>
      </dgm:prSet>
      <dgm:spPr/>
      <dgm:t>
        <a:bodyPr/>
        <a:lstStyle/>
        <a:p>
          <a:endParaRPr lang="en-US"/>
        </a:p>
      </dgm:t>
    </dgm:pt>
    <dgm:pt modelId="{AE7ABC18-D055-46CE-9B8C-4C8DD5838BE2}" type="pres">
      <dgm:prSet presAssocID="{07EC0480-478A-47EF-849C-F161FF386DCA}" presName="tile4" presStyleLbl="node1" presStyleIdx="3" presStyleCnt="4"/>
      <dgm:spPr/>
      <dgm:t>
        <a:bodyPr/>
        <a:lstStyle/>
        <a:p>
          <a:endParaRPr lang="en-US"/>
        </a:p>
      </dgm:t>
    </dgm:pt>
    <dgm:pt modelId="{8E035C16-5F1B-491B-A9F1-94BAFC198CCC}" type="pres">
      <dgm:prSet presAssocID="{07EC0480-478A-47EF-849C-F161FF386DCA}" presName="tile4text" presStyleLbl="node1" presStyleIdx="3" presStyleCnt="4">
        <dgm:presLayoutVars>
          <dgm:chMax val="0"/>
          <dgm:chPref val="0"/>
          <dgm:bulletEnabled val="1"/>
        </dgm:presLayoutVars>
      </dgm:prSet>
      <dgm:spPr/>
      <dgm:t>
        <a:bodyPr/>
        <a:lstStyle/>
        <a:p>
          <a:endParaRPr lang="en-US"/>
        </a:p>
      </dgm:t>
    </dgm:pt>
    <dgm:pt modelId="{2E5807CF-838D-4134-8A1B-8DCE83466119}" type="pres">
      <dgm:prSet presAssocID="{07EC0480-478A-47EF-849C-F161FF386DCA}" presName="centerTile" presStyleLbl="fgShp" presStyleIdx="0" presStyleCnt="1" custScaleX="106227" custScaleY="110345">
        <dgm:presLayoutVars>
          <dgm:chMax val="0"/>
          <dgm:chPref val="0"/>
        </dgm:presLayoutVars>
      </dgm:prSet>
      <dgm:spPr/>
      <dgm:t>
        <a:bodyPr/>
        <a:lstStyle/>
        <a:p>
          <a:endParaRPr lang="en-US"/>
        </a:p>
      </dgm:t>
    </dgm:pt>
  </dgm:ptLst>
  <dgm:cxnLst>
    <dgm:cxn modelId="{FD6556CA-CEEA-4B3A-AE9F-A45B08408A12}" srcId="{42EBC66C-8DC3-47EE-8FEE-0213AD0A8EF0}" destId="{28DD3376-318A-409C-ABD7-A9A0EB44D7A4}" srcOrd="1" destOrd="0" parTransId="{50962139-70EB-4FDB-9485-697FB5CF10DE}" sibTransId="{D20A9222-C5A5-4605-8B78-E07AAFB95460}"/>
    <dgm:cxn modelId="{8BA06B58-1DAA-4596-9656-5B095D865686}" type="presOf" srcId="{07EC0480-478A-47EF-849C-F161FF386DCA}" destId="{4103F339-6E52-4434-BEB6-76F3ADC705C2}" srcOrd="0" destOrd="0" presId="urn:microsoft.com/office/officeart/2005/8/layout/matrix1"/>
    <dgm:cxn modelId="{55737F0B-F1E8-43D1-A27B-FC2A9914D098}" srcId="{42EBC66C-8DC3-47EE-8FEE-0213AD0A8EF0}" destId="{A32B0788-2A47-4552-A48F-446A0DCA3109}" srcOrd="7" destOrd="0" parTransId="{23F5E02A-A94A-4544-8BE4-82533045672D}" sibTransId="{4A521EEC-FBB9-4703-9FC4-8A9D01A66335}"/>
    <dgm:cxn modelId="{2B3D0F0D-667F-4B73-B313-4BA820262B84}" type="presOf" srcId="{83D411B5-1025-455F-B541-CD3DA12986D1}" destId="{58BD7A03-E372-4E37-BCD7-4A4AB9D4C8D2}" srcOrd="0" destOrd="0" presId="urn:microsoft.com/office/officeart/2005/8/layout/matrix1"/>
    <dgm:cxn modelId="{79041ECF-87EC-46E8-B0AE-237BC2969838}" type="presOf" srcId="{42EBC66C-8DC3-47EE-8FEE-0213AD0A8EF0}" destId="{2E5807CF-838D-4134-8A1B-8DCE83466119}" srcOrd="0" destOrd="0" presId="urn:microsoft.com/office/officeart/2005/8/layout/matrix1"/>
    <dgm:cxn modelId="{73276AAE-6767-4E9F-B022-298D89C66965}" type="presOf" srcId="{26E3A676-5912-4D0E-A2A2-A39F9CACC8F0}" destId="{8E035C16-5F1B-491B-A9F1-94BAFC198CCC}" srcOrd="1" destOrd="0" presId="urn:microsoft.com/office/officeart/2005/8/layout/matrix1"/>
    <dgm:cxn modelId="{82A4367C-721C-4532-9AAE-83005326D675}" srcId="{42EBC66C-8DC3-47EE-8FEE-0213AD0A8EF0}" destId="{A1B42C86-E124-48AD-8F17-EC977FFC5D50}" srcOrd="0" destOrd="0" parTransId="{FF7C87F3-08E1-4C8D-A662-476FC2F3AB79}" sibTransId="{5A2DAAF6-4785-4175-A33D-8F8CCFE2D802}"/>
    <dgm:cxn modelId="{CB97E477-8A11-4FF1-BD7F-848D20CDE742}" srcId="{42EBC66C-8DC3-47EE-8FEE-0213AD0A8EF0}" destId="{EBA488DB-6993-434C-AEEB-2D4B8DB29A07}" srcOrd="4" destOrd="0" parTransId="{09D233BB-C6B3-408E-AD74-340523AA7495}" sibTransId="{B7948D1C-7779-457F-BDF7-818ED1E80922}"/>
    <dgm:cxn modelId="{0E1409F3-AA30-47CC-AAE9-D1017602E965}" type="presOf" srcId="{28DD3376-318A-409C-ABD7-A9A0EB44D7A4}" destId="{EDBD05C0-55ED-45F9-8B23-4A9E55D20679}" srcOrd="0" destOrd="0" presId="urn:microsoft.com/office/officeart/2005/8/layout/matrix1"/>
    <dgm:cxn modelId="{1E0C23C8-45E6-4CFE-8E83-FB61CC586D0E}" srcId="{42EBC66C-8DC3-47EE-8FEE-0213AD0A8EF0}" destId="{441C7647-70A8-4E9A-B7F1-D7C4FAAF843A}" srcOrd="5" destOrd="0" parTransId="{2FB5C8F4-8B61-44AB-9D58-EFC607566D2B}" sibTransId="{D3C824CE-A651-4FB2-ADC2-2AF889D5F939}"/>
    <dgm:cxn modelId="{27A6B09C-3CDC-4464-BDC7-5A8CC7D60B70}" type="presOf" srcId="{28DD3376-318A-409C-ABD7-A9A0EB44D7A4}" destId="{CB8508B0-FFA9-41F3-B69C-ED5E205CBBF0}" srcOrd="1" destOrd="0" presId="urn:microsoft.com/office/officeart/2005/8/layout/matrix1"/>
    <dgm:cxn modelId="{BC61CB86-08D9-41DA-8D03-817E2F206B41}" srcId="{42EBC66C-8DC3-47EE-8FEE-0213AD0A8EF0}" destId="{83D411B5-1025-455F-B541-CD3DA12986D1}" srcOrd="2" destOrd="0" parTransId="{47AF185E-552C-4E0D-8B6A-85C5769A86D7}" sibTransId="{3D843AB0-7EB4-4F5B-B702-DD524B3C7C36}"/>
    <dgm:cxn modelId="{0C6D9DDD-BE1D-4F93-B68B-057B8B0839CB}" type="presOf" srcId="{83D411B5-1025-455F-B541-CD3DA12986D1}" destId="{310A966F-859A-4482-95A0-556F4CF18232}" srcOrd="1" destOrd="0" presId="urn:microsoft.com/office/officeart/2005/8/layout/matrix1"/>
    <dgm:cxn modelId="{C66C30A4-B1E8-4912-BAE9-5F801A450F86}" type="presOf" srcId="{A1B42C86-E124-48AD-8F17-EC977FFC5D50}" destId="{5A2436E2-BB8E-4A2B-963D-360C628465C3}" srcOrd="0" destOrd="0" presId="urn:microsoft.com/office/officeart/2005/8/layout/matrix1"/>
    <dgm:cxn modelId="{ED5A38E2-9B69-4534-AD9B-0D972F10C08B}" srcId="{42EBC66C-8DC3-47EE-8FEE-0213AD0A8EF0}" destId="{14E4CAC8-375C-418D-B40D-F517817F6AE4}" srcOrd="6" destOrd="0" parTransId="{8CAA08AF-592F-4979-BDEA-76FC1120C35F}" sibTransId="{263E84DE-2733-4348-942F-D09DC8B273BA}"/>
    <dgm:cxn modelId="{9CCAA045-9858-43F8-A4E5-C1D875D2D1F0}" type="presOf" srcId="{26E3A676-5912-4D0E-A2A2-A39F9CACC8F0}" destId="{AE7ABC18-D055-46CE-9B8C-4C8DD5838BE2}" srcOrd="0" destOrd="0" presId="urn:microsoft.com/office/officeart/2005/8/layout/matrix1"/>
    <dgm:cxn modelId="{B8E557FF-92D4-4A85-ACF9-CE069C91824F}" srcId="{42EBC66C-8DC3-47EE-8FEE-0213AD0A8EF0}" destId="{26E3A676-5912-4D0E-A2A2-A39F9CACC8F0}" srcOrd="3" destOrd="0" parTransId="{58B4C0AA-B1C9-43CC-BB30-8881306AA75D}" sibTransId="{96A05389-C4A1-4DF5-BA90-555BAA00B389}"/>
    <dgm:cxn modelId="{2FD2B3C2-F785-4779-AEC5-D395F9C2D1CE}" srcId="{07EC0480-478A-47EF-849C-F161FF386DCA}" destId="{42EBC66C-8DC3-47EE-8FEE-0213AD0A8EF0}" srcOrd="0" destOrd="0" parTransId="{BACE7C94-DAA2-461B-BB96-70242A5B6F3D}" sibTransId="{9F42B1DC-6372-462F-ABBB-0207AB6938A2}"/>
    <dgm:cxn modelId="{9650DC73-DB63-4704-80B4-E6B43A306F5A}" type="presOf" srcId="{A1B42C86-E124-48AD-8F17-EC977FFC5D50}" destId="{3D775212-9F7A-409A-951E-5BB83A3A918A}" srcOrd="1" destOrd="0" presId="urn:microsoft.com/office/officeart/2005/8/layout/matrix1"/>
    <dgm:cxn modelId="{BFD7CECB-5D97-43F4-96EF-6FBF82C7E85A}" type="presParOf" srcId="{4103F339-6E52-4434-BEB6-76F3ADC705C2}" destId="{58697193-ABC3-4FED-9312-75143CF94B77}" srcOrd="0" destOrd="0" presId="urn:microsoft.com/office/officeart/2005/8/layout/matrix1"/>
    <dgm:cxn modelId="{085D9274-383C-48A1-B94F-828EBB74B8F2}" type="presParOf" srcId="{58697193-ABC3-4FED-9312-75143CF94B77}" destId="{5A2436E2-BB8E-4A2B-963D-360C628465C3}" srcOrd="0" destOrd="0" presId="urn:microsoft.com/office/officeart/2005/8/layout/matrix1"/>
    <dgm:cxn modelId="{320AC17A-004A-4E75-8AE7-88A72D70F7E4}" type="presParOf" srcId="{58697193-ABC3-4FED-9312-75143CF94B77}" destId="{3D775212-9F7A-409A-951E-5BB83A3A918A}" srcOrd="1" destOrd="0" presId="urn:microsoft.com/office/officeart/2005/8/layout/matrix1"/>
    <dgm:cxn modelId="{8C3672C7-1230-478B-9C81-269CD30F2D63}" type="presParOf" srcId="{58697193-ABC3-4FED-9312-75143CF94B77}" destId="{EDBD05C0-55ED-45F9-8B23-4A9E55D20679}" srcOrd="2" destOrd="0" presId="urn:microsoft.com/office/officeart/2005/8/layout/matrix1"/>
    <dgm:cxn modelId="{03684936-7607-463C-AA9F-63CD1C9F20E7}" type="presParOf" srcId="{58697193-ABC3-4FED-9312-75143CF94B77}" destId="{CB8508B0-FFA9-41F3-B69C-ED5E205CBBF0}" srcOrd="3" destOrd="0" presId="urn:microsoft.com/office/officeart/2005/8/layout/matrix1"/>
    <dgm:cxn modelId="{2C1F82F3-4620-4471-B467-F3AB68B85F76}" type="presParOf" srcId="{58697193-ABC3-4FED-9312-75143CF94B77}" destId="{58BD7A03-E372-4E37-BCD7-4A4AB9D4C8D2}" srcOrd="4" destOrd="0" presId="urn:microsoft.com/office/officeart/2005/8/layout/matrix1"/>
    <dgm:cxn modelId="{5DCBC0EF-244B-452E-A105-E7FFE6B24F36}" type="presParOf" srcId="{58697193-ABC3-4FED-9312-75143CF94B77}" destId="{310A966F-859A-4482-95A0-556F4CF18232}" srcOrd="5" destOrd="0" presId="urn:microsoft.com/office/officeart/2005/8/layout/matrix1"/>
    <dgm:cxn modelId="{91A544FF-83FF-4499-B852-29FC65FB5352}" type="presParOf" srcId="{58697193-ABC3-4FED-9312-75143CF94B77}" destId="{AE7ABC18-D055-46CE-9B8C-4C8DD5838BE2}" srcOrd="6" destOrd="0" presId="urn:microsoft.com/office/officeart/2005/8/layout/matrix1"/>
    <dgm:cxn modelId="{31798587-E267-4A3D-A671-2CAE0E854138}" type="presParOf" srcId="{58697193-ABC3-4FED-9312-75143CF94B77}" destId="{8E035C16-5F1B-491B-A9F1-94BAFC198CCC}" srcOrd="7" destOrd="0" presId="urn:microsoft.com/office/officeart/2005/8/layout/matrix1"/>
    <dgm:cxn modelId="{C220B6A5-FEE4-4C7E-A805-E35C2116B267}" type="presParOf" srcId="{4103F339-6E52-4434-BEB6-76F3ADC705C2}" destId="{2E5807CF-838D-4134-8A1B-8DCE83466119}"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ea typeface="+mn-ea"/>
                <a:cs typeface="+mn-cs"/>
              </a:defRPr>
            </a:lvl1pPr>
          </a:lstStyle>
          <a:p>
            <a:pPr>
              <a:defRPr/>
            </a:pPr>
            <a:endParaRPr lang="en-US" dirty="0"/>
          </a:p>
        </p:txBody>
      </p:sp>
      <p:sp>
        <p:nvSpPr>
          <p:cNvPr id="14339"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ea typeface="+mn-ea"/>
                <a:cs typeface="+mn-cs"/>
              </a:defRPr>
            </a:lvl1pPr>
          </a:lstStyle>
          <a:p>
            <a:pPr>
              <a:defRPr/>
            </a:pPr>
            <a:endParaRPr lang="en-US" dirty="0"/>
          </a:p>
        </p:txBody>
      </p:sp>
      <p:sp>
        <p:nvSpPr>
          <p:cNvPr id="14340"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ea typeface="+mn-ea"/>
                <a:cs typeface="+mn-cs"/>
              </a:defRPr>
            </a:lvl1pPr>
          </a:lstStyle>
          <a:p>
            <a:pPr>
              <a:defRPr/>
            </a:pPr>
            <a:endParaRPr lang="en-US" dirty="0"/>
          </a:p>
        </p:txBody>
      </p:sp>
      <p:sp>
        <p:nvSpPr>
          <p:cNvPr id="14341"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pitchFamily="34" charset="0"/>
                <a:ea typeface="ＭＳ Ｐゴシック" charset="-128"/>
                <a:cs typeface="+mn-cs"/>
              </a:defRPr>
            </a:lvl1pPr>
          </a:lstStyle>
          <a:p>
            <a:pPr>
              <a:defRPr/>
            </a:pPr>
            <a:fld id="{E1AF5477-9011-4967-8093-FA42F6515B46}" type="slidenum">
              <a:rPr lang="en-US"/>
              <a:pPr>
                <a:defRPr/>
              </a:pPr>
              <a:t>‹#›</a:t>
            </a:fld>
            <a:endParaRPr lang="en-US" dirty="0"/>
          </a:p>
        </p:txBody>
      </p:sp>
    </p:spTree>
    <p:extLst>
      <p:ext uri="{BB962C8B-B14F-4D97-AF65-F5344CB8AC3E}">
        <p14:creationId xmlns:p14="http://schemas.microsoft.com/office/powerpoint/2010/main" val="30871304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ea typeface="+mn-ea"/>
                <a:cs typeface="+mn-cs"/>
              </a:defRPr>
            </a:lvl1pPr>
          </a:lstStyle>
          <a:p>
            <a:pPr>
              <a:defRPr/>
            </a:pPr>
            <a:endParaRPr lang="en-US" dirty="0"/>
          </a:p>
        </p:txBody>
      </p:sp>
      <p:sp>
        <p:nvSpPr>
          <p:cNvPr id="12291"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ea typeface="+mn-ea"/>
                <a:cs typeface="+mn-cs"/>
              </a:defRPr>
            </a:lvl1pPr>
          </a:lstStyle>
          <a:p>
            <a:pPr>
              <a:defRPr/>
            </a:pPr>
            <a:endParaRPr lang="en-US" dirty="0"/>
          </a:p>
        </p:txBody>
      </p:sp>
      <p:sp>
        <p:nvSpPr>
          <p:cNvPr id="102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ea typeface="+mn-ea"/>
                <a:cs typeface="+mn-cs"/>
              </a:defRPr>
            </a:lvl1pPr>
          </a:lstStyle>
          <a:p>
            <a:pPr>
              <a:defRPr/>
            </a:pPr>
            <a:endParaRPr lang="en-US" dirty="0"/>
          </a:p>
        </p:txBody>
      </p:sp>
      <p:sp>
        <p:nvSpPr>
          <p:cNvPr id="12295"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pitchFamily="34" charset="0"/>
                <a:ea typeface="ＭＳ Ｐゴシック" charset="-128"/>
                <a:cs typeface="+mn-cs"/>
              </a:defRPr>
            </a:lvl1pPr>
          </a:lstStyle>
          <a:p>
            <a:pPr>
              <a:defRPr/>
            </a:pPr>
            <a:fld id="{E128B43C-3C9E-47B7-AC1E-3B54A4A747D7}" type="slidenum">
              <a:rPr lang="en-US"/>
              <a:pPr>
                <a:defRPr/>
              </a:pPr>
              <a:t>‹#›</a:t>
            </a:fld>
            <a:endParaRPr lang="en-US" dirty="0"/>
          </a:p>
        </p:txBody>
      </p:sp>
    </p:spTree>
    <p:extLst>
      <p:ext uri="{BB962C8B-B14F-4D97-AF65-F5344CB8AC3E}">
        <p14:creationId xmlns:p14="http://schemas.microsoft.com/office/powerpoint/2010/main" val="2619540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Hello, my name is ___________ and today we are going to discuss how women can play a vital role in promoting positive</a:t>
            </a:r>
            <a:r>
              <a:rPr lang="en-US" baseline="0" dirty="0"/>
              <a:t> social outcomes through their investment decisions.  </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a:t>
            </a:fld>
            <a:endParaRPr lang="en-US" dirty="0"/>
          </a:p>
        </p:txBody>
      </p:sp>
    </p:spTree>
    <p:extLst>
      <p:ext uri="{BB962C8B-B14F-4D97-AF65-F5344CB8AC3E}">
        <p14:creationId xmlns:p14="http://schemas.microsoft.com/office/powerpoint/2010/main" val="1517012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Wingdings" pitchFamily="2" charset="2"/>
              <a:buNone/>
            </a:pPr>
            <a:r>
              <a:rPr lang="en-US" sz="1200" dirty="0"/>
              <a:t>Finally, SRI often involves community investing.  Community investing is s</a:t>
            </a:r>
            <a:r>
              <a:rPr lang="en-US" sz="1200" dirty="0">
                <a:solidFill>
                  <a:schemeClr val="tx1"/>
                </a:solidFill>
                <a:ea typeface="ＭＳ Ｐゴシック"/>
                <a:cs typeface="ＭＳ Ｐゴシック"/>
              </a:rPr>
              <a:t>imilar to economically targeted investments (ETIs).</a:t>
            </a:r>
          </a:p>
          <a:p>
            <a:endParaRPr lang="en-US" sz="1200" kern="1200" dirty="0">
              <a:solidFill>
                <a:schemeClr val="tx1"/>
              </a:solidFill>
              <a:latin typeface="Arial" charset="0"/>
              <a:ea typeface="ＭＳ Ｐゴシック" charset="-128"/>
              <a:cs typeface="ＭＳ Ｐゴシック" charset="-128"/>
            </a:endParaRPr>
          </a:p>
          <a:p>
            <a:r>
              <a:rPr lang="en-US" sz="1200" kern="1200" dirty="0">
                <a:solidFill>
                  <a:schemeClr val="tx1"/>
                </a:solidFill>
                <a:latin typeface="Arial" charset="0"/>
                <a:ea typeface="ＭＳ Ｐゴシック" charset="-128"/>
                <a:cs typeface="ＭＳ Ｐゴシック" charset="-128"/>
              </a:rPr>
              <a:t>The California Public Employees Retirement System (CalPERS) defines ETIs as risk-adjusted market rate investments that have "collateral intent to assist in the improvement of ... the economic well-being of the state, its localities and residents. </a:t>
            </a:r>
            <a:r>
              <a:rPr lang="en-US" sz="1200" dirty="0">
                <a:solidFill>
                  <a:schemeClr val="tx1"/>
                </a:solidFill>
              </a:rPr>
              <a:t>Economic stimulation includes job creation, development, and savings; business creation; increases or improvement in the stock of affordable housing; and improvement of the infrastructure.” [</a:t>
            </a:r>
            <a:r>
              <a:rPr lang="en-US" dirty="0"/>
              <a:t>California Public Employees Retirement System Statement of Investment Policy for Economically Targeted Investment Program, June 17, 2002]</a:t>
            </a:r>
            <a:endParaRPr lang="en-US" sz="1200" dirty="0">
              <a:solidFill>
                <a:schemeClr val="tx1"/>
              </a:solidFill>
            </a:endParaRPr>
          </a:p>
          <a:p>
            <a:pPr>
              <a:buFont typeface="Wingdings" pitchFamily="2" charset="2"/>
              <a:buNone/>
            </a:pPr>
            <a:endParaRPr lang="en-US" sz="1200" dirty="0">
              <a:solidFill>
                <a:schemeClr val="tx1"/>
              </a:solidFill>
              <a:ea typeface="ＭＳ Ｐゴシック"/>
              <a:cs typeface="ＭＳ Ｐゴシック"/>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10</a:t>
            </a:fld>
            <a:endParaRPr lang="en-US" dirty="0"/>
          </a:p>
        </p:txBody>
      </p:sp>
    </p:spTree>
    <p:extLst>
      <p:ext uri="{BB962C8B-B14F-4D97-AF65-F5344CB8AC3E}">
        <p14:creationId xmlns:p14="http://schemas.microsoft.com/office/powerpoint/2010/main" val="1862242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The next few slides come from the </a:t>
            </a:r>
            <a:r>
              <a:rPr lang="en-US" dirty="0"/>
              <a:t>US SIF Foundation, a nonprofit</a:t>
            </a:r>
            <a:r>
              <a:rPr lang="en-US" baseline="0" dirty="0"/>
              <a:t> membership organization that focuses on sustainable, responsible and impact investing or SRI. They are an often sited source for hard numbers associated with responsible investing.  In looking at trends and compiling statistics, their research generally </a:t>
            </a:r>
            <a:r>
              <a:rPr lang="en-US" sz="1200" dirty="0">
                <a:solidFill>
                  <a:schemeClr val="tx1"/>
                </a:solidFill>
              </a:rPr>
              <a:t>considers environmental, social and corporate governance (ESG) criteria as well as shareholder</a:t>
            </a:r>
            <a:r>
              <a:rPr lang="en-US" sz="1200" baseline="0" dirty="0">
                <a:solidFill>
                  <a:schemeClr val="tx1"/>
                </a:solidFill>
              </a:rPr>
              <a:t> advocacy. The organization’s website, defines SRI investing as the use of ESG criteria to achieve competitive financial returns and positive societal impacts.</a:t>
            </a:r>
            <a:endParaRPr lang="en-US" dirty="0"/>
          </a:p>
          <a:p>
            <a:endParaRPr lang="en-US" dirty="0"/>
          </a:p>
          <a:p>
            <a:r>
              <a:rPr lang="en-US" dirty="0"/>
              <a:t>What kind of numbers are we talking</a:t>
            </a:r>
            <a:r>
              <a:rPr lang="en-US" baseline="0" dirty="0"/>
              <a:t> about? </a:t>
            </a:r>
          </a:p>
          <a:p>
            <a:endParaRPr lang="en-US" sz="1200" kern="1200" dirty="0">
              <a:solidFill>
                <a:schemeClr val="tx1"/>
              </a:solidFill>
              <a:effectLst/>
              <a:latin typeface="Arial" charset="0"/>
              <a:ea typeface="ＭＳ Ｐゴシック" charset="-128"/>
              <a:cs typeface="ＭＳ Ｐゴシック" charset="-128"/>
            </a:endParaRPr>
          </a:p>
          <a:p>
            <a:r>
              <a:rPr lang="en-US" sz="1200" kern="1200" dirty="0">
                <a:solidFill>
                  <a:schemeClr val="tx1"/>
                </a:solidFill>
                <a:effectLst/>
                <a:latin typeface="Arial" charset="0"/>
                <a:ea typeface="ＭＳ Ｐゴシック" charset="-128"/>
                <a:cs typeface="ＭＳ Ｐゴシック" charset="-128"/>
              </a:rPr>
              <a:t>According to the organization’s 2016 Report on Sustainable, Responsible and Impact Investing Trends, U.S. SRI investing grew to $8.72 trillion in 2016.  This number includes $8.1 trillion held by institutional investors, money managers and community investment institutions that apply various ESG criteria in their investment analysis and portfolio selection. It also includes $2.56 trillion held by institutional investors and money managers who filed shareholder resolutions on ESG issues at publicly traded companies. It then eliminated double counting. The 2014 US SIF report reported total SRI assets of $6.57 Trillion.</a:t>
            </a:r>
            <a:r>
              <a:rPr lang="en-US" sz="1200" kern="1200" baseline="0" dirty="0">
                <a:solidFill>
                  <a:schemeClr val="tx1"/>
                </a:solidFill>
                <a:effectLst/>
                <a:latin typeface="Arial" charset="0"/>
                <a:ea typeface="ＭＳ Ｐゴシック" charset="-128"/>
                <a:cs typeface="ＭＳ Ｐゴシック" charset="-128"/>
              </a:rPr>
              <a:t> </a:t>
            </a:r>
            <a:r>
              <a:rPr lang="en-US" sz="1200" kern="1200" dirty="0">
                <a:solidFill>
                  <a:schemeClr val="tx1"/>
                </a:solidFill>
                <a:effectLst/>
                <a:latin typeface="Arial" charset="0"/>
                <a:ea typeface="ＭＳ Ｐゴシック" charset="-128"/>
                <a:cs typeface="ＭＳ Ｐゴシック" charset="-128"/>
              </a:rPr>
              <a:t>These</a:t>
            </a:r>
            <a:r>
              <a:rPr lang="en-US" sz="1200" kern="1200" baseline="0" dirty="0">
                <a:solidFill>
                  <a:schemeClr val="tx1"/>
                </a:solidFill>
                <a:effectLst/>
                <a:latin typeface="Arial" charset="0"/>
                <a:ea typeface="ＭＳ Ｐゴシック" charset="-128"/>
                <a:cs typeface="ＭＳ Ｐゴシック" charset="-128"/>
              </a:rPr>
              <a:t> assets have</a:t>
            </a:r>
            <a:r>
              <a:rPr lang="en-US" sz="1200" kern="1200" dirty="0">
                <a:solidFill>
                  <a:schemeClr val="tx1"/>
                </a:solidFill>
                <a:effectLst/>
                <a:latin typeface="Arial" charset="0"/>
                <a:ea typeface="ＭＳ Ｐゴシック" charset="-128"/>
                <a:cs typeface="ＭＳ Ｐゴシック" charset="-128"/>
              </a:rPr>
              <a:t> grown 133% since the 2012 report of $3.74 in U.S.</a:t>
            </a:r>
            <a:r>
              <a:rPr lang="en-US" sz="1200" kern="1200" baseline="0" dirty="0">
                <a:solidFill>
                  <a:schemeClr val="tx1"/>
                </a:solidFill>
                <a:effectLst/>
                <a:latin typeface="Arial" charset="0"/>
                <a:ea typeface="ＭＳ Ｐゴシック" charset="-128"/>
                <a:cs typeface="ＭＳ Ｐゴシック" charset="-128"/>
              </a:rPr>
              <a:t> SRI assets.</a:t>
            </a:r>
            <a:endParaRPr lang="en-US" sz="1200" kern="1200" dirty="0">
              <a:solidFill>
                <a:schemeClr val="tx1"/>
              </a:solidFill>
              <a:effectLst/>
              <a:latin typeface="Arial" charset="0"/>
              <a:ea typeface="ＭＳ Ｐゴシック" charset="-128"/>
              <a:cs typeface="ＭＳ Ｐゴシック" charset="-128"/>
            </a:endParaRPr>
          </a:p>
          <a:p>
            <a:r>
              <a:rPr lang="en-US" sz="1200" kern="1200" dirty="0">
                <a:solidFill>
                  <a:schemeClr val="tx1"/>
                </a:solidFill>
                <a:effectLst/>
                <a:latin typeface="Arial" charset="0"/>
                <a:ea typeface="ＭＳ Ｐゴシック" charset="-128"/>
                <a:cs typeface="ＭＳ Ｐゴシック" charset="-128"/>
              </a:rPr>
              <a:t> </a:t>
            </a:r>
          </a:p>
          <a:p>
            <a:pPr eaLnBrk="0"/>
            <a:endParaRPr lang="en-US" sz="1200" kern="1200" dirty="0">
              <a:solidFill>
                <a:schemeClr val="tx1"/>
              </a:solidFill>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11</a:t>
            </a:fld>
            <a:endParaRPr lang="en-US" dirty="0"/>
          </a:p>
        </p:txBody>
      </p:sp>
    </p:spTree>
    <p:extLst>
      <p:ext uri="{BB962C8B-B14F-4D97-AF65-F5344CB8AC3E}">
        <p14:creationId xmlns:p14="http://schemas.microsoft.com/office/powerpoint/2010/main" val="18996030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2016 report went on to explain that these assets now account for more than $1 out of every $5 under professional management in the United States.</a:t>
            </a:r>
            <a:r>
              <a:rPr lang="en-US" baseline="0" dirty="0"/>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US SIF Foundations, 2014 </a:t>
            </a:r>
            <a:r>
              <a:rPr lang="en-US" sz="1200" dirty="0"/>
              <a:t>Report on US Sustainable, Responsible and Impact Investing Trends]</a:t>
            </a:r>
            <a:endParaRPr lang="en-US" dirty="0"/>
          </a:p>
          <a:p>
            <a:pPr eaLnBrk="0"/>
            <a:endParaRPr lang="en-US" sz="1200" kern="1200" dirty="0">
              <a:solidFill>
                <a:schemeClr val="tx1"/>
              </a:solidFill>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12</a:t>
            </a:fld>
            <a:endParaRPr lang="en-US" dirty="0"/>
          </a:p>
        </p:txBody>
      </p:sp>
    </p:spTree>
    <p:extLst>
      <p:ext uri="{BB962C8B-B14F-4D97-AF65-F5344CB8AC3E}">
        <p14:creationId xmlns:p14="http://schemas.microsoft.com/office/powerpoint/2010/main" val="3704111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effectLst/>
                <a:latin typeface="Arial" charset="0"/>
                <a:ea typeface="ＭＳ Ｐゴシック" charset="-128"/>
                <a:cs typeface="ＭＳ Ｐゴシック" charset="-128"/>
              </a:rPr>
              <a:t>The</a:t>
            </a:r>
            <a:r>
              <a:rPr lang="en-US" sz="1200" kern="1200" baseline="0" dirty="0">
                <a:solidFill>
                  <a:schemeClr val="tx1"/>
                </a:solidFill>
                <a:effectLst/>
                <a:latin typeface="Arial" charset="0"/>
                <a:ea typeface="ＭＳ Ｐゴシック" charset="-128"/>
                <a:cs typeface="ＭＳ Ｐゴシック" charset="-128"/>
              </a:rPr>
              <a:t> US SIF Foundation 2016 </a:t>
            </a:r>
            <a:r>
              <a:rPr lang="en-US" sz="1200" kern="1200" dirty="0">
                <a:solidFill>
                  <a:schemeClr val="tx1"/>
                </a:solidFill>
                <a:effectLst/>
                <a:latin typeface="Arial" charset="0"/>
                <a:ea typeface="ＭＳ Ｐゴシック" charset="-128"/>
                <a:cs typeface="ＭＳ Ｐゴシック" charset="-128"/>
              </a:rPr>
              <a:t>report found that the number of ESG funds available has risen 12% since the last report, now totaling 1,004 funds. This number includes 519 registered investment companies (mutual funds, variable annuity funds, ETFs and closed-end funds); 413 alternative investment vehicles (such as private equity and venture capital funds, responsible property funds and hedge funds); 70 pooled products; and 1,043 community investing institutions (such as community development banks, credit unions, loan funds and venture capital funds whose explicit mission is to serve low and moderate income communities).  So,</a:t>
            </a:r>
            <a:r>
              <a:rPr lang="en-US" sz="1200" kern="1200" baseline="0" dirty="0">
                <a:solidFill>
                  <a:schemeClr val="tx1"/>
                </a:solidFill>
                <a:effectLst/>
                <a:latin typeface="Arial" charset="0"/>
                <a:ea typeface="ＭＳ Ｐゴシック" charset="-128"/>
                <a:cs typeface="ＭＳ Ｐゴシック" charset="-128"/>
              </a:rPr>
              <a:t> </a:t>
            </a:r>
            <a:r>
              <a:rPr lang="en-US" sz="1200" kern="1200" dirty="0">
                <a:solidFill>
                  <a:schemeClr val="tx1"/>
                </a:solidFill>
                <a:effectLst/>
                <a:latin typeface="Arial" charset="0"/>
                <a:ea typeface="ＭＳ Ｐゴシック" charset="-128"/>
                <a:cs typeface="ＭＳ Ｐゴシック" charset="-128"/>
              </a:rPr>
              <a:t>as you can see, you are beginning to have more and more investment options available to you. </a:t>
            </a:r>
          </a:p>
          <a:p>
            <a:r>
              <a:rPr lang="en-US" sz="1200" u="none" strike="noStrike" kern="1200" dirty="0">
                <a:solidFill>
                  <a:schemeClr val="tx1"/>
                </a:solidFill>
                <a:effectLst/>
                <a:latin typeface="Arial" charset="0"/>
                <a:ea typeface="ＭＳ Ｐゴシック" charset="-128"/>
                <a:cs typeface="ＭＳ Ｐゴシック" charset="-128"/>
              </a:rPr>
              <a:t> </a:t>
            </a:r>
            <a:endParaRPr lang="en-US" sz="1200" kern="1200" dirty="0">
              <a:solidFill>
                <a:schemeClr val="tx1"/>
              </a:solidFill>
              <a:effectLst/>
              <a:latin typeface="Arial" charset="0"/>
              <a:ea typeface="ＭＳ Ｐゴシック" charset="-128"/>
              <a:cs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13</a:t>
            </a:fld>
            <a:endParaRPr lang="en-US" dirty="0"/>
          </a:p>
        </p:txBody>
      </p:sp>
    </p:spTree>
    <p:extLst>
      <p:ext uri="{BB962C8B-B14F-4D97-AF65-F5344CB8AC3E}">
        <p14:creationId xmlns:p14="http://schemas.microsoft.com/office/powerpoint/2010/main" val="2176314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effectLst/>
                <a:latin typeface="Arial" charset="0"/>
                <a:ea typeface="ＭＳ Ｐゴシック" charset="-128"/>
                <a:cs typeface="ＭＳ Ｐゴシック" charset="-128"/>
              </a:rPr>
              <a:t>And </a:t>
            </a:r>
            <a:r>
              <a:rPr lang="en-US" sz="1200" kern="1200" baseline="0" dirty="0">
                <a:solidFill>
                  <a:schemeClr val="tx1"/>
                </a:solidFill>
                <a:effectLst/>
                <a:latin typeface="Arial" charset="0"/>
                <a:ea typeface="ＭＳ Ｐゴシック" charset="-128"/>
                <a:cs typeface="ＭＳ Ｐゴシック" charset="-128"/>
              </a:rPr>
              <a:t>growth in these types of investment options is expected to continue.  </a:t>
            </a:r>
            <a:r>
              <a:rPr lang="en-US" sz="1200" kern="1200" dirty="0">
                <a:solidFill>
                  <a:schemeClr val="tx1"/>
                </a:solidFill>
                <a:effectLst/>
                <a:latin typeface="Arial" charset="0"/>
                <a:ea typeface="ＭＳ Ｐゴシック" charset="-128"/>
                <a:cs typeface="ＭＳ Ｐゴシック" charset="-128"/>
              </a:rPr>
              <a:t>According to another</a:t>
            </a:r>
            <a:r>
              <a:rPr lang="en-US" sz="1200" kern="1200" baseline="0" dirty="0">
                <a:solidFill>
                  <a:schemeClr val="tx1"/>
                </a:solidFill>
                <a:effectLst/>
                <a:latin typeface="Arial" charset="0"/>
                <a:ea typeface="ＭＳ Ｐゴシック" charset="-128"/>
                <a:cs typeface="ＭＳ Ｐゴシック" charset="-128"/>
              </a:rPr>
              <a:t> </a:t>
            </a:r>
            <a:r>
              <a:rPr lang="en-US" sz="1200" kern="1200" dirty="0">
                <a:solidFill>
                  <a:schemeClr val="tx1"/>
                </a:solidFill>
                <a:effectLst/>
                <a:latin typeface="Arial" charset="0"/>
                <a:ea typeface="ＭＳ Ｐゴシック" charset="-128"/>
                <a:cs typeface="ＭＳ Ｐゴシック" charset="-128"/>
              </a:rPr>
              <a:t>Morgan Stanley Institute for Sustainable Investing survey that focused on asset managers, among the 402 asset managers surveyed, 65% now aim to achieve competitive market-rate financial returns alongside positive social and/or environmental impact. In addition, 57% of the respondents anticipate offering new sustainable products in the next 12 months.  </a:t>
            </a:r>
          </a:p>
          <a:p>
            <a:r>
              <a:rPr lang="en-US" sz="1200" u="none" strike="noStrike" kern="1200" dirty="0">
                <a:solidFill>
                  <a:schemeClr val="tx1"/>
                </a:solidFill>
                <a:effectLst/>
                <a:latin typeface="Arial" charset="0"/>
                <a:ea typeface="ＭＳ Ｐゴシック" charset="-128"/>
                <a:cs typeface="ＭＳ Ｐゴシック" charset="-128"/>
              </a:rPr>
              <a:t> </a:t>
            </a:r>
            <a:endParaRPr lang="en-US" sz="1200" kern="1200" dirty="0">
              <a:solidFill>
                <a:schemeClr val="tx1"/>
              </a:solidFill>
              <a:effectLst/>
              <a:latin typeface="Arial" charset="0"/>
              <a:ea typeface="ＭＳ Ｐゴシック" charset="-128"/>
              <a:cs typeface="ＭＳ Ｐゴシック" charset="-128"/>
            </a:endParaRPr>
          </a:p>
          <a:p>
            <a:r>
              <a:rPr lang="en-US" sz="1200" kern="1200" dirty="0">
                <a:solidFill>
                  <a:schemeClr val="tx1"/>
                </a:solidFill>
                <a:effectLst/>
                <a:latin typeface="Arial" charset="0"/>
                <a:ea typeface="ＭＳ Ｐゴシック" charset="-128"/>
                <a:cs typeface="ＭＳ Ｐゴシック" charset="-128"/>
              </a:rPr>
              <a:t>“Sustainable Signals: The Asset Manager Perspective,” Nov. 2016, Morgan Stanley Institute for Sustainable Investing.</a:t>
            </a:r>
          </a:p>
          <a:p>
            <a:endParaRPr lang="en-US" sz="1200" kern="1200" dirty="0">
              <a:solidFill>
                <a:schemeClr val="tx1"/>
              </a:solidFill>
              <a:effectLst/>
              <a:latin typeface="Arial" charset="0"/>
              <a:ea typeface="ＭＳ Ｐゴシック" charset="-128"/>
              <a:cs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14</a:t>
            </a:fld>
            <a:endParaRPr lang="en-US" dirty="0"/>
          </a:p>
        </p:txBody>
      </p:sp>
    </p:spTree>
    <p:extLst>
      <p:ext uri="{BB962C8B-B14F-4D97-AF65-F5344CB8AC3E}">
        <p14:creationId xmlns:p14="http://schemas.microsoft.com/office/powerpoint/2010/main" val="35148919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Up until this point we have focused on the responsible side of the “responsible investing” concept. Now let’s turn to the investing piece and look at investment returns for these types</a:t>
            </a:r>
            <a:r>
              <a:rPr lang="en-US" baseline="0" dirty="0"/>
              <a:t> of investments. The</a:t>
            </a:r>
            <a:r>
              <a:rPr lang="en-US" dirty="0"/>
              <a:t> Morgan Stanley individual investor </a:t>
            </a:r>
            <a:r>
              <a:rPr lang="en-US" baseline="0" dirty="0"/>
              <a:t>survey we previously mentioned that showed high levels of investor interest in responsible investing also found that 54% of those surveyed believe choosing between sustainability and financial gains is a trade off. This is often a persistent belief among many investors, but are those beliefs true?</a:t>
            </a:r>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15</a:t>
            </a:fld>
            <a:endParaRPr lang="en-US" dirty="0"/>
          </a:p>
        </p:txBody>
      </p:sp>
    </p:spTree>
    <p:extLst>
      <p:ext uri="{BB962C8B-B14F-4D97-AF65-F5344CB8AC3E}">
        <p14:creationId xmlns:p14="http://schemas.microsoft.com/office/powerpoint/2010/main" val="19152732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415790"/>
            <a:ext cx="5928360" cy="4183380"/>
          </a:xfrm>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latin typeface="Arial" charset="0"/>
                <a:ea typeface="ＭＳ Ｐゴシック" charset="-128"/>
                <a:cs typeface="ＭＳ Ｐゴシック" charset="-128"/>
              </a:rPr>
              <a:t>This slide shows results from a study by </a:t>
            </a:r>
            <a:r>
              <a:rPr lang="en-US" sz="1200" dirty="0">
                <a:ea typeface="ＭＳ Ｐゴシック" charset="-128"/>
                <a:cs typeface="ＭＳ Ｐゴシック" charset="-128"/>
              </a:rPr>
              <a:t>TIAA CREF Asset Management published in its article “Socially Responsible Investing: Delivering Competitive Performance, Sept. 2014 which compared</a:t>
            </a:r>
            <a:r>
              <a:rPr lang="en-US" sz="1200" baseline="0" dirty="0">
                <a:ea typeface="ＭＳ Ｐゴシック" charset="-128"/>
                <a:cs typeface="ＭＳ Ｐゴシック" charset="-128"/>
              </a:rPr>
              <a:t> </a:t>
            </a:r>
            <a:r>
              <a:rPr lang="en-US" sz="1200" kern="1200" baseline="0" dirty="0">
                <a:solidFill>
                  <a:schemeClr val="tx1"/>
                </a:solidFill>
                <a:latin typeface="Arial" charset="0"/>
                <a:ea typeface="ＭＳ Ｐゴシック" charset="-128"/>
                <a:cs typeface="ＭＳ Ｐゴシック" charset="-128"/>
              </a:rPr>
              <a:t>five widely known U.S. equity SRI indexes with track records of at least 10 years: Calvert Social Index, Dow Jones Sustainability U.S. Index (DJSI U.S.), FTSE4Good US Index, MSCI KLD 400 Social Index, and MSCI USA IMI ESG Index. It compared these to returns of two widely recognized U.S. equity-based indexes, the Russell 3000 and S&amp;P 500 indexes. </a:t>
            </a:r>
          </a:p>
          <a:p>
            <a:endParaRPr lang="en-US" sz="1200" kern="1200" baseline="0" dirty="0">
              <a:solidFill>
                <a:schemeClr val="tx1"/>
              </a:solidFill>
              <a:latin typeface="Arial" charset="0"/>
              <a:ea typeface="ＭＳ Ｐゴシック" charset="-128"/>
            </a:endParaRPr>
          </a:p>
          <a:p>
            <a:r>
              <a:rPr lang="en-US" sz="1200" kern="1200" baseline="0" dirty="0">
                <a:solidFill>
                  <a:schemeClr val="tx1"/>
                </a:solidFill>
                <a:latin typeface="Arial" charset="0"/>
                <a:ea typeface="ＭＳ Ｐゴシック" charset="-128"/>
                <a:cs typeface="ＭＳ Ｐゴシック" charset="-128"/>
              </a:rPr>
              <a:t>TIAA CREF’s analysis found no statistical difference in SRI index returns compared to the two broad market benchmarks. In other words, the article noted that SRI </a:t>
            </a:r>
            <a:r>
              <a:rPr lang="en-US" sz="1200" i="1" kern="1200" baseline="0" dirty="0">
                <a:solidFill>
                  <a:schemeClr val="tx1"/>
                </a:solidFill>
                <a:latin typeface="Arial" charset="0"/>
                <a:ea typeface="ＭＳ Ｐゴシック" charset="-128"/>
                <a:cs typeface="ＭＳ Ｐゴシック" charset="-128"/>
              </a:rPr>
              <a:t>can achieve comparable performance </a:t>
            </a:r>
            <a:r>
              <a:rPr lang="en-US" sz="1200" kern="1200" baseline="0" dirty="0">
                <a:solidFill>
                  <a:schemeClr val="tx1"/>
                </a:solidFill>
                <a:latin typeface="Arial" charset="0"/>
                <a:ea typeface="ＭＳ Ｐゴシック" charset="-128"/>
                <a:cs typeface="ＭＳ Ｐゴシック" charset="-128"/>
              </a:rPr>
              <a:t>over the long term without additional risk, despite using a smaller universe of securities meeting ESG criteria.</a:t>
            </a:r>
          </a:p>
          <a:p>
            <a:endParaRPr lang="en-US" sz="1200" kern="1200" baseline="0" dirty="0">
              <a:solidFill>
                <a:schemeClr val="tx1"/>
              </a:solidFill>
              <a:latin typeface="Arial" charset="0"/>
              <a:ea typeface="ＭＳ Ｐゴシック" charset="-128"/>
              <a:cs typeface="ＭＳ Ｐゴシック" charset="-128"/>
            </a:endParaRPr>
          </a:p>
          <a:p>
            <a:r>
              <a:rPr lang="en-US" sz="1200" kern="1200" baseline="0" dirty="0">
                <a:solidFill>
                  <a:schemeClr val="tx1"/>
                </a:solidFill>
                <a:latin typeface="Arial" charset="0"/>
                <a:ea typeface="ＭＳ Ｐゴシック" charset="-128"/>
                <a:cs typeface="ＭＳ Ｐゴシック" charset="-128"/>
              </a:rPr>
              <a:t>Returns for the SRI indexes were similar to each other and compared to the broad market. Ten-year average annual performance for the five U.S. SRI indexes ranged from 7.87% to 6.42% versus 7.78% and 8.23% for the S&amp;P 500 and Russell 3000 indexes, respectively. The gap between best (in blue) and worst average (in red) annual performance spanned 145 basis points. </a:t>
            </a:r>
          </a:p>
          <a:p>
            <a:endParaRPr lang="en-US" sz="1200" kern="1200" baseline="0" dirty="0">
              <a:solidFill>
                <a:schemeClr val="tx1"/>
              </a:solidFill>
              <a:latin typeface="Arial" charset="0"/>
              <a:ea typeface="ＭＳ Ｐゴシック" charset="-128"/>
            </a:endParaRPr>
          </a:p>
          <a:p>
            <a:r>
              <a:rPr lang="en-US" sz="1200" kern="1200" baseline="0" dirty="0">
                <a:solidFill>
                  <a:schemeClr val="tx1"/>
                </a:solidFill>
                <a:latin typeface="Arial" charset="0"/>
                <a:ea typeface="ＭＳ Ｐゴシック" charset="-128"/>
                <a:cs typeface="ＭＳ Ｐゴシック" charset="-128"/>
              </a:rPr>
              <a:t>More importantly, statistical analysis showed no meaningful difference in returns when comparing SRI indexes with relevant broad market indexes. Any return variations appeared to be random and not systematic. </a:t>
            </a:r>
          </a:p>
          <a:p>
            <a:endParaRPr lang="en-US" sz="1200" kern="1200" baseline="0" dirty="0">
              <a:solidFill>
                <a:schemeClr val="tx1"/>
              </a:solidFill>
              <a:latin typeface="Arial" charset="0"/>
              <a:ea typeface="ＭＳ Ｐゴシック" charset="-128"/>
            </a:endParaRPr>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16</a:t>
            </a:fld>
            <a:endParaRPr lang="en-US" dirty="0"/>
          </a:p>
        </p:txBody>
      </p:sp>
    </p:spTree>
    <p:extLst>
      <p:ext uri="{BB962C8B-B14F-4D97-AF65-F5344CB8AC3E}">
        <p14:creationId xmlns:p14="http://schemas.microsoft.com/office/powerpoint/2010/main" val="4775327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effectLst/>
                <a:latin typeface="Arial" charset="0"/>
                <a:ea typeface="ＭＳ Ｐゴシック" charset="-128"/>
                <a:cs typeface="ＭＳ Ｐゴシック" charset="-128"/>
              </a:rPr>
              <a:t>Morgan Stanley also conducted a study in 2015 that examined performance data from 10,228 open-end mutual funds and 2,874 separately managed accounts over the last seven years and found that investing in sustainability has usually met, and often exceeded, the performance of comparable traditional investments. This is on both an absolute and a risk-adjusted basis, across asset classes and over time. The study concluded that “ultimately, our comparison indicates that investing to create a positive impact does not necessarily require making a tradeoff in investment performance; on the contrary, sustainable investments often exhibit favorable return and risk characteristics compared to their traditional peers.”</a:t>
            </a:r>
          </a:p>
          <a:p>
            <a:r>
              <a:rPr lang="en-US" sz="1200" kern="1200" dirty="0">
                <a:solidFill>
                  <a:schemeClr val="tx1"/>
                </a:solidFill>
                <a:effectLst/>
                <a:latin typeface="Arial" charset="0"/>
                <a:ea typeface="ＭＳ Ｐゴシック" charset="-128"/>
                <a:cs typeface="ＭＳ Ｐゴシック" charset="-128"/>
              </a:rPr>
              <a:t> </a:t>
            </a:r>
          </a:p>
          <a:p>
            <a:r>
              <a:rPr lang="en-US" sz="1200" kern="1200" dirty="0">
                <a:solidFill>
                  <a:schemeClr val="tx1"/>
                </a:solidFill>
                <a:effectLst/>
                <a:latin typeface="Arial" charset="0"/>
                <a:ea typeface="ＭＳ Ｐゴシック" charset="-128"/>
                <a:cs typeface="ＭＳ Ｐゴシック" charset="-128"/>
              </a:rPr>
              <a:t>Like the larger fund universe, there will be a wide range of investment returns. The importance of these</a:t>
            </a:r>
            <a:r>
              <a:rPr lang="en-US" sz="1200" kern="1200" baseline="0" dirty="0">
                <a:solidFill>
                  <a:schemeClr val="tx1"/>
                </a:solidFill>
                <a:effectLst/>
                <a:latin typeface="Arial" charset="0"/>
                <a:ea typeface="ＭＳ Ｐゴシック" charset="-128"/>
                <a:cs typeface="ＭＳ Ｐゴシック" charset="-128"/>
              </a:rPr>
              <a:t> studies</a:t>
            </a:r>
            <a:r>
              <a:rPr lang="en-US" sz="1200" kern="1200" dirty="0">
                <a:solidFill>
                  <a:schemeClr val="tx1"/>
                </a:solidFill>
                <a:effectLst/>
                <a:latin typeface="Arial" charset="0"/>
                <a:ea typeface="ＭＳ Ｐゴシック" charset="-128"/>
                <a:cs typeface="ＭＳ Ｐゴシック" charset="-128"/>
              </a:rPr>
              <a:t> is that they</a:t>
            </a:r>
            <a:r>
              <a:rPr lang="en-US" sz="1200" kern="1200" baseline="0" dirty="0">
                <a:solidFill>
                  <a:schemeClr val="tx1"/>
                </a:solidFill>
                <a:effectLst/>
                <a:latin typeface="Arial" charset="0"/>
                <a:ea typeface="ＭＳ Ｐゴシック" charset="-128"/>
                <a:cs typeface="ＭＳ Ｐゴシック" charset="-128"/>
              </a:rPr>
              <a:t> demonstrate </a:t>
            </a:r>
            <a:r>
              <a:rPr lang="en-US" sz="1200" kern="1200" dirty="0">
                <a:solidFill>
                  <a:schemeClr val="tx1"/>
                </a:solidFill>
                <a:effectLst/>
                <a:latin typeface="Arial" charset="0"/>
                <a:ea typeface="ＭＳ Ｐゴシック" charset="-128"/>
                <a:cs typeface="ＭＳ Ｐゴシック" charset="-128"/>
              </a:rPr>
              <a:t>that some SRI</a:t>
            </a:r>
            <a:r>
              <a:rPr lang="en-US" sz="1200" kern="1200" baseline="0" dirty="0">
                <a:solidFill>
                  <a:schemeClr val="tx1"/>
                </a:solidFill>
                <a:effectLst/>
                <a:latin typeface="Arial" charset="0"/>
                <a:ea typeface="ＭＳ Ｐゴシック" charset="-128"/>
                <a:cs typeface="ＭＳ Ｐゴシック" charset="-128"/>
              </a:rPr>
              <a:t> investments</a:t>
            </a:r>
            <a:r>
              <a:rPr lang="en-US" sz="1200" kern="1200" dirty="0">
                <a:solidFill>
                  <a:schemeClr val="tx1"/>
                </a:solidFill>
                <a:effectLst/>
                <a:latin typeface="Arial" charset="0"/>
                <a:ea typeface="ＭＳ Ｐゴシック" charset="-128"/>
                <a:cs typeface="ＭＳ Ｐゴシック" charset="-128"/>
              </a:rPr>
              <a:t> can compete and a diligent investor can likely support the choice of a well-chosen responsible investment in her investment portfolio. </a:t>
            </a:r>
          </a:p>
          <a:p>
            <a:r>
              <a:rPr lang="en-US" sz="1200" b="1" kern="1200" dirty="0">
                <a:solidFill>
                  <a:schemeClr val="tx1"/>
                </a:solidFill>
                <a:effectLst/>
                <a:latin typeface="Arial" charset="0"/>
                <a:ea typeface="ＭＳ Ｐゴシック" charset="-128"/>
                <a:cs typeface="ＭＳ Ｐゴシック" charset="-128"/>
              </a:rPr>
              <a:t> </a:t>
            </a:r>
            <a:endParaRPr lang="en-US" sz="1200" kern="1200" dirty="0">
              <a:solidFill>
                <a:schemeClr val="tx1"/>
              </a:solidFill>
              <a:effectLst/>
              <a:latin typeface="Arial" charset="0"/>
              <a:ea typeface="ＭＳ Ｐゴシック" charset="-128"/>
              <a:cs typeface="ＭＳ Ｐゴシック" charset="-128"/>
            </a:endParaRPr>
          </a:p>
          <a:p>
            <a:r>
              <a:rPr lang="en-US" sz="1200" kern="1200" dirty="0">
                <a:solidFill>
                  <a:schemeClr val="tx1"/>
                </a:solidFill>
                <a:effectLst/>
                <a:latin typeface="Arial" charset="0"/>
                <a:ea typeface="ＭＳ Ｐゴシック" charset="-128"/>
                <a:cs typeface="ＭＳ Ｐゴシック" charset="-128"/>
              </a:rPr>
              <a:t>“Sustainable Reality: Understanding the Performance of Sustainable Investment Strategies” Mar. 2015, Morgan Stanley Institute for Sustainable Investing.</a:t>
            </a:r>
          </a:p>
          <a:p>
            <a:r>
              <a:rPr lang="en-US" sz="1200" i="1" kern="1200" dirty="0">
                <a:solidFill>
                  <a:schemeClr val="tx1"/>
                </a:solidFill>
                <a:effectLst/>
                <a:latin typeface="Arial" charset="0"/>
                <a:ea typeface="ＭＳ Ｐゴシック" charset="-128"/>
                <a:cs typeface="ＭＳ Ｐゴシック" charset="-128"/>
              </a:rPr>
              <a:t>Id</a:t>
            </a:r>
            <a:r>
              <a:rPr lang="en-US" sz="1200" kern="1200" dirty="0">
                <a:solidFill>
                  <a:schemeClr val="tx1"/>
                </a:solidFill>
                <a:effectLst/>
                <a:latin typeface="Arial" charset="0"/>
                <a:ea typeface="ＭＳ Ｐゴシック" charset="-128"/>
                <a:cs typeface="ＭＳ Ｐゴシック" charset="-128"/>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17</a:t>
            </a:fld>
            <a:endParaRPr lang="en-US" dirty="0"/>
          </a:p>
        </p:txBody>
      </p:sp>
    </p:spTree>
    <p:extLst>
      <p:ext uri="{BB962C8B-B14F-4D97-AF65-F5344CB8AC3E}">
        <p14:creationId xmlns:p14="http://schemas.microsoft.com/office/powerpoint/2010/main" val="1265672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a:solidFill>
                  <a:schemeClr val="tx1"/>
                </a:solidFill>
                <a:effectLst/>
                <a:latin typeface="Arial" charset="0"/>
                <a:ea typeface="ＭＳ Ｐゴシック" charset="-128"/>
                <a:cs typeface="ＭＳ Ｐゴシック" charset="-128"/>
              </a:rPr>
              <a:t>Because this presentation is specifically directed at h</a:t>
            </a:r>
            <a:r>
              <a:rPr lang="en-US" dirty="0"/>
              <a:t>ow women can promote positive social outcomes through investing,</a:t>
            </a:r>
            <a:r>
              <a:rPr lang="en-US" baseline="0" dirty="0"/>
              <a:t> I wanted to spend a little  time talking about gender lens investing.</a:t>
            </a:r>
          </a:p>
          <a:p>
            <a:endParaRPr lang="en-US" sz="800"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sz="800" dirty="0">
                <a:solidFill>
                  <a:schemeClr val="tx1"/>
                </a:solidFill>
              </a:rPr>
              <a:t>The US SIF Foundation</a:t>
            </a:r>
            <a:r>
              <a:rPr lang="en-US" altLang="en-US" sz="800" baseline="0" dirty="0">
                <a:solidFill>
                  <a:schemeClr val="tx1"/>
                </a:solidFill>
              </a:rPr>
              <a:t> defines gender lens invest</a:t>
            </a:r>
            <a:r>
              <a:rPr lang="en-US" altLang="en-US" sz="800" dirty="0">
                <a:solidFill>
                  <a:schemeClr val="tx1"/>
                </a:solidFill>
              </a:rPr>
              <a:t>ments</a:t>
            </a:r>
            <a:r>
              <a:rPr lang="en-US" altLang="en-US" sz="800" baseline="0" dirty="0">
                <a:solidFill>
                  <a:schemeClr val="tx1"/>
                </a:solidFill>
              </a:rPr>
              <a:t> as those</a:t>
            </a:r>
            <a:r>
              <a:rPr lang="en-US" altLang="en-US" sz="800" dirty="0">
                <a:solidFill>
                  <a:schemeClr val="tx1"/>
                </a:solidFill>
              </a:rPr>
              <a:t> that focus on companies that help women advance in the workplace and in society and on organizations that assist women and their families living in poverty or in under-served communities.</a:t>
            </a:r>
          </a:p>
          <a:p>
            <a:endParaRPr lang="en-US" sz="80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800" kern="1200" dirty="0">
                <a:solidFill>
                  <a:schemeClr val="tx1"/>
                </a:solidFill>
                <a:effectLst/>
                <a:latin typeface="Arial" charset="0"/>
                <a:ea typeface="ＭＳ Ｐゴシック" charset="-128"/>
                <a:cs typeface="ＭＳ Ｐゴシック" charset="-128"/>
              </a:rPr>
              <a:t>The 2016</a:t>
            </a:r>
            <a:r>
              <a:rPr lang="en-US" sz="800" kern="1200" baseline="0" dirty="0">
                <a:solidFill>
                  <a:schemeClr val="tx1"/>
                </a:solidFill>
                <a:effectLst/>
                <a:latin typeface="Arial" charset="0"/>
                <a:ea typeface="ＭＳ Ｐゴシック" charset="-128"/>
                <a:cs typeface="ＭＳ Ｐゴシック" charset="-128"/>
              </a:rPr>
              <a:t> Report was the first time that the foundation reported gender lens investments numbers. The Report noted gender lens investing affects $397 billion.</a:t>
            </a:r>
          </a:p>
          <a:p>
            <a:r>
              <a:rPr lang="en-US" sz="800" dirty="0"/>
              <a:t/>
            </a:r>
            <a:br>
              <a:rPr lang="en-US" sz="800" dirty="0"/>
            </a:br>
            <a:endParaRPr lang="en-US" sz="1200" kern="1200" dirty="0">
              <a:solidFill>
                <a:schemeClr val="tx1"/>
              </a:solidFill>
              <a:effectLst/>
              <a:latin typeface="Arial" charset="0"/>
              <a:ea typeface="ＭＳ Ｐゴシック" charset="-128"/>
              <a:cs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18</a:t>
            </a:fld>
            <a:endParaRPr lang="en-US" dirty="0"/>
          </a:p>
        </p:txBody>
      </p:sp>
    </p:spTree>
    <p:extLst>
      <p:ext uri="{BB962C8B-B14F-4D97-AF65-F5344CB8AC3E}">
        <p14:creationId xmlns:p14="http://schemas.microsoft.com/office/powerpoint/2010/main" val="40027309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lnSpc>
                <a:spcPct val="80000"/>
              </a:lnSpc>
            </a:pPr>
            <a:r>
              <a:rPr lang="en-US" sz="1200" baseline="0" dirty="0"/>
              <a:t>Gender lens investing has bubbled up within the last several years as a distinct subset of responsible investing with both supporters and detractors. Some view it as placing additional limitation on investment choices, but the Criterion Institute, a leader in the field, suggests that a gender lens be viewed not as a limiting screen, but as an opportunity. </a:t>
            </a:r>
          </a:p>
          <a:p>
            <a:pPr eaLnBrk="1" hangingPunct="1">
              <a:lnSpc>
                <a:spcPct val="80000"/>
              </a:lnSpc>
            </a:pPr>
            <a:endParaRPr lang="en-US" dirty="0"/>
          </a:p>
          <a:p>
            <a:pPr eaLnBrk="1" hangingPunct="1">
              <a:lnSpc>
                <a:spcPct val="80000"/>
              </a:lnSpc>
            </a:pPr>
            <a:r>
              <a:rPr lang="en-US" dirty="0"/>
              <a:t>Similarly Jackie Vanderbrug,</a:t>
            </a:r>
            <a:r>
              <a:rPr lang="en-US" baseline="0" dirty="0"/>
              <a:t> a pioneer in this area, now with US Trust,  explains that it is not meant to be a limitation, but helps you see opportunity and mitigate risk.  She elaborates that it is a strategy, not an investment class, and as a strategy it can be done in different ways.  [Source: “With an Eye to Impact, Investing Through a ‘Gender Lens’”, Paul Sullivan, the New York Times, Aug. 14, 2015.]</a:t>
            </a:r>
            <a:endParaRPr lang="en-US" dirty="0"/>
          </a:p>
          <a:p>
            <a:pPr eaLnBrk="1" hangingPunct="1">
              <a:lnSpc>
                <a:spcPct val="80000"/>
              </a:lnSpc>
            </a:pPr>
            <a:endParaRPr lang="en-US" sz="1200"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19</a:t>
            </a:fld>
            <a:endParaRPr lang="en-US" dirty="0"/>
          </a:p>
        </p:txBody>
      </p:sp>
    </p:spTree>
    <p:extLst>
      <p:ext uri="{BB962C8B-B14F-4D97-AF65-F5344CB8AC3E}">
        <p14:creationId xmlns:p14="http://schemas.microsoft.com/office/powerpoint/2010/main" val="3874380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2</a:t>
            </a:fld>
            <a:endParaRPr lang="en-US" dirty="0"/>
          </a:p>
        </p:txBody>
      </p:sp>
    </p:spTree>
    <p:extLst>
      <p:ext uri="{BB962C8B-B14F-4D97-AF65-F5344CB8AC3E}">
        <p14:creationId xmlns:p14="http://schemas.microsoft.com/office/powerpoint/2010/main" val="30098312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eaLnBrk="0"/>
            <a:r>
              <a:rPr lang="en-US" sz="1200" kern="1200" dirty="0">
                <a:solidFill>
                  <a:schemeClr val="tx1"/>
                </a:solidFill>
                <a:effectLst/>
                <a:latin typeface="Arial" charset="0"/>
                <a:ea typeface="ＭＳ Ｐゴシック" charset="-128"/>
                <a:cs typeface="ＭＳ Ｐゴシック" charset="-128"/>
              </a:rPr>
              <a:t>Generally there</a:t>
            </a:r>
            <a:r>
              <a:rPr lang="en-US" sz="1200" kern="1200" baseline="0" dirty="0">
                <a:solidFill>
                  <a:schemeClr val="tx1"/>
                </a:solidFill>
                <a:effectLst/>
                <a:latin typeface="Arial" charset="0"/>
                <a:ea typeface="ＭＳ Ｐゴシック" charset="-128"/>
                <a:cs typeface="ＭＳ Ｐゴシック" charset="-128"/>
              </a:rPr>
              <a:t> are</a:t>
            </a:r>
            <a:r>
              <a:rPr lang="en-US" sz="1200" kern="1200" dirty="0">
                <a:solidFill>
                  <a:schemeClr val="tx1"/>
                </a:solidFill>
                <a:effectLst/>
                <a:latin typeface="Arial" charset="0"/>
                <a:ea typeface="ＭＳ Ｐゴシック" charset="-128"/>
                <a:cs typeface="ＭＳ Ｐゴシック" charset="-128"/>
              </a:rPr>
              <a:t> three</a:t>
            </a:r>
            <a:r>
              <a:rPr lang="en-US" sz="1200" kern="1200" baseline="0" dirty="0">
                <a:solidFill>
                  <a:schemeClr val="tx1"/>
                </a:solidFill>
                <a:effectLst/>
                <a:latin typeface="Arial" charset="0"/>
                <a:ea typeface="ＭＳ Ｐゴシック" charset="-128"/>
                <a:cs typeface="ＭＳ Ｐゴシック" charset="-128"/>
              </a:rPr>
              <a:t> basic lens through which gender lens investing is viewed. They are:</a:t>
            </a:r>
          </a:p>
          <a:p>
            <a:pPr eaLnBrk="0"/>
            <a:endParaRPr lang="en-US" sz="1200" kern="1200" baseline="0" dirty="0">
              <a:solidFill>
                <a:schemeClr val="tx1"/>
              </a:solidFill>
              <a:effectLst/>
              <a:latin typeface="Arial" charset="0"/>
              <a:ea typeface="ＭＳ Ｐゴシック" charset="-128"/>
              <a:cs typeface="ＭＳ Ｐゴシック" charset="-128"/>
            </a:endParaRPr>
          </a:p>
          <a:p>
            <a:pPr marL="171450" indent="-171450" eaLnBrk="0">
              <a:buFont typeface="Arial" panose="020B0604020202020204" pitchFamily="34" charset="0"/>
              <a:buChar char="•"/>
            </a:pPr>
            <a:r>
              <a:rPr lang="en-US" sz="1200" kern="1200" baseline="0" dirty="0">
                <a:solidFill>
                  <a:schemeClr val="tx1"/>
                </a:solidFill>
                <a:effectLst/>
                <a:latin typeface="Arial" charset="0"/>
                <a:ea typeface="ＭＳ Ｐゴシック" charset="-128"/>
                <a:cs typeface="ＭＳ Ｐゴシック" charset="-128"/>
              </a:rPr>
              <a:t>Increasing access to capital for women</a:t>
            </a:r>
          </a:p>
          <a:p>
            <a:pPr marL="171450" indent="-171450" eaLnBrk="0">
              <a:buFont typeface="Arial" panose="020B0604020202020204" pitchFamily="34" charset="0"/>
              <a:buChar char="•"/>
            </a:pPr>
            <a:r>
              <a:rPr lang="en-US" sz="1200" kern="1200" baseline="0" dirty="0">
                <a:solidFill>
                  <a:schemeClr val="tx1"/>
                </a:solidFill>
                <a:effectLst/>
                <a:latin typeface="Arial" charset="0"/>
                <a:ea typeface="ＭＳ Ｐゴシック" charset="-128"/>
                <a:cs typeface="ＭＳ Ｐゴシック" charset="-128"/>
              </a:rPr>
              <a:t>Workplace equity for women</a:t>
            </a:r>
          </a:p>
          <a:p>
            <a:pPr marL="171450" indent="-171450" eaLnBrk="0">
              <a:buFont typeface="Arial" panose="020B0604020202020204" pitchFamily="34" charset="0"/>
              <a:buChar char="•"/>
            </a:pPr>
            <a:r>
              <a:rPr lang="en-US" sz="1200" kern="1200" baseline="0" dirty="0">
                <a:solidFill>
                  <a:schemeClr val="tx1"/>
                </a:solidFill>
                <a:effectLst/>
                <a:latin typeface="Arial" charset="0"/>
                <a:ea typeface="ＭＳ Ｐゴシック" charset="-128"/>
                <a:cs typeface="ＭＳ Ｐゴシック" charset="-128"/>
              </a:rPr>
              <a:t>Products and services for women</a:t>
            </a:r>
            <a:endParaRPr lang="en-US" sz="1200" kern="1200" dirty="0">
              <a:solidFill>
                <a:schemeClr val="tx1"/>
              </a:solidFill>
              <a:effectLst/>
              <a:latin typeface="Arial" charset="0"/>
              <a:ea typeface="ＭＳ Ｐゴシック" charset="-128"/>
              <a:cs typeface="ＭＳ Ｐゴシック" charset="-128"/>
            </a:endParaRPr>
          </a:p>
          <a:p>
            <a:endParaRPr lang="en-US" dirty="0"/>
          </a:p>
          <a:p>
            <a:r>
              <a:rPr lang="en-US" dirty="0"/>
              <a:t>More</a:t>
            </a:r>
            <a:r>
              <a:rPr lang="en-US" baseline="0" dirty="0"/>
              <a:t> specifically, </a:t>
            </a:r>
            <a:endParaRPr lang="en-US" dirty="0"/>
          </a:p>
          <a:p>
            <a:pPr marL="171450" indent="-171450">
              <a:buFont typeface="Arial" panose="020B0604020202020204" pitchFamily="34" charset="0"/>
              <a:buChar char="•"/>
            </a:pPr>
            <a:r>
              <a:rPr lang="en-US" dirty="0"/>
              <a:t>Access to Capital</a:t>
            </a:r>
            <a:r>
              <a:rPr lang="en-US" baseline="0" dirty="0"/>
              <a:t> focuses on the gender disparities in capital and credit availability and identifies ways to move capital of different values, sources (e.g. microfinance institutions, banks. Venture funds, etc.) and types (e.g. grants, debt or equity) directly to women</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Workplace Equity focuses on the representation of women in the leadership and workforce of organizations and on how well their particular needs are supported (e.g. in health care coverage and maternity leave).</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Products and services focuses on products and services that directly improve the well-being of women and girls (e.g. a medical device that saves lives in birth)</a:t>
            </a:r>
          </a:p>
          <a:p>
            <a:pPr marL="171450" indent="-171450">
              <a:buFont typeface="Arial" panose="020B0604020202020204" pitchFamily="34" charset="0"/>
              <a:buChar char="•"/>
            </a:pPr>
            <a:endParaRPr lang="en-US" baseline="0"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20</a:t>
            </a:fld>
            <a:endParaRPr lang="en-US" dirty="0"/>
          </a:p>
        </p:txBody>
      </p:sp>
    </p:spTree>
    <p:extLst>
      <p:ext uri="{BB962C8B-B14F-4D97-AF65-F5344CB8AC3E}">
        <p14:creationId xmlns:p14="http://schemas.microsoft.com/office/powerpoint/2010/main" val="29019827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0"/>
            <a:r>
              <a:rPr lang="en-US" sz="1200" dirty="0"/>
              <a:t>If gender lens</a:t>
            </a:r>
            <a:r>
              <a:rPr lang="en-US" sz="1200" baseline="0" dirty="0"/>
              <a:t> investing sounds appealing to you, here is a chart from </a:t>
            </a:r>
            <a:r>
              <a:rPr lang="en-US" sz="1200" dirty="0"/>
              <a:t>Veris Wealth Partners which</a:t>
            </a:r>
            <a:r>
              <a:rPr lang="en-US" sz="1200" baseline="0" dirty="0"/>
              <a:t> was published in </a:t>
            </a:r>
            <a:r>
              <a:rPr lang="en-US" sz="1200" dirty="0"/>
              <a:t>Mar. 2015 in its </a:t>
            </a:r>
            <a:r>
              <a:rPr lang="en-US" sz="1200" baseline="0" dirty="0"/>
              <a:t>Wo</a:t>
            </a:r>
            <a:r>
              <a:rPr lang="en-US" sz="1200" dirty="0"/>
              <a:t>men, Wealth &amp; Impact: Investing With a Gender Lens 2.0,  that lists several gender lens investing</a:t>
            </a:r>
            <a:r>
              <a:rPr lang="en-US" sz="1200" baseline="0" dirty="0"/>
              <a:t> opportunities which could serve as a starting point for you.</a:t>
            </a:r>
          </a:p>
          <a:p>
            <a:pPr eaLnBrk="0"/>
            <a:endParaRPr lang="en-US" sz="1200" baseline="0" dirty="0"/>
          </a:p>
          <a:p>
            <a:pPr eaLnBrk="0"/>
            <a:r>
              <a:rPr lang="en-US" sz="1200" baseline="0" dirty="0"/>
              <a:t>The chart shows the investment opportunity, the type of product offered and which of the lens we mentioned are targeted by the investment.</a:t>
            </a:r>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21</a:t>
            </a:fld>
            <a:endParaRPr lang="en-US" dirty="0"/>
          </a:p>
        </p:txBody>
      </p:sp>
    </p:spTree>
    <p:extLst>
      <p:ext uri="{BB962C8B-B14F-4D97-AF65-F5344CB8AC3E}">
        <p14:creationId xmlns:p14="http://schemas.microsoft.com/office/powerpoint/2010/main" val="17612822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0"/>
            <a:r>
              <a:rPr lang="en-US" dirty="0"/>
              <a:t>This slide has the remainder of the list. </a:t>
            </a:r>
          </a:p>
          <a:p>
            <a:pPr eaLnBrk="0"/>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22</a:t>
            </a:fld>
            <a:endParaRPr lang="en-US" dirty="0"/>
          </a:p>
        </p:txBody>
      </p:sp>
    </p:spTree>
    <p:extLst>
      <p:ext uri="{BB962C8B-B14F-4D97-AF65-F5344CB8AC3E}">
        <p14:creationId xmlns:p14="http://schemas.microsoft.com/office/powerpoint/2010/main" val="6320669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900" kern="1200" dirty="0">
                <a:solidFill>
                  <a:schemeClr val="tx1"/>
                </a:solidFill>
                <a:effectLst/>
                <a:latin typeface="Arial" charset="0"/>
                <a:ea typeface="ＭＳ Ｐゴシック" charset="-128"/>
                <a:cs typeface="ＭＳ Ｐゴシック" charset="-128"/>
              </a:rPr>
              <a:t>Gender lens investing and women’s social impact power will likely continue</a:t>
            </a:r>
            <a:r>
              <a:rPr lang="en-US" sz="900" kern="1200" baseline="0" dirty="0">
                <a:solidFill>
                  <a:schemeClr val="tx1"/>
                </a:solidFill>
                <a:effectLst/>
                <a:latin typeface="Arial" charset="0"/>
                <a:ea typeface="ＭＳ Ｐゴシック" charset="-128"/>
                <a:cs typeface="ＭＳ Ｐゴシック" charset="-128"/>
              </a:rPr>
              <a:t> to grow as women’s</a:t>
            </a:r>
            <a:r>
              <a:rPr lang="en-US" sz="900" kern="1200" dirty="0">
                <a:solidFill>
                  <a:schemeClr val="tx1"/>
                </a:solidFill>
                <a:effectLst/>
                <a:latin typeface="Arial" charset="0"/>
                <a:ea typeface="ＭＳ Ｐゴシック" charset="-128"/>
                <a:cs typeface="ＭＳ Ｐゴシック" charset="-128"/>
              </a:rPr>
              <a:t> purchasing power expands.</a:t>
            </a:r>
            <a:r>
              <a:rPr lang="en-US" sz="900" kern="1200" baseline="0" dirty="0">
                <a:solidFill>
                  <a:schemeClr val="tx1"/>
                </a:solidFill>
                <a:effectLst/>
                <a:latin typeface="Arial" charset="0"/>
                <a:ea typeface="ＭＳ Ｐゴシック" charset="-128"/>
                <a:cs typeface="ＭＳ Ｐゴシック" charset="-128"/>
              </a:rPr>
              <a:t>  </a:t>
            </a:r>
          </a:p>
          <a:p>
            <a:endParaRPr lang="en-US" sz="900" kern="1200" baseline="0" dirty="0">
              <a:solidFill>
                <a:schemeClr val="tx1"/>
              </a:solidFill>
              <a:effectLst/>
              <a:latin typeface="Arial" charset="0"/>
              <a:ea typeface="ＭＳ Ｐゴシック" charset="-128"/>
              <a:cs typeface="ＭＳ Ｐゴシック" charset="-128"/>
            </a:endParaRPr>
          </a:p>
          <a:p>
            <a:r>
              <a:rPr lang="en-US" sz="900" kern="1200" baseline="0" dirty="0">
                <a:solidFill>
                  <a:schemeClr val="tx1"/>
                </a:solidFill>
                <a:effectLst/>
                <a:latin typeface="Arial" charset="0"/>
                <a:ea typeface="ＭＳ Ｐゴシック" charset="-128"/>
                <a:cs typeface="ＭＳ Ｐゴシック" charset="-128"/>
              </a:rPr>
              <a:t>In fact, </a:t>
            </a:r>
            <a:endParaRPr lang="en-US" sz="900" kern="1200" dirty="0">
              <a:solidFill>
                <a:schemeClr val="tx1"/>
              </a:solidFill>
              <a:effectLst/>
              <a:latin typeface="Arial" charset="0"/>
              <a:ea typeface="ＭＳ Ｐゴシック" charset="-128"/>
              <a:cs typeface="ＭＳ Ｐゴシック" charset="-128"/>
            </a:endParaRPr>
          </a:p>
          <a:p>
            <a:pPr marL="285750" indent="-285750">
              <a:spcBef>
                <a:spcPts val="1200"/>
              </a:spcBef>
              <a:buClr>
                <a:srgbClr val="E85B16"/>
              </a:buClr>
              <a:buFont typeface="Wingdings" panose="05000000000000000000" pitchFamily="2" charset="2"/>
              <a:buChar char="ü"/>
            </a:pPr>
            <a:r>
              <a:rPr lang="en-US" sz="900" dirty="0"/>
              <a:t>Women control 39% of investible assets in the U.S.</a:t>
            </a:r>
          </a:p>
          <a:p>
            <a:pPr marL="285750" indent="-285750">
              <a:spcBef>
                <a:spcPts val="1200"/>
              </a:spcBef>
              <a:buClr>
                <a:srgbClr val="E85B16"/>
              </a:buClr>
              <a:buFont typeface="Wingdings" panose="05000000000000000000" pitchFamily="2" charset="2"/>
              <a:buChar char="ü"/>
            </a:pPr>
            <a:r>
              <a:rPr lang="en-US" sz="900" dirty="0"/>
              <a:t>They control 51% or $14 trillion of personal wealth in the US </a:t>
            </a:r>
          </a:p>
          <a:p>
            <a:pPr marL="285750" indent="-285750">
              <a:spcBef>
                <a:spcPts val="1200"/>
              </a:spcBef>
              <a:buClr>
                <a:srgbClr val="E85B16"/>
              </a:buClr>
              <a:buFont typeface="Wingdings" panose="05000000000000000000" pitchFamily="2" charset="2"/>
              <a:buChar char="ü"/>
            </a:pPr>
            <a:r>
              <a:rPr lang="en-US" sz="900" dirty="0"/>
              <a:t>This number is expected to increase to $22 trillion by 2020</a:t>
            </a:r>
          </a:p>
          <a:p>
            <a:endParaRPr lang="en-US" sz="900" kern="1200" dirty="0">
              <a:solidFill>
                <a:schemeClr val="tx1"/>
              </a:solidFill>
              <a:effectLst/>
              <a:latin typeface="Arial" charset="0"/>
              <a:ea typeface="ＭＳ Ｐゴシック" charset="-128"/>
              <a:cs typeface="ＭＳ Ｐゴシック" charset="-128"/>
            </a:endParaRPr>
          </a:p>
          <a:p>
            <a:endParaRPr lang="en-US" sz="90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900" kern="1200" baseline="0" dirty="0">
                <a:solidFill>
                  <a:schemeClr val="tx1"/>
                </a:solidFill>
                <a:effectLst/>
                <a:latin typeface="Arial" charset="0"/>
                <a:ea typeface="ＭＳ Ｐゴシック" charset="-128"/>
                <a:cs typeface="ＭＳ Ｐゴシック" charset="-128"/>
              </a:rPr>
              <a:t>[Source: Sheila Herrling from the Case Foundation in her Jan. 17, 2017 blog – Biggest Trend in Social Good? Women in the Driver’s Seat!,]</a:t>
            </a:r>
          </a:p>
          <a:p>
            <a:endParaRPr lang="en-US" sz="900"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23</a:t>
            </a:fld>
            <a:endParaRPr lang="en-US" dirty="0"/>
          </a:p>
        </p:txBody>
      </p:sp>
    </p:spTree>
    <p:extLst>
      <p:ext uri="{BB962C8B-B14F-4D97-AF65-F5344CB8AC3E}">
        <p14:creationId xmlns:p14="http://schemas.microsoft.com/office/powerpoint/2010/main" val="28836014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lnSpc>
                <a:spcPct val="80000"/>
              </a:lnSpc>
            </a:pPr>
            <a:r>
              <a:rPr lang="en-US" sz="1200" dirty="0"/>
              <a:t>Many women have investable wealth</a:t>
            </a:r>
            <a:r>
              <a:rPr lang="en-US" sz="1200" baseline="0" dirty="0"/>
              <a:t> and</a:t>
            </a:r>
            <a:r>
              <a:rPr lang="en-US" sz="1200" dirty="0"/>
              <a:t> they have high levels of </a:t>
            </a:r>
            <a:r>
              <a:rPr lang="en-US" sz="1200" baseline="0" dirty="0"/>
              <a:t>interest in responsible investing. Unfortunately those factors have not translated into action. In fact, only 9% of high net worth women report engaging in responsible investing.  </a:t>
            </a:r>
          </a:p>
          <a:p>
            <a:pPr eaLnBrk="1" hangingPunct="1">
              <a:lnSpc>
                <a:spcPct val="80000"/>
              </a:lnSpc>
            </a:pPr>
            <a:r>
              <a:rPr lang="en-US" dirty="0"/>
              <a:t>[</a:t>
            </a:r>
            <a:r>
              <a:rPr lang="en-US" sz="1200" baseline="0" dirty="0"/>
              <a:t>Source: U.S. Trust Insights on Wealth and Worth Survey (2015).]</a:t>
            </a:r>
            <a:endParaRPr lang="en-US" sz="1200"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24</a:t>
            </a:fld>
            <a:endParaRPr lang="en-US" dirty="0"/>
          </a:p>
        </p:txBody>
      </p:sp>
    </p:spTree>
    <p:extLst>
      <p:ext uri="{BB962C8B-B14F-4D97-AF65-F5344CB8AC3E}">
        <p14:creationId xmlns:p14="http://schemas.microsoft.com/office/powerpoint/2010/main" val="40991008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267200"/>
            <a:ext cx="6400800" cy="5029200"/>
          </a:xfrm>
        </p:spPr>
        <p:txBody>
          <a:bodyPr>
            <a:normAutofit fontScale="62500" lnSpcReduction="20000"/>
          </a:bodyPr>
          <a:lstStyle/>
          <a:p>
            <a:pPr marL="0" indent="0">
              <a:lnSpc>
                <a:spcPct val="120000"/>
              </a:lnSpc>
              <a:spcBef>
                <a:spcPts val="0"/>
              </a:spcBef>
              <a:buFont typeface="Arial" panose="020B0604020202020204" pitchFamily="34" charset="0"/>
              <a:buNone/>
            </a:pPr>
            <a:r>
              <a:rPr lang="en-US" sz="1400" dirty="0">
                <a:solidFill>
                  <a:schemeClr val="tx1"/>
                </a:solidFill>
              </a:rPr>
              <a:t>How do we translate</a:t>
            </a:r>
            <a:r>
              <a:rPr lang="en-US" sz="1400" baseline="0" dirty="0">
                <a:solidFill>
                  <a:schemeClr val="tx1"/>
                </a:solidFill>
              </a:rPr>
              <a:t> interest into results? It starts with each one of you who are interested in taking action. Perhaps the easiest thing you can do is find out if your 401(k) plan at work offers responsible investment options. If not inquire whether such funds can be added to the lineup. If your plan offers a self-directed brokerage option, you can likely find funds there. </a:t>
            </a:r>
          </a:p>
          <a:p>
            <a:pPr marL="0" indent="0">
              <a:lnSpc>
                <a:spcPct val="120000"/>
              </a:lnSpc>
              <a:spcBef>
                <a:spcPts val="0"/>
              </a:spcBef>
              <a:buFont typeface="Arial" panose="020B0604020202020204" pitchFamily="34" charset="0"/>
              <a:buNone/>
            </a:pPr>
            <a:endParaRPr lang="en-US" sz="1400" baseline="0" dirty="0">
              <a:solidFill>
                <a:schemeClr val="tx1"/>
              </a:solidFill>
            </a:endParaRPr>
          </a:p>
          <a:p>
            <a:pPr marL="0" indent="0">
              <a:lnSpc>
                <a:spcPct val="120000"/>
              </a:lnSpc>
              <a:spcBef>
                <a:spcPts val="0"/>
              </a:spcBef>
              <a:buFont typeface="Arial" panose="020B0604020202020204" pitchFamily="34" charset="0"/>
              <a:buNone/>
            </a:pPr>
            <a:r>
              <a:rPr lang="en-US" sz="1400" baseline="0" dirty="0">
                <a:solidFill>
                  <a:schemeClr val="tx1"/>
                </a:solidFill>
              </a:rPr>
              <a:t>Another important action you can take is to discuss responsible investment with your financial advisor. If you are not working with one now, gaining more information about responsible investing might be a good reason to find an advisor. </a:t>
            </a:r>
          </a:p>
          <a:p>
            <a:pPr marL="0" indent="0">
              <a:lnSpc>
                <a:spcPct val="120000"/>
              </a:lnSpc>
              <a:spcBef>
                <a:spcPts val="0"/>
              </a:spcBef>
              <a:buFont typeface="Arial" panose="020B0604020202020204" pitchFamily="34" charset="0"/>
              <a:buNone/>
            </a:pPr>
            <a:endParaRPr lang="en-US" sz="1400" baseline="0" dirty="0">
              <a:solidFill>
                <a:schemeClr val="tx1"/>
              </a:solidFill>
            </a:endParaRPr>
          </a:p>
          <a:p>
            <a:pPr marL="0" indent="0">
              <a:lnSpc>
                <a:spcPct val="120000"/>
              </a:lnSpc>
              <a:spcBef>
                <a:spcPts val="0"/>
              </a:spcBef>
              <a:buFont typeface="Arial" panose="020B0604020202020204" pitchFamily="34" charset="0"/>
              <a:buNone/>
            </a:pPr>
            <a:r>
              <a:rPr lang="en-US" sz="1400" baseline="0" dirty="0">
                <a:solidFill>
                  <a:schemeClr val="tx1"/>
                </a:solidFill>
              </a:rPr>
              <a:t>Just as you are doing right now, continue to educate yourself on the topic. It is continually evolving and more and more resources are available. You can also take advantage of toolkits offered by many socially responsible organizations and financial groups. </a:t>
            </a:r>
            <a:endParaRPr lang="en-US" sz="1400" dirty="0">
              <a:solidFill>
                <a:schemeClr val="tx1"/>
              </a:solidFill>
            </a:endParaRPr>
          </a:p>
          <a:p>
            <a:pPr marL="457200" indent="-457200">
              <a:lnSpc>
                <a:spcPct val="120000"/>
              </a:lnSpc>
              <a:spcBef>
                <a:spcPts val="0"/>
              </a:spcBef>
              <a:buFont typeface="Arial" panose="020B0604020202020204" pitchFamily="34" charset="0"/>
              <a:buChar char="•"/>
            </a:pPr>
            <a:endParaRPr lang="en-US" sz="1400" dirty="0">
              <a:solidFill>
                <a:schemeClr val="tx1"/>
              </a:solidFill>
            </a:endParaRPr>
          </a:p>
          <a:p>
            <a:pPr marL="0" indent="0">
              <a:lnSpc>
                <a:spcPct val="120000"/>
              </a:lnSpc>
              <a:spcBef>
                <a:spcPts val="0"/>
              </a:spcBef>
              <a:buFont typeface="Arial" panose="020B0604020202020204" pitchFamily="34" charset="0"/>
              <a:buNone/>
            </a:pPr>
            <a:r>
              <a:rPr lang="en-US" sz="1400" dirty="0">
                <a:solidFill>
                  <a:schemeClr val="tx1"/>
                </a:solidFill>
              </a:rPr>
              <a:t>You</a:t>
            </a:r>
            <a:r>
              <a:rPr lang="en-US" sz="1400" baseline="0" dirty="0">
                <a:solidFill>
                  <a:schemeClr val="tx1"/>
                </a:solidFill>
              </a:rPr>
              <a:t> can also s</a:t>
            </a:r>
            <a:r>
              <a:rPr lang="en-US" sz="1400" dirty="0">
                <a:solidFill>
                  <a:schemeClr val="tx1"/>
                </a:solidFill>
              </a:rPr>
              <a:t>eek out philanthropically rooted women’s education and support communities</a:t>
            </a:r>
            <a:r>
              <a:rPr lang="en-US" sz="1400" baseline="0" dirty="0">
                <a:solidFill>
                  <a:schemeClr val="tx1"/>
                </a:solidFill>
              </a:rPr>
              <a:t> and</a:t>
            </a:r>
            <a:r>
              <a:rPr lang="en-US" sz="1400" dirty="0">
                <a:solidFill>
                  <a:schemeClr val="tx1"/>
                </a:solidFill>
              </a:rPr>
              <a:t> impact investing networks. </a:t>
            </a:r>
          </a:p>
          <a:p>
            <a:pPr marL="0" indent="0">
              <a:lnSpc>
                <a:spcPct val="120000"/>
              </a:lnSpc>
              <a:spcBef>
                <a:spcPts val="0"/>
              </a:spcBef>
              <a:buFont typeface="Arial" panose="020B0604020202020204" pitchFamily="34" charset="0"/>
              <a:buNone/>
            </a:pPr>
            <a:endParaRPr lang="en-US" sz="1400" dirty="0">
              <a:solidFill>
                <a:schemeClr val="tx1"/>
              </a:solidFill>
            </a:endParaRPr>
          </a:p>
          <a:p>
            <a:pPr marL="0" marR="0" lvl="0" indent="0" algn="l" defTabSz="914400" rtl="0" eaLnBrk="0" fontAlgn="base" latinLnBrk="0" hangingPunct="0">
              <a:lnSpc>
                <a:spcPct val="120000"/>
              </a:lnSpc>
              <a:spcBef>
                <a:spcPts val="0"/>
              </a:spcBef>
              <a:spcAft>
                <a:spcPct val="0"/>
              </a:spcAft>
              <a:buClrTx/>
              <a:buSzTx/>
              <a:buFont typeface="Arial" panose="020B0604020202020204" pitchFamily="34" charset="0"/>
              <a:buNone/>
              <a:tabLst/>
              <a:defRPr/>
            </a:pPr>
            <a:r>
              <a:rPr lang="en-US" sz="1400" dirty="0">
                <a:solidFill>
                  <a:schemeClr val="tx1"/>
                </a:solidFill>
              </a:rPr>
              <a:t>Finally</a:t>
            </a:r>
            <a:r>
              <a:rPr lang="en-US" sz="1400" baseline="0" dirty="0">
                <a:solidFill>
                  <a:schemeClr val="tx1"/>
                </a:solidFill>
              </a:rPr>
              <a:t> consider engaging in your own investor activism. </a:t>
            </a:r>
            <a:r>
              <a:rPr lang="en-US" sz="1400" dirty="0"/>
              <a:t>Speak up for what you value and ask for what you would like to see your money accomplish in this world. </a:t>
            </a:r>
            <a:r>
              <a:rPr lang="en-US" sz="1400" baseline="0" dirty="0">
                <a:solidFill>
                  <a:schemeClr val="tx1"/>
                </a:solidFill>
              </a:rPr>
              <a:t>V</a:t>
            </a:r>
            <a:r>
              <a:rPr lang="en-US" sz="1400" dirty="0"/>
              <a:t>oice your concerns to your advisor, not only about your financial goals but about your values as well. With more investors feeling empowered to speak up, we will see change happening in product creation and portfolio construction one conversation at a time.</a:t>
            </a:r>
          </a:p>
          <a:p>
            <a:endParaRPr lang="en-US" sz="1400" dirty="0"/>
          </a:p>
          <a:p>
            <a:r>
              <a:rPr lang="en-US" sz="1400" b="1" dirty="0"/>
              <a:t>[EXAMPLE YOU CAN USE]</a:t>
            </a:r>
          </a:p>
          <a:p>
            <a:pPr>
              <a:lnSpc>
                <a:spcPct val="120000"/>
              </a:lnSpc>
              <a:spcBef>
                <a:spcPts val="0"/>
              </a:spcBef>
            </a:pPr>
            <a:r>
              <a:rPr lang="en-US" sz="1400" dirty="0"/>
              <a:t>Kristin Hull gives these examples of</a:t>
            </a:r>
            <a:r>
              <a:rPr lang="en-US" sz="1400" baseline="0" dirty="0"/>
              <a:t> investor activism</a:t>
            </a:r>
            <a:r>
              <a:rPr lang="en-US" sz="1400" dirty="0"/>
              <a:t>. Root Capital which provides mid-level loans to small farming businesses in developing nations was asked by an investor what percentage of these loans were being allocated to women. The company didn’t know, but after further discussions with the  investor Root Capital agreed to start a fund where 100% of the loans would go to women. The Women’s Initiative was born.</a:t>
            </a:r>
          </a:p>
          <a:p>
            <a:pPr>
              <a:lnSpc>
                <a:spcPct val="120000"/>
              </a:lnSpc>
              <a:spcBef>
                <a:spcPts val="0"/>
              </a:spcBef>
            </a:pPr>
            <a:endParaRPr lang="en-US" sz="1400" dirty="0"/>
          </a:p>
          <a:p>
            <a:pPr>
              <a:lnSpc>
                <a:spcPct val="120000"/>
              </a:lnSpc>
              <a:spcBef>
                <a:spcPts val="0"/>
              </a:spcBef>
            </a:pPr>
            <a:r>
              <a:rPr lang="en-US" sz="1400" dirty="0"/>
              <a:t>Similarly, The Women’s Foundation of California wanted to see a public equities fund incorporate living wages as a criterion for measuring local poverty levels for women and girls. The foundation’s leaders asked their portfolio managers at US Trust to use the Basic Economic Securities Tables (BEST) metric instead of the Federal Poverty Level (FPL) measure in developing the investment product because they believed the FPL (developed in 1963) was outdated. Subsequently, US Trust adopted the metric for what is now the Women and Girls Equality Strategy (WAGES)—a public equities fund that is now available to others as well.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400" b="0" dirty="0"/>
              <a:t>[Source: Investing in Women, The benefits of gender-lens investing have a strong ripple effect.</a:t>
            </a:r>
          </a:p>
          <a:p>
            <a:r>
              <a:rPr lang="en-US" sz="1400" b="0" dirty="0"/>
              <a:t>Stanford</a:t>
            </a:r>
            <a:r>
              <a:rPr lang="en-US" sz="1400" b="0" baseline="0" dirty="0"/>
              <a:t> Social Innovation Review, Kristin Hull, Oct. 7, 2015]</a:t>
            </a:r>
          </a:p>
          <a:p>
            <a:pPr>
              <a:lnSpc>
                <a:spcPct val="120000"/>
              </a:lnSpc>
              <a:spcBef>
                <a:spcPts val="0"/>
              </a:spcBef>
            </a:pPr>
            <a:endParaRPr lang="en-US" sz="1400" dirty="0"/>
          </a:p>
          <a:p>
            <a:endParaRPr lang="en-US" sz="1400" dirty="0"/>
          </a:p>
          <a:p>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25</a:t>
            </a:fld>
            <a:endParaRPr lang="en-US" dirty="0"/>
          </a:p>
        </p:txBody>
      </p:sp>
    </p:spTree>
    <p:extLst>
      <p:ext uri="{BB962C8B-B14F-4D97-AF65-F5344CB8AC3E}">
        <p14:creationId xmlns:p14="http://schemas.microsoft.com/office/powerpoint/2010/main" val="5499571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effectLst/>
                <a:latin typeface="Arial" charset="0"/>
                <a:ea typeface="ＭＳ Ｐゴシック" charset="-128"/>
                <a:cs typeface="ＭＳ Ｐゴシック" charset="-128"/>
              </a:rPr>
              <a:t>A final resource I will mention is the Morningstar Sustainability Ratings which were introduced in late 2016. Morningstar added these ratings for more than 20,000 investment options (mutual funds and ETFs) to gauge the investments’ adherence to SRI principles. According to the</a:t>
            </a:r>
            <a:r>
              <a:rPr lang="en-US" sz="1200" u="sng" kern="1200" baseline="0" dirty="0">
                <a:solidFill>
                  <a:schemeClr val="tx1"/>
                </a:solidFill>
                <a:effectLst/>
                <a:latin typeface="Arial" charset="0"/>
                <a:ea typeface="ＭＳ Ｐゴシック" charset="-128"/>
                <a:cs typeface="ＭＳ Ｐゴシック" charset="-128"/>
              </a:rPr>
              <a:t> </a:t>
            </a:r>
            <a:r>
              <a:rPr lang="en-US" sz="1200" kern="1200" dirty="0">
                <a:solidFill>
                  <a:schemeClr val="tx1"/>
                </a:solidFill>
                <a:effectLst/>
                <a:latin typeface="Arial" charset="0"/>
                <a:ea typeface="ＭＳ Ｐゴシック" charset="-128"/>
                <a:cs typeface="ＭＳ Ｐゴシック" charset="-128"/>
              </a:rPr>
              <a:t>Morningstar Sustainable Investing Handbook, the ratings measure how well the companies in a portfolio are managing their ESG risks and opportunities and provide a basis for comparison across funds. The ratings can serve as a useful starting point for investors wanting to know more about a manager’s investment process and how it relates to sustainable investing.  The Handbook notes, however, that the ratings are portfolio-based, not performance-based. They do not reflect a fund’s performance on either an absolute or risk-adjusted basis, nor are they a qualitative Morningstar evaluation of a fund’s merits. </a:t>
            </a:r>
          </a:p>
          <a:p>
            <a:endParaRPr lang="en-US" sz="1200" kern="1200" dirty="0">
              <a:solidFill>
                <a:schemeClr val="tx1"/>
              </a:solidFill>
              <a:effectLst/>
              <a:latin typeface="Arial" charset="0"/>
              <a:ea typeface="ＭＳ Ｐゴシック" charset="-128"/>
              <a:cs typeface="ＭＳ Ｐゴシック" charset="-128"/>
            </a:endParaRPr>
          </a:p>
          <a:p>
            <a:r>
              <a:rPr lang="en-US" sz="1200" kern="1200" dirty="0">
                <a:solidFill>
                  <a:schemeClr val="tx1"/>
                </a:solidFill>
                <a:effectLst/>
                <a:latin typeface="Arial" charset="0"/>
                <a:ea typeface="ＭＳ Ｐゴシック" charset="-128"/>
                <a:cs typeface="ＭＳ Ｐゴシック" charset="-128"/>
              </a:rPr>
              <a:t>[“Socially Responsible Investing Ratings Can Boost Your 401k’s Value,” Robert Lawton, Nov. 15, 2016, http://lawtonrpc.com/sri/.</a:t>
            </a:r>
          </a:p>
          <a:p>
            <a:r>
              <a:rPr lang="en-US" sz="1200" kern="1200" dirty="0">
                <a:solidFill>
                  <a:schemeClr val="tx1"/>
                </a:solidFill>
                <a:effectLst/>
                <a:latin typeface="Arial" charset="0"/>
                <a:ea typeface="ＭＳ Ｐゴシック" charset="-128"/>
                <a:cs typeface="ＭＳ Ｐゴシック" charset="-128"/>
              </a:rPr>
              <a:t>The Morningstar Sustainable Investing Handbook.]</a:t>
            </a:r>
          </a:p>
          <a:p>
            <a:endParaRPr lang="en-US" sz="1200" kern="1200" dirty="0">
              <a:solidFill>
                <a:schemeClr val="tx1"/>
              </a:solidFill>
              <a:effectLst/>
              <a:latin typeface="Arial" charset="0"/>
              <a:ea typeface="ＭＳ Ｐゴシック" charset="-128"/>
              <a:cs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solidFill>
                  <a:schemeClr val="tx1"/>
                </a:solidFill>
              </a:rPr>
              <a:t>The Morningstar</a:t>
            </a:r>
            <a:r>
              <a:rPr lang="en-US" sz="1200" baseline="0" dirty="0">
                <a:solidFill>
                  <a:schemeClr val="tx1"/>
                </a:solidFill>
              </a:rPr>
              <a:t> Ratings may not be your final stop for information about an investments efforts in responsible investing, but it could be a great first step. It also demonstrates the importance of this topic now and in the future.</a:t>
            </a:r>
            <a:endParaRPr lang="en-US" sz="1200"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26</a:t>
            </a:fld>
            <a:endParaRPr lang="en-US" dirty="0"/>
          </a:p>
        </p:txBody>
      </p:sp>
    </p:spTree>
    <p:extLst>
      <p:ext uri="{BB962C8B-B14F-4D97-AF65-F5344CB8AC3E}">
        <p14:creationId xmlns:p14="http://schemas.microsoft.com/office/powerpoint/2010/main" val="21133801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27</a:t>
            </a:fld>
            <a:endParaRPr lang="en-US" dirty="0"/>
          </a:p>
        </p:txBody>
      </p:sp>
    </p:spTree>
    <p:extLst>
      <p:ext uri="{BB962C8B-B14F-4D97-AF65-F5344CB8AC3E}">
        <p14:creationId xmlns:p14="http://schemas.microsoft.com/office/powerpoint/2010/main" val="2107735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900" kern="1200" dirty="0">
                <a:solidFill>
                  <a:schemeClr val="tx1"/>
                </a:solidFill>
                <a:effectLst/>
                <a:latin typeface="Arial" charset="0"/>
                <a:ea typeface="ＭＳ Ｐゴシック" charset="-128"/>
                <a:cs typeface="ＭＳ Ｐゴシック" charset="-128"/>
              </a:rPr>
              <a:t>According to a recent Morgan Stanley Institute for</a:t>
            </a:r>
            <a:r>
              <a:rPr lang="en-US" sz="900" kern="1200" baseline="0" dirty="0">
                <a:solidFill>
                  <a:schemeClr val="tx1"/>
                </a:solidFill>
                <a:effectLst/>
                <a:latin typeface="Arial" charset="0"/>
                <a:ea typeface="ＭＳ Ｐゴシック" charset="-128"/>
                <a:cs typeface="ＭＳ Ｐゴシック" charset="-128"/>
              </a:rPr>
              <a:t> Sustainable Investing </a:t>
            </a:r>
            <a:r>
              <a:rPr lang="en-US" sz="900" kern="1200" dirty="0">
                <a:solidFill>
                  <a:schemeClr val="tx1"/>
                </a:solidFill>
                <a:effectLst/>
                <a:latin typeface="Arial" charset="0"/>
                <a:ea typeface="ＭＳ Ｐゴシック" charset="-128"/>
                <a:cs typeface="ＭＳ Ｐゴシック" charset="-128"/>
              </a:rPr>
              <a:t>survey, 71% of individual investors are interested in responsible investing. In addition, 72% of investors believe that good Environmental,</a:t>
            </a:r>
            <a:r>
              <a:rPr lang="en-US" sz="900" kern="1200" baseline="0" dirty="0">
                <a:solidFill>
                  <a:schemeClr val="tx1"/>
                </a:solidFill>
                <a:effectLst/>
                <a:latin typeface="Arial" charset="0"/>
                <a:ea typeface="ＭＳ Ｐゴシック" charset="-128"/>
                <a:cs typeface="ＭＳ Ｐゴシック" charset="-128"/>
              </a:rPr>
              <a:t> Social and Governance (or ESG) practices can lead to higher profitability and are better long-term investments.  </a:t>
            </a:r>
          </a:p>
          <a:p>
            <a:endParaRPr lang="en-US" sz="900" kern="1200" baseline="0" dirty="0">
              <a:solidFill>
                <a:schemeClr val="tx1"/>
              </a:solidFill>
              <a:effectLst/>
              <a:latin typeface="Arial" charset="0"/>
              <a:ea typeface="ＭＳ Ｐゴシック" charset="-128"/>
              <a:cs typeface="ＭＳ Ｐゴシック" charset="-128"/>
            </a:endParaRPr>
          </a:p>
          <a:p>
            <a:r>
              <a:rPr lang="en-US" sz="900" kern="1200" baseline="0" dirty="0">
                <a:solidFill>
                  <a:schemeClr val="tx1"/>
                </a:solidFill>
                <a:effectLst/>
                <a:latin typeface="Arial" charset="0"/>
                <a:ea typeface="ＭＳ Ｐゴシック" charset="-128"/>
                <a:cs typeface="ＭＳ Ｐゴシック" charset="-128"/>
              </a:rPr>
              <a:t>These numbers suggest many investors have an interest in learning more about this topic and believe (or hope) that companies and investors can go well by doing good. </a:t>
            </a:r>
          </a:p>
          <a:p>
            <a:endParaRPr lang="en-US" sz="900" kern="1200" dirty="0">
              <a:solidFill>
                <a:schemeClr val="tx1"/>
              </a:solidFill>
              <a:effectLst/>
              <a:latin typeface="Arial" charset="0"/>
              <a:ea typeface="ＭＳ Ｐゴシック" charset="-128"/>
              <a:cs typeface="ＭＳ Ｐゴシック" charset="-128"/>
            </a:endParaRPr>
          </a:p>
          <a:p>
            <a:endParaRPr lang="en-US" sz="900" dirty="0"/>
          </a:p>
          <a:p>
            <a:endParaRPr lang="en-US" sz="900"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3</a:t>
            </a:fld>
            <a:endParaRPr lang="en-US" dirty="0"/>
          </a:p>
        </p:txBody>
      </p:sp>
    </p:spTree>
    <p:extLst>
      <p:ext uri="{BB962C8B-B14F-4D97-AF65-F5344CB8AC3E}">
        <p14:creationId xmlns:p14="http://schemas.microsoft.com/office/powerpoint/2010/main" val="35699523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lnSpc>
                <a:spcPct val="80000"/>
              </a:lnSpc>
            </a:pPr>
            <a:r>
              <a:rPr lang="en-US" sz="1200" dirty="0"/>
              <a:t>When you compare interest in responsible investing</a:t>
            </a:r>
            <a:r>
              <a:rPr lang="en-US" sz="1200" baseline="0" dirty="0"/>
              <a:t> by gender, w</a:t>
            </a:r>
            <a:r>
              <a:rPr lang="en-US" sz="1200" dirty="0"/>
              <a:t>omen’s</a:t>
            </a:r>
            <a:r>
              <a:rPr lang="en-US" sz="1200" baseline="0" dirty="0"/>
              <a:t> interest is measurably greater than men’s. 70%-79% compared to 49% to 62% depending on the study you reference. </a:t>
            </a:r>
            <a:endParaRPr lang="en-US" sz="1200" dirty="0"/>
          </a:p>
          <a:p>
            <a:pPr eaLnBrk="1" hangingPunct="1">
              <a:lnSpc>
                <a:spcPct val="80000"/>
              </a:lnSpc>
            </a:pPr>
            <a:endParaRPr lang="en-US" sz="1200"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4</a:t>
            </a:fld>
            <a:endParaRPr lang="en-US" dirty="0"/>
          </a:p>
        </p:txBody>
      </p:sp>
    </p:spTree>
    <p:extLst>
      <p:ext uri="{BB962C8B-B14F-4D97-AF65-F5344CB8AC3E}">
        <p14:creationId xmlns:p14="http://schemas.microsoft.com/office/powerpoint/2010/main" val="2366481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If</a:t>
            </a:r>
            <a:r>
              <a:rPr lang="en-US" baseline="0" dirty="0"/>
              <a:t> you are already wondering what I am even talking about let’s take a minute and try to give this presentation some context. </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Among the many definitions out there, I like this fairly simple one that is referring to “socially responsible investing” but could equally apply to other related terms. Steven Schueth defines that term to mean “</a:t>
            </a:r>
            <a:r>
              <a:rPr lang="en-US" sz="1200" dirty="0">
                <a:solidFill>
                  <a:schemeClr val="tx1"/>
                </a:solidFill>
              </a:rPr>
              <a:t>the process of integrating values, societal concerns and/or institutional mission[s] into investment decision-making”</a:t>
            </a:r>
            <a:r>
              <a:rPr lang="en-US" sz="1200" baseline="0" dirty="0">
                <a:solidFill>
                  <a:schemeClr val="tx1"/>
                </a:solidFill>
              </a:rPr>
              <a:t>.</a:t>
            </a:r>
            <a:r>
              <a:rPr lang="en-US" sz="1200" dirty="0">
                <a:solidFill>
                  <a:schemeClr val="tx1"/>
                </a:solidFill>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a:solidFill>
                <a:schemeClr val="tx1"/>
              </a:solidFill>
            </a:endParaRPr>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5</a:t>
            </a:fld>
            <a:endParaRPr lang="en-US" dirty="0"/>
          </a:p>
        </p:txBody>
      </p:sp>
    </p:spTree>
    <p:extLst>
      <p:ext uri="{BB962C8B-B14F-4D97-AF65-F5344CB8AC3E}">
        <p14:creationId xmlns:p14="http://schemas.microsoft.com/office/powerpoint/2010/main" val="2229409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a:t>While</a:t>
            </a:r>
            <a:r>
              <a:rPr lang="en-US" baseline="0" dirty="0"/>
              <a:t> this presentation will generally use the term “responsible investing,” there are other common t</a:t>
            </a:r>
            <a:r>
              <a:rPr lang="en-US" dirty="0"/>
              <a:t>erms and related concepts that are associated with these types of</a:t>
            </a:r>
            <a:r>
              <a:rPr lang="en-US" baseline="0" dirty="0"/>
              <a:t> investments. </a:t>
            </a:r>
            <a:r>
              <a:rPr lang="en-US" dirty="0"/>
              <a:t>These will pop up in </a:t>
            </a:r>
            <a:r>
              <a:rPr lang="en-US" baseline="0" dirty="0"/>
              <a:t>the literature and studies on this topic and I will use some of them in this presentation.  Keep in mind that while these terms often overlap and are frequently used interchangeably, there may be distinctions among them that we will discuss in more detail.</a:t>
            </a:r>
          </a:p>
          <a:p>
            <a:endParaRPr lang="en-US" baseline="0" dirty="0"/>
          </a:p>
          <a:p>
            <a:r>
              <a:rPr lang="en-US" baseline="0" dirty="0"/>
              <a:t>Common terms include:</a:t>
            </a:r>
          </a:p>
          <a:p>
            <a:endParaRPr lang="en-US" baseline="0" dirty="0"/>
          </a:p>
          <a:p>
            <a:pPr lvl="0">
              <a:buFont typeface="Arial" pitchFamily="34" charset="0"/>
              <a:buChar char="•"/>
            </a:pPr>
            <a:r>
              <a:rPr lang="en-US" sz="1200" b="0" dirty="0"/>
              <a:t>Sustainable</a:t>
            </a:r>
            <a:r>
              <a:rPr lang="en-US" sz="1200" b="0" baseline="0" dirty="0"/>
              <a:t> and Responsible Investing (SRI)</a:t>
            </a:r>
            <a:endParaRPr lang="en-US" sz="1200" b="0" dirty="0"/>
          </a:p>
          <a:p>
            <a:pPr lvl="0">
              <a:buFont typeface="Arial" pitchFamily="34" charset="0"/>
              <a:buChar char="•"/>
            </a:pPr>
            <a:r>
              <a:rPr lang="en-US" sz="1200" b="0" dirty="0"/>
              <a:t>Socially Responsible</a:t>
            </a:r>
            <a:r>
              <a:rPr lang="en-US" sz="1200" b="0" baseline="0" dirty="0"/>
              <a:t> Investing </a:t>
            </a:r>
            <a:endParaRPr lang="en-US" sz="1200" b="0" dirty="0"/>
          </a:p>
          <a:p>
            <a:pPr lvl="0">
              <a:buFont typeface="Arial" pitchFamily="34" charset="0"/>
              <a:buChar char="•"/>
            </a:pPr>
            <a:r>
              <a:rPr lang="en-US" sz="1200" b="0" dirty="0"/>
              <a:t>Environmental, Social and Governance (ESG) (which we have already seen in the</a:t>
            </a:r>
            <a:r>
              <a:rPr lang="en-US" sz="1200" b="0" baseline="0" dirty="0"/>
              <a:t> introductory slide</a:t>
            </a:r>
            <a:r>
              <a:rPr lang="en-US" sz="1200" b="0" dirty="0"/>
              <a:t>!!)</a:t>
            </a:r>
          </a:p>
          <a:p>
            <a:pPr lvl="0">
              <a:buFont typeface="Arial" pitchFamily="34" charset="0"/>
              <a:buChar char="•"/>
            </a:pPr>
            <a:r>
              <a:rPr lang="en-US" sz="1200" b="0" dirty="0"/>
              <a:t>Economically Targeted Investing (ETI)</a:t>
            </a:r>
          </a:p>
          <a:p>
            <a:pPr lvl="0">
              <a:buFont typeface="Arial" pitchFamily="34" charset="0"/>
              <a:buChar char="•"/>
            </a:pPr>
            <a:r>
              <a:rPr lang="en-US" sz="1200" b="0" dirty="0"/>
              <a:t>Impact investing</a:t>
            </a:r>
          </a:p>
          <a:p>
            <a:pPr lvl="0">
              <a:buFont typeface="Arial" pitchFamily="34" charset="0"/>
              <a:buChar char="•"/>
            </a:pPr>
            <a:r>
              <a:rPr lang="en-US" sz="1200" b="0" dirty="0"/>
              <a:t>Principles for</a:t>
            </a:r>
            <a:r>
              <a:rPr lang="en-US" sz="1200" b="0" baseline="0" dirty="0"/>
              <a:t> </a:t>
            </a:r>
            <a:r>
              <a:rPr lang="en-US" sz="1200" b="0" dirty="0"/>
              <a:t>Responsible Investment  (PRI) established by the United Nations</a:t>
            </a:r>
          </a:p>
          <a:p>
            <a:pPr lvl="0">
              <a:buFont typeface="Arial" pitchFamily="34" charset="0"/>
              <a:buChar char="•"/>
            </a:pPr>
            <a:r>
              <a:rPr lang="en-US" sz="1200" b="0" dirty="0"/>
              <a:t>Mission related investing</a:t>
            </a:r>
          </a:p>
          <a:p>
            <a:pPr lvl="0">
              <a:buFont typeface="Arial" pitchFamily="34" charset="0"/>
              <a:buChar char="•"/>
            </a:pPr>
            <a:r>
              <a:rPr lang="en-US" sz="1200" b="0" dirty="0"/>
              <a:t>Community</a:t>
            </a:r>
            <a:r>
              <a:rPr lang="en-US" sz="1200" b="0" baseline="0" dirty="0"/>
              <a:t> investing</a:t>
            </a:r>
          </a:p>
          <a:p>
            <a:pPr lvl="0">
              <a:buFont typeface="Arial" pitchFamily="34" charset="0"/>
              <a:buChar char="•"/>
            </a:pPr>
            <a:endParaRPr lang="en-US" sz="1200" b="0" baseline="0" dirty="0"/>
          </a:p>
          <a:p>
            <a:pPr lvl="0">
              <a:buFont typeface="Arial" pitchFamily="34" charset="0"/>
              <a:buNone/>
            </a:pPr>
            <a:r>
              <a:rPr lang="en-US" sz="1200" b="0" baseline="0" dirty="0"/>
              <a:t>These concepts and acronyms may at first glance have little meaning or interest to you, but they can be distilled to a personal or individual level that resonates with you. At this level, y</a:t>
            </a:r>
            <a:r>
              <a:rPr lang="en-US" sz="1200" b="0" dirty="0"/>
              <a:t>ou might hear one of these terms that reflect the individual’s particular emphasis such as: “ethical investing”, “green investing”, “faith-based investing”, “sustainable investing”, “community investing” and “value-based investing,” among others. </a:t>
            </a:r>
          </a:p>
          <a:p>
            <a:pPr lvl="0">
              <a:buFont typeface="Arial" pitchFamily="34" charset="0"/>
              <a:buNone/>
            </a:pPr>
            <a:endParaRPr lang="en-US" sz="1200" b="0" dirty="0"/>
          </a:p>
          <a:p>
            <a:pPr lvl="0">
              <a:buFont typeface="Arial" pitchFamily="34" charset="0"/>
              <a:buNone/>
            </a:pPr>
            <a:r>
              <a:rPr lang="en-US" sz="1200" b="0" dirty="0"/>
              <a:t>As you can see, different individuals</a:t>
            </a:r>
            <a:r>
              <a:rPr lang="en-US" sz="1200" b="0" baseline="0" dirty="0"/>
              <a:t> and groups may have different ideas as to what types of investments and investment strategies should be used to meet their specific goals and desires. This is an important point to keep in mind when looking at investment options for yourself or someone else.  One size does not fit all, and any one investment option may not appeal to all investors who are considering a responsible investment. This may be especially true for faith-based investors who may have very specific investment criteria that is dictated by their particular faith.</a:t>
            </a:r>
            <a:endParaRPr lang="en-US" sz="1200" b="0" dirty="0"/>
          </a:p>
          <a:p>
            <a:pPr lvl="0">
              <a:buFont typeface="Arial" pitchFamily="34" charset="0"/>
              <a:buChar char="•"/>
            </a:pPr>
            <a:endParaRPr lang="en-US" sz="1200" b="0" dirty="0"/>
          </a:p>
          <a:p>
            <a:pPr lvl="0">
              <a:buFont typeface="Arial" pitchFamily="34" charset="0"/>
              <a:buChar char="•"/>
            </a:pPr>
            <a:endParaRPr lang="en-US" sz="1200" b="0" dirty="0"/>
          </a:p>
          <a:p>
            <a:endParaRPr lang="en-US" baseline="0" dirty="0"/>
          </a:p>
          <a:p>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6</a:t>
            </a:fld>
            <a:endParaRPr lang="en-US" dirty="0"/>
          </a:p>
        </p:txBody>
      </p:sp>
    </p:spTree>
    <p:extLst>
      <p:ext uri="{BB962C8B-B14F-4D97-AF65-F5344CB8AC3E}">
        <p14:creationId xmlns:p14="http://schemas.microsoft.com/office/powerpoint/2010/main" val="8766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Historically, when we think of investment strategies tied to SRI or responsible investing, the three common strategies have been screening, shareholder advocacy and community investing. </a:t>
            </a:r>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7</a:t>
            </a:fld>
            <a:endParaRPr lang="en-US" dirty="0"/>
          </a:p>
        </p:txBody>
      </p:sp>
    </p:spTree>
    <p:extLst>
      <p:ext uri="{BB962C8B-B14F-4D97-AF65-F5344CB8AC3E}">
        <p14:creationId xmlns:p14="http://schemas.microsoft.com/office/powerpoint/2010/main" val="2367349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eaLnBrk="0"/>
            <a:r>
              <a:rPr lang="en-US" sz="1200" kern="1200" dirty="0">
                <a:solidFill>
                  <a:schemeClr val="tx1"/>
                </a:solidFill>
                <a:latin typeface="Arial" charset="0"/>
                <a:ea typeface="ＭＳ Ｐゴシック" charset="-128"/>
                <a:cs typeface="ＭＳ Ｐゴシック" charset="-128"/>
              </a:rPr>
              <a:t>Of</a:t>
            </a:r>
            <a:r>
              <a:rPr lang="en-US" sz="1200" kern="1200" baseline="0" dirty="0">
                <a:solidFill>
                  <a:schemeClr val="tx1"/>
                </a:solidFill>
                <a:latin typeface="Arial" charset="0"/>
                <a:ea typeface="ＭＳ Ｐゴシック" charset="-128"/>
                <a:cs typeface="ＭＳ Ｐゴシック" charset="-128"/>
              </a:rPr>
              <a:t> these, “screening” is often the one that first comes to mind when discussing</a:t>
            </a:r>
            <a:r>
              <a:rPr lang="en-US" sz="1200" kern="1200" dirty="0">
                <a:solidFill>
                  <a:schemeClr val="tx1"/>
                </a:solidFill>
                <a:latin typeface="Arial" charset="0"/>
                <a:ea typeface="ＭＳ Ｐゴシック" charset="-128"/>
                <a:cs typeface="ＭＳ Ｐゴシック" charset="-128"/>
              </a:rPr>
              <a:t> “socially responsible investing.”  “Negative screening” involves a portfolio</a:t>
            </a:r>
            <a:r>
              <a:rPr lang="en-US" sz="1200" kern="1200" baseline="0" dirty="0">
                <a:solidFill>
                  <a:schemeClr val="tx1"/>
                </a:solidFill>
                <a:latin typeface="Arial" charset="0"/>
                <a:ea typeface="ＭＳ Ｐゴシック" charset="-128"/>
                <a:cs typeface="ＭＳ Ｐゴシック" charset="-128"/>
              </a:rPr>
              <a:t> construction process that attempts to avoid investments in certain stocks or industries through negative screening according to defined ethical guidelines. This concept has been around for centuries and is often associated with religious values. For example,  back in the 1700s, John Wesley (1703 – 1791), one of the founders of the Methodist Church, advocated “avoiding industries like tanning and chemical production which can harm the health of workers.” [Stewart, Berard and Fruscella, “Trends in Environmental, Social and Governance Investing” BNY Mellon Thought Leadership Series, 3</a:t>
            </a:r>
            <a:r>
              <a:rPr lang="en-US" sz="1200" kern="1200" baseline="30000" dirty="0">
                <a:solidFill>
                  <a:schemeClr val="tx1"/>
                </a:solidFill>
                <a:latin typeface="Arial" charset="0"/>
                <a:ea typeface="ＭＳ Ｐゴシック" charset="-128"/>
                <a:cs typeface="ＭＳ Ｐゴシック" charset="-128"/>
              </a:rPr>
              <a:t>rd</a:t>
            </a:r>
            <a:r>
              <a:rPr lang="en-US" sz="1200" kern="1200" baseline="0" dirty="0">
                <a:solidFill>
                  <a:schemeClr val="tx1"/>
                </a:solidFill>
                <a:latin typeface="Arial" charset="0"/>
                <a:ea typeface="ＭＳ Ｐゴシック" charset="-128"/>
                <a:cs typeface="ＭＳ Ｐゴシック" charset="-128"/>
              </a:rPr>
              <a:t> Quarter 2012].</a:t>
            </a:r>
          </a:p>
          <a:p>
            <a:pPr eaLnBrk="0"/>
            <a:endParaRPr lang="en-US" sz="1200" kern="1200" baseline="0" dirty="0">
              <a:solidFill>
                <a:schemeClr val="tx1"/>
              </a:solidFill>
              <a:latin typeface="Arial" charset="0"/>
              <a:ea typeface="ＭＳ Ｐゴシック" charset="-128"/>
              <a:cs typeface="ＭＳ Ｐゴシック" charset="-128"/>
            </a:endParaRPr>
          </a:p>
          <a:p>
            <a:pPr eaLnBrk="0"/>
            <a:r>
              <a:rPr lang="en-US" sz="1200" kern="1200" baseline="0" dirty="0">
                <a:solidFill>
                  <a:schemeClr val="tx1"/>
                </a:solidFill>
                <a:latin typeface="Arial" charset="0"/>
                <a:ea typeface="ＭＳ Ｐゴシック" charset="-128"/>
                <a:cs typeface="ＭＳ Ｐゴシック" charset="-128"/>
              </a:rPr>
              <a:t>In 1921, the Pioneer Group became the first mutual fund to screen out tobacco, alcohol and gambling investments. [From SRI to ESG: The Changing World of Responsible Investing, Sept. 2013, Commonfund]</a:t>
            </a:r>
          </a:p>
          <a:p>
            <a:pPr eaLnBrk="0"/>
            <a:endParaRPr lang="en-US" sz="1200" kern="1200" baseline="0" dirty="0">
              <a:solidFill>
                <a:schemeClr val="tx1"/>
              </a:solidFill>
              <a:latin typeface="Arial" charset="0"/>
              <a:ea typeface="ＭＳ Ｐゴシック" charset="-128"/>
              <a:cs typeface="ＭＳ Ｐゴシック" charset="-128"/>
            </a:endParaRPr>
          </a:p>
          <a:p>
            <a:r>
              <a:rPr lang="en-US" sz="1200" kern="1200" dirty="0">
                <a:solidFill>
                  <a:schemeClr val="tx1"/>
                </a:solidFill>
                <a:effectLst/>
                <a:latin typeface="Arial" charset="0"/>
                <a:ea typeface="ＭＳ Ｐゴシック" charset="-128"/>
                <a:cs typeface="ＭＳ Ｐゴシック" charset="-128"/>
              </a:rPr>
              <a:t> Screening is also closely tied to the divestiture movement that we saw in the late 1970s and 1980s with respect to South African apartheid. Investors divested their holdings in companies that did business with and in South Africa. Many believe the divestment from South Africa had a major impact in helping to end apartheid. While negative screening has been a means for individuals to exercise their conscience, it has not necessarily produced great returns.</a:t>
            </a:r>
          </a:p>
          <a:p>
            <a:r>
              <a:rPr lang="en-US" sz="1200" kern="1200" dirty="0">
                <a:solidFill>
                  <a:schemeClr val="tx1"/>
                </a:solidFill>
                <a:effectLst/>
                <a:latin typeface="Arial" charset="0"/>
                <a:ea typeface="ＭＳ Ｐゴシック" charset="-128"/>
                <a:cs typeface="ＭＳ Ｐゴシック" charset="-128"/>
              </a:rPr>
              <a:t> </a:t>
            </a:r>
          </a:p>
          <a:p>
            <a:r>
              <a:rPr lang="en-US" sz="1200" kern="1200" dirty="0">
                <a:solidFill>
                  <a:schemeClr val="tx1"/>
                </a:solidFill>
                <a:effectLst/>
                <a:latin typeface="Arial" charset="0"/>
                <a:ea typeface="ＭＳ Ｐゴシック" charset="-128"/>
                <a:cs typeface="ＭＳ Ｐゴシック" charset="-128"/>
              </a:rPr>
              <a:t>Positive screening, where a fund invests in a company based on its promotion of a particular cause or certain prescribed corporate values, appears to be where the industry is headed. “Within the industry, there is a growing belief that companies that are successful in avoiding ESG risks while capturing ESG opportunities will outperform over the long term.” [Source:</a:t>
            </a:r>
            <a:r>
              <a:rPr lang="en-US" sz="1200" kern="1200" baseline="0" dirty="0">
                <a:solidFill>
                  <a:schemeClr val="tx1"/>
                </a:solidFill>
                <a:effectLst/>
                <a:latin typeface="Arial" charset="0"/>
                <a:ea typeface="ＭＳ Ｐゴシック" charset="-128"/>
                <a:cs typeface="ＭＳ Ｐゴシック" charset="-128"/>
              </a:rPr>
              <a:t> </a:t>
            </a:r>
            <a:r>
              <a:rPr lang="en-US" sz="1200" b="0" kern="1200" dirty="0">
                <a:solidFill>
                  <a:schemeClr val="tx1"/>
                </a:solidFill>
                <a:effectLst/>
                <a:latin typeface="Arial" charset="0"/>
                <a:ea typeface="ＭＳ Ｐゴシック" charset="-128"/>
                <a:cs typeface="ＭＳ Ｐゴシック" charset="-128"/>
              </a:rPr>
              <a:t>New ESG Considerations For Private Fund, Law360, November 21, 2014.]</a:t>
            </a:r>
            <a:endParaRPr lang="en-US" sz="1200" b="1" kern="1200" dirty="0">
              <a:solidFill>
                <a:schemeClr val="tx1"/>
              </a:solidFill>
              <a:effectLst/>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8</a:t>
            </a:fld>
            <a:endParaRPr lang="en-US" dirty="0"/>
          </a:p>
        </p:txBody>
      </p:sp>
    </p:spTree>
    <p:extLst>
      <p:ext uri="{BB962C8B-B14F-4D97-AF65-F5344CB8AC3E}">
        <p14:creationId xmlns:p14="http://schemas.microsoft.com/office/powerpoint/2010/main" val="3073934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A second investment strategy</a:t>
            </a:r>
            <a:r>
              <a:rPr lang="en-US" baseline="0" dirty="0"/>
              <a:t> associated with SRI investing is shareholder advocacy. Shareholder advocacy involves u</a:t>
            </a:r>
            <a:r>
              <a:rPr lang="en-US" sz="1200" dirty="0">
                <a:solidFill>
                  <a:schemeClr val="tx1"/>
                </a:solidFill>
              </a:rPr>
              <a:t>sing ownership rights associated with equity ownership to influence the behavior of that company.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a:solidFill>
                <a:schemeClr val="tx1"/>
              </a:solidFill>
            </a:endParaRPr>
          </a:p>
          <a:p>
            <a:r>
              <a:rPr lang="en-US" sz="1200" kern="1200" dirty="0">
                <a:solidFill>
                  <a:schemeClr val="tx1"/>
                </a:solidFill>
                <a:latin typeface="Arial" charset="0"/>
                <a:ea typeface="ＭＳ Ｐゴシック" charset="-128"/>
                <a:cs typeface="ＭＳ Ｐゴシック" charset="-128"/>
              </a:rPr>
              <a:t>Any shareholder with at least $2,000 in stock in a public company, held for at least one year, may file a resolution calling for the company to take a specific action. When an investor invests</a:t>
            </a:r>
            <a:r>
              <a:rPr lang="en-US" sz="1200" kern="1200" baseline="0" dirty="0">
                <a:solidFill>
                  <a:schemeClr val="tx1"/>
                </a:solidFill>
                <a:latin typeface="Arial" charset="0"/>
                <a:ea typeface="ＭＳ Ｐゴシック" charset="-128"/>
                <a:cs typeface="ＭＳ Ｐゴシック" charset="-128"/>
              </a:rPr>
              <a:t> in</a:t>
            </a:r>
            <a:r>
              <a:rPr lang="en-US" sz="1200" kern="1200" dirty="0">
                <a:solidFill>
                  <a:schemeClr val="tx1"/>
                </a:solidFill>
                <a:latin typeface="Arial" charset="0"/>
                <a:ea typeface="ＭＳ Ｐゴシック" charset="-128"/>
                <a:cs typeface="ＭＳ Ｐゴシック" charset="-128"/>
              </a:rPr>
              <a:t> a mutual fund that holds stock, he or she conveys this responsibility to the mutual fund manager, along with the right to vote the shares on corporate resolutions—a process called proxy voting.</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a:solidFill>
                <a:schemeClr val="tx1"/>
              </a:solidFill>
            </a:endParaRPr>
          </a:p>
          <a:p>
            <a:r>
              <a:rPr lang="en-US" dirty="0"/>
              <a:t>This</a:t>
            </a:r>
            <a:r>
              <a:rPr lang="en-US" baseline="0" dirty="0"/>
              <a:t> chart from the Institutional Shareholder Services (ISS) shows the number of </a:t>
            </a:r>
            <a:r>
              <a:rPr lang="en-US" dirty="0"/>
              <a:t>environmental and social (E&amp;S) resolutions filed over the past several years.  According to ISS, while</a:t>
            </a:r>
            <a:r>
              <a:rPr lang="en-US" baseline="0" dirty="0"/>
              <a:t> the number of </a:t>
            </a:r>
            <a:r>
              <a:rPr lang="en-US" dirty="0"/>
              <a:t>resolutions filed were down in</a:t>
            </a:r>
            <a:r>
              <a:rPr lang="en-US" baseline="0" dirty="0"/>
              <a:t> 2016, </a:t>
            </a:r>
            <a:r>
              <a:rPr lang="en-US" dirty="0"/>
              <a:t> certain issues gained increased shareholder attention, including climate change and income inequality.  In addition, the</a:t>
            </a:r>
            <a:r>
              <a:rPr lang="en-US" baseline="0" dirty="0"/>
              <a:t> other </a:t>
            </a:r>
            <a:r>
              <a:rPr lang="en-US" dirty="0"/>
              <a:t>top E&amp;S topics</a:t>
            </a:r>
            <a:r>
              <a:rPr lang="en-US" baseline="0" dirty="0"/>
              <a:t> for which resolutions were filed in 2016 include political issues, environment, human rights, board diversity and sustainability reporting.</a:t>
            </a:r>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E128B43C-3C9E-47B7-AC1E-3B54A4A747D7}" type="slidenum">
              <a:rPr lang="en-US" smtClean="0"/>
              <a:pPr>
                <a:defRPr/>
              </a:pPr>
              <a:t>9</a:t>
            </a:fld>
            <a:endParaRPr lang="en-US" dirty="0"/>
          </a:p>
        </p:txBody>
      </p:sp>
    </p:spTree>
    <p:extLst>
      <p:ext uri="{BB962C8B-B14F-4D97-AF65-F5344CB8AC3E}">
        <p14:creationId xmlns:p14="http://schemas.microsoft.com/office/powerpoint/2010/main" val="12227601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8" name="Picture 7" descr="NFM-13436AO_cove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914400" y="2362200"/>
            <a:ext cx="4724400" cy="1905000"/>
          </a:xfrm>
          <a:prstGeom prst="rect">
            <a:avLst/>
          </a:prstGeom>
        </p:spPr>
        <p:txBody>
          <a:bodyPr vert="horz" lIns="0" tIns="0" rIns="0" bIns="0" anchor="ctr" anchorCtr="0"/>
          <a:lstStyle>
            <a:lvl1pPr indent="0" algn="l">
              <a:defRPr sz="3800" b="0" i="0" cap="none" baseline="0">
                <a:solidFill>
                  <a:srgbClr val="82D7CB"/>
                </a:solidFill>
                <a:latin typeface="Arial"/>
                <a:cs typeface="Arial"/>
              </a:defRPr>
            </a:lvl1pPr>
          </a:lstStyle>
          <a:p>
            <a:r>
              <a:rPr lang="en-US" dirty="0"/>
              <a:t>Click to edit Master title style</a:t>
            </a:r>
          </a:p>
        </p:txBody>
      </p:sp>
      <p:sp>
        <p:nvSpPr>
          <p:cNvPr id="3" name="Text Placeholder 2"/>
          <p:cNvSpPr>
            <a:spLocks noGrp="1"/>
          </p:cNvSpPr>
          <p:nvPr>
            <p:ph type="body" idx="1"/>
          </p:nvPr>
        </p:nvSpPr>
        <p:spPr>
          <a:xfrm>
            <a:off x="914400" y="4572000"/>
            <a:ext cx="4800600" cy="444500"/>
          </a:xfrm>
          <a:prstGeom prst="rect">
            <a:avLst/>
          </a:prstGeom>
        </p:spPr>
        <p:txBody>
          <a:bodyPr vert="horz" anchor="b"/>
          <a:lstStyle>
            <a:lvl1pPr marL="0" indent="0">
              <a:buNone/>
              <a:defRPr sz="2400" baseline="-30000">
                <a:solidFill>
                  <a:schemeClr val="bg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a:p>
            <a:pPr lvl="1"/>
            <a:r>
              <a:rPr lang="en-US" dirty="0"/>
              <a:t>Second level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title"/>
          </p:nvPr>
        </p:nvSpPr>
        <p:spPr>
          <a:xfrm>
            <a:off x="914400" y="808038"/>
            <a:ext cx="7391400" cy="715962"/>
          </a:xfrm>
          <a:prstGeom prst="rect">
            <a:avLst/>
          </a:prstGeom>
        </p:spPr>
        <p:txBody>
          <a:bodyPr vert="horz"/>
          <a:lstStyle>
            <a:lvl1pPr algn="l">
              <a:defRPr sz="4000">
                <a:solidFill>
                  <a:srgbClr val="092744"/>
                </a:solidFill>
              </a:defRPr>
            </a:lvl1pPr>
          </a:lstStyle>
          <a:p>
            <a:r>
              <a:rPr lang="en-US" dirty="0"/>
              <a:t>Click to edit Master title style</a:t>
            </a:r>
          </a:p>
        </p:txBody>
      </p:sp>
      <p:sp>
        <p:nvSpPr>
          <p:cNvPr id="8" name="Content Placeholder 2"/>
          <p:cNvSpPr>
            <a:spLocks noGrp="1"/>
          </p:cNvSpPr>
          <p:nvPr>
            <p:ph idx="1"/>
          </p:nvPr>
        </p:nvSpPr>
        <p:spPr>
          <a:xfrm>
            <a:off x="914400" y="1600200"/>
            <a:ext cx="7467600" cy="4068763"/>
          </a:xfrm>
          <a:prstGeom prst="rect">
            <a:avLst/>
          </a:prstGeom>
        </p:spPr>
        <p:txBody>
          <a:bodyPr vert="horz"/>
          <a:lstStyle>
            <a:lvl1pPr>
              <a:buFontTx/>
              <a:buNone/>
              <a:defRPr sz="2000">
                <a:solidFill>
                  <a:srgbClr val="578999"/>
                </a:solidFill>
              </a:defRPr>
            </a:lvl1pPr>
            <a:lvl2pPr>
              <a:buFontTx/>
              <a:buNone/>
              <a:defRPr sz="1800">
                <a:solidFill>
                  <a:schemeClr val="accent4">
                    <a:lumMod val="65000"/>
                    <a:lumOff val="35000"/>
                  </a:schemeClr>
                </a:solidFill>
              </a:defRPr>
            </a:lvl2pPr>
            <a:lvl3pPr>
              <a:buFontTx/>
              <a:buNone/>
              <a:defRPr sz="1600">
                <a:solidFill>
                  <a:schemeClr val="accent4">
                    <a:lumMod val="65000"/>
                    <a:lumOff val="35000"/>
                  </a:schemeClr>
                </a:solidFill>
              </a:defRPr>
            </a:lvl3pPr>
            <a:lvl4pPr>
              <a:buFontTx/>
              <a:buNone/>
              <a:defRPr sz="1400">
                <a:solidFill>
                  <a:schemeClr val="accent4">
                    <a:lumMod val="65000"/>
                    <a:lumOff val="35000"/>
                  </a:schemeClr>
                </a:solidFill>
              </a:defRPr>
            </a:lvl4pPr>
            <a:lvl5pPr>
              <a:buFontTx/>
              <a:buNone/>
              <a:defRPr sz="1400">
                <a:solidFill>
                  <a:schemeClr val="accent4">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5"/>
          <p:cNvSpPr>
            <a:spLocks noGrp="1" noChangeArrowheads="1"/>
          </p:cNvSpPr>
          <p:nvPr>
            <p:ph type="ftr" sz="quarter" idx="10"/>
          </p:nvPr>
        </p:nvSpPr>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itle 1"/>
          <p:cNvSpPr>
            <a:spLocks noGrp="1"/>
          </p:cNvSpPr>
          <p:nvPr>
            <p:ph type="title"/>
          </p:nvPr>
        </p:nvSpPr>
        <p:spPr>
          <a:xfrm>
            <a:off x="914400" y="808038"/>
            <a:ext cx="7391400" cy="715962"/>
          </a:xfrm>
          <a:prstGeom prst="rect">
            <a:avLst/>
          </a:prstGeom>
        </p:spPr>
        <p:txBody>
          <a:bodyPr vert="horz"/>
          <a:lstStyle>
            <a:lvl1pPr algn="l">
              <a:defRPr sz="4000">
                <a:solidFill>
                  <a:srgbClr val="092744"/>
                </a:solidFill>
              </a:defRPr>
            </a:lvl1pPr>
          </a:lstStyle>
          <a:p>
            <a:r>
              <a:rPr lang="en-US" dirty="0"/>
              <a:t>Click to edit Master title style</a:t>
            </a:r>
          </a:p>
        </p:txBody>
      </p:sp>
      <p:sp>
        <p:nvSpPr>
          <p:cNvPr id="9" name="Content Placeholder 2"/>
          <p:cNvSpPr>
            <a:spLocks noGrp="1"/>
          </p:cNvSpPr>
          <p:nvPr>
            <p:ph idx="1"/>
          </p:nvPr>
        </p:nvSpPr>
        <p:spPr>
          <a:xfrm>
            <a:off x="914400" y="1600200"/>
            <a:ext cx="7467600" cy="4068763"/>
          </a:xfrm>
          <a:prstGeom prst="rect">
            <a:avLst/>
          </a:prstGeom>
        </p:spPr>
        <p:txBody>
          <a:bodyPr vert="horz"/>
          <a:lstStyle>
            <a:lvl1pPr>
              <a:buFontTx/>
              <a:buNone/>
              <a:defRPr sz="2000">
                <a:solidFill>
                  <a:schemeClr val="bg1"/>
                </a:solidFill>
              </a:defRPr>
            </a:lvl1pPr>
            <a:lvl2pPr>
              <a:buFontTx/>
              <a:buNone/>
              <a:defRPr sz="1800">
                <a:solidFill>
                  <a:schemeClr val="bg1"/>
                </a:solidFill>
              </a:defRPr>
            </a:lvl2pPr>
            <a:lvl3pPr>
              <a:buFontTx/>
              <a:buNone/>
              <a:defRPr sz="1600">
                <a:solidFill>
                  <a:schemeClr val="bg1"/>
                </a:solidFill>
              </a:defRPr>
            </a:lvl3pPr>
            <a:lvl4pPr>
              <a:buFontTx/>
              <a:buNone/>
              <a:defRPr sz="1400">
                <a:solidFill>
                  <a:schemeClr val="bg1"/>
                </a:solidFill>
              </a:defRPr>
            </a:lvl4pPr>
            <a:lvl5pPr>
              <a:buFontTx/>
              <a:buNone/>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5"/>
          <p:cNvSpPr>
            <a:spLocks noGrp="1" noChangeArrowheads="1"/>
          </p:cNvSpPr>
          <p:nvPr>
            <p:ph type="ftr" sz="quarter" idx="10"/>
          </p:nvPr>
        </p:nvSpPr>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NFM-14242AO FOR CLIENT USE </a:t>
            </a:r>
            <a:endParaRPr lang="en-US" dirty="0">
              <a:cs typeface="Arial"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9" name="Rectangle 5"/>
          <p:cNvSpPr>
            <a:spLocks noGrp="1" noChangeArrowheads="1"/>
          </p:cNvSpPr>
          <p:nvPr>
            <p:ph type="ftr" sz="quarter" idx="3"/>
          </p:nvPr>
        </p:nvSpPr>
        <p:spPr bwMode="auto">
          <a:xfrm>
            <a:off x="990600" y="6400800"/>
            <a:ext cx="4648200" cy="320675"/>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bodyPr>
          <a:lstStyle>
            <a:lvl1pPr>
              <a:defRPr sz="800">
                <a:solidFill>
                  <a:schemeClr val="tx1">
                    <a:lumMod val="75000"/>
                    <a:lumOff val="25000"/>
                  </a:schemeClr>
                </a:solidFill>
                <a:latin typeface="Arial" pitchFamily="34" charset="0"/>
                <a:ea typeface="ＭＳ Ｐゴシック" charset="-128"/>
                <a:cs typeface="+mn-cs"/>
              </a:defRPr>
            </a:lvl1pPr>
          </a:lstStyle>
          <a:p>
            <a:pPr>
              <a:defRPr/>
            </a:pPr>
            <a:r>
              <a:rPr lang="en-US" dirty="0"/>
              <a:t>NFM-14242AO FOR CLIENT USE </a:t>
            </a:r>
            <a:endParaRPr lang="en-US" dirty="0">
              <a:cs typeface="Arial" pitchFamily="34" charset="0"/>
            </a:endParaRPr>
          </a:p>
        </p:txBody>
      </p:sp>
      <p:sp>
        <p:nvSpPr>
          <p:cNvPr id="1031" name="Rectangle 7"/>
          <p:cNvSpPr>
            <a:spLocks noChangeArrowheads="1"/>
          </p:cNvSpPr>
          <p:nvPr/>
        </p:nvSpPr>
        <p:spPr bwMode="auto">
          <a:xfrm>
            <a:off x="8458200" y="6400800"/>
            <a:ext cx="457200" cy="320675"/>
          </a:xfrm>
          <a:prstGeom prst="rect">
            <a:avLst/>
          </a:prstGeom>
          <a:noFill/>
          <a:ln w="9525">
            <a:noFill/>
            <a:miter lim="800000"/>
            <a:headEnd/>
            <a:tailEnd/>
          </a:ln>
          <a:effectLst/>
        </p:spPr>
        <p:txBody>
          <a:bodyPr lIns="0" anchor="ctr"/>
          <a:lstStyle/>
          <a:p>
            <a:pPr algn="r">
              <a:defRPr/>
            </a:pPr>
            <a:fld id="{4EE4F73A-6E6D-4F73-AC2E-F51E5C035D1B}" type="slidenum">
              <a:rPr lang="en-US" sz="800">
                <a:solidFill>
                  <a:schemeClr val="bg2"/>
                </a:solidFill>
                <a:latin typeface="Arial" pitchFamily="34" charset="0"/>
                <a:ea typeface="ＭＳ Ｐゴシック" charset="-128"/>
              </a:rPr>
              <a:pPr algn="r">
                <a:defRPr/>
              </a:pPr>
              <a:t>‹#›</a:t>
            </a:fld>
            <a:endParaRPr lang="en-US" sz="800" dirty="0">
              <a:solidFill>
                <a:schemeClr val="bg2"/>
              </a:solidFill>
              <a:latin typeface="Arial" pitchFamily="34" charset="0"/>
              <a:ea typeface="ＭＳ Ｐゴシック" charset="-128"/>
              <a:cs typeface="Arial" pitchFamily="34" charset="0"/>
            </a:endParaRPr>
          </a:p>
        </p:txBody>
      </p:sp>
    </p:spTree>
  </p:cSld>
  <p:clrMap bg1="lt1" tx1="dk1" bg2="lt2" tx2="dk2" accent1="accent1" accent2="accent2" accent3="accent3" accent4="accent4" accent5="accent5" accent6="accent6" hlink="hlink" folHlink="folHlink"/>
  <p:sldLayoutIdLst>
    <p:sldLayoutId id="2147483762" r:id="rId1"/>
    <p:sldLayoutId id="2147483764" r:id="rId2"/>
    <p:sldLayoutId id="2147483765"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hf sldNum="0"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cs typeface="ＭＳ Ｐゴシック"/>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cs typeface="ＭＳ Ｐゴシック"/>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123rf.com/photo_17261643_raised-garden-beds-are-being-prepared-by-team-of-people.html?term=community"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5.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emf"/><Relationship Id="rId7" Type="http://schemas.openxmlformats.org/officeDocument/2006/relationships/image" Target="../media/image25.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jpg"/><Relationship Id="rId4" Type="http://schemas.openxmlformats.org/officeDocument/2006/relationships/image" Target="../media/image22.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www.123rf.com/photo_16720266_abstract-word-cloud-for-socially-responsible-investing-with-related-tags-and-terms.html?term=socially%20responsible%20invest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123rf.com/photo_25701125_action-changes-things-message-currency-chat-communication-illustration-design-over-a-white.html?term=activis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txBox="1">
            <a:spLocks noChangeArrowheads="1"/>
          </p:cNvSpPr>
          <p:nvPr/>
        </p:nvSpPr>
        <p:spPr bwMode="auto">
          <a:xfrm>
            <a:off x="457200" y="4572000"/>
            <a:ext cx="5638800" cy="609600"/>
          </a:xfrm>
          <a:prstGeom prst="rect">
            <a:avLst/>
          </a:prstGeom>
          <a:noFill/>
          <a:ln w="9525">
            <a:noFill/>
            <a:miter lim="800000"/>
            <a:headEnd/>
            <a:tailEnd/>
          </a:ln>
        </p:spPr>
        <p:txBody>
          <a:bodyPr lIns="0" tIns="0" rIns="0" bIns="0" anchor="t" anchorCtr="0"/>
          <a:lstStyle/>
          <a:p>
            <a:pPr>
              <a:lnSpc>
                <a:spcPts val="1375"/>
              </a:lnSpc>
              <a:spcAft>
                <a:spcPts val="300"/>
              </a:spcAft>
            </a:pPr>
            <a:r>
              <a:rPr lang="en-US" sz="1400" dirty="0">
                <a:solidFill>
                  <a:srgbClr val="FFFFFF"/>
                </a:solidFill>
              </a:rPr>
              <a:t>Brought to you by the</a:t>
            </a:r>
          </a:p>
          <a:p>
            <a:pPr>
              <a:lnSpc>
                <a:spcPct val="90000"/>
              </a:lnSpc>
            </a:pPr>
            <a:r>
              <a:rPr lang="en-US" dirty="0">
                <a:solidFill>
                  <a:srgbClr val="FFFFFF"/>
                </a:solidFill>
                <a:cs typeface="Arial" charset="0"/>
              </a:rPr>
              <a:t>Advanced Consulting Group of </a:t>
            </a:r>
            <a:r>
              <a:rPr lang="en-US" dirty="0">
                <a:solidFill>
                  <a:srgbClr val="FFFFFF"/>
                </a:solidFill>
              </a:rPr>
              <a:t>Nationwide</a:t>
            </a:r>
            <a:r>
              <a:rPr lang="en-US" sz="1200" baseline="60000" dirty="0">
                <a:solidFill>
                  <a:srgbClr val="FFFFFF"/>
                </a:solidFill>
                <a:cs typeface="Arial" charset="0"/>
              </a:rPr>
              <a:t>®</a:t>
            </a:r>
            <a:r>
              <a:rPr lang="en-US" dirty="0">
                <a:solidFill>
                  <a:srgbClr val="FFFFFF"/>
                </a:solidFill>
                <a:cs typeface="Arial" charset="0"/>
              </a:rPr>
              <a:t> </a:t>
            </a:r>
          </a:p>
        </p:txBody>
      </p:sp>
      <p:sp>
        <p:nvSpPr>
          <p:cNvPr id="2" name="Title 1"/>
          <p:cNvSpPr>
            <a:spLocks noGrp="1"/>
          </p:cNvSpPr>
          <p:nvPr>
            <p:ph type="title"/>
          </p:nvPr>
        </p:nvSpPr>
        <p:spPr>
          <a:xfrm>
            <a:off x="457200" y="2362200"/>
            <a:ext cx="5791200" cy="1905000"/>
          </a:xfrm>
        </p:spPr>
        <p:txBody>
          <a:bodyPr/>
          <a:lstStyle/>
          <a:p>
            <a:r>
              <a:rPr lang="en-US" dirty="0"/>
              <a:t>How women can promote positive societal outcomes through investing </a:t>
            </a:r>
          </a:p>
        </p:txBody>
      </p:sp>
      <p:sp>
        <p:nvSpPr>
          <p:cNvPr id="5" name="TextBox 4"/>
          <p:cNvSpPr txBox="1"/>
          <p:nvPr/>
        </p:nvSpPr>
        <p:spPr>
          <a:xfrm>
            <a:off x="457200" y="6243935"/>
            <a:ext cx="5867400" cy="461665"/>
          </a:xfrm>
          <a:prstGeom prst="rect">
            <a:avLst/>
          </a:prstGeom>
          <a:noFill/>
        </p:spPr>
        <p:txBody>
          <a:bodyPr wrap="square" lIns="0" tIns="0" rIns="0" bIns="0" rtlCol="0">
            <a:spAutoFit/>
          </a:bodyPr>
          <a:lstStyle/>
          <a:p>
            <a:r>
              <a:rPr lang="en-US" sz="1000" dirty="0">
                <a:solidFill>
                  <a:schemeClr val="bg1"/>
                </a:solidFill>
              </a:rPr>
              <a:t>Nationwide, the Nationwide N and Eagle, Nationwide is on your side and other marks displayed in this presentation are service marks of Nationwide Mutual Insurance Company or its affiliates, unless otherwise disclosed. © 2017 Nationwide</a:t>
            </a:r>
          </a:p>
        </p:txBody>
      </p:sp>
    </p:spTree>
    <p:extLst>
      <p:ext uri="{BB962C8B-B14F-4D97-AF65-F5344CB8AC3E}">
        <p14:creationId xmlns:p14="http://schemas.microsoft.com/office/powerpoint/2010/main" val="1414084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81000"/>
            <a:ext cx="87630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rPr>
              <a:t>Community investing</a:t>
            </a:r>
            <a:endParaRPr lang="en-US" sz="3200" b="1" dirty="0">
              <a:solidFill>
                <a:schemeClr val="tx1"/>
              </a:solidFill>
              <a:ea typeface="ＭＳ Ｐゴシック" pitchFamily="34" charset="-128"/>
            </a:endParaRPr>
          </a:p>
        </p:txBody>
      </p:sp>
      <p:sp>
        <p:nvSpPr>
          <p:cNvPr id="8196" name="Content Placeholder 10"/>
          <p:cNvSpPr>
            <a:spLocks noGrp="1"/>
          </p:cNvSpPr>
          <p:nvPr>
            <p:ph idx="1"/>
          </p:nvPr>
        </p:nvSpPr>
        <p:spPr bwMode="auto">
          <a:xfrm>
            <a:off x="685800" y="1295400"/>
            <a:ext cx="7467600" cy="4068763"/>
          </a:xfrm>
          <a:noFill/>
          <a:ln>
            <a:miter lim="800000"/>
            <a:headEnd/>
            <a:tailEnd/>
          </a:ln>
        </p:spPr>
        <p:txBody>
          <a:bodyPr wrap="square" lIns="91440" tIns="45720" rIns="91440" bIns="45720" numCol="1" anchor="t" anchorCtr="0" compatLnSpc="1">
            <a:prstTxWarp prst="textNoShape">
              <a:avLst/>
            </a:prstTxWarp>
          </a:bodyPr>
          <a:lstStyle/>
          <a:p>
            <a:pPr>
              <a:buFont typeface="Arial" panose="020B0604020202020204" pitchFamily="34" charset="0"/>
              <a:buChar char="•"/>
            </a:pPr>
            <a:r>
              <a:rPr lang="en-US" sz="2400" dirty="0">
                <a:solidFill>
                  <a:schemeClr val="tx1"/>
                </a:solidFill>
                <a:ea typeface="ＭＳ Ｐゴシック"/>
                <a:cs typeface="ＭＳ Ｐゴシック"/>
              </a:rPr>
              <a:t>Similar to economically targeted investments </a:t>
            </a:r>
          </a:p>
          <a:p>
            <a:pPr>
              <a:buFont typeface="Arial" panose="020B0604020202020204" pitchFamily="34" charset="0"/>
              <a:buChar char="•"/>
            </a:pPr>
            <a:r>
              <a:rPr lang="en-US" sz="2400" dirty="0">
                <a:solidFill>
                  <a:schemeClr val="tx1"/>
                </a:solidFill>
              </a:rPr>
              <a:t>Investments that have "collateral intent to assist in the improvement of ... the economic well-being of the. . . locality and residents”</a:t>
            </a:r>
          </a:p>
          <a:p>
            <a:pPr>
              <a:buFont typeface="Arial" panose="020B0604020202020204" pitchFamily="34" charset="0"/>
              <a:buChar char="•"/>
            </a:pPr>
            <a:r>
              <a:rPr lang="en-US" sz="2400" dirty="0">
                <a:solidFill>
                  <a:schemeClr val="tx1"/>
                </a:solidFill>
                <a:ea typeface="ＭＳ Ｐゴシック"/>
                <a:cs typeface="ＭＳ Ｐゴシック"/>
              </a:rPr>
              <a:t>Investments are generally targeted to address specific local social goals such as economic development or affordable </a:t>
            </a:r>
            <a:br>
              <a:rPr lang="en-US" sz="2400" dirty="0">
                <a:solidFill>
                  <a:schemeClr val="tx1"/>
                </a:solidFill>
                <a:ea typeface="ＭＳ Ｐゴシック"/>
                <a:cs typeface="ＭＳ Ｐゴシック"/>
              </a:rPr>
            </a:br>
            <a:r>
              <a:rPr lang="en-US" sz="2400" dirty="0">
                <a:solidFill>
                  <a:schemeClr val="tx1"/>
                </a:solidFill>
                <a:ea typeface="ＭＳ Ｐゴシック"/>
                <a:cs typeface="ＭＳ Ｐゴシック"/>
              </a:rPr>
              <a:t>housing</a:t>
            </a: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pic>
        <p:nvPicPr>
          <p:cNvPr id="57348" name="Picture 4" descr="community : Raised garden beds are being prepared by team of people.">
            <a:hlinkClick r:id="rId3"/>
          </p:cNvPr>
          <p:cNvPicPr>
            <a:picLocks noChangeAspect="1" noChangeArrowheads="1"/>
          </p:cNvPicPr>
          <p:nvPr/>
        </p:nvPicPr>
        <p:blipFill>
          <a:blip r:embed="rId4"/>
          <a:srcRect/>
          <a:stretch>
            <a:fillRect/>
          </a:stretch>
        </p:blipFill>
        <p:spPr bwMode="auto">
          <a:xfrm>
            <a:off x="5029201" y="3886199"/>
            <a:ext cx="2743199" cy="1828801"/>
          </a:xfrm>
          <a:prstGeom prst="rect">
            <a:avLst/>
          </a:prstGeom>
          <a:noFill/>
        </p:spPr>
      </p:pic>
    </p:spTree>
    <p:extLst>
      <p:ext uri="{BB962C8B-B14F-4D97-AF65-F5344CB8AC3E}">
        <p14:creationId xmlns:p14="http://schemas.microsoft.com/office/powerpoint/2010/main" val="1798813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228600"/>
            <a:ext cx="8763000" cy="533400"/>
          </a:xfrm>
          <a:noFill/>
          <a:ln>
            <a:miter lim="800000"/>
            <a:headEnd/>
            <a:tailEnd/>
          </a:ln>
        </p:spPr>
        <p:txBody>
          <a:bodyPr wrap="square" lIns="91440" tIns="45720" rIns="91440" bIns="45720" numCol="1" anchor="t" anchorCtr="0" compatLnSpc="1">
            <a:prstTxWarp prst="textNoShape">
              <a:avLst/>
            </a:prstTxWarp>
          </a:bodyPr>
          <a:lstStyle/>
          <a:p>
            <a:pPr algn="ctr"/>
            <a:r>
              <a:rPr lang="en-US" altLang="en-US" sz="3200" b="1" dirty="0">
                <a:solidFill>
                  <a:schemeClr val="tx2"/>
                </a:solidFill>
              </a:rPr>
              <a:t>Growth in SRI assets in the U.S. </a:t>
            </a:r>
            <a:endParaRPr lang="en-US" sz="3200" b="1" dirty="0">
              <a:solidFill>
                <a:schemeClr val="tx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11</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9" name="TextBox 8"/>
          <p:cNvSpPr txBox="1"/>
          <p:nvPr/>
        </p:nvSpPr>
        <p:spPr>
          <a:xfrm>
            <a:off x="685800" y="6297772"/>
            <a:ext cx="6019800" cy="246221"/>
          </a:xfrm>
          <a:prstGeom prst="rect">
            <a:avLst/>
          </a:prstGeom>
          <a:noFill/>
        </p:spPr>
        <p:txBody>
          <a:bodyPr wrap="square" rtlCol="0">
            <a:spAutoFit/>
          </a:bodyPr>
          <a:lstStyle/>
          <a:p>
            <a:r>
              <a:rPr lang="en-US" sz="1000" dirty="0"/>
              <a:t>Source: US SIF Foundation, Report on US Sustainable, Responsible and Impact Investing Trends 2016</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35990453"/>
              </p:ext>
            </p:extLst>
          </p:nvPr>
        </p:nvGraphicFramePr>
        <p:xfrm>
          <a:off x="914400" y="1600200"/>
          <a:ext cx="7315200" cy="4068763"/>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380999" y="2228671"/>
            <a:ext cx="2819401" cy="1200329"/>
          </a:xfrm>
          <a:prstGeom prst="rect">
            <a:avLst/>
          </a:prstGeom>
          <a:noFill/>
        </p:spPr>
        <p:txBody>
          <a:bodyPr wrap="square" lIns="91440" tIns="45720" rIns="91440" bIns="45720">
            <a:spAutoFit/>
          </a:bodyPr>
          <a:lstStyle/>
          <a:p>
            <a:pPr algn="ctr"/>
            <a:r>
              <a:rPr lang="en-US" sz="3600" b="1" kern="1200" cap="none" spc="0" dirty="0">
                <a:ln w="22225">
                  <a:solidFill>
                    <a:schemeClr val="accent2"/>
                  </a:solidFill>
                  <a:prstDash val="solid"/>
                </a:ln>
                <a:solidFill>
                  <a:srgbClr val="E85B16"/>
                </a:solidFill>
                <a:effectLst/>
                <a:ea typeface="ＭＳ Ｐゴシック" charset="-128"/>
                <a:cs typeface="ＭＳ Ｐゴシック" charset="-128"/>
              </a:rPr>
              <a:t>133%</a:t>
            </a:r>
          </a:p>
          <a:p>
            <a:pPr algn="ctr"/>
            <a:r>
              <a:rPr lang="en-US" sz="3600" b="1" cap="none" spc="0" dirty="0">
                <a:ln w="22225">
                  <a:solidFill>
                    <a:schemeClr val="accent2"/>
                  </a:solidFill>
                  <a:prstDash val="solid"/>
                </a:ln>
                <a:solidFill>
                  <a:srgbClr val="E85B16"/>
                </a:solidFill>
                <a:effectLst/>
                <a:ea typeface="ＭＳ Ｐゴシック" charset="-128"/>
              </a:rPr>
              <a:t>growth</a:t>
            </a:r>
            <a:endParaRPr lang="en-US" sz="3600" b="1" cap="none" spc="0" dirty="0">
              <a:ln w="22225">
                <a:solidFill>
                  <a:schemeClr val="accent2"/>
                </a:solidFill>
                <a:prstDash val="solid"/>
              </a:ln>
              <a:solidFill>
                <a:srgbClr val="E85B16"/>
              </a:solidFill>
              <a:effectLst/>
            </a:endParaRPr>
          </a:p>
        </p:txBody>
      </p:sp>
      <p:sp>
        <p:nvSpPr>
          <p:cNvPr id="15" name="Oval 14"/>
          <p:cNvSpPr/>
          <p:nvPr/>
        </p:nvSpPr>
        <p:spPr>
          <a:xfrm>
            <a:off x="685800" y="2116024"/>
            <a:ext cx="2133600" cy="1556657"/>
          </a:xfrm>
          <a:prstGeom prst="ellipse">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chemeClr val="accent2"/>
                </a:solidFill>
              </a:ln>
            </a:endParaRPr>
          </a:p>
        </p:txBody>
      </p:sp>
    </p:spTree>
    <p:extLst>
      <p:ext uri="{BB962C8B-B14F-4D97-AF65-F5344CB8AC3E}">
        <p14:creationId xmlns:p14="http://schemas.microsoft.com/office/powerpoint/2010/main" val="49087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228600"/>
            <a:ext cx="8763000" cy="597235"/>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2"/>
                </a:solidFill>
              </a:rPr>
              <a:t>SRI assets under management</a:t>
            </a:r>
            <a:endParaRPr lang="en-US" sz="3200" b="1" dirty="0">
              <a:solidFill>
                <a:schemeClr val="tx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12</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9" name="TextBox 8"/>
          <p:cNvSpPr txBox="1"/>
          <p:nvPr/>
        </p:nvSpPr>
        <p:spPr>
          <a:xfrm>
            <a:off x="762000" y="6347204"/>
            <a:ext cx="6096000" cy="246221"/>
          </a:xfrm>
          <a:prstGeom prst="rect">
            <a:avLst/>
          </a:prstGeom>
          <a:noFill/>
        </p:spPr>
        <p:txBody>
          <a:bodyPr wrap="square" rtlCol="0">
            <a:spAutoFit/>
          </a:bodyPr>
          <a:lstStyle/>
          <a:p>
            <a:r>
              <a:rPr lang="en-US" sz="1000" dirty="0"/>
              <a:t>Source: US SIF Foundation, Report on US Sustainable, Responsible and Impact Investing Trends 2016</a:t>
            </a:r>
          </a:p>
        </p:txBody>
      </p:sp>
      <p:sp>
        <p:nvSpPr>
          <p:cNvPr id="17" name="TextBox 16"/>
          <p:cNvSpPr txBox="1"/>
          <p:nvPr/>
        </p:nvSpPr>
        <p:spPr>
          <a:xfrm>
            <a:off x="5239658" y="2325231"/>
            <a:ext cx="2532742" cy="2246769"/>
          </a:xfrm>
          <a:prstGeom prst="rect">
            <a:avLst/>
          </a:prstGeom>
          <a:noFill/>
        </p:spPr>
        <p:txBody>
          <a:bodyPr wrap="square" rtlCol="0">
            <a:spAutoFit/>
          </a:bodyPr>
          <a:lstStyle/>
          <a:p>
            <a:pPr algn="ctr"/>
            <a:r>
              <a:rPr lang="en-US" sz="2800" b="1" dirty="0"/>
              <a:t>$1 out of every $5 under professional management</a:t>
            </a:r>
          </a:p>
        </p:txBody>
      </p:sp>
      <p:sp>
        <p:nvSpPr>
          <p:cNvPr id="6" name="Rounded Rectangle 5"/>
          <p:cNvSpPr/>
          <p:nvPr/>
        </p:nvSpPr>
        <p:spPr>
          <a:xfrm>
            <a:off x="5257800" y="2133600"/>
            <a:ext cx="2532742" cy="2590800"/>
          </a:xfrm>
          <a:prstGeom prst="roundRect">
            <a:avLst/>
          </a:prstGeom>
          <a:noFill/>
          <a:ln w="38100">
            <a:solidFill>
              <a:srgbClr val="00589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 name="Picture 1"/>
          <p:cNvPicPr>
            <a:picLocks noChangeAspect="1"/>
          </p:cNvPicPr>
          <p:nvPr/>
        </p:nvPicPr>
        <p:blipFill>
          <a:blip r:embed="rId3"/>
          <a:stretch>
            <a:fillRect/>
          </a:stretch>
        </p:blipFill>
        <p:spPr>
          <a:xfrm>
            <a:off x="2971800" y="2724150"/>
            <a:ext cx="1447800" cy="1085850"/>
          </a:xfrm>
          <a:prstGeom prst="rect">
            <a:avLst/>
          </a:prstGeom>
        </p:spPr>
      </p:pic>
      <p:pic>
        <p:nvPicPr>
          <p:cNvPr id="3" name="Picture 2"/>
          <p:cNvPicPr>
            <a:picLocks noChangeAspect="1"/>
          </p:cNvPicPr>
          <p:nvPr/>
        </p:nvPicPr>
        <p:blipFill>
          <a:blip r:embed="rId3"/>
          <a:stretch>
            <a:fillRect/>
          </a:stretch>
        </p:blipFill>
        <p:spPr>
          <a:xfrm>
            <a:off x="1219200" y="2724150"/>
            <a:ext cx="1447800" cy="1085850"/>
          </a:xfrm>
          <a:prstGeom prst="rect">
            <a:avLst/>
          </a:prstGeom>
        </p:spPr>
      </p:pic>
      <p:pic>
        <p:nvPicPr>
          <p:cNvPr id="7" name="Picture 6"/>
          <p:cNvPicPr>
            <a:picLocks noChangeAspect="1"/>
          </p:cNvPicPr>
          <p:nvPr/>
        </p:nvPicPr>
        <p:blipFill>
          <a:blip r:embed="rId3"/>
          <a:stretch>
            <a:fillRect/>
          </a:stretch>
        </p:blipFill>
        <p:spPr>
          <a:xfrm>
            <a:off x="2895600" y="3867150"/>
            <a:ext cx="1447800" cy="1085850"/>
          </a:xfrm>
          <a:prstGeom prst="rect">
            <a:avLst/>
          </a:prstGeom>
        </p:spPr>
      </p:pic>
      <p:pic>
        <p:nvPicPr>
          <p:cNvPr id="8" name="Picture 7"/>
          <p:cNvPicPr>
            <a:picLocks noChangeAspect="1"/>
          </p:cNvPicPr>
          <p:nvPr/>
        </p:nvPicPr>
        <p:blipFill>
          <a:blip r:embed="rId3"/>
          <a:stretch>
            <a:fillRect/>
          </a:stretch>
        </p:blipFill>
        <p:spPr>
          <a:xfrm>
            <a:off x="1143000" y="3867150"/>
            <a:ext cx="1447800" cy="1085850"/>
          </a:xfrm>
          <a:prstGeom prst="rect">
            <a:avLst/>
          </a:prstGeom>
        </p:spPr>
      </p:pic>
      <p:pic>
        <p:nvPicPr>
          <p:cNvPr id="10" name="Picture 9"/>
          <p:cNvPicPr>
            <a:picLocks noChangeAspect="1"/>
          </p:cNvPicPr>
          <p:nvPr/>
        </p:nvPicPr>
        <p:blipFill>
          <a:blip r:embed="rId4"/>
          <a:stretch>
            <a:fillRect/>
          </a:stretch>
        </p:blipFill>
        <p:spPr>
          <a:xfrm>
            <a:off x="2057400" y="1619250"/>
            <a:ext cx="1476375" cy="1123950"/>
          </a:xfrm>
          <a:prstGeom prst="rect">
            <a:avLst/>
          </a:prstGeom>
        </p:spPr>
      </p:pic>
    </p:spTree>
    <p:extLst>
      <p:ext uri="{BB962C8B-B14F-4D97-AF65-F5344CB8AC3E}">
        <p14:creationId xmlns:p14="http://schemas.microsoft.com/office/powerpoint/2010/main" val="133619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1981200" y="1600200"/>
            <a:ext cx="4495800" cy="3657600"/>
          </a:xfrm>
          <a:prstGeom prst="ellipse">
            <a:avLst/>
          </a:prstGeom>
          <a:solidFill>
            <a:srgbClr val="8E4EA6">
              <a:alpha val="67059"/>
            </a:srgbClr>
          </a:solidFill>
          <a:ln w="28575">
            <a:solidFill>
              <a:srgbClr val="8E4EA6"/>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solidFill>
                <a:schemeClr val="bg1"/>
              </a:solidFill>
            </a:endParaRPr>
          </a:p>
        </p:txBody>
      </p:sp>
      <p:sp>
        <p:nvSpPr>
          <p:cNvPr id="8195" name="Title 9"/>
          <p:cNvSpPr>
            <a:spLocks noGrp="1"/>
          </p:cNvSpPr>
          <p:nvPr>
            <p:ph type="title"/>
          </p:nvPr>
        </p:nvSpPr>
        <p:spPr bwMode="auto">
          <a:xfrm>
            <a:off x="0" y="228600"/>
            <a:ext cx="8763000" cy="762000"/>
          </a:xfrm>
          <a:noFill/>
          <a:ln>
            <a:miter lim="800000"/>
            <a:headEnd/>
            <a:tailEnd/>
          </a:ln>
        </p:spPr>
        <p:txBody>
          <a:bodyPr wrap="square" lIns="91440" tIns="45720" rIns="91440" bIns="45720" numCol="1" anchor="t" anchorCtr="0" compatLnSpc="1">
            <a:prstTxWarp prst="textNoShape">
              <a:avLst/>
            </a:prstTxWarp>
          </a:bodyPr>
          <a:lstStyle/>
          <a:p>
            <a:pPr algn="ctr"/>
            <a:r>
              <a:rPr lang="en-US" altLang="en-US" sz="3200" b="1" dirty="0">
                <a:solidFill>
                  <a:schemeClr val="tx2"/>
                </a:solidFill>
              </a:rPr>
              <a:t>Funds incorporating ESG factors</a:t>
            </a:r>
            <a:endParaRPr lang="en-US" sz="3200" b="1" dirty="0">
              <a:solidFill>
                <a:schemeClr val="tx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9" name="TextBox 8"/>
          <p:cNvSpPr txBox="1"/>
          <p:nvPr/>
        </p:nvSpPr>
        <p:spPr>
          <a:xfrm>
            <a:off x="762000" y="6246654"/>
            <a:ext cx="6096000" cy="246221"/>
          </a:xfrm>
          <a:prstGeom prst="rect">
            <a:avLst/>
          </a:prstGeom>
          <a:noFill/>
        </p:spPr>
        <p:txBody>
          <a:bodyPr wrap="square" rtlCol="0">
            <a:spAutoFit/>
          </a:bodyPr>
          <a:lstStyle/>
          <a:p>
            <a:r>
              <a:rPr lang="en-US" sz="1000" dirty="0"/>
              <a:t>Source: US SIF Foundation, Report on US Sustainable, Responsible and Impact Investing Trends 2016</a:t>
            </a:r>
          </a:p>
        </p:txBody>
      </p:sp>
      <p:sp>
        <p:nvSpPr>
          <p:cNvPr id="10" name="TextBox 9"/>
          <p:cNvSpPr txBox="1"/>
          <p:nvPr/>
        </p:nvSpPr>
        <p:spPr>
          <a:xfrm>
            <a:off x="2895600" y="2249031"/>
            <a:ext cx="2590800" cy="2246769"/>
          </a:xfrm>
          <a:prstGeom prst="rect">
            <a:avLst/>
          </a:prstGeom>
          <a:noFill/>
        </p:spPr>
        <p:txBody>
          <a:bodyPr wrap="square" rtlCol="0">
            <a:spAutoFit/>
          </a:bodyPr>
          <a:lstStyle/>
          <a:p>
            <a:pPr algn="ctr"/>
            <a:r>
              <a:rPr lang="en-US" sz="2800" b="1" dirty="0">
                <a:solidFill>
                  <a:schemeClr val="bg1"/>
                </a:solidFill>
              </a:rPr>
              <a:t>1,004 investment funds incorporated ESG factors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81000"/>
            <a:ext cx="87630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rPr>
              <a:t>Expanding investment options</a:t>
            </a:r>
            <a:endParaRPr lang="en-US" sz="3200" b="1" dirty="0">
              <a:solidFill>
                <a:schemeClr val="tx1"/>
              </a:solidFill>
              <a:ea typeface="ＭＳ Ｐゴシック" pitchFamily="34" charset="-128"/>
            </a:endParaRPr>
          </a:p>
        </p:txBody>
      </p:sp>
      <p:sp>
        <p:nvSpPr>
          <p:cNvPr id="8196" name="Content Placeholder 10"/>
          <p:cNvSpPr>
            <a:spLocks noGrp="1"/>
          </p:cNvSpPr>
          <p:nvPr>
            <p:ph idx="1"/>
          </p:nvPr>
        </p:nvSpPr>
        <p:spPr bwMode="auto">
          <a:xfrm>
            <a:off x="886326" y="1760537"/>
            <a:ext cx="7467600" cy="4068763"/>
          </a:xfrm>
          <a:noFill/>
          <a:ln>
            <a:miter lim="800000"/>
            <a:headEnd/>
            <a:tailEnd/>
          </a:ln>
        </p:spPr>
        <p:txBody>
          <a:bodyPr wrap="square" lIns="91440" tIns="45720" rIns="91440" bIns="45720" numCol="1" anchor="t" anchorCtr="0" compatLnSpc="1">
            <a:prstTxWarp prst="textNoShape">
              <a:avLst/>
            </a:prstTxWarp>
          </a:bodyPr>
          <a:lstStyle/>
          <a:p>
            <a:pPr marL="457200" indent="-457200">
              <a:buFont typeface="Arial" panose="020B0604020202020204" pitchFamily="34" charset="0"/>
              <a:buChar char="•"/>
            </a:pPr>
            <a:r>
              <a:rPr lang="en-US" sz="2800" dirty="0">
                <a:solidFill>
                  <a:schemeClr val="tx1"/>
                </a:solidFill>
              </a:rPr>
              <a:t>402 asset managers surveyed</a:t>
            </a:r>
          </a:p>
          <a:p>
            <a:pPr marL="457200" indent="-457200">
              <a:buFont typeface="Arial" panose="020B0604020202020204" pitchFamily="34" charset="0"/>
              <a:buChar char="•"/>
            </a:pPr>
            <a:r>
              <a:rPr lang="en-US" sz="2800" dirty="0">
                <a:solidFill>
                  <a:schemeClr val="tx1"/>
                </a:solidFill>
              </a:rPr>
              <a:t>65% now aim to achieve competitive market-rate financial returns alongside positive social and/or environmental impact</a:t>
            </a:r>
          </a:p>
          <a:p>
            <a:pPr marL="457200" indent="-457200">
              <a:buFont typeface="Arial" panose="020B0604020202020204" pitchFamily="34" charset="0"/>
              <a:buChar char="•"/>
            </a:pPr>
            <a:r>
              <a:rPr lang="en-US" sz="2800" dirty="0">
                <a:solidFill>
                  <a:schemeClr val="tx1"/>
                </a:solidFill>
              </a:rPr>
              <a:t>57% anticipate offering new sustainable products in the next 12 months</a:t>
            </a:r>
          </a:p>
          <a:p>
            <a:pPr marL="0" indent="0"/>
            <a:endParaRPr lang="en-US" sz="2800" dirty="0">
              <a:solidFill>
                <a:schemeClr val="tx1"/>
              </a:solidFill>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14</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2" name="TextBox 1"/>
          <p:cNvSpPr txBox="1"/>
          <p:nvPr/>
        </p:nvSpPr>
        <p:spPr>
          <a:xfrm>
            <a:off x="886326" y="6243935"/>
            <a:ext cx="5715000" cy="400110"/>
          </a:xfrm>
          <a:prstGeom prst="rect">
            <a:avLst/>
          </a:prstGeom>
          <a:noFill/>
        </p:spPr>
        <p:txBody>
          <a:bodyPr wrap="square" rtlCol="0">
            <a:spAutoFit/>
          </a:bodyPr>
          <a:lstStyle/>
          <a:p>
            <a:r>
              <a:rPr lang="en-US" sz="1000" dirty="0">
                <a:ea typeface="ＭＳ Ｐゴシック" charset="-128"/>
                <a:cs typeface="ＭＳ Ｐゴシック" charset="-128"/>
              </a:rPr>
              <a:t>Source: Sustainable Signals: The Asset Manager Perspective, Nov. 2016, Morgan Stanley Institute for Sustainable Investing</a:t>
            </a:r>
            <a:endParaRPr lang="en-US" sz="1200" dirty="0"/>
          </a:p>
        </p:txBody>
      </p:sp>
    </p:spTree>
    <p:extLst>
      <p:ext uri="{BB962C8B-B14F-4D97-AF65-F5344CB8AC3E}">
        <p14:creationId xmlns:p14="http://schemas.microsoft.com/office/powerpoint/2010/main" val="1590111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81000"/>
            <a:ext cx="86868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a:cs typeface="ＭＳ Ｐゴシック"/>
              </a:rPr>
              <a:t>Must you sacrifice investment returns?</a:t>
            </a:r>
            <a:endParaRPr lang="en-US" sz="3200" b="1" dirty="0">
              <a:solidFill>
                <a:schemeClr val="tx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15</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17" name="Rectangle 16"/>
          <p:cNvSpPr/>
          <p:nvPr/>
        </p:nvSpPr>
        <p:spPr>
          <a:xfrm>
            <a:off x="7142820" y="1219200"/>
            <a:ext cx="1543980"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1" name="TextBox 10"/>
          <p:cNvSpPr txBox="1"/>
          <p:nvPr/>
        </p:nvSpPr>
        <p:spPr>
          <a:xfrm>
            <a:off x="685800" y="6243935"/>
            <a:ext cx="5791200" cy="400110"/>
          </a:xfrm>
          <a:prstGeom prst="rect">
            <a:avLst/>
          </a:prstGeom>
          <a:noFill/>
        </p:spPr>
        <p:txBody>
          <a:bodyPr wrap="square" rtlCol="0">
            <a:spAutoFit/>
          </a:bodyPr>
          <a:lstStyle/>
          <a:p>
            <a:r>
              <a:rPr lang="en-US" sz="1000" dirty="0"/>
              <a:t>Source: Morgan Stanley Institute for Sustainable Investing, “Sustainable Signals: The Individual Investor Perspective”</a:t>
            </a:r>
          </a:p>
        </p:txBody>
      </p:sp>
      <p:graphicFrame>
        <p:nvGraphicFramePr>
          <p:cNvPr id="4" name="Chart 3"/>
          <p:cNvGraphicFramePr/>
          <p:nvPr>
            <p:extLst>
              <p:ext uri="{D42A27DB-BD31-4B8C-83A1-F6EECF244321}">
                <p14:modId xmlns:p14="http://schemas.microsoft.com/office/powerpoint/2010/main" val="680326158"/>
              </p:ext>
            </p:extLst>
          </p:nvPr>
        </p:nvGraphicFramePr>
        <p:xfrm>
          <a:off x="685800" y="1638448"/>
          <a:ext cx="49149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1600200" y="3162616"/>
            <a:ext cx="2667000" cy="1015663"/>
          </a:xfrm>
          <a:prstGeom prst="rect">
            <a:avLst/>
          </a:prstGeom>
          <a:noFill/>
        </p:spPr>
        <p:txBody>
          <a:bodyPr wrap="square" rtlCol="0">
            <a:spAutoFit/>
          </a:bodyPr>
          <a:lstStyle/>
          <a:p>
            <a:pPr algn="ctr"/>
            <a:r>
              <a:rPr lang="en-US" sz="6000" b="1" i="1" dirty="0">
                <a:solidFill>
                  <a:srgbClr val="00589A"/>
                </a:solidFill>
              </a:rPr>
              <a:t>54% </a:t>
            </a:r>
          </a:p>
        </p:txBody>
      </p:sp>
      <p:sp>
        <p:nvSpPr>
          <p:cNvPr id="12" name="TextBox 11"/>
          <p:cNvSpPr txBox="1"/>
          <p:nvPr/>
        </p:nvSpPr>
        <p:spPr>
          <a:xfrm>
            <a:off x="6096000" y="1743656"/>
            <a:ext cx="2003541" cy="1175254"/>
          </a:xfrm>
          <a:prstGeom prst="rect">
            <a:avLst/>
          </a:prstGeom>
          <a:noFill/>
        </p:spPr>
        <p:txBody>
          <a:bodyPr wrap="square" rtlCol="0">
            <a:spAutoFit/>
          </a:bodyPr>
          <a:lstStyle/>
          <a:p>
            <a:endParaRPr lang="en-US" dirty="0"/>
          </a:p>
        </p:txBody>
      </p:sp>
      <p:sp>
        <p:nvSpPr>
          <p:cNvPr id="2" name="TextBox 1"/>
          <p:cNvSpPr txBox="1"/>
          <p:nvPr/>
        </p:nvSpPr>
        <p:spPr>
          <a:xfrm>
            <a:off x="5314950" y="2589408"/>
            <a:ext cx="2705100" cy="2585323"/>
          </a:xfrm>
          <a:prstGeom prst="rect">
            <a:avLst/>
          </a:prstGeom>
          <a:noFill/>
        </p:spPr>
        <p:txBody>
          <a:bodyPr wrap="square" rtlCol="0">
            <a:spAutoFit/>
          </a:bodyPr>
          <a:lstStyle/>
          <a:p>
            <a:pPr algn="ctr"/>
            <a:r>
              <a:rPr lang="en-US" sz="2400" dirty="0"/>
              <a:t>Investors who believe choosing between sustainability and financial gains is a trade off</a:t>
            </a:r>
          </a:p>
          <a:p>
            <a:endParaRPr lang="en-US" dirty="0"/>
          </a:p>
        </p:txBody>
      </p:sp>
      <p:sp>
        <p:nvSpPr>
          <p:cNvPr id="3" name="Rectangle 2"/>
          <p:cNvSpPr/>
          <p:nvPr/>
        </p:nvSpPr>
        <p:spPr>
          <a:xfrm>
            <a:off x="5029200" y="2283613"/>
            <a:ext cx="3276600" cy="2974187"/>
          </a:xfrm>
          <a:prstGeom prst="rect">
            <a:avLst/>
          </a:prstGeom>
          <a:noFill/>
          <a:ln w="38100">
            <a:solidFill>
              <a:srgbClr val="00589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228600"/>
            <a:ext cx="88392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a:cs typeface="ＭＳ Ｐゴシック"/>
              </a:rPr>
              <a:t>SRI investment returns </a:t>
            </a:r>
            <a:endParaRPr lang="en-US" sz="3200" b="1" dirty="0">
              <a:solidFill>
                <a:schemeClr val="tx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16</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17" name="Rectangle 16"/>
          <p:cNvSpPr/>
          <p:nvPr/>
        </p:nvSpPr>
        <p:spPr>
          <a:xfrm>
            <a:off x="7142820" y="1219200"/>
            <a:ext cx="1543980"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273768166"/>
              </p:ext>
            </p:extLst>
          </p:nvPr>
        </p:nvGraphicFramePr>
        <p:xfrm>
          <a:off x="304800" y="1219196"/>
          <a:ext cx="8153400" cy="4132424"/>
        </p:xfrm>
        <a:graphic>
          <a:graphicData uri="http://schemas.openxmlformats.org/drawingml/2006/table">
            <a:tbl>
              <a:tblPr firstRow="1" bandRow="1">
                <a:tableStyleId>{5C22544A-7EE6-4342-B048-85BDC9FD1C3A}</a:tableStyleId>
              </a:tblPr>
              <a:tblGrid>
                <a:gridCol w="3381882">
                  <a:extLst>
                    <a:ext uri="{9D8B030D-6E8A-4147-A177-3AD203B41FA5}">
                      <a16:colId xmlns:a16="http://schemas.microsoft.com/office/drawing/2014/main" xmlns="" val="20000"/>
                    </a:ext>
                  </a:extLst>
                </a:gridCol>
                <a:gridCol w="1234013">
                  <a:extLst>
                    <a:ext uri="{9D8B030D-6E8A-4147-A177-3AD203B41FA5}">
                      <a16:colId xmlns:a16="http://schemas.microsoft.com/office/drawing/2014/main" xmlns="" val="20001"/>
                    </a:ext>
                  </a:extLst>
                </a:gridCol>
                <a:gridCol w="1069479">
                  <a:extLst>
                    <a:ext uri="{9D8B030D-6E8A-4147-A177-3AD203B41FA5}">
                      <a16:colId xmlns:a16="http://schemas.microsoft.com/office/drawing/2014/main" xmlns="" val="20002"/>
                    </a:ext>
                  </a:extLst>
                </a:gridCol>
                <a:gridCol w="1316280">
                  <a:extLst>
                    <a:ext uri="{9D8B030D-6E8A-4147-A177-3AD203B41FA5}">
                      <a16:colId xmlns:a16="http://schemas.microsoft.com/office/drawing/2014/main" xmlns="" val="20003"/>
                    </a:ext>
                  </a:extLst>
                </a:gridCol>
                <a:gridCol w="1151746">
                  <a:extLst>
                    <a:ext uri="{9D8B030D-6E8A-4147-A177-3AD203B41FA5}">
                      <a16:colId xmlns:a16="http://schemas.microsoft.com/office/drawing/2014/main" xmlns="" val="20004"/>
                    </a:ext>
                  </a:extLst>
                </a:gridCol>
              </a:tblGrid>
              <a:tr h="532192">
                <a:tc>
                  <a:txBody>
                    <a:bodyPr/>
                    <a:lstStyle/>
                    <a:p>
                      <a:pPr algn="ctr"/>
                      <a:r>
                        <a:rPr lang="en-US" sz="1600" dirty="0">
                          <a:solidFill>
                            <a:schemeClr val="bg1"/>
                          </a:solidFill>
                        </a:rPr>
                        <a:t>Index</a:t>
                      </a:r>
                    </a:p>
                  </a:txBody>
                  <a:tcPr anchor="ctr">
                    <a:solidFill>
                      <a:srgbClr val="E85B16"/>
                    </a:solidFill>
                  </a:tcPr>
                </a:tc>
                <a:tc>
                  <a:txBody>
                    <a:bodyPr/>
                    <a:lstStyle/>
                    <a:p>
                      <a:pPr algn="ctr"/>
                      <a:r>
                        <a:rPr lang="en-US" sz="1600" kern="1200" baseline="0" dirty="0">
                          <a:solidFill>
                            <a:schemeClr val="bg1"/>
                          </a:solidFill>
                          <a:latin typeface="Arial" charset="0"/>
                          <a:ea typeface="ＭＳ Ｐゴシック" charset="-128"/>
                          <a:cs typeface="ＭＳ Ｐゴシック" charset="-128"/>
                        </a:rPr>
                        <a:t>1 Yr </a:t>
                      </a:r>
                      <a:endParaRPr lang="en-US" sz="1600" dirty="0">
                        <a:solidFill>
                          <a:schemeClr val="bg1"/>
                        </a:solidFill>
                      </a:endParaRPr>
                    </a:p>
                  </a:txBody>
                  <a:tcPr anchor="ctr">
                    <a:solidFill>
                      <a:srgbClr val="E85B16"/>
                    </a:solidFill>
                  </a:tcPr>
                </a:tc>
                <a:tc>
                  <a:txBody>
                    <a:bodyPr/>
                    <a:lstStyle/>
                    <a:p>
                      <a:pPr algn="ctr"/>
                      <a:r>
                        <a:rPr lang="en-US" sz="1600" kern="1200" baseline="0" dirty="0">
                          <a:solidFill>
                            <a:schemeClr val="bg1"/>
                          </a:solidFill>
                          <a:latin typeface="Arial" charset="0"/>
                          <a:ea typeface="ＭＳ Ｐゴシック" charset="-128"/>
                          <a:cs typeface="ＭＳ Ｐゴシック" charset="-128"/>
                        </a:rPr>
                        <a:t>3 Yr </a:t>
                      </a:r>
                      <a:endParaRPr lang="en-US" sz="1600" dirty="0">
                        <a:solidFill>
                          <a:schemeClr val="bg1"/>
                        </a:solidFill>
                      </a:endParaRPr>
                    </a:p>
                  </a:txBody>
                  <a:tcPr anchor="ctr">
                    <a:solidFill>
                      <a:srgbClr val="E85B16"/>
                    </a:solidFill>
                  </a:tcPr>
                </a:tc>
                <a:tc>
                  <a:txBody>
                    <a:bodyPr/>
                    <a:lstStyle/>
                    <a:p>
                      <a:pPr algn="ctr"/>
                      <a:r>
                        <a:rPr lang="en-US" sz="1600" kern="1200" baseline="0" dirty="0">
                          <a:solidFill>
                            <a:schemeClr val="bg1"/>
                          </a:solidFill>
                          <a:latin typeface="Arial" charset="0"/>
                          <a:ea typeface="ＭＳ Ｐゴシック" charset="-128"/>
                          <a:cs typeface="ＭＳ Ｐゴシック" charset="-128"/>
                        </a:rPr>
                        <a:t>5 Yr </a:t>
                      </a:r>
                      <a:endParaRPr lang="en-US" sz="1600" dirty="0">
                        <a:solidFill>
                          <a:schemeClr val="bg1"/>
                        </a:solidFill>
                      </a:endParaRPr>
                    </a:p>
                  </a:txBody>
                  <a:tcPr anchor="ctr">
                    <a:solidFill>
                      <a:srgbClr val="E85B16"/>
                    </a:solidFill>
                  </a:tcPr>
                </a:tc>
                <a:tc>
                  <a:txBody>
                    <a:bodyPr/>
                    <a:lstStyle/>
                    <a:p>
                      <a:pPr algn="ctr"/>
                      <a:r>
                        <a:rPr lang="en-US" sz="1600" kern="1200" baseline="0" dirty="0">
                          <a:solidFill>
                            <a:schemeClr val="bg1"/>
                          </a:solidFill>
                          <a:latin typeface="Arial" charset="0"/>
                          <a:ea typeface="ＭＳ Ｐゴシック" charset="-128"/>
                          <a:cs typeface="ＭＳ Ｐゴシック" charset="-128"/>
                        </a:rPr>
                        <a:t>10 Yr</a:t>
                      </a:r>
                      <a:endParaRPr lang="en-US" sz="1600" dirty="0">
                        <a:solidFill>
                          <a:schemeClr val="bg1"/>
                        </a:solidFill>
                      </a:endParaRPr>
                    </a:p>
                  </a:txBody>
                  <a:tcPr anchor="ctr">
                    <a:solidFill>
                      <a:srgbClr val="E85B16"/>
                    </a:solidFill>
                  </a:tcPr>
                </a:tc>
                <a:extLst>
                  <a:ext uri="{0D108BD9-81ED-4DB2-BD59-A6C34878D82A}">
                    <a16:rowId xmlns:a16="http://schemas.microsoft.com/office/drawing/2014/main" xmlns="" val="10000"/>
                  </a:ext>
                </a:extLst>
              </a:tr>
              <a:tr h="450029">
                <a:tc>
                  <a:txBody>
                    <a:bodyPr/>
                    <a:lstStyle/>
                    <a:p>
                      <a:r>
                        <a:rPr lang="it-IT" sz="1600" kern="1200" baseline="0" dirty="0">
                          <a:solidFill>
                            <a:schemeClr val="tx1"/>
                          </a:solidFill>
                          <a:latin typeface="Arial" charset="0"/>
                          <a:ea typeface="ＭＳ Ｐゴシック" charset="-128"/>
                          <a:cs typeface="ＭＳ Ｐゴシック" charset="-128"/>
                        </a:rPr>
                        <a:t>MSCI USA IMI ESG </a:t>
                      </a:r>
                      <a:endParaRPr lang="en-US" sz="1600" dirty="0"/>
                    </a:p>
                  </a:txBody>
                  <a:tcPr anchor="ctr">
                    <a:solidFill>
                      <a:srgbClr val="E85B16">
                        <a:alpha val="23922"/>
                      </a:srgbClr>
                    </a:solidFill>
                  </a:tcPr>
                </a:tc>
                <a:tc>
                  <a:txBody>
                    <a:bodyPr/>
                    <a:lstStyle/>
                    <a:p>
                      <a:pPr algn="ctr"/>
                      <a:r>
                        <a:rPr lang="it-IT" sz="1600" kern="1200" baseline="0" dirty="0">
                          <a:solidFill>
                            <a:schemeClr val="tx1"/>
                          </a:solidFill>
                          <a:latin typeface="Arial" charset="0"/>
                          <a:ea typeface="ＭＳ Ｐゴシック" charset="-128"/>
                          <a:cs typeface="ＭＳ Ｐゴシック" charset="-128"/>
                        </a:rPr>
                        <a:t>23.82%</a:t>
                      </a:r>
                      <a:endParaRPr lang="en-US" sz="1600" dirty="0"/>
                    </a:p>
                  </a:txBody>
                  <a:tcPr anchor="ctr">
                    <a:solidFill>
                      <a:srgbClr val="E85B16">
                        <a:alpha val="23922"/>
                      </a:srgbClr>
                    </a:solidFill>
                  </a:tcPr>
                </a:tc>
                <a:tc>
                  <a:txBody>
                    <a:bodyPr/>
                    <a:lstStyle/>
                    <a:p>
                      <a:pPr algn="ctr"/>
                      <a:r>
                        <a:rPr lang="it-IT" sz="1600" kern="1200" baseline="0" dirty="0">
                          <a:solidFill>
                            <a:schemeClr val="tx1"/>
                          </a:solidFill>
                          <a:latin typeface="Arial" charset="0"/>
                          <a:ea typeface="ＭＳ Ｐゴシック" charset="-128"/>
                          <a:cs typeface="ＭＳ Ｐゴシック" charset="-128"/>
                        </a:rPr>
                        <a:t>16.07%</a:t>
                      </a:r>
                      <a:endParaRPr lang="en-US" sz="1600" dirty="0"/>
                    </a:p>
                  </a:txBody>
                  <a:tcPr anchor="ctr">
                    <a:solidFill>
                      <a:srgbClr val="E85B16">
                        <a:alpha val="23922"/>
                      </a:srgbClr>
                    </a:solidFill>
                  </a:tcPr>
                </a:tc>
                <a:tc>
                  <a:txBody>
                    <a:bodyPr/>
                    <a:lstStyle/>
                    <a:p>
                      <a:pPr algn="ctr"/>
                      <a:r>
                        <a:rPr lang="it-IT" sz="1600" kern="1200" baseline="0" dirty="0">
                          <a:solidFill>
                            <a:schemeClr val="tx1"/>
                          </a:solidFill>
                          <a:latin typeface="Arial" charset="0"/>
                          <a:ea typeface="ＭＳ Ｐゴシック" charset="-128"/>
                          <a:cs typeface="ＭＳ Ｐゴシック" charset="-128"/>
                        </a:rPr>
                        <a:t>19.04%</a:t>
                      </a:r>
                      <a:endParaRPr lang="en-US" sz="1600" dirty="0"/>
                    </a:p>
                  </a:txBody>
                  <a:tcPr anchor="ctr">
                    <a:solidFill>
                      <a:srgbClr val="E85B16">
                        <a:alpha val="23922"/>
                      </a:srgbClr>
                    </a:solidFill>
                  </a:tcPr>
                </a:tc>
                <a:tc>
                  <a:txBody>
                    <a:bodyPr/>
                    <a:lstStyle/>
                    <a:p>
                      <a:pPr algn="ctr"/>
                      <a:r>
                        <a:rPr lang="it-IT" sz="1600" b="1" kern="1200" baseline="0" dirty="0">
                          <a:solidFill>
                            <a:srgbClr val="00589A"/>
                          </a:solidFill>
                          <a:latin typeface="Arial" charset="0"/>
                          <a:ea typeface="ＭＳ Ｐゴシック" charset="-128"/>
                          <a:cs typeface="ＭＳ Ｐゴシック" charset="-128"/>
                        </a:rPr>
                        <a:t>7.87%</a:t>
                      </a:r>
                      <a:endParaRPr lang="en-US" sz="1600" b="1" dirty="0">
                        <a:solidFill>
                          <a:srgbClr val="00589A"/>
                        </a:solidFill>
                      </a:endParaRPr>
                    </a:p>
                  </a:txBody>
                  <a:tcPr anchor="ctr">
                    <a:solidFill>
                      <a:srgbClr val="00589A">
                        <a:alpha val="24000"/>
                      </a:srgbClr>
                    </a:solidFill>
                  </a:tcPr>
                </a:tc>
                <a:extLst>
                  <a:ext uri="{0D108BD9-81ED-4DB2-BD59-A6C34878D82A}">
                    <a16:rowId xmlns:a16="http://schemas.microsoft.com/office/drawing/2014/main" xmlns="" val="10001"/>
                  </a:ext>
                </a:extLst>
              </a:tr>
              <a:tr h="450029">
                <a:tc>
                  <a:txBody>
                    <a:bodyPr/>
                    <a:lstStyle/>
                    <a:p>
                      <a:r>
                        <a:rPr lang="en-US" sz="1600" kern="1200" baseline="0" dirty="0">
                          <a:solidFill>
                            <a:schemeClr val="tx1"/>
                          </a:solidFill>
                          <a:latin typeface="Arial" charset="0"/>
                          <a:ea typeface="ＭＳ Ｐゴシック" charset="-128"/>
                          <a:cs typeface="ＭＳ Ｐゴシック" charset="-128"/>
                        </a:rPr>
                        <a:t>MSCI KLD 400 Social Index </a:t>
                      </a:r>
                      <a:endParaRPr lang="en-US" sz="1600" dirty="0"/>
                    </a:p>
                  </a:txBody>
                  <a:tcPr anchor="ctr">
                    <a:solidFill>
                      <a:srgbClr val="E85B16">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23.32%</a:t>
                      </a:r>
                      <a:endParaRPr lang="en-US" sz="1600" dirty="0"/>
                    </a:p>
                  </a:txBody>
                  <a:tcPr anchor="ctr">
                    <a:solidFill>
                      <a:srgbClr val="E85B16">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16.68%</a:t>
                      </a:r>
                      <a:endParaRPr lang="en-US" sz="1600" dirty="0"/>
                    </a:p>
                  </a:txBody>
                  <a:tcPr anchor="ctr">
                    <a:solidFill>
                      <a:srgbClr val="E85B16">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18.51%</a:t>
                      </a:r>
                      <a:endParaRPr lang="en-US" sz="1600" dirty="0"/>
                    </a:p>
                  </a:txBody>
                  <a:tcPr anchor="ctr">
                    <a:solidFill>
                      <a:srgbClr val="E85B16">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7.44%</a:t>
                      </a:r>
                      <a:endParaRPr lang="en-US" sz="1600" dirty="0"/>
                    </a:p>
                  </a:txBody>
                  <a:tcPr anchor="ctr">
                    <a:solidFill>
                      <a:srgbClr val="E85B16">
                        <a:alpha val="23922"/>
                      </a:srgbClr>
                    </a:solidFill>
                  </a:tcPr>
                </a:tc>
                <a:extLst>
                  <a:ext uri="{0D108BD9-81ED-4DB2-BD59-A6C34878D82A}">
                    <a16:rowId xmlns:a16="http://schemas.microsoft.com/office/drawing/2014/main" xmlns="" val="10002"/>
                  </a:ext>
                </a:extLst>
              </a:tr>
              <a:tr h="450029">
                <a:tc>
                  <a:txBody>
                    <a:bodyPr/>
                    <a:lstStyle/>
                    <a:p>
                      <a:r>
                        <a:rPr lang="da-DK" sz="1600" kern="1200" baseline="0" dirty="0">
                          <a:solidFill>
                            <a:schemeClr val="tx1"/>
                          </a:solidFill>
                          <a:latin typeface="Arial" charset="0"/>
                          <a:ea typeface="ＭＳ Ｐゴシック" charset="-128"/>
                          <a:cs typeface="ＭＳ Ｐゴシック" charset="-128"/>
                        </a:rPr>
                        <a:t>Calvert Social Index</a:t>
                      </a:r>
                      <a:endParaRPr lang="en-US" sz="1600" dirty="0"/>
                    </a:p>
                  </a:txBody>
                  <a:tcPr anchor="ctr">
                    <a:solidFill>
                      <a:srgbClr val="E85B16">
                        <a:alpha val="23922"/>
                      </a:srgbClr>
                    </a:solidFill>
                  </a:tcPr>
                </a:tc>
                <a:tc>
                  <a:txBody>
                    <a:bodyPr/>
                    <a:lstStyle/>
                    <a:p>
                      <a:pPr algn="ctr"/>
                      <a:r>
                        <a:rPr lang="da-DK" sz="1600" kern="1200" baseline="0" dirty="0">
                          <a:solidFill>
                            <a:schemeClr val="tx1"/>
                          </a:solidFill>
                          <a:latin typeface="Arial" charset="0"/>
                          <a:ea typeface="ＭＳ Ｐゴシック" charset="-128"/>
                          <a:cs typeface="ＭＳ Ｐゴシック" charset="-128"/>
                        </a:rPr>
                        <a:t>25.09%</a:t>
                      </a:r>
                      <a:endParaRPr lang="en-US" sz="1600" dirty="0"/>
                    </a:p>
                  </a:txBody>
                  <a:tcPr anchor="ctr">
                    <a:solidFill>
                      <a:srgbClr val="E85B16">
                        <a:alpha val="23922"/>
                      </a:srgbClr>
                    </a:solidFill>
                  </a:tcPr>
                </a:tc>
                <a:tc>
                  <a:txBody>
                    <a:bodyPr/>
                    <a:lstStyle/>
                    <a:p>
                      <a:pPr algn="ctr"/>
                      <a:r>
                        <a:rPr lang="da-DK" sz="1600" kern="1200" baseline="0" dirty="0">
                          <a:solidFill>
                            <a:schemeClr val="tx1"/>
                          </a:solidFill>
                          <a:latin typeface="Arial" charset="0"/>
                          <a:ea typeface="ＭＳ Ｐゴシック" charset="-128"/>
                          <a:cs typeface="ＭＳ Ｐゴシック" charset="-128"/>
                        </a:rPr>
                        <a:t>17.52%</a:t>
                      </a:r>
                      <a:endParaRPr lang="en-US" sz="1600" dirty="0"/>
                    </a:p>
                  </a:txBody>
                  <a:tcPr anchor="ctr">
                    <a:solidFill>
                      <a:srgbClr val="E85B16">
                        <a:alpha val="23922"/>
                      </a:srgbClr>
                    </a:solidFill>
                  </a:tcPr>
                </a:tc>
                <a:tc>
                  <a:txBody>
                    <a:bodyPr/>
                    <a:lstStyle/>
                    <a:p>
                      <a:pPr algn="ctr"/>
                      <a:r>
                        <a:rPr lang="da-DK" sz="1600" kern="1200" baseline="0" dirty="0">
                          <a:solidFill>
                            <a:srgbClr val="00589A"/>
                          </a:solidFill>
                          <a:latin typeface="Arial" charset="0"/>
                          <a:ea typeface="ＭＳ Ｐゴシック" charset="-128"/>
                          <a:cs typeface="ＭＳ Ｐゴシック" charset="-128"/>
                        </a:rPr>
                        <a:t>19.43%</a:t>
                      </a:r>
                      <a:endParaRPr lang="en-US" sz="1600" dirty="0">
                        <a:solidFill>
                          <a:srgbClr val="00589A"/>
                        </a:solidFill>
                      </a:endParaRPr>
                    </a:p>
                  </a:txBody>
                  <a:tcPr anchor="ctr">
                    <a:solidFill>
                      <a:srgbClr val="00589A">
                        <a:alpha val="24000"/>
                      </a:srgbClr>
                    </a:solidFill>
                  </a:tcPr>
                </a:tc>
                <a:tc>
                  <a:txBody>
                    <a:bodyPr/>
                    <a:lstStyle/>
                    <a:p>
                      <a:pPr algn="ctr"/>
                      <a:r>
                        <a:rPr lang="da-DK" sz="1600" kern="1200" baseline="0" dirty="0">
                          <a:solidFill>
                            <a:schemeClr val="tx1"/>
                          </a:solidFill>
                          <a:latin typeface="Arial" charset="0"/>
                          <a:ea typeface="ＭＳ Ｐゴシック" charset="-128"/>
                          <a:cs typeface="ＭＳ Ｐゴシック" charset="-128"/>
                        </a:rPr>
                        <a:t>7.48%</a:t>
                      </a:r>
                      <a:endParaRPr lang="en-US" sz="1600" dirty="0"/>
                    </a:p>
                  </a:txBody>
                  <a:tcPr anchor="ctr">
                    <a:solidFill>
                      <a:srgbClr val="E85B16">
                        <a:alpha val="23922"/>
                      </a:srgbClr>
                    </a:solidFill>
                  </a:tcPr>
                </a:tc>
                <a:extLst>
                  <a:ext uri="{0D108BD9-81ED-4DB2-BD59-A6C34878D82A}">
                    <a16:rowId xmlns:a16="http://schemas.microsoft.com/office/drawing/2014/main" xmlns="" val="10003"/>
                  </a:ext>
                </a:extLst>
              </a:tr>
              <a:tr h="450029">
                <a:tc>
                  <a:txBody>
                    <a:bodyPr/>
                    <a:lstStyle/>
                    <a:p>
                      <a:r>
                        <a:rPr lang="en-US" sz="1600" kern="1200" baseline="0" dirty="0">
                          <a:solidFill>
                            <a:schemeClr val="tx1"/>
                          </a:solidFill>
                          <a:latin typeface="Arial" charset="0"/>
                          <a:ea typeface="ＭＳ Ｐゴシック" charset="-128"/>
                          <a:cs typeface="ＭＳ Ｐゴシック" charset="-128"/>
                        </a:rPr>
                        <a:t>FTSE4Good US Index </a:t>
                      </a:r>
                      <a:endParaRPr lang="en-US" sz="1600" dirty="0"/>
                    </a:p>
                  </a:txBody>
                  <a:tcPr anchor="ctr">
                    <a:solidFill>
                      <a:srgbClr val="E85B16">
                        <a:alpha val="23922"/>
                      </a:srgbClr>
                    </a:solidFill>
                  </a:tcPr>
                </a:tc>
                <a:tc>
                  <a:txBody>
                    <a:bodyPr/>
                    <a:lstStyle/>
                    <a:p>
                      <a:pPr algn="ctr"/>
                      <a:r>
                        <a:rPr lang="en-US" sz="1600" b="0" kern="1200" baseline="0" dirty="0">
                          <a:solidFill>
                            <a:srgbClr val="00589A"/>
                          </a:solidFill>
                          <a:latin typeface="Arial" charset="0"/>
                          <a:ea typeface="ＭＳ Ｐゴシック" charset="-128"/>
                          <a:cs typeface="ＭＳ Ｐゴシック" charset="-128"/>
                        </a:rPr>
                        <a:t>25.54%</a:t>
                      </a:r>
                      <a:endParaRPr lang="en-US" sz="1600" b="0" dirty="0">
                        <a:solidFill>
                          <a:srgbClr val="00589A"/>
                        </a:solidFill>
                      </a:endParaRPr>
                    </a:p>
                  </a:txBody>
                  <a:tcPr anchor="ctr">
                    <a:solidFill>
                      <a:srgbClr val="00589A">
                        <a:alpha val="23922"/>
                      </a:srgbClr>
                    </a:solidFill>
                  </a:tcPr>
                </a:tc>
                <a:tc>
                  <a:txBody>
                    <a:bodyPr/>
                    <a:lstStyle/>
                    <a:p>
                      <a:pPr algn="ctr"/>
                      <a:r>
                        <a:rPr lang="en-US" sz="1600" kern="1200" baseline="0" dirty="0">
                          <a:solidFill>
                            <a:srgbClr val="00589A"/>
                          </a:solidFill>
                          <a:latin typeface="Arial" charset="0"/>
                          <a:ea typeface="ＭＳ Ｐゴシック" charset="-128"/>
                          <a:cs typeface="ＭＳ Ｐゴシック" charset="-128"/>
                        </a:rPr>
                        <a:t>17.91%</a:t>
                      </a:r>
                      <a:endParaRPr lang="en-US" sz="1600" dirty="0">
                        <a:solidFill>
                          <a:srgbClr val="00589A"/>
                        </a:solidFill>
                      </a:endParaRPr>
                    </a:p>
                  </a:txBody>
                  <a:tcPr anchor="ctr">
                    <a:solidFill>
                      <a:srgbClr val="00589A">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18.49%</a:t>
                      </a:r>
                      <a:endParaRPr lang="en-US" sz="1600" dirty="0"/>
                    </a:p>
                  </a:txBody>
                  <a:tcPr anchor="ctr">
                    <a:solidFill>
                      <a:srgbClr val="E85B16">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7.06%</a:t>
                      </a:r>
                      <a:endParaRPr lang="en-US" sz="1600" dirty="0"/>
                    </a:p>
                  </a:txBody>
                  <a:tcPr anchor="ctr">
                    <a:solidFill>
                      <a:srgbClr val="E85B16">
                        <a:alpha val="23922"/>
                      </a:srgbClr>
                    </a:solidFill>
                  </a:tcPr>
                </a:tc>
                <a:extLst>
                  <a:ext uri="{0D108BD9-81ED-4DB2-BD59-A6C34878D82A}">
                    <a16:rowId xmlns:a16="http://schemas.microsoft.com/office/drawing/2014/main" xmlns="" val="10004"/>
                  </a:ext>
                </a:extLst>
              </a:tr>
              <a:tr h="450029">
                <a:tc>
                  <a:txBody>
                    <a:bodyPr/>
                    <a:lstStyle/>
                    <a:p>
                      <a:r>
                        <a:rPr lang="en-US" sz="1500" u="none" kern="1200" baseline="0" dirty="0">
                          <a:solidFill>
                            <a:schemeClr val="tx1"/>
                          </a:solidFill>
                          <a:latin typeface="Arial" charset="0"/>
                          <a:ea typeface="ＭＳ Ｐゴシック" charset="-128"/>
                          <a:cs typeface="ＭＳ Ｐゴシック" charset="-128"/>
                        </a:rPr>
                        <a:t>Dow Jones Sustainability U.S. Index </a:t>
                      </a:r>
                      <a:endParaRPr lang="en-US" sz="1500" u="none" dirty="0"/>
                    </a:p>
                  </a:txBody>
                  <a:tcPr anchor="ctr">
                    <a:solidFill>
                      <a:srgbClr val="E85B16">
                        <a:alpha val="23922"/>
                      </a:srgbClr>
                    </a:solidFill>
                  </a:tcPr>
                </a:tc>
                <a:tc>
                  <a:txBody>
                    <a:bodyPr/>
                    <a:lstStyle/>
                    <a:p>
                      <a:pPr algn="ctr"/>
                      <a:r>
                        <a:rPr lang="en-US" sz="1600" u="none" kern="1200" baseline="0" dirty="0">
                          <a:solidFill>
                            <a:schemeClr val="bg1"/>
                          </a:solidFill>
                          <a:latin typeface="Arial" charset="0"/>
                          <a:ea typeface="ＭＳ Ｐゴシック" charset="-128"/>
                          <a:cs typeface="ＭＳ Ｐゴシック" charset="-128"/>
                        </a:rPr>
                        <a:t>22.30%</a:t>
                      </a:r>
                      <a:endParaRPr lang="en-US" sz="1600" u="none" dirty="0">
                        <a:solidFill>
                          <a:schemeClr val="bg1"/>
                        </a:solidFill>
                      </a:endParaRPr>
                    </a:p>
                  </a:txBody>
                  <a:tcPr anchor="ctr">
                    <a:solidFill>
                      <a:srgbClr val="E85B16">
                        <a:alpha val="72157"/>
                      </a:srgbClr>
                    </a:solidFill>
                  </a:tcPr>
                </a:tc>
                <a:tc>
                  <a:txBody>
                    <a:bodyPr/>
                    <a:lstStyle/>
                    <a:p>
                      <a:pPr algn="ctr"/>
                      <a:r>
                        <a:rPr lang="en-US" sz="1600" u="none" kern="1200" baseline="0" dirty="0">
                          <a:solidFill>
                            <a:schemeClr val="bg1"/>
                          </a:solidFill>
                          <a:latin typeface="Arial" charset="0"/>
                          <a:ea typeface="ＭＳ Ｐゴシック" charset="-128"/>
                          <a:cs typeface="ＭＳ Ｐゴシック" charset="-128"/>
                        </a:rPr>
                        <a:t>14.84%</a:t>
                      </a:r>
                      <a:endParaRPr lang="en-US" sz="1600" u="none" dirty="0">
                        <a:solidFill>
                          <a:schemeClr val="bg1"/>
                        </a:solidFill>
                      </a:endParaRPr>
                    </a:p>
                  </a:txBody>
                  <a:tcPr anchor="ctr">
                    <a:solidFill>
                      <a:srgbClr val="E85B16">
                        <a:alpha val="72157"/>
                      </a:srgbClr>
                    </a:solidFill>
                  </a:tcPr>
                </a:tc>
                <a:tc>
                  <a:txBody>
                    <a:bodyPr/>
                    <a:lstStyle/>
                    <a:p>
                      <a:pPr algn="ctr"/>
                      <a:r>
                        <a:rPr lang="en-US" sz="1600" u="none" kern="1200" baseline="0" dirty="0">
                          <a:solidFill>
                            <a:schemeClr val="bg1"/>
                          </a:solidFill>
                          <a:latin typeface="Arial" charset="0"/>
                          <a:ea typeface="ＭＳ Ｐゴシック" charset="-128"/>
                          <a:cs typeface="ＭＳ Ｐゴシック" charset="-128"/>
                        </a:rPr>
                        <a:t>17.31%</a:t>
                      </a:r>
                      <a:endParaRPr lang="en-US" sz="1600" u="none" dirty="0">
                        <a:solidFill>
                          <a:schemeClr val="bg1"/>
                        </a:solidFill>
                      </a:endParaRPr>
                    </a:p>
                  </a:txBody>
                  <a:tcPr anchor="ctr">
                    <a:solidFill>
                      <a:srgbClr val="E85B16">
                        <a:alpha val="72157"/>
                      </a:srgbClr>
                    </a:solidFill>
                  </a:tcPr>
                </a:tc>
                <a:tc>
                  <a:txBody>
                    <a:bodyPr/>
                    <a:lstStyle/>
                    <a:p>
                      <a:pPr algn="ctr"/>
                      <a:r>
                        <a:rPr lang="en-US" sz="1600" u="none" kern="1200" baseline="0" dirty="0">
                          <a:solidFill>
                            <a:schemeClr val="bg1"/>
                          </a:solidFill>
                          <a:latin typeface="Arial" charset="0"/>
                          <a:ea typeface="ＭＳ Ｐゴシック" charset="-128"/>
                          <a:cs typeface="ＭＳ Ｐゴシック" charset="-128"/>
                        </a:rPr>
                        <a:t>6.42%</a:t>
                      </a:r>
                      <a:endParaRPr lang="en-US" sz="1600" u="none" dirty="0">
                        <a:solidFill>
                          <a:schemeClr val="bg1"/>
                        </a:solidFill>
                      </a:endParaRPr>
                    </a:p>
                  </a:txBody>
                  <a:tcPr anchor="ctr">
                    <a:solidFill>
                      <a:srgbClr val="E85B16">
                        <a:alpha val="72157"/>
                      </a:srgbClr>
                    </a:solidFill>
                  </a:tcPr>
                </a:tc>
                <a:extLst>
                  <a:ext uri="{0D108BD9-81ED-4DB2-BD59-A6C34878D82A}">
                    <a16:rowId xmlns:a16="http://schemas.microsoft.com/office/drawing/2014/main" xmlns="" val="10005"/>
                  </a:ext>
                </a:extLst>
              </a:tr>
              <a:tr h="450029">
                <a:tc gridSpan="5">
                  <a:txBody>
                    <a:bodyPr/>
                    <a:lstStyle/>
                    <a:p>
                      <a:pPr algn="ctr"/>
                      <a:r>
                        <a:rPr lang="en-US" sz="1600" dirty="0"/>
                        <a:t>Compare</a:t>
                      </a:r>
                      <a:r>
                        <a:rPr lang="en-US" sz="1600" baseline="0" dirty="0"/>
                        <a:t> to two</a:t>
                      </a:r>
                      <a:r>
                        <a:rPr lang="en-US" sz="1600" dirty="0"/>
                        <a:t> widely recognized U.S. equity-based</a:t>
                      </a:r>
                      <a:r>
                        <a:rPr lang="en-US" sz="1600" baseline="0" dirty="0"/>
                        <a:t> indexes</a:t>
                      </a:r>
                      <a:endParaRPr lang="en-US" sz="1600" dirty="0"/>
                    </a:p>
                  </a:txBody>
                  <a:tcPr anchor="ctr">
                    <a:noFill/>
                  </a:tcPr>
                </a:tc>
                <a:tc hMerge="1">
                  <a:txBody>
                    <a:bodyPr/>
                    <a:lstStyle/>
                    <a:p>
                      <a:pPr algn="ctr"/>
                      <a:endParaRPr lang="en-US" sz="1600" dirty="0"/>
                    </a:p>
                  </a:txBody>
                  <a:tcPr>
                    <a:noFill/>
                  </a:tcPr>
                </a:tc>
                <a:tc hMerge="1">
                  <a:txBody>
                    <a:bodyPr/>
                    <a:lstStyle/>
                    <a:p>
                      <a:pPr algn="ctr"/>
                      <a:endParaRPr lang="en-US" sz="1600" dirty="0"/>
                    </a:p>
                  </a:txBody>
                  <a:tcPr>
                    <a:noFill/>
                  </a:tcPr>
                </a:tc>
                <a:tc hMerge="1">
                  <a:txBody>
                    <a:bodyPr/>
                    <a:lstStyle/>
                    <a:p>
                      <a:pPr algn="ctr"/>
                      <a:endParaRPr lang="en-US" sz="1600" dirty="0"/>
                    </a:p>
                  </a:txBody>
                  <a:tcPr>
                    <a:noFill/>
                  </a:tcPr>
                </a:tc>
                <a:tc hMerge="1">
                  <a:txBody>
                    <a:bodyPr/>
                    <a:lstStyle/>
                    <a:p>
                      <a:pPr algn="ctr"/>
                      <a:endParaRPr lang="en-US" sz="1600" dirty="0"/>
                    </a:p>
                  </a:txBody>
                  <a:tcPr>
                    <a:noFill/>
                  </a:tcPr>
                </a:tc>
                <a:extLst>
                  <a:ext uri="{0D108BD9-81ED-4DB2-BD59-A6C34878D82A}">
                    <a16:rowId xmlns:a16="http://schemas.microsoft.com/office/drawing/2014/main" xmlns="" val="10007"/>
                  </a:ext>
                </a:extLst>
              </a:tr>
              <a:tr h="450029">
                <a:tc>
                  <a:txBody>
                    <a:bodyPr/>
                    <a:lstStyle/>
                    <a:p>
                      <a:r>
                        <a:rPr lang="en-US" sz="1600" kern="1200" baseline="0" dirty="0">
                          <a:solidFill>
                            <a:schemeClr val="tx1"/>
                          </a:solidFill>
                          <a:latin typeface="Arial" charset="0"/>
                          <a:ea typeface="ＭＳ Ｐゴシック" charset="-128"/>
                          <a:cs typeface="ＭＳ Ｐゴシック" charset="-128"/>
                        </a:rPr>
                        <a:t>S&amp;P 500 Index </a:t>
                      </a:r>
                      <a:endParaRPr lang="en-US" sz="1600" dirty="0"/>
                    </a:p>
                  </a:txBody>
                  <a:tcPr anchor="ctr">
                    <a:solidFill>
                      <a:srgbClr val="E85B16">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24.61%</a:t>
                      </a:r>
                      <a:endParaRPr lang="en-US" sz="1600" dirty="0"/>
                    </a:p>
                  </a:txBody>
                  <a:tcPr anchor="ctr">
                    <a:solidFill>
                      <a:srgbClr val="E85B16">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16.58%</a:t>
                      </a:r>
                      <a:endParaRPr lang="en-US" sz="1600" dirty="0"/>
                    </a:p>
                  </a:txBody>
                  <a:tcPr anchor="ctr">
                    <a:solidFill>
                      <a:srgbClr val="E85B16">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18.83%</a:t>
                      </a:r>
                      <a:endParaRPr lang="en-US" sz="1600" dirty="0"/>
                    </a:p>
                  </a:txBody>
                  <a:tcPr anchor="ctr">
                    <a:solidFill>
                      <a:srgbClr val="E85B16">
                        <a:alpha val="23922"/>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7.78%</a:t>
                      </a:r>
                      <a:endParaRPr lang="en-US" sz="1600" dirty="0"/>
                    </a:p>
                  </a:txBody>
                  <a:tcPr anchor="ctr">
                    <a:solidFill>
                      <a:srgbClr val="E85B16">
                        <a:alpha val="23922"/>
                      </a:srgbClr>
                    </a:solidFill>
                  </a:tcPr>
                </a:tc>
                <a:extLst>
                  <a:ext uri="{0D108BD9-81ED-4DB2-BD59-A6C34878D82A}">
                    <a16:rowId xmlns:a16="http://schemas.microsoft.com/office/drawing/2014/main" xmlns="" val="10008"/>
                  </a:ext>
                </a:extLst>
              </a:tr>
              <a:tr h="450029">
                <a:tc>
                  <a:txBody>
                    <a:bodyPr/>
                    <a:lstStyle/>
                    <a:p>
                      <a:r>
                        <a:rPr lang="en-US" sz="1600" kern="1200" baseline="0" dirty="0">
                          <a:solidFill>
                            <a:schemeClr val="tx1"/>
                          </a:solidFill>
                          <a:latin typeface="Arial" charset="0"/>
                          <a:ea typeface="ＭＳ Ｐゴシック" charset="-128"/>
                          <a:cs typeface="ＭＳ Ｐゴシック" charset="-128"/>
                        </a:rPr>
                        <a:t>Russell 3000 Index </a:t>
                      </a:r>
                      <a:endParaRPr lang="en-US" sz="1600" dirty="0"/>
                    </a:p>
                  </a:txBody>
                  <a:tcPr anchor="ctr">
                    <a:solidFill>
                      <a:srgbClr val="E85B16">
                        <a:alpha val="24000"/>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25.22%</a:t>
                      </a:r>
                      <a:endParaRPr lang="en-US" sz="1600" dirty="0"/>
                    </a:p>
                  </a:txBody>
                  <a:tcPr anchor="ctr">
                    <a:solidFill>
                      <a:srgbClr val="E85B16">
                        <a:alpha val="24000"/>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16.46%</a:t>
                      </a:r>
                      <a:endParaRPr lang="en-US" sz="1600" dirty="0"/>
                    </a:p>
                  </a:txBody>
                  <a:tcPr anchor="ctr">
                    <a:solidFill>
                      <a:srgbClr val="E85B16">
                        <a:alpha val="24000"/>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19.33%</a:t>
                      </a:r>
                      <a:endParaRPr lang="en-US" sz="1600" dirty="0"/>
                    </a:p>
                  </a:txBody>
                  <a:tcPr anchor="ctr">
                    <a:solidFill>
                      <a:srgbClr val="E85B16">
                        <a:alpha val="24000"/>
                      </a:srgbClr>
                    </a:solidFill>
                  </a:tcPr>
                </a:tc>
                <a:tc>
                  <a:txBody>
                    <a:bodyPr/>
                    <a:lstStyle/>
                    <a:p>
                      <a:pPr algn="ctr"/>
                      <a:r>
                        <a:rPr lang="en-US" sz="1600" kern="1200" baseline="0" dirty="0">
                          <a:solidFill>
                            <a:schemeClr val="tx1"/>
                          </a:solidFill>
                          <a:latin typeface="Arial" charset="0"/>
                          <a:ea typeface="ＭＳ Ｐゴシック" charset="-128"/>
                          <a:cs typeface="ＭＳ Ｐゴシック" charset="-128"/>
                        </a:rPr>
                        <a:t>8.23%</a:t>
                      </a:r>
                      <a:endParaRPr lang="en-US" sz="1600" dirty="0"/>
                    </a:p>
                  </a:txBody>
                  <a:tcPr anchor="ctr">
                    <a:solidFill>
                      <a:srgbClr val="E85B16">
                        <a:alpha val="24000"/>
                      </a:srgbClr>
                    </a:solidFill>
                  </a:tcPr>
                </a:tc>
                <a:extLst>
                  <a:ext uri="{0D108BD9-81ED-4DB2-BD59-A6C34878D82A}">
                    <a16:rowId xmlns:a16="http://schemas.microsoft.com/office/drawing/2014/main" xmlns="" val="10009"/>
                  </a:ext>
                </a:extLst>
              </a:tr>
            </a:tbl>
          </a:graphicData>
        </a:graphic>
      </p:graphicFrame>
      <p:sp>
        <p:nvSpPr>
          <p:cNvPr id="9" name="TextBox 8"/>
          <p:cNvSpPr txBox="1"/>
          <p:nvPr/>
        </p:nvSpPr>
        <p:spPr>
          <a:xfrm>
            <a:off x="685800" y="6215876"/>
            <a:ext cx="6096000" cy="553998"/>
          </a:xfrm>
          <a:prstGeom prst="rect">
            <a:avLst/>
          </a:prstGeom>
          <a:noFill/>
        </p:spPr>
        <p:txBody>
          <a:bodyPr wrap="square" rtlCol="0">
            <a:spAutoFit/>
          </a:bodyPr>
          <a:lstStyle/>
          <a:p>
            <a:r>
              <a:rPr lang="en-US" sz="1000" dirty="0">
                <a:ea typeface="ＭＳ Ｐゴシック" charset="-128"/>
                <a:cs typeface="ＭＳ Ｐゴシック" charset="-128"/>
              </a:rPr>
              <a:t>Source: Socially Responsible Investing: Delivering Competitive Performance, TIAA CREF Asset Management, Sept. 2014.  Based on daily returns for periods ending 6/30/14. Chart sources: FactSet, Morningstar, MSCI, and TIAA-CREF</a:t>
            </a:r>
            <a:endParaRPr lang="en-US" sz="1000" dirty="0"/>
          </a:p>
        </p:txBody>
      </p:sp>
      <p:sp>
        <p:nvSpPr>
          <p:cNvPr id="10" name="Rectangle 9"/>
          <p:cNvSpPr/>
          <p:nvPr/>
        </p:nvSpPr>
        <p:spPr>
          <a:xfrm>
            <a:off x="2667000" y="5635823"/>
            <a:ext cx="228600" cy="231577"/>
          </a:xfrm>
          <a:prstGeom prst="rect">
            <a:avLst/>
          </a:prstGeom>
          <a:solidFill>
            <a:srgbClr val="0070C0">
              <a:alpha val="35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p:cNvSpPr txBox="1"/>
          <p:nvPr/>
        </p:nvSpPr>
        <p:spPr>
          <a:xfrm>
            <a:off x="2971800" y="5635823"/>
            <a:ext cx="2438400" cy="307777"/>
          </a:xfrm>
          <a:prstGeom prst="rect">
            <a:avLst/>
          </a:prstGeom>
          <a:noFill/>
        </p:spPr>
        <p:txBody>
          <a:bodyPr wrap="square" rtlCol="0">
            <a:spAutoFit/>
          </a:bodyPr>
          <a:lstStyle/>
          <a:p>
            <a:r>
              <a:rPr lang="en-US" sz="1400" dirty="0">
                <a:solidFill>
                  <a:srgbClr val="00589A"/>
                </a:solidFill>
              </a:rPr>
              <a:t>Best</a:t>
            </a:r>
            <a:r>
              <a:rPr lang="en-US" sz="1400" dirty="0">
                <a:solidFill>
                  <a:srgbClr val="0070C0"/>
                </a:solidFill>
              </a:rPr>
              <a:t> performer</a:t>
            </a:r>
          </a:p>
        </p:txBody>
      </p:sp>
      <p:sp>
        <p:nvSpPr>
          <p:cNvPr id="12" name="Rectangle 11"/>
          <p:cNvSpPr/>
          <p:nvPr/>
        </p:nvSpPr>
        <p:spPr>
          <a:xfrm>
            <a:off x="4648200" y="5635823"/>
            <a:ext cx="228600" cy="231577"/>
          </a:xfrm>
          <a:prstGeom prst="rect">
            <a:avLst/>
          </a:prstGeom>
          <a:solidFill>
            <a:srgbClr val="E85B16">
              <a:alpha val="72157"/>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extBox 12"/>
          <p:cNvSpPr txBox="1"/>
          <p:nvPr/>
        </p:nvSpPr>
        <p:spPr>
          <a:xfrm>
            <a:off x="4953000" y="5635823"/>
            <a:ext cx="2438400" cy="307777"/>
          </a:xfrm>
          <a:prstGeom prst="rect">
            <a:avLst/>
          </a:prstGeom>
          <a:noFill/>
        </p:spPr>
        <p:txBody>
          <a:bodyPr wrap="square" rtlCol="0">
            <a:spAutoFit/>
          </a:bodyPr>
          <a:lstStyle/>
          <a:p>
            <a:r>
              <a:rPr lang="en-US" sz="1400" dirty="0">
                <a:solidFill>
                  <a:srgbClr val="E85B16"/>
                </a:solidFill>
              </a:rPr>
              <a:t>Worst performer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228600"/>
            <a:ext cx="86868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a:cs typeface="ＭＳ Ｐゴシック"/>
              </a:rPr>
              <a:t>SRI investment returns </a:t>
            </a:r>
            <a:endParaRPr lang="en-US" sz="3200" b="1" dirty="0">
              <a:solidFill>
                <a:schemeClr val="tx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17</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17" name="Rectangle 16"/>
          <p:cNvSpPr/>
          <p:nvPr/>
        </p:nvSpPr>
        <p:spPr>
          <a:xfrm>
            <a:off x="7142820" y="1219200"/>
            <a:ext cx="1543980"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graphicFrame>
        <p:nvGraphicFramePr>
          <p:cNvPr id="10" name="Diagram 9"/>
          <p:cNvGraphicFramePr/>
          <p:nvPr>
            <p:extLst>
              <p:ext uri="{D42A27DB-BD31-4B8C-83A1-F6EECF244321}">
                <p14:modId xmlns:p14="http://schemas.microsoft.com/office/powerpoint/2010/main" val="1559987955"/>
              </p:ext>
            </p:extLst>
          </p:nvPr>
        </p:nvGraphicFramePr>
        <p:xfrm>
          <a:off x="990600" y="1295400"/>
          <a:ext cx="693420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p:cNvSpPr txBox="1"/>
          <p:nvPr/>
        </p:nvSpPr>
        <p:spPr>
          <a:xfrm>
            <a:off x="762000" y="6275327"/>
            <a:ext cx="5715000" cy="400110"/>
          </a:xfrm>
          <a:prstGeom prst="rect">
            <a:avLst/>
          </a:prstGeom>
          <a:noFill/>
        </p:spPr>
        <p:txBody>
          <a:bodyPr wrap="square" rtlCol="0">
            <a:spAutoFit/>
          </a:bodyPr>
          <a:lstStyle/>
          <a:p>
            <a:r>
              <a:rPr lang="en-US" sz="1000" dirty="0">
                <a:ea typeface="ＭＳ Ｐゴシック" charset="-128"/>
                <a:cs typeface="ＭＳ Ｐゴシック" charset="-128"/>
              </a:rPr>
              <a:t>Sustainable Reality: Understanding the Performance of Sustainable Investment Strategies” Mar. 2015, Morgan Stanley Institute for Sustainable Investing</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228600"/>
            <a:ext cx="8763000" cy="631381"/>
          </a:xfrm>
          <a:noFill/>
          <a:ln>
            <a:miter lim="800000"/>
            <a:headEnd/>
            <a:tailEnd/>
          </a:ln>
        </p:spPr>
        <p:txBody>
          <a:bodyPr wrap="square" lIns="91440" tIns="45720" rIns="91440" bIns="45720" numCol="1" anchor="t" anchorCtr="0" compatLnSpc="1">
            <a:prstTxWarp prst="textNoShape">
              <a:avLst/>
            </a:prstTxWarp>
          </a:bodyPr>
          <a:lstStyle/>
          <a:p>
            <a:pPr algn="ctr"/>
            <a:r>
              <a:rPr lang="en-US" altLang="en-US" sz="3200" b="1" dirty="0">
                <a:solidFill>
                  <a:schemeClr val="tx2"/>
                </a:solidFill>
              </a:rPr>
              <a:t>Gender lens investing</a:t>
            </a:r>
            <a:endParaRPr lang="en-US" sz="3200" b="1" dirty="0">
              <a:solidFill>
                <a:schemeClr val="tx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18</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9" name="TextBox 8"/>
          <p:cNvSpPr txBox="1"/>
          <p:nvPr/>
        </p:nvSpPr>
        <p:spPr>
          <a:xfrm>
            <a:off x="762000" y="6246654"/>
            <a:ext cx="6096000" cy="246221"/>
          </a:xfrm>
          <a:prstGeom prst="rect">
            <a:avLst/>
          </a:prstGeom>
          <a:noFill/>
        </p:spPr>
        <p:txBody>
          <a:bodyPr wrap="square" rtlCol="0">
            <a:spAutoFit/>
          </a:bodyPr>
          <a:lstStyle/>
          <a:p>
            <a:r>
              <a:rPr lang="en-US" sz="1000" dirty="0"/>
              <a:t>Source: US SIF Foundation, Report on US Sustainable, Responsible and Impact Investing Trends 2016</a:t>
            </a:r>
          </a:p>
        </p:txBody>
      </p:sp>
      <p:sp>
        <p:nvSpPr>
          <p:cNvPr id="11" name="Content Placeholder 10"/>
          <p:cNvSpPr>
            <a:spLocks noGrp="1"/>
          </p:cNvSpPr>
          <p:nvPr>
            <p:ph idx="1"/>
          </p:nvPr>
        </p:nvSpPr>
        <p:spPr bwMode="auto">
          <a:xfrm>
            <a:off x="721659" y="1295401"/>
            <a:ext cx="7467600" cy="4313238"/>
          </a:xfrm>
          <a:noFill/>
          <a:ln>
            <a:miter lim="800000"/>
            <a:headEnd/>
            <a:tailEnd/>
          </a:ln>
        </p:spPr>
        <p:txBody>
          <a:bodyPr wrap="square" lIns="91440" tIns="45720" rIns="91440" bIns="45720" numCol="1" anchor="t" anchorCtr="0" compatLnSpc="1">
            <a:prstTxWarp prst="textNoShape">
              <a:avLst/>
            </a:prstTxWarp>
          </a:bodyPr>
          <a:lstStyle/>
          <a:p>
            <a:pPr>
              <a:lnSpc>
                <a:spcPct val="90000"/>
              </a:lnSpc>
              <a:buFont typeface="Arial" panose="020B0604020202020204" pitchFamily="34" charset="0"/>
              <a:buChar char="•"/>
            </a:pPr>
            <a:r>
              <a:rPr lang="en-US" altLang="en-US" sz="2400" dirty="0">
                <a:solidFill>
                  <a:schemeClr val="tx1"/>
                </a:solidFill>
              </a:rPr>
              <a:t>Investments that focus on companies that help women advance in the workplace and in society and on organizations that assist women and their families living in poverty or in under-served communities</a:t>
            </a:r>
          </a:p>
        </p:txBody>
      </p:sp>
      <p:pic>
        <p:nvPicPr>
          <p:cNvPr id="13" name="Picture 12"/>
          <p:cNvPicPr>
            <a:picLocks noChangeAspect="1"/>
          </p:cNvPicPr>
          <p:nvPr/>
        </p:nvPicPr>
        <p:blipFill>
          <a:blip r:embed="rId3"/>
          <a:stretch>
            <a:fillRect/>
          </a:stretch>
        </p:blipFill>
        <p:spPr>
          <a:xfrm>
            <a:off x="1963153" y="4041696"/>
            <a:ext cx="933450" cy="1257300"/>
          </a:xfrm>
          <a:prstGeom prst="rect">
            <a:avLst/>
          </a:prstGeom>
        </p:spPr>
      </p:pic>
      <p:sp>
        <p:nvSpPr>
          <p:cNvPr id="14" name="Oval 13"/>
          <p:cNvSpPr/>
          <p:nvPr/>
        </p:nvSpPr>
        <p:spPr>
          <a:xfrm>
            <a:off x="1362014" y="3709303"/>
            <a:ext cx="2135728" cy="2069532"/>
          </a:xfrm>
          <a:prstGeom prst="ellipse">
            <a:avLst/>
          </a:prstGeom>
          <a:no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solidFill>
                <a:srgbClr val="E26030"/>
              </a:solidFill>
            </a:endParaRPr>
          </a:p>
        </p:txBody>
      </p:sp>
      <p:sp>
        <p:nvSpPr>
          <p:cNvPr id="15" name="Oval 14"/>
          <p:cNvSpPr/>
          <p:nvPr/>
        </p:nvSpPr>
        <p:spPr>
          <a:xfrm>
            <a:off x="4630362" y="4707467"/>
            <a:ext cx="1084638" cy="1083733"/>
          </a:xfrm>
          <a:prstGeom prst="ellipse">
            <a:avLst/>
          </a:prstGeom>
          <a:noFill/>
          <a:ln w="1270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solidFill>
                <a:srgbClr val="E26030"/>
              </a:solidFill>
            </a:endParaRPr>
          </a:p>
        </p:txBody>
      </p:sp>
      <p:cxnSp>
        <p:nvCxnSpPr>
          <p:cNvPr id="16" name="Straight Connector 15"/>
          <p:cNvCxnSpPr/>
          <p:nvPr/>
        </p:nvCxnSpPr>
        <p:spPr>
          <a:xfrm>
            <a:off x="3497742" y="5151869"/>
            <a:ext cx="957717" cy="97464"/>
          </a:xfrm>
          <a:prstGeom prst="line">
            <a:avLst/>
          </a:prstGeom>
          <a:ln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20" name="Oval 19"/>
          <p:cNvSpPr/>
          <p:nvPr/>
        </p:nvSpPr>
        <p:spPr>
          <a:xfrm>
            <a:off x="4339525" y="3167436"/>
            <a:ext cx="1084638" cy="1083733"/>
          </a:xfrm>
          <a:prstGeom prst="ellipse">
            <a:avLst/>
          </a:prstGeom>
          <a:noFill/>
          <a:ln w="1270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solidFill>
                <a:srgbClr val="E26030"/>
              </a:solidFill>
            </a:endParaRPr>
          </a:p>
        </p:txBody>
      </p:sp>
      <p:cxnSp>
        <p:nvCxnSpPr>
          <p:cNvPr id="22" name="Straight Connector 21"/>
          <p:cNvCxnSpPr/>
          <p:nvPr/>
        </p:nvCxnSpPr>
        <p:spPr>
          <a:xfrm flipV="1">
            <a:off x="3404216" y="3885620"/>
            <a:ext cx="841179" cy="166532"/>
          </a:xfrm>
          <a:prstGeom prst="line">
            <a:avLst/>
          </a:prstGeom>
          <a:ln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3559979" y="4487572"/>
            <a:ext cx="2133734" cy="84429"/>
          </a:xfrm>
          <a:prstGeom prst="line">
            <a:avLst/>
          </a:prstGeom>
          <a:ln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31" name="Oval 30"/>
          <p:cNvSpPr/>
          <p:nvPr/>
        </p:nvSpPr>
        <p:spPr>
          <a:xfrm>
            <a:off x="5787048" y="3611838"/>
            <a:ext cx="1601739" cy="1540031"/>
          </a:xfrm>
          <a:prstGeom prst="ellipse">
            <a:avLst/>
          </a:prstGeom>
          <a:solidFill>
            <a:srgbClr val="E85B16"/>
          </a:solidFill>
          <a:ln w="12700">
            <a:solidFill>
              <a:srgbClr val="E85B16"/>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solidFill>
                <a:srgbClr val="E26030"/>
              </a:solidFill>
            </a:endParaRPr>
          </a:p>
        </p:txBody>
      </p:sp>
      <p:sp>
        <p:nvSpPr>
          <p:cNvPr id="30" name="TextBox 29"/>
          <p:cNvSpPr txBox="1"/>
          <p:nvPr/>
        </p:nvSpPr>
        <p:spPr>
          <a:xfrm>
            <a:off x="5867400" y="4085069"/>
            <a:ext cx="1445977" cy="523220"/>
          </a:xfrm>
          <a:prstGeom prst="rect">
            <a:avLst/>
          </a:prstGeom>
          <a:noFill/>
        </p:spPr>
        <p:txBody>
          <a:bodyPr wrap="square" rtlCol="0">
            <a:spAutoFit/>
          </a:bodyPr>
          <a:lstStyle/>
          <a:p>
            <a:pPr algn="ctr"/>
            <a:r>
              <a:rPr lang="en-US" sz="2800" dirty="0">
                <a:solidFill>
                  <a:schemeClr val="bg1"/>
                </a:solidFill>
              </a:rPr>
              <a:t>$397B</a:t>
            </a:r>
          </a:p>
        </p:txBody>
      </p:sp>
      <p:pic>
        <p:nvPicPr>
          <p:cNvPr id="8192" name="Picture 8191"/>
          <p:cNvPicPr>
            <a:picLocks noChangeAspect="1"/>
          </p:cNvPicPr>
          <p:nvPr/>
        </p:nvPicPr>
        <p:blipFill>
          <a:blip r:embed="rId4"/>
          <a:stretch>
            <a:fillRect/>
          </a:stretch>
        </p:blipFill>
        <p:spPr>
          <a:xfrm>
            <a:off x="4572000" y="3352800"/>
            <a:ext cx="553809" cy="692261"/>
          </a:xfrm>
          <a:prstGeom prst="rect">
            <a:avLst/>
          </a:prstGeom>
        </p:spPr>
      </p:pic>
      <p:pic>
        <p:nvPicPr>
          <p:cNvPr id="35" name="Picture 34"/>
          <p:cNvPicPr>
            <a:picLocks noChangeAspect="1"/>
          </p:cNvPicPr>
          <p:nvPr/>
        </p:nvPicPr>
        <p:blipFill>
          <a:blip r:embed="rId4"/>
          <a:stretch>
            <a:fillRect/>
          </a:stretch>
        </p:blipFill>
        <p:spPr>
          <a:xfrm>
            <a:off x="4876800" y="4943870"/>
            <a:ext cx="555944" cy="694930"/>
          </a:xfrm>
          <a:prstGeom prst="rect">
            <a:avLst/>
          </a:prstGeom>
        </p:spPr>
      </p:pic>
    </p:spTree>
    <p:extLst>
      <p:ext uri="{BB962C8B-B14F-4D97-AF65-F5344CB8AC3E}">
        <p14:creationId xmlns:p14="http://schemas.microsoft.com/office/powerpoint/2010/main" val="1144177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04800"/>
            <a:ext cx="87630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a:cs typeface="ＭＳ Ｐゴシック"/>
              </a:rPr>
              <a:t>Gender lens investing</a:t>
            </a:r>
            <a:endParaRPr lang="en-US" sz="3200" dirty="0">
              <a:solidFill>
                <a:schemeClr val="tx1"/>
              </a:solidFill>
              <a:ea typeface="ＭＳ Ｐゴシック"/>
              <a:cs typeface="ＭＳ Ｐゴシック"/>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19</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7" name="Right Arrow 6"/>
          <p:cNvSpPr/>
          <p:nvPr/>
        </p:nvSpPr>
        <p:spPr>
          <a:xfrm>
            <a:off x="3886199" y="3551066"/>
            <a:ext cx="1132284" cy="716134"/>
          </a:xfrm>
          <a:prstGeom prst="rightArrow">
            <a:avLst/>
          </a:prstGeom>
          <a:noFill/>
          <a:ln>
            <a:solidFill>
              <a:srgbClr val="8E4EA6"/>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rPr>
              <a:t>Not </a:t>
            </a:r>
          </a:p>
        </p:txBody>
      </p:sp>
      <p:sp>
        <p:nvSpPr>
          <p:cNvPr id="8" name="Rectangle 7"/>
          <p:cNvSpPr/>
          <p:nvPr/>
        </p:nvSpPr>
        <p:spPr>
          <a:xfrm>
            <a:off x="1523999" y="2685268"/>
            <a:ext cx="2021681" cy="2084998"/>
          </a:xfrm>
          <a:prstGeom prst="rect">
            <a:avLst/>
          </a:prstGeom>
          <a:noFill/>
          <a:ln w="19050">
            <a:solidFill>
              <a:srgbClr val="8E4EA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5181599" y="2680322"/>
            <a:ext cx="2095500" cy="2089944"/>
          </a:xfrm>
          <a:prstGeom prst="rect">
            <a:avLst/>
          </a:prstGeom>
          <a:noFill/>
          <a:ln w="19050">
            <a:solidFill>
              <a:srgbClr val="8E4EA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Rectangle 17"/>
          <p:cNvSpPr/>
          <p:nvPr/>
        </p:nvSpPr>
        <p:spPr>
          <a:xfrm>
            <a:off x="1205657" y="4963180"/>
            <a:ext cx="2680542" cy="584775"/>
          </a:xfrm>
          <a:prstGeom prst="rect">
            <a:avLst/>
          </a:prstGeom>
        </p:spPr>
        <p:txBody>
          <a:bodyPr wrap="none">
            <a:spAutoFit/>
          </a:bodyPr>
          <a:lstStyle/>
          <a:p>
            <a:r>
              <a:rPr lang="en-US" sz="3200" b="1" i="1" dirty="0">
                <a:solidFill>
                  <a:srgbClr val="8E4EA6"/>
                </a:solidFill>
                <a:latin typeface="Times New Roman" panose="02020603050405020304" pitchFamily="18" charset="0"/>
                <a:cs typeface="Times New Roman" panose="02020603050405020304" pitchFamily="18" charset="0"/>
              </a:rPr>
              <a:t>an opportunity</a:t>
            </a:r>
            <a:endParaRPr lang="en-US" sz="3200" dirty="0">
              <a:solidFill>
                <a:srgbClr val="8E4EA6"/>
              </a:solidFill>
            </a:endParaRPr>
          </a:p>
        </p:txBody>
      </p:sp>
      <p:sp>
        <p:nvSpPr>
          <p:cNvPr id="24" name="TextBox 23"/>
          <p:cNvSpPr txBox="1"/>
          <p:nvPr/>
        </p:nvSpPr>
        <p:spPr>
          <a:xfrm>
            <a:off x="685800" y="6243935"/>
            <a:ext cx="6096000" cy="246221"/>
          </a:xfrm>
          <a:prstGeom prst="rect">
            <a:avLst/>
          </a:prstGeom>
          <a:noFill/>
        </p:spPr>
        <p:txBody>
          <a:bodyPr wrap="square" rtlCol="0">
            <a:spAutoFit/>
          </a:bodyPr>
          <a:lstStyle/>
          <a:p>
            <a:r>
              <a:rPr lang="en-US" sz="1000" dirty="0"/>
              <a:t>Source: Criterion Institute: The State of the Field of Gender Lens Investing, Oct. 2015</a:t>
            </a:r>
          </a:p>
        </p:txBody>
      </p:sp>
      <p:pic>
        <p:nvPicPr>
          <p:cNvPr id="2" name="Picture 1"/>
          <p:cNvPicPr>
            <a:picLocks noChangeAspect="1"/>
          </p:cNvPicPr>
          <p:nvPr/>
        </p:nvPicPr>
        <p:blipFill>
          <a:blip r:embed="rId3"/>
          <a:stretch>
            <a:fillRect/>
          </a:stretch>
        </p:blipFill>
        <p:spPr>
          <a:xfrm>
            <a:off x="5333999" y="2789066"/>
            <a:ext cx="1876676" cy="1845398"/>
          </a:xfrm>
          <a:prstGeom prst="rect">
            <a:avLst/>
          </a:prstGeom>
        </p:spPr>
      </p:pic>
      <p:pic>
        <p:nvPicPr>
          <p:cNvPr id="13" name="Picture 12"/>
          <p:cNvPicPr>
            <a:picLocks noChangeAspect="1"/>
          </p:cNvPicPr>
          <p:nvPr/>
        </p:nvPicPr>
        <p:blipFill>
          <a:blip r:embed="rId4"/>
          <a:stretch>
            <a:fillRect/>
          </a:stretch>
        </p:blipFill>
        <p:spPr>
          <a:xfrm>
            <a:off x="1687114" y="2843764"/>
            <a:ext cx="1695450" cy="1790700"/>
          </a:xfrm>
          <a:prstGeom prst="rect">
            <a:avLst/>
          </a:prstGeom>
        </p:spPr>
      </p:pic>
      <p:sp>
        <p:nvSpPr>
          <p:cNvPr id="14" name="Rectangle 13"/>
          <p:cNvSpPr/>
          <p:nvPr/>
        </p:nvSpPr>
        <p:spPr>
          <a:xfrm>
            <a:off x="2259968" y="1415978"/>
            <a:ext cx="4384746" cy="769441"/>
          </a:xfrm>
          <a:prstGeom prst="rect">
            <a:avLst/>
          </a:prstGeom>
        </p:spPr>
        <p:txBody>
          <a:bodyPr wrap="square">
            <a:spAutoFit/>
          </a:bodyPr>
          <a:lstStyle/>
          <a:p>
            <a:pPr algn="ctr"/>
            <a:r>
              <a:rPr lang="en-US" sz="4400" b="1" i="1" dirty="0">
                <a:solidFill>
                  <a:srgbClr val="8E4EA6"/>
                </a:solidFill>
                <a:latin typeface="Times New Roman" panose="02020603050405020304" pitchFamily="18" charset="0"/>
                <a:cs typeface="Times New Roman" panose="02020603050405020304" pitchFamily="18" charset="0"/>
              </a:rPr>
              <a:t>Women as</a:t>
            </a:r>
            <a:endParaRPr lang="en-US" sz="4400" dirty="0">
              <a:solidFill>
                <a:srgbClr val="8E4EA6"/>
              </a:solidFill>
            </a:endParaRPr>
          </a:p>
        </p:txBody>
      </p:sp>
      <p:sp>
        <p:nvSpPr>
          <p:cNvPr id="15" name="Rectangle 14"/>
          <p:cNvSpPr/>
          <p:nvPr/>
        </p:nvSpPr>
        <p:spPr>
          <a:xfrm>
            <a:off x="5434900" y="4963179"/>
            <a:ext cx="1588897" cy="584775"/>
          </a:xfrm>
          <a:prstGeom prst="rect">
            <a:avLst/>
          </a:prstGeom>
        </p:spPr>
        <p:txBody>
          <a:bodyPr wrap="none">
            <a:spAutoFit/>
          </a:bodyPr>
          <a:lstStyle/>
          <a:p>
            <a:r>
              <a:rPr lang="en-US" sz="3200" b="1" i="1" dirty="0">
                <a:solidFill>
                  <a:srgbClr val="8E4EA6"/>
                </a:solidFill>
                <a:latin typeface="Times New Roman" panose="02020603050405020304" pitchFamily="18" charset="0"/>
                <a:cs typeface="Times New Roman" panose="02020603050405020304" pitchFamily="18" charset="0"/>
              </a:rPr>
              <a:t>a screen</a:t>
            </a:r>
            <a:endParaRPr lang="en-US" sz="3200" dirty="0">
              <a:solidFill>
                <a:srgbClr val="8E4EA6"/>
              </a:solidFill>
            </a:endParaRPr>
          </a:p>
        </p:txBody>
      </p:sp>
    </p:spTree>
    <p:extLst>
      <p:ext uri="{BB962C8B-B14F-4D97-AF65-F5344CB8AC3E}">
        <p14:creationId xmlns:p14="http://schemas.microsoft.com/office/powerpoint/2010/main" val="3453735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81000"/>
            <a:ext cx="87630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pitchFamily="34" charset="-128"/>
              </a:rPr>
              <a:t>Some things you need to know</a:t>
            </a:r>
          </a:p>
        </p:txBody>
      </p:sp>
      <p:sp>
        <p:nvSpPr>
          <p:cNvPr id="8196" name="Content Placeholder 10"/>
          <p:cNvSpPr>
            <a:spLocks noGrp="1"/>
          </p:cNvSpPr>
          <p:nvPr>
            <p:ph idx="1"/>
          </p:nvPr>
        </p:nvSpPr>
        <p:spPr bwMode="auto">
          <a:xfrm>
            <a:off x="304800" y="1219200"/>
            <a:ext cx="8229600" cy="4114800"/>
          </a:xfrm>
          <a:noFill/>
          <a:ln>
            <a:miter lim="800000"/>
            <a:headEnd/>
            <a:tailEnd/>
          </a:ln>
        </p:spPr>
        <p:txBody>
          <a:bodyPr wrap="square" lIns="91440" tIns="45720" rIns="91440" bIns="45720" numCol="1" anchor="t" anchorCtr="0" compatLnSpc="1">
            <a:prstTxWarp prst="textNoShape">
              <a:avLst/>
            </a:prstTxWarp>
          </a:bodyPr>
          <a:lstStyle/>
          <a:p>
            <a:pPr marL="0" indent="0">
              <a:spcBef>
                <a:spcPts val="0"/>
              </a:spcBef>
            </a:pPr>
            <a:r>
              <a:rPr lang="en-US" sz="1400" b="1" dirty="0">
                <a:solidFill>
                  <a:schemeClr val="bg2"/>
                </a:solidFill>
                <a:latin typeface="Arial" panose="020B0604020202020204" pitchFamily="34" charset="0"/>
                <a:cs typeface="Arial" panose="020B0604020202020204" pitchFamily="34" charset="0"/>
              </a:rPr>
              <a:t>This presentation is for educational purposes only and is not intended to be a solicitation or sale of a specific product or service.</a:t>
            </a:r>
          </a:p>
          <a:p>
            <a:pPr marL="0" indent="0">
              <a:spcBef>
                <a:spcPts val="0"/>
              </a:spcBef>
            </a:pPr>
            <a:endParaRPr lang="en-US" sz="1400" b="1" dirty="0">
              <a:solidFill>
                <a:schemeClr val="bg2"/>
              </a:solidFill>
              <a:latin typeface="Arial" panose="020B0604020202020204" pitchFamily="34" charset="0"/>
              <a:cs typeface="Arial" panose="020B0604020202020204" pitchFamily="34" charset="0"/>
            </a:endParaRPr>
          </a:p>
          <a:p>
            <a:pPr marL="0" indent="0">
              <a:spcBef>
                <a:spcPts val="0"/>
              </a:spcBef>
            </a:pPr>
            <a:r>
              <a:rPr lang="en-US" sz="1400" b="1" dirty="0">
                <a:solidFill>
                  <a:schemeClr val="bg2"/>
                </a:solidFill>
                <a:latin typeface="Arial" panose="020B0604020202020204" pitchFamily="34" charset="0"/>
                <a:cs typeface="Arial" panose="020B0604020202020204" pitchFamily="34" charset="0"/>
              </a:rPr>
              <a:t>Federal income tax laws are complex and subject to change. The information in this memorandum is based on current interpretations of the law and is not guaranteed. Neither Nationwide, nor its employees, its agents, brokers or registered representatives gives legal or tax advice.</a:t>
            </a:r>
          </a:p>
          <a:p>
            <a:pPr marL="0" indent="0">
              <a:spcBef>
                <a:spcPts val="0"/>
              </a:spcBef>
            </a:pPr>
            <a:endParaRPr lang="en-US" sz="1400" dirty="0">
              <a:solidFill>
                <a:schemeClr val="bg2"/>
              </a:solidFill>
              <a:latin typeface="Arial" panose="020B0604020202020204" pitchFamily="34" charset="0"/>
              <a:cs typeface="Arial" panose="020B0604020202020204" pitchFamily="34" charset="0"/>
            </a:endParaRPr>
          </a:p>
          <a:p>
            <a:pPr marL="0" indent="0">
              <a:spcBef>
                <a:spcPts val="0"/>
              </a:spcBef>
            </a:pPr>
            <a:r>
              <a:rPr lang="en-US" sz="1400" b="1" dirty="0">
                <a:solidFill>
                  <a:schemeClr val="bg2"/>
                </a:solidFill>
                <a:latin typeface="Arial" panose="020B0604020202020204" pitchFamily="34" charset="0"/>
                <a:cs typeface="Arial" panose="020B0604020202020204" pitchFamily="34" charset="0"/>
              </a:rPr>
              <a:t>This material is not a recommendation to buy, sell, hold or roll over any asset, adopt an investment strategy, retain a specific investment manager or use a particular account type. It does not take into account the specific investment objectives, tax and financial condition or particular needs of any specific person. Investors should work with their financial professional to discuss their specific situation.</a:t>
            </a:r>
          </a:p>
          <a:p>
            <a:pPr marL="0" indent="0">
              <a:spcBef>
                <a:spcPts val="0"/>
              </a:spcBef>
            </a:pPr>
            <a:endParaRPr lang="en-US" sz="1400" b="1" dirty="0">
              <a:solidFill>
                <a:schemeClr val="bg2"/>
              </a:solidFill>
              <a:latin typeface="Arial" panose="020B0604020202020204" pitchFamily="34" charset="0"/>
              <a:cs typeface="Arial" panose="020B0604020202020204" pitchFamily="34" charset="0"/>
            </a:endParaRPr>
          </a:p>
          <a:p>
            <a:pPr marL="0" indent="0">
              <a:spcBef>
                <a:spcPts val="0"/>
              </a:spcBef>
            </a:pPr>
            <a:r>
              <a:rPr lang="en-US" sz="1400" b="1" dirty="0">
                <a:solidFill>
                  <a:schemeClr val="bg2"/>
                </a:solidFill>
                <a:latin typeface="Arial" panose="020B0604020202020204" pitchFamily="34" charset="0"/>
                <a:cs typeface="Arial" panose="020B0604020202020204" pitchFamily="34" charset="0"/>
              </a:rPr>
              <a:t>The Nationwide Group Retirement Series includes unregistered group fixed and variable annuities and trust programs. The unregistered group fixed and variable annuities are issued by Nationwide Life Insurance Company. Trust programs and trust services are offered by Nationwide Trust Company, FSB a division of Nationwide Bank®. Nationwide Investment Services Corporation, member FINRA.</a:t>
            </a:r>
          </a:p>
          <a:p>
            <a:pPr marL="0" indent="0">
              <a:spcBef>
                <a:spcPts val="0"/>
              </a:spcBef>
            </a:pPr>
            <a:endParaRPr lang="en-US" sz="1400" dirty="0">
              <a:latin typeface="Arial" panose="020B0604020202020204" pitchFamily="34" charset="0"/>
              <a:cs typeface="Arial" panose="020B0604020202020204" pitchFamily="34" charset="0"/>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pic>
        <p:nvPicPr>
          <p:cNvPr id="7" name="Picture 6" descr="FDIC disclosure box.bmp"/>
          <p:cNvPicPr>
            <a:picLocks noChangeAspect="1"/>
          </p:cNvPicPr>
          <p:nvPr/>
        </p:nvPicPr>
        <p:blipFill>
          <a:blip r:embed="rId3"/>
          <a:stretch>
            <a:fillRect/>
          </a:stretch>
        </p:blipFill>
        <p:spPr>
          <a:xfrm>
            <a:off x="1295400" y="5486400"/>
            <a:ext cx="6172200" cy="569805"/>
          </a:xfrm>
          <a:prstGeom prst="rect">
            <a:avLst/>
          </a:prstGeom>
        </p:spPr>
      </p:pic>
      <p:sp>
        <p:nvSpPr>
          <p:cNvPr id="10" name="Footer Placeholder 3"/>
          <p:cNvSpPr txBox="1">
            <a:spLocks/>
          </p:cNvSpPr>
          <p:nvPr/>
        </p:nvSpPr>
        <p:spPr>
          <a:xfrm>
            <a:off x="457200" y="6400801"/>
            <a:ext cx="1600200" cy="304800"/>
          </a:xfrm>
          <a:prstGeom prst="rect">
            <a:avLst/>
          </a:prstGeom>
          <a:noFill/>
        </p:spPr>
        <p:txBody>
          <a:bodyPr/>
          <a:ls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r>
              <a:rPr lang="en-US" sz="1000" dirty="0"/>
              <a:t>NFM-16563AO (03/17)</a:t>
            </a:r>
            <a:endParaRPr lang="en-US" sz="1000" dirty="0">
              <a:cs typeface="Arial" charset="0"/>
            </a:endParaRPr>
          </a:p>
        </p:txBody>
      </p:sp>
    </p:spTree>
    <p:extLst>
      <p:ext uri="{BB962C8B-B14F-4D97-AF65-F5344CB8AC3E}">
        <p14:creationId xmlns:p14="http://schemas.microsoft.com/office/powerpoint/2010/main" val="1782890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20</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4" name="Title 1"/>
          <p:cNvSpPr txBox="1">
            <a:spLocks/>
          </p:cNvSpPr>
          <p:nvPr/>
        </p:nvSpPr>
        <p:spPr>
          <a:xfrm>
            <a:off x="0" y="228600"/>
            <a:ext cx="8763000" cy="838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200" b="1" dirty="0">
                <a:latin typeface="+mj-lt"/>
                <a:ea typeface="+mj-ea"/>
                <a:cs typeface="+mj-cs"/>
              </a:rPr>
              <a:t>Gender lens issues</a:t>
            </a:r>
            <a:endParaRPr kumimoji="0" lang="en-US" sz="3200" b="1" i="0" strike="noStrike" kern="1200" cap="none" spc="0" normalizeH="0" baseline="0" noProof="0" dirty="0">
              <a:ln>
                <a:noFill/>
              </a:ln>
              <a:effectLst/>
              <a:uLnTx/>
              <a:uFillTx/>
              <a:latin typeface="+mj-lt"/>
              <a:ea typeface="+mj-ea"/>
              <a:cs typeface="+mj-cs"/>
            </a:endParaRPr>
          </a:p>
        </p:txBody>
      </p:sp>
      <p:sp>
        <p:nvSpPr>
          <p:cNvPr id="12" name="TextBox 11"/>
          <p:cNvSpPr txBox="1"/>
          <p:nvPr/>
        </p:nvSpPr>
        <p:spPr>
          <a:xfrm>
            <a:off x="609600" y="3684251"/>
            <a:ext cx="2093251" cy="923330"/>
          </a:xfrm>
          <a:prstGeom prst="rect">
            <a:avLst/>
          </a:prstGeom>
          <a:noFill/>
        </p:spPr>
        <p:txBody>
          <a:bodyPr wrap="square" rtlCol="0">
            <a:spAutoFit/>
          </a:bodyPr>
          <a:lstStyle/>
          <a:p>
            <a:pPr algn="ctr"/>
            <a:r>
              <a:rPr lang="en-US" dirty="0"/>
              <a:t>Increasing access to capital for women</a:t>
            </a:r>
          </a:p>
        </p:txBody>
      </p:sp>
      <p:sp>
        <p:nvSpPr>
          <p:cNvPr id="13" name="TextBox 12"/>
          <p:cNvSpPr txBox="1"/>
          <p:nvPr/>
        </p:nvSpPr>
        <p:spPr>
          <a:xfrm>
            <a:off x="2895600" y="3684251"/>
            <a:ext cx="2755557" cy="646331"/>
          </a:xfrm>
          <a:prstGeom prst="rect">
            <a:avLst/>
          </a:prstGeom>
          <a:noFill/>
        </p:spPr>
        <p:txBody>
          <a:bodyPr wrap="square" rtlCol="0">
            <a:spAutoFit/>
          </a:bodyPr>
          <a:lstStyle/>
          <a:p>
            <a:pPr algn="ctr"/>
            <a:r>
              <a:rPr lang="en-US" dirty="0"/>
              <a:t>Workplace equity for women</a:t>
            </a:r>
          </a:p>
        </p:txBody>
      </p:sp>
      <p:pic>
        <p:nvPicPr>
          <p:cNvPr id="14" name="Picture 13"/>
          <p:cNvPicPr>
            <a:picLocks noChangeAspect="1"/>
          </p:cNvPicPr>
          <p:nvPr/>
        </p:nvPicPr>
        <p:blipFill>
          <a:blip r:embed="rId3"/>
          <a:stretch>
            <a:fillRect/>
          </a:stretch>
        </p:blipFill>
        <p:spPr>
          <a:xfrm>
            <a:off x="6400800" y="2304088"/>
            <a:ext cx="1209675" cy="1095375"/>
          </a:xfrm>
          <a:prstGeom prst="rect">
            <a:avLst/>
          </a:prstGeom>
        </p:spPr>
      </p:pic>
      <p:sp>
        <p:nvSpPr>
          <p:cNvPr id="16" name="Rectangle 15"/>
          <p:cNvSpPr/>
          <p:nvPr/>
        </p:nvSpPr>
        <p:spPr>
          <a:xfrm>
            <a:off x="6096000" y="3684251"/>
            <a:ext cx="2108671" cy="923330"/>
          </a:xfrm>
          <a:prstGeom prst="rect">
            <a:avLst/>
          </a:prstGeom>
        </p:spPr>
        <p:txBody>
          <a:bodyPr wrap="square">
            <a:spAutoFit/>
          </a:bodyPr>
          <a:lstStyle/>
          <a:p>
            <a:pPr algn="ctr"/>
            <a:r>
              <a:rPr lang="en-US" dirty="0"/>
              <a:t>Products and services for women</a:t>
            </a:r>
          </a:p>
        </p:txBody>
      </p:sp>
      <p:pic>
        <p:nvPicPr>
          <p:cNvPr id="17" name="Picture 16"/>
          <p:cNvPicPr>
            <a:picLocks noChangeAspect="1"/>
          </p:cNvPicPr>
          <p:nvPr/>
        </p:nvPicPr>
        <p:blipFill>
          <a:blip r:embed="rId4"/>
          <a:stretch>
            <a:fillRect/>
          </a:stretch>
        </p:blipFill>
        <p:spPr>
          <a:xfrm>
            <a:off x="1143000" y="2246793"/>
            <a:ext cx="1343025" cy="1057275"/>
          </a:xfrm>
          <a:prstGeom prst="rect">
            <a:avLst/>
          </a:prstGeom>
        </p:spPr>
      </p:pic>
      <p:pic>
        <p:nvPicPr>
          <p:cNvPr id="10" name="Picture 9"/>
          <p:cNvPicPr>
            <a:picLocks noChangeAspect="1"/>
          </p:cNvPicPr>
          <p:nvPr/>
        </p:nvPicPr>
        <p:blipFill>
          <a:blip r:embed="rId5"/>
          <a:stretch>
            <a:fillRect/>
          </a:stretch>
        </p:blipFill>
        <p:spPr>
          <a:xfrm>
            <a:off x="3683276" y="2399481"/>
            <a:ext cx="1180204" cy="904587"/>
          </a:xfrm>
          <a:prstGeom prst="rect">
            <a:avLst/>
          </a:prstGeom>
        </p:spPr>
      </p:pic>
      <p:sp>
        <p:nvSpPr>
          <p:cNvPr id="2" name="TextBox 1"/>
          <p:cNvSpPr txBox="1"/>
          <p:nvPr/>
        </p:nvSpPr>
        <p:spPr>
          <a:xfrm>
            <a:off x="914400" y="6238959"/>
            <a:ext cx="5410200" cy="253916"/>
          </a:xfrm>
          <a:prstGeom prst="rect">
            <a:avLst/>
          </a:prstGeom>
          <a:noFill/>
        </p:spPr>
        <p:txBody>
          <a:bodyPr wrap="square" rtlCol="0">
            <a:spAutoFit/>
          </a:bodyPr>
          <a:lstStyle/>
          <a:p>
            <a:r>
              <a:rPr lang="en-US" sz="1000" dirty="0"/>
              <a:t>Source: Criterion Institute: The State of the Field of Gender Lens Investing, Oct. 2015</a:t>
            </a:r>
          </a:p>
        </p:txBody>
      </p:sp>
    </p:spTree>
    <p:extLst>
      <p:ext uri="{BB962C8B-B14F-4D97-AF65-F5344CB8AC3E}">
        <p14:creationId xmlns:p14="http://schemas.microsoft.com/office/powerpoint/2010/main" val="2620173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4" name="Title 1"/>
          <p:cNvSpPr txBox="1">
            <a:spLocks/>
          </p:cNvSpPr>
          <p:nvPr/>
        </p:nvSpPr>
        <p:spPr>
          <a:xfrm>
            <a:off x="0" y="152400"/>
            <a:ext cx="8763000" cy="813951"/>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200" b="1" dirty="0">
                <a:latin typeface="+mj-lt"/>
                <a:ea typeface="+mj-ea"/>
                <a:cs typeface="+mj-cs"/>
              </a:rPr>
              <a:t>Gender lens investment options</a:t>
            </a:r>
            <a:endParaRPr kumimoji="0" lang="en-US" sz="3200" b="1" i="0" strike="noStrike" kern="1200" cap="none" spc="0" normalizeH="0" baseline="0" noProof="0" dirty="0">
              <a:ln>
                <a:noFill/>
              </a:ln>
              <a:effectLst/>
              <a:uLnTx/>
              <a:uFillTx/>
              <a:latin typeface="+mj-lt"/>
              <a:ea typeface="+mj-ea"/>
              <a:cs typeface="+mj-cs"/>
            </a:endParaRPr>
          </a:p>
        </p:txBody>
      </p:sp>
      <p:graphicFrame>
        <p:nvGraphicFramePr>
          <p:cNvPr id="6" name="Table 5"/>
          <p:cNvGraphicFramePr>
            <a:graphicFrameLocks noGrp="1"/>
          </p:cNvGraphicFramePr>
          <p:nvPr>
            <p:extLst>
              <p:ext uri="{D42A27DB-BD31-4B8C-83A1-F6EECF244321}">
                <p14:modId xmlns:p14="http://schemas.microsoft.com/office/powerpoint/2010/main" val="2203792063"/>
              </p:ext>
            </p:extLst>
          </p:nvPr>
        </p:nvGraphicFramePr>
        <p:xfrm>
          <a:off x="533400" y="990600"/>
          <a:ext cx="7772400" cy="5109316"/>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xmlns="" val="709260988"/>
                    </a:ext>
                  </a:extLst>
                </a:gridCol>
                <a:gridCol w="1752600">
                  <a:extLst>
                    <a:ext uri="{9D8B030D-6E8A-4147-A177-3AD203B41FA5}">
                      <a16:colId xmlns:a16="http://schemas.microsoft.com/office/drawing/2014/main" xmlns="" val="1587326312"/>
                    </a:ext>
                  </a:extLst>
                </a:gridCol>
                <a:gridCol w="1219200">
                  <a:extLst>
                    <a:ext uri="{9D8B030D-6E8A-4147-A177-3AD203B41FA5}">
                      <a16:colId xmlns:a16="http://schemas.microsoft.com/office/drawing/2014/main" xmlns="" val="4100119020"/>
                    </a:ext>
                  </a:extLst>
                </a:gridCol>
                <a:gridCol w="1066800">
                  <a:extLst>
                    <a:ext uri="{9D8B030D-6E8A-4147-A177-3AD203B41FA5}">
                      <a16:colId xmlns:a16="http://schemas.microsoft.com/office/drawing/2014/main" xmlns="" val="2104444069"/>
                    </a:ext>
                  </a:extLst>
                </a:gridCol>
                <a:gridCol w="1085850">
                  <a:extLst>
                    <a:ext uri="{9D8B030D-6E8A-4147-A177-3AD203B41FA5}">
                      <a16:colId xmlns:a16="http://schemas.microsoft.com/office/drawing/2014/main" xmlns="" val="1062743096"/>
                    </a:ext>
                  </a:extLst>
                </a:gridCol>
                <a:gridCol w="1123950">
                  <a:extLst>
                    <a:ext uri="{9D8B030D-6E8A-4147-A177-3AD203B41FA5}">
                      <a16:colId xmlns:a16="http://schemas.microsoft.com/office/drawing/2014/main" xmlns="" val="846617167"/>
                    </a:ext>
                  </a:extLst>
                </a:gridCol>
              </a:tblGrid>
              <a:tr h="503356">
                <a:tc>
                  <a:txBody>
                    <a:bodyPr/>
                    <a:lstStyle/>
                    <a:p>
                      <a:pPr algn="ctr"/>
                      <a:r>
                        <a:rPr lang="en-US" sz="1400" dirty="0"/>
                        <a:t>Investment opportunity</a:t>
                      </a:r>
                    </a:p>
                  </a:txBody>
                  <a:tcPr anchor="ctr">
                    <a:solidFill>
                      <a:srgbClr val="00589A"/>
                    </a:solidFill>
                  </a:tcPr>
                </a:tc>
                <a:tc>
                  <a:txBody>
                    <a:bodyPr/>
                    <a:lstStyle/>
                    <a:p>
                      <a:pPr algn="ctr"/>
                      <a:r>
                        <a:rPr lang="en-US" sz="1400" dirty="0"/>
                        <a:t>Products</a:t>
                      </a:r>
                    </a:p>
                  </a:txBody>
                  <a:tcPr anchor="ctr">
                    <a:solidFill>
                      <a:srgbClr val="00589A"/>
                    </a:solidFill>
                  </a:tcPr>
                </a:tc>
                <a:tc>
                  <a:txBody>
                    <a:bodyPr/>
                    <a:lstStyle/>
                    <a:p>
                      <a:pPr algn="ctr"/>
                      <a:r>
                        <a:rPr lang="en-US" sz="1400" dirty="0"/>
                        <a:t>Women’s leadership</a:t>
                      </a:r>
                    </a:p>
                  </a:txBody>
                  <a:tcPr anchor="ctr">
                    <a:solidFill>
                      <a:srgbClr val="00589A"/>
                    </a:solidFill>
                  </a:tcPr>
                </a:tc>
                <a:tc>
                  <a:txBody>
                    <a:bodyPr/>
                    <a:lstStyle/>
                    <a:p>
                      <a:pPr algn="ctr"/>
                      <a:r>
                        <a:rPr lang="en-US" sz="1400" dirty="0"/>
                        <a:t>Access</a:t>
                      </a:r>
                      <a:r>
                        <a:rPr lang="en-US" sz="1400" baseline="0" dirty="0"/>
                        <a:t> to capital </a:t>
                      </a:r>
                      <a:endParaRPr lang="en-US" sz="1400" dirty="0"/>
                    </a:p>
                  </a:txBody>
                  <a:tcPr anchor="ctr">
                    <a:solidFill>
                      <a:srgbClr val="00589A"/>
                    </a:solidFill>
                  </a:tcPr>
                </a:tc>
                <a:tc>
                  <a:txBody>
                    <a:bodyPr/>
                    <a:lstStyle/>
                    <a:p>
                      <a:pPr algn="ctr"/>
                      <a:r>
                        <a:rPr lang="en-US" sz="1400" dirty="0"/>
                        <a:t>Products</a:t>
                      </a:r>
                      <a:r>
                        <a:rPr lang="en-US" sz="1400" baseline="0" dirty="0"/>
                        <a:t> &amp; services</a:t>
                      </a:r>
                      <a:endParaRPr lang="en-US" sz="1400" dirty="0"/>
                    </a:p>
                  </a:txBody>
                  <a:tcPr anchor="ctr">
                    <a:solidFill>
                      <a:srgbClr val="00589A"/>
                    </a:solidFill>
                  </a:tcPr>
                </a:tc>
                <a:tc>
                  <a:txBody>
                    <a:bodyPr/>
                    <a:lstStyle/>
                    <a:p>
                      <a:pPr algn="ctr"/>
                      <a:r>
                        <a:rPr lang="en-US" sz="1400" dirty="0"/>
                        <a:t>Workplace equity</a:t>
                      </a:r>
                    </a:p>
                  </a:txBody>
                  <a:tcPr anchor="ctr">
                    <a:solidFill>
                      <a:srgbClr val="00589A"/>
                    </a:solidFill>
                  </a:tcPr>
                </a:tc>
                <a:extLst>
                  <a:ext uri="{0D108BD9-81ED-4DB2-BD59-A6C34878D82A}">
                    <a16:rowId xmlns:a16="http://schemas.microsoft.com/office/drawing/2014/main" xmlns="" val="3073179202"/>
                  </a:ext>
                </a:extLst>
              </a:tr>
              <a:tr h="503356">
                <a:tc>
                  <a:txBody>
                    <a:bodyPr/>
                    <a:lstStyle/>
                    <a:p>
                      <a:pPr algn="ctr"/>
                      <a:r>
                        <a:rPr lang="en-US" sz="1400" dirty="0">
                          <a:solidFill>
                            <a:schemeClr val="tx1"/>
                          </a:solidFill>
                        </a:rPr>
                        <a:t>Barclays</a:t>
                      </a:r>
                    </a:p>
                  </a:txBody>
                  <a:tcPr anchor="ctr">
                    <a:solidFill>
                      <a:schemeClr val="bg1">
                        <a:lumMod val="75000"/>
                      </a:schemeClr>
                    </a:solidFill>
                  </a:tcPr>
                </a:tc>
                <a:tc>
                  <a:txBody>
                    <a:bodyPr/>
                    <a:lstStyle/>
                    <a:p>
                      <a:pPr algn="ctr"/>
                      <a:r>
                        <a:rPr lang="en-US" sz="1400" dirty="0">
                          <a:solidFill>
                            <a:schemeClr val="tx1"/>
                          </a:solidFill>
                        </a:rPr>
                        <a:t>Exchange Traded Notes</a:t>
                      </a:r>
                    </a:p>
                  </a:txBody>
                  <a:tcPr anchor="ctr">
                    <a:solidFill>
                      <a:schemeClr val="bg1">
                        <a:lumMod val="75000"/>
                      </a:schemeClr>
                    </a:solidFill>
                  </a:tcPr>
                </a:tc>
                <a:tc>
                  <a:txBody>
                    <a:bodyPr/>
                    <a:lstStyle/>
                    <a:p>
                      <a:pPr algn="ctr"/>
                      <a:r>
                        <a:rPr lang="en-US" sz="1400" b="1" i="0" dirty="0">
                          <a:solidFill>
                            <a:schemeClr val="tx1"/>
                          </a:solidFill>
                        </a:rPr>
                        <a:t>√</a:t>
                      </a: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extLst>
                  <a:ext uri="{0D108BD9-81ED-4DB2-BD59-A6C34878D82A}">
                    <a16:rowId xmlns:a16="http://schemas.microsoft.com/office/drawing/2014/main" xmlns="" val="1063482705"/>
                  </a:ext>
                </a:extLst>
              </a:tr>
              <a:tr h="503356">
                <a:tc>
                  <a:txBody>
                    <a:bodyPr/>
                    <a:lstStyle/>
                    <a:p>
                      <a:pPr algn="ctr"/>
                      <a:r>
                        <a:rPr lang="en-US" sz="1400" dirty="0">
                          <a:solidFill>
                            <a:schemeClr val="tx1"/>
                          </a:solidFill>
                        </a:rPr>
                        <a:t>Makeda Capital, LLC</a:t>
                      </a:r>
                    </a:p>
                  </a:txBody>
                  <a:tcPr anchor="ctr">
                    <a:noFill/>
                  </a:tcPr>
                </a:tc>
                <a:tc>
                  <a:txBody>
                    <a:bodyPr/>
                    <a:lstStyle/>
                    <a:p>
                      <a:pPr algn="ctr"/>
                      <a:r>
                        <a:rPr lang="en-US" sz="1400" dirty="0">
                          <a:solidFill>
                            <a:schemeClr val="tx1"/>
                          </a:solidFill>
                        </a:rPr>
                        <a:t>Public Equities</a:t>
                      </a:r>
                    </a:p>
                  </a:txBody>
                  <a:tcPr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Arial"/>
                          <a:ea typeface="+mn-ea"/>
                          <a:cs typeface="+mn-cs"/>
                        </a:rPr>
                        <a:t>√</a:t>
                      </a:r>
                    </a:p>
                  </a:txBody>
                  <a:tcPr anchor="ctr">
                    <a:noFill/>
                  </a:tcPr>
                </a:tc>
                <a:tc>
                  <a:txBody>
                    <a:bodyPr/>
                    <a:lstStyle/>
                    <a:p>
                      <a:pPr algn="ctr"/>
                      <a:endParaRPr lang="en-US" sz="1400" b="1" i="0" dirty="0">
                        <a:solidFill>
                          <a:schemeClr val="tx1"/>
                        </a:solidFill>
                      </a:endParaRPr>
                    </a:p>
                  </a:txBody>
                  <a:tcPr anchor="ctr">
                    <a:noFill/>
                  </a:tcPr>
                </a:tc>
                <a:tc>
                  <a:txBody>
                    <a:bodyPr/>
                    <a:lstStyle/>
                    <a:p>
                      <a:pPr algn="ctr"/>
                      <a:endParaRPr lang="en-US" sz="1400" b="1" i="0" dirty="0">
                        <a:solidFill>
                          <a:schemeClr val="tx1"/>
                        </a:solidFill>
                      </a:endParaRPr>
                    </a:p>
                  </a:txBody>
                  <a:tcPr anchor="ctr">
                    <a:noFill/>
                  </a:tcPr>
                </a:tc>
                <a:tc>
                  <a:txBody>
                    <a:bodyPr/>
                    <a:lstStyle/>
                    <a:p>
                      <a:pPr algn="ctr"/>
                      <a:endParaRPr lang="en-US" sz="1400" b="1" i="0" dirty="0">
                        <a:solidFill>
                          <a:schemeClr val="tx1"/>
                        </a:solidFill>
                      </a:endParaRPr>
                    </a:p>
                  </a:txBody>
                  <a:tcPr anchor="ctr">
                    <a:noFill/>
                  </a:tcPr>
                </a:tc>
                <a:extLst>
                  <a:ext uri="{0D108BD9-81ED-4DB2-BD59-A6C34878D82A}">
                    <a16:rowId xmlns:a16="http://schemas.microsoft.com/office/drawing/2014/main" xmlns="" val="569887185"/>
                  </a:ext>
                </a:extLst>
              </a:tr>
              <a:tr h="372293">
                <a:tc>
                  <a:txBody>
                    <a:bodyPr/>
                    <a:lstStyle/>
                    <a:p>
                      <a:pPr algn="ctr"/>
                      <a:r>
                        <a:rPr lang="en-US" sz="1400" dirty="0">
                          <a:solidFill>
                            <a:schemeClr val="tx1"/>
                          </a:solidFill>
                        </a:rPr>
                        <a:t>Morgan Stanley</a:t>
                      </a:r>
                    </a:p>
                  </a:txBody>
                  <a:tcPr anchor="ctr">
                    <a:solidFill>
                      <a:schemeClr val="bg1">
                        <a:lumMod val="75000"/>
                      </a:schemeClr>
                    </a:solidFill>
                  </a:tcPr>
                </a:tc>
                <a:tc>
                  <a:txBody>
                    <a:bodyPr/>
                    <a:lstStyle/>
                    <a:p>
                      <a:pPr algn="ctr"/>
                      <a:r>
                        <a:rPr lang="en-US" sz="1400" dirty="0">
                          <a:solidFill>
                            <a:schemeClr val="tx1"/>
                          </a:solidFill>
                        </a:rPr>
                        <a:t>Public Equities</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extLst>
                  <a:ext uri="{0D108BD9-81ED-4DB2-BD59-A6C34878D82A}">
                    <a16:rowId xmlns:a16="http://schemas.microsoft.com/office/drawing/2014/main" xmlns="" val="2399770246"/>
                  </a:ext>
                </a:extLst>
              </a:tr>
              <a:tr h="520190">
                <a:tc>
                  <a:txBody>
                    <a:bodyPr/>
                    <a:lstStyle/>
                    <a:p>
                      <a:pPr algn="ctr"/>
                      <a:r>
                        <a:rPr lang="en-US" sz="1400" dirty="0">
                          <a:solidFill>
                            <a:schemeClr val="tx1"/>
                          </a:solidFill>
                        </a:rPr>
                        <a:t>Pax elevate</a:t>
                      </a:r>
                    </a:p>
                  </a:txBody>
                  <a:tcPr anchor="ctr">
                    <a:noFill/>
                  </a:tcPr>
                </a:tc>
                <a:tc>
                  <a:txBody>
                    <a:bodyPr/>
                    <a:lstStyle/>
                    <a:p>
                      <a:pPr algn="ctr"/>
                      <a:r>
                        <a:rPr lang="en-US" sz="1400" dirty="0">
                          <a:solidFill>
                            <a:schemeClr val="tx1"/>
                          </a:solidFill>
                        </a:rPr>
                        <a:t>Equity Mutual Fund</a:t>
                      </a:r>
                    </a:p>
                  </a:txBody>
                  <a:tcPr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Arial"/>
                          <a:ea typeface="+mn-ea"/>
                          <a:cs typeface="+mn-cs"/>
                        </a:rPr>
                        <a:t>√</a:t>
                      </a:r>
                    </a:p>
                  </a:txBody>
                  <a:tcPr anchor="ctr">
                    <a:noFill/>
                  </a:tcPr>
                </a:tc>
                <a:tc>
                  <a:txBody>
                    <a:bodyPr/>
                    <a:lstStyle/>
                    <a:p>
                      <a:pPr algn="ctr"/>
                      <a:endParaRPr lang="en-US" sz="1400" b="1" i="0" dirty="0">
                        <a:solidFill>
                          <a:schemeClr val="tx1"/>
                        </a:solidFill>
                      </a:endParaRPr>
                    </a:p>
                  </a:txBody>
                  <a:tcPr anchor="ctr">
                    <a:noFill/>
                  </a:tcPr>
                </a:tc>
                <a:tc>
                  <a:txBody>
                    <a:bodyPr/>
                    <a:lstStyle/>
                    <a:p>
                      <a:pPr algn="ctr"/>
                      <a:endParaRPr lang="en-US" sz="1400" b="1" i="0" dirty="0">
                        <a:solidFill>
                          <a:schemeClr val="tx1"/>
                        </a:solidFill>
                      </a:endParaRPr>
                    </a:p>
                  </a:txBody>
                  <a:tcPr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mn-lt"/>
                          <a:ea typeface="+mn-ea"/>
                          <a:cs typeface="+mn-cs"/>
                        </a:rPr>
                        <a:t>√</a:t>
                      </a:r>
                    </a:p>
                    <a:p>
                      <a:pPr algn="ctr"/>
                      <a:endParaRPr lang="en-US" sz="1400" b="1" i="0" dirty="0">
                        <a:solidFill>
                          <a:schemeClr val="tx1"/>
                        </a:solidFill>
                      </a:endParaRPr>
                    </a:p>
                  </a:txBody>
                  <a:tcPr anchor="ctr">
                    <a:noFill/>
                  </a:tcPr>
                </a:tc>
                <a:extLst>
                  <a:ext uri="{0D108BD9-81ED-4DB2-BD59-A6C34878D82A}">
                    <a16:rowId xmlns:a16="http://schemas.microsoft.com/office/drawing/2014/main" xmlns="" val="1803528551"/>
                  </a:ext>
                </a:extLst>
              </a:tr>
              <a:tr h="372293">
                <a:tc>
                  <a:txBody>
                    <a:bodyPr/>
                    <a:lstStyle/>
                    <a:p>
                      <a:pPr algn="ctr"/>
                      <a:r>
                        <a:rPr lang="en-US" sz="1400" dirty="0">
                          <a:solidFill>
                            <a:schemeClr val="tx1"/>
                          </a:solidFill>
                        </a:rPr>
                        <a:t>Golden Seeds</a:t>
                      </a:r>
                    </a:p>
                  </a:txBody>
                  <a:tcPr anchor="ctr">
                    <a:solidFill>
                      <a:schemeClr val="bg1">
                        <a:lumMod val="75000"/>
                      </a:schemeClr>
                    </a:solidFill>
                  </a:tcPr>
                </a:tc>
                <a:tc>
                  <a:txBody>
                    <a:bodyPr/>
                    <a:lstStyle/>
                    <a:p>
                      <a:pPr algn="ctr"/>
                      <a:r>
                        <a:rPr lang="en-US" sz="1400" dirty="0">
                          <a:solidFill>
                            <a:schemeClr val="tx1"/>
                          </a:solidFill>
                        </a:rPr>
                        <a:t>Angel Investing</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extLst>
                  <a:ext uri="{0D108BD9-81ED-4DB2-BD59-A6C34878D82A}">
                    <a16:rowId xmlns:a16="http://schemas.microsoft.com/office/drawing/2014/main" xmlns="" val="319641543"/>
                  </a:ext>
                </a:extLst>
              </a:tr>
              <a:tr h="503356">
                <a:tc>
                  <a:txBody>
                    <a:bodyPr/>
                    <a:lstStyle/>
                    <a:p>
                      <a:pPr algn="ctr"/>
                      <a:r>
                        <a:rPr lang="en-US" sz="1400" dirty="0">
                          <a:solidFill>
                            <a:schemeClr val="tx1"/>
                          </a:solidFill>
                        </a:rPr>
                        <a:t>Springboard Enterprises</a:t>
                      </a:r>
                    </a:p>
                  </a:txBody>
                  <a:tcPr anchor="ctr">
                    <a:noFill/>
                  </a:tcPr>
                </a:tc>
                <a:tc>
                  <a:txBody>
                    <a:bodyPr/>
                    <a:lstStyle/>
                    <a:p>
                      <a:pPr algn="ctr"/>
                      <a:r>
                        <a:rPr lang="en-US" sz="1400" dirty="0">
                          <a:solidFill>
                            <a:schemeClr val="tx1"/>
                          </a:solidFill>
                        </a:rPr>
                        <a:t>Venture Capital</a:t>
                      </a:r>
                    </a:p>
                  </a:txBody>
                  <a:tcPr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Arial"/>
                          <a:ea typeface="+mn-ea"/>
                          <a:cs typeface="+mn-cs"/>
                        </a:rPr>
                        <a:t>√</a:t>
                      </a:r>
                    </a:p>
                  </a:txBody>
                  <a:tcPr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Arial"/>
                          <a:ea typeface="+mn-ea"/>
                          <a:cs typeface="+mn-cs"/>
                        </a:rPr>
                        <a:t>√</a:t>
                      </a:r>
                    </a:p>
                  </a:txBody>
                  <a:tcPr anchor="ctr">
                    <a:noFill/>
                  </a:tcPr>
                </a:tc>
                <a:tc>
                  <a:txBody>
                    <a:bodyPr/>
                    <a:lstStyle/>
                    <a:p>
                      <a:pPr algn="ctr"/>
                      <a:endParaRPr lang="en-US" sz="1400" b="1" i="0" dirty="0">
                        <a:solidFill>
                          <a:schemeClr val="tx1"/>
                        </a:solidFill>
                      </a:endParaRPr>
                    </a:p>
                  </a:txBody>
                  <a:tcPr anchor="ctr">
                    <a:noFill/>
                  </a:tcPr>
                </a:tc>
                <a:tc>
                  <a:txBody>
                    <a:bodyPr/>
                    <a:lstStyle/>
                    <a:p>
                      <a:pPr algn="ctr"/>
                      <a:endParaRPr lang="en-US" sz="1400" b="1" i="0" dirty="0">
                        <a:solidFill>
                          <a:schemeClr val="tx1"/>
                        </a:solidFill>
                      </a:endParaRPr>
                    </a:p>
                  </a:txBody>
                  <a:tcPr anchor="ctr">
                    <a:noFill/>
                  </a:tcPr>
                </a:tc>
                <a:extLst>
                  <a:ext uri="{0D108BD9-81ED-4DB2-BD59-A6C34878D82A}">
                    <a16:rowId xmlns:a16="http://schemas.microsoft.com/office/drawing/2014/main" xmlns="" val="3720549591"/>
                  </a:ext>
                </a:extLst>
              </a:tr>
              <a:tr h="520190">
                <a:tc>
                  <a:txBody>
                    <a:bodyPr/>
                    <a:lstStyle/>
                    <a:p>
                      <a:pPr algn="ctr"/>
                      <a:r>
                        <a:rPr lang="en-US" sz="1400" dirty="0">
                          <a:solidFill>
                            <a:schemeClr val="tx1"/>
                          </a:solidFill>
                        </a:rPr>
                        <a:t>Oxfam America</a:t>
                      </a:r>
                    </a:p>
                  </a:txBody>
                  <a:tcPr anchor="ctr">
                    <a:solidFill>
                      <a:schemeClr val="bg1">
                        <a:lumMod val="75000"/>
                      </a:schemeClr>
                    </a:solidFill>
                  </a:tcPr>
                </a:tc>
                <a:tc>
                  <a:txBody>
                    <a:bodyPr/>
                    <a:lstStyle/>
                    <a:p>
                      <a:pPr algn="ctr"/>
                      <a:r>
                        <a:rPr lang="en-US" sz="1400" dirty="0">
                          <a:solidFill>
                            <a:schemeClr val="tx1"/>
                          </a:solidFill>
                        </a:rPr>
                        <a:t>Venture Capital</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mn-lt"/>
                          <a:ea typeface="+mn-ea"/>
                          <a:cs typeface="+mn-cs"/>
                        </a:rPr>
                        <a:t>√</a:t>
                      </a:r>
                    </a:p>
                    <a:p>
                      <a:pPr algn="ctr"/>
                      <a:endParaRPr lang="en-US" sz="1400" b="1" i="0" dirty="0">
                        <a:solidFill>
                          <a:schemeClr val="tx1"/>
                        </a:solidFill>
                      </a:endParaRP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extLst>
                  <a:ext uri="{0D108BD9-81ED-4DB2-BD59-A6C34878D82A}">
                    <a16:rowId xmlns:a16="http://schemas.microsoft.com/office/drawing/2014/main" xmlns="" val="3625593003"/>
                  </a:ext>
                </a:extLst>
              </a:tr>
              <a:tr h="710620">
                <a:tc>
                  <a:txBody>
                    <a:bodyPr/>
                    <a:lstStyle/>
                    <a:p>
                      <a:pPr algn="ctr"/>
                      <a:r>
                        <a:rPr lang="en-US" sz="1400" dirty="0">
                          <a:solidFill>
                            <a:schemeClr val="tx1"/>
                          </a:solidFill>
                        </a:rPr>
                        <a:t>Community Capital Management</a:t>
                      </a:r>
                    </a:p>
                  </a:txBody>
                  <a:tcPr anchor="ctr">
                    <a:noFill/>
                  </a:tcPr>
                </a:tc>
                <a:tc>
                  <a:txBody>
                    <a:bodyPr/>
                    <a:lstStyle/>
                    <a:p>
                      <a:pPr algn="ctr"/>
                      <a:r>
                        <a:rPr lang="en-US" sz="1400" dirty="0">
                          <a:solidFill>
                            <a:schemeClr val="tx1"/>
                          </a:solidFill>
                        </a:rPr>
                        <a:t>Bond Mutual Fund</a:t>
                      </a:r>
                    </a:p>
                  </a:txBody>
                  <a:tcPr anchor="ctr">
                    <a:noFill/>
                  </a:tcPr>
                </a:tc>
                <a:tc>
                  <a:txBody>
                    <a:bodyPr/>
                    <a:lstStyle/>
                    <a:p>
                      <a:pPr algn="ctr"/>
                      <a:endParaRPr lang="en-US" sz="1400" b="1" i="0" dirty="0">
                        <a:solidFill>
                          <a:schemeClr val="tx1"/>
                        </a:solidFill>
                      </a:endParaRPr>
                    </a:p>
                  </a:txBody>
                  <a:tcPr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mn-lt"/>
                          <a:ea typeface="+mn-ea"/>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chemeClr val="tx1"/>
                        </a:solidFill>
                        <a:effectLst/>
                        <a:uLnTx/>
                        <a:uFillTx/>
                        <a:latin typeface="Arial"/>
                        <a:ea typeface="+mn-ea"/>
                        <a:cs typeface="+mn-cs"/>
                      </a:endParaRPr>
                    </a:p>
                  </a:txBody>
                  <a:tcPr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mn-lt"/>
                          <a:ea typeface="+mn-ea"/>
                          <a:cs typeface="+mn-cs"/>
                        </a:rPr>
                        <a:t>√</a:t>
                      </a:r>
                    </a:p>
                    <a:p>
                      <a:pPr algn="ctr"/>
                      <a:endParaRPr lang="en-US" sz="1400" b="1" i="0" dirty="0">
                        <a:solidFill>
                          <a:schemeClr val="tx1"/>
                        </a:solidFill>
                      </a:endParaRPr>
                    </a:p>
                  </a:txBody>
                  <a:tcPr anchor="ctr">
                    <a:noFill/>
                  </a:tcPr>
                </a:tc>
                <a:tc>
                  <a:txBody>
                    <a:bodyPr/>
                    <a:lstStyle/>
                    <a:p>
                      <a:pPr algn="ctr"/>
                      <a:endParaRPr lang="en-US" sz="1400" b="1" i="0" dirty="0">
                        <a:solidFill>
                          <a:schemeClr val="tx1"/>
                        </a:solidFill>
                      </a:endParaRPr>
                    </a:p>
                  </a:txBody>
                  <a:tcPr anchor="ctr">
                    <a:noFill/>
                  </a:tcPr>
                </a:tc>
                <a:extLst>
                  <a:ext uri="{0D108BD9-81ED-4DB2-BD59-A6C34878D82A}">
                    <a16:rowId xmlns:a16="http://schemas.microsoft.com/office/drawing/2014/main" xmlns="" val="3835189413"/>
                  </a:ext>
                </a:extLst>
              </a:tr>
              <a:tr h="520190">
                <a:tc>
                  <a:txBody>
                    <a:bodyPr/>
                    <a:lstStyle/>
                    <a:p>
                      <a:pPr algn="ctr"/>
                      <a:r>
                        <a:rPr lang="en-US" sz="1400" dirty="0">
                          <a:solidFill>
                            <a:schemeClr val="tx1"/>
                          </a:solidFill>
                        </a:rPr>
                        <a:t>EXXclaim Capital Partners</a:t>
                      </a:r>
                    </a:p>
                  </a:txBody>
                  <a:tcPr anchor="ctr">
                    <a:solidFill>
                      <a:schemeClr val="bg1">
                        <a:lumMod val="75000"/>
                      </a:schemeClr>
                    </a:solidFill>
                  </a:tcPr>
                </a:tc>
                <a:tc>
                  <a:txBody>
                    <a:bodyPr/>
                    <a:lstStyle/>
                    <a:p>
                      <a:pPr algn="ctr"/>
                      <a:r>
                        <a:rPr lang="en-US" sz="1400" dirty="0">
                          <a:solidFill>
                            <a:schemeClr val="tx1"/>
                          </a:solidFill>
                        </a:rPr>
                        <a:t>Venture Capital</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mn-lt"/>
                          <a:ea typeface="+mn-ea"/>
                          <a:cs typeface="+mn-cs"/>
                        </a:rPr>
                        <a:t>√</a:t>
                      </a:r>
                    </a:p>
                    <a:p>
                      <a:pPr algn="ctr"/>
                      <a:endParaRPr lang="en-US" sz="1400" b="1" i="0" dirty="0">
                        <a:solidFill>
                          <a:schemeClr val="tx1"/>
                        </a:solidFill>
                      </a:endParaRP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mn-lt"/>
                          <a:ea typeface="+mn-ea"/>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chemeClr val="tx1"/>
                        </a:solidFill>
                        <a:effectLst/>
                        <a:uLnTx/>
                        <a:uFillTx/>
                        <a:latin typeface="Arial"/>
                        <a:ea typeface="+mn-ea"/>
                        <a:cs typeface="+mn-cs"/>
                      </a:endParaRP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tx1"/>
                          </a:solidFill>
                          <a:effectLst/>
                          <a:uLnTx/>
                          <a:uFillTx/>
                          <a:latin typeface="+mn-lt"/>
                          <a:ea typeface="+mn-ea"/>
                          <a:cs typeface="+mn-cs"/>
                        </a:rPr>
                        <a:t>√</a:t>
                      </a:r>
                    </a:p>
                    <a:p>
                      <a:pPr algn="ctr"/>
                      <a:endParaRPr lang="en-US" sz="1400" b="1" i="0" dirty="0">
                        <a:solidFill>
                          <a:schemeClr val="tx1"/>
                        </a:solidFill>
                      </a:endParaRPr>
                    </a:p>
                  </a:txBody>
                  <a:tcPr anchor="ctr">
                    <a:solidFill>
                      <a:schemeClr val="bg1">
                        <a:lumMod val="75000"/>
                      </a:schemeClr>
                    </a:solidFill>
                  </a:tcPr>
                </a:tc>
                <a:tc>
                  <a:txBody>
                    <a:bodyPr/>
                    <a:lstStyle/>
                    <a:p>
                      <a:pPr algn="ctr"/>
                      <a:endParaRPr lang="en-US" sz="1400" b="1" i="0" dirty="0">
                        <a:solidFill>
                          <a:schemeClr val="tx1"/>
                        </a:solidFill>
                      </a:endParaRPr>
                    </a:p>
                  </a:txBody>
                  <a:tcPr anchor="ctr">
                    <a:solidFill>
                      <a:schemeClr val="bg1">
                        <a:lumMod val="75000"/>
                      </a:schemeClr>
                    </a:solidFill>
                  </a:tcPr>
                </a:tc>
                <a:extLst>
                  <a:ext uri="{0D108BD9-81ED-4DB2-BD59-A6C34878D82A}">
                    <a16:rowId xmlns:a16="http://schemas.microsoft.com/office/drawing/2014/main" xmlns="" val="1708453454"/>
                  </a:ext>
                </a:extLst>
              </a:tr>
            </a:tbl>
          </a:graphicData>
        </a:graphic>
      </p:graphicFrame>
      <p:sp>
        <p:nvSpPr>
          <p:cNvPr id="15" name="TextBox 14"/>
          <p:cNvSpPr txBox="1"/>
          <p:nvPr/>
        </p:nvSpPr>
        <p:spPr>
          <a:xfrm>
            <a:off x="914400" y="6250518"/>
            <a:ext cx="5715000" cy="400110"/>
          </a:xfrm>
          <a:prstGeom prst="rect">
            <a:avLst/>
          </a:prstGeom>
          <a:noFill/>
        </p:spPr>
        <p:txBody>
          <a:bodyPr wrap="square" rtlCol="0">
            <a:spAutoFit/>
          </a:bodyPr>
          <a:lstStyle/>
          <a:p>
            <a:r>
              <a:rPr lang="en-US" sz="1000" dirty="0"/>
              <a:t>Source: Women, Wealth &amp; Impact: Investing With a Gender Lens 2.0, Veris Wealth Partners, Mar. 2015</a:t>
            </a:r>
          </a:p>
        </p:txBody>
      </p:sp>
    </p:spTree>
    <p:extLst>
      <p:ext uri="{BB962C8B-B14F-4D97-AF65-F5344CB8AC3E}">
        <p14:creationId xmlns:p14="http://schemas.microsoft.com/office/powerpoint/2010/main" val="739689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22</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4" name="Title 1"/>
          <p:cNvSpPr txBox="1">
            <a:spLocks/>
          </p:cNvSpPr>
          <p:nvPr/>
        </p:nvSpPr>
        <p:spPr>
          <a:xfrm>
            <a:off x="0" y="76200"/>
            <a:ext cx="8763000" cy="81659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200" b="1" dirty="0">
                <a:latin typeface="+mj-lt"/>
                <a:ea typeface="+mj-ea"/>
                <a:cs typeface="+mj-cs"/>
              </a:rPr>
              <a:t>Gender lens investment options</a:t>
            </a:r>
            <a:endParaRPr kumimoji="0" lang="en-US" sz="3200" b="1" i="0" strike="noStrike" kern="1200" cap="none" spc="0" normalizeH="0" baseline="0" noProof="0" dirty="0">
              <a:ln>
                <a:noFill/>
              </a:ln>
              <a:effectLst/>
              <a:uLnTx/>
              <a:uFillTx/>
              <a:latin typeface="+mj-lt"/>
              <a:ea typeface="+mj-ea"/>
              <a:cs typeface="+mj-cs"/>
            </a:endParaRPr>
          </a:p>
        </p:txBody>
      </p:sp>
      <p:sp>
        <p:nvSpPr>
          <p:cNvPr id="2" name="TextBox 1"/>
          <p:cNvSpPr txBox="1"/>
          <p:nvPr/>
        </p:nvSpPr>
        <p:spPr>
          <a:xfrm>
            <a:off x="838200" y="6275327"/>
            <a:ext cx="5791200" cy="400110"/>
          </a:xfrm>
          <a:prstGeom prst="rect">
            <a:avLst/>
          </a:prstGeom>
          <a:noFill/>
        </p:spPr>
        <p:txBody>
          <a:bodyPr wrap="square" rtlCol="0">
            <a:spAutoFit/>
          </a:bodyPr>
          <a:lstStyle/>
          <a:p>
            <a:r>
              <a:rPr lang="en-US" sz="1000" dirty="0"/>
              <a:t>Source: Women, Wealth &amp; Impact: Investing With a Gender Lens 2.0, Veris Wealth partners, Mar. 2015</a:t>
            </a:r>
          </a:p>
        </p:txBody>
      </p:sp>
      <p:graphicFrame>
        <p:nvGraphicFramePr>
          <p:cNvPr id="6" name="Table 5"/>
          <p:cNvGraphicFramePr>
            <a:graphicFrameLocks noGrp="1"/>
          </p:cNvGraphicFramePr>
          <p:nvPr>
            <p:extLst>
              <p:ext uri="{D42A27DB-BD31-4B8C-83A1-F6EECF244321}">
                <p14:modId xmlns:p14="http://schemas.microsoft.com/office/powerpoint/2010/main" val="212059672"/>
              </p:ext>
            </p:extLst>
          </p:nvPr>
        </p:nvGraphicFramePr>
        <p:xfrm>
          <a:off x="609600" y="914400"/>
          <a:ext cx="7714004" cy="5072015"/>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xmlns="" val="709260988"/>
                    </a:ext>
                  </a:extLst>
                </a:gridCol>
                <a:gridCol w="1600200">
                  <a:extLst>
                    <a:ext uri="{9D8B030D-6E8A-4147-A177-3AD203B41FA5}">
                      <a16:colId xmlns:a16="http://schemas.microsoft.com/office/drawing/2014/main" xmlns="" val="1587326312"/>
                    </a:ext>
                  </a:extLst>
                </a:gridCol>
                <a:gridCol w="1166501">
                  <a:extLst>
                    <a:ext uri="{9D8B030D-6E8A-4147-A177-3AD203B41FA5}">
                      <a16:colId xmlns:a16="http://schemas.microsoft.com/office/drawing/2014/main" xmlns="" val="4100119020"/>
                    </a:ext>
                  </a:extLst>
                </a:gridCol>
                <a:gridCol w="1166501">
                  <a:extLst>
                    <a:ext uri="{9D8B030D-6E8A-4147-A177-3AD203B41FA5}">
                      <a16:colId xmlns:a16="http://schemas.microsoft.com/office/drawing/2014/main" xmlns="" val="2104444069"/>
                    </a:ext>
                  </a:extLst>
                </a:gridCol>
                <a:gridCol w="1166501">
                  <a:extLst>
                    <a:ext uri="{9D8B030D-6E8A-4147-A177-3AD203B41FA5}">
                      <a16:colId xmlns:a16="http://schemas.microsoft.com/office/drawing/2014/main" xmlns="" val="1062743096"/>
                    </a:ext>
                  </a:extLst>
                </a:gridCol>
                <a:gridCol w="1166501">
                  <a:extLst>
                    <a:ext uri="{9D8B030D-6E8A-4147-A177-3AD203B41FA5}">
                      <a16:colId xmlns:a16="http://schemas.microsoft.com/office/drawing/2014/main" xmlns="" val="846617167"/>
                    </a:ext>
                  </a:extLst>
                </a:gridCol>
              </a:tblGrid>
              <a:tr h="487713">
                <a:tc>
                  <a:txBody>
                    <a:bodyPr/>
                    <a:lstStyle/>
                    <a:p>
                      <a:pPr algn="ctr"/>
                      <a:r>
                        <a:rPr lang="en-US" sz="1400" dirty="0"/>
                        <a:t>Investment Opportunity</a:t>
                      </a:r>
                    </a:p>
                  </a:txBody>
                  <a:tcPr anchor="ctr">
                    <a:solidFill>
                      <a:srgbClr val="00589A"/>
                    </a:solidFill>
                  </a:tcPr>
                </a:tc>
                <a:tc>
                  <a:txBody>
                    <a:bodyPr/>
                    <a:lstStyle/>
                    <a:p>
                      <a:pPr algn="ctr"/>
                      <a:r>
                        <a:rPr lang="en-US" sz="1400" dirty="0"/>
                        <a:t>Products</a:t>
                      </a:r>
                    </a:p>
                  </a:txBody>
                  <a:tcPr anchor="ctr">
                    <a:solidFill>
                      <a:srgbClr val="00589A"/>
                    </a:solidFill>
                  </a:tcPr>
                </a:tc>
                <a:tc>
                  <a:txBody>
                    <a:bodyPr/>
                    <a:lstStyle/>
                    <a:p>
                      <a:pPr algn="ctr"/>
                      <a:r>
                        <a:rPr lang="en-US" sz="1400" dirty="0"/>
                        <a:t>Women’s leadership</a:t>
                      </a:r>
                    </a:p>
                  </a:txBody>
                  <a:tcPr anchor="ctr">
                    <a:solidFill>
                      <a:srgbClr val="00589A"/>
                    </a:solidFill>
                  </a:tcPr>
                </a:tc>
                <a:tc>
                  <a:txBody>
                    <a:bodyPr/>
                    <a:lstStyle/>
                    <a:p>
                      <a:pPr algn="ctr"/>
                      <a:r>
                        <a:rPr lang="en-US" sz="1400" dirty="0"/>
                        <a:t>Access</a:t>
                      </a:r>
                      <a:r>
                        <a:rPr lang="en-US" sz="1400" baseline="0" dirty="0"/>
                        <a:t> to capital </a:t>
                      </a:r>
                      <a:endParaRPr lang="en-US" sz="1400" dirty="0"/>
                    </a:p>
                  </a:txBody>
                  <a:tcPr anchor="ctr">
                    <a:solidFill>
                      <a:srgbClr val="00589A"/>
                    </a:solidFill>
                  </a:tcPr>
                </a:tc>
                <a:tc>
                  <a:txBody>
                    <a:bodyPr/>
                    <a:lstStyle/>
                    <a:p>
                      <a:pPr algn="ctr"/>
                      <a:r>
                        <a:rPr lang="en-US" sz="1400" dirty="0"/>
                        <a:t>Products</a:t>
                      </a:r>
                      <a:r>
                        <a:rPr lang="en-US" sz="1400" baseline="0" dirty="0"/>
                        <a:t> &amp; services</a:t>
                      </a:r>
                      <a:endParaRPr lang="en-US" sz="1400" dirty="0"/>
                    </a:p>
                  </a:txBody>
                  <a:tcPr anchor="ctr">
                    <a:solidFill>
                      <a:srgbClr val="00589A"/>
                    </a:solidFill>
                  </a:tcPr>
                </a:tc>
                <a:tc>
                  <a:txBody>
                    <a:bodyPr/>
                    <a:lstStyle/>
                    <a:p>
                      <a:pPr algn="ctr"/>
                      <a:r>
                        <a:rPr lang="en-US" sz="1400" dirty="0"/>
                        <a:t>Workplace equity</a:t>
                      </a:r>
                    </a:p>
                  </a:txBody>
                  <a:tcPr anchor="ctr">
                    <a:solidFill>
                      <a:srgbClr val="00589A"/>
                    </a:solidFill>
                  </a:tcPr>
                </a:tc>
                <a:extLst>
                  <a:ext uri="{0D108BD9-81ED-4DB2-BD59-A6C34878D82A}">
                    <a16:rowId xmlns:a16="http://schemas.microsoft.com/office/drawing/2014/main" xmlns="" val="3073179202"/>
                  </a:ext>
                </a:extLst>
              </a:tr>
              <a:tr h="487713">
                <a:tc>
                  <a:txBody>
                    <a:bodyPr/>
                    <a:lstStyle/>
                    <a:p>
                      <a:pPr algn="ctr"/>
                      <a:r>
                        <a:rPr lang="en-US" sz="1400" dirty="0">
                          <a:solidFill>
                            <a:schemeClr val="tx1"/>
                          </a:solidFill>
                        </a:rPr>
                        <a:t>Astarte Ventures</a:t>
                      </a:r>
                    </a:p>
                  </a:txBody>
                  <a:tcPr anchor="ctr">
                    <a:solidFill>
                      <a:schemeClr val="bg1">
                        <a:lumMod val="75000"/>
                      </a:schemeClr>
                    </a:solidFill>
                  </a:tcPr>
                </a:tc>
                <a:tc>
                  <a:txBody>
                    <a:bodyPr/>
                    <a:lstStyle/>
                    <a:p>
                      <a:pPr algn="ctr"/>
                      <a:r>
                        <a:rPr lang="en-US" sz="1400" dirty="0">
                          <a:solidFill>
                            <a:schemeClr val="tx1"/>
                          </a:solidFill>
                        </a:rPr>
                        <a:t>Venture Capital</a:t>
                      </a:r>
                    </a:p>
                  </a:txBody>
                  <a:tcPr anchor="ctr">
                    <a:solidFill>
                      <a:schemeClr val="bg1">
                        <a:lumMod val="75000"/>
                      </a:schemeClr>
                    </a:solidFill>
                  </a:tcPr>
                </a:tc>
                <a:tc>
                  <a:txBody>
                    <a:bodyPr/>
                    <a:lstStyle/>
                    <a:p>
                      <a:pPr algn="ctr"/>
                      <a:r>
                        <a:rPr lang="en-US" sz="1400" b="0" dirty="0">
                          <a:solidFill>
                            <a:schemeClr val="tx1"/>
                          </a:solidFill>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algn="ctr"/>
                      <a:endParaRPr lang="en-US" sz="1400" b="0" dirty="0">
                        <a:solidFill>
                          <a:schemeClr val="tx1"/>
                        </a:solidFill>
                      </a:endParaRPr>
                    </a:p>
                  </a:txBody>
                  <a:tcPr anchor="ctr">
                    <a:solidFill>
                      <a:schemeClr val="bg1">
                        <a:lumMod val="75000"/>
                      </a:schemeClr>
                    </a:solidFill>
                  </a:tcPr>
                </a:tc>
                <a:extLst>
                  <a:ext uri="{0D108BD9-81ED-4DB2-BD59-A6C34878D82A}">
                    <a16:rowId xmlns:a16="http://schemas.microsoft.com/office/drawing/2014/main" xmlns="" val="1063482705"/>
                  </a:ext>
                </a:extLst>
              </a:tr>
              <a:tr h="487713">
                <a:tc>
                  <a:txBody>
                    <a:bodyPr/>
                    <a:lstStyle/>
                    <a:p>
                      <a:pPr algn="ctr"/>
                      <a:r>
                        <a:rPr lang="en-US" sz="1400" dirty="0">
                          <a:solidFill>
                            <a:schemeClr val="tx1"/>
                          </a:solidFill>
                        </a:rPr>
                        <a:t>Self Help Credit Union</a:t>
                      </a:r>
                    </a:p>
                  </a:txBody>
                  <a:tcPr anchor="ctr">
                    <a:solidFill>
                      <a:schemeClr val="bg1"/>
                    </a:solidFill>
                  </a:tcPr>
                </a:tc>
                <a:tc>
                  <a:txBody>
                    <a:bodyPr/>
                    <a:lstStyle/>
                    <a:p>
                      <a:pPr algn="ctr"/>
                      <a:r>
                        <a:rPr lang="en-US" sz="1400" dirty="0">
                          <a:solidFill>
                            <a:schemeClr val="tx1"/>
                          </a:solidFill>
                        </a:rPr>
                        <a:t>CDs</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algn="ctr"/>
                      <a:endParaRPr lang="en-US" sz="1400" b="0" dirty="0">
                        <a:solidFill>
                          <a:schemeClr val="tx1"/>
                        </a:solidFill>
                      </a:endParaRPr>
                    </a:p>
                  </a:txBody>
                  <a:tcPr anchor="ctr">
                    <a:solidFill>
                      <a:schemeClr val="bg1"/>
                    </a:solidFill>
                  </a:tcPr>
                </a:tc>
                <a:extLst>
                  <a:ext uri="{0D108BD9-81ED-4DB2-BD59-A6C34878D82A}">
                    <a16:rowId xmlns:a16="http://schemas.microsoft.com/office/drawing/2014/main" xmlns="" val="569887185"/>
                  </a:ext>
                </a:extLst>
              </a:tr>
              <a:tr h="349939">
                <a:tc>
                  <a:txBody>
                    <a:bodyPr/>
                    <a:lstStyle/>
                    <a:p>
                      <a:pPr algn="ctr"/>
                      <a:r>
                        <a:rPr lang="en-US" sz="1400" dirty="0">
                          <a:solidFill>
                            <a:schemeClr val="tx1"/>
                          </a:solidFill>
                        </a:rPr>
                        <a:t>WinWin</a:t>
                      </a:r>
                    </a:p>
                  </a:txBody>
                  <a:tcPr anchor="ctr">
                    <a:solidFill>
                      <a:schemeClr val="bg1">
                        <a:lumMod val="75000"/>
                      </a:schemeClr>
                    </a:solidFill>
                  </a:tcPr>
                </a:tc>
                <a:tc>
                  <a:txBody>
                    <a:bodyPr/>
                    <a:lstStyle/>
                    <a:p>
                      <a:pPr algn="ctr"/>
                      <a:r>
                        <a:rPr lang="en-US" sz="1400" dirty="0">
                          <a:solidFill>
                            <a:schemeClr val="tx1"/>
                          </a:solidFill>
                        </a:rPr>
                        <a:t>Private Debt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algn="ctr"/>
                      <a:endParaRPr lang="en-US" sz="1400" b="0" dirty="0">
                        <a:solidFill>
                          <a:schemeClr val="tx1"/>
                        </a:solidFill>
                      </a:endParaRPr>
                    </a:p>
                  </a:txBody>
                  <a:tcPr anchor="ctr">
                    <a:solidFill>
                      <a:schemeClr val="bg1">
                        <a:lumMod val="75000"/>
                      </a:schemeClr>
                    </a:solidFill>
                  </a:tcPr>
                </a:tc>
                <a:extLst>
                  <a:ext uri="{0D108BD9-81ED-4DB2-BD59-A6C34878D82A}">
                    <a16:rowId xmlns:a16="http://schemas.microsoft.com/office/drawing/2014/main" xmlns="" val="2399770246"/>
                  </a:ext>
                </a:extLst>
              </a:tr>
              <a:tr h="349939">
                <a:tc>
                  <a:txBody>
                    <a:bodyPr/>
                    <a:lstStyle/>
                    <a:p>
                      <a:pPr algn="ctr"/>
                      <a:r>
                        <a:rPr lang="en-US" sz="1400" dirty="0">
                          <a:solidFill>
                            <a:schemeClr val="tx1"/>
                          </a:solidFill>
                        </a:rPr>
                        <a:t>Root Capital</a:t>
                      </a:r>
                    </a:p>
                  </a:txBody>
                  <a:tcPr anchor="ctr">
                    <a:solidFill>
                      <a:schemeClr val="bg1"/>
                    </a:solidFill>
                  </a:tcPr>
                </a:tc>
                <a:tc>
                  <a:txBody>
                    <a:bodyPr/>
                    <a:lstStyle/>
                    <a:p>
                      <a:pPr algn="ctr"/>
                      <a:r>
                        <a:rPr lang="en-US" sz="1400" dirty="0">
                          <a:solidFill>
                            <a:schemeClr val="tx1"/>
                          </a:solidFill>
                        </a:rPr>
                        <a:t>Private Debt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txBody>
                  <a:tcPr anchor="ctr">
                    <a:solidFill>
                      <a:schemeClr val="bg1"/>
                    </a:solidFill>
                  </a:tcPr>
                </a:tc>
                <a:extLst>
                  <a:ext uri="{0D108BD9-81ED-4DB2-BD59-A6C34878D82A}">
                    <a16:rowId xmlns:a16="http://schemas.microsoft.com/office/drawing/2014/main" xmlns="" val="1803528551"/>
                  </a:ext>
                </a:extLst>
              </a:tr>
              <a:tr h="688537">
                <a:tc>
                  <a:txBody>
                    <a:bodyPr/>
                    <a:lstStyle/>
                    <a:p>
                      <a:pPr algn="ctr"/>
                      <a:r>
                        <a:rPr lang="en-US" sz="1400" dirty="0">
                          <a:solidFill>
                            <a:schemeClr val="tx1"/>
                          </a:solidFill>
                        </a:rPr>
                        <a:t>Breckenridge</a:t>
                      </a:r>
                      <a:r>
                        <a:rPr lang="en-US" sz="1400" baseline="0" dirty="0">
                          <a:solidFill>
                            <a:schemeClr val="tx1"/>
                          </a:solidFill>
                        </a:rPr>
                        <a:t> Capital Advisors</a:t>
                      </a:r>
                      <a:endParaRPr lang="en-US" sz="1400" dirty="0">
                        <a:solidFill>
                          <a:schemeClr val="tx1"/>
                        </a:solidFill>
                      </a:endParaRPr>
                    </a:p>
                  </a:txBody>
                  <a:tcPr anchor="ctr">
                    <a:solidFill>
                      <a:schemeClr val="bg1">
                        <a:lumMod val="75000"/>
                      </a:schemeClr>
                    </a:solidFill>
                  </a:tcPr>
                </a:tc>
                <a:tc>
                  <a:txBody>
                    <a:bodyPr/>
                    <a:lstStyle/>
                    <a:p>
                      <a:pPr algn="ctr"/>
                      <a:r>
                        <a:rPr lang="en-US" sz="1400" dirty="0">
                          <a:solidFill>
                            <a:schemeClr val="tx1"/>
                          </a:solidFill>
                        </a:rPr>
                        <a:t>Private Debt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extLst>
                  <a:ext uri="{0D108BD9-81ED-4DB2-BD59-A6C34878D82A}">
                    <a16:rowId xmlns:a16="http://schemas.microsoft.com/office/drawing/2014/main" xmlns="" val="319641543"/>
                  </a:ext>
                </a:extLst>
              </a:tr>
              <a:tr h="349939">
                <a:tc>
                  <a:txBody>
                    <a:bodyPr/>
                    <a:lstStyle/>
                    <a:p>
                      <a:pPr algn="ctr"/>
                      <a:r>
                        <a:rPr lang="en-US" sz="1400" dirty="0">
                          <a:solidFill>
                            <a:schemeClr val="tx1"/>
                          </a:solidFill>
                        </a:rPr>
                        <a:t>Nia</a:t>
                      </a:r>
                    </a:p>
                  </a:txBody>
                  <a:tcPr anchor="ctr">
                    <a:solidFill>
                      <a:schemeClr val="bg1"/>
                    </a:solidFill>
                  </a:tcPr>
                </a:tc>
                <a:tc>
                  <a:txBody>
                    <a:bodyPr/>
                    <a:lstStyle/>
                    <a:p>
                      <a:pPr algn="ctr"/>
                      <a:r>
                        <a:rPr lang="en-US" sz="1400" dirty="0">
                          <a:solidFill>
                            <a:schemeClr val="tx1"/>
                          </a:solidFill>
                        </a:rPr>
                        <a:t>Public Equities</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extLst>
                  <a:ext uri="{0D108BD9-81ED-4DB2-BD59-A6C34878D82A}">
                    <a16:rowId xmlns:a16="http://schemas.microsoft.com/office/drawing/2014/main" xmlns="" val="3720549591"/>
                  </a:ext>
                </a:extLst>
              </a:tr>
              <a:tr h="349939">
                <a:tc>
                  <a:txBody>
                    <a:bodyPr/>
                    <a:lstStyle/>
                    <a:p>
                      <a:pPr algn="ctr"/>
                      <a:r>
                        <a:rPr lang="en-US" sz="1400" dirty="0">
                          <a:solidFill>
                            <a:schemeClr val="tx1"/>
                          </a:solidFill>
                        </a:rPr>
                        <a:t>Aperio</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Public Equities</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extLst>
                  <a:ext uri="{0D108BD9-81ED-4DB2-BD59-A6C34878D82A}">
                    <a16:rowId xmlns:a16="http://schemas.microsoft.com/office/drawing/2014/main" xmlns="" val="3625593003"/>
                  </a:ext>
                </a:extLst>
              </a:tr>
              <a:tr h="349939">
                <a:tc>
                  <a:txBody>
                    <a:bodyPr/>
                    <a:lstStyle/>
                    <a:p>
                      <a:pPr algn="ctr"/>
                      <a:r>
                        <a:rPr lang="en-US" sz="1400" dirty="0">
                          <a:solidFill>
                            <a:schemeClr val="tx1"/>
                          </a:solidFill>
                        </a:rPr>
                        <a:t>U.S.</a:t>
                      </a:r>
                      <a:r>
                        <a:rPr lang="en-US" sz="1400" baseline="0" dirty="0">
                          <a:solidFill>
                            <a:schemeClr val="tx1"/>
                          </a:solidFill>
                        </a:rPr>
                        <a:t> </a:t>
                      </a:r>
                      <a:r>
                        <a:rPr lang="en-US" sz="1400" dirty="0">
                          <a:solidFill>
                            <a:schemeClr val="tx1"/>
                          </a:solidFill>
                        </a:rPr>
                        <a:t>Trust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Public Equities</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extLst>
                  <a:ext uri="{0D108BD9-81ED-4DB2-BD59-A6C34878D82A}">
                    <a16:rowId xmlns:a16="http://schemas.microsoft.com/office/drawing/2014/main" xmlns="" val="3835189413"/>
                  </a:ext>
                </a:extLst>
              </a:tr>
              <a:tr h="487713">
                <a:tc>
                  <a:txBody>
                    <a:bodyPr/>
                    <a:lstStyle/>
                    <a:p>
                      <a:pPr algn="ctr"/>
                      <a:r>
                        <a:rPr lang="en-US" sz="1400" dirty="0">
                          <a:solidFill>
                            <a:schemeClr val="tx1"/>
                          </a:solidFill>
                        </a:rPr>
                        <a:t>Imprint Capital </a:t>
                      </a:r>
                    </a:p>
                  </a:txBody>
                  <a:tcPr anchor="ctr">
                    <a:solidFill>
                      <a:schemeClr val="bg1">
                        <a:lumMod val="75000"/>
                      </a:schemeClr>
                    </a:solidFill>
                  </a:tcPr>
                </a:tc>
                <a:tc>
                  <a:txBody>
                    <a:bodyPr/>
                    <a:lstStyle/>
                    <a:p>
                      <a:pPr algn="ctr"/>
                      <a:r>
                        <a:rPr lang="en-US" sz="1400" dirty="0">
                          <a:solidFill>
                            <a:schemeClr val="tx1"/>
                          </a:solidFill>
                        </a:rPr>
                        <a:t>Gender Lens Portfolios</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lumMod val="75000"/>
                      </a:schemeClr>
                    </a:solidFill>
                  </a:tcPr>
                </a:tc>
                <a:extLst>
                  <a:ext uri="{0D108BD9-81ED-4DB2-BD59-A6C34878D82A}">
                    <a16:rowId xmlns:a16="http://schemas.microsoft.com/office/drawing/2014/main" xmlns="" val="1708453454"/>
                  </a:ext>
                </a:extLst>
              </a:tr>
              <a:tr h="487713">
                <a:tc>
                  <a:txBody>
                    <a:bodyPr/>
                    <a:lstStyle/>
                    <a:p>
                      <a:pPr algn="ctr"/>
                      <a:r>
                        <a:rPr lang="en-US" sz="1400" dirty="0">
                          <a:solidFill>
                            <a:schemeClr val="tx1"/>
                          </a:solidFill>
                        </a:rPr>
                        <a:t>Veris Wealth Partners</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Gender Lens Portfolios</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Arial"/>
                          <a:ea typeface="+mn-ea"/>
                          <a:cs typeface="+mn-cs"/>
                        </a:rPr>
                        <a:t>√</a:t>
                      </a:r>
                    </a:p>
                  </a:txBody>
                  <a:tcPr anchor="ctr">
                    <a:solidFill>
                      <a:schemeClr val="bg1"/>
                    </a:solidFill>
                  </a:tcPr>
                </a:tc>
                <a:extLst>
                  <a:ext uri="{0D108BD9-81ED-4DB2-BD59-A6C34878D82A}">
                    <a16:rowId xmlns:a16="http://schemas.microsoft.com/office/drawing/2014/main" xmlns="" val="656866295"/>
                  </a:ext>
                </a:extLst>
              </a:tr>
            </a:tbl>
          </a:graphicData>
        </a:graphic>
      </p:graphicFrame>
    </p:spTree>
    <p:extLst>
      <p:ext uri="{BB962C8B-B14F-4D97-AF65-F5344CB8AC3E}">
        <p14:creationId xmlns:p14="http://schemas.microsoft.com/office/powerpoint/2010/main" val="15184621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23</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8" name="Title 1"/>
          <p:cNvSpPr>
            <a:spLocks noGrp="1"/>
          </p:cNvSpPr>
          <p:nvPr>
            <p:ph type="title"/>
          </p:nvPr>
        </p:nvSpPr>
        <p:spPr>
          <a:xfrm>
            <a:off x="0" y="152400"/>
            <a:ext cx="8763000" cy="786059"/>
          </a:xfrm>
        </p:spPr>
        <p:txBody>
          <a:bodyPr>
            <a:normAutofit/>
          </a:bodyPr>
          <a:lstStyle/>
          <a:p>
            <a:pPr algn="ctr"/>
            <a:r>
              <a:rPr lang="en-US" sz="3200" b="1" dirty="0">
                <a:solidFill>
                  <a:schemeClr val="tx1"/>
                </a:solidFill>
              </a:rPr>
              <a:t>Women’s wealth</a:t>
            </a:r>
          </a:p>
        </p:txBody>
      </p:sp>
      <p:sp>
        <p:nvSpPr>
          <p:cNvPr id="9" name="TextBox 8"/>
          <p:cNvSpPr txBox="1"/>
          <p:nvPr/>
        </p:nvSpPr>
        <p:spPr>
          <a:xfrm>
            <a:off x="756356" y="6272054"/>
            <a:ext cx="4882444" cy="400110"/>
          </a:xfrm>
          <a:prstGeom prst="rect">
            <a:avLst/>
          </a:prstGeom>
          <a:noFill/>
        </p:spPr>
        <p:txBody>
          <a:bodyPr wrap="square" rtlCol="0">
            <a:spAutoFit/>
          </a:bodyPr>
          <a:lstStyle/>
          <a:p>
            <a:r>
              <a:rPr lang="en-US" sz="1000" dirty="0"/>
              <a:t>Source: </a:t>
            </a:r>
            <a:r>
              <a:rPr lang="en-US" sz="1000" dirty="0">
                <a:ea typeface="ＭＳ Ｐゴシック" charset="-128"/>
                <a:cs typeface="ＭＳ Ｐゴシック" charset="-128"/>
              </a:rPr>
              <a:t>Biggest Trend in Social Good? Women in the Driver’s Seat!, </a:t>
            </a:r>
          </a:p>
          <a:p>
            <a:r>
              <a:rPr lang="en-US" sz="1000" dirty="0"/>
              <a:t>Shelia Herrling, Case Foundation, Jan. 17, 2017 blog</a:t>
            </a:r>
          </a:p>
        </p:txBody>
      </p:sp>
      <p:pic>
        <p:nvPicPr>
          <p:cNvPr id="3" name="Picture 2"/>
          <p:cNvPicPr>
            <a:picLocks noChangeAspect="1"/>
          </p:cNvPicPr>
          <p:nvPr/>
        </p:nvPicPr>
        <p:blipFill>
          <a:blip r:embed="rId3"/>
          <a:stretch>
            <a:fillRect/>
          </a:stretch>
        </p:blipFill>
        <p:spPr>
          <a:xfrm>
            <a:off x="3276600" y="1317812"/>
            <a:ext cx="1695450" cy="1790700"/>
          </a:xfrm>
          <a:prstGeom prst="rect">
            <a:avLst/>
          </a:prstGeom>
        </p:spPr>
      </p:pic>
      <p:sp>
        <p:nvSpPr>
          <p:cNvPr id="4" name="TextBox 3"/>
          <p:cNvSpPr txBox="1"/>
          <p:nvPr/>
        </p:nvSpPr>
        <p:spPr>
          <a:xfrm>
            <a:off x="838200" y="3620631"/>
            <a:ext cx="7467600" cy="2246769"/>
          </a:xfrm>
          <a:prstGeom prst="rect">
            <a:avLst/>
          </a:prstGeom>
          <a:noFill/>
        </p:spPr>
        <p:txBody>
          <a:bodyPr wrap="square" rtlCol="0">
            <a:spAutoFit/>
          </a:bodyPr>
          <a:lstStyle/>
          <a:p>
            <a:pPr marL="285750" indent="-285750">
              <a:spcBef>
                <a:spcPts val="1200"/>
              </a:spcBef>
              <a:buClr>
                <a:srgbClr val="8E4EA6"/>
              </a:buClr>
              <a:buFont typeface="Wingdings" panose="05000000000000000000" pitchFamily="2" charset="2"/>
              <a:buChar char="ü"/>
            </a:pPr>
            <a:r>
              <a:rPr lang="en-US" sz="2400" dirty="0"/>
              <a:t> Women control 39% of investible assets in the U.S.</a:t>
            </a:r>
          </a:p>
          <a:p>
            <a:pPr marL="401638" indent="-401638">
              <a:spcBef>
                <a:spcPts val="1200"/>
              </a:spcBef>
              <a:buClr>
                <a:srgbClr val="8E4EA6"/>
              </a:buClr>
              <a:buFont typeface="Wingdings" panose="05000000000000000000" pitchFamily="2" charset="2"/>
              <a:buChar char="ü"/>
            </a:pPr>
            <a:r>
              <a:rPr lang="en-US" sz="2400" dirty="0"/>
              <a:t>They control 51% or $14 trillion of personal wealth in the US </a:t>
            </a:r>
          </a:p>
          <a:p>
            <a:pPr marL="401638" indent="-401638">
              <a:spcBef>
                <a:spcPts val="1200"/>
              </a:spcBef>
              <a:buClr>
                <a:srgbClr val="8E4EA6"/>
              </a:buClr>
              <a:buFont typeface="Wingdings" panose="05000000000000000000" pitchFamily="2" charset="2"/>
              <a:buChar char="ü"/>
            </a:pPr>
            <a:r>
              <a:rPr lang="en-US" sz="2400" dirty="0"/>
              <a:t>This number is expected to increase to $22 trillion by 2020</a:t>
            </a:r>
          </a:p>
        </p:txBody>
      </p:sp>
      <p:sp>
        <p:nvSpPr>
          <p:cNvPr id="6" name="Rectangle 5"/>
          <p:cNvSpPr/>
          <p:nvPr/>
        </p:nvSpPr>
        <p:spPr>
          <a:xfrm>
            <a:off x="3124200" y="1143000"/>
            <a:ext cx="1981200" cy="2133600"/>
          </a:xfrm>
          <a:prstGeom prst="rect">
            <a:avLst/>
          </a:prstGeom>
          <a:noFill/>
          <a:ln w="28575">
            <a:solidFill>
              <a:srgbClr val="8E4EA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28772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04800"/>
            <a:ext cx="87630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a:cs typeface="ＭＳ Ｐゴシック"/>
              </a:rPr>
              <a:t>Interest has not translated into action</a:t>
            </a:r>
            <a:endParaRPr lang="en-US" sz="3200" dirty="0">
              <a:solidFill>
                <a:schemeClr val="tx1"/>
              </a:solidFill>
              <a:ea typeface="ＭＳ Ｐゴシック"/>
              <a:cs typeface="ＭＳ Ｐゴシック"/>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24</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7" name="Right Arrow 6"/>
          <p:cNvSpPr/>
          <p:nvPr/>
        </p:nvSpPr>
        <p:spPr>
          <a:xfrm>
            <a:off x="3886200" y="2743200"/>
            <a:ext cx="876300" cy="381000"/>
          </a:xfrm>
          <a:prstGeom prst="rightArrow">
            <a:avLst/>
          </a:prstGeom>
          <a:noFill/>
          <a:ln>
            <a:solidFill>
              <a:srgbClr val="E85B1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p:nvSpPr>
        <p:spPr>
          <a:xfrm>
            <a:off x="1524000" y="1877402"/>
            <a:ext cx="2021681" cy="2084998"/>
          </a:xfrm>
          <a:prstGeom prst="rect">
            <a:avLst/>
          </a:prstGeom>
          <a:noFill/>
          <a:ln w="19050">
            <a:solidFill>
              <a:srgbClr val="E85B1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5181600" y="1872456"/>
            <a:ext cx="2095500" cy="2089944"/>
          </a:xfrm>
          <a:prstGeom prst="rect">
            <a:avLst/>
          </a:prstGeom>
          <a:noFill/>
          <a:ln w="19050">
            <a:solidFill>
              <a:srgbClr val="E85B1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p:cNvPicPr>
            <a:picLocks noChangeAspect="1"/>
          </p:cNvPicPr>
          <p:nvPr/>
        </p:nvPicPr>
        <p:blipFill>
          <a:blip r:embed="rId3"/>
          <a:stretch>
            <a:fillRect/>
          </a:stretch>
        </p:blipFill>
        <p:spPr>
          <a:xfrm>
            <a:off x="1676400" y="2048668"/>
            <a:ext cx="1743076" cy="1808087"/>
          </a:xfrm>
          <a:prstGeom prst="rect">
            <a:avLst/>
          </a:prstGeom>
        </p:spPr>
      </p:pic>
      <p:sp>
        <p:nvSpPr>
          <p:cNvPr id="18" name="Rectangle 17"/>
          <p:cNvSpPr/>
          <p:nvPr/>
        </p:nvSpPr>
        <p:spPr>
          <a:xfrm>
            <a:off x="1515958" y="4238942"/>
            <a:ext cx="2029723" cy="1077218"/>
          </a:xfrm>
          <a:prstGeom prst="rect">
            <a:avLst/>
          </a:prstGeom>
        </p:spPr>
        <p:txBody>
          <a:bodyPr wrap="none">
            <a:spAutoFit/>
          </a:bodyPr>
          <a:lstStyle/>
          <a:p>
            <a:r>
              <a:rPr lang="en-US" sz="3200" b="1" i="1" dirty="0">
                <a:solidFill>
                  <a:srgbClr val="E85B16"/>
                </a:solidFill>
                <a:latin typeface="Times New Roman" panose="02020603050405020304" pitchFamily="18" charset="0"/>
                <a:cs typeface="Times New Roman" panose="02020603050405020304" pitchFamily="18" charset="0"/>
              </a:rPr>
              <a:t>70% - 79%</a:t>
            </a:r>
          </a:p>
          <a:p>
            <a:pPr algn="ctr"/>
            <a:r>
              <a:rPr lang="en-US" sz="3200" b="1" i="1" dirty="0">
                <a:solidFill>
                  <a:srgbClr val="E85B16"/>
                </a:solidFill>
                <a:latin typeface="Times New Roman" panose="02020603050405020304" pitchFamily="18" charset="0"/>
                <a:cs typeface="Times New Roman" panose="02020603050405020304" pitchFamily="18" charset="0"/>
              </a:rPr>
              <a:t>Interest*</a:t>
            </a:r>
            <a:endParaRPr lang="en-US" sz="3200" dirty="0"/>
          </a:p>
        </p:txBody>
      </p:sp>
      <p:sp>
        <p:nvSpPr>
          <p:cNvPr id="19" name="Rectangle 18"/>
          <p:cNvSpPr/>
          <p:nvPr/>
        </p:nvSpPr>
        <p:spPr>
          <a:xfrm>
            <a:off x="4762500" y="4229318"/>
            <a:ext cx="2933700" cy="1077218"/>
          </a:xfrm>
          <a:prstGeom prst="rect">
            <a:avLst/>
          </a:prstGeom>
        </p:spPr>
        <p:txBody>
          <a:bodyPr wrap="square">
            <a:spAutoFit/>
          </a:bodyPr>
          <a:lstStyle/>
          <a:p>
            <a:pPr algn="ctr"/>
            <a:r>
              <a:rPr lang="en-US" sz="3200" b="1" i="1" dirty="0">
                <a:solidFill>
                  <a:srgbClr val="E85B16"/>
                </a:solidFill>
                <a:latin typeface="Times New Roman" panose="02020603050405020304" pitchFamily="18" charset="0"/>
                <a:cs typeface="Times New Roman" panose="02020603050405020304" pitchFamily="18" charset="0"/>
              </a:rPr>
              <a:t>9%</a:t>
            </a:r>
          </a:p>
          <a:p>
            <a:pPr algn="ctr"/>
            <a:r>
              <a:rPr lang="en-US" sz="3200" b="1" i="1" dirty="0">
                <a:solidFill>
                  <a:srgbClr val="E85B16"/>
                </a:solidFill>
                <a:latin typeface="Times New Roman" panose="02020603050405020304" pitchFamily="18" charset="0"/>
                <a:cs typeface="Times New Roman" panose="02020603050405020304" pitchFamily="18" charset="0"/>
              </a:rPr>
              <a:t>Action**</a:t>
            </a:r>
            <a:endParaRPr lang="en-US" sz="3200" dirty="0"/>
          </a:p>
        </p:txBody>
      </p:sp>
      <p:sp>
        <p:nvSpPr>
          <p:cNvPr id="24" name="TextBox 23"/>
          <p:cNvSpPr txBox="1"/>
          <p:nvPr/>
        </p:nvSpPr>
        <p:spPr>
          <a:xfrm>
            <a:off x="685800" y="6243935"/>
            <a:ext cx="6096000" cy="553998"/>
          </a:xfrm>
          <a:prstGeom prst="rect">
            <a:avLst/>
          </a:prstGeom>
          <a:noFill/>
        </p:spPr>
        <p:txBody>
          <a:bodyPr wrap="square" rtlCol="0">
            <a:spAutoFit/>
          </a:bodyPr>
          <a:lstStyle/>
          <a:p>
            <a:r>
              <a:rPr lang="en-US" sz="1000" dirty="0"/>
              <a:t>Sources: Women Leading the Way in Impact Investing Preliminary Project Findings, The Philanthropic Initiative, May 5, 2016*</a:t>
            </a:r>
          </a:p>
          <a:p>
            <a:r>
              <a:rPr lang="en-US" sz="1000" dirty="0"/>
              <a:t>U.S. Trust Insights on Wealth and Worth Survey (2015)**</a:t>
            </a:r>
          </a:p>
        </p:txBody>
      </p:sp>
      <p:pic>
        <p:nvPicPr>
          <p:cNvPr id="2" name="Picture 1"/>
          <p:cNvPicPr>
            <a:picLocks noChangeAspect="1"/>
          </p:cNvPicPr>
          <p:nvPr/>
        </p:nvPicPr>
        <p:blipFill>
          <a:blip r:embed="rId4"/>
          <a:stretch>
            <a:fillRect/>
          </a:stretch>
        </p:blipFill>
        <p:spPr>
          <a:xfrm>
            <a:off x="5334000" y="1981200"/>
            <a:ext cx="1828800" cy="1804307"/>
          </a:xfrm>
          <a:prstGeom prst="rect">
            <a:avLst/>
          </a:prstGeom>
        </p:spPr>
      </p:pic>
    </p:spTree>
    <p:extLst>
      <p:ext uri="{BB962C8B-B14F-4D97-AF65-F5344CB8AC3E}">
        <p14:creationId xmlns:p14="http://schemas.microsoft.com/office/powerpoint/2010/main" val="1690883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9" name="Rounded Rectangle 8"/>
          <p:cNvSpPr/>
          <p:nvPr/>
        </p:nvSpPr>
        <p:spPr>
          <a:xfrm>
            <a:off x="3505200" y="3621019"/>
            <a:ext cx="1743083" cy="2322581"/>
          </a:xfrm>
          <a:prstGeom prst="roundRect">
            <a:avLst/>
          </a:prstGeom>
          <a:noFill/>
          <a:ln w="38100">
            <a:solidFill>
              <a:srgbClr val="E85B1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Rounded Rectangle 22"/>
          <p:cNvSpPr/>
          <p:nvPr/>
        </p:nvSpPr>
        <p:spPr>
          <a:xfrm>
            <a:off x="5486400" y="1030219"/>
            <a:ext cx="1743083" cy="2322581"/>
          </a:xfrm>
          <a:prstGeom prst="roundRect">
            <a:avLst/>
          </a:prstGeom>
          <a:solidFill>
            <a:schemeClr val="bg1"/>
          </a:solidFill>
          <a:ln w="38100">
            <a:solidFill>
              <a:srgbClr val="E85B1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Rounded Rectangle 23"/>
          <p:cNvSpPr/>
          <p:nvPr/>
        </p:nvSpPr>
        <p:spPr>
          <a:xfrm>
            <a:off x="1571176" y="1030219"/>
            <a:ext cx="1743083" cy="2322581"/>
          </a:xfrm>
          <a:prstGeom prst="roundRect">
            <a:avLst/>
          </a:prstGeom>
          <a:noFill/>
          <a:ln w="38100">
            <a:solidFill>
              <a:srgbClr val="E85B1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195" name="Title 9"/>
          <p:cNvSpPr>
            <a:spLocks noGrp="1"/>
          </p:cNvSpPr>
          <p:nvPr>
            <p:ph type="title"/>
          </p:nvPr>
        </p:nvSpPr>
        <p:spPr bwMode="auto">
          <a:xfrm>
            <a:off x="0" y="306267"/>
            <a:ext cx="87630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pitchFamily="34" charset="-128"/>
              </a:rPr>
              <a:t>Take action</a:t>
            </a: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25</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10" name="Rounded Rectangle 9"/>
          <p:cNvSpPr/>
          <p:nvPr/>
        </p:nvSpPr>
        <p:spPr>
          <a:xfrm>
            <a:off x="5486400" y="3621019"/>
            <a:ext cx="1743083" cy="2322581"/>
          </a:xfrm>
          <a:prstGeom prst="roundRect">
            <a:avLst/>
          </a:prstGeom>
          <a:solidFill>
            <a:schemeClr val="bg1"/>
          </a:solidFill>
          <a:ln w="38100">
            <a:solidFill>
              <a:srgbClr val="E85B1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ounded Rectangle 11"/>
          <p:cNvSpPr/>
          <p:nvPr/>
        </p:nvSpPr>
        <p:spPr>
          <a:xfrm>
            <a:off x="1533517" y="3621019"/>
            <a:ext cx="1743083" cy="2322581"/>
          </a:xfrm>
          <a:prstGeom prst="roundRect">
            <a:avLst/>
          </a:prstGeom>
          <a:noFill/>
          <a:ln w="38100">
            <a:solidFill>
              <a:srgbClr val="E85B1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ounded Rectangle 12"/>
          <p:cNvSpPr/>
          <p:nvPr/>
        </p:nvSpPr>
        <p:spPr>
          <a:xfrm>
            <a:off x="3550403" y="1030219"/>
            <a:ext cx="1743083" cy="2322581"/>
          </a:xfrm>
          <a:prstGeom prst="roundRect">
            <a:avLst/>
          </a:prstGeom>
          <a:noFill/>
          <a:ln w="38100">
            <a:solidFill>
              <a:srgbClr val="E85B1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extBox 13"/>
          <p:cNvSpPr txBox="1"/>
          <p:nvPr/>
        </p:nvSpPr>
        <p:spPr>
          <a:xfrm>
            <a:off x="3546254" y="2476918"/>
            <a:ext cx="1743083" cy="584775"/>
          </a:xfrm>
          <a:prstGeom prst="rect">
            <a:avLst/>
          </a:prstGeom>
          <a:noFill/>
        </p:spPr>
        <p:txBody>
          <a:bodyPr wrap="square" rtlCol="0">
            <a:spAutoFit/>
          </a:bodyPr>
          <a:lstStyle/>
          <a:p>
            <a:pPr algn="ctr"/>
            <a:r>
              <a:rPr lang="en-US" sz="1600" dirty="0">
                <a:latin typeface="+mn-lt"/>
                <a:ea typeface="ＭＳ Ｐゴシック"/>
              </a:rPr>
              <a:t>Ask your financial advisor</a:t>
            </a:r>
            <a:endParaRPr lang="en-US" sz="1600" dirty="0">
              <a:latin typeface="+mn-lt"/>
            </a:endParaRPr>
          </a:p>
        </p:txBody>
      </p:sp>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24278" y="835765"/>
            <a:ext cx="1467324" cy="1898890"/>
          </a:xfrm>
          <a:prstGeom prst="rect">
            <a:avLst/>
          </a:prstGeom>
        </p:spPr>
      </p:pic>
      <p:sp>
        <p:nvSpPr>
          <p:cNvPr id="25" name="TextBox 24"/>
          <p:cNvSpPr txBox="1"/>
          <p:nvPr/>
        </p:nvSpPr>
        <p:spPr>
          <a:xfrm>
            <a:off x="5524941" y="4853050"/>
            <a:ext cx="1637859" cy="830997"/>
          </a:xfrm>
          <a:prstGeom prst="rect">
            <a:avLst/>
          </a:prstGeom>
          <a:noFill/>
        </p:spPr>
        <p:txBody>
          <a:bodyPr wrap="square" rtlCol="0">
            <a:spAutoFit/>
          </a:bodyPr>
          <a:lstStyle/>
          <a:p>
            <a:pPr algn="ctr"/>
            <a:r>
              <a:rPr lang="en-US" sz="1600" dirty="0">
                <a:latin typeface="+mn-lt"/>
                <a:ea typeface="ＭＳ Ｐゴシック"/>
                <a:cs typeface="ＭＳ Ｐゴシック"/>
              </a:rPr>
              <a:t>Engage in investor activism</a:t>
            </a:r>
            <a:endParaRPr lang="en-US" sz="1600" dirty="0">
              <a:latin typeface="+mn-lt"/>
            </a:endParaRPr>
          </a:p>
        </p:txBody>
      </p:sp>
      <p:sp>
        <p:nvSpPr>
          <p:cNvPr id="26" name="TextBox 25"/>
          <p:cNvSpPr txBox="1"/>
          <p:nvPr/>
        </p:nvSpPr>
        <p:spPr>
          <a:xfrm>
            <a:off x="1566858" y="4892842"/>
            <a:ext cx="1676400" cy="1077218"/>
          </a:xfrm>
          <a:prstGeom prst="rect">
            <a:avLst/>
          </a:prstGeom>
          <a:noFill/>
        </p:spPr>
        <p:txBody>
          <a:bodyPr wrap="square" rtlCol="0">
            <a:spAutoFit/>
          </a:bodyPr>
          <a:lstStyle/>
          <a:p>
            <a:pPr algn="ctr"/>
            <a:r>
              <a:rPr lang="en-US" sz="1600" dirty="0">
                <a:latin typeface="+mj-lt"/>
                <a:ea typeface="ＭＳ Ｐゴシック"/>
                <a:cs typeface="ＭＳ Ｐゴシック"/>
              </a:rPr>
              <a:t>Take advantage of financial toolkits on the topic</a:t>
            </a:r>
            <a:endParaRPr lang="en-US" sz="1600" dirty="0">
              <a:latin typeface="+mj-lt"/>
            </a:endParaRPr>
          </a:p>
        </p:txBody>
      </p:sp>
      <p:sp>
        <p:nvSpPr>
          <p:cNvPr id="27" name="TextBox 26"/>
          <p:cNvSpPr txBox="1"/>
          <p:nvPr/>
        </p:nvSpPr>
        <p:spPr>
          <a:xfrm>
            <a:off x="5389942" y="2472747"/>
            <a:ext cx="1935997" cy="584775"/>
          </a:xfrm>
          <a:prstGeom prst="rect">
            <a:avLst/>
          </a:prstGeom>
          <a:noFill/>
        </p:spPr>
        <p:txBody>
          <a:bodyPr wrap="square" rtlCol="0">
            <a:spAutoFit/>
          </a:bodyPr>
          <a:lstStyle/>
          <a:p>
            <a:pPr algn="ctr"/>
            <a:r>
              <a:rPr lang="en-US" sz="1600" dirty="0">
                <a:latin typeface="+mn-lt"/>
                <a:ea typeface="ＭＳ Ｐゴシック"/>
                <a:cs typeface="ＭＳ Ｐゴシック"/>
              </a:rPr>
              <a:t>Educate</a:t>
            </a:r>
            <a:br>
              <a:rPr lang="en-US" sz="1600" dirty="0">
                <a:latin typeface="+mn-lt"/>
                <a:ea typeface="ＭＳ Ｐゴシック"/>
                <a:cs typeface="ＭＳ Ｐゴシック"/>
              </a:rPr>
            </a:br>
            <a:r>
              <a:rPr lang="en-US" sz="1600" dirty="0">
                <a:latin typeface="+mn-lt"/>
                <a:ea typeface="ＭＳ Ｐゴシック"/>
                <a:cs typeface="ＭＳ Ｐゴシック"/>
              </a:rPr>
              <a:t>yourself</a:t>
            </a:r>
            <a:endParaRPr lang="en-US" sz="1600" dirty="0">
              <a:latin typeface="+mn-lt"/>
            </a:endParaRPr>
          </a:p>
        </p:txBody>
      </p:sp>
      <p:sp>
        <p:nvSpPr>
          <p:cNvPr id="28" name="TextBox 27"/>
          <p:cNvSpPr txBox="1"/>
          <p:nvPr/>
        </p:nvSpPr>
        <p:spPr>
          <a:xfrm>
            <a:off x="1702903" y="2465451"/>
            <a:ext cx="1464429" cy="830997"/>
          </a:xfrm>
          <a:prstGeom prst="rect">
            <a:avLst/>
          </a:prstGeom>
          <a:noFill/>
        </p:spPr>
        <p:txBody>
          <a:bodyPr wrap="square" rtlCol="0">
            <a:spAutoFit/>
          </a:bodyPr>
          <a:lstStyle/>
          <a:p>
            <a:pPr algn="ctr"/>
            <a:r>
              <a:rPr lang="en-US" sz="1600" dirty="0">
                <a:latin typeface="+mn-lt"/>
                <a:ea typeface="ＭＳ Ｐゴシック"/>
                <a:cs typeface="ＭＳ Ｐゴシック"/>
              </a:rPr>
              <a:t>Start with your 401(k) account</a:t>
            </a:r>
            <a:endParaRPr lang="en-US" sz="1600" dirty="0">
              <a:latin typeface="+mn-lt"/>
            </a:endParaRPr>
          </a:p>
        </p:txBody>
      </p:sp>
      <p:pic>
        <p:nvPicPr>
          <p:cNvPr id="31" name="Picture 30"/>
          <p:cNvPicPr>
            <a:picLocks noChangeAspect="1"/>
          </p:cNvPicPr>
          <p:nvPr/>
        </p:nvPicPr>
        <p:blipFill>
          <a:blip r:embed="rId4"/>
          <a:stretch>
            <a:fillRect/>
          </a:stretch>
        </p:blipFill>
        <p:spPr>
          <a:xfrm>
            <a:off x="1974636" y="3785725"/>
            <a:ext cx="920964" cy="938675"/>
          </a:xfrm>
          <a:prstGeom prst="rect">
            <a:avLst/>
          </a:prstGeom>
        </p:spPr>
      </p:pic>
      <p:pic>
        <p:nvPicPr>
          <p:cNvPr id="42" name="Picture 4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4238644" y="1396956"/>
            <a:ext cx="366600" cy="806804"/>
          </a:xfrm>
          <a:prstGeom prst="rect">
            <a:avLst/>
          </a:prstGeom>
        </p:spPr>
      </p:pic>
      <p:pic>
        <p:nvPicPr>
          <p:cNvPr id="2" name="Picture 1"/>
          <p:cNvPicPr>
            <a:picLocks noChangeAspect="1"/>
          </p:cNvPicPr>
          <p:nvPr/>
        </p:nvPicPr>
        <p:blipFill>
          <a:blip r:embed="rId6"/>
          <a:stretch>
            <a:fillRect/>
          </a:stretch>
        </p:blipFill>
        <p:spPr>
          <a:xfrm>
            <a:off x="1933569" y="1396956"/>
            <a:ext cx="942978" cy="809328"/>
          </a:xfrm>
          <a:prstGeom prst="rect">
            <a:avLst/>
          </a:prstGeom>
        </p:spPr>
      </p:pic>
      <p:pic>
        <p:nvPicPr>
          <p:cNvPr id="3" name="Picture 2"/>
          <p:cNvPicPr>
            <a:picLocks noChangeAspect="1"/>
          </p:cNvPicPr>
          <p:nvPr/>
        </p:nvPicPr>
        <p:blipFill>
          <a:blip r:embed="rId7"/>
          <a:stretch>
            <a:fillRect/>
          </a:stretch>
        </p:blipFill>
        <p:spPr>
          <a:xfrm>
            <a:off x="5867400" y="3876850"/>
            <a:ext cx="833155" cy="926468"/>
          </a:xfrm>
          <a:prstGeom prst="rect">
            <a:avLst/>
          </a:prstGeom>
        </p:spPr>
      </p:pic>
      <p:pic>
        <p:nvPicPr>
          <p:cNvPr id="4" name="Picture 3"/>
          <p:cNvPicPr>
            <a:picLocks noChangeAspect="1"/>
          </p:cNvPicPr>
          <p:nvPr/>
        </p:nvPicPr>
        <p:blipFill>
          <a:blip r:embed="rId8"/>
          <a:stretch>
            <a:fillRect/>
          </a:stretch>
        </p:blipFill>
        <p:spPr>
          <a:xfrm>
            <a:off x="3833825" y="3782888"/>
            <a:ext cx="1085831" cy="941512"/>
          </a:xfrm>
          <a:prstGeom prst="rect">
            <a:avLst/>
          </a:prstGeom>
        </p:spPr>
      </p:pic>
      <p:sp>
        <p:nvSpPr>
          <p:cNvPr id="17" name="TextBox 16"/>
          <p:cNvSpPr txBox="1"/>
          <p:nvPr/>
        </p:nvSpPr>
        <p:spPr>
          <a:xfrm>
            <a:off x="3451765" y="4648200"/>
            <a:ext cx="1882235" cy="1323439"/>
          </a:xfrm>
          <a:prstGeom prst="rect">
            <a:avLst/>
          </a:prstGeom>
          <a:noFill/>
        </p:spPr>
        <p:txBody>
          <a:bodyPr wrap="square" rtlCol="0">
            <a:spAutoFit/>
          </a:bodyPr>
          <a:lstStyle/>
          <a:p>
            <a:pPr algn="ctr"/>
            <a:r>
              <a:rPr lang="en-US" sz="1600" dirty="0">
                <a:latin typeface="+mj-lt"/>
                <a:ea typeface="ＭＳ Ｐゴシック"/>
                <a:cs typeface="ＭＳ Ｐゴシック"/>
              </a:rPr>
              <a:t>Seek out philanthropically rooted women’s support communities</a:t>
            </a:r>
            <a:endParaRPr lang="en-US" sz="1600" dirty="0">
              <a:latin typeface="+mj-l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609600" y="381000"/>
            <a:ext cx="75438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pitchFamily="34" charset="-128"/>
              </a:rPr>
              <a:t>Resources</a:t>
            </a:r>
          </a:p>
        </p:txBody>
      </p:sp>
      <p:sp>
        <p:nvSpPr>
          <p:cNvPr id="8196" name="Content Placeholder 10"/>
          <p:cNvSpPr>
            <a:spLocks noGrp="1"/>
          </p:cNvSpPr>
          <p:nvPr>
            <p:ph idx="1"/>
          </p:nvPr>
        </p:nvSpPr>
        <p:spPr bwMode="auto">
          <a:xfrm>
            <a:off x="1066800" y="1592513"/>
            <a:ext cx="7010400" cy="4068763"/>
          </a:xfrm>
          <a:noFill/>
          <a:ln>
            <a:miter lim="800000"/>
            <a:headEnd/>
            <a:tailEnd/>
          </a:ln>
        </p:spPr>
        <p:txBody>
          <a:bodyPr wrap="square" lIns="91440" tIns="45720" rIns="91440" bIns="45720" numCol="1" anchor="t" anchorCtr="0" compatLnSpc="1">
            <a:prstTxWarp prst="textNoShape">
              <a:avLst/>
            </a:prstTxWarp>
          </a:bodyPr>
          <a:lstStyle/>
          <a:p>
            <a:pPr marL="457200" indent="-457200">
              <a:spcBef>
                <a:spcPts val="1200"/>
              </a:spcBef>
              <a:buClr>
                <a:srgbClr val="00589A"/>
              </a:buClr>
              <a:buFont typeface="Wingdings" panose="05000000000000000000" pitchFamily="2" charset="2"/>
              <a:buChar char="ü"/>
            </a:pPr>
            <a:r>
              <a:rPr lang="en-US" sz="2400" dirty="0">
                <a:solidFill>
                  <a:schemeClr val="tx1"/>
                </a:solidFill>
              </a:rPr>
              <a:t>Morningstar Sustainability Ratings</a:t>
            </a:r>
            <a:r>
              <a:rPr lang="en-US" sz="2400" baseline="30000" dirty="0">
                <a:solidFill>
                  <a:schemeClr val="tx1"/>
                </a:solidFill>
              </a:rPr>
              <a:t>TM</a:t>
            </a:r>
            <a:r>
              <a:rPr lang="en-US" sz="2400" dirty="0">
                <a:solidFill>
                  <a:schemeClr val="tx1"/>
                </a:solidFill>
              </a:rPr>
              <a:t> for more than 20,000 investment options</a:t>
            </a:r>
          </a:p>
          <a:p>
            <a:pPr marL="457200" indent="-457200">
              <a:spcBef>
                <a:spcPts val="1200"/>
              </a:spcBef>
              <a:buClr>
                <a:srgbClr val="00589A"/>
              </a:buClr>
              <a:buFont typeface="Wingdings" panose="05000000000000000000" pitchFamily="2" charset="2"/>
              <a:buChar char="ü"/>
            </a:pPr>
            <a:r>
              <a:rPr lang="en-US" sz="2400" dirty="0">
                <a:solidFill>
                  <a:schemeClr val="tx1"/>
                </a:solidFill>
              </a:rPr>
              <a:t>Gauge investments’ adherence to SRI principles</a:t>
            </a:r>
          </a:p>
          <a:p>
            <a:pPr marL="457200" indent="-457200">
              <a:spcBef>
                <a:spcPts val="1200"/>
              </a:spcBef>
              <a:buClr>
                <a:srgbClr val="00589A"/>
              </a:buClr>
              <a:buFont typeface="Wingdings" panose="05000000000000000000" pitchFamily="2" charset="2"/>
              <a:buChar char="ü"/>
            </a:pPr>
            <a:r>
              <a:rPr lang="en-US" sz="2400" dirty="0">
                <a:solidFill>
                  <a:schemeClr val="tx1"/>
                </a:solidFill>
              </a:rPr>
              <a:t>Measure how well the companies in the portfolio are managing their ESG risk and opportunities</a:t>
            </a:r>
          </a:p>
          <a:p>
            <a:pPr marL="457200" indent="-457200">
              <a:spcBef>
                <a:spcPts val="1200"/>
              </a:spcBef>
              <a:buClr>
                <a:srgbClr val="00589A"/>
              </a:buClr>
              <a:buFont typeface="Wingdings" panose="05000000000000000000" pitchFamily="2" charset="2"/>
              <a:buChar char="ü"/>
            </a:pPr>
            <a:r>
              <a:rPr lang="en-US" sz="2400" dirty="0">
                <a:solidFill>
                  <a:schemeClr val="tx1"/>
                </a:solidFill>
              </a:rPr>
              <a:t>Provide a basis for comparison across funds</a:t>
            </a:r>
          </a:p>
          <a:p>
            <a:pPr marL="0" indent="0"/>
            <a:endParaRPr lang="en-US" sz="2800" dirty="0">
              <a:solidFill>
                <a:schemeClr val="tx1"/>
              </a:solidFill>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26</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2" name="TextBox 1"/>
          <p:cNvSpPr txBox="1"/>
          <p:nvPr/>
        </p:nvSpPr>
        <p:spPr>
          <a:xfrm>
            <a:off x="838200" y="6180892"/>
            <a:ext cx="5715000" cy="400110"/>
          </a:xfrm>
          <a:prstGeom prst="rect">
            <a:avLst/>
          </a:prstGeom>
          <a:noFill/>
        </p:spPr>
        <p:txBody>
          <a:bodyPr wrap="square" rtlCol="0">
            <a:spAutoFit/>
          </a:bodyPr>
          <a:lstStyle/>
          <a:p>
            <a:r>
              <a:rPr lang="en-US" sz="1000" dirty="0">
                <a:ea typeface="ＭＳ Ｐゴシック" charset="-128"/>
                <a:cs typeface="ＭＳ Ｐゴシック" charset="-128"/>
              </a:rPr>
              <a:t>Source: Sustainable Signals: The Asset Manager Perspective, Nov. 2016, Morgan Stanley Institute for Sustainable Investing</a:t>
            </a:r>
          </a:p>
        </p:txBody>
      </p:sp>
    </p:spTree>
    <p:extLst>
      <p:ext uri="{BB962C8B-B14F-4D97-AF65-F5344CB8AC3E}">
        <p14:creationId xmlns:p14="http://schemas.microsoft.com/office/powerpoint/2010/main" val="41995568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8"/>
          <p:cNvSpPr>
            <a:spLocks noGrp="1"/>
          </p:cNvSpPr>
          <p:nvPr>
            <p:ph type="title"/>
          </p:nvPr>
        </p:nvSpPr>
        <p:spPr bwMode="auto">
          <a:xfrm>
            <a:off x="609600" y="1676400"/>
            <a:ext cx="8001000" cy="3429000"/>
          </a:xfrm>
          <a:noFill/>
          <a:ln>
            <a:miter lim="800000"/>
            <a:headEnd/>
            <a:tailEnd/>
          </a:ln>
        </p:spPr>
        <p:txBody>
          <a:bodyPr wrap="square" lIns="91440" tIns="45720" rIns="91440" bIns="45720" numCol="1" anchor="t" anchorCtr="0" compatLnSpc="1">
            <a:prstTxWarp prst="textNoShape">
              <a:avLst/>
            </a:prstTxWarp>
          </a:bodyPr>
          <a:lstStyle/>
          <a:p>
            <a:pPr algn="ctr"/>
            <a:r>
              <a:rPr lang="en-US" dirty="0">
                <a:solidFill>
                  <a:schemeClr val="bg1"/>
                </a:solidFill>
                <a:ea typeface="ＭＳ Ｐゴシック" pitchFamily="34" charset="-128"/>
              </a:rPr>
              <a:t>Here when you need us</a:t>
            </a:r>
            <a:br>
              <a:rPr lang="en-US" dirty="0">
                <a:solidFill>
                  <a:schemeClr val="bg1"/>
                </a:solidFill>
                <a:ea typeface="ＭＳ Ｐゴシック" pitchFamily="34" charset="-128"/>
              </a:rPr>
            </a:br>
            <a:r>
              <a:rPr lang="en-US" dirty="0">
                <a:solidFill>
                  <a:schemeClr val="bg1"/>
                </a:solidFill>
                <a:ea typeface="ＭＳ Ｐゴシック" pitchFamily="34" charset="-128"/>
              </a:rPr>
              <a:t/>
            </a:r>
            <a:br>
              <a:rPr lang="en-US" dirty="0">
                <a:solidFill>
                  <a:schemeClr val="bg1"/>
                </a:solidFill>
                <a:ea typeface="ＭＳ Ｐゴシック" pitchFamily="34" charset="-128"/>
              </a:rPr>
            </a:br>
            <a:r>
              <a:rPr lang="en-US" sz="2400" dirty="0">
                <a:solidFill>
                  <a:schemeClr val="bg1"/>
                </a:solidFill>
                <a:ea typeface="ＭＳ Ｐゴシック" pitchFamily="34" charset="-128"/>
              </a:rPr>
              <a:t>National Sales Desk:			1-800-321-6064</a:t>
            </a:r>
            <a:br>
              <a:rPr lang="en-US" sz="2400" dirty="0">
                <a:solidFill>
                  <a:schemeClr val="bg1"/>
                </a:solidFill>
                <a:ea typeface="ＭＳ Ｐゴシック" pitchFamily="34" charset="-128"/>
              </a:rPr>
            </a:br>
            <a:r>
              <a:rPr lang="en-US" sz="2400" dirty="0">
                <a:solidFill>
                  <a:schemeClr val="bg1"/>
                </a:solidFill>
                <a:ea typeface="ＭＳ Ｐゴシック" pitchFamily="34" charset="-128"/>
              </a:rPr>
              <a:t>Nationwide Financial Network</a:t>
            </a:r>
            <a:r>
              <a:rPr lang="en-US" sz="2400" baseline="60000" dirty="0">
                <a:solidFill>
                  <a:srgbClr val="FFFFFF"/>
                </a:solidFill>
                <a:cs typeface="Arial" charset="0"/>
              </a:rPr>
              <a:t>®</a:t>
            </a:r>
            <a:r>
              <a:rPr lang="en-US" sz="2400" dirty="0">
                <a:solidFill>
                  <a:schemeClr val="bg1"/>
                </a:solidFill>
                <a:ea typeface="ＭＳ Ｐゴシック" pitchFamily="34" charset="-128"/>
                <a:cs typeface="Arial" charset="0"/>
              </a:rPr>
              <a:t>:		1-877-223-0795</a:t>
            </a:r>
            <a:br>
              <a:rPr lang="en-US" sz="2400" dirty="0">
                <a:solidFill>
                  <a:schemeClr val="bg1"/>
                </a:solidFill>
                <a:ea typeface="ＭＳ Ｐゴシック" pitchFamily="34" charset="-128"/>
                <a:cs typeface="Arial" charset="0"/>
              </a:rPr>
            </a:br>
            <a:r>
              <a:rPr lang="en-US" sz="2400" dirty="0">
                <a:solidFill>
                  <a:schemeClr val="bg1"/>
                </a:solidFill>
                <a:ea typeface="ＭＳ Ｐゴシック" pitchFamily="34" charset="-128"/>
                <a:cs typeface="Arial" charset="0"/>
              </a:rPr>
              <a:t>Brokerage General Agents (BGAs):	1-888-767-7373</a:t>
            </a:r>
            <a:br>
              <a:rPr lang="en-US" sz="2400" dirty="0">
                <a:solidFill>
                  <a:schemeClr val="bg1"/>
                </a:solidFill>
                <a:ea typeface="ＭＳ Ｐゴシック" pitchFamily="34" charset="-128"/>
                <a:cs typeface="Arial" charset="0"/>
              </a:rPr>
            </a:br>
            <a:r>
              <a:rPr lang="en-US" sz="2400" dirty="0">
                <a:solidFill>
                  <a:schemeClr val="bg1"/>
                </a:solidFill>
                <a:ea typeface="ＭＳ Ｐゴシック" pitchFamily="34" charset="-128"/>
                <a:cs typeface="Arial" charset="0"/>
              </a:rPr>
              <a:t/>
            </a:r>
            <a:br>
              <a:rPr lang="en-US" sz="2400" dirty="0">
                <a:solidFill>
                  <a:schemeClr val="bg1"/>
                </a:solidFill>
                <a:ea typeface="ＭＳ Ｐゴシック" pitchFamily="34" charset="-128"/>
                <a:cs typeface="Arial" charset="0"/>
              </a:rPr>
            </a:br>
            <a:r>
              <a:rPr lang="en-US" sz="2400" dirty="0">
                <a:solidFill>
                  <a:schemeClr val="bg1"/>
                </a:solidFill>
                <a:ea typeface="ＭＳ Ｐゴシック" pitchFamily="34" charset="-128"/>
                <a:cs typeface="Arial" charset="0"/>
              </a:rPr>
              <a:t>Option 9, extension:677-6500</a:t>
            </a:r>
            <a:endParaRPr lang="en-US" sz="2400" dirty="0">
              <a:solidFill>
                <a:schemeClr val="bg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27</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7" name="Footer Placeholder 3"/>
          <p:cNvSpPr txBox="1">
            <a:spLocks/>
          </p:cNvSpPr>
          <p:nvPr/>
        </p:nvSpPr>
        <p:spPr>
          <a:xfrm>
            <a:off x="457200" y="6400801"/>
            <a:ext cx="1600200" cy="304800"/>
          </a:xfrm>
          <a:prstGeom prst="rect">
            <a:avLst/>
          </a:prstGeom>
          <a:noFill/>
        </p:spPr>
        <p:txBody>
          <a:bodyPr/>
          <a:ls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r>
              <a:rPr lang="en-US" sz="1000" dirty="0">
                <a:solidFill>
                  <a:schemeClr val="bg1"/>
                </a:solidFill>
              </a:rPr>
              <a:t>NFM-16563AO (06/17)</a:t>
            </a:r>
            <a:endParaRPr lang="en-US" sz="1000" dirty="0">
              <a:solidFill>
                <a:schemeClr val="bg1"/>
              </a:solidFill>
              <a:cs typeface="Arial" charset="0"/>
            </a:endParaRPr>
          </a:p>
        </p:txBody>
      </p:sp>
    </p:spTree>
    <p:extLst>
      <p:ext uri="{BB962C8B-B14F-4D97-AF65-F5344CB8AC3E}">
        <p14:creationId xmlns:p14="http://schemas.microsoft.com/office/powerpoint/2010/main" val="466811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p:cNvGraphicFramePr>
            <a:graphicFrameLocks noGrp="1"/>
          </p:cNvGraphicFramePr>
          <p:nvPr>
            <p:ph idx="1"/>
            <p:extLst/>
          </p:nvPr>
        </p:nvGraphicFramePr>
        <p:xfrm>
          <a:off x="10886" y="1524000"/>
          <a:ext cx="4865914" cy="4343399"/>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3</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8" name="Title 1"/>
          <p:cNvSpPr>
            <a:spLocks noGrp="1"/>
          </p:cNvSpPr>
          <p:nvPr>
            <p:ph type="title"/>
          </p:nvPr>
        </p:nvSpPr>
        <p:spPr>
          <a:xfrm>
            <a:off x="10886" y="320676"/>
            <a:ext cx="8828314" cy="746124"/>
          </a:xfrm>
        </p:spPr>
        <p:txBody>
          <a:bodyPr>
            <a:normAutofit/>
          </a:bodyPr>
          <a:lstStyle/>
          <a:p>
            <a:pPr algn="ctr"/>
            <a:r>
              <a:rPr lang="en-US" sz="3200" b="1" dirty="0">
                <a:solidFill>
                  <a:schemeClr val="tx1"/>
                </a:solidFill>
              </a:rPr>
              <a:t>Consider this . . . </a:t>
            </a:r>
          </a:p>
        </p:txBody>
      </p:sp>
      <p:sp>
        <p:nvSpPr>
          <p:cNvPr id="7" name="Rectangle 6"/>
          <p:cNvSpPr/>
          <p:nvPr/>
        </p:nvSpPr>
        <p:spPr>
          <a:xfrm>
            <a:off x="1935540" y="3953470"/>
            <a:ext cx="1569660" cy="923330"/>
          </a:xfrm>
          <a:prstGeom prst="rect">
            <a:avLst/>
          </a:prstGeom>
        </p:spPr>
        <p:txBody>
          <a:bodyPr wrap="none">
            <a:spAutoFit/>
          </a:bodyPr>
          <a:lstStyle/>
          <a:p>
            <a:r>
              <a:rPr lang="en-US" sz="5400" b="1" dirty="0">
                <a:solidFill>
                  <a:srgbClr val="00589A"/>
                </a:solidFill>
              </a:rPr>
              <a:t>71%</a:t>
            </a:r>
            <a:endParaRPr lang="en-US" sz="5400" dirty="0">
              <a:solidFill>
                <a:srgbClr val="00589A"/>
              </a:solidFill>
            </a:endParaRPr>
          </a:p>
        </p:txBody>
      </p:sp>
      <p:sp>
        <p:nvSpPr>
          <p:cNvPr id="9" name="TextBox 8"/>
          <p:cNvSpPr txBox="1"/>
          <p:nvPr/>
        </p:nvSpPr>
        <p:spPr>
          <a:xfrm>
            <a:off x="756356" y="6272054"/>
            <a:ext cx="5616222" cy="400110"/>
          </a:xfrm>
          <a:prstGeom prst="rect">
            <a:avLst/>
          </a:prstGeom>
          <a:noFill/>
        </p:spPr>
        <p:txBody>
          <a:bodyPr wrap="square" rtlCol="0">
            <a:spAutoFit/>
          </a:bodyPr>
          <a:lstStyle/>
          <a:p>
            <a:r>
              <a:rPr lang="en-US" sz="1000" dirty="0"/>
              <a:t>Source: Morgan Stanley Institute for Sustainable Investing, “Sustainable Signals: The Individual Investor Perspective,” Feb. 2015</a:t>
            </a:r>
          </a:p>
        </p:txBody>
      </p:sp>
      <p:graphicFrame>
        <p:nvGraphicFramePr>
          <p:cNvPr id="16" name="Content Placeholder 11"/>
          <p:cNvGraphicFramePr>
            <a:graphicFrameLocks/>
          </p:cNvGraphicFramePr>
          <p:nvPr>
            <p:extLst/>
          </p:nvPr>
        </p:nvGraphicFramePr>
        <p:xfrm>
          <a:off x="3962400" y="1524001"/>
          <a:ext cx="4876800" cy="4343398"/>
        </p:xfrm>
        <a:graphic>
          <a:graphicData uri="http://schemas.openxmlformats.org/drawingml/2006/chart">
            <c:chart xmlns:c="http://schemas.openxmlformats.org/drawingml/2006/chart" xmlns:r="http://schemas.openxmlformats.org/officeDocument/2006/relationships" r:id="rId4"/>
          </a:graphicData>
        </a:graphic>
      </p:graphicFrame>
      <p:sp>
        <p:nvSpPr>
          <p:cNvPr id="17" name="Rectangle 16"/>
          <p:cNvSpPr/>
          <p:nvPr/>
        </p:nvSpPr>
        <p:spPr>
          <a:xfrm>
            <a:off x="5715000" y="3877270"/>
            <a:ext cx="1981199" cy="923330"/>
          </a:xfrm>
          <a:prstGeom prst="rect">
            <a:avLst/>
          </a:prstGeom>
        </p:spPr>
        <p:txBody>
          <a:bodyPr wrap="square">
            <a:spAutoFit/>
          </a:bodyPr>
          <a:lstStyle/>
          <a:p>
            <a:r>
              <a:rPr lang="en-US" sz="5400" b="1" dirty="0">
                <a:solidFill>
                  <a:srgbClr val="00589A"/>
                </a:solidFill>
              </a:rPr>
              <a:t>72%</a:t>
            </a:r>
            <a:endParaRPr lang="en-US" sz="5400" dirty="0">
              <a:solidFill>
                <a:srgbClr val="00589A"/>
              </a:solidFill>
            </a:endParaRPr>
          </a:p>
        </p:txBody>
      </p:sp>
    </p:spTree>
    <p:extLst>
      <p:ext uri="{BB962C8B-B14F-4D97-AF65-F5344CB8AC3E}">
        <p14:creationId xmlns:p14="http://schemas.microsoft.com/office/powerpoint/2010/main" val="1081791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04800"/>
            <a:ext cx="87630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a:cs typeface="ＭＳ Ｐゴシック"/>
              </a:rPr>
              <a:t>Interest by gender</a:t>
            </a:r>
            <a:endParaRPr lang="en-US" sz="3200" dirty="0">
              <a:solidFill>
                <a:schemeClr val="tx1"/>
              </a:solidFill>
              <a:ea typeface="ＭＳ Ｐゴシック"/>
              <a:cs typeface="ＭＳ Ｐゴシック"/>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7" name="Right Arrow 6"/>
          <p:cNvSpPr/>
          <p:nvPr/>
        </p:nvSpPr>
        <p:spPr>
          <a:xfrm>
            <a:off x="3886200" y="2743200"/>
            <a:ext cx="876300" cy="381000"/>
          </a:xfrm>
          <a:prstGeom prst="rightArrow">
            <a:avLst/>
          </a:prstGeom>
          <a:noFill/>
          <a:ln>
            <a:solidFill>
              <a:srgbClr val="E85B1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p:nvSpPr>
        <p:spPr>
          <a:xfrm>
            <a:off x="1524000" y="1877402"/>
            <a:ext cx="2021681" cy="2084998"/>
          </a:xfrm>
          <a:prstGeom prst="rect">
            <a:avLst/>
          </a:prstGeom>
          <a:noFill/>
          <a:ln w="19050">
            <a:solidFill>
              <a:srgbClr val="E85B1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5181600" y="1872456"/>
            <a:ext cx="2095500" cy="2089944"/>
          </a:xfrm>
          <a:prstGeom prst="rect">
            <a:avLst/>
          </a:prstGeom>
          <a:noFill/>
          <a:ln w="19050">
            <a:solidFill>
              <a:srgbClr val="E85B1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6" name="Picture 15"/>
          <p:cNvPicPr>
            <a:picLocks noChangeAspect="1"/>
          </p:cNvPicPr>
          <p:nvPr/>
        </p:nvPicPr>
        <p:blipFill>
          <a:blip r:embed="rId3"/>
          <a:stretch>
            <a:fillRect/>
          </a:stretch>
        </p:blipFill>
        <p:spPr>
          <a:xfrm>
            <a:off x="5334000" y="2053431"/>
            <a:ext cx="1752600" cy="1803324"/>
          </a:xfrm>
          <a:prstGeom prst="rect">
            <a:avLst/>
          </a:prstGeom>
        </p:spPr>
      </p:pic>
      <p:pic>
        <p:nvPicPr>
          <p:cNvPr id="17" name="Picture 16"/>
          <p:cNvPicPr>
            <a:picLocks noChangeAspect="1"/>
          </p:cNvPicPr>
          <p:nvPr/>
        </p:nvPicPr>
        <p:blipFill>
          <a:blip r:embed="rId4"/>
          <a:stretch>
            <a:fillRect/>
          </a:stretch>
        </p:blipFill>
        <p:spPr>
          <a:xfrm>
            <a:off x="1680992" y="2053431"/>
            <a:ext cx="1738484" cy="1803324"/>
          </a:xfrm>
          <a:prstGeom prst="rect">
            <a:avLst/>
          </a:prstGeom>
        </p:spPr>
      </p:pic>
      <p:sp>
        <p:nvSpPr>
          <p:cNvPr id="18" name="Rectangle 17"/>
          <p:cNvSpPr/>
          <p:nvPr/>
        </p:nvSpPr>
        <p:spPr>
          <a:xfrm>
            <a:off x="1515958" y="4238942"/>
            <a:ext cx="2029723" cy="584775"/>
          </a:xfrm>
          <a:prstGeom prst="rect">
            <a:avLst/>
          </a:prstGeom>
        </p:spPr>
        <p:txBody>
          <a:bodyPr wrap="none">
            <a:spAutoFit/>
          </a:bodyPr>
          <a:lstStyle/>
          <a:p>
            <a:r>
              <a:rPr lang="en-US" sz="3200" b="1" i="1" dirty="0">
                <a:solidFill>
                  <a:srgbClr val="E85B16"/>
                </a:solidFill>
                <a:latin typeface="Times New Roman" panose="02020603050405020304" pitchFamily="18" charset="0"/>
                <a:cs typeface="Times New Roman" panose="02020603050405020304" pitchFamily="18" charset="0"/>
              </a:rPr>
              <a:t>70% - 79%</a:t>
            </a:r>
            <a:endParaRPr lang="en-US" sz="3200" dirty="0"/>
          </a:p>
        </p:txBody>
      </p:sp>
      <p:sp>
        <p:nvSpPr>
          <p:cNvPr id="19" name="Rectangle 18"/>
          <p:cNvSpPr/>
          <p:nvPr/>
        </p:nvSpPr>
        <p:spPr>
          <a:xfrm>
            <a:off x="5163192" y="4229319"/>
            <a:ext cx="2132315" cy="584775"/>
          </a:xfrm>
          <a:prstGeom prst="rect">
            <a:avLst/>
          </a:prstGeom>
        </p:spPr>
        <p:txBody>
          <a:bodyPr wrap="none">
            <a:spAutoFit/>
          </a:bodyPr>
          <a:lstStyle/>
          <a:p>
            <a:r>
              <a:rPr lang="en-US" sz="3200" b="1" i="1" dirty="0">
                <a:solidFill>
                  <a:srgbClr val="E85B16"/>
                </a:solidFill>
                <a:latin typeface="Times New Roman" panose="02020603050405020304" pitchFamily="18" charset="0"/>
                <a:cs typeface="Times New Roman" panose="02020603050405020304" pitchFamily="18" charset="0"/>
              </a:rPr>
              <a:t>49% - 62% </a:t>
            </a:r>
            <a:endParaRPr lang="en-US" sz="3200" dirty="0"/>
          </a:p>
        </p:txBody>
      </p:sp>
      <p:sp>
        <p:nvSpPr>
          <p:cNvPr id="24" name="TextBox 23"/>
          <p:cNvSpPr txBox="1"/>
          <p:nvPr/>
        </p:nvSpPr>
        <p:spPr>
          <a:xfrm>
            <a:off x="685800" y="6243935"/>
            <a:ext cx="6096000" cy="400110"/>
          </a:xfrm>
          <a:prstGeom prst="rect">
            <a:avLst/>
          </a:prstGeom>
          <a:noFill/>
        </p:spPr>
        <p:txBody>
          <a:bodyPr wrap="square" rtlCol="0">
            <a:spAutoFit/>
          </a:bodyPr>
          <a:lstStyle/>
          <a:p>
            <a:r>
              <a:rPr lang="en-US" sz="1000" dirty="0"/>
              <a:t>Source: “Women Leading the Way in Impact Investing Preliminary Project Findings,” The Philanthropic Initiative, May 5, 2016</a:t>
            </a:r>
          </a:p>
        </p:txBody>
      </p:sp>
    </p:spTree>
    <p:extLst>
      <p:ext uri="{BB962C8B-B14F-4D97-AF65-F5344CB8AC3E}">
        <p14:creationId xmlns:p14="http://schemas.microsoft.com/office/powerpoint/2010/main" val="1192702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81000"/>
            <a:ext cx="86868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ea typeface="ＭＳ Ｐゴシック"/>
                <a:cs typeface="ＭＳ Ｐゴシック"/>
              </a:rPr>
              <a:t>What are we talking about?</a:t>
            </a:r>
            <a:endParaRPr lang="en-US" sz="3200" b="1" dirty="0">
              <a:solidFill>
                <a:schemeClr val="tx1"/>
              </a:solidFill>
              <a:ea typeface="ＭＳ Ｐゴシック" pitchFamily="34" charset="-128"/>
            </a:endParaRPr>
          </a:p>
        </p:txBody>
      </p:sp>
      <p:sp>
        <p:nvSpPr>
          <p:cNvPr id="8196" name="Content Placeholder 10"/>
          <p:cNvSpPr>
            <a:spLocks noGrp="1"/>
          </p:cNvSpPr>
          <p:nvPr>
            <p:ph idx="1"/>
          </p:nvPr>
        </p:nvSpPr>
        <p:spPr bwMode="auto">
          <a:xfrm>
            <a:off x="762000" y="1752600"/>
            <a:ext cx="7467600" cy="4068763"/>
          </a:xfrm>
          <a:noFill/>
          <a:ln>
            <a:miter lim="800000"/>
            <a:headEnd/>
            <a:tailEnd/>
          </a:ln>
        </p:spPr>
        <p:txBody>
          <a:bodyPr wrap="square" lIns="91440" tIns="45720" rIns="91440" bIns="45720" numCol="1" anchor="t" anchorCtr="0" compatLnSpc="1">
            <a:prstTxWarp prst="textNoShape">
              <a:avLst/>
            </a:prstTxWarp>
          </a:bodyPr>
          <a:lstStyle/>
          <a:p>
            <a:r>
              <a:rPr lang="en-US" sz="3200" dirty="0">
                <a:solidFill>
                  <a:schemeClr val="tx1"/>
                </a:solidFill>
              </a:rPr>
              <a:t> “The process of integrating values, societal concerns and/or institutional mission[s] into investment decision making.”</a:t>
            </a: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
        <p:nvSpPr>
          <p:cNvPr id="17" name="Rectangle 16"/>
          <p:cNvSpPr/>
          <p:nvPr/>
        </p:nvSpPr>
        <p:spPr>
          <a:xfrm>
            <a:off x="7142820" y="1219200"/>
            <a:ext cx="1543980"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7" name="TextBox 6"/>
          <p:cNvSpPr txBox="1"/>
          <p:nvPr/>
        </p:nvSpPr>
        <p:spPr>
          <a:xfrm>
            <a:off x="609600" y="6272505"/>
            <a:ext cx="5867400" cy="400110"/>
          </a:xfrm>
          <a:prstGeom prst="rect">
            <a:avLst/>
          </a:prstGeom>
          <a:noFill/>
        </p:spPr>
        <p:txBody>
          <a:bodyPr wrap="square" rtlCol="0">
            <a:spAutoFit/>
          </a:bodyPr>
          <a:lstStyle/>
          <a:p>
            <a:r>
              <a:rPr lang="en-US" sz="1000" dirty="0"/>
              <a:t>Source: Schueth, “Socially Responsible Investing in the United States,” Colorado Springs: First Affirmative Financial Network, May 2004</a:t>
            </a:r>
          </a:p>
        </p:txBody>
      </p:sp>
      <p:pic>
        <p:nvPicPr>
          <p:cNvPr id="8" name="Picture 2" descr="socially responsible investing : Abstract word cloud for Socially responsible investing with related tags and terms">
            <a:hlinkClick r:id="rId3"/>
          </p:cNvPr>
          <p:cNvPicPr>
            <a:picLocks noChangeAspect="1" noChangeArrowheads="1"/>
          </p:cNvPicPr>
          <p:nvPr/>
        </p:nvPicPr>
        <p:blipFill>
          <a:blip r:embed="rId4"/>
          <a:srcRect/>
          <a:stretch>
            <a:fillRect/>
          </a:stretch>
        </p:blipFill>
        <p:spPr bwMode="auto">
          <a:xfrm>
            <a:off x="3325586" y="3962400"/>
            <a:ext cx="1627414" cy="17526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228600"/>
            <a:ext cx="86868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altLang="en-US" sz="3200" b="1" dirty="0">
                <a:solidFill>
                  <a:schemeClr val="tx1"/>
                </a:solidFill>
              </a:rPr>
              <a:t>Related concepts</a:t>
            </a:r>
            <a:endParaRPr lang="en-US" sz="3200" dirty="0">
              <a:solidFill>
                <a:schemeClr val="tx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graphicFrame>
        <p:nvGraphicFramePr>
          <p:cNvPr id="7" name="Diagram 6"/>
          <p:cNvGraphicFramePr/>
          <p:nvPr>
            <p:extLst>
              <p:ext uri="{D42A27DB-BD31-4B8C-83A1-F6EECF244321}">
                <p14:modId xmlns:p14="http://schemas.microsoft.com/office/powerpoint/2010/main" val="3027744223"/>
              </p:ext>
            </p:extLst>
          </p:nvPr>
        </p:nvGraphicFramePr>
        <p:xfrm>
          <a:off x="609600" y="1143000"/>
          <a:ext cx="76200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50838"/>
            <a:ext cx="87630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altLang="en-US" sz="3200" b="1" dirty="0">
                <a:solidFill>
                  <a:schemeClr val="tx2"/>
                </a:solidFill>
              </a:rPr>
              <a:t>Historical investment strategies</a:t>
            </a:r>
            <a:endParaRPr lang="en-US" sz="3200" b="1" dirty="0">
              <a:solidFill>
                <a:schemeClr val="tx1"/>
              </a:solidFill>
              <a:ea typeface="ＭＳ Ｐゴシック" pitchFamily="34" charset="-128"/>
            </a:endParaRP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50690163"/>
              </p:ext>
            </p:extLst>
          </p:nvPr>
        </p:nvGraphicFramePr>
        <p:xfrm>
          <a:off x="685800" y="1295400"/>
          <a:ext cx="7467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228600"/>
            <a:ext cx="8763000" cy="762000"/>
          </a:xfrm>
          <a:noFill/>
          <a:ln>
            <a:miter lim="800000"/>
            <a:headEnd/>
            <a:tailEnd/>
          </a:ln>
        </p:spPr>
        <p:txBody>
          <a:bodyPr wrap="square" lIns="91440" tIns="45720" rIns="91440" bIns="45720" numCol="1" anchor="t" anchorCtr="0" compatLnSpc="1">
            <a:prstTxWarp prst="textNoShape">
              <a:avLst/>
            </a:prstTxWarp>
          </a:bodyPr>
          <a:lstStyle/>
          <a:p>
            <a:pPr algn="ctr"/>
            <a:r>
              <a:rPr lang="en-US" altLang="en-US" sz="3200" b="1" dirty="0">
                <a:solidFill>
                  <a:schemeClr val="tx2"/>
                </a:solidFill>
              </a:rPr>
              <a:t>Screening</a:t>
            </a:r>
            <a:endParaRPr lang="en-US" sz="3200" b="1" dirty="0">
              <a:solidFill>
                <a:schemeClr val="tx1"/>
              </a:solidFill>
              <a:ea typeface="ＭＳ Ｐゴシック" pitchFamily="34" charset="-128"/>
            </a:endParaRPr>
          </a:p>
        </p:txBody>
      </p:sp>
      <p:sp>
        <p:nvSpPr>
          <p:cNvPr id="8196" name="Content Placeholder 10"/>
          <p:cNvSpPr>
            <a:spLocks noGrp="1"/>
          </p:cNvSpPr>
          <p:nvPr>
            <p:ph idx="1"/>
          </p:nvPr>
        </p:nvSpPr>
        <p:spPr bwMode="auto">
          <a:noFill/>
          <a:ln>
            <a:miter lim="800000"/>
            <a:headEnd/>
            <a:tailEnd/>
          </a:ln>
        </p:spPr>
        <p:txBody>
          <a:bodyPr wrap="square" lIns="91440" tIns="45720" rIns="91440" bIns="45720" numCol="1" anchor="t" anchorCtr="0" compatLnSpc="1">
            <a:prstTxWarp prst="textNoShape">
              <a:avLst/>
            </a:prstTxWarp>
          </a:bodyPr>
          <a:lstStyle/>
          <a:p>
            <a:pPr>
              <a:lnSpc>
                <a:spcPct val="90000"/>
              </a:lnSpc>
              <a:buFont typeface="Arial" panose="020B0604020202020204" pitchFamily="34" charset="0"/>
              <a:buChar char="•"/>
            </a:pPr>
            <a:r>
              <a:rPr lang="en-US" altLang="en-US" sz="2400" dirty="0">
                <a:solidFill>
                  <a:schemeClr val="tx1"/>
                </a:solidFill>
              </a:rPr>
              <a:t>Negative screening - avoiding types of investments within the portfolio</a:t>
            </a:r>
          </a:p>
          <a:p>
            <a:pPr>
              <a:lnSpc>
                <a:spcPct val="90000"/>
              </a:lnSpc>
              <a:buFont typeface="Arial" panose="020B0604020202020204" pitchFamily="34" charset="0"/>
              <a:buChar char="•"/>
            </a:pPr>
            <a:r>
              <a:rPr lang="en-US" altLang="en-US" sz="2400" dirty="0">
                <a:solidFill>
                  <a:schemeClr val="tx1"/>
                </a:solidFill>
              </a:rPr>
              <a:t>Positive screening – investing in a company based on its promotion of a particular cause</a:t>
            </a:r>
          </a:p>
          <a:p>
            <a:pPr>
              <a:lnSpc>
                <a:spcPct val="90000"/>
              </a:lnSpc>
              <a:buFont typeface="Arial" panose="020B0604020202020204" pitchFamily="34" charset="0"/>
              <a:buChar char="•"/>
            </a:pPr>
            <a:r>
              <a:rPr lang="en-US" altLang="en-US" sz="2400" dirty="0">
                <a:solidFill>
                  <a:schemeClr val="tx1"/>
                </a:solidFill>
              </a:rPr>
              <a:t>Often used to express ethical, religious or moral values</a:t>
            </a:r>
          </a:p>
          <a:p>
            <a:pPr>
              <a:lnSpc>
                <a:spcPct val="90000"/>
              </a:lnSpc>
              <a:buFont typeface="Arial" panose="020B0604020202020204" pitchFamily="34" charset="0"/>
              <a:buChar char="•"/>
            </a:pPr>
            <a:r>
              <a:rPr lang="en-US" altLang="en-US" sz="2400" dirty="0">
                <a:solidFill>
                  <a:schemeClr val="tx1"/>
                </a:solidFill>
              </a:rPr>
              <a:t>“Sin” stocks</a:t>
            </a:r>
          </a:p>
          <a:p>
            <a:pPr>
              <a:lnSpc>
                <a:spcPct val="90000"/>
              </a:lnSpc>
              <a:buFont typeface="Arial" panose="020B0604020202020204" pitchFamily="34" charset="0"/>
              <a:buChar char="•"/>
            </a:pPr>
            <a:r>
              <a:rPr lang="en-US" altLang="en-US" sz="2400" dirty="0">
                <a:solidFill>
                  <a:schemeClr val="tx1"/>
                </a:solidFill>
              </a:rPr>
              <a:t>Divestiture - South African apartheid</a:t>
            </a: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9"/>
          <p:cNvSpPr>
            <a:spLocks noGrp="1"/>
          </p:cNvSpPr>
          <p:nvPr>
            <p:ph type="title"/>
          </p:nvPr>
        </p:nvSpPr>
        <p:spPr bwMode="auto">
          <a:xfrm>
            <a:off x="0" y="304800"/>
            <a:ext cx="8839200" cy="715962"/>
          </a:xfrm>
          <a:noFill/>
          <a:ln>
            <a:miter lim="800000"/>
            <a:headEnd/>
            <a:tailEnd/>
          </a:ln>
        </p:spPr>
        <p:txBody>
          <a:bodyPr wrap="square" lIns="91440" tIns="45720" rIns="91440" bIns="45720" numCol="1" anchor="t" anchorCtr="0" compatLnSpc="1">
            <a:prstTxWarp prst="textNoShape">
              <a:avLst/>
            </a:prstTxWarp>
          </a:bodyPr>
          <a:lstStyle/>
          <a:p>
            <a:pPr algn="ctr"/>
            <a:r>
              <a:rPr lang="en-US" sz="3200" b="1" dirty="0">
                <a:solidFill>
                  <a:schemeClr val="tx1"/>
                </a:solidFill>
              </a:rPr>
              <a:t>Shareholder advocacy</a:t>
            </a:r>
            <a:endParaRPr lang="en-US" sz="3200" b="1" dirty="0">
              <a:solidFill>
                <a:schemeClr val="tx1"/>
              </a:solidFill>
              <a:ea typeface="ＭＳ Ｐゴシック" pitchFamily="34" charset="-128"/>
            </a:endParaRPr>
          </a:p>
        </p:txBody>
      </p:sp>
      <p:sp>
        <p:nvSpPr>
          <p:cNvPr id="8196" name="Content Placeholder 10"/>
          <p:cNvSpPr>
            <a:spLocks noGrp="1"/>
          </p:cNvSpPr>
          <p:nvPr>
            <p:ph idx="1"/>
          </p:nvPr>
        </p:nvSpPr>
        <p:spPr bwMode="auto">
          <a:xfrm>
            <a:off x="609600" y="1220788"/>
            <a:ext cx="7467600" cy="4219576"/>
          </a:xfrm>
          <a:noFill/>
          <a:ln>
            <a:miter lim="800000"/>
            <a:headEnd/>
            <a:tailEnd/>
          </a:ln>
        </p:spPr>
        <p:txBody>
          <a:bodyPr wrap="square" lIns="91440" tIns="45720" rIns="91440" bIns="45720" numCol="1" anchor="t" anchorCtr="0" compatLnSpc="1">
            <a:prstTxWarp prst="textNoShape">
              <a:avLst/>
            </a:prstTxWarp>
          </a:bodyPr>
          <a:lstStyle/>
          <a:p>
            <a:pPr marL="457200" indent="-457200">
              <a:buFont typeface="Arial" panose="020B0604020202020204" pitchFamily="34" charset="0"/>
              <a:buChar char="•"/>
            </a:pPr>
            <a:r>
              <a:rPr lang="en-US" sz="2600" dirty="0">
                <a:solidFill>
                  <a:schemeClr val="tx1"/>
                </a:solidFill>
              </a:rPr>
              <a:t>Using ownership rights associated with equity ownership to influence the behavior of that company </a:t>
            </a:r>
          </a:p>
        </p:txBody>
      </p:sp>
      <p:sp>
        <p:nvSpPr>
          <p:cNvPr id="5" name="Slide Number Placeholder 4"/>
          <p:cNvSpPr txBox="1">
            <a:spLocks/>
          </p:cNvSpPr>
          <p:nvPr/>
        </p:nvSpPr>
        <p:spPr>
          <a:xfrm>
            <a:off x="0" y="6492875"/>
            <a:ext cx="609600" cy="365125"/>
          </a:xfrm>
          <a:prstGeom prst="rect">
            <a:avLst/>
          </a:prstGeom>
        </p:spPr>
        <p:txBody>
          <a:bodyPr/>
          <a:lstStyle/>
          <a:p>
            <a:pPr marL="0" marR="0" lvl="0" indent="0" defTabSz="914400" rtl="0" eaLnBrk="1" fontAlgn="base" latinLnBrk="0" hangingPunct="1">
              <a:lnSpc>
                <a:spcPct val="100000"/>
              </a:lnSpc>
              <a:spcBef>
                <a:spcPct val="0"/>
              </a:spcBef>
              <a:spcAft>
                <a:spcPct val="0"/>
              </a:spcAft>
              <a:buClrTx/>
              <a:buSzTx/>
              <a:buFontTx/>
              <a:buNone/>
              <a:tabLst/>
              <a:defRPr/>
            </a:pPr>
            <a:fld id="{1472FD0E-8539-4FCB-9329-76E4430CC691}" type="slidenum">
              <a:rPr kumimoji="0" lang="en-US" sz="1200" b="0" i="0" u="none" strike="noStrike" kern="1200" cap="none" spc="0" normalizeH="0" baseline="0" noProof="0" smtClean="0">
                <a:ln>
                  <a:noFill/>
                </a:ln>
                <a:solidFill>
                  <a:schemeClr val="tx1"/>
                </a:solidFill>
                <a:effectLst/>
                <a:uLnTx/>
                <a:uFillTx/>
                <a:latin typeface="Arial" charset="0"/>
                <a:ea typeface="ＭＳ Ｐゴシック" pitchFamily="34" charset="-128"/>
                <a:cs typeface="+mn-cs"/>
              </a:rPr>
              <a:pPr marL="0" marR="0" lvl="0" indent="0"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schemeClr val="tx1"/>
              </a:solidFill>
              <a:effectLst/>
              <a:uLnTx/>
              <a:uFillTx/>
              <a:latin typeface="Arial" charset="0"/>
              <a:ea typeface="ＭＳ Ｐゴシック" pitchFamily="34" charset="-128"/>
              <a:cs typeface="+mn-cs"/>
            </a:endParaRPr>
          </a:p>
        </p:txBody>
      </p:sp>
      <p:pic>
        <p:nvPicPr>
          <p:cNvPr id="59394" name="Picture 2" descr="activism : action changes things message currency chat communication illustration design over a white ">
            <a:hlinkClick r:id="rId3"/>
          </p:cNvPr>
          <p:cNvPicPr>
            <a:picLocks noChangeAspect="1" noChangeArrowheads="1"/>
          </p:cNvPicPr>
          <p:nvPr/>
        </p:nvPicPr>
        <p:blipFill>
          <a:blip r:embed="rId4"/>
          <a:srcRect/>
          <a:stretch>
            <a:fillRect/>
          </a:stretch>
        </p:blipFill>
        <p:spPr bwMode="auto">
          <a:xfrm>
            <a:off x="5867400" y="3283116"/>
            <a:ext cx="2204999" cy="1666876"/>
          </a:xfrm>
          <a:prstGeom prst="rect">
            <a:avLst/>
          </a:prstGeom>
          <a:noFill/>
        </p:spPr>
      </p:pic>
      <p:pic>
        <p:nvPicPr>
          <p:cNvPr id="1026" name="Picture 2" descr="image003.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4450" y="2667000"/>
            <a:ext cx="4095750" cy="338137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0" y="6369764"/>
            <a:ext cx="5715000" cy="246221"/>
          </a:xfrm>
          <a:prstGeom prst="rect">
            <a:avLst/>
          </a:prstGeom>
          <a:noFill/>
        </p:spPr>
        <p:txBody>
          <a:bodyPr wrap="square" rtlCol="0">
            <a:spAutoFit/>
          </a:bodyPr>
          <a:lstStyle/>
          <a:p>
            <a:r>
              <a:rPr lang="en-US" sz="1000" dirty="0"/>
              <a:t>Source: https://www.issgovernance.com/proxy-season-preview-u-s-environmental-social-issues/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2154BA5494A9EC4BA58B4C13255176E3" ma:contentTypeVersion="0" ma:contentTypeDescription="Create a new document." ma:contentTypeScope="" ma:versionID="95574d5f4ca6cfb25a564c3ae0ddbd6c">
  <xsd:schema xmlns:xsd="http://www.w3.org/2001/XMLSchema" xmlns:xs="http://www.w3.org/2001/XMLSchema" xmlns:p="http://schemas.microsoft.com/office/2006/metadata/properties" xmlns:ns2="6a7d3dd0-3e7a-465f-ade0-84d1dc6f5e3e" targetNamespace="http://schemas.microsoft.com/office/2006/metadata/properties" ma:root="true" ma:fieldsID="aa725a57d9a8739fff658a751a3d4ddb" ns2:_="">
    <xsd:import namespace="6a7d3dd0-3e7a-465f-ade0-84d1dc6f5e3e"/>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7d3dd0-3e7a-465f-ade0-84d1dc6f5e3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6a7d3dd0-3e7a-465f-ade0-84d1dc6f5e3e">SZNSF2RZPXDJ-5-164</_dlc_DocId>
    <_dlc_DocIdUrl xmlns="6a7d3dd0-3e7a-465f-ade0-84d1dc6f5e3e">
      <Url>https://spot.nwie.net/site/advancedconsultinggroup/_layouts/15/DocIdRedir.aspx?ID=SZNSF2RZPXDJ-5-164</Url>
      <Description>SZNSF2RZPXDJ-5-164</Description>
    </_dlc_DocIdUrl>
  </documentManagement>
</p:properties>
</file>

<file path=customXml/itemProps1.xml><?xml version="1.0" encoding="utf-8"?>
<ds:datastoreItem xmlns:ds="http://schemas.openxmlformats.org/officeDocument/2006/customXml" ds:itemID="{6439B535-634B-4162-BDD3-B6969B4122C8}">
  <ds:schemaRefs>
    <ds:schemaRef ds:uri="http://schemas.microsoft.com/sharepoint/v3/contenttype/forms"/>
  </ds:schemaRefs>
</ds:datastoreItem>
</file>

<file path=customXml/itemProps2.xml><?xml version="1.0" encoding="utf-8"?>
<ds:datastoreItem xmlns:ds="http://schemas.openxmlformats.org/officeDocument/2006/customXml" ds:itemID="{E9F6610C-B93E-4CDB-9AD5-5AD5A0195CD1}">
  <ds:schemaRefs>
    <ds:schemaRef ds:uri="http://schemas.microsoft.com/sharepoint/events"/>
  </ds:schemaRefs>
</ds:datastoreItem>
</file>

<file path=customXml/itemProps3.xml><?xml version="1.0" encoding="utf-8"?>
<ds:datastoreItem xmlns:ds="http://schemas.openxmlformats.org/officeDocument/2006/customXml" ds:itemID="{7E5FA59B-5FEC-4AA7-88C2-5C742EAD97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7d3dd0-3e7a-465f-ade0-84d1dc6f5e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758D23C-EC14-4852-8E84-707C2B3F94F2}">
  <ds:schemaRefs>
    <ds:schemaRef ds:uri="6a7d3dd0-3e7a-465f-ade0-84d1dc6f5e3e"/>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10849</TotalTime>
  <Words>4886</Words>
  <Application>Microsoft Office PowerPoint</Application>
  <PresentationFormat>Letter Paper (8.5x11 in)</PresentationFormat>
  <Paragraphs>465</Paragraphs>
  <Slides>27</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ＭＳ Ｐゴシック</vt:lpstr>
      <vt:lpstr>Arial</vt:lpstr>
      <vt:lpstr>Times New Roman</vt:lpstr>
      <vt:lpstr>Wingdings</vt:lpstr>
      <vt:lpstr>Default Design</vt:lpstr>
      <vt:lpstr>How women can promote positive societal outcomes through investing </vt:lpstr>
      <vt:lpstr>Some things you need to know</vt:lpstr>
      <vt:lpstr>Consider this . . . </vt:lpstr>
      <vt:lpstr>Interest by gender</vt:lpstr>
      <vt:lpstr>What are we talking about?</vt:lpstr>
      <vt:lpstr>Related concepts</vt:lpstr>
      <vt:lpstr>Historical investment strategies</vt:lpstr>
      <vt:lpstr>Screening</vt:lpstr>
      <vt:lpstr>Shareholder advocacy</vt:lpstr>
      <vt:lpstr>Community investing</vt:lpstr>
      <vt:lpstr>Growth in SRI assets in the U.S. </vt:lpstr>
      <vt:lpstr>SRI assets under management</vt:lpstr>
      <vt:lpstr>Funds incorporating ESG factors</vt:lpstr>
      <vt:lpstr>Expanding investment options</vt:lpstr>
      <vt:lpstr>Must you sacrifice investment returns?</vt:lpstr>
      <vt:lpstr>SRI investment returns </vt:lpstr>
      <vt:lpstr>SRI investment returns </vt:lpstr>
      <vt:lpstr>Gender lens investing</vt:lpstr>
      <vt:lpstr>Gender lens investing</vt:lpstr>
      <vt:lpstr>PowerPoint Presentation</vt:lpstr>
      <vt:lpstr>PowerPoint Presentation</vt:lpstr>
      <vt:lpstr>PowerPoint Presentation</vt:lpstr>
      <vt:lpstr>Women’s wealth</vt:lpstr>
      <vt:lpstr>Interest has not translated into action</vt:lpstr>
      <vt:lpstr>Take action</vt:lpstr>
      <vt:lpstr>Resources</vt:lpstr>
      <vt:lpstr>Here when you need us  National Sales Desk:   1-800-321-6064 Nationwide Financial Network®:  1-877-223-0795 Brokerage General Agents (BGAs): 1-888-767-7373  Option 9, extension:677-6500</vt:lpstr>
    </vt:vector>
  </TitlesOfParts>
  <Company>Nationwide Insurance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Nationwide</dc:creator>
  <cp:lastModifiedBy>rhanderson</cp:lastModifiedBy>
  <cp:revision>596</cp:revision>
  <cp:lastPrinted>2017-05-18T13:53:16Z</cp:lastPrinted>
  <dcterms:created xsi:type="dcterms:W3CDTF">2011-03-24T20:25:45Z</dcterms:created>
  <dcterms:modified xsi:type="dcterms:W3CDTF">2017-09-27T20:32:34Z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0x0101002154BA5494A9EC4BA58B4C13255176E3</vt:lpwstr>
  </property>
  <property fmtid="{D5CDD505-2E9C-101B-9397-08002B2CF9AE}" pid="3" name="_dlc_DocIdItemGuid">
    <vt:lpwstr>a0909d90-3233-4fa4-b325-8c4d7fb0350f</vt:lpwstr>
  </property>
</Properties>
</file>