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1"/>
  </p:notesMasterIdLst>
  <p:handoutMasterIdLst>
    <p:handoutMasterId r:id="rId42"/>
  </p:handoutMasterIdLst>
  <p:sldIdLst>
    <p:sldId id="257" r:id="rId2"/>
    <p:sldId id="380" r:id="rId3"/>
    <p:sldId id="379" r:id="rId4"/>
    <p:sldId id="372" r:id="rId5"/>
    <p:sldId id="259" r:id="rId6"/>
    <p:sldId id="348" r:id="rId7"/>
    <p:sldId id="381" r:id="rId8"/>
    <p:sldId id="316" r:id="rId9"/>
    <p:sldId id="382" r:id="rId10"/>
    <p:sldId id="329" r:id="rId11"/>
    <p:sldId id="346" r:id="rId12"/>
    <p:sldId id="384" r:id="rId13"/>
    <p:sldId id="385" r:id="rId14"/>
    <p:sldId id="387" r:id="rId15"/>
    <p:sldId id="388" r:id="rId16"/>
    <p:sldId id="355" r:id="rId17"/>
    <p:sldId id="287" r:id="rId18"/>
    <p:sldId id="376" r:id="rId19"/>
    <p:sldId id="358" r:id="rId20"/>
    <p:sldId id="349" r:id="rId21"/>
    <p:sldId id="383" r:id="rId22"/>
    <p:sldId id="389" r:id="rId23"/>
    <p:sldId id="352" r:id="rId24"/>
    <p:sldId id="363" r:id="rId25"/>
    <p:sldId id="390" r:id="rId26"/>
    <p:sldId id="332" r:id="rId27"/>
    <p:sldId id="359" r:id="rId28"/>
    <p:sldId id="370" r:id="rId29"/>
    <p:sldId id="364" r:id="rId30"/>
    <p:sldId id="368" r:id="rId31"/>
    <p:sldId id="391" r:id="rId32"/>
    <p:sldId id="350" r:id="rId33"/>
    <p:sldId id="392" r:id="rId34"/>
    <p:sldId id="393" r:id="rId35"/>
    <p:sldId id="394" r:id="rId36"/>
    <p:sldId id="395" r:id="rId37"/>
    <p:sldId id="373" r:id="rId38"/>
    <p:sldId id="374" r:id="rId39"/>
    <p:sldId id="305" r:id="rId40"/>
  </p:sldIdLst>
  <p:sldSz cx="12188825" cy="6858000"/>
  <p:notesSz cx="7315200" cy="9601200"/>
  <p:defaultText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62">
          <p15:clr>
            <a:srgbClr val="A4A3A4"/>
          </p15:clr>
        </p15:guide>
        <p15:guide id="3" orient="horz" pos="4192">
          <p15:clr>
            <a:srgbClr val="A4A3A4"/>
          </p15:clr>
        </p15:guide>
        <p15:guide id="4" orient="horz" pos="164">
          <p15:clr>
            <a:srgbClr val="A4A3A4"/>
          </p15:clr>
        </p15:guide>
        <p15:guide id="5" orient="horz" pos="636">
          <p15:clr>
            <a:srgbClr val="A4A3A4"/>
          </p15:clr>
        </p15:guide>
        <p15:guide id="6" pos="3839">
          <p15:clr>
            <a:srgbClr val="A4A3A4"/>
          </p15:clr>
        </p15:guide>
        <p15:guide id="7" pos="7468">
          <p15:clr>
            <a:srgbClr val="A4A3A4"/>
          </p15:clr>
        </p15:guide>
        <p15:guide id="8" pos="5690">
          <p15:clr>
            <a:srgbClr val="A4A3A4"/>
          </p15:clr>
        </p15:guide>
        <p15:guide id="9" pos="547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0F2"/>
    <a:srgbClr val="0070C0"/>
    <a:srgbClr val="5FB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p:restoredTop sz="74453" autoAdjust="0"/>
  </p:normalViewPr>
  <p:slideViewPr>
    <p:cSldViewPr snapToGrid="0">
      <p:cViewPr varScale="1">
        <p:scale>
          <a:sx n="89" d="100"/>
          <a:sy n="89" d="100"/>
        </p:scale>
        <p:origin x="1584" y="78"/>
      </p:cViewPr>
      <p:guideLst>
        <p:guide orient="horz" pos="2160"/>
        <p:guide orient="horz" pos="1362"/>
        <p:guide orient="horz" pos="4192"/>
        <p:guide orient="horz" pos="164"/>
        <p:guide orient="horz" pos="636"/>
        <p:guide pos="3839"/>
        <p:guide pos="7468"/>
        <p:guide pos="5690"/>
        <p:guide pos="5472"/>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83" d="100"/>
          <a:sy n="83" d="100"/>
        </p:scale>
        <p:origin x="-3798" y="-78"/>
      </p:cViewPr>
      <p:guideLst>
        <p:guide orient="horz" pos="3024"/>
        <p:guide pos="2304"/>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solidFill>
                <a:schemeClr val="bg2"/>
              </a:solidFill>
            </a:defRPr>
          </a:pPr>
          <a:endParaRPr lang="en-US"/>
        </a:p>
      </c:txPr>
    </c:title>
    <c:autoTitleDeleted val="0"/>
    <c:plotArea>
      <c:layout/>
      <c:pieChart>
        <c:varyColors val="1"/>
        <c:ser>
          <c:idx val="0"/>
          <c:order val="0"/>
          <c:tx>
            <c:strRef>
              <c:f>Sheet1!$B$1</c:f>
              <c:strCache>
                <c:ptCount val="1"/>
                <c:pt idx="0">
                  <c:v>Personal funds</c:v>
                </c:pt>
              </c:strCache>
            </c:strRef>
          </c:tx>
          <c:dPt>
            <c:idx val="1"/>
            <c:bubble3D val="0"/>
            <c:spPr>
              <a:solidFill>
                <a:srgbClr val="0070C0"/>
              </a:solidFill>
            </c:spPr>
            <c:extLst>
              <c:ext xmlns:c16="http://schemas.microsoft.com/office/drawing/2014/chart" uri="{C3380CC4-5D6E-409C-BE32-E72D297353CC}">
                <c16:uniqueId val="{00000001-67DC-476D-A27D-29430C9695F6}"/>
              </c:ext>
            </c:extLst>
          </c:dPt>
          <c:dPt>
            <c:idx val="2"/>
            <c:bubble3D val="0"/>
            <c:spPr>
              <a:solidFill>
                <a:srgbClr val="EEBD60"/>
              </a:solidFill>
            </c:spPr>
            <c:extLst>
              <c:ext xmlns:c16="http://schemas.microsoft.com/office/drawing/2014/chart" uri="{C3380CC4-5D6E-409C-BE32-E72D297353CC}">
                <c16:uniqueId val="{00000003-67DC-476D-A27D-29430C9695F6}"/>
              </c:ext>
            </c:extLst>
          </c:dPt>
          <c:cat>
            <c:strRef>
              <c:f>Sheet1!$A$2:$A$4</c:f>
              <c:strCache>
                <c:ptCount val="3"/>
                <c:pt idx="0">
                  <c:v>Investments</c:v>
                </c:pt>
                <c:pt idx="1">
                  <c:v>Pension income</c:v>
                </c:pt>
                <c:pt idx="2">
                  <c:v>Savings</c:v>
                </c:pt>
              </c:strCache>
            </c:strRef>
          </c:cat>
          <c:val>
            <c:numRef>
              <c:f>Sheet1!$B$2:$B$4</c:f>
              <c:numCache>
                <c:formatCode>General</c:formatCode>
                <c:ptCount val="3"/>
                <c:pt idx="0">
                  <c:v>33.299999999999997</c:v>
                </c:pt>
                <c:pt idx="1">
                  <c:v>33.299999999999997</c:v>
                </c:pt>
                <c:pt idx="2">
                  <c:v>33.299999999999997</c:v>
                </c:pt>
              </c:numCache>
            </c:numRef>
          </c:val>
          <c:extLst>
            <c:ext xmlns:c16="http://schemas.microsoft.com/office/drawing/2014/chart" uri="{C3380CC4-5D6E-409C-BE32-E72D297353CC}">
              <c16:uniqueId val="{00000004-67DC-476D-A27D-29430C9695F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4228" y="0"/>
            <a:ext cx="3169309" cy="480060"/>
          </a:xfrm>
          <a:prstGeom prst="rect">
            <a:avLst/>
          </a:prstGeom>
        </p:spPr>
        <p:txBody>
          <a:bodyPr vert="horz" lIns="96661" tIns="48331" rIns="96661" bIns="48331" rtlCol="0"/>
          <a:lstStyle>
            <a:lvl1pPr algn="r">
              <a:defRPr sz="1300"/>
            </a:lvl1pPr>
          </a:lstStyle>
          <a:p>
            <a:fld id="{0EC2A9A5-C71C-4F95-B893-0B828ADA92C1}" type="datetimeFigureOut">
              <a:rPr lang="en-US" smtClean="0"/>
              <a:t>3/22/2021</a:t>
            </a:fld>
            <a:endParaRPr lang="en-US"/>
          </a:p>
        </p:txBody>
      </p:sp>
      <p:sp>
        <p:nvSpPr>
          <p:cNvPr id="4" name="Footer Placeholder 3"/>
          <p:cNvSpPr>
            <a:spLocks noGrp="1"/>
          </p:cNvSpPr>
          <p:nvPr>
            <p:ph type="ftr" sz="quarter" idx="2"/>
          </p:nvPr>
        </p:nvSpPr>
        <p:spPr>
          <a:xfrm>
            <a:off x="0" y="9119474"/>
            <a:ext cx="316931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4228" y="9119474"/>
            <a:ext cx="3169309" cy="480060"/>
          </a:xfrm>
          <a:prstGeom prst="rect">
            <a:avLst/>
          </a:prstGeom>
        </p:spPr>
        <p:txBody>
          <a:bodyPr vert="horz" lIns="96661" tIns="48331" rIns="96661" bIns="48331" rtlCol="0" anchor="b"/>
          <a:lstStyle>
            <a:lvl1pPr algn="r">
              <a:defRPr sz="1300"/>
            </a:lvl1pPr>
          </a:lstStyle>
          <a:p>
            <a:fld id="{48BA6964-3C1B-4554-8A9D-CB9C02F76146}" type="slidenum">
              <a:rPr lang="en-US" smtClean="0"/>
              <a:t>‹#›</a:t>
            </a:fld>
            <a:endParaRPr lang="en-US"/>
          </a:p>
        </p:txBody>
      </p:sp>
    </p:spTree>
    <p:extLst>
      <p:ext uri="{BB962C8B-B14F-4D97-AF65-F5344CB8AC3E}">
        <p14:creationId xmlns:p14="http://schemas.microsoft.com/office/powerpoint/2010/main" val="283634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4228" y="0"/>
            <a:ext cx="3169309" cy="480060"/>
          </a:xfrm>
          <a:prstGeom prst="rect">
            <a:avLst/>
          </a:prstGeom>
        </p:spPr>
        <p:txBody>
          <a:bodyPr vert="horz" lIns="96661" tIns="48331" rIns="96661" bIns="48331" rtlCol="0"/>
          <a:lstStyle>
            <a:lvl1pPr algn="r">
              <a:defRPr sz="1300"/>
            </a:lvl1pPr>
          </a:lstStyle>
          <a:p>
            <a:fld id="{CAD98B5F-9682-43AE-BCF0-DF321F21C9FD}" type="datetimeFigureOut">
              <a:rPr lang="en-US" smtClean="0"/>
              <a:t>3/22/2021</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2019" y="4560570"/>
            <a:ext cx="5851162"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31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4228" y="9119474"/>
            <a:ext cx="3169309" cy="480060"/>
          </a:xfrm>
          <a:prstGeom prst="rect">
            <a:avLst/>
          </a:prstGeom>
        </p:spPr>
        <p:txBody>
          <a:bodyPr vert="horz" lIns="96661" tIns="48331" rIns="96661" bIns="48331" rtlCol="0" anchor="b"/>
          <a:lstStyle>
            <a:lvl1pPr algn="r">
              <a:defRPr sz="1300"/>
            </a:lvl1pPr>
          </a:lstStyle>
          <a:p>
            <a:fld id="{F74A096B-B1FC-440A-B778-B54F29681DF1}" type="slidenum">
              <a:rPr lang="en-US" smtClean="0"/>
              <a:t>‹#›</a:t>
            </a:fld>
            <a:endParaRPr lang="en-US"/>
          </a:p>
        </p:txBody>
      </p:sp>
    </p:spTree>
    <p:extLst>
      <p:ext uri="{BB962C8B-B14F-4D97-AF65-F5344CB8AC3E}">
        <p14:creationId xmlns:p14="http://schemas.microsoft.com/office/powerpoint/2010/main" val="46208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itchFamily="34" charset="-128"/>
              </a:rPr>
              <a:t>[Note to presenter: You must populate your name and full company name in the customizable section at the top if you are not an employee of Allianz, Allianz Life of NY, or their affiliated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Today we are going to talk about navigating the financial aspects of caregiving. After today’s presentation you will have a better understanding of how you can help a loved one navigate various options for funding caregiving expenses and other considerations.</a:t>
            </a:r>
          </a:p>
          <a:p>
            <a:pPr eaLnBrk="1" hangingPunct="1"/>
            <a:endParaRPr lang="en-US" altLang="en-US" dirty="0">
              <a:ea typeface="ＭＳ Ｐゴシック" pitchFamily="34" charset="-128"/>
            </a:endParaRPr>
          </a:p>
          <a:p>
            <a:pPr defTabSz="501290">
              <a:defRPr/>
            </a:pPr>
            <a:r>
              <a:rPr lang="en-US" altLang="en-US" dirty="0">
                <a:ea typeface="ＭＳ Ｐゴシック" pitchFamily="34" charset="-128"/>
              </a:rPr>
              <a:t>Welcome everyone to this workshop on Health Care Costs. Health care is something that impacts us throughout our lifetimes. After today’s workshop, you will have a better understanding of how health care and its costs can impact you, therefore giving you the opportunity to plan accordingly.  </a:t>
            </a:r>
          </a:p>
        </p:txBody>
      </p:sp>
      <p:sp>
        <p:nvSpPr>
          <p:cNvPr id="4" name="Slide Number Placeholder 3"/>
          <p:cNvSpPr>
            <a:spLocks noGrp="1"/>
          </p:cNvSpPr>
          <p:nvPr>
            <p:ph type="sldNum" sz="quarter" idx="10"/>
          </p:nvPr>
        </p:nvSpPr>
        <p:spPr/>
        <p:txBody>
          <a:bodyPr/>
          <a:lstStyle/>
          <a:p>
            <a:fld id="{F74A096B-B1FC-440A-B778-B54F29681DF1}" type="slidenum">
              <a:rPr lang="en-US" smtClean="0"/>
              <a:t>1</a:t>
            </a:fld>
            <a:endParaRPr lang="en-US"/>
          </a:p>
        </p:txBody>
      </p:sp>
    </p:spTree>
    <p:extLst>
      <p:ext uri="{BB962C8B-B14F-4D97-AF65-F5344CB8AC3E}">
        <p14:creationId xmlns:p14="http://schemas.microsoft.com/office/powerpoint/2010/main" val="122952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ea typeface="ＭＳ Ｐゴシック" pitchFamily="34" charset="-128"/>
              </a:rPr>
              <a:t>As you explore the type of care and assistance that is needed you can start to estimate the costs. Here we have the average national costs in 2019 for different types of care from Genworth, Cost of Care, 2019. </a:t>
            </a:r>
          </a:p>
          <a:p>
            <a:r>
              <a:rPr lang="en-US" altLang="en-US" sz="1400" dirty="0">
                <a:ea typeface="ＭＳ Ｐゴシック" pitchFamily="34" charset="-128"/>
              </a:rPr>
              <a:t>[Read through chart]</a:t>
            </a:r>
          </a:p>
          <a:p>
            <a:r>
              <a:rPr lang="en-US" altLang="en-US" sz="1400" dirty="0">
                <a:ea typeface="ＭＳ Ｐゴシック" pitchFamily="34" charset="-128"/>
              </a:rPr>
              <a:t>Now let’s explore the various funding options that may be available.</a:t>
            </a:r>
          </a:p>
        </p:txBody>
      </p:sp>
      <p:sp>
        <p:nvSpPr>
          <p:cNvPr id="4" name="Slide Number Placeholder 3"/>
          <p:cNvSpPr>
            <a:spLocks noGrp="1"/>
          </p:cNvSpPr>
          <p:nvPr>
            <p:ph type="sldNum" sz="quarter" idx="10"/>
          </p:nvPr>
        </p:nvSpPr>
        <p:spPr/>
        <p:txBody>
          <a:bodyPr/>
          <a:lstStyle/>
          <a:p>
            <a:fld id="{F74A096B-B1FC-440A-B778-B54F29681DF1}" type="slidenum">
              <a:rPr lang="en-US" smtClean="0"/>
              <a:t>10</a:t>
            </a:fld>
            <a:endParaRPr lang="en-US"/>
          </a:p>
        </p:txBody>
      </p:sp>
    </p:spTree>
    <p:extLst>
      <p:ext uri="{BB962C8B-B14F-4D97-AF65-F5344CB8AC3E}">
        <p14:creationId xmlns:p14="http://schemas.microsoft.com/office/powerpoint/2010/main" val="2660539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ea typeface="ＭＳ Ｐゴシック" pitchFamily="34" charset="-128"/>
              </a:rPr>
              <a:t>We’ll start first with self-funding costs</a:t>
            </a:r>
            <a:r>
              <a:rPr lang="en-US" altLang="en-US" sz="1000" baseline="0" dirty="0">
                <a:ea typeface="ＭＳ Ｐゴシック" pitchFamily="34" charset="-128"/>
              </a:rPr>
              <a:t> of care</a:t>
            </a:r>
            <a:r>
              <a:rPr lang="en-US" altLang="en-US" sz="1000" dirty="0">
                <a:ea typeface="ＭＳ Ｐゴシック" pitchFamily="34" charset="-128"/>
              </a:rPr>
              <a:t>. Self funding utilizes personal funds like investments, pension income, and savings to help</a:t>
            </a:r>
            <a:r>
              <a:rPr lang="en-US" altLang="en-US" sz="1000" baseline="0" dirty="0">
                <a:ea typeface="ＭＳ Ｐゴシック" pitchFamily="34" charset="-128"/>
              </a:rPr>
              <a:t> </a:t>
            </a:r>
            <a:r>
              <a:rPr lang="en-US" altLang="en-US" sz="1000" dirty="0">
                <a:ea typeface="ＭＳ Ｐゴシック" pitchFamily="34" charset="-128"/>
              </a:rPr>
              <a:t>pay for care.</a:t>
            </a:r>
            <a:r>
              <a:rPr lang="en-US" altLang="en-US" sz="1000" baseline="0" dirty="0">
                <a:ea typeface="ＭＳ Ｐゴシック" pitchFamily="34" charset="-128"/>
              </a:rPr>
              <a:t> This chart is hypothetical only for illustrative purposes and does not represent the amount of savings percentage you or your loved one should use from each of these sources. You and your loved one would have to determine each individual’s sources of income available and how much of each source can be used towards the costs of care if any.</a:t>
            </a:r>
            <a:endParaRPr lang="en-US" altLang="en-US" sz="1000" dirty="0">
              <a:ea typeface="ＭＳ Ｐゴシック" pitchFamily="34" charset="-128"/>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11</a:t>
            </a:fld>
            <a:endParaRPr lang="en-US"/>
          </a:p>
        </p:txBody>
      </p:sp>
    </p:spTree>
    <p:extLst>
      <p:ext uri="{BB962C8B-B14F-4D97-AF65-F5344CB8AC3E}">
        <p14:creationId xmlns:p14="http://schemas.microsoft.com/office/powerpoint/2010/main" val="47872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ea typeface="ＭＳ Ｐゴシック" pitchFamily="34" charset="-128"/>
              </a:rPr>
              <a:t>Does your loved one have long term care insurance? If care is already needed purchasing long term care insurance is not an option. Few Americans have long term care insurance, and those that do are very fortunate. If your loved one does have a long term care insurance policy you may want to reach out to the insurance company for information on the policy benefits and how to make a claim.</a:t>
            </a:r>
          </a:p>
        </p:txBody>
      </p:sp>
      <p:sp>
        <p:nvSpPr>
          <p:cNvPr id="4" name="Slide Number Placeholder 3"/>
          <p:cNvSpPr>
            <a:spLocks noGrp="1"/>
          </p:cNvSpPr>
          <p:nvPr>
            <p:ph type="sldNum" sz="quarter" idx="10"/>
          </p:nvPr>
        </p:nvSpPr>
        <p:spPr/>
        <p:txBody>
          <a:bodyPr/>
          <a:lstStyle/>
          <a:p>
            <a:fld id="{F74A096B-B1FC-440A-B778-B54F29681DF1}" type="slidenum">
              <a:rPr lang="en-US" smtClean="0"/>
              <a:t>12</a:t>
            </a:fld>
            <a:endParaRPr lang="en-US"/>
          </a:p>
        </p:txBody>
      </p:sp>
    </p:spTree>
    <p:extLst>
      <p:ext uri="{BB962C8B-B14F-4D97-AF65-F5344CB8AC3E}">
        <p14:creationId xmlns:p14="http://schemas.microsoft.com/office/powerpoint/2010/main" val="1004143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dirty="0"/>
              <a:t>Another asset to look at is life insurance. Your loved one may already own life insurance or it may be obtainable given their circumstances.</a:t>
            </a:r>
          </a:p>
          <a:p>
            <a:pPr marL="91440" indent="-91440">
              <a:buFont typeface="Arial" panose="020B0604020202020204" pitchFamily="34" charset="0"/>
              <a:buChar char="•"/>
              <a:defRPr/>
            </a:pPr>
            <a:r>
              <a:rPr lang="en-US" sz="800" dirty="0"/>
              <a:t>Hybrid life and long term care policies are policies that pay for some long term care costs, if needed. A death benefit is paid to the beneficiaries, but may be reduced or eliminated if funds were used for care. </a:t>
            </a:r>
          </a:p>
          <a:p>
            <a:pPr marL="523875" lvl="2" indent="-342900">
              <a:buFont typeface="Arial" panose="020B0604020202020204" pitchFamily="34" charset="0"/>
              <a:buChar char="•"/>
              <a:defRPr/>
            </a:pPr>
            <a:r>
              <a:rPr lang="en-US" sz="800" dirty="0"/>
              <a:t>Depending upon the situation this type of life insurance may be obtainable with some pre-existing health conditions</a:t>
            </a:r>
          </a:p>
          <a:p>
            <a:pPr marL="91440" indent="-91440">
              <a:buFont typeface="Arial" panose="020B0604020202020204" pitchFamily="34" charset="0"/>
              <a:buChar char="•"/>
              <a:defRPr/>
            </a:pPr>
            <a:r>
              <a:rPr lang="en-US" sz="800" dirty="0"/>
              <a:t>Accelerated death benefits, may be payable if the insured:</a:t>
            </a:r>
          </a:p>
          <a:p>
            <a:pPr marL="523875" lvl="2" indent="-342900">
              <a:buFont typeface="Arial" panose="020B0604020202020204" pitchFamily="34" charset="0"/>
              <a:buChar char="•"/>
              <a:defRPr/>
            </a:pPr>
            <a:r>
              <a:rPr lang="en-US" sz="800" dirty="0"/>
              <a:t>Is terminally ill, or has a life threatening diagnosis</a:t>
            </a:r>
          </a:p>
          <a:p>
            <a:pPr marL="523875" lvl="2" indent="-342900">
              <a:buFont typeface="Arial" panose="020B0604020202020204" pitchFamily="34" charset="0"/>
              <a:buChar char="•"/>
              <a:defRPr/>
            </a:pPr>
            <a:r>
              <a:rPr lang="en-US" sz="800" dirty="0"/>
              <a:t>Needs long term care services for an extended amount of time</a:t>
            </a:r>
          </a:p>
          <a:p>
            <a:pPr marL="523875" lvl="2" indent="-342900">
              <a:buFont typeface="Arial" panose="020B0604020202020204" pitchFamily="34" charset="0"/>
              <a:buChar char="•"/>
              <a:defRPr/>
            </a:pPr>
            <a:r>
              <a:rPr lang="en-US" sz="800" dirty="0"/>
              <a:t>Permanently confined to a nursing home</a:t>
            </a:r>
          </a:p>
          <a:p>
            <a:pPr marL="523875" lvl="2" indent="-342900">
              <a:buFont typeface="Arial" panose="020B0604020202020204" pitchFamily="34" charset="0"/>
              <a:buChar char="•"/>
              <a:defRPr/>
            </a:pPr>
            <a:r>
              <a:rPr lang="en-US" sz="800" dirty="0"/>
              <a:t>Needs assistance with Activities of Daily Living (ADLs). There are six basic ADLs: eating, bathing, dressing, toileting, transferring (walking) and continence.</a:t>
            </a:r>
          </a:p>
        </p:txBody>
      </p:sp>
      <p:sp>
        <p:nvSpPr>
          <p:cNvPr id="4" name="Slide Number Placeholder 3"/>
          <p:cNvSpPr>
            <a:spLocks noGrp="1"/>
          </p:cNvSpPr>
          <p:nvPr>
            <p:ph type="sldNum" sz="quarter" idx="10"/>
          </p:nvPr>
        </p:nvSpPr>
        <p:spPr/>
        <p:txBody>
          <a:bodyPr/>
          <a:lstStyle/>
          <a:p>
            <a:fld id="{F74A096B-B1FC-440A-B778-B54F29681DF1}" type="slidenum">
              <a:rPr lang="en-US" smtClean="0"/>
              <a:t>13</a:t>
            </a:fld>
            <a:endParaRPr lang="en-US"/>
          </a:p>
        </p:txBody>
      </p:sp>
    </p:spTree>
    <p:extLst>
      <p:ext uri="{BB962C8B-B14F-4D97-AF65-F5344CB8AC3E}">
        <p14:creationId xmlns:p14="http://schemas.microsoft.com/office/powerpoint/2010/main" val="126936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itchFamily="34" charset="-128"/>
              </a:rPr>
              <a:t>Another option is Medicare.</a:t>
            </a:r>
          </a:p>
          <a:p>
            <a:r>
              <a:rPr lang="en-US" altLang="en-US" sz="800" dirty="0">
                <a:ea typeface="ＭＳ Ｐゴシック" pitchFamily="34" charset="-128"/>
              </a:rPr>
              <a:t>Unfortunately, Medicare does not pay for most long</a:t>
            </a:r>
            <a:r>
              <a:rPr lang="en-US" altLang="en-US" sz="800" baseline="0" dirty="0">
                <a:ea typeface="ＭＳ Ｐゴシック" pitchFamily="34" charset="-128"/>
              </a:rPr>
              <a:t> </a:t>
            </a:r>
            <a:r>
              <a:rPr lang="en-US" altLang="en-US" sz="800" dirty="0">
                <a:ea typeface="ＭＳ Ｐゴシック" pitchFamily="34" charset="-128"/>
              </a:rPr>
              <a:t>term care services or personal care, such as help with bathing, or for supervision often called custodial care. </a:t>
            </a:r>
          </a:p>
          <a:p>
            <a:r>
              <a:rPr lang="en-US" altLang="en-US" sz="800" dirty="0">
                <a:ea typeface="ＭＳ Ｐゴシック" pitchFamily="34" charset="-128"/>
              </a:rPr>
              <a:t>Although, Medicare will help pay for a short stay in a skilled nursing facility if the client meets the following conditions:</a:t>
            </a:r>
          </a:p>
          <a:p>
            <a:r>
              <a:rPr lang="en-US" altLang="en-US" sz="800" dirty="0">
                <a:ea typeface="ＭＳ Ｐゴシック" pitchFamily="34" charset="-128"/>
              </a:rPr>
              <a:t>They have had a recent prior hospital stay of at least three days, but not if their stay is for observation only</a:t>
            </a:r>
          </a:p>
          <a:p>
            <a:r>
              <a:rPr lang="en-US" altLang="en-US" sz="800" dirty="0">
                <a:ea typeface="ＭＳ Ｐゴシック" pitchFamily="34" charset="-128"/>
              </a:rPr>
              <a:t>They are admitted to a Medicare-certified nursing facility within 30 days of their prior hospital stay</a:t>
            </a:r>
          </a:p>
          <a:p>
            <a:r>
              <a:rPr lang="en-US" altLang="en-US" sz="800" dirty="0">
                <a:ea typeface="ＭＳ Ｐゴシック" pitchFamily="34" charset="-128"/>
              </a:rPr>
              <a:t>They need skilled care, such as skilled nursing services, physical therapy, or other types of therapy</a:t>
            </a:r>
          </a:p>
          <a:p>
            <a:r>
              <a:rPr lang="en-US" altLang="en-US" sz="800" dirty="0">
                <a:ea typeface="ＭＳ Ｐゴシック" pitchFamily="34" charset="-128"/>
              </a:rPr>
              <a:t>If they meet all these conditions, Medicare will pay for some of their costs for up to 100 days. For the first 20 days, Medicare pays 100 percent of their costs. For days 21 through 100, they pay their own expenses up to $167.50 per day (as of 2018), and Medicare pays any balance. They pay 100 percent of costs for each day they stay in a skilled nursing facility after day 100.</a:t>
            </a:r>
          </a:p>
          <a:p>
            <a:r>
              <a:rPr lang="en-US" altLang="en-US" sz="800" dirty="0">
                <a:ea typeface="ＭＳ Ｐゴシック" pitchFamily="34" charset="-128"/>
              </a:rPr>
              <a:t>Other services such as hospice or home health care have different conditions that must be met. Be sure to understand that the conditions required may vary by services.</a:t>
            </a:r>
          </a:p>
        </p:txBody>
      </p:sp>
      <p:sp>
        <p:nvSpPr>
          <p:cNvPr id="4" name="Slide Number Placeholder 3"/>
          <p:cNvSpPr>
            <a:spLocks noGrp="1"/>
          </p:cNvSpPr>
          <p:nvPr>
            <p:ph type="sldNum" sz="quarter" idx="10"/>
          </p:nvPr>
        </p:nvSpPr>
        <p:spPr/>
        <p:txBody>
          <a:bodyPr/>
          <a:lstStyle/>
          <a:p>
            <a:fld id="{F74A096B-B1FC-440A-B778-B54F29681DF1}" type="slidenum">
              <a:rPr lang="en-US" smtClean="0"/>
              <a:t>14</a:t>
            </a:fld>
            <a:endParaRPr lang="en-US"/>
          </a:p>
        </p:txBody>
      </p:sp>
    </p:spTree>
    <p:extLst>
      <p:ext uri="{BB962C8B-B14F-4D97-AF65-F5344CB8AC3E}">
        <p14:creationId xmlns:p14="http://schemas.microsoft.com/office/powerpoint/2010/main" val="41203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itchFamily="34" charset="-128"/>
              </a:rPr>
              <a:t>Medicaid may be an option once all other resources have been exhausted. The Medicaid look-back period is five years from the date of application for Medicaid benefits, and any gifts or transfers, with certain exceptions, made within that five year period are subject to penalty. It’s important to work with an elder law attorney to discuss strategies for elder</a:t>
            </a:r>
            <a:r>
              <a:rPr lang="en-US" altLang="en-US" sz="800" baseline="0" dirty="0">
                <a:ea typeface="ＭＳ Ｐゴシック" pitchFamily="34" charset="-128"/>
              </a:rPr>
              <a:t> and aging issues </a:t>
            </a:r>
            <a:r>
              <a:rPr lang="en-US" altLang="en-US" sz="800" dirty="0">
                <a:ea typeface="ＭＳ Ｐゴシック" pitchFamily="34" charset="-128"/>
              </a:rPr>
              <a:t>and your</a:t>
            </a:r>
            <a:r>
              <a:rPr lang="en-US" altLang="en-US" sz="800" baseline="0" dirty="0">
                <a:ea typeface="ＭＳ Ｐゴシック" pitchFamily="34" charset="-128"/>
              </a:rPr>
              <a:t> estate planning attorney for legacy and estate transfer issues</a:t>
            </a:r>
            <a:r>
              <a:rPr lang="en-US" altLang="en-US" sz="800" dirty="0">
                <a:ea typeface="ＭＳ Ｐゴシック" pitchFamily="34" charset="-128"/>
              </a:rPr>
              <a:t>.</a:t>
            </a:r>
          </a:p>
          <a:p>
            <a:r>
              <a:rPr lang="en-US" altLang="en-US" sz="800" dirty="0">
                <a:ea typeface="ＭＳ Ｐゴシック" pitchFamily="34" charset="-128"/>
              </a:rPr>
              <a:t>One must also spend down their own assets before becoming Medicaid eligible, </a:t>
            </a:r>
            <a:r>
              <a:rPr lang="en-US" altLang="en-US" sz="800" b="1" dirty="0">
                <a:ea typeface="ＭＳ Ｐゴシック" pitchFamily="34" charset="-128"/>
              </a:rPr>
              <a:t>generally</a:t>
            </a:r>
            <a:r>
              <a:rPr lang="en-US" altLang="en-US" sz="800" dirty="0">
                <a:ea typeface="ＭＳ Ｐゴシック" pitchFamily="34" charset="-128"/>
              </a:rPr>
              <a:t> to $2,000 per individual or $3,000 per couple.</a:t>
            </a:r>
          </a:p>
          <a:p>
            <a:r>
              <a:rPr lang="en-US" altLang="en-US" sz="800" dirty="0">
                <a:ea typeface="ＭＳ Ｐゴシック" pitchFamily="34" charset="-128"/>
              </a:rPr>
              <a:t>One must also have a low income. The income limit varies considerably from state to state. </a:t>
            </a:r>
          </a:p>
          <a:p>
            <a:r>
              <a:rPr lang="en-US" altLang="en-US" sz="800" dirty="0">
                <a:ea typeface="ＭＳ Ｐゴシック" pitchFamily="34" charset="-128"/>
              </a:rPr>
              <a:t>Who is eligible for Medicaid and what services are covered varies by state. Be sure you</a:t>
            </a:r>
            <a:r>
              <a:rPr lang="en-US" altLang="en-US" sz="800" baseline="0" dirty="0">
                <a:ea typeface="ＭＳ Ｐゴシック" pitchFamily="34" charset="-128"/>
              </a:rPr>
              <a:t> </a:t>
            </a:r>
            <a:r>
              <a:rPr lang="en-US" altLang="en-US" sz="800" dirty="0">
                <a:ea typeface="ＭＳ Ｐゴシック" pitchFamily="34" charset="-128"/>
              </a:rPr>
              <a:t>consult with your local estate and elder law planning attorneys.</a:t>
            </a:r>
          </a:p>
          <a:p>
            <a:r>
              <a:rPr lang="en-US" altLang="en-US" sz="800" dirty="0">
                <a:ea typeface="ＭＳ Ｐゴシック" pitchFamily="34" charset="-128"/>
              </a:rPr>
              <a:t>[Note to the presenter: The penalty is a period of time during which the person transferring the assets will be ineligible for Medicaid. The penalty period starts from the date of application and is determined by dividing the amount transferred by what Medicaid determines to be the average private pay cost of a nursing home in your state. For example, if you live in a state where the average monthly cost of care has been determined to be $5,000, and you give away property worth $100,000, you will be ineligible for benefits for 20 months ($100,000 / $5,000 = 20 months).]</a:t>
            </a:r>
          </a:p>
        </p:txBody>
      </p:sp>
      <p:sp>
        <p:nvSpPr>
          <p:cNvPr id="4" name="Slide Number Placeholder 3"/>
          <p:cNvSpPr>
            <a:spLocks noGrp="1"/>
          </p:cNvSpPr>
          <p:nvPr>
            <p:ph type="sldNum" sz="quarter" idx="10"/>
          </p:nvPr>
        </p:nvSpPr>
        <p:spPr/>
        <p:txBody>
          <a:bodyPr/>
          <a:lstStyle/>
          <a:p>
            <a:fld id="{F74A096B-B1FC-440A-B778-B54F29681DF1}" type="slidenum">
              <a:rPr lang="en-US" smtClean="0"/>
              <a:t>15</a:t>
            </a:fld>
            <a:endParaRPr lang="en-US"/>
          </a:p>
        </p:txBody>
      </p:sp>
    </p:spTree>
    <p:extLst>
      <p:ext uri="{BB962C8B-B14F-4D97-AF65-F5344CB8AC3E}">
        <p14:creationId xmlns:p14="http://schemas.microsoft.com/office/powerpoint/2010/main" val="400699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800" dirty="0">
                <a:ea typeface="ＭＳ Ｐゴシック" pitchFamily="34" charset="-128"/>
              </a:rPr>
              <a:t>Veteran’s benefits may also be available for those that qualify.</a:t>
            </a:r>
          </a:p>
          <a:p>
            <a:pPr>
              <a:defRPr/>
            </a:pPr>
            <a:r>
              <a:rPr lang="en-US" altLang="en-US" sz="800" dirty="0">
                <a:ea typeface="ＭＳ Ｐゴシック" pitchFamily="34" charset="-128"/>
              </a:rPr>
              <a:t>There are three different benefits to look into, they include:</a:t>
            </a:r>
          </a:p>
          <a:p>
            <a:pPr marL="342900" indent="-342900">
              <a:buFont typeface="Arial" panose="020B0604020202020204" pitchFamily="34" charset="0"/>
              <a:buChar char="•"/>
              <a:defRPr/>
            </a:pPr>
            <a:r>
              <a:rPr lang="en-US" sz="800" dirty="0"/>
              <a:t>Aid and attendance allowance</a:t>
            </a:r>
          </a:p>
          <a:p>
            <a:pPr marL="342900" indent="-342900">
              <a:buFont typeface="Arial" panose="020B0604020202020204" pitchFamily="34" charset="0"/>
              <a:buChar char="•"/>
              <a:defRPr/>
            </a:pPr>
            <a:r>
              <a:rPr lang="en-US" sz="800" dirty="0"/>
              <a:t>Housebound allowance</a:t>
            </a:r>
          </a:p>
          <a:p>
            <a:pPr marL="342900" indent="-342900">
              <a:buFont typeface="Arial" panose="020B0604020202020204" pitchFamily="34" charset="0"/>
              <a:buChar char="•"/>
              <a:defRPr/>
            </a:pPr>
            <a:r>
              <a:rPr lang="en-US" sz="800" dirty="0"/>
              <a:t>VA long term care services</a:t>
            </a:r>
          </a:p>
          <a:p>
            <a:pPr>
              <a:defRPr/>
            </a:pPr>
            <a:r>
              <a:rPr lang="en-US" sz="800" dirty="0"/>
              <a:t>To learn more about qualifications for veteran’s benefits go to</a:t>
            </a:r>
            <a:r>
              <a:rPr lang="en-US" sz="800" baseline="0" dirty="0"/>
              <a:t> </a:t>
            </a:r>
            <a:r>
              <a:rPr lang="en-US" sz="800" dirty="0"/>
              <a:t>www.va.gov/geriatrics/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800" dirty="0"/>
              <a:t>Many families also choose to pool their time and resources to provide for their loved ones needing care. Be</a:t>
            </a:r>
            <a:r>
              <a:rPr lang="en-US" sz="800" baseline="0" dirty="0"/>
              <a:t> sure to i</a:t>
            </a:r>
            <a:r>
              <a:rPr lang="en-US" sz="800" dirty="0"/>
              <a:t>nclude these details in your family care plan.</a:t>
            </a:r>
          </a:p>
          <a:p>
            <a:pPr>
              <a:defRPr/>
            </a:pPr>
            <a:r>
              <a:rPr lang="en-US" sz="800" dirty="0">
                <a:solidFill>
                  <a:srgbClr val="113388"/>
                </a:solidFill>
              </a:rPr>
              <a:t>Many</a:t>
            </a:r>
            <a:r>
              <a:rPr lang="en-US" sz="800" baseline="0" dirty="0">
                <a:solidFill>
                  <a:srgbClr val="113388"/>
                </a:solidFill>
              </a:rPr>
              <a:t> of you may not realize but c</a:t>
            </a:r>
            <a:r>
              <a:rPr lang="en-US" sz="800" dirty="0">
                <a:solidFill>
                  <a:srgbClr val="113388"/>
                </a:solidFill>
              </a:rPr>
              <a:t>aregiving doesn’t just impact the </a:t>
            </a:r>
            <a:r>
              <a:rPr lang="en-US" sz="800" i="1" dirty="0">
                <a:solidFill>
                  <a:srgbClr val="113388"/>
                </a:solidFill>
              </a:rPr>
              <a:t>person </a:t>
            </a:r>
            <a:r>
              <a:rPr lang="en-US" sz="800" dirty="0">
                <a:solidFill>
                  <a:srgbClr val="113388"/>
                </a:solidFill>
              </a:rPr>
              <a:t>needing care but</a:t>
            </a:r>
            <a:r>
              <a:rPr lang="en-US" sz="800" baseline="0" dirty="0">
                <a:solidFill>
                  <a:srgbClr val="113388"/>
                </a:solidFill>
              </a:rPr>
              <a:t> also </a:t>
            </a:r>
            <a:r>
              <a:rPr lang="en-US" sz="800" dirty="0">
                <a:solidFill>
                  <a:srgbClr val="113388"/>
                </a:solidFill>
              </a:rPr>
              <a:t>the </a:t>
            </a:r>
            <a:r>
              <a:rPr lang="en-US" sz="800" i="1" dirty="0">
                <a:solidFill>
                  <a:srgbClr val="7030A0"/>
                </a:solidFill>
              </a:rPr>
              <a:t>family and caregivers</a:t>
            </a:r>
            <a:r>
              <a:rPr lang="en-US" sz="800" dirty="0">
                <a:solidFill>
                  <a:srgbClr val="113388"/>
                </a:solidFill>
              </a:rPr>
              <a:t>. Carefully consider the possible financial impacts to caregivers:</a:t>
            </a:r>
          </a:p>
          <a:p>
            <a:pPr marL="342900" indent="-342900">
              <a:buFont typeface="Arial" panose="020B0604020202020204" pitchFamily="34" charset="0"/>
              <a:buChar char="•"/>
              <a:defRPr/>
            </a:pPr>
            <a:r>
              <a:rPr lang="en-US" sz="800" dirty="0">
                <a:solidFill>
                  <a:srgbClr val="113388"/>
                </a:solidFill>
              </a:rPr>
              <a:t>Reduce working hours</a:t>
            </a:r>
          </a:p>
          <a:p>
            <a:pPr marL="342900" indent="-342900">
              <a:buFont typeface="Arial" panose="020B0604020202020204" pitchFamily="34" charset="0"/>
              <a:buChar char="•"/>
              <a:defRPr/>
            </a:pPr>
            <a:r>
              <a:rPr lang="en-US" sz="800" dirty="0">
                <a:solidFill>
                  <a:srgbClr val="113388"/>
                </a:solidFill>
              </a:rPr>
              <a:t>Have</a:t>
            </a:r>
            <a:r>
              <a:rPr lang="en-US" sz="800" baseline="0" dirty="0">
                <a:solidFill>
                  <a:srgbClr val="113388"/>
                </a:solidFill>
              </a:rPr>
              <a:t> to q</a:t>
            </a:r>
            <a:r>
              <a:rPr lang="en-US" sz="800" dirty="0">
                <a:solidFill>
                  <a:srgbClr val="113388"/>
                </a:solidFill>
              </a:rPr>
              <a:t>uit their jobs</a:t>
            </a:r>
          </a:p>
          <a:p>
            <a:pPr marL="342900" indent="-342900">
              <a:buFont typeface="Arial" panose="020B0604020202020204" pitchFamily="34" charset="0"/>
              <a:buChar char="•"/>
              <a:defRPr/>
            </a:pPr>
            <a:r>
              <a:rPr lang="en-US" sz="800" dirty="0">
                <a:solidFill>
                  <a:srgbClr val="113388"/>
                </a:solidFill>
              </a:rPr>
              <a:t>Help to pay for care</a:t>
            </a:r>
          </a:p>
        </p:txBody>
      </p:sp>
      <p:sp>
        <p:nvSpPr>
          <p:cNvPr id="4" name="Slide Number Placeholder 3"/>
          <p:cNvSpPr>
            <a:spLocks noGrp="1"/>
          </p:cNvSpPr>
          <p:nvPr>
            <p:ph type="sldNum" sz="quarter" idx="10"/>
          </p:nvPr>
        </p:nvSpPr>
        <p:spPr/>
        <p:txBody>
          <a:bodyPr/>
          <a:lstStyle/>
          <a:p>
            <a:fld id="{F74A096B-B1FC-440A-B778-B54F29681DF1}" type="slidenum">
              <a:rPr lang="en-US" smtClean="0"/>
              <a:t>16</a:t>
            </a:fld>
            <a:endParaRPr lang="en-US"/>
          </a:p>
        </p:txBody>
      </p:sp>
    </p:spTree>
    <p:extLst>
      <p:ext uri="{BB962C8B-B14F-4D97-AF65-F5344CB8AC3E}">
        <p14:creationId xmlns:p14="http://schemas.microsoft.com/office/powerpoint/2010/main" val="254186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itchFamily="34" charset="-128"/>
              </a:rPr>
              <a:t>Now that we’ve covered some possible funding sources it’s important to look at other planning considerations. </a:t>
            </a:r>
          </a:p>
          <a:p>
            <a:r>
              <a:rPr lang="en-US" altLang="en-US" sz="800" dirty="0">
                <a:ea typeface="ＭＳ Ｐゴシック" pitchFamily="34" charset="-128"/>
              </a:rPr>
              <a:t>Will there be enough money? </a:t>
            </a:r>
          </a:p>
          <a:p>
            <a:r>
              <a:rPr lang="en-US" altLang="en-US" sz="800" dirty="0">
                <a:ea typeface="ＭＳ Ｐゴシック" pitchFamily="34" charset="-128"/>
              </a:rPr>
              <a:t>Or are there other important issues to consider like a family business, the family home or farm, caring for a special needs child, resources to care for a spouse, valuable personal items, or gifts to charities. </a:t>
            </a:r>
          </a:p>
        </p:txBody>
      </p:sp>
      <p:sp>
        <p:nvSpPr>
          <p:cNvPr id="4" name="Slide Number Placeholder 3"/>
          <p:cNvSpPr>
            <a:spLocks noGrp="1"/>
          </p:cNvSpPr>
          <p:nvPr>
            <p:ph type="sldNum" sz="quarter" idx="10"/>
          </p:nvPr>
        </p:nvSpPr>
        <p:spPr/>
        <p:txBody>
          <a:bodyPr/>
          <a:lstStyle/>
          <a:p>
            <a:fld id="{F74A096B-B1FC-440A-B778-B54F29681DF1}" type="slidenum">
              <a:rPr lang="en-US" smtClean="0"/>
              <a:t>17</a:t>
            </a:fld>
            <a:endParaRPr lang="en-US"/>
          </a:p>
        </p:txBody>
      </p:sp>
    </p:spTree>
    <p:extLst>
      <p:ext uri="{BB962C8B-B14F-4D97-AF65-F5344CB8AC3E}">
        <p14:creationId xmlns:p14="http://schemas.microsoft.com/office/powerpoint/2010/main" val="3371641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Now we’ll move on to discussing some legal considerations.</a:t>
            </a:r>
          </a:p>
        </p:txBody>
      </p:sp>
      <p:sp>
        <p:nvSpPr>
          <p:cNvPr id="4" name="Slide Number Placeholder 3"/>
          <p:cNvSpPr>
            <a:spLocks noGrp="1"/>
          </p:cNvSpPr>
          <p:nvPr>
            <p:ph type="sldNum" sz="quarter" idx="10"/>
          </p:nvPr>
        </p:nvSpPr>
        <p:spPr/>
        <p:txBody>
          <a:bodyPr/>
          <a:lstStyle/>
          <a:p>
            <a:fld id="{F74A096B-B1FC-440A-B778-B54F29681DF1}" type="slidenum">
              <a:rPr lang="en-US" smtClean="0"/>
              <a:t>18</a:t>
            </a:fld>
            <a:endParaRPr lang="en-US"/>
          </a:p>
        </p:txBody>
      </p:sp>
    </p:spTree>
    <p:extLst>
      <p:ext uri="{BB962C8B-B14F-4D97-AF65-F5344CB8AC3E}">
        <p14:creationId xmlns:p14="http://schemas.microsoft.com/office/powerpoint/2010/main" val="854006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itchFamily="34" charset="-128"/>
              </a:rPr>
              <a:t>Once families have discussed some of the details they may choose to have a personal care agreement drafted. A personal care agreement is a legally binding agreement drafted by an attorney, also called a long term care personal support services agreement, elder care contract, or family care or caregiver contract. Most often, it is called a personal care agreement. These contracts state what care is to be provided and how much the caregiver will be compensated.</a:t>
            </a:r>
            <a:r>
              <a:rPr lang="en-US" altLang="en-US" sz="800" baseline="0" dirty="0">
                <a:ea typeface="ＭＳ Ｐゴシック" pitchFamily="34" charset="-128"/>
              </a:rPr>
              <a:t> </a:t>
            </a:r>
            <a:r>
              <a:rPr lang="en-US" altLang="en-US" sz="800" dirty="0">
                <a:ea typeface="ＭＳ Ｐゴシック" pitchFamily="34" charset="-128"/>
              </a:rPr>
              <a:t>The contract can be used whether or not the caregiver is a family member. These agreements make the care and payment clear for the caregiver, the recipient, and also for other family members. It can help avoid family conflicts about who will provide care and how much they will be paid. For this reason, the agreement should be discussed with other family members to resolve any concerns before it is drafted.</a:t>
            </a:r>
          </a:p>
          <a:p>
            <a:r>
              <a:rPr lang="en-US" altLang="en-US" sz="800" dirty="0">
                <a:ea typeface="ＭＳ Ｐゴシック" pitchFamily="34" charset="-128"/>
              </a:rPr>
              <a:t>It is important to work with a local elder law attorney to draft the document.</a:t>
            </a:r>
            <a:r>
              <a:rPr lang="en-US" altLang="en-US" sz="800" baseline="0" dirty="0">
                <a:ea typeface="ＭＳ Ｐゴシック" pitchFamily="34" charset="-128"/>
              </a:rPr>
              <a:t> </a:t>
            </a:r>
            <a:r>
              <a:rPr lang="en-US" altLang="en-US" sz="800" dirty="0">
                <a:ea typeface="ＭＳ Ｐゴシック" pitchFamily="34" charset="-128"/>
              </a:rPr>
              <a:t>Their expertise is critical when it comes to important details and understanding the laws in your state. Especially if the person receiving care needs to apply for Medicaid services at some point. The personal care agreement can also show that care payments were a legitimate expense and not an attempt to hide assets by giving cash to a family member.</a:t>
            </a:r>
            <a:endParaRPr lang="en-US" sz="800" dirty="0"/>
          </a:p>
        </p:txBody>
      </p:sp>
      <p:sp>
        <p:nvSpPr>
          <p:cNvPr id="4" name="Slide Number Placeholder 3"/>
          <p:cNvSpPr>
            <a:spLocks noGrp="1"/>
          </p:cNvSpPr>
          <p:nvPr>
            <p:ph type="sldNum" sz="quarter" idx="10"/>
          </p:nvPr>
        </p:nvSpPr>
        <p:spPr/>
        <p:txBody>
          <a:bodyPr/>
          <a:lstStyle/>
          <a:p>
            <a:fld id="{F74A096B-B1FC-440A-B778-B54F29681DF1}" type="slidenum">
              <a:rPr lang="en-US" smtClean="0"/>
              <a:t>19</a:t>
            </a:fld>
            <a:endParaRPr lang="en-US"/>
          </a:p>
        </p:txBody>
      </p:sp>
    </p:spTree>
    <p:extLst>
      <p:ext uri="{BB962C8B-B14F-4D97-AF65-F5344CB8AC3E}">
        <p14:creationId xmlns:p14="http://schemas.microsoft.com/office/powerpoint/2010/main" val="406835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ea typeface="ＭＳ Ｐゴシック" pitchFamily="34" charset="-128"/>
              </a:rPr>
              <a:t>Note to presenter: You must populate your name and full company name in the customizable section at the top if you are not an employee of Allianz, Allianz Life of NY, or their subsidiaries or affiliated companies.</a:t>
            </a:r>
          </a:p>
          <a:p>
            <a:pPr eaLnBrk="1" hangingPunct="1"/>
            <a:r>
              <a:rPr lang="en-US" altLang="en-US" sz="1200" dirty="0">
                <a:ea typeface="ＭＳ Ｐゴシック" pitchFamily="34" charset="-128"/>
              </a:rPr>
              <a:t>If you are an employee of Allianz or Allianz Life of NY, or their subsidiaries or affiliated companies, you can delete this slide.</a:t>
            </a:r>
          </a:p>
        </p:txBody>
      </p:sp>
      <p:sp>
        <p:nvSpPr>
          <p:cNvPr id="4" name="Slide Number Placeholder 3"/>
          <p:cNvSpPr>
            <a:spLocks noGrp="1"/>
          </p:cNvSpPr>
          <p:nvPr>
            <p:ph type="sldNum" sz="quarter" idx="10"/>
          </p:nvPr>
        </p:nvSpPr>
        <p:spPr/>
        <p:txBody>
          <a:bodyPr/>
          <a:lstStyle/>
          <a:p>
            <a:fld id="{F74A096B-B1FC-440A-B778-B54F29681DF1}" type="slidenum">
              <a:rPr lang="en-US" smtClean="0"/>
              <a:t>2</a:t>
            </a:fld>
            <a:endParaRPr lang="en-US"/>
          </a:p>
        </p:txBody>
      </p:sp>
    </p:spTree>
    <p:extLst>
      <p:ext uri="{BB962C8B-B14F-4D97-AF65-F5344CB8AC3E}">
        <p14:creationId xmlns:p14="http://schemas.microsoft.com/office/powerpoint/2010/main" val="1487743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ea typeface="ＭＳ Ｐゴシック" pitchFamily="34" charset="-128"/>
              </a:rPr>
              <a:t>It’s also important that your loved ones put their legal affairs in order. It is often recommended that everyone have a will. Drafting a will or updating an existing will with your</a:t>
            </a:r>
            <a:r>
              <a:rPr lang="en-US" altLang="en-US" sz="1100" baseline="0" dirty="0">
                <a:ea typeface="ＭＳ Ｐゴシック" pitchFamily="34" charset="-128"/>
              </a:rPr>
              <a:t> local estate planning and elder law </a:t>
            </a:r>
            <a:r>
              <a:rPr lang="en-US" altLang="en-US" sz="1100" dirty="0">
                <a:ea typeface="ＭＳ Ｐゴシック" pitchFamily="34" charset="-128"/>
              </a:rPr>
              <a:t>attorneys is a good place to start, and this is something that can be done now. The will can contain final instructions and depending upon the state, a will can also include a personal property memorandum which dictates who will receive tangible personal property. </a:t>
            </a:r>
          </a:p>
          <a:p>
            <a:r>
              <a:rPr lang="en-US" altLang="en-US" sz="1100" dirty="0">
                <a:ea typeface="ＭＳ Ｐゴシック" pitchFamily="34" charset="-128"/>
              </a:rPr>
              <a:t>A will can also “pour” assets into a living trust if you have one, for management and distribution of your assets.</a:t>
            </a:r>
          </a:p>
          <a:p>
            <a:r>
              <a:rPr lang="en-US" altLang="en-US" sz="1100" dirty="0">
                <a:ea typeface="ＭＳ Ｐゴシック" pitchFamily="34" charset="-128"/>
              </a:rPr>
              <a:t>Living Will</a:t>
            </a:r>
          </a:p>
          <a:p>
            <a:r>
              <a:rPr lang="en-US" altLang="en-US" sz="1100" dirty="0">
                <a:ea typeface="ＭＳ Ｐゴシック" pitchFamily="34" charset="-128"/>
              </a:rPr>
              <a:t>Makes your life support wishes known should you become incapacitated or terminally ill. States may have different terminology such as</a:t>
            </a:r>
            <a:r>
              <a:rPr lang="en-US" altLang="en-US" sz="1100" baseline="0" dirty="0">
                <a:ea typeface="ＭＳ Ｐゴシック" pitchFamily="34" charset="-128"/>
              </a:rPr>
              <a:t> a l</a:t>
            </a:r>
            <a:r>
              <a:rPr lang="en-US" altLang="en-US" sz="1100" dirty="0">
                <a:ea typeface="ＭＳ Ｐゴシック" pitchFamily="34" charset="-128"/>
              </a:rPr>
              <a:t>iving will</a:t>
            </a:r>
            <a:r>
              <a:rPr lang="en-US" altLang="en-US" sz="1100" baseline="0" dirty="0">
                <a:ea typeface="ＭＳ Ｐゴシック" pitchFamily="34" charset="-128"/>
              </a:rPr>
              <a:t> </a:t>
            </a:r>
            <a:r>
              <a:rPr lang="en-US" altLang="en-US" sz="1100" dirty="0">
                <a:ea typeface="ＭＳ Ｐゴシック" pitchFamily="34" charset="-128"/>
              </a:rPr>
              <a:t>or healthcare directive, etc., for these purposes.</a:t>
            </a:r>
          </a:p>
        </p:txBody>
      </p:sp>
      <p:sp>
        <p:nvSpPr>
          <p:cNvPr id="4" name="Slide Number Placeholder 3"/>
          <p:cNvSpPr>
            <a:spLocks noGrp="1"/>
          </p:cNvSpPr>
          <p:nvPr>
            <p:ph type="sldNum" sz="quarter" idx="10"/>
          </p:nvPr>
        </p:nvSpPr>
        <p:spPr/>
        <p:txBody>
          <a:bodyPr/>
          <a:lstStyle/>
          <a:p>
            <a:fld id="{F74A096B-B1FC-440A-B778-B54F29681DF1}" type="slidenum">
              <a:rPr lang="en-US" smtClean="0"/>
              <a:t>20</a:t>
            </a:fld>
            <a:endParaRPr lang="en-US"/>
          </a:p>
        </p:txBody>
      </p:sp>
    </p:spTree>
    <p:extLst>
      <p:ext uri="{BB962C8B-B14F-4D97-AF65-F5344CB8AC3E}">
        <p14:creationId xmlns:p14="http://schemas.microsoft.com/office/powerpoint/2010/main" val="2868097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ea typeface="ＭＳ Ｐゴシック" pitchFamily="34" charset="-128"/>
              </a:rPr>
              <a:t>A trust could also be considered, although not everyone needs a trust. Like a will, a trust details how a your assets will be managed and distributed upon your death. But it also enables the person creating the trust (called the grantor) to designate someone to manage his or her assets during his or her lifetime, should he or she become incapacitated.</a:t>
            </a:r>
          </a:p>
          <a:p>
            <a:r>
              <a:rPr lang="en-US" altLang="en-US" sz="1000" dirty="0">
                <a:ea typeface="ＭＳ Ｐゴシック" pitchFamily="34" charset="-128"/>
              </a:rPr>
              <a:t>The grantor works with an attorney to determine whether a trust is appropriate. The attorney writes a trust document and the grantor transfers ownership of selected property to the trust. They also name a trustee to manage the trust for a beneficiary’s (or multiple beneficiaries’) benefit.</a:t>
            </a:r>
          </a:p>
          <a:p>
            <a:r>
              <a:rPr lang="en-US" altLang="en-US" sz="1000" dirty="0">
                <a:ea typeface="ＭＳ Ｐゴシック" pitchFamily="34" charset="-128"/>
              </a:rPr>
              <a:t>A revocable trust can be amended at any time as long as the grantor has capacity to do so. An irrevocable trust cannot be amended.</a:t>
            </a:r>
          </a:p>
          <a:p>
            <a:r>
              <a:rPr lang="en-US" altLang="en-US" sz="1000" dirty="0">
                <a:ea typeface="ＭＳ Ｐゴシック" pitchFamily="34" charset="-128"/>
              </a:rPr>
              <a:t>A living trust is effective while the grantor is alive. A testamentary trust is one that is written today, as part of the will, and is not effective until the grantor dies.</a:t>
            </a:r>
          </a:p>
        </p:txBody>
      </p:sp>
      <p:sp>
        <p:nvSpPr>
          <p:cNvPr id="4" name="Slide Number Placeholder 3"/>
          <p:cNvSpPr>
            <a:spLocks noGrp="1"/>
          </p:cNvSpPr>
          <p:nvPr>
            <p:ph type="sldNum" sz="quarter" idx="10"/>
          </p:nvPr>
        </p:nvSpPr>
        <p:spPr/>
        <p:txBody>
          <a:bodyPr/>
          <a:lstStyle/>
          <a:p>
            <a:fld id="{F74A096B-B1FC-440A-B778-B54F29681DF1}" type="slidenum">
              <a:rPr lang="en-US" smtClean="0"/>
              <a:t>21</a:t>
            </a:fld>
            <a:endParaRPr lang="en-US"/>
          </a:p>
        </p:txBody>
      </p:sp>
    </p:spTree>
    <p:extLst>
      <p:ext uri="{BB962C8B-B14F-4D97-AF65-F5344CB8AC3E}">
        <p14:creationId xmlns:p14="http://schemas.microsoft.com/office/powerpoint/2010/main" val="308925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US" sz="900" dirty="0"/>
              <a:t>Revocable living trust.</a:t>
            </a:r>
            <a:r>
              <a:rPr lang="en-US" sz="900" baseline="0" dirty="0"/>
              <a:t> </a:t>
            </a:r>
            <a:r>
              <a:rPr lang="en-US" sz="900" dirty="0"/>
              <a:t>This is a trust (completely controlled by the grantor) that owns property and can manage and distribute property upon incapacity or death. </a:t>
            </a:r>
          </a:p>
          <a:p>
            <a:pPr marL="91440" lvl="0" indent="-91440" algn="just">
              <a:buFont typeface="Arial" pitchFamily="34" charset="0"/>
              <a:buChar char="•"/>
              <a:defRPr/>
            </a:pPr>
            <a:r>
              <a:rPr lang="en-US" sz="900" dirty="0"/>
              <a:t>The trust is controlled by the grantor</a:t>
            </a:r>
          </a:p>
          <a:p>
            <a:pPr marL="91440" lvl="0" indent="-91440" algn="just">
              <a:buFont typeface="Arial" pitchFamily="34" charset="0"/>
              <a:buChar char="•"/>
              <a:defRPr/>
            </a:pPr>
            <a:r>
              <a:rPr lang="en-US" sz="900" dirty="0"/>
              <a:t>Trust property does not go through probate</a:t>
            </a:r>
          </a:p>
          <a:p>
            <a:pPr marL="91440" lvl="0" indent="-91440" algn="just">
              <a:buFont typeface="Arial" pitchFamily="34" charset="0"/>
              <a:buChar char="•"/>
              <a:defRPr/>
            </a:pPr>
            <a:r>
              <a:rPr lang="en-US" sz="900" dirty="0"/>
              <a:t>May reduce contesting</a:t>
            </a:r>
            <a:r>
              <a:rPr lang="en-US" sz="900" baseline="0" dirty="0"/>
              <a:t> or disputes from beneficiaries</a:t>
            </a:r>
            <a:endParaRPr lang="en-US" sz="900" dirty="0"/>
          </a:p>
          <a:p>
            <a:pPr marL="91440" lvl="0" indent="-91440" algn="just">
              <a:buFont typeface="Arial" pitchFamily="34" charset="0"/>
              <a:buChar char="•"/>
              <a:defRPr/>
            </a:pPr>
            <a:r>
              <a:rPr lang="en-US" sz="900" dirty="0"/>
              <a:t>Increased privacy because it helps avoid the public nature of the probate process at the death of the trust creator and helps protect the assets for the benefit of the family members</a:t>
            </a:r>
          </a:p>
          <a:p>
            <a:pPr marL="91440" lvl="0" indent="-91440" algn="just">
              <a:buFont typeface="Arial" pitchFamily="34" charset="0"/>
              <a:buChar char="•"/>
              <a:defRPr/>
            </a:pPr>
            <a:r>
              <a:rPr lang="en-US" sz="900" dirty="0"/>
              <a:t>A revocable living trust can also help with planning for incapacity, because a successor trustee could also take control of trust assets if the grantor becomes incapacitated. The trustee’s authority extends only to assets held in the name of the trust.</a:t>
            </a:r>
          </a:p>
          <a:p>
            <a:pPr algn="just">
              <a:buFont typeface="Arial" pitchFamily="34" charset="0"/>
              <a:buNone/>
              <a:defRPr/>
            </a:pPr>
            <a:r>
              <a:rPr lang="en-US" sz="900" dirty="0"/>
              <a:t>Not everyone needs a revocable living trust. You should discuss with your attorney whether an revocable living trust makes sense for you.</a:t>
            </a:r>
            <a:endParaRPr lang="en-US" altLang="en-US" sz="900" dirty="0">
              <a:ea typeface="ＭＳ Ｐゴシック" pitchFamily="34" charset="-128"/>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22</a:t>
            </a:fld>
            <a:endParaRPr lang="en-US"/>
          </a:p>
        </p:txBody>
      </p:sp>
    </p:spTree>
    <p:extLst>
      <p:ext uri="{BB962C8B-B14F-4D97-AF65-F5344CB8AC3E}">
        <p14:creationId xmlns:p14="http://schemas.microsoft.com/office/powerpoint/2010/main" val="2202686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050" dirty="0">
                <a:ea typeface="ＭＳ Ｐゴシック" pitchFamily="34" charset="-128"/>
              </a:rPr>
              <a:t>Some additional legal preparations would include</a:t>
            </a:r>
            <a:r>
              <a:rPr lang="en-US" altLang="en-US" sz="1050" baseline="0" dirty="0">
                <a:ea typeface="ＭＳ Ｐゴシック" pitchFamily="34" charset="-128"/>
              </a:rPr>
              <a:t> e</a:t>
            </a:r>
            <a:r>
              <a:rPr lang="en-US" altLang="en-US" sz="1050" dirty="0">
                <a:ea typeface="ＭＳ Ｐゴシック" pitchFamily="34" charset="-128"/>
              </a:rPr>
              <a:t>stablishing a </a:t>
            </a:r>
            <a:r>
              <a:rPr lang="en-US" altLang="en-US" sz="1050" b="1" dirty="0">
                <a:ea typeface="ＭＳ Ｐゴシック" pitchFamily="34" charset="-128"/>
              </a:rPr>
              <a:t>financial Power of Attorney (POA) </a:t>
            </a:r>
            <a:r>
              <a:rPr lang="en-US" altLang="en-US" sz="1050" dirty="0">
                <a:ea typeface="ＭＳ Ｐゴシック" pitchFamily="34" charset="-128"/>
              </a:rPr>
              <a:t>which gives someone (the POA “agent” or attorney-in-fact) the ability to manage your money. States vary in their POA laws. A general POA is usually for only a certain purpose and expires at a set time. A durable POA is generally one that is broader and is effective after one becomes disabled.</a:t>
            </a:r>
          </a:p>
          <a:p>
            <a:pPr algn="l"/>
            <a:r>
              <a:rPr lang="en-US" altLang="en-US" sz="1050" dirty="0">
                <a:ea typeface="ＭＳ Ｐゴシック" pitchFamily="34" charset="-128"/>
              </a:rPr>
              <a:t>The POA agent must be a trusted individual. Unfortunately, as a note of caution, many instances of elder financial abuse are perpetrated by family, friends, and caregivers.</a:t>
            </a:r>
          </a:p>
          <a:p>
            <a:r>
              <a:rPr lang="en-US" altLang="en-US" sz="1050" b="0" dirty="0">
                <a:ea typeface="ＭＳ Ｐゴシック" pitchFamily="34" charset="-128"/>
              </a:rPr>
              <a:t>[Click] </a:t>
            </a:r>
            <a:r>
              <a:rPr lang="en-US" altLang="en-US" sz="1050" b="1" dirty="0">
                <a:ea typeface="ＭＳ Ｐゴシック" pitchFamily="34" charset="-128"/>
              </a:rPr>
              <a:t>Healthcare POA</a:t>
            </a:r>
          </a:p>
          <a:p>
            <a:r>
              <a:rPr lang="en-US" altLang="en-US" sz="1050" dirty="0">
                <a:ea typeface="ＭＳ Ｐゴシック" pitchFamily="34" charset="-128"/>
              </a:rPr>
              <a:t>This is not the same as a living will (usually deathbed</a:t>
            </a:r>
            <a:r>
              <a:rPr lang="en-US" altLang="en-US" sz="1050" baseline="0" dirty="0">
                <a:ea typeface="ＭＳ Ｐゴシック" pitchFamily="34" charset="-128"/>
              </a:rPr>
              <a:t> concerns only) which we previously discussed.</a:t>
            </a:r>
          </a:p>
          <a:p>
            <a:r>
              <a:rPr lang="en-US" altLang="en-US" sz="1050" baseline="0" dirty="0">
                <a:ea typeface="ＭＳ Ｐゴシック" pitchFamily="34" charset="-128"/>
              </a:rPr>
              <a:t>Instead, the healthcare POA is when you a</a:t>
            </a:r>
            <a:r>
              <a:rPr lang="en-US" altLang="en-US" sz="1050" dirty="0">
                <a:ea typeface="ＭＳ Ｐゴシック" pitchFamily="34" charset="-128"/>
              </a:rPr>
              <a:t>ppoint someone to make all your medical/treatment decisions on your behalf</a:t>
            </a:r>
            <a:r>
              <a:rPr lang="en-US" altLang="en-US" sz="1050" baseline="0" dirty="0">
                <a:ea typeface="ＭＳ Ｐゴシック" pitchFamily="34" charset="-128"/>
              </a:rPr>
              <a:t> for as long as you are incapable.</a:t>
            </a:r>
            <a:endParaRPr lang="en-US" altLang="en-US" sz="1050" dirty="0">
              <a:ea typeface="ＭＳ Ｐゴシック" pitchFamily="34" charset="-128"/>
            </a:endParaRPr>
          </a:p>
          <a:p>
            <a:r>
              <a:rPr lang="en-US" altLang="en-US" sz="1050" dirty="0">
                <a:ea typeface="ＭＳ Ｐゴシック" pitchFamily="34" charset="-128"/>
              </a:rPr>
              <a:t>Default is often next of kin if no one is appointed.</a:t>
            </a:r>
          </a:p>
        </p:txBody>
      </p:sp>
      <p:sp>
        <p:nvSpPr>
          <p:cNvPr id="4" name="Slide Number Placeholder 3"/>
          <p:cNvSpPr>
            <a:spLocks noGrp="1"/>
          </p:cNvSpPr>
          <p:nvPr>
            <p:ph type="sldNum" sz="quarter" idx="10"/>
          </p:nvPr>
        </p:nvSpPr>
        <p:spPr/>
        <p:txBody>
          <a:bodyPr/>
          <a:lstStyle/>
          <a:p>
            <a:fld id="{F74A096B-B1FC-440A-B778-B54F29681DF1}" type="slidenum">
              <a:rPr lang="en-US" smtClean="0"/>
              <a:t>23</a:t>
            </a:fld>
            <a:endParaRPr lang="en-US"/>
          </a:p>
        </p:txBody>
      </p:sp>
    </p:spTree>
    <p:extLst>
      <p:ext uri="{BB962C8B-B14F-4D97-AF65-F5344CB8AC3E}">
        <p14:creationId xmlns:p14="http://schemas.microsoft.com/office/powerpoint/2010/main" val="1216873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itchFamily="34" charset="-128"/>
              </a:rPr>
              <a:t>There may be instances where a care recipient may not be able to manage their money on their own. When that’s the case a caregiver or family member can apply to be a representative payee. A representative payee is an individual or organization appointed to receive benefits for someone who cannot manage or direct someone else to manage his or her money. A representative payee does not automatically gain access to any other income or resources of the disabled person. This option is available for benefits from Social Security, the Department of Veterans Affairs, and the Railroad Retirement Board.</a:t>
            </a:r>
          </a:p>
          <a:p>
            <a:r>
              <a:rPr lang="en-US" altLang="en-US" sz="800" dirty="0">
                <a:ea typeface="ＭＳ Ｐゴシック" pitchFamily="34" charset="-128"/>
              </a:rPr>
              <a:t>To become a representative payee one should contact the nearest SSA office to apply. They must then submit an application, form SSA-11 (Request to be selected as payee) and documents to prove their identity. They will need to provide their Social Security number or if they represent an organization, the organization's employer identification number. SSA requires them to complete the payee application in a face-to-face interview (with certain exceptions).</a:t>
            </a:r>
          </a:p>
          <a:p>
            <a:r>
              <a:rPr lang="en-US" altLang="en-US" sz="800" dirty="0">
                <a:ea typeface="ＭＳ Ｐゴシック" pitchFamily="34" charset="-128"/>
              </a:rPr>
              <a:t>[Note to presenter: Power of attorney is a legal process where one individual grants a third party the authority to transact certain business for that individual. It does not diminish the rights of the individual and does not usually grant the third party the right to manage the individual's assets. It typically makes no finding about the individual’s capability or competence and is not recognized by the Treasury Department for the purposes of negotiating federal payments, including Social Security or SSI checks. Therefore, if there is a power of attorney for a beneficiary who is found incapable of managing their own benefits, they must still file an application to serve as rep payee.]</a:t>
            </a:r>
          </a:p>
        </p:txBody>
      </p:sp>
      <p:sp>
        <p:nvSpPr>
          <p:cNvPr id="4" name="Slide Number Placeholder 3"/>
          <p:cNvSpPr>
            <a:spLocks noGrp="1"/>
          </p:cNvSpPr>
          <p:nvPr>
            <p:ph type="sldNum" sz="quarter" idx="10"/>
          </p:nvPr>
        </p:nvSpPr>
        <p:spPr/>
        <p:txBody>
          <a:bodyPr/>
          <a:lstStyle/>
          <a:p>
            <a:fld id="{F74A096B-B1FC-440A-B778-B54F29681DF1}" type="slidenum">
              <a:rPr lang="en-US" smtClean="0"/>
              <a:t>24</a:t>
            </a:fld>
            <a:endParaRPr lang="en-US"/>
          </a:p>
        </p:txBody>
      </p:sp>
    </p:spTree>
    <p:extLst>
      <p:ext uri="{BB962C8B-B14F-4D97-AF65-F5344CB8AC3E}">
        <p14:creationId xmlns:p14="http://schemas.microsoft.com/office/powerpoint/2010/main" val="969980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itchFamily="34" charset="-128"/>
              </a:rPr>
              <a:t>Establishing guardianship or conservatorship may also be necessary depending upon the situation.</a:t>
            </a:r>
          </a:p>
          <a:p>
            <a:r>
              <a:rPr lang="en-US" altLang="en-US" sz="800" dirty="0">
                <a:ea typeface="ＭＳ Ｐゴシック" pitchFamily="34" charset="-128"/>
              </a:rPr>
              <a:t>A </a:t>
            </a:r>
            <a:r>
              <a:rPr lang="en-US" altLang="en-US" sz="800" b="1" dirty="0">
                <a:ea typeface="ＭＳ Ｐゴシック" pitchFamily="34" charset="-128"/>
              </a:rPr>
              <a:t>guardian</a:t>
            </a:r>
            <a:r>
              <a:rPr lang="en-US" altLang="en-US" sz="800" dirty="0">
                <a:ea typeface="ＭＳ Ｐゴシック" pitchFamily="34" charset="-128"/>
              </a:rPr>
              <a:t> is appointed by the court to make </a:t>
            </a:r>
            <a:r>
              <a:rPr lang="en-US" altLang="en-US" sz="800" b="1" dirty="0">
                <a:ea typeface="ＭＳ Ｐゴシック" pitchFamily="34" charset="-128"/>
              </a:rPr>
              <a:t>personal decisions</a:t>
            </a:r>
            <a:r>
              <a:rPr lang="en-US" altLang="en-US" sz="800" dirty="0">
                <a:ea typeface="ＭＳ Ｐゴシック" pitchFamily="34" charset="-128"/>
              </a:rPr>
              <a:t> for an incapacitated person. The guardian has authority to make decisions on behalf of the incapacitated person about such things as where to live, medical decisions, training and education, etc.</a:t>
            </a:r>
          </a:p>
          <a:p>
            <a:r>
              <a:rPr lang="en-US" altLang="en-US" sz="800" dirty="0">
                <a:ea typeface="ＭＳ Ｐゴシック" pitchFamily="34" charset="-128"/>
              </a:rPr>
              <a:t>A </a:t>
            </a:r>
            <a:r>
              <a:rPr lang="en-US" altLang="en-US" sz="800" b="1" dirty="0">
                <a:ea typeface="ＭＳ Ｐゴシック" pitchFamily="34" charset="-128"/>
              </a:rPr>
              <a:t>conservator</a:t>
            </a:r>
            <a:r>
              <a:rPr lang="en-US" altLang="en-US" sz="800" dirty="0">
                <a:ea typeface="ＭＳ Ｐゴシック" pitchFamily="34" charset="-128"/>
              </a:rPr>
              <a:t> is appointed to make </a:t>
            </a:r>
            <a:r>
              <a:rPr lang="en-US" altLang="en-US" sz="800" b="1" dirty="0">
                <a:ea typeface="ＭＳ Ｐゴシック" pitchFamily="34" charset="-128"/>
              </a:rPr>
              <a:t>financial decisions</a:t>
            </a:r>
            <a:r>
              <a:rPr lang="en-US" altLang="en-US" sz="800" dirty="0">
                <a:ea typeface="ＭＳ Ｐゴシック" pitchFamily="34" charset="-128"/>
              </a:rPr>
              <a:t> for the incapacitated person. The conservator typically has the power to enter into contracts, pay bills, invest assets, and perform other </a:t>
            </a:r>
            <a:r>
              <a:rPr lang="en-US" altLang="en-US" sz="800" b="1" dirty="0">
                <a:ea typeface="ＭＳ Ｐゴシック" pitchFamily="34" charset="-128"/>
              </a:rPr>
              <a:t>financial</a:t>
            </a:r>
            <a:r>
              <a:rPr lang="en-US" altLang="en-US" sz="800" dirty="0">
                <a:ea typeface="ＭＳ Ｐゴシック" pitchFamily="34" charset="-128"/>
              </a:rPr>
              <a:t> functions for the incapacitated person.</a:t>
            </a:r>
          </a:p>
          <a:p>
            <a:r>
              <a:rPr lang="en-US" altLang="en-US" sz="800" dirty="0">
                <a:ea typeface="ＭＳ Ｐゴシック" pitchFamily="34" charset="-128"/>
              </a:rPr>
              <a:t>Having a Power of Attorney or Healthcare proxy in place could help eliminate the need for courts to name a guardian or a conservator</a:t>
            </a:r>
            <a:r>
              <a:rPr lang="en-US" altLang="en-US" sz="800" baseline="0" dirty="0">
                <a:ea typeface="ＭＳ Ｐゴシック" pitchFamily="34" charset="-128"/>
              </a:rPr>
              <a:t> because those documents are created while you are competent to make your own decisions. The guardian/conservator requires the court to appoint on your behalf if you are not able to make your own decisions. Consult your local estate planning and elder law attorneys as terminology and terms and conditions vary between states.</a:t>
            </a:r>
            <a:endParaRPr lang="en-US" altLang="en-US" sz="800" dirty="0">
              <a:ea typeface="ＭＳ Ｐゴシック" pitchFamily="34" charset="-128"/>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25</a:t>
            </a:fld>
            <a:endParaRPr lang="en-US"/>
          </a:p>
        </p:txBody>
      </p:sp>
    </p:spTree>
    <p:extLst>
      <p:ext uri="{BB962C8B-B14F-4D97-AF65-F5344CB8AC3E}">
        <p14:creationId xmlns:p14="http://schemas.microsoft.com/office/powerpoint/2010/main" val="272786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ea typeface="ＭＳ Ｐゴシック" pitchFamily="34" charset="-128"/>
              </a:rPr>
              <a:t>A joint bank account is held in more than one person's name. While joint accounts are a useful way to maintain access to another person's resources, they can cause complications when applying for Medicaid or other public benefits. Many government programs assume that the money in the account belongs only to the person applying for the benefits.</a:t>
            </a:r>
          </a:p>
          <a:p>
            <a:r>
              <a:rPr lang="en-US" altLang="en-US" sz="1000" dirty="0">
                <a:ea typeface="ＭＳ Ｐゴシック" pitchFamily="34" charset="-128"/>
              </a:rPr>
              <a:t>Be sure to review any joint accounts with your</a:t>
            </a:r>
            <a:r>
              <a:rPr lang="en-US" altLang="en-US" sz="1000" baseline="0" dirty="0">
                <a:ea typeface="ＭＳ Ｐゴシック" pitchFamily="34" charset="-128"/>
              </a:rPr>
              <a:t> local estate planning and </a:t>
            </a:r>
            <a:r>
              <a:rPr lang="en-US" altLang="en-US" sz="1000" dirty="0">
                <a:ea typeface="ＭＳ Ｐゴシック" pitchFamily="34" charset="-128"/>
              </a:rPr>
              <a:t>elder law attorneys or other benefits expert prior to making applications for public benefit programs.</a:t>
            </a:r>
          </a:p>
          <a:p>
            <a:r>
              <a:rPr lang="en-US" altLang="en-US" sz="1000" dirty="0">
                <a:ea typeface="ＭＳ Ｐゴシック" pitchFamily="34" charset="-128"/>
              </a:rPr>
              <a:t>Joint accounts that generate taxable income may also create taxation issues so a tax advisor should also be consulted.</a:t>
            </a:r>
          </a:p>
        </p:txBody>
      </p:sp>
      <p:sp>
        <p:nvSpPr>
          <p:cNvPr id="4" name="Slide Number Placeholder 3"/>
          <p:cNvSpPr>
            <a:spLocks noGrp="1"/>
          </p:cNvSpPr>
          <p:nvPr>
            <p:ph type="sldNum" sz="quarter" idx="10"/>
          </p:nvPr>
        </p:nvSpPr>
        <p:spPr/>
        <p:txBody>
          <a:bodyPr/>
          <a:lstStyle/>
          <a:p>
            <a:fld id="{F74A096B-B1FC-440A-B778-B54F29681DF1}" type="slidenum">
              <a:rPr lang="en-US" smtClean="0"/>
              <a:t>26</a:t>
            </a:fld>
            <a:endParaRPr lang="en-US"/>
          </a:p>
        </p:txBody>
      </p:sp>
    </p:spTree>
    <p:extLst>
      <p:ext uri="{BB962C8B-B14F-4D97-AF65-F5344CB8AC3E}">
        <p14:creationId xmlns:p14="http://schemas.microsoft.com/office/powerpoint/2010/main" val="1887671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itchFamily="34" charset="-128"/>
              </a:rPr>
              <a:t>Let’s move on to discussing some important tax considerations.</a:t>
            </a:r>
          </a:p>
          <a:p>
            <a:pPr defTabSz="966612">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27</a:t>
            </a:fld>
            <a:endParaRPr lang="en-US"/>
          </a:p>
        </p:txBody>
      </p:sp>
    </p:spTree>
    <p:extLst>
      <p:ext uri="{BB962C8B-B14F-4D97-AF65-F5344CB8AC3E}">
        <p14:creationId xmlns:p14="http://schemas.microsoft.com/office/powerpoint/2010/main" val="2664937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Tax Cuts</a:t>
            </a:r>
            <a:r>
              <a:rPr lang="en-US" baseline="0" dirty="0"/>
              <a:t> and Jobs Act (TCJA) of 2017 eliminated personal and dependent exemptions for tax years 2018-2025.</a:t>
            </a:r>
          </a:p>
          <a:p>
            <a:pPr>
              <a:defRPr/>
            </a:pPr>
            <a:r>
              <a:rPr lang="en-US" baseline="0" dirty="0"/>
              <a:t>Since 2018, there is a $500 nonrefundable credit for qualifying dependents other than qualifying children. A nonrefundable tax credit is a tax credit that can only reduce a taxpayer’s liability to zero. Any amount that remains from the credit is automatically forfeited by the taxpayer.</a:t>
            </a:r>
          </a:p>
          <a:p>
            <a:pPr>
              <a:defRPr/>
            </a:pPr>
            <a:r>
              <a:rPr lang="en-US" baseline="0" dirty="0"/>
              <a:t>The TCJA also stated that the medical itemized deduction threshold reverts back to 10% (2017-2018 temporarily reduced to 7.5%).</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28</a:t>
            </a:fld>
            <a:endParaRPr lang="en-US"/>
          </a:p>
        </p:txBody>
      </p:sp>
    </p:spTree>
    <p:extLst>
      <p:ext uri="{BB962C8B-B14F-4D97-AF65-F5344CB8AC3E}">
        <p14:creationId xmlns:p14="http://schemas.microsoft.com/office/powerpoint/2010/main" val="1929384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Some</a:t>
            </a:r>
            <a:r>
              <a:rPr lang="en-US" altLang="en-US" baseline="0" dirty="0">
                <a:ea typeface="ＭＳ Ｐゴシック" pitchFamily="34" charset="-128"/>
              </a:rPr>
              <a:t> m</a:t>
            </a:r>
            <a:r>
              <a:rPr lang="en-US" altLang="en-US" dirty="0">
                <a:ea typeface="ＭＳ Ｐゴシック" pitchFamily="34" charset="-128"/>
              </a:rPr>
              <a:t>edical and dental could also be tax deductible with the 10%</a:t>
            </a:r>
            <a:r>
              <a:rPr lang="en-US" altLang="en-US" baseline="0" dirty="0">
                <a:ea typeface="ＭＳ Ｐゴシック" pitchFamily="34" charset="-128"/>
              </a:rPr>
              <a:t> itemized deduction threshold. </a:t>
            </a:r>
            <a:r>
              <a:rPr lang="en-US" altLang="en-US" dirty="0">
                <a:ea typeface="ＭＳ Ｐゴシック" pitchFamily="34" charset="-128"/>
              </a:rPr>
              <a:t>See your tax advisor and track expenses such as:</a:t>
            </a:r>
          </a:p>
          <a:p>
            <a:pPr>
              <a:buFont typeface="Wingdings" pitchFamily="2" charset="2"/>
              <a:buChar char="§"/>
            </a:pPr>
            <a:r>
              <a:rPr lang="en-US" altLang="en-US" dirty="0">
                <a:ea typeface="ＭＳ Ｐゴシック" pitchFamily="34" charset="-128"/>
              </a:rPr>
              <a:t>Medical fees from doctors, laboratories, assisted living residences, home health care and hospitals</a:t>
            </a:r>
          </a:p>
          <a:p>
            <a:pPr>
              <a:buFont typeface="Wingdings" pitchFamily="2" charset="2"/>
              <a:buChar char="§"/>
            </a:pPr>
            <a:r>
              <a:rPr lang="en-US" altLang="en-US" dirty="0">
                <a:ea typeface="ＭＳ Ｐゴシック" pitchFamily="34" charset="-128"/>
              </a:rPr>
              <a:t>Cost of prescription drugs</a:t>
            </a:r>
          </a:p>
          <a:p>
            <a:pPr>
              <a:buFont typeface="Wingdings" pitchFamily="2" charset="2"/>
              <a:buChar char="§"/>
            </a:pPr>
            <a:r>
              <a:rPr lang="en-US" altLang="en-US" dirty="0">
                <a:ea typeface="ＭＳ Ｐゴシック" pitchFamily="34" charset="-128"/>
              </a:rPr>
              <a:t>Cost of transportation to receive medical care</a:t>
            </a:r>
          </a:p>
          <a:p>
            <a:pPr>
              <a:buFont typeface="Wingdings" pitchFamily="2" charset="2"/>
              <a:buChar char="§"/>
            </a:pPr>
            <a:r>
              <a:rPr lang="en-US" altLang="en-US" dirty="0">
                <a:ea typeface="ＭＳ Ｐゴシック" pitchFamily="34" charset="-128"/>
              </a:rPr>
              <a:t>Home modifications costs such as grab bars and handrails</a:t>
            </a:r>
          </a:p>
          <a:p>
            <a:r>
              <a:rPr lang="en-US" altLang="en-US" dirty="0">
                <a:ea typeface="ＭＳ Ｐゴシック" pitchFamily="34" charset="-128"/>
              </a:rPr>
              <a:t>Refer to IRS publication 502 for a full listing.</a:t>
            </a:r>
          </a:p>
        </p:txBody>
      </p:sp>
      <p:sp>
        <p:nvSpPr>
          <p:cNvPr id="4" name="Slide Number Placeholder 3"/>
          <p:cNvSpPr>
            <a:spLocks noGrp="1"/>
          </p:cNvSpPr>
          <p:nvPr>
            <p:ph type="sldNum" sz="quarter" idx="10"/>
          </p:nvPr>
        </p:nvSpPr>
        <p:spPr/>
        <p:txBody>
          <a:bodyPr/>
          <a:lstStyle/>
          <a:p>
            <a:fld id="{F74A096B-B1FC-440A-B778-B54F29681DF1}" type="slidenum">
              <a:rPr lang="en-US" smtClean="0"/>
              <a:t>29</a:t>
            </a:fld>
            <a:endParaRPr lang="en-US"/>
          </a:p>
        </p:txBody>
      </p:sp>
    </p:spTree>
    <p:extLst>
      <p:ext uri="{BB962C8B-B14F-4D97-AF65-F5344CB8AC3E}">
        <p14:creationId xmlns:p14="http://schemas.microsoft.com/office/powerpoint/2010/main" val="309782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F74A096B-B1FC-440A-B778-B54F29681DF1}" type="slidenum">
              <a:rPr lang="en-US" smtClean="0"/>
              <a:t>3</a:t>
            </a:fld>
            <a:endParaRPr lang="en-US"/>
          </a:p>
        </p:txBody>
      </p:sp>
    </p:spTree>
    <p:extLst>
      <p:ext uri="{BB962C8B-B14F-4D97-AF65-F5344CB8AC3E}">
        <p14:creationId xmlns:p14="http://schemas.microsoft.com/office/powerpoint/2010/main" val="176391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Long term care expenses including diagnostic, preventative, therapeutic, curing, treating, mitigating, rehabilitative, maintenance and personal care services are deductible if the services are required by a chronically ill individual and a licensed health care practitioner prescribes the care. An individual is chronically ill if they are unable to perform at least two of six activities of daily living (ADLs). ADLs include: eating toileting, transferring, bathing, dressing, and continence. An individual who is cognitively impaired and requires substantial supervision is also considered chronically ill.</a:t>
            </a:r>
          </a:p>
          <a:p>
            <a:r>
              <a:rPr lang="en-US" altLang="en-US" dirty="0">
                <a:ea typeface="ＭＳ Ｐゴシック" pitchFamily="34" charset="-128"/>
              </a:rPr>
              <a:t>Nursing services performed in a nursing home, or similar care facility are also deductible expenses if the person is principally receiving care for medical reasons. However, if a person is staying at a nursing home, an assisted-living facility, or similar care facility only for custodial reasons (needing care with ADLs), only medical expenses are deductible. In this instance, meals and lodging are not deductible. If your qualifying relative is staying at a nursing home, assisted living facility, or similar care facility for custodial care, a staff member should be able to state what percentage of care qualifies as medical care. Similarly, nursing services performed at home are deductible expenses. If the patient is chronically ill, certain maintenance and personal care services are also deductible. Consult with a tax advisor</a:t>
            </a:r>
            <a:r>
              <a:rPr lang="en-US" altLang="en-US" baseline="0" dirty="0">
                <a:ea typeface="ＭＳ Ｐゴシック" pitchFamily="34" charset="-128"/>
              </a:rPr>
              <a:t> </a:t>
            </a:r>
            <a:r>
              <a:rPr lang="en-US" altLang="en-US" dirty="0">
                <a:ea typeface="ＭＳ Ｐゴシック" pitchFamily="34" charset="-128"/>
              </a:rPr>
              <a:t>regarding your specific situation.</a:t>
            </a:r>
          </a:p>
          <a:p>
            <a:endParaRPr lang="en-US" altLang="en-US" sz="1300" b="1" dirty="0">
              <a:ea typeface="ＭＳ Ｐゴシック" pitchFamily="34" charset="-128"/>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30</a:t>
            </a:fld>
            <a:endParaRPr lang="en-US"/>
          </a:p>
        </p:txBody>
      </p:sp>
    </p:spTree>
    <p:extLst>
      <p:ext uri="{BB962C8B-B14F-4D97-AF65-F5344CB8AC3E}">
        <p14:creationId xmlns:p14="http://schemas.microsoft.com/office/powerpoint/2010/main" val="457044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dirty="0"/>
              <a:t>If a taxpayer paid someone to care for a person with a disability so they could work or look for work, they may be able to claim the "Child and Dependent Care Tax Credit" on their federal income tax return. If eligible, they would be allowed a credit of up to $3000 of eligible expenses, depending upon their adjusted gross income.</a:t>
            </a:r>
          </a:p>
          <a:p>
            <a:pPr>
              <a:defRPr/>
            </a:pPr>
            <a:r>
              <a:rPr lang="en-US" sz="800" dirty="0"/>
              <a:t>To qualify:</a:t>
            </a:r>
          </a:p>
          <a:p>
            <a:pPr marL="162175" indent="-162175">
              <a:buFont typeface="Wingdings" panose="05000000000000000000" pitchFamily="2" charset="2"/>
              <a:buChar char="§"/>
              <a:defRPr/>
            </a:pPr>
            <a:r>
              <a:rPr lang="en-US" sz="800" dirty="0"/>
              <a:t>The taxpayer must have earned income</a:t>
            </a:r>
          </a:p>
          <a:p>
            <a:pPr marL="162175" indent="-162175">
              <a:buFont typeface="Wingdings" panose="05000000000000000000" pitchFamily="2" charset="2"/>
              <a:buChar char="§"/>
              <a:defRPr/>
            </a:pPr>
            <a:r>
              <a:rPr lang="en-US" sz="800" dirty="0"/>
              <a:t>The disabled person must be unable to physically or mentally care for him or herself</a:t>
            </a:r>
          </a:p>
          <a:p>
            <a:pPr marL="162175" indent="-162175">
              <a:buFont typeface="Wingdings" panose="05000000000000000000" pitchFamily="2" charset="2"/>
              <a:buChar char="§"/>
              <a:defRPr/>
            </a:pPr>
            <a:r>
              <a:rPr lang="en-US" sz="800" dirty="0"/>
              <a:t>The disabled person must live with the taxpayer for more than half the year </a:t>
            </a:r>
          </a:p>
          <a:p>
            <a:pPr marL="162175" indent="-162175">
              <a:buFont typeface="Wingdings" panose="05000000000000000000" pitchFamily="2" charset="2"/>
              <a:buChar char="§"/>
              <a:defRPr/>
            </a:pPr>
            <a:r>
              <a:rPr lang="en-US" sz="800" dirty="0"/>
              <a:t>The disabled person must be claimed as a dependent on their tax return or could have been a dependent except that 1) he or she is over the gross income limit 2) files a joint return or 3) the taxpayer (or their spouse, if filing jointly) could have been claimed on another taxpayer’s return.</a:t>
            </a:r>
          </a:p>
          <a:p>
            <a:pPr marL="162175" indent="-162175">
              <a:buFont typeface="Wingdings" panose="05000000000000000000" pitchFamily="2" charset="2"/>
              <a:buChar char="§"/>
              <a:defRPr/>
            </a:pPr>
            <a:r>
              <a:rPr lang="en-US" sz="800" dirty="0"/>
              <a:t>The care recipient could also be a qualifying child who is the taxpayer’s dependent and was under age 13 when care was provided</a:t>
            </a:r>
          </a:p>
          <a:p>
            <a:pPr>
              <a:defRPr/>
            </a:pPr>
            <a:r>
              <a:rPr lang="en-US" sz="800" dirty="0"/>
              <a:t>See IRS Publication 503: Child and Dependent Care Expenses for more information.</a:t>
            </a:r>
          </a:p>
          <a:p>
            <a:pPr>
              <a:defRPr/>
            </a:pPr>
            <a:r>
              <a:rPr lang="en-US" sz="800" dirty="0"/>
              <a:t>Note: If caregivers pay someone to come to their home and care for the disabled person, they may be a household employer and may have to withhold and pay Social Security and Medicare tax and pay federal unemployment tax. See IRS Publication 926: Household Employer's Tax Guide.</a:t>
            </a:r>
          </a:p>
        </p:txBody>
      </p:sp>
      <p:sp>
        <p:nvSpPr>
          <p:cNvPr id="4" name="Slide Number Placeholder 3"/>
          <p:cNvSpPr>
            <a:spLocks noGrp="1"/>
          </p:cNvSpPr>
          <p:nvPr>
            <p:ph type="sldNum" sz="quarter" idx="10"/>
          </p:nvPr>
        </p:nvSpPr>
        <p:spPr/>
        <p:txBody>
          <a:bodyPr/>
          <a:lstStyle/>
          <a:p>
            <a:fld id="{F74A096B-B1FC-440A-B778-B54F29681DF1}" type="slidenum">
              <a:rPr lang="en-US" smtClean="0"/>
              <a:t>31</a:t>
            </a:fld>
            <a:endParaRPr lang="en-US"/>
          </a:p>
        </p:txBody>
      </p:sp>
    </p:spTree>
    <p:extLst>
      <p:ext uri="{BB962C8B-B14F-4D97-AF65-F5344CB8AC3E}">
        <p14:creationId xmlns:p14="http://schemas.microsoft.com/office/powerpoint/2010/main" val="2158454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Wingdings" panose="05000000000000000000" pitchFamily="2" charset="2"/>
              <a:buChar char="§"/>
              <a:defRPr/>
            </a:pPr>
            <a:r>
              <a:rPr lang="en-US" altLang="en-US" sz="900" dirty="0">
                <a:ea typeface="ＭＳ Ｐゴシック" pitchFamily="34" charset="-128"/>
              </a:rPr>
              <a:t>Another option for helping to manage taxes may be a health FSA (health flexible spending arrangement). You probably already know that an FSA is a benefit offered to an employee by an employer which allows a fixed amount of pre-tax wages to be set aside for qualified medical expenses. </a:t>
            </a:r>
          </a:p>
          <a:p>
            <a:pPr marL="171450" indent="-171450" eaLnBrk="1" hangingPunct="1">
              <a:buFont typeface="Wingdings" panose="05000000000000000000" pitchFamily="2" charset="2"/>
              <a:buChar char="§"/>
              <a:defRPr/>
            </a:pPr>
            <a:r>
              <a:rPr lang="en-US" altLang="en-US" sz="900" dirty="0">
                <a:ea typeface="ＭＳ Ｐゴシック" pitchFamily="34" charset="-128"/>
              </a:rPr>
              <a:t>In 2020, health FSA contributions are limited to $2,750 each year with annual inflation increases. </a:t>
            </a:r>
          </a:p>
          <a:p>
            <a:pPr marL="171450" indent="-171450" eaLnBrk="1" hangingPunct="1">
              <a:buFont typeface="Wingdings" panose="05000000000000000000" pitchFamily="2" charset="2"/>
              <a:buChar char="§"/>
              <a:defRPr/>
            </a:pPr>
            <a:r>
              <a:rPr lang="en-US" altLang="en-US" sz="900" dirty="0">
                <a:ea typeface="ＭＳ Ｐゴシック" pitchFamily="34" charset="-128"/>
              </a:rPr>
              <a:t>Qualified expenses may include medical expenses not covered by insurance. </a:t>
            </a:r>
          </a:p>
          <a:p>
            <a:pPr marL="171450" indent="-171450">
              <a:buFont typeface="Wingdings" panose="05000000000000000000" pitchFamily="2" charset="2"/>
              <a:buChar char="§"/>
              <a:defRPr/>
            </a:pPr>
            <a:r>
              <a:rPr lang="en-US" altLang="en-US" sz="900" dirty="0">
                <a:ea typeface="ＭＳ Ｐゴシック" pitchFamily="34" charset="-128"/>
              </a:rPr>
              <a:t>On October 31, 2013 the IRS modified the “use it or lose it” rule to allow carryover. The carryover is limited to $500 of unused medical FSA funds into the next plan year. This carryover </a:t>
            </a:r>
            <a:r>
              <a:rPr lang="en-US" altLang="en-US" sz="900" u="sng" dirty="0">
                <a:ea typeface="ＭＳ Ｐゴシック" pitchFamily="34" charset="-128"/>
              </a:rPr>
              <a:t>cannot</a:t>
            </a:r>
            <a:r>
              <a:rPr lang="en-US" altLang="en-US" sz="900" dirty="0">
                <a:ea typeface="ＭＳ Ｐゴシック" pitchFamily="34" charset="-128"/>
              </a:rPr>
              <a:t> be used if the plan has a “grace period” that gives participants up to 2-1/2 months to spend the unused funds after the close of the plan year. Employers offering FSA plans must decide whether to modify their FSA plans to offer employees the carryover option </a:t>
            </a:r>
            <a:r>
              <a:rPr lang="en-US" altLang="en-US" sz="900" i="1" dirty="0">
                <a:ea typeface="ＭＳ Ｐゴシック" pitchFamily="34" charset="-128"/>
              </a:rPr>
              <a:t>or</a:t>
            </a:r>
            <a:r>
              <a:rPr lang="en-US" altLang="en-US" sz="900" dirty="0">
                <a:ea typeface="ＭＳ Ｐゴシック" pitchFamily="34" charset="-128"/>
              </a:rPr>
              <a:t> instead maintain their existing 2-1/2 month grace period and amend their plans, if necessary, prior to the end of the plan year.</a:t>
            </a:r>
          </a:p>
          <a:p>
            <a:pPr marL="171450" indent="-171450">
              <a:buFont typeface="Wingdings" panose="05000000000000000000" pitchFamily="2" charset="2"/>
              <a:buChar char="§"/>
              <a:defRPr/>
            </a:pPr>
            <a:r>
              <a:rPr lang="en-US" altLang="en-US" sz="900" dirty="0">
                <a:ea typeface="ＭＳ Ｐゴシック" pitchFamily="34" charset="-128"/>
              </a:rPr>
              <a:t>The most important point here is that health FSA dollars can be used to pay out-of-pocket medical expenses for dependents, as defined on the previous slide.</a:t>
            </a:r>
          </a:p>
        </p:txBody>
      </p:sp>
      <p:sp>
        <p:nvSpPr>
          <p:cNvPr id="4" name="Slide Number Placeholder 3"/>
          <p:cNvSpPr>
            <a:spLocks noGrp="1"/>
          </p:cNvSpPr>
          <p:nvPr>
            <p:ph type="sldNum" sz="quarter" idx="10"/>
          </p:nvPr>
        </p:nvSpPr>
        <p:spPr/>
        <p:txBody>
          <a:bodyPr/>
          <a:lstStyle/>
          <a:p>
            <a:fld id="{F74A096B-B1FC-440A-B778-B54F29681DF1}" type="slidenum">
              <a:rPr lang="en-US" smtClean="0"/>
              <a:t>32</a:t>
            </a:fld>
            <a:endParaRPr lang="en-US"/>
          </a:p>
        </p:txBody>
      </p:sp>
    </p:spTree>
    <p:extLst>
      <p:ext uri="{BB962C8B-B14F-4D97-AF65-F5344CB8AC3E}">
        <p14:creationId xmlns:p14="http://schemas.microsoft.com/office/powerpoint/2010/main" val="2905814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itchFamily="34" charset="-128"/>
              </a:rPr>
              <a:t>Let’s wrap up by discussing next steps.</a:t>
            </a:r>
          </a:p>
          <a:p>
            <a:pPr defTabSz="966612">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33</a:t>
            </a:fld>
            <a:endParaRPr lang="en-US"/>
          </a:p>
        </p:txBody>
      </p:sp>
    </p:spTree>
    <p:extLst>
      <p:ext uri="{BB962C8B-B14F-4D97-AF65-F5344CB8AC3E}">
        <p14:creationId xmlns:p14="http://schemas.microsoft.com/office/powerpoint/2010/main" val="3257161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itchFamily="34" charset="-128"/>
              </a:rPr>
              <a:t>Some additional financial and medical information to document, gather and store in a designated place that the spouse or children are aware of may be:</a:t>
            </a:r>
          </a:p>
          <a:p>
            <a:pPr eaLnBrk="1" hangingPunct="1">
              <a:spcBef>
                <a:spcPct val="0"/>
              </a:spcBef>
            </a:pPr>
            <a:r>
              <a:rPr lang="en-US" altLang="en-US" dirty="0">
                <a:ea typeface="ＭＳ Ｐゴシック" pitchFamily="34" charset="-128"/>
              </a:rPr>
              <a:t>[read slide]</a:t>
            </a:r>
          </a:p>
        </p:txBody>
      </p:sp>
      <p:sp>
        <p:nvSpPr>
          <p:cNvPr id="4" name="Slide Number Placeholder 3"/>
          <p:cNvSpPr>
            <a:spLocks noGrp="1"/>
          </p:cNvSpPr>
          <p:nvPr>
            <p:ph type="sldNum" sz="quarter" idx="10"/>
          </p:nvPr>
        </p:nvSpPr>
        <p:spPr/>
        <p:txBody>
          <a:bodyPr/>
          <a:lstStyle/>
          <a:p>
            <a:fld id="{F74A096B-B1FC-440A-B778-B54F29681DF1}" type="slidenum">
              <a:rPr lang="en-US" smtClean="0"/>
              <a:t>34</a:t>
            </a:fld>
            <a:endParaRPr lang="en-US"/>
          </a:p>
        </p:txBody>
      </p:sp>
    </p:spTree>
    <p:extLst>
      <p:ext uri="{BB962C8B-B14F-4D97-AF65-F5344CB8AC3E}">
        <p14:creationId xmlns:p14="http://schemas.microsoft.com/office/powerpoint/2010/main" val="2021432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207"/>
              </a:spcBef>
              <a:spcAft>
                <a:spcPts val="207"/>
              </a:spcAft>
              <a:defRPr/>
            </a:pPr>
            <a:r>
              <a:rPr lang="en-US" sz="800" dirty="0"/>
              <a:t>Watch for some red flags that help to identify financial exploitation</a:t>
            </a:r>
          </a:p>
          <a:p>
            <a:pPr marL="171450" lvl="0" indent="-171450" eaLnBrk="1" fontAlgn="auto" hangingPunct="1">
              <a:spcBef>
                <a:spcPts val="207"/>
              </a:spcBef>
              <a:spcAft>
                <a:spcPts val="207"/>
              </a:spcAft>
              <a:buFont typeface="Arial" panose="020B0604020202020204" pitchFamily="34" charset="0"/>
              <a:buChar char="•"/>
              <a:defRPr/>
            </a:pPr>
            <a:r>
              <a:rPr lang="en-US" sz="800" dirty="0"/>
              <a:t>Are they socially isolated, depressed, or showing signs of loneliness</a:t>
            </a:r>
          </a:p>
          <a:p>
            <a:pPr marL="171450" lvl="0" indent="-171450" eaLnBrk="1" fontAlgn="auto" hangingPunct="1">
              <a:spcBef>
                <a:spcPts val="207"/>
              </a:spcBef>
              <a:spcAft>
                <a:spcPts val="207"/>
              </a:spcAft>
              <a:buFont typeface="Arial" panose="020B0604020202020204" pitchFamily="34" charset="0"/>
              <a:buChar char="•"/>
              <a:defRPr/>
            </a:pPr>
            <a:r>
              <a:rPr lang="en-US" sz="800" dirty="0"/>
              <a:t>Are there changes in their ability to care for themselves or have they started to become dependent on others for care?</a:t>
            </a:r>
          </a:p>
          <a:p>
            <a:pPr marL="171450" lvl="0" indent="-171450" eaLnBrk="1" fontAlgn="auto" hangingPunct="1">
              <a:spcBef>
                <a:spcPts val="207"/>
              </a:spcBef>
              <a:spcAft>
                <a:spcPts val="207"/>
              </a:spcAft>
              <a:buFont typeface="Arial" panose="020B0604020202020204" pitchFamily="34" charset="0"/>
              <a:buChar char="•"/>
              <a:defRPr/>
            </a:pPr>
            <a:r>
              <a:rPr lang="en-US" sz="800" dirty="0"/>
              <a:t>Are you uncomfortable with the one providing care or financial advice?</a:t>
            </a:r>
          </a:p>
          <a:p>
            <a:pPr marL="171450" lvl="0" indent="-171450" eaLnBrk="1" fontAlgn="auto" hangingPunct="1">
              <a:spcBef>
                <a:spcPts val="207"/>
              </a:spcBef>
              <a:spcAft>
                <a:spcPts val="207"/>
              </a:spcAft>
              <a:buFont typeface="Arial" panose="020B0604020202020204" pitchFamily="34" charset="0"/>
              <a:buChar char="•"/>
              <a:defRPr/>
            </a:pPr>
            <a:r>
              <a:rPr lang="en-US" sz="800" dirty="0"/>
              <a:t>Are you noticing suspicious signatures on checks or financial transactions?</a:t>
            </a:r>
          </a:p>
          <a:p>
            <a:pPr marL="171450" lvl="0" indent="-171450" eaLnBrk="1" fontAlgn="auto" hangingPunct="1">
              <a:spcBef>
                <a:spcPts val="207"/>
              </a:spcBef>
              <a:spcAft>
                <a:spcPts val="207"/>
              </a:spcAft>
              <a:buFont typeface="Arial" panose="020B0604020202020204" pitchFamily="34" charset="0"/>
              <a:buChar char="•"/>
              <a:defRPr/>
            </a:pPr>
            <a:r>
              <a:rPr lang="en-US" sz="800" dirty="0"/>
              <a:t>Do they have a new “best friend” that has come into their life and is making decisions?</a:t>
            </a:r>
          </a:p>
          <a:p>
            <a:pPr marL="171450" lvl="0" indent="-171450" eaLnBrk="1" fontAlgn="auto" hangingPunct="1">
              <a:spcBef>
                <a:spcPts val="207"/>
              </a:spcBef>
              <a:spcAft>
                <a:spcPts val="207"/>
              </a:spcAft>
              <a:buFont typeface="Arial" panose="020B0604020202020204" pitchFamily="34" charset="0"/>
              <a:buChar char="•"/>
              <a:defRPr/>
            </a:pPr>
            <a:r>
              <a:rPr lang="en-US" sz="800" dirty="0"/>
              <a:t>Family members who repeatedly borrow money and never pay it back.</a:t>
            </a:r>
          </a:p>
          <a:p>
            <a:pPr marL="171450" lvl="0" indent="-171450" eaLnBrk="1" fontAlgn="auto" hangingPunct="1">
              <a:spcBef>
                <a:spcPts val="207"/>
              </a:spcBef>
              <a:spcAft>
                <a:spcPts val="207"/>
              </a:spcAft>
              <a:buFont typeface="Arial" panose="020B0604020202020204" pitchFamily="34" charset="0"/>
              <a:buChar char="•"/>
              <a:defRPr/>
            </a:pPr>
            <a:r>
              <a:rPr lang="en-US" sz="800" dirty="0"/>
              <a:t>Are you noticing any unpaid bills, or insufficient funds in any of their financial activity?</a:t>
            </a:r>
          </a:p>
          <a:p>
            <a:pPr marL="171450" lvl="0" indent="-171450" eaLnBrk="1" fontAlgn="auto" hangingPunct="1">
              <a:spcBef>
                <a:spcPts val="207"/>
              </a:spcBef>
              <a:spcAft>
                <a:spcPts val="207"/>
              </a:spcAft>
              <a:buFont typeface="Arial" panose="020B0604020202020204" pitchFamily="34" charset="0"/>
              <a:buChar char="•"/>
              <a:defRPr/>
            </a:pPr>
            <a:r>
              <a:rPr lang="en-US" sz="800" dirty="0"/>
              <a:t>Has there been any sudden, or unexplained changes to their POA or will?</a:t>
            </a:r>
          </a:p>
          <a:p>
            <a:pPr marL="171450" lvl="0" indent="-171450" eaLnBrk="1" fontAlgn="auto" hangingPunct="1">
              <a:spcBef>
                <a:spcPts val="207"/>
              </a:spcBef>
              <a:spcAft>
                <a:spcPts val="207"/>
              </a:spcAft>
              <a:buFont typeface="Arial" panose="020B0604020202020204" pitchFamily="34" charset="0"/>
              <a:buChar char="•"/>
              <a:defRPr/>
            </a:pPr>
            <a:r>
              <a:rPr lang="en-US" sz="800" dirty="0"/>
              <a:t>Are they giving away sudden or large amounts of money to family, friends, or charities?</a:t>
            </a:r>
          </a:p>
          <a:p>
            <a:pPr marL="171450" lvl="0" indent="-171450" eaLnBrk="1" fontAlgn="auto" hangingPunct="1">
              <a:spcBef>
                <a:spcPts val="207"/>
              </a:spcBef>
              <a:spcAft>
                <a:spcPts val="207"/>
              </a:spcAft>
              <a:buFont typeface="Arial" panose="020B0604020202020204" pitchFamily="34" charset="0"/>
              <a:buChar char="•"/>
              <a:defRPr/>
            </a:pPr>
            <a:r>
              <a:rPr lang="en-US" sz="800" dirty="0"/>
              <a:t>Have there been checks written to “cash”?</a:t>
            </a:r>
          </a:p>
          <a:p>
            <a:pPr marL="171450" lvl="0" indent="-171450" eaLnBrk="1" fontAlgn="auto" hangingPunct="1">
              <a:spcBef>
                <a:spcPts val="207"/>
              </a:spcBef>
              <a:spcAft>
                <a:spcPts val="207"/>
              </a:spcAft>
              <a:buFont typeface="Arial" panose="020B0604020202020204" pitchFamily="34" charset="0"/>
              <a:buChar char="•"/>
              <a:defRPr/>
            </a:pPr>
            <a:r>
              <a:rPr lang="en-US" sz="800" dirty="0"/>
              <a:t>Has there been an overall disappearance of money, valuables, financial statements, etc.?</a:t>
            </a:r>
          </a:p>
          <a:p>
            <a:pPr marL="171450" lvl="0" indent="-171450" eaLnBrk="1" fontAlgn="auto" hangingPunct="1">
              <a:spcBef>
                <a:spcPts val="207"/>
              </a:spcBef>
              <a:spcAft>
                <a:spcPts val="207"/>
              </a:spcAft>
              <a:buFont typeface="Arial" panose="020B0604020202020204" pitchFamily="34" charset="0"/>
              <a:buChar char="•"/>
              <a:defRPr/>
            </a:pPr>
            <a:r>
              <a:rPr lang="en-US" sz="800" dirty="0"/>
              <a:t>Or, any unexplained purchases of large items that are not typical? An example might be an expensive new car when the elder only drives to the store and back and overall drives very little.</a:t>
            </a:r>
          </a:p>
          <a:p>
            <a:pPr marL="64224" lvl="1" indent="0" eaLnBrk="1" fontAlgn="auto" hangingPunct="1">
              <a:spcBef>
                <a:spcPts val="207"/>
              </a:spcBef>
              <a:spcAft>
                <a:spcPts val="207"/>
              </a:spcAft>
              <a:buFont typeface="Wingdings" pitchFamily="2" charset="2"/>
              <a:buNone/>
              <a:defRPr/>
            </a:pPr>
            <a:r>
              <a:rPr lang="en-US" sz="800" dirty="0"/>
              <a:t>These are all potential red flags that can help everyone keep a look out for, or to give as a warning sign of, potential abuse of finances.</a:t>
            </a:r>
          </a:p>
        </p:txBody>
      </p:sp>
      <p:sp>
        <p:nvSpPr>
          <p:cNvPr id="4" name="Slide Number Placeholder 3"/>
          <p:cNvSpPr>
            <a:spLocks noGrp="1"/>
          </p:cNvSpPr>
          <p:nvPr>
            <p:ph type="sldNum" sz="quarter" idx="10"/>
          </p:nvPr>
        </p:nvSpPr>
        <p:spPr/>
        <p:txBody>
          <a:bodyPr/>
          <a:lstStyle/>
          <a:p>
            <a:fld id="{F74A096B-B1FC-440A-B778-B54F29681DF1}" type="slidenum">
              <a:rPr lang="en-US" smtClean="0"/>
              <a:t>35</a:t>
            </a:fld>
            <a:endParaRPr lang="en-US"/>
          </a:p>
        </p:txBody>
      </p:sp>
    </p:spTree>
    <p:extLst>
      <p:ext uri="{BB962C8B-B14F-4D97-AF65-F5344CB8AC3E}">
        <p14:creationId xmlns:p14="http://schemas.microsoft.com/office/powerpoint/2010/main" val="1717179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25"/>
              </a:spcBef>
              <a:spcAft>
                <a:spcPct val="15000"/>
              </a:spcAft>
              <a:buClr>
                <a:schemeClr val="tx1"/>
              </a:buClr>
            </a:pPr>
            <a:r>
              <a:rPr lang="en-US" altLang="en-US" sz="800" dirty="0">
                <a:ea typeface="ＭＳ Ｐゴシック" pitchFamily="34" charset="-128"/>
              </a:rPr>
              <a:t>Additional resources on some of the topics covered.</a:t>
            </a:r>
          </a:p>
          <a:p>
            <a:pPr>
              <a:spcBef>
                <a:spcPts val="600"/>
              </a:spcBef>
            </a:pPr>
            <a:r>
              <a:rPr lang="en-US" altLang="en-US" sz="800" dirty="0">
                <a:ea typeface="ＭＳ Ｐゴシック" pitchFamily="34" charset="-128"/>
              </a:rPr>
              <a:t>Aging issues</a:t>
            </a:r>
          </a:p>
          <a:p>
            <a:pPr marL="171450" lvl="0" indent="-171450" eaLnBrk="1" hangingPunct="1">
              <a:spcBef>
                <a:spcPts val="600"/>
              </a:spcBef>
              <a:buFont typeface="Arial" panose="020B0604020202020204" pitchFamily="34" charset="0"/>
              <a:buChar char="•"/>
            </a:pPr>
            <a:r>
              <a:rPr lang="en-US" altLang="en-US" sz="800" dirty="0">
                <a:solidFill>
                  <a:srgbClr val="113388"/>
                </a:solidFill>
                <a:ea typeface="ＭＳ Ｐゴシック" pitchFamily="34" charset="-128"/>
                <a:cs typeface="Arial" pitchFamily="34" charset="0"/>
              </a:rPr>
              <a:t>AARP </a:t>
            </a:r>
            <a:r>
              <a:rPr lang="en-US" altLang="en-US" sz="800" dirty="0">
                <a:solidFill>
                  <a:srgbClr val="7030A0"/>
                </a:solidFill>
                <a:ea typeface="ＭＳ Ｐゴシック" pitchFamily="34" charset="-128"/>
                <a:cs typeface="Arial" pitchFamily="34" charset="0"/>
              </a:rPr>
              <a:t>www.aarp.org</a:t>
            </a:r>
            <a:endParaRPr lang="en-US" altLang="en-US" sz="800" dirty="0">
              <a:solidFill>
                <a:srgbClr val="113388"/>
              </a:solidFill>
              <a:ea typeface="ＭＳ Ｐゴシック" pitchFamily="34" charset="-128"/>
              <a:cs typeface="Arial" pitchFamily="34" charset="0"/>
            </a:endParaRPr>
          </a:p>
          <a:p>
            <a:pPr marL="171450" lvl="0" indent="-171450" eaLnBrk="1" hangingPunct="1">
              <a:spcBef>
                <a:spcPts val="600"/>
              </a:spcBef>
              <a:buFont typeface="Arial" panose="020B0604020202020204" pitchFamily="34" charset="0"/>
              <a:buChar char="•"/>
            </a:pPr>
            <a:r>
              <a:rPr lang="en-US" altLang="en-US" sz="800" dirty="0">
                <a:solidFill>
                  <a:srgbClr val="113388"/>
                </a:solidFill>
                <a:ea typeface="ＭＳ Ｐゴシック" pitchFamily="34" charset="-128"/>
                <a:cs typeface="Arial" pitchFamily="34" charset="0"/>
              </a:rPr>
              <a:t>Alzheimer’s Association </a:t>
            </a:r>
            <a:r>
              <a:rPr lang="en-US" altLang="en-US" sz="800" dirty="0">
                <a:solidFill>
                  <a:srgbClr val="7030A0"/>
                </a:solidFill>
                <a:ea typeface="ＭＳ Ｐゴシック" pitchFamily="34" charset="-128"/>
                <a:cs typeface="Arial" pitchFamily="34" charset="0"/>
              </a:rPr>
              <a:t>www.alz.org</a:t>
            </a:r>
          </a:p>
          <a:p>
            <a:pPr marL="171450" lvl="0" indent="-171450" eaLnBrk="1" hangingPunct="1">
              <a:spcBef>
                <a:spcPts val="600"/>
              </a:spcBef>
              <a:buFont typeface="Arial" panose="020B0604020202020204" pitchFamily="34" charset="0"/>
              <a:buChar char="•"/>
            </a:pPr>
            <a:r>
              <a:rPr lang="en-US" altLang="en-US" sz="800" dirty="0">
                <a:solidFill>
                  <a:srgbClr val="113388"/>
                </a:solidFill>
                <a:ea typeface="ＭＳ Ｐゴシック" pitchFamily="34" charset="-128"/>
                <a:cs typeface="Arial" pitchFamily="34" charset="0"/>
              </a:rPr>
              <a:t>National Institute on Aging </a:t>
            </a:r>
            <a:r>
              <a:rPr lang="en-US" altLang="en-US" sz="800" dirty="0">
                <a:solidFill>
                  <a:srgbClr val="7030A0"/>
                </a:solidFill>
                <a:ea typeface="ＭＳ Ｐゴシック" pitchFamily="34" charset="-128"/>
                <a:cs typeface="Arial" pitchFamily="34" charset="0"/>
              </a:rPr>
              <a:t>www.nia.nih.gov</a:t>
            </a:r>
          </a:p>
          <a:p>
            <a:pPr marL="1588" lvl="1" indent="0">
              <a:spcBef>
                <a:spcPts val="600"/>
              </a:spcBef>
              <a:buNone/>
            </a:pPr>
            <a:r>
              <a:rPr lang="en-US" altLang="en-US" sz="800" dirty="0">
                <a:ea typeface="ＭＳ Ｐゴシック" pitchFamily="34" charset="-128"/>
              </a:rPr>
              <a:t>Elder financial fraud and abuse</a:t>
            </a:r>
          </a:p>
          <a:p>
            <a:pPr marL="73025" lvl="0" indent="-342900">
              <a:buFont typeface="Arial" panose="020B0604020202020204" pitchFamily="34" charset="0"/>
              <a:buChar char="•"/>
            </a:pPr>
            <a:r>
              <a:rPr lang="en-US" altLang="en-US" sz="800" dirty="0">
                <a:ea typeface="ＭＳ Ｐゴシック" pitchFamily="34" charset="-128"/>
              </a:rPr>
              <a:t>National Center on Elder Abuse Administration on Aging, </a:t>
            </a:r>
            <a:r>
              <a:rPr lang="en-US" altLang="en-US" sz="800" dirty="0">
                <a:solidFill>
                  <a:srgbClr val="7030A0"/>
                </a:solidFill>
                <a:ea typeface="ＭＳ Ｐゴシック" pitchFamily="34" charset="-128"/>
              </a:rPr>
              <a:t>https://ncea.acl.gov</a:t>
            </a:r>
          </a:p>
          <a:p>
            <a:pPr marL="73025" lvl="0" indent="-342900">
              <a:buFont typeface="Arial" panose="020B0604020202020204" pitchFamily="34" charset="0"/>
              <a:buChar char="•"/>
            </a:pPr>
            <a:r>
              <a:rPr lang="en-US" altLang="en-US" sz="800" dirty="0">
                <a:ea typeface="ＭＳ Ｐゴシック" pitchFamily="34" charset="-128"/>
              </a:rPr>
              <a:t>National Adult Protective Services Association (</a:t>
            </a:r>
            <a:r>
              <a:rPr lang="en-US" altLang="en-US" sz="800" u="none" dirty="0">
                <a:solidFill>
                  <a:schemeClr val="tx1"/>
                </a:solidFill>
                <a:ea typeface="ＭＳ Ｐゴシック" pitchFamily="34" charset="-128"/>
              </a:rPr>
              <a:t>NAPSA), www.napsa-now.org, to l</a:t>
            </a:r>
            <a:r>
              <a:rPr lang="en-US" altLang="en-US" sz="800" u="none" dirty="0">
                <a:solidFill>
                  <a:schemeClr val="tx1"/>
                </a:solidFill>
                <a:ea typeface="ＭＳ Ｐゴシック" pitchFamily="34" charset="-128"/>
                <a:cs typeface="Arial" pitchFamily="34" charset="0"/>
              </a:rPr>
              <a:t>ocate nearest office to you: www.napsa-now.org/gethelp/helpinyourarea</a:t>
            </a:r>
          </a:p>
          <a:p>
            <a:pPr>
              <a:spcBef>
                <a:spcPts val="600"/>
              </a:spcBef>
            </a:pPr>
            <a:r>
              <a:rPr lang="en-US" altLang="en-US" sz="800" dirty="0">
                <a:ea typeface="ＭＳ Ｐゴシック" pitchFamily="34" charset="-128"/>
              </a:rPr>
              <a:t>Lawyers who specialize in elder care</a:t>
            </a:r>
          </a:p>
          <a:p>
            <a:pPr marL="73025" lvl="0" indent="-342900">
              <a:buFont typeface="Arial" panose="020B0604020202020204" pitchFamily="34" charset="0"/>
              <a:buChar char="•"/>
            </a:pPr>
            <a:r>
              <a:rPr lang="en-US" altLang="en-US" sz="800" dirty="0">
                <a:ea typeface="ＭＳ Ｐゴシック" pitchFamily="34" charset="-128"/>
              </a:rPr>
              <a:t>National Academy of Elder Law Attorneys, </a:t>
            </a:r>
            <a:r>
              <a:rPr lang="en-US" altLang="en-US" sz="800" dirty="0">
                <a:solidFill>
                  <a:srgbClr val="7030A0"/>
                </a:solidFill>
                <a:ea typeface="ＭＳ Ｐゴシック" pitchFamily="34" charset="-128"/>
              </a:rPr>
              <a:t>www.naela.org</a:t>
            </a:r>
          </a:p>
          <a:p>
            <a:pPr marL="1588" marR="0" lvl="1" indent="0" algn="l" defTabSz="914400" rtl="0" eaLnBrk="1" fontAlgn="auto" latinLnBrk="0" hangingPunct="1">
              <a:lnSpc>
                <a:spcPct val="100000"/>
              </a:lnSpc>
              <a:spcBef>
                <a:spcPts val="600"/>
              </a:spcBef>
              <a:spcAft>
                <a:spcPts val="0"/>
              </a:spcAft>
              <a:buClrTx/>
              <a:buSzTx/>
              <a:buFontTx/>
              <a:buNone/>
              <a:tabLst/>
              <a:defRPr/>
            </a:pPr>
            <a:r>
              <a:rPr lang="en-US" altLang="en-US" sz="800" dirty="0">
                <a:ea typeface="ＭＳ Ｐゴシック" pitchFamily="34" charset="-128"/>
              </a:rPr>
              <a:t>Tax professionals</a:t>
            </a:r>
          </a:p>
          <a:p>
            <a:pPr marL="1588" lvl="1" indent="0">
              <a:spcBef>
                <a:spcPts val="600"/>
              </a:spcBef>
              <a:buNone/>
            </a:pPr>
            <a:r>
              <a:rPr lang="en-US" altLang="en-US" sz="800" dirty="0">
                <a:ea typeface="ＭＳ Ｐゴシック" pitchFamily="34" charset="-128"/>
              </a:rPr>
              <a:t>Hire help to provide care </a:t>
            </a:r>
          </a:p>
          <a:p>
            <a:pPr marL="73025" lvl="0" indent="-342900">
              <a:buFont typeface="Arial" panose="020B0604020202020204" pitchFamily="34" charset="0"/>
              <a:buChar char="•"/>
            </a:pPr>
            <a:r>
              <a:rPr lang="en-US" altLang="en-US" sz="800" dirty="0">
                <a:ea typeface="ＭＳ Ｐゴシック" pitchFamily="34" charset="-128"/>
              </a:rPr>
              <a:t>U.S. Administration on Aging, </a:t>
            </a:r>
            <a:r>
              <a:rPr lang="en-US" altLang="en-US" sz="800" dirty="0">
                <a:solidFill>
                  <a:srgbClr val="7030A0"/>
                </a:solidFill>
                <a:ea typeface="ＭＳ Ｐゴシック" pitchFamily="34" charset="-128"/>
              </a:rPr>
              <a:t>www.eldercare.gov,</a:t>
            </a:r>
          </a:p>
          <a:p>
            <a:pPr marL="73025" lvl="0" indent="-342900">
              <a:buFont typeface="Arial" panose="020B0604020202020204" pitchFamily="34" charset="0"/>
              <a:buChar char="•"/>
            </a:pPr>
            <a:r>
              <a:rPr lang="en-US" altLang="en-US" sz="800" dirty="0">
                <a:ea typeface="ＭＳ Ｐゴシック" pitchFamily="34" charset="-128"/>
              </a:rPr>
              <a:t>A Place for Mom, </a:t>
            </a:r>
            <a:r>
              <a:rPr lang="en-US" altLang="en-US" sz="800" dirty="0">
                <a:solidFill>
                  <a:srgbClr val="7030A0"/>
                </a:solidFill>
                <a:ea typeface="ＭＳ Ｐゴシック" pitchFamily="34" charset="-128"/>
              </a:rPr>
              <a:t>www.aplaceformom.com</a:t>
            </a:r>
          </a:p>
        </p:txBody>
      </p:sp>
      <p:sp>
        <p:nvSpPr>
          <p:cNvPr id="4" name="Slide Number Placeholder 3"/>
          <p:cNvSpPr>
            <a:spLocks noGrp="1"/>
          </p:cNvSpPr>
          <p:nvPr>
            <p:ph type="sldNum" sz="quarter" idx="10"/>
          </p:nvPr>
        </p:nvSpPr>
        <p:spPr/>
        <p:txBody>
          <a:bodyPr/>
          <a:lstStyle/>
          <a:p>
            <a:fld id="{F74A096B-B1FC-440A-B778-B54F29681DF1}" type="slidenum">
              <a:rPr lang="en-US" smtClean="0"/>
              <a:t>36</a:t>
            </a:fld>
            <a:endParaRPr lang="en-US"/>
          </a:p>
        </p:txBody>
      </p:sp>
    </p:spTree>
    <p:extLst>
      <p:ext uri="{BB962C8B-B14F-4D97-AF65-F5344CB8AC3E}">
        <p14:creationId xmlns:p14="http://schemas.microsoft.com/office/powerpoint/2010/main" val="3783715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ea typeface="ＭＳ Ｐゴシック" pitchFamily="34" charset="-128"/>
              </a:rPr>
              <a:t>In summary, we talked about:</a:t>
            </a:r>
          </a:p>
          <a:p>
            <a:pPr marL="228600" indent="-228600">
              <a:buFont typeface="+mj-lt"/>
              <a:buAutoNum type="arabicPeriod"/>
              <a:defRPr/>
            </a:pPr>
            <a:r>
              <a:rPr lang="en-US" altLang="en-US" dirty="0"/>
              <a:t>Where to begin</a:t>
            </a:r>
          </a:p>
          <a:p>
            <a:pPr marL="228600" indent="-228600">
              <a:buFont typeface="+mj-lt"/>
              <a:buAutoNum type="arabicPeriod"/>
              <a:defRPr/>
            </a:pPr>
            <a:r>
              <a:rPr lang="en-US" altLang="en-US" dirty="0"/>
              <a:t>Paying for care</a:t>
            </a:r>
          </a:p>
          <a:p>
            <a:pPr marL="228600" indent="-228600">
              <a:buFont typeface="+mj-lt"/>
              <a:buAutoNum type="arabicPeriod"/>
              <a:defRPr/>
            </a:pPr>
            <a:r>
              <a:rPr lang="en-US" altLang="en-US" dirty="0"/>
              <a:t>Legal considerations</a:t>
            </a:r>
          </a:p>
          <a:p>
            <a:pPr marL="228600" indent="-228600">
              <a:buFont typeface="+mj-lt"/>
              <a:buAutoNum type="arabicPeriod"/>
              <a:defRPr/>
            </a:pPr>
            <a:r>
              <a:rPr lang="en-US" altLang="en-US" dirty="0"/>
              <a:t>Tax considerations, and </a:t>
            </a:r>
          </a:p>
          <a:p>
            <a:pPr marL="228600" indent="-228600">
              <a:buFont typeface="+mj-lt"/>
              <a:buAutoNum type="arabicPeriod"/>
              <a:defRPr/>
            </a:pPr>
            <a:r>
              <a:rPr lang="en-US" altLang="en-US" dirty="0"/>
              <a:t>Next steps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37</a:t>
            </a:fld>
            <a:endParaRPr lang="en-US"/>
          </a:p>
        </p:txBody>
      </p:sp>
    </p:spTree>
    <p:extLst>
      <p:ext uri="{BB962C8B-B14F-4D97-AF65-F5344CB8AC3E}">
        <p14:creationId xmlns:p14="http://schemas.microsoft.com/office/powerpoint/2010/main" val="1842020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F74A096B-B1FC-440A-B778-B54F29681DF1}" type="slidenum">
              <a:rPr lang="en-US" smtClean="0"/>
              <a:t>38</a:t>
            </a:fld>
            <a:endParaRPr lang="en-US"/>
          </a:p>
        </p:txBody>
      </p:sp>
    </p:spTree>
    <p:extLst>
      <p:ext uri="{BB962C8B-B14F-4D97-AF65-F5344CB8AC3E}">
        <p14:creationId xmlns:p14="http://schemas.microsoft.com/office/powerpoint/2010/main" val="4136724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A096B-B1FC-440A-B778-B54F29681DF1}" type="slidenum">
              <a:rPr lang="en-US" smtClean="0"/>
              <a:t>39</a:t>
            </a:fld>
            <a:endParaRPr lang="en-US"/>
          </a:p>
        </p:txBody>
      </p:sp>
    </p:spTree>
    <p:extLst>
      <p:ext uri="{BB962C8B-B14F-4D97-AF65-F5344CB8AC3E}">
        <p14:creationId xmlns:p14="http://schemas.microsoft.com/office/powerpoint/2010/main" val="230561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ea typeface="ＭＳ Ｐゴシック" pitchFamily="34" charset="-128"/>
              </a:rPr>
              <a:t>Today’s agenda includes,</a:t>
            </a:r>
          </a:p>
          <a:p>
            <a:pPr marL="228600" indent="-228600">
              <a:buFont typeface="+mj-lt"/>
              <a:buAutoNum type="arabicPeriod"/>
              <a:defRPr/>
            </a:pPr>
            <a:r>
              <a:rPr lang="en-US" altLang="en-US" dirty="0"/>
              <a:t>Where to begin</a:t>
            </a:r>
          </a:p>
          <a:p>
            <a:pPr marL="228600" indent="-228600">
              <a:buFont typeface="+mj-lt"/>
              <a:buAutoNum type="arabicPeriod"/>
              <a:defRPr/>
            </a:pPr>
            <a:r>
              <a:rPr lang="en-US" altLang="en-US" dirty="0"/>
              <a:t>Paying for care</a:t>
            </a:r>
          </a:p>
          <a:p>
            <a:pPr marL="228600" indent="-228600">
              <a:buFont typeface="+mj-lt"/>
              <a:buAutoNum type="arabicPeriod"/>
              <a:defRPr/>
            </a:pPr>
            <a:r>
              <a:rPr lang="en-US" altLang="en-US" dirty="0"/>
              <a:t>Legal considerations</a:t>
            </a:r>
          </a:p>
          <a:p>
            <a:pPr marL="228600" indent="-228600">
              <a:buFont typeface="+mj-lt"/>
              <a:buAutoNum type="arabicPeriod"/>
              <a:defRPr/>
            </a:pPr>
            <a:r>
              <a:rPr lang="en-US" altLang="en-US" dirty="0"/>
              <a:t>Tax considerations, and </a:t>
            </a:r>
          </a:p>
          <a:p>
            <a:pPr marL="228600" indent="-228600">
              <a:buFont typeface="+mj-lt"/>
              <a:buAutoNum type="arabicPeriod"/>
              <a:defRPr/>
            </a:pPr>
            <a:r>
              <a:rPr lang="en-US" altLang="en-US" dirty="0"/>
              <a:t>Next steps</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4</a:t>
            </a:fld>
            <a:endParaRPr lang="en-US"/>
          </a:p>
        </p:txBody>
      </p:sp>
    </p:spTree>
    <p:extLst>
      <p:ext uri="{BB962C8B-B14F-4D97-AF65-F5344CB8AC3E}">
        <p14:creationId xmlns:p14="http://schemas.microsoft.com/office/powerpoint/2010/main" val="366336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itchFamily="34" charset="-128"/>
              </a:rPr>
              <a:t>You may have observed that your loved one is showing signs of needing assistance, perhaps you are looking for validation, or you may be wondering where to start now that you’ve noticed the signs. So let’s start there.</a:t>
            </a:r>
          </a:p>
        </p:txBody>
      </p:sp>
      <p:sp>
        <p:nvSpPr>
          <p:cNvPr id="4" name="Slide Number Placeholder 3"/>
          <p:cNvSpPr>
            <a:spLocks noGrp="1"/>
          </p:cNvSpPr>
          <p:nvPr>
            <p:ph type="sldNum" sz="quarter" idx="10"/>
          </p:nvPr>
        </p:nvSpPr>
        <p:spPr/>
        <p:txBody>
          <a:bodyPr/>
          <a:lstStyle/>
          <a:p>
            <a:fld id="{F74A096B-B1FC-440A-B778-B54F29681DF1}" type="slidenum">
              <a:rPr lang="en-US" smtClean="0"/>
              <a:t>5</a:t>
            </a:fld>
            <a:endParaRPr lang="en-US"/>
          </a:p>
        </p:txBody>
      </p:sp>
    </p:spTree>
    <p:extLst>
      <p:ext uri="{BB962C8B-B14F-4D97-AF65-F5344CB8AC3E}">
        <p14:creationId xmlns:p14="http://schemas.microsoft.com/office/powerpoint/2010/main" val="6262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itchFamily="34" charset="-128"/>
              </a:rPr>
              <a:t>Some signs that your loved one may need assistance include…</a:t>
            </a:r>
          </a:p>
          <a:p>
            <a:pPr marL="342900" indent="-342900">
              <a:buFont typeface="Arial" panose="020B0604020202020204" pitchFamily="34" charset="0"/>
              <a:buChar char="•"/>
              <a:defRPr/>
            </a:pPr>
            <a:r>
              <a:rPr lang="en-US" sz="800" b="0" dirty="0"/>
              <a:t>Forgetfulness – forgetting appointments, medications or bill payments, often losing items</a:t>
            </a:r>
          </a:p>
          <a:p>
            <a:pPr marL="342900" indent="-342900">
              <a:buFont typeface="Arial" panose="020B0604020202020204" pitchFamily="34" charset="0"/>
              <a:buChar char="•"/>
              <a:defRPr/>
            </a:pPr>
            <a:r>
              <a:rPr lang="en-US" sz="800" b="0" dirty="0"/>
              <a:t>Neglecting household duties – dirty laundry, dishes left undone, housekeeping has been neglected, expired food in fridge</a:t>
            </a:r>
          </a:p>
          <a:p>
            <a:pPr marL="342900" indent="-342900">
              <a:buFont typeface="Arial" panose="020B0604020202020204" pitchFamily="34" charset="0"/>
              <a:buChar char="•"/>
              <a:defRPr/>
            </a:pPr>
            <a:r>
              <a:rPr lang="en-US" sz="800" b="0" dirty="0"/>
              <a:t>Decline in personal care – not eating, weight loss/gain, infrequent showering, unkempt hair, wearing dirty clothes, not brushing teeth</a:t>
            </a:r>
          </a:p>
          <a:p>
            <a:pPr marL="342900" indent="-342900">
              <a:buFont typeface="Arial" panose="020B0604020202020204" pitchFamily="34" charset="0"/>
              <a:buChar char="•"/>
              <a:defRPr/>
            </a:pPr>
            <a:r>
              <a:rPr lang="en-US" sz="800" b="0" dirty="0"/>
              <a:t>Changes in personality – loss</a:t>
            </a:r>
            <a:r>
              <a:rPr lang="en-US" sz="800" b="0" baseline="0" dirty="0"/>
              <a:t> </a:t>
            </a:r>
            <a:r>
              <a:rPr lang="en-US" sz="800" b="0" dirty="0"/>
              <a:t>of interest in hobbies, social isolation, moody</a:t>
            </a:r>
          </a:p>
          <a:p>
            <a:pPr marL="342900" indent="-342900">
              <a:buFont typeface="Arial" panose="020B0604020202020204" pitchFamily="34" charset="0"/>
              <a:buChar char="•"/>
              <a:defRPr/>
            </a:pPr>
            <a:r>
              <a:rPr lang="en-US" sz="800" b="0" dirty="0"/>
              <a:t>Accidents – loss of balance, falling, automobile accidents</a:t>
            </a:r>
          </a:p>
        </p:txBody>
      </p:sp>
      <p:sp>
        <p:nvSpPr>
          <p:cNvPr id="4" name="Slide Number Placeholder 3"/>
          <p:cNvSpPr>
            <a:spLocks noGrp="1"/>
          </p:cNvSpPr>
          <p:nvPr>
            <p:ph type="sldNum" sz="quarter" idx="10"/>
          </p:nvPr>
        </p:nvSpPr>
        <p:spPr/>
        <p:txBody>
          <a:bodyPr/>
          <a:lstStyle/>
          <a:p>
            <a:fld id="{F74A096B-B1FC-440A-B778-B54F29681DF1}" type="slidenum">
              <a:rPr lang="en-US" smtClean="0"/>
              <a:t>6</a:t>
            </a:fld>
            <a:endParaRPr lang="en-US"/>
          </a:p>
        </p:txBody>
      </p:sp>
    </p:spTree>
    <p:extLst>
      <p:ext uri="{BB962C8B-B14F-4D97-AF65-F5344CB8AC3E}">
        <p14:creationId xmlns:p14="http://schemas.microsoft.com/office/powerpoint/2010/main" val="85992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dirty="0"/>
              <a:t>Once you’ve noticed that your loved one may need help I recommend having an in person conversation. </a:t>
            </a:r>
            <a:r>
              <a:rPr lang="en-US" altLang="en-US" sz="800" dirty="0">
                <a:ea typeface="ＭＳ Ｐゴシック" pitchFamily="34" charset="-128"/>
              </a:rPr>
              <a:t>Family dynamics and the ways that family members have always related to each other can sometimes get in the way of discussing legal and financial issues. Here are seven possible steps that may help your family begin the conversation when someone needs care.</a:t>
            </a:r>
          </a:p>
          <a:p>
            <a:pPr marL="228600" indent="-228600">
              <a:buFont typeface="+mj-lt"/>
              <a:buAutoNum type="arabicPeriod"/>
              <a:defRPr/>
            </a:pPr>
            <a:r>
              <a:rPr lang="en-US" altLang="en-US" sz="800" dirty="0">
                <a:ea typeface="ＭＳ Ｐゴシック" pitchFamily="34" charset="-128"/>
              </a:rPr>
              <a:t>Don’t take the person needing the care by surprise. Tell him or her that you have something important you want to talk about and do it in a comfortable, pleasant setting. Try to have the conversation in person, if possible. </a:t>
            </a:r>
          </a:p>
          <a:p>
            <a:pPr marL="228600" indent="-228600">
              <a:buFont typeface="+mj-lt"/>
              <a:buAutoNum type="arabicPeriod"/>
              <a:defRPr/>
            </a:pPr>
            <a:r>
              <a:rPr lang="en-US" altLang="en-US" sz="800" dirty="0">
                <a:ea typeface="ＭＳ Ｐゴシック" pitchFamily="34" charset="-128"/>
              </a:rPr>
              <a:t>Perhaps you could use a recent article you read or a situation you have gone through as a lead-in to the conversation. “Mom, remember when Aunt Marilyn fell and broke her hip? Do you recall how her kids ended up selling her house to pay for the years of rehabilitative care she needed? It’s the kind of situation we would like to avoid if we can. If we plan in advance, we can be better prepared and be proactive in what options would be available.”</a:t>
            </a:r>
          </a:p>
          <a:p>
            <a:pPr marL="228600" indent="-228600">
              <a:buFont typeface="+mj-lt"/>
              <a:buAutoNum type="arabicPeriod"/>
              <a:defRPr/>
            </a:pPr>
            <a:r>
              <a:rPr lang="en-US" altLang="en-US" sz="800" dirty="0">
                <a:ea typeface="ＭＳ Ｐゴシック" pitchFamily="34" charset="-128"/>
              </a:rPr>
              <a:t>Ask about the plans that they have in place, you could even start by discussing your own plans and asking for advice. </a:t>
            </a:r>
          </a:p>
          <a:p>
            <a:pPr marL="228600" indent="-228600">
              <a:buFont typeface="+mj-lt"/>
              <a:buAutoNum type="arabicPeriod"/>
              <a:defRPr/>
            </a:pPr>
            <a:r>
              <a:rPr lang="en-US" altLang="en-US" sz="800" dirty="0">
                <a:ea typeface="ＭＳ Ｐゴシック" pitchFamily="34" charset="-128"/>
              </a:rPr>
              <a:t>Listen carefully and stay focused on concerns. Let the parent or loved one needing care talk about their fears and dreams for the future. There can be unexpected rewards from communicating honestly, such as getting to know someone in a whole new way and encouraging future discussions. This should be an ongoing conversation; as situations evolve the conversation should too.</a:t>
            </a:r>
          </a:p>
          <a:p>
            <a:pPr marL="228600" indent="-228600">
              <a:buFont typeface="+mj-lt"/>
              <a:buAutoNum type="arabicPeriod"/>
              <a:defRPr/>
            </a:pPr>
            <a:r>
              <a:rPr lang="en-US" sz="800" dirty="0"/>
              <a:t>Remember, this is not about the family or the family needs, opinions, or hopes for future of the person needing care. It is about the individual needing care. Keep it focused on their lives and their wishes. </a:t>
            </a:r>
            <a:endParaRPr lang="en-US" altLang="en-US" sz="800" dirty="0">
              <a:ea typeface="ＭＳ Ｐゴシック" pitchFamily="34" charset="-128"/>
            </a:endParaRPr>
          </a:p>
          <a:p>
            <a:pPr marL="228600" indent="-228600">
              <a:buFont typeface="+mj-lt"/>
              <a:buAutoNum type="arabicPeriod"/>
              <a:defRPr/>
            </a:pPr>
            <a:r>
              <a:rPr lang="en-US" altLang="en-US" sz="800" dirty="0">
                <a:ea typeface="ＭＳ Ｐゴシック" pitchFamily="34" charset="-128"/>
              </a:rPr>
              <a:t>Create a strategy and put it down in writing. From your conversation, what does this future look like? Financial, estate, and long-term care strategies are all connected. It’s important that the person write down specific wishes so that everyone involved knows what is expected both today and in the future.</a:t>
            </a:r>
          </a:p>
          <a:p>
            <a:pPr marL="228600" indent="-228600">
              <a:buFont typeface="+mj-lt"/>
              <a:buAutoNum type="arabicPeriod"/>
              <a:defRPr/>
            </a:pPr>
            <a:r>
              <a:rPr lang="en-US" altLang="en-US" sz="800" dirty="0">
                <a:ea typeface="ＭＳ Ｐゴシック" pitchFamily="34" charset="-128"/>
              </a:rPr>
              <a:t>Finally, be sure to recommend some next steps like seeking out the help of qualified professionals properly licensed to perform estate planning, health care directives, long term care planning, tax advice, and/or for legal advice.</a:t>
            </a:r>
          </a:p>
        </p:txBody>
      </p:sp>
      <p:sp>
        <p:nvSpPr>
          <p:cNvPr id="4" name="Slide Number Placeholder 3"/>
          <p:cNvSpPr>
            <a:spLocks noGrp="1"/>
          </p:cNvSpPr>
          <p:nvPr>
            <p:ph type="sldNum" sz="quarter" idx="10"/>
          </p:nvPr>
        </p:nvSpPr>
        <p:spPr/>
        <p:txBody>
          <a:bodyPr/>
          <a:lstStyle/>
          <a:p>
            <a:fld id="{F74A096B-B1FC-440A-B778-B54F29681DF1}" type="slidenum">
              <a:rPr lang="en-US" smtClean="0"/>
              <a:t>7</a:t>
            </a:fld>
            <a:endParaRPr lang="en-US"/>
          </a:p>
        </p:txBody>
      </p:sp>
    </p:spTree>
    <p:extLst>
      <p:ext uri="{BB962C8B-B14F-4D97-AF65-F5344CB8AC3E}">
        <p14:creationId xmlns:p14="http://schemas.microsoft.com/office/powerpoint/2010/main" val="54502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When someone needs care families can start by discussing needed services, home modifications, costs, and who will pay for and provide the needed care. </a:t>
            </a:r>
          </a:p>
        </p:txBody>
      </p:sp>
      <p:sp>
        <p:nvSpPr>
          <p:cNvPr id="4" name="Slide Number Placeholder 3"/>
          <p:cNvSpPr>
            <a:spLocks noGrp="1"/>
          </p:cNvSpPr>
          <p:nvPr>
            <p:ph type="sldNum" sz="quarter" idx="10"/>
          </p:nvPr>
        </p:nvSpPr>
        <p:spPr/>
        <p:txBody>
          <a:bodyPr/>
          <a:lstStyle/>
          <a:p>
            <a:fld id="{F74A096B-B1FC-440A-B778-B54F29681DF1}" type="slidenum">
              <a:rPr lang="en-US" smtClean="0"/>
              <a:t>8</a:t>
            </a:fld>
            <a:endParaRPr lang="en-US"/>
          </a:p>
        </p:txBody>
      </p:sp>
    </p:spTree>
    <p:extLst>
      <p:ext uri="{BB962C8B-B14F-4D97-AF65-F5344CB8AC3E}">
        <p14:creationId xmlns:p14="http://schemas.microsoft.com/office/powerpoint/2010/main" val="27182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itchFamily="34" charset="-128"/>
              </a:rPr>
              <a:t>Once you’ve started the conversation and the development of a family plan you may be wondering how to pay for care.</a:t>
            </a:r>
          </a:p>
        </p:txBody>
      </p:sp>
      <p:sp>
        <p:nvSpPr>
          <p:cNvPr id="4" name="Slide Number Placeholder 3"/>
          <p:cNvSpPr>
            <a:spLocks noGrp="1"/>
          </p:cNvSpPr>
          <p:nvPr>
            <p:ph type="sldNum" sz="quarter" idx="10"/>
          </p:nvPr>
        </p:nvSpPr>
        <p:spPr/>
        <p:txBody>
          <a:bodyPr/>
          <a:lstStyle/>
          <a:p>
            <a:fld id="{F74A096B-B1FC-440A-B778-B54F29681DF1}" type="slidenum">
              <a:rPr lang="en-US" smtClean="0"/>
              <a:t>9</a:t>
            </a:fld>
            <a:endParaRPr lang="en-US"/>
          </a:p>
        </p:txBody>
      </p:sp>
    </p:spTree>
    <p:extLst>
      <p:ext uri="{BB962C8B-B14F-4D97-AF65-F5344CB8AC3E}">
        <p14:creationId xmlns:p14="http://schemas.microsoft.com/office/powerpoint/2010/main" val="4183086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5" name="Textplatzhalter 23"/>
          <p:cNvSpPr>
            <a:spLocks noGrp="1"/>
          </p:cNvSpPr>
          <p:nvPr>
            <p:ph type="body" sz="quarter" idx="18" hasCustomPrompt="1"/>
          </p:nvPr>
        </p:nvSpPr>
        <p:spPr>
          <a:xfrm>
            <a:off x="0" y="0"/>
            <a:ext cx="57881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lvl1pPr algn="l">
              <a:defRPr lang="de-DE" sz="900" dirty="0" smtClean="0">
                <a:solidFill>
                  <a:schemeClr val="bg2"/>
                </a:solidFill>
                <a:latin typeface="Calibri" panose="020F0502020204030204" pitchFamily="34" charset="0"/>
              </a:defRPr>
            </a:lvl1pPr>
          </a:lstStyle>
          <a:p>
            <a:pPr lvl="0" algn="ctr"/>
            <a:r>
              <a:rPr lang="de-DE" dirty="0"/>
              <a:t> </a:t>
            </a:r>
          </a:p>
        </p:txBody>
      </p:sp>
      <p:sp>
        <p:nvSpPr>
          <p:cNvPr id="6" name="Picture Placeholder 12"/>
          <p:cNvSpPr>
            <a:spLocks noGrp="1"/>
          </p:cNvSpPr>
          <p:nvPr>
            <p:ph type="pic" sz="quarter" idx="21"/>
          </p:nvPr>
        </p:nvSpPr>
        <p:spPr>
          <a:xfrm>
            <a:off x="5788025" y="836684"/>
            <a:ext cx="6400800" cy="5212080"/>
          </a:xfrm>
          <a:prstGeom prst="rect">
            <a:avLst/>
          </a:prstGeom>
        </p:spPr>
        <p:txBody>
          <a:bodyPr/>
          <a:lstStyle>
            <a:lvl1pPr>
              <a:defRPr>
                <a:solidFill>
                  <a:schemeClr val="tx1"/>
                </a:solidFill>
              </a:defRPr>
            </a:lvl1pPr>
          </a:lstStyle>
          <a:p>
            <a:r>
              <a:rPr lang="en-US"/>
              <a:t>Click icon to add picture</a:t>
            </a:r>
            <a:endParaRPr lang="en-US" dirty="0"/>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6094413" y="253350"/>
            <a:ext cx="5759136" cy="403249"/>
          </a:xfrm>
          <a:prstGeom prst="rect">
            <a:avLst/>
          </a:prstGeom>
          <a:noFill/>
        </p:spPr>
        <p:txBody>
          <a:bodyPr wrap="square" rtlCol="0" anchor="b">
            <a:noAutofit/>
          </a:bodyPr>
          <a:lstStyle/>
          <a:p>
            <a:pPr lvl="0" algn="r"/>
            <a:r>
              <a:rPr lang="en-US" sz="1600" dirty="0">
                <a:solidFill>
                  <a:schemeClr val="tx1"/>
                </a:solidFill>
                <a:latin typeface="Calibri" panose="020F0502020204030204" pitchFamily="34" charset="0"/>
              </a:rPr>
              <a:t>Allianz Life Insurance Company of North America</a:t>
            </a:r>
          </a:p>
          <a:p>
            <a:pPr lvl="0" algn="r"/>
            <a:r>
              <a:rPr lang="en-US" sz="1600" dirty="0">
                <a:solidFill>
                  <a:schemeClr val="tx1"/>
                </a:solidFill>
                <a:latin typeface="Calibri" panose="020F0502020204030204" pitchFamily="34" charset="0"/>
              </a:rPr>
              <a:t>Allianz Life Insurance</a:t>
            </a:r>
            <a:r>
              <a:rPr lang="en-US" sz="1600" baseline="0" dirty="0">
                <a:solidFill>
                  <a:schemeClr val="tx1"/>
                </a:solidFill>
                <a:latin typeface="Calibri" panose="020F0502020204030204" pitchFamily="34" charset="0"/>
              </a:rPr>
              <a:t> Company of New York</a:t>
            </a:r>
            <a:endParaRPr lang="en-US" sz="1600" dirty="0">
              <a:solidFill>
                <a:schemeClr val="tx1"/>
              </a:solidFill>
              <a:latin typeface="Calibri" panose="020F0502020204030204" pitchFamily="34" charset="0"/>
            </a:endParaRP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grpSp>
        <p:nvGrpSpPr>
          <p:cNvPr id="2" name="Group 1"/>
          <p:cNvGrpSpPr/>
          <p:nvPr userDrawn="1"/>
        </p:nvGrpSpPr>
        <p:grpSpPr>
          <a:xfrm>
            <a:off x="9298771" y="6499108"/>
            <a:ext cx="2554778" cy="249463"/>
            <a:chOff x="6111240" y="6400800"/>
            <a:chExt cx="2554778" cy="249463"/>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4"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Tree>
    <p:extLst>
      <p:ext uri="{BB962C8B-B14F-4D97-AF65-F5344CB8AC3E}">
        <p14:creationId xmlns:p14="http://schemas.microsoft.com/office/powerpoint/2010/main" val="54448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olid VA">
    <p:spTree>
      <p:nvGrpSpPr>
        <p:cNvPr id="1" name=""/>
        <p:cNvGrpSpPr/>
        <p:nvPr/>
      </p:nvGrpSpPr>
      <p:grpSpPr>
        <a:xfrm>
          <a:off x="0" y="0"/>
          <a:ext cx="0" cy="0"/>
          <a:chOff x="0" y="0"/>
          <a:chExt cx="0" cy="0"/>
        </a:xfrm>
      </p:grpSpPr>
      <p:sp>
        <p:nvSpPr>
          <p:cNvPr id="12" name="Rectangle 11"/>
          <p:cNvSpPr/>
          <p:nvPr userDrawn="1"/>
        </p:nvSpPr>
        <p:spPr>
          <a:xfrm>
            <a:off x="0" y="0"/>
            <a:ext cx="9032875"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8" y="838200"/>
            <a:ext cx="8279741"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058" y="4177891"/>
            <a:ext cx="8279742"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6" name="Group 15"/>
          <p:cNvGrpSpPr/>
          <p:nvPr userDrawn="1"/>
        </p:nvGrpSpPr>
        <p:grpSpPr>
          <a:xfrm>
            <a:off x="9298771" y="6499108"/>
            <a:ext cx="2554778" cy="249463"/>
            <a:chOff x="6111240" y="6400800"/>
            <a:chExt cx="2554778" cy="249463"/>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8"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20" name="TextBox 1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76674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olid logo FIA">
    <p:spTree>
      <p:nvGrpSpPr>
        <p:cNvPr id="1" name=""/>
        <p:cNvGrpSpPr/>
        <p:nvPr/>
      </p:nvGrpSpPr>
      <p:grpSpPr>
        <a:xfrm>
          <a:off x="0" y="0"/>
          <a:ext cx="0" cy="0"/>
          <a:chOff x="0" y="0"/>
          <a:chExt cx="0" cy="0"/>
        </a:xfrm>
      </p:grpSpPr>
      <p:sp>
        <p:nvSpPr>
          <p:cNvPr id="9" name="Rectangle 8"/>
          <p:cNvSpPr/>
          <p:nvPr userDrawn="1"/>
        </p:nvSpPr>
        <p:spPr>
          <a:xfrm>
            <a:off x="0" y="0"/>
            <a:ext cx="12188825"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5207" y="550109"/>
            <a:ext cx="6095206" cy="6309480"/>
          </a:xfrm>
          <a:prstGeom prst="rect">
            <a:avLst/>
          </a:prstGeom>
        </p:spPr>
      </p:pic>
      <p:sp>
        <p:nvSpPr>
          <p:cNvPr id="5" name="Text Placeholder 4"/>
          <p:cNvSpPr>
            <a:spLocks noGrp="1"/>
          </p:cNvSpPr>
          <p:nvPr>
            <p:ph type="body" sz="quarter" idx="21"/>
          </p:nvPr>
        </p:nvSpPr>
        <p:spPr>
          <a:xfrm>
            <a:off x="333375" y="720725"/>
            <a:ext cx="7200900"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405670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Block FIA">
    <p:spTree>
      <p:nvGrpSpPr>
        <p:cNvPr id="1" name=""/>
        <p:cNvGrpSpPr/>
        <p:nvPr/>
      </p:nvGrpSpPr>
      <p:grpSpPr>
        <a:xfrm>
          <a:off x="0" y="0"/>
          <a:ext cx="0" cy="0"/>
          <a:chOff x="0" y="0"/>
          <a:chExt cx="0" cy="0"/>
        </a:xfrm>
      </p:grpSpPr>
      <p:sp>
        <p:nvSpPr>
          <p:cNvPr id="2" name="Rectangle 1"/>
          <p:cNvSpPr/>
          <p:nvPr userDrawn="1"/>
        </p:nvSpPr>
        <p:spPr>
          <a:xfrm>
            <a:off x="0" y="0"/>
            <a:ext cx="5760720"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3" name="Rectangle 2"/>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9"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5" name="Group 14"/>
          <p:cNvGrpSpPr/>
          <p:nvPr userDrawn="1"/>
        </p:nvGrpSpPr>
        <p:grpSpPr>
          <a:xfrm>
            <a:off x="9298771" y="6499108"/>
            <a:ext cx="2554778" cy="249463"/>
            <a:chOff x="6111240" y="6400800"/>
            <a:chExt cx="2554778" cy="249463"/>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7"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19" name="TextBox 18"/>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57578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olid FIA">
    <p:spTree>
      <p:nvGrpSpPr>
        <p:cNvPr id="1" name=""/>
        <p:cNvGrpSpPr/>
        <p:nvPr/>
      </p:nvGrpSpPr>
      <p:grpSpPr>
        <a:xfrm>
          <a:off x="0" y="0"/>
          <a:ext cx="0" cy="0"/>
          <a:chOff x="0" y="0"/>
          <a:chExt cx="0" cy="0"/>
        </a:xfrm>
      </p:grpSpPr>
      <p:sp>
        <p:nvSpPr>
          <p:cNvPr id="12" name="Rectangle 11"/>
          <p:cNvSpPr/>
          <p:nvPr userDrawn="1"/>
        </p:nvSpPr>
        <p:spPr>
          <a:xfrm>
            <a:off x="0" y="0"/>
            <a:ext cx="9032875"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8" y="838200"/>
            <a:ext cx="8279741"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058" y="4177891"/>
            <a:ext cx="8279742"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6" name="Group 15"/>
          <p:cNvGrpSpPr/>
          <p:nvPr userDrawn="1"/>
        </p:nvGrpSpPr>
        <p:grpSpPr>
          <a:xfrm>
            <a:off x="9298771" y="6499108"/>
            <a:ext cx="2554778" cy="249463"/>
            <a:chOff x="6111240" y="6400800"/>
            <a:chExt cx="2554778" cy="249463"/>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8"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20" name="TextBox 1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57288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Block Blue">
    <p:spTree>
      <p:nvGrpSpPr>
        <p:cNvPr id="1" name=""/>
        <p:cNvGrpSpPr/>
        <p:nvPr/>
      </p:nvGrpSpPr>
      <p:grpSpPr>
        <a:xfrm>
          <a:off x="0" y="0"/>
          <a:ext cx="0" cy="0"/>
          <a:chOff x="0" y="0"/>
          <a:chExt cx="0" cy="0"/>
        </a:xfrm>
      </p:grpSpPr>
      <p:sp>
        <p:nvSpPr>
          <p:cNvPr id="9" name="Rectangle 8"/>
          <p:cNvSpPr/>
          <p:nvPr userDrawn="1"/>
        </p:nvSpPr>
        <p:spPr>
          <a:xfrm>
            <a:off x="0" y="0"/>
            <a:ext cx="57607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7" name="Group 16"/>
          <p:cNvGrpSpPr/>
          <p:nvPr userDrawn="1"/>
        </p:nvGrpSpPr>
        <p:grpSpPr>
          <a:xfrm>
            <a:off x="9298771" y="6499108"/>
            <a:ext cx="2554778" cy="249463"/>
            <a:chOff x="6111240" y="6400800"/>
            <a:chExt cx="2554778" cy="249463"/>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9"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21" name="TextBox 20"/>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33719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ver image">
    <p:spTree>
      <p:nvGrpSpPr>
        <p:cNvPr id="1" name=""/>
        <p:cNvGrpSpPr/>
        <p:nvPr/>
      </p:nvGrpSpPr>
      <p:grpSpPr>
        <a:xfrm>
          <a:off x="0" y="0"/>
          <a:ext cx="0" cy="0"/>
          <a:chOff x="0" y="0"/>
          <a:chExt cx="0" cy="0"/>
        </a:xfrm>
      </p:grpSpPr>
      <p:sp>
        <p:nvSpPr>
          <p:cNvPr id="9" name="Text Placeholder 8"/>
          <p:cNvSpPr>
            <a:spLocks noGrp="1"/>
          </p:cNvSpPr>
          <p:nvPr>
            <p:ph type="body" sz="quarter" idx="20" hasCustomPrompt="1"/>
          </p:nvPr>
        </p:nvSpPr>
        <p:spPr>
          <a:xfrm>
            <a:off x="7313614" y="1"/>
            <a:ext cx="4541837" cy="4868863"/>
          </a:xfrm>
          <a:prstGeom prst="rect">
            <a:avLst/>
          </a:prstGeom>
          <a:solidFill>
            <a:schemeClr val="accent1"/>
          </a:solidFill>
        </p:spPr>
        <p:txBody>
          <a:bodyPr lIns="0" tIns="548640">
            <a:normAutofit/>
          </a:bodyPr>
          <a:lstStyle>
            <a:lvl1pPr marL="284163" indent="0">
              <a:defRPr sz="2400">
                <a:solidFill>
                  <a:schemeClr val="bg2"/>
                </a:solidFill>
              </a:defRPr>
            </a:lvl1pPr>
          </a:lstStyle>
          <a:p>
            <a:pPr lvl="0"/>
            <a:r>
              <a:rPr lang="en-US" dirty="0"/>
              <a:t>Presenter Name</a:t>
            </a:r>
          </a:p>
          <a:p>
            <a:pPr lvl="0"/>
            <a:r>
              <a:rPr lang="en-US" dirty="0"/>
              <a:t>Title, Company</a:t>
            </a:r>
          </a:p>
          <a:p>
            <a:pPr lvl="0"/>
            <a:r>
              <a:rPr lang="en-US" dirty="0"/>
              <a:t>Event</a:t>
            </a:r>
          </a:p>
        </p:txBody>
      </p:sp>
      <p:sp>
        <p:nvSpPr>
          <p:cNvPr id="6" name="Picture Placeholder 5"/>
          <p:cNvSpPr>
            <a:spLocks noGrp="1"/>
          </p:cNvSpPr>
          <p:nvPr>
            <p:ph type="pic" sz="quarter" idx="27"/>
          </p:nvPr>
        </p:nvSpPr>
        <p:spPr>
          <a:xfrm>
            <a:off x="-1" y="0"/>
            <a:ext cx="7315200" cy="5943600"/>
          </a:xfrm>
          <a:prstGeom prst="rect">
            <a:avLst/>
          </a:prstGeom>
        </p:spPr>
        <p:txBody>
          <a:bodyPr>
            <a:normAutofit/>
          </a:bodyPr>
          <a:lstStyle>
            <a:lvl1pPr>
              <a:defRPr sz="2000">
                <a:solidFill>
                  <a:schemeClr val="tx1"/>
                </a:solidFill>
              </a:defRPr>
            </a:lvl1pPr>
          </a:lstStyle>
          <a:p>
            <a:r>
              <a:rPr lang="en-US"/>
              <a:t>Click icon to add picture</a:t>
            </a:r>
            <a:endParaRPr lang="en-US" dirty="0"/>
          </a:p>
        </p:txBody>
      </p:sp>
      <p:sp>
        <p:nvSpPr>
          <p:cNvPr id="3" name="Text Placeholder 2"/>
          <p:cNvSpPr>
            <a:spLocks noGrp="1"/>
          </p:cNvSpPr>
          <p:nvPr>
            <p:ph type="body" sz="quarter" idx="28" hasCustomPrompt="1"/>
          </p:nvPr>
        </p:nvSpPr>
        <p:spPr>
          <a:xfrm>
            <a:off x="333712" y="610744"/>
            <a:ext cx="6400800" cy="1248440"/>
          </a:xfrm>
          <a:prstGeom prst="rect">
            <a:avLst/>
          </a:prstGeom>
        </p:spPr>
        <p:txBody>
          <a:bodyPr/>
          <a:lstStyle>
            <a:lvl1pPr>
              <a:defRPr sz="4400" b="1" baseline="0"/>
            </a:lvl1pPr>
          </a:lstStyle>
          <a:p>
            <a:pPr lvl="0"/>
            <a:r>
              <a:rPr lang="en-US" dirty="0"/>
              <a:t>TYPE TITLE HERE</a:t>
            </a:r>
            <a:br>
              <a:rPr lang="en-US" dirty="0"/>
            </a:br>
            <a:r>
              <a:rPr lang="en-US" dirty="0"/>
              <a:t>IN CAPS/BOLD</a:t>
            </a:r>
          </a:p>
        </p:txBody>
      </p:sp>
      <p:sp>
        <p:nvSpPr>
          <p:cNvPr id="5" name="Text Placeholder 4"/>
          <p:cNvSpPr>
            <a:spLocks noGrp="1"/>
          </p:cNvSpPr>
          <p:nvPr>
            <p:ph type="body" sz="quarter" idx="29" hasCustomPrompt="1"/>
          </p:nvPr>
        </p:nvSpPr>
        <p:spPr>
          <a:xfrm>
            <a:off x="333375" y="1858963"/>
            <a:ext cx="6400800" cy="1645920"/>
          </a:xfrm>
          <a:prstGeom prst="rect">
            <a:avLst/>
          </a:prstGeom>
        </p:spPr>
        <p:txBody>
          <a:bodyPr/>
          <a:lstStyle>
            <a:lvl1pPr>
              <a:defRPr sz="3200" baseline="0"/>
            </a:lvl1pPr>
          </a:lstStyle>
          <a:p>
            <a:pPr lvl="0"/>
            <a:r>
              <a:rPr lang="en-US" dirty="0"/>
              <a:t>Change color of box as needed</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tx1"/>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tx1"/>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0" name="Group 9"/>
          <p:cNvGrpSpPr/>
          <p:nvPr userDrawn="1"/>
        </p:nvGrpSpPr>
        <p:grpSpPr>
          <a:xfrm>
            <a:off x="9298771" y="6499108"/>
            <a:ext cx="2554778" cy="249463"/>
            <a:chOff x="6111240" y="6400800"/>
            <a:chExt cx="2554778" cy="249463"/>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6"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18" name="TextBox 17"/>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tx1"/>
                </a:solidFill>
                <a:latin typeface="Calibri" panose="020F0502020204030204" pitchFamily="34" charset="0"/>
              </a:rPr>
              <a:t>Allianz Life Insurance Company of North America</a:t>
            </a:r>
          </a:p>
          <a:p>
            <a:pPr lvl="0" algn="l"/>
            <a:r>
              <a:rPr lang="en-US" sz="1000" dirty="0">
                <a:solidFill>
                  <a:schemeClr val="tx1"/>
                </a:solidFill>
                <a:latin typeface="Calibri" panose="020F0502020204030204" pitchFamily="34" charset="0"/>
              </a:rPr>
              <a:t>Allianz Life Insurance</a:t>
            </a:r>
            <a:r>
              <a:rPr lang="en-US" sz="1000" baseline="0" dirty="0">
                <a:solidFill>
                  <a:schemeClr val="tx1"/>
                </a:solidFill>
                <a:latin typeface="Calibri" panose="020F0502020204030204" pitchFamily="34" charset="0"/>
              </a:rPr>
              <a:t> Company of New York</a:t>
            </a:r>
            <a:endParaRPr lang="en-US" sz="1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6986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506533" y="0"/>
            <a:ext cx="299556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114818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_numbe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4"/>
          <p:cNvSpPr>
            <a:spLocks noGrp="1"/>
          </p:cNvSpPr>
          <p:nvPr>
            <p:ph type="body" sz="quarter" idx="21"/>
          </p:nvPr>
        </p:nvSpPr>
        <p:spPr>
          <a:xfrm>
            <a:off x="3847739" y="1123950"/>
            <a:ext cx="7948974" cy="4610100"/>
          </a:xfrm>
          <a:prstGeom prst="rect">
            <a:avLst/>
          </a:prstGeom>
        </p:spPr>
        <p:txBody>
          <a:bodyPr/>
          <a:lstStyle>
            <a:lvl1pPr marL="457200" indent="-457200">
              <a:buClr>
                <a:schemeClr val="tx1"/>
              </a:buClr>
              <a:buSzPct val="100000"/>
              <a:buFont typeface="+mj-lt"/>
              <a:buAutoNum type="arabicPeriod"/>
              <a:defRPr baseline="0"/>
            </a:lvl1pPr>
            <a:lvl2pPr marL="457200" indent="-457200">
              <a:buFont typeface="+mj-lt"/>
              <a:buAutoNum type="arabicPeriod"/>
              <a:defRPr/>
            </a:lvl2pPr>
            <a:lvl3pPr marL="523796" indent="-514350">
              <a:buFont typeface="+mj-lt"/>
              <a:buAutoNum type="arabicPeriod"/>
              <a:defRPr/>
            </a:lvl3pPr>
            <a:lvl4pPr marL="463550" indent="0">
              <a:buFont typeface="+mj-lt"/>
              <a:buNone/>
              <a:defRPr/>
            </a:lvl4pPr>
            <a:lvl5pPr marL="1257300" indent="-342900">
              <a:buFont typeface="+mj-lt"/>
              <a:buAutoNum type="arabicPeriod"/>
              <a:defRPr/>
            </a:lvl5pPr>
          </a:lstStyle>
          <a:p>
            <a:pPr lvl="0"/>
            <a:r>
              <a:rPr lang="en-US"/>
              <a:t>Click to edit Master text styles</a:t>
            </a:r>
          </a:p>
          <a:p>
            <a:pPr lvl="1"/>
            <a:r>
              <a:rPr lang="en-US"/>
              <a:t>Second level</a:t>
            </a:r>
          </a:p>
        </p:txBody>
      </p:sp>
      <p:sp>
        <p:nvSpPr>
          <p:cNvPr id="6" name="Text Placeholder 8"/>
          <p:cNvSpPr>
            <a:spLocks noGrp="1"/>
          </p:cNvSpPr>
          <p:nvPr>
            <p:ph type="body" sz="quarter" idx="20" hasCustomPrompt="1"/>
          </p:nvPr>
        </p:nvSpPr>
        <p:spPr>
          <a:xfrm>
            <a:off x="506533" y="0"/>
            <a:ext cx="299556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238579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numb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170" y="563274"/>
            <a:ext cx="2246673" cy="1828800"/>
          </a:xfrm>
          <a:prstGeom prst="rect">
            <a:avLst/>
          </a:prstGeom>
        </p:spPr>
        <p:txBody>
          <a:bodyPr tIns="0" bIns="0" anchor="b"/>
          <a:lstStyle>
            <a:lvl1pPr algn="ctr">
              <a:defRPr sz="13800"/>
            </a:lvl1pPr>
          </a:lstStyle>
          <a:p>
            <a:pPr lvl="0"/>
            <a:r>
              <a:rPr lang="en-US" dirty="0"/>
              <a:t>01</a:t>
            </a:r>
          </a:p>
        </p:txBody>
      </p:sp>
      <p:sp>
        <p:nvSpPr>
          <p:cNvPr id="7" name="Footer Placeholder 2"/>
          <p:cNvSpPr>
            <a:spLocks noGrp="1"/>
          </p:cNvSpPr>
          <p:nvPr>
            <p:ph type="ftr" sz="quarter" idx="10"/>
          </p:nvPr>
        </p:nvSpPr>
        <p:spPr>
          <a:xfrm>
            <a:off x="380042" y="6019800"/>
            <a:ext cx="11430000" cy="304800"/>
          </a:xfrm>
        </p:spPr>
        <p:txBody>
          <a:bodyPr/>
          <a:lstStyle/>
          <a:p>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84666" y="868328"/>
            <a:ext cx="7322574" cy="5070272"/>
          </a:xfrm>
          <a:prstGeom prst="rect">
            <a:avLst/>
          </a:prstGeom>
        </p:spPr>
      </p:pic>
    </p:spTree>
    <p:extLst>
      <p:ext uri="{BB962C8B-B14F-4D97-AF65-F5344CB8AC3E}">
        <p14:creationId xmlns:p14="http://schemas.microsoft.com/office/powerpoint/2010/main" val="35291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_number and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170" y="563274"/>
            <a:ext cx="2246673" cy="1828800"/>
          </a:xfrm>
          <a:prstGeom prst="rect">
            <a:avLst/>
          </a:prstGeom>
        </p:spPr>
        <p:txBody>
          <a:bodyPr tIns="0" bIns="0" anchor="b"/>
          <a:lstStyle>
            <a:lvl1pPr algn="ctr">
              <a:defRPr sz="13800"/>
            </a:lvl1pPr>
          </a:lstStyle>
          <a:p>
            <a:pPr lvl="0"/>
            <a:r>
              <a:rPr lang="en-US" dirty="0"/>
              <a:t>01</a:t>
            </a:r>
          </a:p>
        </p:txBody>
      </p:sp>
      <p:sp>
        <p:nvSpPr>
          <p:cNvPr id="7" name="Picture Placeholder 6"/>
          <p:cNvSpPr>
            <a:spLocks noGrp="1"/>
          </p:cNvSpPr>
          <p:nvPr>
            <p:ph type="pic" sz="quarter" idx="23"/>
          </p:nvPr>
        </p:nvSpPr>
        <p:spPr>
          <a:xfrm>
            <a:off x="4873625" y="663864"/>
            <a:ext cx="7315200" cy="5943600"/>
          </a:xfrm>
          <a:prstGeom prst="rect">
            <a:avLst/>
          </a:prstGeom>
        </p:spPr>
        <p:txBody>
          <a:bodyPr/>
          <a:lstStyle/>
          <a:p>
            <a:r>
              <a:rPr lang="en-US"/>
              <a:t>Click icon to add picture</a:t>
            </a:r>
          </a:p>
        </p:txBody>
      </p:sp>
      <p:sp>
        <p:nvSpPr>
          <p:cNvPr id="8" name="Footer Placeholder 2"/>
          <p:cNvSpPr>
            <a:spLocks noGrp="1"/>
          </p:cNvSpPr>
          <p:nvPr>
            <p:ph type="ftr" sz="quarter" idx="10"/>
          </p:nvPr>
        </p:nvSpPr>
        <p:spPr>
          <a:xfrm>
            <a:off x="380042" y="6019800"/>
            <a:ext cx="4274195" cy="304800"/>
          </a:xfrm>
        </p:spPr>
        <p:txBody>
          <a:bodyPr/>
          <a:lstStyle/>
          <a:p>
            <a:endParaRPr lang="en-US" dirty="0"/>
          </a:p>
        </p:txBody>
      </p:sp>
    </p:spTree>
    <p:extLst>
      <p:ext uri="{BB962C8B-B14F-4D97-AF65-F5344CB8AC3E}">
        <p14:creationId xmlns:p14="http://schemas.microsoft.com/office/powerpoint/2010/main" val="344473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block">
    <p:spTree>
      <p:nvGrpSpPr>
        <p:cNvPr id="1" name=""/>
        <p:cNvGrpSpPr/>
        <p:nvPr/>
      </p:nvGrpSpPr>
      <p:grpSpPr>
        <a:xfrm>
          <a:off x="0" y="0"/>
          <a:ext cx="0" cy="0"/>
          <a:chOff x="0" y="0"/>
          <a:chExt cx="0" cy="0"/>
        </a:xfrm>
      </p:grpSpPr>
      <p:sp>
        <p:nvSpPr>
          <p:cNvPr id="5" name="Textplatzhalter 23"/>
          <p:cNvSpPr>
            <a:spLocks noGrp="1"/>
          </p:cNvSpPr>
          <p:nvPr>
            <p:ph type="body" sz="quarter" idx="18" hasCustomPrompt="1"/>
          </p:nvPr>
        </p:nvSpPr>
        <p:spPr>
          <a:xfrm>
            <a:off x="0" y="0"/>
            <a:ext cx="57881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lvl1pPr algn="l">
              <a:defRPr lang="de-DE" sz="900" dirty="0" smtClean="0">
                <a:solidFill>
                  <a:schemeClr val="bg2"/>
                </a:solidFill>
                <a:latin typeface="Calibri" panose="020F0502020204030204" pitchFamily="34" charset="0"/>
              </a:defRPr>
            </a:lvl1pPr>
          </a:lstStyle>
          <a:p>
            <a:pPr lvl="0" algn="ctr"/>
            <a:r>
              <a:rPr lang="de-DE" dirty="0"/>
              <a:t> </a:t>
            </a: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4" name="Rectangle 13"/>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grpSp>
        <p:nvGrpSpPr>
          <p:cNvPr id="15" name="Group 14"/>
          <p:cNvGrpSpPr/>
          <p:nvPr userDrawn="1"/>
        </p:nvGrpSpPr>
        <p:grpSpPr>
          <a:xfrm>
            <a:off x="9298771" y="6499108"/>
            <a:ext cx="2554778" cy="249463"/>
            <a:chOff x="6111240" y="6400800"/>
            <a:chExt cx="2554778" cy="249463"/>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7"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Tree>
    <p:extLst>
      <p:ext uri="{BB962C8B-B14F-4D97-AF65-F5344CB8AC3E}">
        <p14:creationId xmlns:p14="http://schemas.microsoft.com/office/powerpoint/2010/main" val="633234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7" name="Picture Placeholder 6"/>
          <p:cNvSpPr>
            <a:spLocks noGrp="1"/>
          </p:cNvSpPr>
          <p:nvPr>
            <p:ph type="pic" sz="quarter" idx="23"/>
          </p:nvPr>
        </p:nvSpPr>
        <p:spPr>
          <a:xfrm>
            <a:off x="4873625" y="663864"/>
            <a:ext cx="7315200" cy="5943600"/>
          </a:xfrm>
          <a:prstGeom prst="rect">
            <a:avLst/>
          </a:prstGeom>
        </p:spPr>
        <p:txBody>
          <a:bodyPr/>
          <a:lstStyle/>
          <a:p>
            <a:r>
              <a:rPr lang="en-US"/>
              <a:t>Click icon to add picture</a:t>
            </a:r>
          </a:p>
        </p:txBody>
      </p:sp>
      <p:sp>
        <p:nvSpPr>
          <p:cNvPr id="8" name="Footer Placeholder 2"/>
          <p:cNvSpPr>
            <a:spLocks noGrp="1"/>
          </p:cNvSpPr>
          <p:nvPr>
            <p:ph type="ftr" sz="quarter" idx="10"/>
          </p:nvPr>
        </p:nvSpPr>
        <p:spPr>
          <a:xfrm>
            <a:off x="380042" y="6019800"/>
            <a:ext cx="4274195" cy="304800"/>
          </a:xfrm>
        </p:spPr>
        <p:txBody>
          <a:bodyPr/>
          <a:lstStyle/>
          <a:p>
            <a:endParaRPr lang="en-US" dirty="0"/>
          </a:p>
        </p:txBody>
      </p:sp>
    </p:spTree>
    <p:extLst>
      <p:ext uri="{BB962C8B-B14F-4D97-AF65-F5344CB8AC3E}">
        <p14:creationId xmlns:p14="http://schemas.microsoft.com/office/powerpoint/2010/main" val="1752279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1248777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13"/>
          </p:nvPr>
        </p:nvSpPr>
        <p:spPr>
          <a:xfrm>
            <a:off x="392113" y="1585576"/>
            <a:ext cx="11430000" cy="4262774"/>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36318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title only blue">
    <p:spTree>
      <p:nvGrpSpPr>
        <p:cNvPr id="1" name=""/>
        <p:cNvGrpSpPr/>
        <p:nvPr/>
      </p:nvGrpSpPr>
      <p:grpSpPr>
        <a:xfrm>
          <a:off x="0" y="0"/>
          <a:ext cx="0" cy="0"/>
          <a:chOff x="0" y="0"/>
          <a:chExt cx="0" cy="0"/>
        </a:xfrm>
      </p:grpSpPr>
      <p:sp>
        <p:nvSpPr>
          <p:cNvPr id="2" name="Rectangle 1"/>
          <p:cNvSpPr/>
          <p:nvPr userDrawn="1"/>
        </p:nvSpPr>
        <p:spPr>
          <a:xfrm>
            <a:off x="0" y="0"/>
            <a:ext cx="1042416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505" y="224631"/>
            <a:ext cx="9793288"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72376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amp; content blue">
    <p:spTree>
      <p:nvGrpSpPr>
        <p:cNvPr id="1" name=""/>
        <p:cNvGrpSpPr/>
        <p:nvPr/>
      </p:nvGrpSpPr>
      <p:grpSpPr>
        <a:xfrm>
          <a:off x="0" y="0"/>
          <a:ext cx="0" cy="0"/>
          <a:chOff x="0" y="0"/>
          <a:chExt cx="0" cy="0"/>
        </a:xfrm>
      </p:grpSpPr>
      <p:sp>
        <p:nvSpPr>
          <p:cNvPr id="9" name="Rectangle 8"/>
          <p:cNvSpPr/>
          <p:nvPr userDrawn="1"/>
        </p:nvSpPr>
        <p:spPr>
          <a:xfrm>
            <a:off x="0" y="0"/>
            <a:ext cx="1042416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8" name="Text Placeholder 7"/>
          <p:cNvSpPr>
            <a:spLocks noGrp="1"/>
          </p:cNvSpPr>
          <p:nvPr>
            <p:ph type="body" sz="quarter" idx="13"/>
          </p:nvPr>
        </p:nvSpPr>
        <p:spPr>
          <a:xfrm>
            <a:off x="367505" y="1585576"/>
            <a:ext cx="11430000" cy="4262774"/>
          </a:xfrm>
          <a:prstGeom prst="rect">
            <a:avLst/>
          </a:prstGeo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367505" y="224631"/>
            <a:ext cx="9793288"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5672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only blue full box">
    <p:spTree>
      <p:nvGrpSpPr>
        <p:cNvPr id="1" name=""/>
        <p:cNvGrpSpPr/>
        <p:nvPr/>
      </p:nvGrpSpPr>
      <p:grpSpPr>
        <a:xfrm>
          <a:off x="0" y="0"/>
          <a:ext cx="0" cy="0"/>
          <a:chOff x="0" y="0"/>
          <a:chExt cx="0" cy="0"/>
        </a:xfrm>
      </p:grpSpPr>
      <p:sp>
        <p:nvSpPr>
          <p:cNvPr id="2" name="Rectangle 1"/>
          <p:cNvSpPr/>
          <p:nvPr userDrawn="1"/>
        </p:nvSpPr>
        <p:spPr>
          <a:xfrm>
            <a:off x="-1" y="0"/>
            <a:ext cx="12188826"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504" y="224631"/>
            <a:ext cx="10969145"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4" name="Freeform 7"/>
          <p:cNvSpPr>
            <a:spLocks noChangeAspect="1" noEditPoints="1"/>
          </p:cNvSpPr>
          <p:nvPr userDrawn="1"/>
        </p:nvSpPr>
        <p:spPr bwMode="auto">
          <a:xfrm>
            <a:off x="11486609" y="260615"/>
            <a:ext cx="310896" cy="310896"/>
          </a:xfrm>
          <a:custGeom>
            <a:avLst/>
            <a:gdLst>
              <a:gd name="T0" fmla="*/ 1154 w 2014"/>
              <a:gd name="T1" fmla="*/ 1576 h 2019"/>
              <a:gd name="T2" fmla="*/ 1154 w 2014"/>
              <a:gd name="T3" fmla="*/ 462 h 2019"/>
              <a:gd name="T4" fmla="*/ 1037 w 2014"/>
              <a:gd name="T5" fmla="*/ 345 h 2019"/>
              <a:gd name="T6" fmla="*/ 773 w 2014"/>
              <a:gd name="T7" fmla="*/ 345 h 2019"/>
              <a:gd name="T8" fmla="*/ 773 w 2014"/>
              <a:gd name="T9" fmla="*/ 468 h 2019"/>
              <a:gd name="T10" fmla="*/ 788 w 2014"/>
              <a:gd name="T11" fmla="*/ 468 h 2019"/>
              <a:gd name="T12" fmla="*/ 860 w 2014"/>
              <a:gd name="T13" fmla="*/ 554 h 2019"/>
              <a:gd name="T14" fmla="*/ 860 w 2014"/>
              <a:gd name="T15" fmla="*/ 1576 h 2019"/>
              <a:gd name="T16" fmla="*/ 1154 w 2014"/>
              <a:gd name="T17" fmla="*/ 1576 h 2019"/>
              <a:gd name="T18" fmla="*/ 1154 w 2014"/>
              <a:gd name="T19" fmla="*/ 1576 h 2019"/>
              <a:gd name="T20" fmla="*/ 1282 w 2014"/>
              <a:gd name="T21" fmla="*/ 1576 h 2019"/>
              <a:gd name="T22" fmla="*/ 1571 w 2014"/>
              <a:gd name="T23" fmla="*/ 1576 h 2019"/>
              <a:gd name="T24" fmla="*/ 1571 w 2014"/>
              <a:gd name="T25" fmla="*/ 707 h 2019"/>
              <a:gd name="T26" fmla="*/ 1454 w 2014"/>
              <a:gd name="T27" fmla="*/ 590 h 2019"/>
              <a:gd name="T28" fmla="*/ 1282 w 2014"/>
              <a:gd name="T29" fmla="*/ 590 h 2019"/>
              <a:gd name="T30" fmla="*/ 1282 w 2014"/>
              <a:gd name="T31" fmla="*/ 1576 h 2019"/>
              <a:gd name="T32" fmla="*/ 1282 w 2014"/>
              <a:gd name="T33" fmla="*/ 1576 h 2019"/>
              <a:gd name="T34" fmla="*/ 732 w 2014"/>
              <a:gd name="T35" fmla="*/ 1576 h 2019"/>
              <a:gd name="T36" fmla="*/ 732 w 2014"/>
              <a:gd name="T37" fmla="*/ 590 h 2019"/>
              <a:gd name="T38" fmla="*/ 564 w 2014"/>
              <a:gd name="T39" fmla="*/ 590 h 2019"/>
              <a:gd name="T40" fmla="*/ 443 w 2014"/>
              <a:gd name="T41" fmla="*/ 707 h 2019"/>
              <a:gd name="T42" fmla="*/ 443 w 2014"/>
              <a:gd name="T43" fmla="*/ 1576 h 2019"/>
              <a:gd name="T44" fmla="*/ 732 w 2014"/>
              <a:gd name="T45" fmla="*/ 1576 h 2019"/>
              <a:gd name="T46" fmla="*/ 732 w 2014"/>
              <a:gd name="T47" fmla="*/ 1576 h 2019"/>
              <a:gd name="T48" fmla="*/ 1846 w 2014"/>
              <a:gd name="T49" fmla="*/ 1012 h 2019"/>
              <a:gd name="T50" fmla="*/ 1007 w 2014"/>
              <a:gd name="T51" fmla="*/ 1856 h 2019"/>
              <a:gd name="T52" fmla="*/ 168 w 2014"/>
              <a:gd name="T53" fmla="*/ 1012 h 2019"/>
              <a:gd name="T54" fmla="*/ 1007 w 2014"/>
              <a:gd name="T55" fmla="*/ 162 h 2019"/>
              <a:gd name="T56" fmla="*/ 1846 w 2014"/>
              <a:gd name="T57" fmla="*/ 1012 h 2019"/>
              <a:gd name="T58" fmla="*/ 2014 w 2014"/>
              <a:gd name="T59" fmla="*/ 1012 h 2019"/>
              <a:gd name="T60" fmla="*/ 1007 w 2014"/>
              <a:gd name="T61" fmla="*/ 0 h 2019"/>
              <a:gd name="T62" fmla="*/ 0 w 2014"/>
              <a:gd name="T63" fmla="*/ 1012 h 2019"/>
              <a:gd name="T64" fmla="*/ 1007 w 2014"/>
              <a:gd name="T65" fmla="*/ 2019 h 2019"/>
              <a:gd name="T66" fmla="*/ 2014 w 2014"/>
              <a:gd name="T67" fmla="*/ 101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4" h="2019">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113388"/>
              </a:buClr>
              <a:buSzTx/>
              <a:buFont typeface="Wingdings" pitchFamily="2" charset="2"/>
              <a:buNone/>
              <a:tabLst/>
              <a:defRPr/>
            </a:pPr>
            <a:endParaRPr kumimoji="0" lang="de-DE" sz="19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3338430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Vert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p:nvPr>
        </p:nvSpPr>
        <p:spPr>
          <a:xfrm>
            <a:off x="1716278" y="264729"/>
            <a:ext cx="9601200" cy="1090996"/>
          </a:xfrm>
          <a:prstGeom prst="rect">
            <a:avLst/>
          </a:prstGeom>
        </p:spPr>
        <p:txBody>
          <a:bodyPr anchor="b"/>
          <a:lstStyle>
            <a:lvl1pPr>
              <a:spcBef>
                <a:spcPts val="0"/>
              </a:spcBef>
              <a:spcAft>
                <a:spcPts val="0"/>
              </a:spcAft>
              <a:defRPr sz="2800">
                <a:solidFill>
                  <a:srgbClr val="5F5F5F"/>
                </a:solidFill>
                <a:latin typeface="Calibri" panose="020F0502020204030204" pitchFamily="34" charset="0"/>
              </a:defRPr>
            </a:lvl1pPr>
          </a:lstStyle>
          <a:p>
            <a:pPr lvl="0"/>
            <a:r>
              <a:rPr lang="en-US"/>
              <a:t>Click to edit Master text styles</a:t>
            </a:r>
          </a:p>
          <a:p>
            <a:pPr lvl="1"/>
            <a:r>
              <a:rPr lang="en-US"/>
              <a:t>Second level</a:t>
            </a:r>
          </a:p>
        </p:txBody>
      </p:sp>
      <p:sp>
        <p:nvSpPr>
          <p:cNvPr id="6"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3360000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ert 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hasCustomPrompt="1"/>
          </p:nvPr>
        </p:nvSpPr>
        <p:spPr>
          <a:xfrm>
            <a:off x="1716278" y="264729"/>
            <a:ext cx="9601200" cy="1090996"/>
          </a:xfrm>
          <a:prstGeom prst="rect">
            <a:avLst/>
          </a:prstGeom>
        </p:spPr>
        <p:txBody>
          <a:bodyPr anchor="b"/>
          <a:lstStyle>
            <a:lvl1pPr>
              <a:defRPr sz="2800">
                <a:solidFill>
                  <a:schemeClr val="tx1"/>
                </a:solidFill>
                <a:latin typeface="Calibri" panose="020F0502020204030204" pitchFamily="34" charset="0"/>
              </a:defRPr>
            </a:lvl1pPr>
          </a:lstStyle>
          <a:p>
            <a:pPr lvl="0"/>
            <a:r>
              <a:rPr lang="en-US" dirty="0"/>
              <a:t>Click to edit</a:t>
            </a:r>
            <a:br>
              <a:rPr lang="en-US" dirty="0"/>
            </a:br>
            <a:r>
              <a:rPr lang="en-US" dirty="0"/>
              <a:t>Can be 2 lines</a:t>
            </a:r>
          </a:p>
        </p:txBody>
      </p:sp>
      <p:sp>
        <p:nvSpPr>
          <p:cNvPr id="6" name="Text Placeholder 4"/>
          <p:cNvSpPr>
            <a:spLocks noGrp="1"/>
          </p:cNvSpPr>
          <p:nvPr>
            <p:ph type="body" sz="quarter" idx="23"/>
          </p:nvPr>
        </p:nvSpPr>
        <p:spPr>
          <a:xfrm>
            <a:off x="1716088" y="1528763"/>
            <a:ext cx="9620250" cy="4319587"/>
          </a:xfrm>
          <a:prstGeom prst="rect">
            <a:avLst/>
          </a:prstGeom>
        </p:spPr>
        <p:txBody>
          <a:bodyPr/>
          <a:lstStyle>
            <a:lvl1pPr marL="0" indent="0">
              <a:buFont typeface="Calibri" panose="020F0502020204030204" pitchFamily="34" charset="0"/>
              <a:buNone/>
              <a:defRPr/>
            </a:lvl1pPr>
            <a:lvl2pPr marL="344488" indent="-344488">
              <a:buFont typeface="Calibri"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131184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Vert 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hasCustomPrompt="1"/>
          </p:nvPr>
        </p:nvSpPr>
        <p:spPr>
          <a:xfrm>
            <a:off x="1716278" y="264729"/>
            <a:ext cx="9601200" cy="1090996"/>
          </a:xfrm>
          <a:prstGeom prst="rect">
            <a:avLst/>
          </a:prstGeom>
        </p:spPr>
        <p:txBody>
          <a:bodyPr anchor="b"/>
          <a:lstStyle>
            <a:lvl1pPr>
              <a:defRPr sz="2800">
                <a:solidFill>
                  <a:schemeClr val="tx1"/>
                </a:solidFill>
                <a:latin typeface="Calibri" panose="020F0502020204030204" pitchFamily="34" charset="0"/>
              </a:defRPr>
            </a:lvl1pPr>
          </a:lstStyle>
          <a:p>
            <a:pPr lvl="0"/>
            <a:r>
              <a:rPr lang="en-US" dirty="0"/>
              <a:t>Click to edit</a:t>
            </a:r>
            <a:br>
              <a:rPr lang="en-US" dirty="0"/>
            </a:br>
            <a:r>
              <a:rPr lang="en-US" dirty="0"/>
              <a:t>Can be 2 lines</a:t>
            </a:r>
          </a:p>
        </p:txBody>
      </p:sp>
      <p:sp>
        <p:nvSpPr>
          <p:cNvPr id="6" name="Text Placeholder 4"/>
          <p:cNvSpPr>
            <a:spLocks noGrp="1"/>
          </p:cNvSpPr>
          <p:nvPr>
            <p:ph type="body" sz="quarter" idx="23"/>
          </p:nvPr>
        </p:nvSpPr>
        <p:spPr>
          <a:xfrm>
            <a:off x="1716088" y="1528763"/>
            <a:ext cx="9620250" cy="4319587"/>
          </a:xfrm>
          <a:prstGeom prst="rect">
            <a:avLst/>
          </a:prstGeom>
        </p:spPr>
        <p:txBody>
          <a:bodyPr/>
          <a:lstStyle>
            <a:lvl1pPr marL="0" indent="0">
              <a:buFont typeface="Calibri" panose="020F0502020204030204" pitchFamily="34" charset="0"/>
              <a:buNone/>
              <a:defRPr/>
            </a:lvl1pPr>
            <a:lvl2pPr marL="344488" indent="-344488">
              <a:buFont typeface="Calibri"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2512519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_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5633556"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357902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olid logo">
    <p:spTree>
      <p:nvGrpSpPr>
        <p:cNvPr id="1" name=""/>
        <p:cNvGrpSpPr/>
        <p:nvPr/>
      </p:nvGrpSpPr>
      <p:grpSpPr>
        <a:xfrm>
          <a:off x="0" y="0"/>
          <a:ext cx="0" cy="0"/>
          <a:chOff x="0" y="0"/>
          <a:chExt cx="0" cy="0"/>
        </a:xfrm>
      </p:grpSpPr>
      <p:sp>
        <p:nvSpPr>
          <p:cNvPr id="14" name="Rectangle 13"/>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15" name="Grafik 8"/>
          <p:cNvPicPr>
            <a:picLocks noChangeAspect="1"/>
          </p:cNvPicPr>
          <p:nvPr userDrawn="1"/>
        </p:nvPicPr>
        <p:blipFill>
          <a:blip r:embed="rId2">
            <a:alphaModFix amt="4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5207" y="550109"/>
            <a:ext cx="6095206" cy="6309480"/>
          </a:xfrm>
          <a:prstGeom prst="rect">
            <a:avLst/>
          </a:prstGeom>
        </p:spPr>
      </p:pic>
      <p:sp>
        <p:nvSpPr>
          <p:cNvPr id="10" name="TextBox 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633234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ox_right with text 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5633556"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
        <p:nvSpPr>
          <p:cNvPr id="6" name="Title 1"/>
          <p:cNvSpPr>
            <a:spLocks noGrp="1"/>
          </p:cNvSpPr>
          <p:nvPr>
            <p:ph type="title"/>
          </p:nvPr>
        </p:nvSpPr>
        <p:spPr>
          <a:xfrm>
            <a:off x="380042" y="260615"/>
            <a:ext cx="10956607" cy="812800"/>
          </a:xfrm>
        </p:spPr>
        <p:txBody>
          <a:bodyPr/>
          <a:lstStyle>
            <a:lvl1pPr>
              <a:defRPr sz="3200"/>
            </a:lvl1pPr>
          </a:lstStyle>
          <a:p>
            <a:r>
              <a:rPr lang="en-US" dirty="0"/>
              <a:t>Click to edit Master title style</a:t>
            </a:r>
          </a:p>
        </p:txBody>
      </p:sp>
      <p:sp>
        <p:nvSpPr>
          <p:cNvPr id="7" name="Content Placeholder 4"/>
          <p:cNvSpPr>
            <a:spLocks noGrp="1"/>
          </p:cNvSpPr>
          <p:nvPr>
            <p:ph sz="quarter" idx="15" hasCustomPrompt="1"/>
          </p:nvPr>
        </p:nvSpPr>
        <p:spPr>
          <a:xfrm>
            <a:off x="333712" y="1574588"/>
            <a:ext cx="4572000" cy="4114800"/>
          </a:xfrm>
          <a:prstGeom prst="rect">
            <a:avLst/>
          </a:prstGeom>
        </p:spPr>
        <p:txBody>
          <a:bodyPr/>
          <a:lstStyle>
            <a:lvl1pPr algn="l" defTabSz="1088167" rtl="0" eaLnBrk="1" latinLnBrk="0" hangingPunct="1">
              <a:lnSpc>
                <a:spcPct val="100000"/>
              </a:lnSpc>
              <a:spcBef>
                <a:spcPts val="200"/>
              </a:spcBef>
              <a:spcAft>
                <a:spcPts val="200"/>
              </a:spcAft>
              <a:defRPr lang="en-US" sz="24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4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20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800" b="0" kern="1200" dirty="0">
                <a:solidFill>
                  <a:schemeClr val="tx1"/>
                </a:solidFill>
                <a:latin typeface="+mn-lt"/>
                <a:ea typeface="+mn-ea"/>
                <a:cs typeface="+mn-cs"/>
              </a:defRPr>
            </a:lvl5pPr>
            <a:lvl6pPr>
              <a:lnSpc>
                <a:spcPct val="100000"/>
              </a:lnSpc>
              <a:spcBef>
                <a:spcPts val="200"/>
              </a:spcBef>
              <a:spcAft>
                <a:spcPts val="200"/>
              </a:spcAft>
              <a:defRPr/>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Tree>
    <p:extLst>
      <p:ext uri="{BB962C8B-B14F-4D97-AF65-F5344CB8AC3E}">
        <p14:creationId xmlns:p14="http://schemas.microsoft.com/office/powerpoint/2010/main" val="3668486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_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0"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3288204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x_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80042" y="6019800"/>
            <a:ext cx="11430000" cy="304800"/>
          </a:xfrm>
        </p:spPr>
        <p:txBody>
          <a:bodyPr/>
          <a:lstStyle/>
          <a:p>
            <a:endParaRPr lang="en-US" dirty="0"/>
          </a:p>
        </p:txBody>
      </p:sp>
      <p:sp>
        <p:nvSpPr>
          <p:cNvPr id="4" name="Text Placeholder 7"/>
          <p:cNvSpPr>
            <a:spLocks noGrp="1"/>
          </p:cNvSpPr>
          <p:nvPr>
            <p:ph type="body" sz="quarter" idx="20" hasCustomPrompt="1"/>
          </p:nvPr>
        </p:nvSpPr>
        <p:spPr>
          <a:xfrm>
            <a:off x="0" y="1239934"/>
            <a:ext cx="12207868" cy="4320525"/>
          </a:xfrm>
          <a:prstGeom prst="rect">
            <a:avLst/>
          </a:prstGeom>
          <a:solidFill>
            <a:srgbClr val="0F898F"/>
          </a:solidFill>
        </p:spPr>
        <p:txBody>
          <a:bodyPr lIns="274320" tIns="182880" rIns="274320" bIns="182880" anchor="t"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
        <p:nvSpPr>
          <p:cNvPr id="5" name="Slide Number Placeholder 3"/>
          <p:cNvSpPr>
            <a:spLocks noGrp="1"/>
          </p:cNvSpPr>
          <p:nvPr>
            <p:ph type="sldNum" sz="quarter" idx="11"/>
          </p:nvPr>
        </p:nvSpPr>
        <p:spPr>
          <a:xfrm>
            <a:off x="380042" y="6325270"/>
            <a:ext cx="365760" cy="365125"/>
          </a:xfrm>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118346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one box 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5" hasCustomPrompt="1"/>
          </p:nvPr>
        </p:nvSpPr>
        <p:spPr>
          <a:xfrm>
            <a:off x="333712" y="1574588"/>
            <a:ext cx="4572000" cy="4114800"/>
          </a:xfrm>
          <a:prstGeom prst="rect">
            <a:avLst/>
          </a:prstGeom>
        </p:spPr>
        <p:txBody>
          <a:bodyPr/>
          <a:lstStyle>
            <a:lvl1pPr algn="l" defTabSz="1088167" rtl="0" eaLnBrk="1" latinLnBrk="0" hangingPunct="1">
              <a:lnSpc>
                <a:spcPct val="100000"/>
              </a:lnSpc>
              <a:spcBef>
                <a:spcPts val="200"/>
              </a:spcBef>
              <a:spcAft>
                <a:spcPts val="200"/>
              </a:spcAft>
              <a:defRPr lang="en-US" sz="24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4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20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800" b="0" kern="1200" dirty="0">
                <a:solidFill>
                  <a:schemeClr val="tx1"/>
                </a:solidFill>
                <a:latin typeface="+mn-lt"/>
                <a:ea typeface="+mn-ea"/>
                <a:cs typeface="+mn-cs"/>
              </a:defRPr>
            </a:lvl5pPr>
            <a:lvl6pPr>
              <a:lnSpc>
                <a:spcPct val="100000"/>
              </a:lnSpc>
              <a:spcBef>
                <a:spcPts val="200"/>
              </a:spcBef>
              <a:spcAft>
                <a:spcPts val="200"/>
              </a:spcAft>
              <a:defRPr/>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
        <p:nvSpPr>
          <p:cNvPr id="6"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902563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one box 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5" hasCustomPrompt="1"/>
          </p:nvPr>
        </p:nvSpPr>
        <p:spPr>
          <a:xfrm>
            <a:off x="5900544" y="1574588"/>
            <a:ext cx="4572000" cy="4114800"/>
          </a:xfrm>
          <a:prstGeom prst="rect">
            <a:avLst/>
          </a:prstGeom>
        </p:spPr>
        <p:txBody>
          <a:bodyPr/>
          <a:lstStyle>
            <a:lvl1pPr algn="l" defTabSz="1088167" rtl="0" eaLnBrk="1" latinLnBrk="0" hangingPunct="1">
              <a:lnSpc>
                <a:spcPct val="100000"/>
              </a:lnSpc>
              <a:spcBef>
                <a:spcPts val="200"/>
              </a:spcBef>
              <a:spcAft>
                <a:spcPts val="200"/>
              </a:spcAft>
              <a:defRPr lang="en-US" sz="24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4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20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800" b="0" kern="1200" dirty="0">
                <a:solidFill>
                  <a:schemeClr val="tx1"/>
                </a:solidFill>
                <a:latin typeface="+mn-lt"/>
                <a:ea typeface="+mn-ea"/>
                <a:cs typeface="+mn-cs"/>
              </a:defRPr>
            </a:lvl5pPr>
            <a:lvl6pPr>
              <a:lnSpc>
                <a:spcPct val="100000"/>
              </a:lnSpc>
              <a:spcBef>
                <a:spcPts val="200"/>
              </a:spcBef>
              <a:spcAft>
                <a:spcPts val="200"/>
              </a:spcAft>
              <a:defRPr/>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
        <p:nvSpPr>
          <p:cNvPr id="6"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471034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two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319" y="1585913"/>
            <a:ext cx="484632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319" y="4523532"/>
            <a:ext cx="484632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5604523" y="4523532"/>
            <a:ext cx="484632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5575949" y="1585913"/>
            <a:ext cx="484632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3904874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three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319"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319"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4337843"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8" name="Content Placeholder 4"/>
          <p:cNvSpPr>
            <a:spLocks noGrp="1"/>
          </p:cNvSpPr>
          <p:nvPr>
            <p:ph sz="quarter" idx="19" hasCustomPrompt="1"/>
          </p:nvPr>
        </p:nvSpPr>
        <p:spPr>
          <a:xfrm>
            <a:off x="8227218"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4309269"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25"/>
          </p:nvPr>
        </p:nvSpPr>
        <p:spPr>
          <a:xfrm>
            <a:off x="8227218"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11511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four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7" hasCustomPrompt="1"/>
          </p:nvPr>
        </p:nvSpPr>
        <p:spPr>
          <a:xfrm>
            <a:off x="380738"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6" name="Content Placeholder 4"/>
          <p:cNvSpPr>
            <a:spLocks noGrp="1"/>
          </p:cNvSpPr>
          <p:nvPr>
            <p:ph sz="quarter" idx="18" hasCustomPrompt="1"/>
          </p:nvPr>
        </p:nvSpPr>
        <p:spPr>
          <a:xfrm>
            <a:off x="3303020"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7" name="Content Placeholder 4"/>
          <p:cNvSpPr>
            <a:spLocks noGrp="1"/>
          </p:cNvSpPr>
          <p:nvPr>
            <p:ph sz="quarter" idx="19" hasCustomPrompt="1"/>
          </p:nvPr>
        </p:nvSpPr>
        <p:spPr>
          <a:xfrm>
            <a:off x="6225302"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8" name="Picture Placeholder 4"/>
          <p:cNvSpPr>
            <a:spLocks noGrp="1"/>
          </p:cNvSpPr>
          <p:nvPr>
            <p:ph type="pic" sz="quarter" idx="20"/>
          </p:nvPr>
        </p:nvSpPr>
        <p:spPr>
          <a:xfrm>
            <a:off x="380738" y="1585576"/>
            <a:ext cx="2697480" cy="2194560"/>
          </a:xfrm>
          <a:prstGeom prst="rect">
            <a:avLst/>
          </a:prstGeom>
        </p:spPr>
        <p:txBody>
          <a:bodyPr/>
          <a:lstStyle/>
          <a:p>
            <a:r>
              <a:rPr lang="en-US"/>
              <a:t>Click icon to add picture</a:t>
            </a:r>
            <a:endParaRPr lang="en-US" dirty="0"/>
          </a:p>
        </p:txBody>
      </p:sp>
      <p:sp>
        <p:nvSpPr>
          <p:cNvPr id="9" name="Picture Placeholder 4"/>
          <p:cNvSpPr>
            <a:spLocks noGrp="1"/>
          </p:cNvSpPr>
          <p:nvPr>
            <p:ph type="pic" sz="quarter" idx="21"/>
          </p:nvPr>
        </p:nvSpPr>
        <p:spPr>
          <a:xfrm>
            <a:off x="3303020" y="1585576"/>
            <a:ext cx="2697480" cy="2194560"/>
          </a:xfrm>
          <a:prstGeom prst="rect">
            <a:avLst/>
          </a:prstGeom>
        </p:spPr>
        <p:txBody>
          <a:bodyPr/>
          <a:lstStyle/>
          <a:p>
            <a:r>
              <a:rPr lang="en-US"/>
              <a:t>Click icon to add picture</a:t>
            </a:r>
          </a:p>
        </p:txBody>
      </p:sp>
      <p:sp>
        <p:nvSpPr>
          <p:cNvPr id="10" name="Picture Placeholder 4"/>
          <p:cNvSpPr>
            <a:spLocks noGrp="1"/>
          </p:cNvSpPr>
          <p:nvPr>
            <p:ph type="pic" sz="quarter" idx="22"/>
          </p:nvPr>
        </p:nvSpPr>
        <p:spPr>
          <a:xfrm>
            <a:off x="6225302" y="1585576"/>
            <a:ext cx="2697480" cy="2194560"/>
          </a:xfrm>
          <a:prstGeom prst="rect">
            <a:avLst/>
          </a:prstGeom>
        </p:spPr>
        <p:txBody>
          <a:bodyPr/>
          <a:lstStyle/>
          <a:p>
            <a:r>
              <a:rPr lang="en-US"/>
              <a:t>Click icon to add picture</a:t>
            </a:r>
          </a:p>
        </p:txBody>
      </p:sp>
      <p:sp>
        <p:nvSpPr>
          <p:cNvPr id="11" name="Content Placeholder 4"/>
          <p:cNvSpPr>
            <a:spLocks noGrp="1"/>
          </p:cNvSpPr>
          <p:nvPr>
            <p:ph sz="quarter" idx="23" hasCustomPrompt="1"/>
          </p:nvPr>
        </p:nvSpPr>
        <p:spPr>
          <a:xfrm>
            <a:off x="9147583" y="4005070"/>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12" name="Picture Placeholder 4"/>
          <p:cNvSpPr>
            <a:spLocks noGrp="1"/>
          </p:cNvSpPr>
          <p:nvPr>
            <p:ph type="pic" sz="quarter" idx="24"/>
          </p:nvPr>
        </p:nvSpPr>
        <p:spPr>
          <a:xfrm>
            <a:off x="9147583" y="1585576"/>
            <a:ext cx="2697480" cy="2194560"/>
          </a:xfrm>
          <a:prstGeom prst="rect">
            <a:avLst/>
          </a:prstGeom>
        </p:spPr>
        <p:txBody>
          <a:bodyPr/>
          <a:lstStyle/>
          <a:p>
            <a:r>
              <a:rPr lang="en-US"/>
              <a:t>Click icon to add picture</a:t>
            </a:r>
          </a:p>
        </p:txBody>
      </p:sp>
      <p:sp>
        <p:nvSpPr>
          <p:cNvPr id="14"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324616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3846020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6" name="Text Placeholder 7"/>
          <p:cNvSpPr>
            <a:spLocks noGrp="1"/>
          </p:cNvSpPr>
          <p:nvPr>
            <p:ph type="body" sz="quarter" idx="13" hasCustomPrompt="1"/>
          </p:nvPr>
        </p:nvSpPr>
        <p:spPr>
          <a:xfrm>
            <a:off x="392113" y="1182327"/>
            <a:ext cx="11430000" cy="48389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Tree>
    <p:extLst>
      <p:ext uri="{BB962C8B-B14F-4D97-AF65-F5344CB8AC3E}">
        <p14:creationId xmlns:p14="http://schemas.microsoft.com/office/powerpoint/2010/main" val="297822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olid">
    <p:spTree>
      <p:nvGrpSpPr>
        <p:cNvPr id="1" name=""/>
        <p:cNvGrpSpPr/>
        <p:nvPr/>
      </p:nvGrpSpPr>
      <p:grpSpPr>
        <a:xfrm>
          <a:off x="0" y="0"/>
          <a:ext cx="0" cy="0"/>
          <a:chOff x="0" y="0"/>
          <a:chExt cx="0" cy="0"/>
        </a:xfrm>
      </p:grpSpPr>
      <p:sp>
        <p:nvSpPr>
          <p:cNvPr id="14" name="Rectangle 13"/>
          <p:cNvSpPr/>
          <p:nvPr userDrawn="1"/>
        </p:nvSpPr>
        <p:spPr>
          <a:xfrm>
            <a:off x="0" y="0"/>
            <a:ext cx="90323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9" y="838200"/>
            <a:ext cx="8279670"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8279670" cy="1440175"/>
          </a:xfrm>
          <a:prstGeom prst="rect">
            <a:avLst/>
          </a:prstGeom>
        </p:spPr>
        <p:txBody>
          <a:bodyPr anchor="t">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grpSp>
        <p:nvGrpSpPr>
          <p:cNvPr id="13" name="Group 12"/>
          <p:cNvGrpSpPr/>
          <p:nvPr userDrawn="1"/>
        </p:nvGrpSpPr>
        <p:grpSpPr>
          <a:xfrm>
            <a:off x="9298771" y="6499108"/>
            <a:ext cx="2554778" cy="249463"/>
            <a:chOff x="6111240" y="6400800"/>
            <a:chExt cx="2554778" cy="249463"/>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7"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19" name="TextBox 18"/>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63323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3769242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042" y="260615"/>
            <a:ext cx="11430000" cy="812800"/>
          </a:xfrm>
        </p:spPr>
        <p:txBody>
          <a:bodyPr/>
          <a:lstStyle>
            <a:lvl1pPr>
              <a:defRPr sz="2800"/>
            </a:lvl1pPr>
          </a:lstStyle>
          <a:p>
            <a:r>
              <a:rPr lang="en-US" dirty="0"/>
              <a:t>Disclosure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7" name="Text Placeholder 6"/>
          <p:cNvSpPr>
            <a:spLocks noGrp="1"/>
          </p:cNvSpPr>
          <p:nvPr>
            <p:ph type="body" sz="quarter" idx="12"/>
          </p:nvPr>
        </p:nvSpPr>
        <p:spPr>
          <a:xfrm>
            <a:off x="380042" y="1123950"/>
            <a:ext cx="11430000" cy="4897438"/>
          </a:xfrm>
        </p:spPr>
        <p:txBody>
          <a:bodyPr>
            <a:normAutofit/>
          </a:bodyPr>
          <a:lstStyle>
            <a:lvl1pPr>
              <a:defRPr sz="900"/>
            </a:lvl1pPr>
            <a:lvl2pPr>
              <a:defRPr sz="900"/>
            </a:lvl2pPr>
            <a:lvl3pPr>
              <a:defRPr sz="8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6232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6858000" cy="5212080"/>
          </a:xfrm>
        </p:spPr>
        <p:txBody>
          <a:bodyPr/>
          <a:lstStyle/>
          <a:p>
            <a:r>
              <a:rPr lang="en-US"/>
              <a:t>Click icon to add picture</a:t>
            </a:r>
          </a:p>
        </p:txBody>
      </p:sp>
      <p:sp>
        <p:nvSpPr>
          <p:cNvPr id="6" name="Text Placeholder 5"/>
          <p:cNvSpPr>
            <a:spLocks noGrp="1"/>
          </p:cNvSpPr>
          <p:nvPr>
            <p:ph type="body" sz="quarter" idx="11" hasCustomPrompt="1"/>
          </p:nvPr>
        </p:nvSpPr>
        <p:spPr>
          <a:xfrm>
            <a:off x="6793865" y="2340"/>
            <a:ext cx="5394960" cy="6855660"/>
          </a:xfrm>
          <a:solidFill>
            <a:schemeClr val="accent1"/>
          </a:solidFill>
        </p:spPr>
        <p:txBody>
          <a:bodyPr lIns="731520" tIns="1188720" rIns="457200">
            <a:normAutofit/>
          </a:bodyPr>
          <a:lstStyle>
            <a:lvl1pPr>
              <a:defRPr sz="40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
        <p:nvSpPr>
          <p:cNvPr id="5" name="Slide Number Placeholder 3"/>
          <p:cNvSpPr>
            <a:spLocks noGrp="1"/>
          </p:cNvSpPr>
          <p:nvPr>
            <p:ph type="sldNum" sz="quarter" idx="12"/>
          </p:nvPr>
        </p:nvSpPr>
        <p:spPr>
          <a:xfrm>
            <a:off x="380042" y="6325270"/>
            <a:ext cx="365760" cy="365125"/>
          </a:xfrm>
        </p:spPr>
        <p:txBody>
          <a:bodyPr/>
          <a:lstStyle/>
          <a:p>
            <a:fld id="{67FC5CDF-15F9-4054-9F50-C9080AAD3281}" type="slidenum">
              <a:rPr lang="en-US" smtClean="0"/>
              <a:pPr/>
              <a:t>‹#›</a:t>
            </a:fld>
            <a:endParaRPr lang="en-US" dirty="0"/>
          </a:p>
        </p:txBody>
      </p:sp>
      <p:sp>
        <p:nvSpPr>
          <p:cNvPr id="2" name="TextBox 1"/>
          <p:cNvSpPr txBox="1"/>
          <p:nvPr userDrawn="1"/>
        </p:nvSpPr>
        <p:spPr>
          <a:xfrm>
            <a:off x="7476980" y="1700790"/>
            <a:ext cx="2477101" cy="914400"/>
          </a:xfrm>
          <a:prstGeom prst="rect">
            <a:avLst/>
          </a:prstGeom>
          <a:noFill/>
        </p:spPr>
        <p:txBody>
          <a:bodyPr wrap="none" rtlCol="0">
            <a:noAutofit/>
          </a:bodyPr>
          <a:lstStyle/>
          <a:p>
            <a:pPr lvl="0"/>
            <a:r>
              <a:rPr lang="en-US" sz="3200" dirty="0">
                <a:solidFill>
                  <a:schemeClr val="bg2"/>
                </a:solidFill>
              </a:rPr>
              <a:t>QUESTIONS?</a:t>
            </a:r>
          </a:p>
        </p:txBody>
      </p:sp>
    </p:spTree>
    <p:extLst>
      <p:ext uri="{BB962C8B-B14F-4D97-AF65-F5344CB8AC3E}">
        <p14:creationId xmlns:p14="http://schemas.microsoft.com/office/powerpoint/2010/main" val="156971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amp; Call to a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6793865" y="2340"/>
            <a:ext cx="5394960" cy="6855660"/>
          </a:xfrm>
          <a:solidFill>
            <a:schemeClr val="accent1"/>
          </a:solidFill>
        </p:spPr>
        <p:txBody>
          <a:bodyPr lIns="731520" tIns="1188720" rIns="457200">
            <a:normAutofit/>
          </a:bodyPr>
          <a:lstStyle>
            <a:lvl1pPr>
              <a:defRPr sz="48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
        <p:nvSpPr>
          <p:cNvPr id="5" name="Slide Number Placeholder 3"/>
          <p:cNvSpPr>
            <a:spLocks noGrp="1"/>
          </p:cNvSpPr>
          <p:nvPr>
            <p:ph type="sldNum" sz="quarter" idx="12"/>
          </p:nvPr>
        </p:nvSpPr>
        <p:spPr>
          <a:xfrm>
            <a:off x="380042" y="6325270"/>
            <a:ext cx="365760" cy="365125"/>
          </a:xfrm>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1477659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isclosure Formatting">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bwMode="gray">
          <a:xfrm>
            <a:off x="101573" y="6362701"/>
            <a:ext cx="914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000" b="0">
                <a:solidFill>
                  <a:srgbClr val="113388"/>
                </a:solidFill>
                <a:latin typeface="+mn-lt"/>
                <a:ea typeface="+mn-ea"/>
                <a:cs typeface="+mn-cs"/>
              </a:defRPr>
            </a:lvl1pPr>
          </a:lstStyle>
          <a:p>
            <a:pPr>
              <a:defRPr/>
            </a:pPr>
            <a:fld id="{CABADEE2-4C08-4898-9C5E-7671DCD4237B}" type="slidenum">
              <a:rPr lang="en-US"/>
              <a:pPr>
                <a:defRPr/>
              </a:pPr>
              <a:t>‹#›</a:t>
            </a:fld>
            <a:endParaRPr lang="en-US"/>
          </a:p>
        </p:txBody>
      </p:sp>
      <p:sp>
        <p:nvSpPr>
          <p:cNvPr id="12" name="Line 6"/>
          <p:cNvSpPr>
            <a:spLocks noChangeShapeType="1"/>
          </p:cNvSpPr>
          <p:nvPr userDrawn="1"/>
        </p:nvSpPr>
        <p:spPr bwMode="gray">
          <a:xfrm>
            <a:off x="1015735" y="6362701"/>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a:solidFill>
                <a:srgbClr val="113388"/>
              </a:solidFill>
            </a:endParaRPr>
          </a:p>
        </p:txBody>
      </p:sp>
    </p:spTree>
    <p:extLst>
      <p:ext uri="{BB962C8B-B14F-4D97-AF65-F5344CB8AC3E}">
        <p14:creationId xmlns:p14="http://schemas.microsoft.com/office/powerpoint/2010/main" val="295141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olid logo LIFE">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rgbClr val="6F0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5207" y="550109"/>
            <a:ext cx="6095206" cy="6309480"/>
          </a:xfrm>
          <a:prstGeom prst="rect">
            <a:avLst/>
          </a:prstGeom>
        </p:spPr>
      </p:pic>
      <p:sp>
        <p:nvSpPr>
          <p:cNvPr id="5" name="Text Placeholder 4"/>
          <p:cNvSpPr>
            <a:spLocks noGrp="1"/>
          </p:cNvSpPr>
          <p:nvPr>
            <p:ph type="body" sz="quarter" idx="21"/>
          </p:nvPr>
        </p:nvSpPr>
        <p:spPr>
          <a:xfrm>
            <a:off x="333375" y="720725"/>
            <a:ext cx="7200900"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1"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9" name="TextBox 8"/>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15826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Block Life">
    <p:spTree>
      <p:nvGrpSpPr>
        <p:cNvPr id="1" name=""/>
        <p:cNvGrpSpPr/>
        <p:nvPr/>
      </p:nvGrpSpPr>
      <p:grpSpPr>
        <a:xfrm>
          <a:off x="0" y="0"/>
          <a:ext cx="0" cy="0"/>
          <a:chOff x="0" y="0"/>
          <a:chExt cx="0" cy="0"/>
        </a:xfrm>
      </p:grpSpPr>
      <p:sp>
        <p:nvSpPr>
          <p:cNvPr id="9" name="Rectangle 8"/>
          <p:cNvSpPr/>
          <p:nvPr userDrawn="1"/>
        </p:nvSpPr>
        <p:spPr>
          <a:xfrm>
            <a:off x="0" y="0"/>
            <a:ext cx="5760720" cy="6858000"/>
          </a:xfrm>
          <a:prstGeom prst="rect">
            <a:avLst/>
          </a:prstGeom>
          <a:solidFill>
            <a:srgbClr val="6F0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7" name="Group 16"/>
          <p:cNvGrpSpPr/>
          <p:nvPr userDrawn="1"/>
        </p:nvGrpSpPr>
        <p:grpSpPr>
          <a:xfrm>
            <a:off x="9298771" y="6499108"/>
            <a:ext cx="2554778" cy="249463"/>
            <a:chOff x="6111240" y="6400800"/>
            <a:chExt cx="2554778" cy="249463"/>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9"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21" name="TextBox 20"/>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4851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olid Life">
    <p:spTree>
      <p:nvGrpSpPr>
        <p:cNvPr id="1" name=""/>
        <p:cNvGrpSpPr/>
        <p:nvPr/>
      </p:nvGrpSpPr>
      <p:grpSpPr>
        <a:xfrm>
          <a:off x="0" y="0"/>
          <a:ext cx="0" cy="0"/>
          <a:chOff x="0" y="0"/>
          <a:chExt cx="0" cy="0"/>
        </a:xfrm>
      </p:grpSpPr>
      <p:sp>
        <p:nvSpPr>
          <p:cNvPr id="16" name="Rectangle 15"/>
          <p:cNvSpPr/>
          <p:nvPr userDrawn="1"/>
        </p:nvSpPr>
        <p:spPr>
          <a:xfrm>
            <a:off x="0" y="0"/>
            <a:ext cx="9032875" cy="6858000"/>
          </a:xfrm>
          <a:prstGeom prst="rect">
            <a:avLst/>
          </a:prstGeom>
          <a:solidFill>
            <a:srgbClr val="6A0A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8281217"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058" y="4177891"/>
            <a:ext cx="8279742"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2" name="Group 11"/>
          <p:cNvGrpSpPr/>
          <p:nvPr userDrawn="1"/>
        </p:nvGrpSpPr>
        <p:grpSpPr>
          <a:xfrm>
            <a:off x="9298771" y="6499108"/>
            <a:ext cx="2554778" cy="249463"/>
            <a:chOff x="6111240" y="6400800"/>
            <a:chExt cx="2554778" cy="249463"/>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8"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20" name="TextBox 1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54132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olid logo VA">
    <p:spTree>
      <p:nvGrpSpPr>
        <p:cNvPr id="1" name=""/>
        <p:cNvGrpSpPr/>
        <p:nvPr/>
      </p:nvGrpSpPr>
      <p:grpSpPr>
        <a:xfrm>
          <a:off x="0" y="0"/>
          <a:ext cx="0" cy="0"/>
          <a:chOff x="0" y="0"/>
          <a:chExt cx="0" cy="0"/>
        </a:xfrm>
      </p:grpSpPr>
      <p:sp>
        <p:nvSpPr>
          <p:cNvPr id="9" name="Rectangle 8"/>
          <p:cNvSpPr/>
          <p:nvPr userDrawn="1"/>
        </p:nvSpPr>
        <p:spPr>
          <a:xfrm>
            <a:off x="0" y="0"/>
            <a:ext cx="12188825"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5207" y="550109"/>
            <a:ext cx="6095206" cy="6309480"/>
          </a:xfrm>
          <a:prstGeom prst="rect">
            <a:avLst/>
          </a:prstGeom>
        </p:spPr>
      </p:pic>
      <p:sp>
        <p:nvSpPr>
          <p:cNvPr id="5" name="Text Placeholder 4"/>
          <p:cNvSpPr>
            <a:spLocks noGrp="1"/>
          </p:cNvSpPr>
          <p:nvPr>
            <p:ph type="body" sz="quarter" idx="21"/>
          </p:nvPr>
        </p:nvSpPr>
        <p:spPr>
          <a:xfrm>
            <a:off x="333375" y="720725"/>
            <a:ext cx="7200900"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32049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Block VA">
    <p:spTree>
      <p:nvGrpSpPr>
        <p:cNvPr id="1" name=""/>
        <p:cNvGrpSpPr/>
        <p:nvPr/>
      </p:nvGrpSpPr>
      <p:grpSpPr>
        <a:xfrm>
          <a:off x="0" y="0"/>
          <a:ext cx="0" cy="0"/>
          <a:chOff x="0" y="0"/>
          <a:chExt cx="0" cy="0"/>
        </a:xfrm>
      </p:grpSpPr>
      <p:sp>
        <p:nvSpPr>
          <p:cNvPr id="9" name="Rectangle 8"/>
          <p:cNvSpPr/>
          <p:nvPr userDrawn="1"/>
        </p:nvSpPr>
        <p:spPr>
          <a:xfrm>
            <a:off x="0" y="0"/>
            <a:ext cx="5760720"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6"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8"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grpSp>
        <p:nvGrpSpPr>
          <p:cNvPr id="15" name="Group 14"/>
          <p:cNvGrpSpPr/>
          <p:nvPr userDrawn="1"/>
        </p:nvGrpSpPr>
        <p:grpSpPr>
          <a:xfrm>
            <a:off x="9298771" y="6499108"/>
            <a:ext cx="2554778" cy="249463"/>
            <a:chOff x="6111240" y="6400800"/>
            <a:chExt cx="2554778" cy="249463"/>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5353" y="6400800"/>
              <a:ext cx="1570665" cy="227117"/>
            </a:xfrm>
            <a:prstGeom prst="rect">
              <a:avLst/>
            </a:prstGeom>
          </p:spPr>
        </p:pic>
        <p:sp>
          <p:nvSpPr>
            <p:cNvPr id="19" name="Line 6"/>
            <p:cNvSpPr>
              <a:spLocks noChangeShapeType="1"/>
            </p:cNvSpPr>
            <p:nvPr userDrawn="1"/>
          </p:nvSpPr>
          <p:spPr bwMode="gray">
            <a:xfrm>
              <a:off x="7010400" y="6405565"/>
              <a:ext cx="0" cy="244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111240" y="6400800"/>
              <a:ext cx="822960" cy="234787"/>
            </a:xfrm>
            <a:prstGeom prst="rect">
              <a:avLst/>
            </a:prstGeom>
          </p:spPr>
        </p:pic>
      </p:grpSp>
      <p:sp>
        <p:nvSpPr>
          <p:cNvPr id="21" name="TextBox 20"/>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801790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33" name="Straight Connector 32"/>
          <p:cNvCxnSpPr/>
          <p:nvPr/>
        </p:nvCxnSpPr>
        <p:spPr>
          <a:xfrm flipV="1">
            <a:off x="38004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5297" y="1073415"/>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80042" y="260615"/>
            <a:ext cx="10956607" cy="812800"/>
          </a:xfrm>
          <a:prstGeom prst="rect">
            <a:avLst/>
          </a:prstGeom>
        </p:spPr>
        <p:txBody>
          <a:bodyPr vert="horz" lIns="0" tIns="0" rIns="0" bIns="0" rtlCol="0" anchor="b">
            <a:noAutofit/>
          </a:bodyPr>
          <a:lstStyle/>
          <a:p>
            <a:r>
              <a:rPr kumimoji="0" lang="en-US" sz="3200" b="0" i="0" u="none" strike="noStrike" kern="0" cap="none" spc="0" normalizeH="0" baseline="0" noProof="0" dirty="0">
                <a:ln>
                  <a:noFill/>
                </a:ln>
                <a:solidFill>
                  <a:schemeClr val="tx1"/>
                </a:solidFill>
                <a:effectLst/>
                <a:uLnTx/>
                <a:uFillTx/>
                <a:latin typeface="+mn-lt"/>
                <a:ea typeface="+mn-ea"/>
                <a:cs typeface="+mn-cs"/>
              </a:rPr>
              <a:t>Standard text layout – heading (Calibri 32pt type)</a:t>
            </a:r>
            <a:endParaRPr lang="en-US" sz="3200" dirty="0"/>
          </a:p>
        </p:txBody>
      </p:sp>
      <p:sp>
        <p:nvSpPr>
          <p:cNvPr id="5" name="Footer Placeholder 4"/>
          <p:cNvSpPr>
            <a:spLocks noGrp="1"/>
          </p:cNvSpPr>
          <p:nvPr>
            <p:ph type="ftr" sz="quarter" idx="3"/>
          </p:nvPr>
        </p:nvSpPr>
        <p:spPr>
          <a:xfrm>
            <a:off x="380042" y="6019800"/>
            <a:ext cx="11014214" cy="304800"/>
          </a:xfrm>
          <a:prstGeom prst="rect">
            <a:avLst/>
          </a:prstGeom>
        </p:spPr>
        <p:txBody>
          <a:bodyPr vert="horz" lIns="0" tIns="0" rIns="0" bIns="0" rtlCol="0" anchor="b"/>
          <a:lstStyle>
            <a:lvl1pPr algn="l">
              <a:lnSpc>
                <a:spcPct val="90000"/>
              </a:lnSpc>
              <a:defRPr sz="800">
                <a:solidFill>
                  <a:srgbClr val="5F5F5F"/>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380042" y="6325270"/>
            <a:ext cx="365760" cy="365125"/>
          </a:xfrm>
          <a:prstGeom prst="rect">
            <a:avLst/>
          </a:prstGeom>
        </p:spPr>
        <p:txBody>
          <a:bodyPr vert="horz" lIns="0" tIns="54409" rIns="0" bIns="54409" rtlCol="0" anchor="ctr"/>
          <a:lstStyle>
            <a:lvl1pPr algn="l">
              <a:defRPr sz="800">
                <a:solidFill>
                  <a:srgbClr val="4D4D4D"/>
                </a:solidFill>
                <a:latin typeface="Calibri" panose="020F0502020204030204" pitchFamily="34" charset="0"/>
              </a:defRPr>
            </a:lvl1pPr>
          </a:lstStyle>
          <a:p>
            <a:fld id="{67FC5CDF-15F9-4054-9F50-C9080AAD3281}" type="slidenum">
              <a:rPr lang="en-US" smtClean="0"/>
              <a:pPr/>
              <a:t>‹#›</a:t>
            </a:fld>
            <a:endParaRPr lang="en-US" dirty="0"/>
          </a:p>
        </p:txBody>
      </p:sp>
      <p:sp>
        <p:nvSpPr>
          <p:cNvPr id="25" name="Freeform 54"/>
          <p:cNvSpPr>
            <a:spLocks noEditPoints="1"/>
          </p:cNvSpPr>
          <p:nvPr/>
        </p:nvSpPr>
        <p:spPr bwMode="auto">
          <a:xfrm>
            <a:off x="11488671" y="260648"/>
            <a:ext cx="30883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30" name="Straight Connector 29"/>
          <p:cNvCxnSpPr/>
          <p:nvPr/>
        </p:nvCxnSpPr>
        <p:spPr>
          <a:xfrm>
            <a:off x="-435297" y="1185398"/>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5297" y="1295399"/>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185511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2188825"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859548"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386883"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095707"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8004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185511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859548"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386883"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095707"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004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5297" y="1073415"/>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7" name="Freeform 54"/>
          <p:cNvSpPr>
            <a:spLocks noEditPoints="1"/>
          </p:cNvSpPr>
          <p:nvPr/>
        </p:nvSpPr>
        <p:spPr bwMode="auto">
          <a:xfrm>
            <a:off x="11488671" y="260648"/>
            <a:ext cx="30883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28" name="Straight Connector 27"/>
          <p:cNvCxnSpPr/>
          <p:nvPr/>
        </p:nvCxnSpPr>
        <p:spPr>
          <a:xfrm>
            <a:off x="-435297" y="1185398"/>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5297" y="1295399"/>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85511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188825"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859548"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386883"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095707"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8004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85511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859548"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386883"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095707"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21747" y="6366956"/>
            <a:ext cx="0" cy="2817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80042" y="1185398"/>
            <a:ext cx="1096962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7" name="Rectangle 56"/>
          <p:cNvSpPr/>
          <p:nvPr/>
        </p:nvSpPr>
        <p:spPr>
          <a:xfrm>
            <a:off x="380042" y="7059134"/>
            <a:ext cx="5703825" cy="1077218"/>
          </a:xfrm>
          <a:prstGeom prst="rect">
            <a:avLst/>
          </a:prstGeom>
        </p:spPr>
        <p:txBody>
          <a:bodyPr wrap="square">
            <a:spAutoFit/>
          </a:bodyPr>
          <a:lstStyle/>
          <a:p>
            <a:r>
              <a:rPr lang="en-US" sz="800" dirty="0"/>
              <a:t>DISCLOSURE OPTIONS </a:t>
            </a:r>
            <a:br>
              <a:rPr lang="en-US" sz="800" dirty="0"/>
            </a:br>
            <a:r>
              <a:rPr lang="en-US" sz="800" dirty="0"/>
              <a:t>(Copy + Paste into disclosure</a:t>
            </a:r>
            <a:r>
              <a:rPr lang="en-US" sz="800" baseline="0" dirty="0"/>
              <a:t> text box)</a:t>
            </a:r>
          </a:p>
          <a:p>
            <a:r>
              <a:rPr lang="en-US" sz="800" b="1" dirty="0"/>
              <a:t>Internal: </a:t>
            </a:r>
            <a:r>
              <a:rPr lang="en-US" sz="800" dirty="0"/>
              <a:t>For internal use only – not for public distribution.</a:t>
            </a:r>
          </a:p>
          <a:p>
            <a:r>
              <a:rPr lang="en-US" sz="800" b="1" dirty="0"/>
              <a:t>Client facing: </a:t>
            </a:r>
            <a:r>
              <a:rPr lang="en-US" sz="800" dirty="0"/>
              <a:t>Delete text.</a:t>
            </a:r>
          </a:p>
          <a:p>
            <a:r>
              <a:rPr lang="en-US" sz="800" b="1" dirty="0"/>
              <a:t>Fixed and Life products:  </a:t>
            </a:r>
            <a:r>
              <a:rPr lang="en-US" sz="800" dirty="0"/>
              <a:t>For financial professional use only – not for use with</a:t>
            </a:r>
            <a:r>
              <a:rPr lang="en-US" sz="800" baseline="0" dirty="0"/>
              <a:t> the </a:t>
            </a:r>
            <a:r>
              <a:rPr lang="en-US" sz="800" dirty="0"/>
              <a:t>public.</a:t>
            </a:r>
          </a:p>
          <a:p>
            <a:r>
              <a:rPr lang="en-US" sz="800" b="1" dirty="0"/>
              <a:t>Variable products:  </a:t>
            </a:r>
            <a:r>
              <a:rPr lang="en-US" sz="800" dirty="0"/>
              <a:t>For broker</a:t>
            </a:r>
            <a:r>
              <a:rPr lang="en-US" sz="800" baseline="0" dirty="0"/>
              <a:t>/</a:t>
            </a:r>
            <a:r>
              <a:rPr lang="en-US" sz="800" dirty="0"/>
              <a:t>dealer use only – not for use with</a:t>
            </a:r>
            <a:r>
              <a:rPr lang="en-US" sz="800" baseline="0" dirty="0"/>
              <a:t> the </a:t>
            </a:r>
            <a:r>
              <a:rPr lang="en-US" sz="800" dirty="0"/>
              <a:t>public.</a:t>
            </a:r>
          </a:p>
          <a:p>
            <a:r>
              <a:rPr lang="en-US" sz="800" b="1" dirty="0"/>
              <a:t>Combined audience: </a:t>
            </a:r>
            <a:r>
              <a:rPr lang="en-US" sz="800" dirty="0"/>
              <a:t>For financial</a:t>
            </a:r>
            <a:r>
              <a:rPr lang="en-US" sz="800" baseline="0" dirty="0"/>
              <a:t> professional use only – not for use with the public. </a:t>
            </a:r>
            <a:endParaRPr lang="en-US" sz="800" dirty="0"/>
          </a:p>
          <a:p>
            <a:pPr marL="0" marR="0" indent="0" algn="l" defTabSz="1088167" rtl="0" eaLnBrk="1" fontAlgn="auto" latinLnBrk="0" hangingPunct="1">
              <a:lnSpc>
                <a:spcPct val="100000"/>
              </a:lnSpc>
              <a:spcBef>
                <a:spcPts val="0"/>
              </a:spcBef>
              <a:spcAft>
                <a:spcPts val="0"/>
              </a:spcAft>
              <a:buClrTx/>
              <a:buSzTx/>
              <a:buFontTx/>
              <a:buNone/>
              <a:tabLst/>
              <a:defRPr/>
            </a:pPr>
            <a:r>
              <a:rPr lang="en-US" sz="800" b="1" dirty="0"/>
              <a:t>Event: </a:t>
            </a:r>
            <a:r>
              <a:rPr lang="en-US" sz="800" dirty="0"/>
              <a:t>For &lt;event name&gt; use only </a:t>
            </a:r>
            <a:r>
              <a:rPr lang="en-US" sz="800" baseline="0" dirty="0"/>
              <a:t>– not for use with the public. </a:t>
            </a:r>
            <a:r>
              <a:rPr lang="en-US" sz="800" dirty="0"/>
              <a:t> </a:t>
            </a:r>
            <a:endParaRPr lang="en-US" dirty="0"/>
          </a:p>
        </p:txBody>
      </p:sp>
    </p:spTree>
    <p:extLst>
      <p:ext uri="{BB962C8B-B14F-4D97-AF65-F5344CB8AC3E}">
        <p14:creationId xmlns:p14="http://schemas.microsoft.com/office/powerpoint/2010/main" val="1453861134"/>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50" r:id="rId14"/>
    <p:sldLayoutId id="2147483731" r:id="rId15"/>
    <p:sldLayoutId id="2147483748" r:id="rId16"/>
    <p:sldLayoutId id="2147483749" r:id="rId17"/>
    <p:sldLayoutId id="2147483757" r:id="rId18"/>
    <p:sldLayoutId id="2147483758" r:id="rId19"/>
    <p:sldLayoutId id="2147483779" r:id="rId20"/>
    <p:sldLayoutId id="2147483759" r:id="rId21"/>
    <p:sldLayoutId id="2147483760" r:id="rId22"/>
    <p:sldLayoutId id="2147483751" r:id="rId23"/>
    <p:sldLayoutId id="2147483752" r:id="rId24"/>
    <p:sldLayoutId id="2147483774" r:id="rId25"/>
    <p:sldLayoutId id="2147483762" r:id="rId26"/>
    <p:sldLayoutId id="2147483763" r:id="rId27"/>
    <p:sldLayoutId id="2147483778" r:id="rId28"/>
    <p:sldLayoutId id="2147483764" r:id="rId29"/>
    <p:sldLayoutId id="2147483777" r:id="rId30"/>
    <p:sldLayoutId id="2147483765" r:id="rId31"/>
    <p:sldLayoutId id="2147483743" r:id="rId32"/>
    <p:sldLayoutId id="2147483766" r:id="rId33"/>
    <p:sldLayoutId id="2147483781" r:id="rId34"/>
    <p:sldLayoutId id="2147483773" r:id="rId35"/>
    <p:sldLayoutId id="2147483767" r:id="rId36"/>
    <p:sldLayoutId id="2147483772" r:id="rId37"/>
    <p:sldLayoutId id="2147483768" r:id="rId38"/>
    <p:sldLayoutId id="2147483769" r:id="rId39"/>
    <p:sldLayoutId id="2147483770" r:id="rId40"/>
    <p:sldLayoutId id="2147483771" r:id="rId41"/>
    <p:sldLayoutId id="2147483711" r:id="rId42"/>
    <p:sldLayoutId id="2147483776" r:id="rId43"/>
    <p:sldLayoutId id="2147483780" r:id="rId44"/>
  </p:sldLayoutIdLst>
  <p:hf hdr="0" ftr="0" dt="0"/>
  <p:txStyles>
    <p:title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p:titleStyle>
    <p:body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p:bodyStyle>
    <p:other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8"/>
          </p:nvPr>
        </p:nvSpPr>
        <p:spPr/>
        <p:txBody>
          <a:bodyPr/>
          <a:lstStyle/>
          <a:p>
            <a:r>
              <a:rPr lang="en-US"/>
              <a:t> </a:t>
            </a:r>
            <a:endParaRPr lang="en-US" dirty="0"/>
          </a:p>
        </p:txBody>
      </p:sp>
      <p:sp>
        <p:nvSpPr>
          <p:cNvPr id="15" name="Text Placeholder 14"/>
          <p:cNvSpPr>
            <a:spLocks noGrp="1"/>
          </p:cNvSpPr>
          <p:nvPr>
            <p:ph type="body" sz="quarter" idx="23"/>
          </p:nvPr>
        </p:nvSpPr>
        <p:spPr>
          <a:xfrm>
            <a:off x="391319" y="6414504"/>
            <a:ext cx="2808288" cy="355702"/>
          </a:xfrm>
        </p:spPr>
        <p:txBody>
          <a:bodyPr>
            <a:noAutofit/>
          </a:bodyPr>
          <a:lstStyle/>
          <a:p>
            <a:r>
              <a:rPr lang="en-US" sz="900" dirty="0"/>
              <a:t>AMK-309-N</a:t>
            </a:r>
            <a:r>
              <a:rPr lang="en-US" sz="900" dirty="0">
                <a:solidFill>
                  <a:srgbClr val="FF0000"/>
                </a:solidFill>
              </a:rPr>
              <a:t> </a:t>
            </a:r>
            <a:r>
              <a:rPr lang="en-US" sz="900" dirty="0"/>
              <a:t> (R-7/2020)</a:t>
            </a:r>
          </a:p>
        </p:txBody>
      </p:sp>
      <p:sp>
        <p:nvSpPr>
          <p:cNvPr id="16" name="Text Placeholder 15"/>
          <p:cNvSpPr>
            <a:spLocks noGrp="1"/>
          </p:cNvSpPr>
          <p:nvPr>
            <p:ph type="body" sz="quarter" idx="24"/>
          </p:nvPr>
        </p:nvSpPr>
        <p:spPr/>
        <p:txBody>
          <a:bodyPr/>
          <a:lstStyle/>
          <a:p>
            <a:r>
              <a:rPr lang="en-US" sz="4800" dirty="0"/>
              <a:t>Navigating the Financial Aspects of Caregiving</a:t>
            </a:r>
            <a:endParaRPr lang="en-US" sz="3200" dirty="0"/>
          </a:p>
        </p:txBody>
      </p:sp>
      <p:sp>
        <p:nvSpPr>
          <p:cNvPr id="23" name="Text Placeholder 22"/>
          <p:cNvSpPr>
            <a:spLocks noGrp="1"/>
          </p:cNvSpPr>
          <p:nvPr>
            <p:ph type="body" sz="quarter" idx="25"/>
          </p:nvPr>
        </p:nvSpPr>
        <p:spPr>
          <a:noFill/>
        </p:spPr>
        <p:txBody>
          <a:bodyPr>
            <a:normAutofit/>
          </a:bodyPr>
          <a:lstStyle/>
          <a:p>
            <a:r>
              <a:rPr lang="en-US" dirty="0"/>
              <a:t>[Name, title, company]</a:t>
            </a:r>
            <a:endParaRPr lang="en-US" sz="1800" dirty="0">
              <a:latin typeface="Calibri Light" panose="020F030202020403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88152" y="902643"/>
            <a:ext cx="6404084" cy="5155258"/>
          </a:xfrm>
          <a:prstGeom prst="rect">
            <a:avLst/>
          </a:prstGeom>
        </p:spPr>
      </p:pic>
    </p:spTree>
    <p:extLst>
      <p:ext uri="{BB962C8B-B14F-4D97-AF65-F5344CB8AC3E}">
        <p14:creationId xmlns:p14="http://schemas.microsoft.com/office/powerpoint/2010/main" val="152040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10</a:t>
            </a:fld>
            <a:endParaRPr lang="en-US" dirty="0"/>
          </a:p>
        </p:txBody>
      </p:sp>
      <p:sp>
        <p:nvSpPr>
          <p:cNvPr id="3" name="Text Placeholder 2"/>
          <p:cNvSpPr>
            <a:spLocks noGrp="1"/>
          </p:cNvSpPr>
          <p:nvPr>
            <p:ph type="body" sz="quarter" idx="13"/>
          </p:nvPr>
        </p:nvSpPr>
        <p:spPr/>
        <p:txBody>
          <a:bodyPr/>
          <a:lstStyle/>
          <a:p>
            <a:pPr lvl="0" defTabSz="914400" eaLnBrk="0" fontAlgn="base" hangingPunct="0">
              <a:lnSpc>
                <a:spcPct val="90000"/>
              </a:lnSpc>
              <a:spcBef>
                <a:spcPct val="24000"/>
              </a:spcBef>
              <a:spcAft>
                <a:spcPct val="0"/>
              </a:spcAft>
              <a:buSzTx/>
              <a:tabLst>
                <a:tab pos="195263" algn="l"/>
              </a:tabLst>
              <a:defRPr/>
            </a:pPr>
            <a:r>
              <a:rPr lang="en-US" b="1" dirty="0"/>
              <a:t>U.S. national average 2019</a:t>
            </a:r>
            <a:endParaRPr lang="en-US" b="1" dirty="0">
              <a:solidFill>
                <a:schemeClr val="bg1"/>
              </a:solidFill>
              <a:ea typeface="ＭＳ Ｐゴシック" pitchFamily="-112" charset="-128"/>
            </a:endParaRPr>
          </a:p>
        </p:txBody>
      </p:sp>
      <p:sp>
        <p:nvSpPr>
          <p:cNvPr id="6" name="Text Placeholder 5"/>
          <p:cNvSpPr>
            <a:spLocks noGrp="1"/>
          </p:cNvSpPr>
          <p:nvPr>
            <p:ph type="body" sz="quarter" idx="12"/>
          </p:nvPr>
        </p:nvSpPr>
        <p:spPr/>
        <p:txBody>
          <a:bodyPr/>
          <a:lstStyle/>
          <a:p>
            <a:r>
              <a:rPr lang="en-US" dirty="0"/>
              <a:t>Cost of care</a:t>
            </a:r>
          </a:p>
        </p:txBody>
      </p:sp>
      <p:graphicFrame>
        <p:nvGraphicFramePr>
          <p:cNvPr id="5" name="Group 6"/>
          <p:cNvGraphicFramePr>
            <a:graphicFrameLocks noGrp="1"/>
          </p:cNvGraphicFramePr>
          <p:nvPr>
            <p:extLst>
              <p:ext uri="{D42A27DB-BD31-4B8C-83A1-F6EECF244321}">
                <p14:modId xmlns:p14="http://schemas.microsoft.com/office/powerpoint/2010/main" val="557770973"/>
              </p:ext>
            </p:extLst>
          </p:nvPr>
        </p:nvGraphicFramePr>
        <p:xfrm>
          <a:off x="392113" y="2167465"/>
          <a:ext cx="10174287" cy="2972784"/>
        </p:xfrm>
        <a:graphic>
          <a:graphicData uri="http://schemas.openxmlformats.org/drawingml/2006/table">
            <a:tbl>
              <a:tblPr>
                <a:tableStyleId>{9D7B26C5-4107-4FEC-AEDC-1716B250A1EF}</a:tableStyleId>
              </a:tblPr>
              <a:tblGrid>
                <a:gridCol w="6330420">
                  <a:extLst>
                    <a:ext uri="{9D8B030D-6E8A-4147-A177-3AD203B41FA5}">
                      <a16:colId xmlns:a16="http://schemas.microsoft.com/office/drawing/2014/main" val="20000"/>
                    </a:ext>
                  </a:extLst>
                </a:gridCol>
                <a:gridCol w="1811867">
                  <a:extLst>
                    <a:ext uri="{9D8B030D-6E8A-4147-A177-3AD203B41FA5}">
                      <a16:colId xmlns:a16="http://schemas.microsoft.com/office/drawing/2014/main" val="20001"/>
                    </a:ext>
                  </a:extLst>
                </a:gridCol>
                <a:gridCol w="2032000">
                  <a:extLst>
                    <a:ext uri="{9D8B030D-6E8A-4147-A177-3AD203B41FA5}">
                      <a16:colId xmlns:a16="http://schemas.microsoft.com/office/drawing/2014/main" val="2993365668"/>
                    </a:ext>
                  </a:extLst>
                </a:gridCol>
              </a:tblGrid>
              <a:tr h="57942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defRPr/>
                      </a:pPr>
                      <a:endParaRPr kumimoji="0" lang="en-US" sz="2400" b="1" i="0" u="none" strike="noStrike" cap="none" normalizeH="0" baseline="0" dirty="0">
                        <a:ln>
                          <a:noFill/>
                        </a:ln>
                        <a:solidFill>
                          <a:schemeClr val="tx1"/>
                        </a:solidFill>
                        <a:effectLst/>
                        <a:latin typeface="+mn-lt"/>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i="0" u="none" strike="noStrike" cap="none" normalizeH="0" baseline="0" dirty="0">
                          <a:ln>
                            <a:noFill/>
                          </a:ln>
                          <a:solidFill>
                            <a:schemeClr val="tx1"/>
                          </a:solidFill>
                          <a:effectLst/>
                          <a:latin typeface="+mn-lt"/>
                          <a:ea typeface="ＭＳ Ｐゴシック" pitchFamily="-112" charset="-128"/>
                        </a:rPr>
                        <a:t>Monthly</a:t>
                      </a:r>
                    </a:p>
                  </a:txBody>
                  <a:tcPr marT="45719" marB="45719" anchor="ctr" horzOverflow="overflow">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i="0" u="none" strike="noStrike" cap="none" normalizeH="0" baseline="0" dirty="0">
                          <a:ln>
                            <a:noFill/>
                          </a:ln>
                          <a:solidFill>
                            <a:schemeClr val="tx1"/>
                          </a:solidFill>
                          <a:effectLst/>
                          <a:latin typeface="+mn-lt"/>
                          <a:ea typeface="ＭＳ Ｐゴシック" pitchFamily="-112" charset="-128"/>
                        </a:rPr>
                        <a:t>Annual</a:t>
                      </a:r>
                    </a:p>
                  </a:txBody>
                  <a:tcPr marT="45719" marB="45719" anchor="ctr" horzOverflow="overflow">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7867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u="none" strike="noStrike" cap="none" normalizeH="0" baseline="0" dirty="0">
                          <a:ln>
                            <a:noFill/>
                          </a:ln>
                          <a:effectLst/>
                          <a:latin typeface="+mn-lt"/>
                        </a:rPr>
                        <a:t>Home health aide (assumes 44 hours per week)</a:t>
                      </a:r>
                      <a:endParaRPr kumimoji="0" lang="en-US" sz="2000" b="0" i="0" u="none" strike="noStrike" cap="none" normalizeH="0" baseline="0" dirty="0">
                        <a:ln>
                          <a:noFill/>
                        </a:ln>
                        <a:solidFill>
                          <a:schemeClr val="tx1"/>
                        </a:solidFill>
                        <a:effectLst/>
                        <a:latin typeface="+mn-lt"/>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algn="ctr"/>
                      <a:r>
                        <a:rPr lang="en-US" sz="2400" dirty="0"/>
                        <a:t>$4,385</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marL="0" marR="0" lvl="0" indent="0" algn="ctr" defTabSz="914400" rtl="0" eaLnBrk="0" fontAlgn="base" latinLnBrk="0" hangingPunct="0">
                        <a:lnSpc>
                          <a:spcPct val="90000"/>
                        </a:lnSpc>
                        <a:spcBef>
                          <a:spcPct val="24000"/>
                        </a:spcBef>
                        <a:spcAft>
                          <a:spcPct val="0"/>
                        </a:spcAft>
                        <a:buClr>
                          <a:srgbClr val="424242"/>
                        </a:buClr>
                        <a:buSzTx/>
                        <a:buFont typeface="Wingdings" pitchFamily="2" charset="2"/>
                        <a:buNone/>
                        <a:tabLst>
                          <a:tab pos="195263" algn="l"/>
                        </a:tabLst>
                        <a:defRPr/>
                      </a:pPr>
                      <a:r>
                        <a:rPr kumimoji="0" lang="en-US" sz="2400" b="0" i="0" u="none" strike="noStrike" kern="1200" cap="none" spc="0" normalizeH="0" baseline="0" noProof="0" dirty="0">
                          <a:ln>
                            <a:noFill/>
                          </a:ln>
                          <a:solidFill>
                            <a:srgbClr val="424242"/>
                          </a:solidFill>
                          <a:effectLst/>
                          <a:uLnTx/>
                          <a:uFillTx/>
                          <a:latin typeface="+mn-lt"/>
                          <a:ea typeface="ＭＳ Ｐゴシック" pitchFamily="-112" charset="-128"/>
                          <a:cs typeface="+mn-cs"/>
                        </a:rPr>
                        <a:t>$</a:t>
                      </a:r>
                      <a:r>
                        <a:rPr kumimoji="0" lang="en-US" sz="2400" b="0" i="0" u="none" strike="noStrike" cap="none" normalizeH="0" baseline="0" dirty="0">
                          <a:ln>
                            <a:noFill/>
                          </a:ln>
                          <a:solidFill>
                            <a:schemeClr val="tx1"/>
                          </a:solidFill>
                          <a:effectLst/>
                          <a:latin typeface="+mn-lt"/>
                          <a:ea typeface="+mn-ea"/>
                        </a:rPr>
                        <a:t>52,650</a:t>
                      </a:r>
                      <a:endParaRPr kumimoji="0" lang="en-US" sz="2400" b="0" i="0" u="none" strike="noStrike" kern="1200" cap="none" spc="0" normalizeH="0" baseline="0" noProof="0" dirty="0">
                        <a:ln>
                          <a:noFill/>
                        </a:ln>
                        <a:solidFill>
                          <a:srgbClr val="424242"/>
                        </a:solidFill>
                        <a:effectLst/>
                        <a:uLnTx/>
                        <a:uFillTx/>
                        <a:latin typeface="+mn-lt"/>
                        <a:ea typeface="ＭＳ Ｐゴシック" pitchFamily="-112" charset="-128"/>
                        <a:cs typeface="+mn-cs"/>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extLst>
                  <a:ext uri="{0D108BD9-81ED-4DB2-BD59-A6C34878D82A}">
                    <a16:rowId xmlns:a16="http://schemas.microsoft.com/office/drawing/2014/main" val="10001"/>
                  </a:ext>
                </a:extLst>
              </a:tr>
              <a:tr h="47867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u="none" strike="noStrike" cap="none" normalizeH="0" baseline="0" dirty="0">
                          <a:ln>
                            <a:noFill/>
                          </a:ln>
                          <a:effectLst/>
                          <a:latin typeface="+mn-lt"/>
                        </a:rPr>
                        <a:t>Adult day health care</a:t>
                      </a:r>
                      <a:endParaRPr kumimoji="0" lang="en-US" sz="2000" b="0" i="0" u="none" strike="noStrike" cap="none" normalizeH="0" baseline="0" dirty="0">
                        <a:ln>
                          <a:noFill/>
                        </a:ln>
                        <a:solidFill>
                          <a:schemeClr val="tx1"/>
                        </a:solidFill>
                        <a:effectLst/>
                        <a:latin typeface="+mn-lt"/>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algn="ctr"/>
                      <a:r>
                        <a:rPr lang="en-US" sz="2400" dirty="0"/>
                        <a:t>$1,625</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lvl="0" indent="0" algn="ctr" defTabSz="914400" rtl="0" eaLnBrk="0" fontAlgn="base" latinLnBrk="0" hangingPunct="0">
                        <a:lnSpc>
                          <a:spcPct val="90000"/>
                        </a:lnSpc>
                        <a:spcBef>
                          <a:spcPct val="24000"/>
                        </a:spcBef>
                        <a:spcAft>
                          <a:spcPct val="0"/>
                        </a:spcAft>
                        <a:buClr>
                          <a:srgbClr val="424242"/>
                        </a:buClr>
                        <a:buSzTx/>
                        <a:buFont typeface="Wingdings" pitchFamily="2" charset="2"/>
                        <a:buNone/>
                        <a:tabLst>
                          <a:tab pos="195263" algn="l"/>
                        </a:tabLst>
                        <a:defRPr/>
                      </a:pPr>
                      <a:r>
                        <a:rPr kumimoji="0" lang="en-US" sz="2400" b="0" i="0" u="none" strike="noStrike" kern="1200" cap="none" spc="0" normalizeH="0" baseline="0" noProof="0" dirty="0">
                          <a:ln>
                            <a:noFill/>
                          </a:ln>
                          <a:solidFill>
                            <a:srgbClr val="424242"/>
                          </a:solidFill>
                          <a:effectLst/>
                          <a:uLnTx/>
                          <a:uFillTx/>
                          <a:latin typeface="+mn-lt"/>
                          <a:ea typeface="ＭＳ Ｐゴシック" pitchFamily="-112" charset="-128"/>
                          <a:cs typeface="+mn-cs"/>
                        </a:rPr>
                        <a:t>$19,500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extLst>
                  <a:ext uri="{0D108BD9-81ED-4DB2-BD59-A6C34878D82A}">
                    <a16:rowId xmlns:a16="http://schemas.microsoft.com/office/drawing/2014/main" val="3686418912"/>
                  </a:ext>
                </a:extLst>
              </a:tr>
              <a:tr h="47867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u="none" strike="noStrike" cap="none" normalizeH="0" baseline="0" dirty="0">
                          <a:ln>
                            <a:noFill/>
                          </a:ln>
                          <a:effectLst/>
                          <a:latin typeface="+mn-lt"/>
                        </a:rPr>
                        <a:t>Assisted living, private, one bedroom</a:t>
                      </a:r>
                      <a:endParaRPr kumimoji="0" lang="en-US" sz="2000" b="0" i="0" u="none" strike="noStrike" cap="none" normalizeH="0" baseline="0" dirty="0">
                        <a:ln>
                          <a:noFill/>
                        </a:ln>
                        <a:solidFill>
                          <a:schemeClr val="tx1"/>
                        </a:solidFill>
                        <a:effectLst/>
                        <a:latin typeface="+mn-lt"/>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algn="ctr"/>
                      <a:r>
                        <a:rPr lang="en-US" sz="2400" dirty="0"/>
                        <a:t>$4,051</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0" i="0" u="none" strike="noStrike" cap="none" normalizeH="0" baseline="0" dirty="0">
                          <a:ln>
                            <a:noFill/>
                          </a:ln>
                          <a:solidFill>
                            <a:schemeClr val="tx1"/>
                          </a:solidFill>
                          <a:effectLst/>
                          <a:latin typeface="+mn-lt"/>
                          <a:ea typeface="ＭＳ Ｐゴシック" pitchFamily="-112" charset="-128"/>
                        </a:rPr>
                        <a:t>$48,612</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extLst>
                  <a:ext uri="{0D108BD9-81ED-4DB2-BD59-A6C34878D82A}">
                    <a16:rowId xmlns:a16="http://schemas.microsoft.com/office/drawing/2014/main" val="10002"/>
                  </a:ext>
                </a:extLst>
              </a:tr>
              <a:tr h="47867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u="none" strike="noStrike" cap="none" normalizeH="0" baseline="0" dirty="0">
                          <a:ln>
                            <a:noFill/>
                          </a:ln>
                          <a:effectLst/>
                          <a:latin typeface="+mn-lt"/>
                        </a:rPr>
                        <a:t>Nursing home, semi-private room</a:t>
                      </a:r>
                      <a:endParaRPr kumimoji="0" lang="en-US" sz="2000" b="0" i="0" u="none" strike="noStrike" cap="none" normalizeH="0" baseline="0" dirty="0">
                        <a:ln>
                          <a:noFill/>
                        </a:ln>
                        <a:solidFill>
                          <a:schemeClr val="tx1"/>
                        </a:solidFill>
                        <a:effectLst/>
                        <a:latin typeface="+mn-lt"/>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algn="ctr"/>
                      <a:r>
                        <a:rPr lang="en-US" sz="2400" dirty="0"/>
                        <a:t>$7,513</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0" i="0" u="none" strike="noStrike" cap="none" normalizeH="0" baseline="0" dirty="0">
                          <a:ln>
                            <a:noFill/>
                          </a:ln>
                          <a:solidFill>
                            <a:schemeClr val="tx1"/>
                          </a:solidFill>
                          <a:effectLst/>
                          <a:latin typeface="+mn-lt"/>
                          <a:ea typeface="+mn-ea"/>
                        </a:rPr>
                        <a:t>$90,156</a:t>
                      </a:r>
                      <a:endParaRPr kumimoji="0" lang="en-US" sz="2400" b="1" i="0" u="none" strike="noStrike" cap="none" normalizeH="0" baseline="0" dirty="0">
                        <a:ln>
                          <a:noFill/>
                        </a:ln>
                        <a:solidFill>
                          <a:schemeClr val="tx1"/>
                        </a:solidFill>
                        <a:effectLst/>
                        <a:latin typeface="+mn-lt"/>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7867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u="none" strike="noStrike" cap="none" normalizeH="0" baseline="0" dirty="0">
                          <a:ln>
                            <a:noFill/>
                          </a:ln>
                          <a:effectLst/>
                          <a:latin typeface="+mn-lt"/>
                        </a:rPr>
                        <a:t>Nursing home, private room</a:t>
                      </a:r>
                      <a:endParaRPr kumimoji="0" lang="en-US" sz="2000" b="0" i="0" u="none" strike="noStrike" cap="none" normalizeH="0" baseline="0" dirty="0">
                        <a:ln>
                          <a:noFill/>
                        </a:ln>
                        <a:solidFill>
                          <a:schemeClr val="tx1"/>
                        </a:solidFill>
                        <a:effectLst/>
                        <a:latin typeface="+mn-lt"/>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algn="ctr"/>
                      <a:r>
                        <a:rPr lang="en-US" sz="2400" dirty="0"/>
                        <a:t>$8,517</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0" i="0" u="none" strike="noStrike" cap="none" normalizeH="0" baseline="0" dirty="0">
                          <a:ln>
                            <a:noFill/>
                          </a:ln>
                          <a:solidFill>
                            <a:schemeClr val="tx1"/>
                          </a:solidFill>
                          <a:effectLst/>
                          <a:latin typeface="+mn-lt"/>
                          <a:ea typeface="ＭＳ Ｐゴシック" pitchFamily="-112" charset="-128"/>
                        </a:rPr>
                        <a:t>$102,204</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390525" y="6059100"/>
            <a:ext cx="5214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1200" b="0" dirty="0">
                <a:solidFill>
                  <a:srgbClr val="5F5F5F"/>
                </a:solidFill>
              </a:rPr>
              <a:t>Genworth, Cost of Care, 2019.</a:t>
            </a:r>
          </a:p>
        </p:txBody>
      </p:sp>
    </p:spTree>
    <p:extLst>
      <p:ext uri="{BB962C8B-B14F-4D97-AF65-F5344CB8AC3E}">
        <p14:creationId xmlns:p14="http://schemas.microsoft.com/office/powerpoint/2010/main" val="25252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11</a:t>
            </a:fld>
            <a:endParaRPr lang="en-US" dirty="0"/>
          </a:p>
        </p:txBody>
      </p:sp>
      <p:sp>
        <p:nvSpPr>
          <p:cNvPr id="6" name="Text Placeholder 5"/>
          <p:cNvSpPr>
            <a:spLocks noGrp="1"/>
          </p:cNvSpPr>
          <p:nvPr>
            <p:ph type="body" sz="quarter" idx="12"/>
          </p:nvPr>
        </p:nvSpPr>
        <p:spPr/>
        <p:txBody>
          <a:bodyPr/>
          <a:lstStyle/>
          <a:p>
            <a:r>
              <a:rPr lang="en-US" dirty="0"/>
              <a:t>Paying for care</a:t>
            </a:r>
          </a:p>
        </p:txBody>
      </p:sp>
      <p:grpSp>
        <p:nvGrpSpPr>
          <p:cNvPr id="13" name="Group 12"/>
          <p:cNvGrpSpPr/>
          <p:nvPr/>
        </p:nvGrpSpPr>
        <p:grpSpPr>
          <a:xfrm>
            <a:off x="4328160" y="1609059"/>
            <a:ext cx="6096000" cy="4064000"/>
            <a:chOff x="-416378" y="1516747"/>
            <a:chExt cx="6096000" cy="4064000"/>
          </a:xfrm>
        </p:grpSpPr>
        <p:graphicFrame>
          <p:nvGraphicFramePr>
            <p:cNvPr id="14" name="Chart 13"/>
            <p:cNvGraphicFramePr/>
            <p:nvPr>
              <p:extLst>
                <p:ext uri="{D42A27DB-BD31-4B8C-83A1-F6EECF244321}">
                  <p14:modId xmlns:p14="http://schemas.microsoft.com/office/powerpoint/2010/main" val="1597641879"/>
                </p:ext>
              </p:extLst>
            </p:nvPr>
          </p:nvGraphicFramePr>
          <p:xfrm>
            <a:off x="-416378" y="151674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730809" y="4506687"/>
              <a:ext cx="1894134" cy="653143"/>
            </a:xfrm>
            <a:prstGeom prst="rect">
              <a:avLst/>
            </a:prstGeom>
            <a:noFill/>
          </p:spPr>
          <p:txBody>
            <a:bodyPr wrap="square" rtlCol="0">
              <a:noAutofit/>
            </a:bodyPr>
            <a:lstStyle/>
            <a:p>
              <a:pPr algn="ctr">
                <a:lnSpc>
                  <a:spcPct val="90000"/>
                </a:lnSpc>
              </a:pPr>
              <a:r>
                <a:rPr lang="en-US" sz="2400" dirty="0">
                  <a:solidFill>
                    <a:schemeClr val="bg2"/>
                  </a:solidFill>
                </a:rPr>
                <a:t>Investments?</a:t>
              </a:r>
            </a:p>
          </p:txBody>
        </p:sp>
        <p:sp>
          <p:nvSpPr>
            <p:cNvPr id="16" name="TextBox 15"/>
            <p:cNvSpPr txBox="1"/>
            <p:nvPr/>
          </p:nvSpPr>
          <p:spPr>
            <a:xfrm>
              <a:off x="2715962" y="3167753"/>
              <a:ext cx="1431496" cy="653143"/>
            </a:xfrm>
            <a:prstGeom prst="rect">
              <a:avLst/>
            </a:prstGeom>
            <a:noFill/>
          </p:spPr>
          <p:txBody>
            <a:bodyPr wrap="square" rtlCol="0">
              <a:noAutofit/>
            </a:bodyPr>
            <a:lstStyle/>
            <a:p>
              <a:pPr algn="ctr">
                <a:lnSpc>
                  <a:spcPct val="90000"/>
                </a:lnSpc>
              </a:pPr>
              <a:r>
                <a:rPr lang="en-US" sz="2400" dirty="0">
                  <a:solidFill>
                    <a:schemeClr val="bg2"/>
                  </a:solidFill>
                </a:rPr>
                <a:t>Savings?</a:t>
              </a:r>
            </a:p>
          </p:txBody>
        </p:sp>
        <p:sp>
          <p:nvSpPr>
            <p:cNvPr id="19" name="TextBox 18"/>
            <p:cNvSpPr txBox="1"/>
            <p:nvPr/>
          </p:nvSpPr>
          <p:spPr>
            <a:xfrm>
              <a:off x="1262743" y="2993575"/>
              <a:ext cx="1251840" cy="653143"/>
            </a:xfrm>
            <a:prstGeom prst="rect">
              <a:avLst/>
            </a:prstGeom>
            <a:noFill/>
          </p:spPr>
          <p:txBody>
            <a:bodyPr wrap="square" rtlCol="0">
              <a:noAutofit/>
            </a:bodyPr>
            <a:lstStyle/>
            <a:p>
              <a:pPr algn="ctr">
                <a:lnSpc>
                  <a:spcPct val="90000"/>
                </a:lnSpc>
              </a:pPr>
              <a:r>
                <a:rPr lang="en-US" sz="2400" dirty="0">
                  <a:solidFill>
                    <a:schemeClr val="bg2"/>
                  </a:solidFill>
                </a:rPr>
                <a:t>Pension income?</a:t>
              </a:r>
            </a:p>
          </p:txBody>
        </p:sp>
      </p:grpSp>
      <p:sp>
        <p:nvSpPr>
          <p:cNvPr id="26" name="Rectangle 6"/>
          <p:cNvSpPr txBox="1">
            <a:spLocks/>
          </p:cNvSpPr>
          <p:nvPr/>
        </p:nvSpPr>
        <p:spPr bwMode="gray">
          <a:xfrm>
            <a:off x="6007281" y="5812074"/>
            <a:ext cx="3361801"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100" dirty="0">
                <a:solidFill>
                  <a:srgbClr val="5F5F5F"/>
                </a:solidFill>
              </a:rPr>
              <a:t>This chart is for illustrative purposes only.</a:t>
            </a:r>
            <a:endParaRPr lang="en-US" altLang="en-US" sz="1100" b="1" dirty="0">
              <a:solidFill>
                <a:srgbClr val="5F5F5F"/>
              </a:solidFill>
            </a:endParaRPr>
          </a:p>
        </p:txBody>
      </p:sp>
      <p:sp>
        <p:nvSpPr>
          <p:cNvPr id="27" name="Content Placeholder 6"/>
          <p:cNvSpPr txBox="1">
            <a:spLocks/>
          </p:cNvSpPr>
          <p:nvPr/>
        </p:nvSpPr>
        <p:spPr bwMode="auto">
          <a:xfrm>
            <a:off x="804821" y="2164636"/>
            <a:ext cx="3929743" cy="10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ts val="432"/>
              </a:spcAft>
              <a:buClr>
                <a:schemeClr val="bg1"/>
              </a:buClr>
              <a:buSzPct val="25000"/>
              <a:defRPr sz="2400" kern="1200">
                <a:solidFill>
                  <a:schemeClr val="tx1"/>
                </a:solidFill>
                <a:latin typeface="+mn-lt"/>
                <a:ea typeface="+mn-ea"/>
                <a:cs typeface="+mn-cs"/>
              </a:defRPr>
            </a:lvl1pPr>
            <a:lvl2pPr algn="l" rtl="0" eaLnBrk="0" fontAlgn="base" hangingPunct="0">
              <a:lnSpc>
                <a:spcPct val="90000"/>
              </a:lnSpc>
              <a:spcBef>
                <a:spcPct val="0"/>
              </a:spcBef>
              <a:spcAft>
                <a:spcPts val="432"/>
              </a:spcAft>
              <a:defRPr sz="2400" kern="1200">
                <a:solidFill>
                  <a:srgbClr val="5F5F5F"/>
                </a:solidFill>
                <a:latin typeface="+mn-lt"/>
                <a:ea typeface="+mn-ea"/>
                <a:cs typeface="+mn-cs"/>
              </a:defRPr>
            </a:lvl2pPr>
            <a:lvl3pPr marL="236538" indent="-228600" algn="l" rtl="0" eaLnBrk="0" fontAlgn="base" hangingPunct="0">
              <a:lnSpc>
                <a:spcPct val="90000"/>
              </a:lnSpc>
              <a:spcBef>
                <a:spcPct val="0"/>
              </a:spcBef>
              <a:spcAft>
                <a:spcPts val="18"/>
              </a:spcAft>
              <a:buFont typeface="Wingdings" pitchFamily="2" charset="2"/>
              <a:buChar char="§"/>
              <a:defRPr sz="2400" kern="1200">
                <a:solidFill>
                  <a:srgbClr val="5F5F5F"/>
                </a:solidFill>
                <a:latin typeface="+mn-lt"/>
                <a:ea typeface="+mn-ea"/>
                <a:cs typeface="+mn-cs"/>
              </a:defRPr>
            </a:lvl3pPr>
            <a:lvl4pPr marL="515938" indent="-166688" algn="l" rtl="0" eaLnBrk="0" fontAlgn="base" hangingPunct="0">
              <a:lnSpc>
                <a:spcPct val="90000"/>
              </a:lnSpc>
              <a:spcBef>
                <a:spcPct val="0"/>
              </a:spcBef>
              <a:spcAft>
                <a:spcPts val="360"/>
              </a:spcAft>
              <a:buFont typeface="Calibri" pitchFamily="34" charset="0"/>
              <a:buChar char="-"/>
              <a:defRPr sz="2000" kern="1200">
                <a:solidFill>
                  <a:srgbClr val="5F5F5F"/>
                </a:solidFill>
                <a:latin typeface="+mn-lt"/>
                <a:ea typeface="+mn-ea"/>
                <a:cs typeface="+mn-cs"/>
              </a:defRPr>
            </a:lvl4pPr>
            <a:lvl5pPr marL="798513" indent="-168275" algn="l" rtl="0" eaLnBrk="0" fontAlgn="base" hangingPunct="0">
              <a:lnSpc>
                <a:spcPct val="90000"/>
              </a:lnSpc>
              <a:spcBef>
                <a:spcPct val="0"/>
              </a:spcBef>
              <a:spcAft>
                <a:spcPts val="18"/>
              </a:spcAft>
              <a:buFont typeface="Calibri" pitchFamily="34" charset="0"/>
              <a:buChar char="-"/>
              <a:defRPr sz="1600" kern="1200">
                <a:solidFill>
                  <a:srgbClr val="5F5F5F"/>
                </a:solidFill>
                <a:latin typeface="+mn-lt"/>
                <a:ea typeface="+mn-ea"/>
                <a:cs typeface="+mn-cs"/>
              </a:defRPr>
            </a:lvl5pPr>
            <a:lvl6pPr marL="1089025" indent="-117475"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6pPr>
            <a:lvl7pPr marL="1255713"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7pPr>
            <a:lvl8pPr marL="1430338"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8pPr>
            <a:lvl9pPr marL="1604963" indent="-117475" algn="l" defTabSz="914400" rtl="0" eaLnBrk="1" latinLnBrk="0" hangingPunct="1">
              <a:spcBef>
                <a:spcPts val="0"/>
              </a:spcBef>
              <a:buFont typeface="Calibri" pitchFamily="34" charset="0"/>
              <a:buChar char="-"/>
              <a:tabLst/>
              <a:defRPr sz="1200" kern="1200">
                <a:solidFill>
                  <a:schemeClr val="tx1"/>
                </a:solidFill>
                <a:latin typeface="+mn-lt"/>
                <a:ea typeface="+mn-ea"/>
                <a:cs typeface="+mn-cs"/>
              </a:defRPr>
            </a:lvl9pPr>
          </a:lstStyle>
          <a:p>
            <a:pPr marL="457200" indent="-457200" defTabSz="914400">
              <a:buClrTx/>
              <a:buSzPct val="100000"/>
              <a:buFont typeface="Wingdings" panose="05000000000000000000" pitchFamily="2" charset="2"/>
              <a:buChar char="ü"/>
              <a:defRPr/>
            </a:pPr>
            <a:r>
              <a:rPr lang="en-US" sz="2800" dirty="0">
                <a:solidFill>
                  <a:schemeClr val="accent1"/>
                </a:solidFill>
              </a:rPr>
              <a:t>Personal funds</a:t>
            </a:r>
          </a:p>
        </p:txBody>
      </p:sp>
    </p:spTree>
    <p:extLst>
      <p:ext uri="{BB962C8B-B14F-4D97-AF65-F5344CB8AC3E}">
        <p14:creationId xmlns:p14="http://schemas.microsoft.com/office/powerpoint/2010/main" val="246347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6"/>
          <p:cNvSpPr txBox="1">
            <a:spLocks/>
          </p:cNvSpPr>
          <p:nvPr/>
        </p:nvSpPr>
        <p:spPr bwMode="auto">
          <a:xfrm>
            <a:off x="804821" y="2164636"/>
            <a:ext cx="4438469" cy="10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ts val="432"/>
              </a:spcAft>
              <a:buClr>
                <a:schemeClr val="bg1"/>
              </a:buClr>
              <a:buSzPct val="25000"/>
              <a:defRPr sz="2400" kern="1200">
                <a:solidFill>
                  <a:schemeClr val="tx1"/>
                </a:solidFill>
                <a:latin typeface="+mn-lt"/>
                <a:ea typeface="+mn-ea"/>
                <a:cs typeface="+mn-cs"/>
              </a:defRPr>
            </a:lvl1pPr>
            <a:lvl2pPr algn="l" rtl="0" eaLnBrk="0" fontAlgn="base" hangingPunct="0">
              <a:lnSpc>
                <a:spcPct val="90000"/>
              </a:lnSpc>
              <a:spcBef>
                <a:spcPct val="0"/>
              </a:spcBef>
              <a:spcAft>
                <a:spcPts val="432"/>
              </a:spcAft>
              <a:defRPr sz="2400" kern="1200">
                <a:solidFill>
                  <a:srgbClr val="5F5F5F"/>
                </a:solidFill>
                <a:latin typeface="+mn-lt"/>
                <a:ea typeface="+mn-ea"/>
                <a:cs typeface="+mn-cs"/>
              </a:defRPr>
            </a:lvl2pPr>
            <a:lvl3pPr marL="236538" indent="-228600" algn="l" rtl="0" eaLnBrk="0" fontAlgn="base" hangingPunct="0">
              <a:lnSpc>
                <a:spcPct val="90000"/>
              </a:lnSpc>
              <a:spcBef>
                <a:spcPct val="0"/>
              </a:spcBef>
              <a:spcAft>
                <a:spcPts val="18"/>
              </a:spcAft>
              <a:buFont typeface="Wingdings" pitchFamily="2" charset="2"/>
              <a:buChar char="§"/>
              <a:defRPr sz="2400" kern="1200">
                <a:solidFill>
                  <a:srgbClr val="5F5F5F"/>
                </a:solidFill>
                <a:latin typeface="+mn-lt"/>
                <a:ea typeface="+mn-ea"/>
                <a:cs typeface="+mn-cs"/>
              </a:defRPr>
            </a:lvl3pPr>
            <a:lvl4pPr marL="515938" indent="-166688" algn="l" rtl="0" eaLnBrk="0" fontAlgn="base" hangingPunct="0">
              <a:lnSpc>
                <a:spcPct val="90000"/>
              </a:lnSpc>
              <a:spcBef>
                <a:spcPct val="0"/>
              </a:spcBef>
              <a:spcAft>
                <a:spcPts val="360"/>
              </a:spcAft>
              <a:buFont typeface="Calibri" pitchFamily="34" charset="0"/>
              <a:buChar char="-"/>
              <a:defRPr sz="2000" kern="1200">
                <a:solidFill>
                  <a:srgbClr val="5F5F5F"/>
                </a:solidFill>
                <a:latin typeface="+mn-lt"/>
                <a:ea typeface="+mn-ea"/>
                <a:cs typeface="+mn-cs"/>
              </a:defRPr>
            </a:lvl4pPr>
            <a:lvl5pPr marL="798513" indent="-168275" algn="l" rtl="0" eaLnBrk="0" fontAlgn="base" hangingPunct="0">
              <a:lnSpc>
                <a:spcPct val="90000"/>
              </a:lnSpc>
              <a:spcBef>
                <a:spcPct val="0"/>
              </a:spcBef>
              <a:spcAft>
                <a:spcPts val="18"/>
              </a:spcAft>
              <a:buFont typeface="Calibri" pitchFamily="34" charset="0"/>
              <a:buChar char="-"/>
              <a:defRPr sz="1600" kern="1200">
                <a:solidFill>
                  <a:srgbClr val="5F5F5F"/>
                </a:solidFill>
                <a:latin typeface="+mn-lt"/>
                <a:ea typeface="+mn-ea"/>
                <a:cs typeface="+mn-cs"/>
              </a:defRPr>
            </a:lvl5pPr>
            <a:lvl6pPr marL="1089025" indent="-117475"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6pPr>
            <a:lvl7pPr marL="1255713"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7pPr>
            <a:lvl8pPr marL="1430338"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8pPr>
            <a:lvl9pPr marL="1604963" indent="-117475" algn="l" defTabSz="914400" rtl="0" eaLnBrk="1" latinLnBrk="0" hangingPunct="1">
              <a:spcBef>
                <a:spcPts val="0"/>
              </a:spcBef>
              <a:buFont typeface="Calibri" pitchFamily="34" charset="0"/>
              <a:buChar char="-"/>
              <a:tabLst/>
              <a:defRPr sz="1200" kern="1200">
                <a:solidFill>
                  <a:schemeClr val="tx1"/>
                </a:solidFill>
                <a:latin typeface="+mn-lt"/>
                <a:ea typeface="+mn-ea"/>
                <a:cs typeface="+mn-cs"/>
              </a:defRPr>
            </a:lvl9pPr>
          </a:lstStyle>
          <a:p>
            <a:pPr defTabSz="914400">
              <a:defRPr/>
            </a:pPr>
            <a:r>
              <a:rPr lang="en-US" sz="2800" dirty="0">
                <a:solidFill>
                  <a:schemeClr val="bg2">
                    <a:lumMod val="65000"/>
                  </a:schemeClr>
                </a:solidFill>
              </a:rPr>
              <a:t>Personal funds</a:t>
            </a:r>
          </a:p>
          <a:p>
            <a:pPr marL="457200" indent="-457200" defTabSz="914400">
              <a:buClrTx/>
              <a:buSzPct val="100000"/>
              <a:buFont typeface="Wingdings" panose="05000000000000000000" pitchFamily="2" charset="2"/>
              <a:buChar char="ü"/>
              <a:defRPr/>
            </a:pPr>
            <a:r>
              <a:rPr lang="en-US" sz="2800" dirty="0">
                <a:solidFill>
                  <a:schemeClr val="accent1"/>
                </a:solidFill>
              </a:rPr>
              <a:t>Long term care insurance</a:t>
            </a:r>
          </a:p>
        </p:txBody>
      </p:sp>
      <p:sp>
        <p:nvSpPr>
          <p:cNvPr id="2" name="Slide Number Placeholder 1"/>
          <p:cNvSpPr>
            <a:spLocks noGrp="1"/>
          </p:cNvSpPr>
          <p:nvPr>
            <p:ph type="sldNum" sz="quarter" idx="11"/>
          </p:nvPr>
        </p:nvSpPr>
        <p:spPr/>
        <p:txBody>
          <a:bodyPr/>
          <a:lstStyle/>
          <a:p>
            <a:fld id="{67FC5CDF-15F9-4054-9F50-C9080AAD3281}" type="slidenum">
              <a:rPr lang="en-US" smtClean="0"/>
              <a:pPr/>
              <a:t>12</a:t>
            </a:fld>
            <a:endParaRPr lang="en-US" dirty="0"/>
          </a:p>
        </p:txBody>
      </p:sp>
      <p:sp>
        <p:nvSpPr>
          <p:cNvPr id="6" name="Text Placeholder 5"/>
          <p:cNvSpPr>
            <a:spLocks noGrp="1"/>
          </p:cNvSpPr>
          <p:nvPr>
            <p:ph type="body" sz="quarter" idx="12"/>
          </p:nvPr>
        </p:nvSpPr>
        <p:spPr/>
        <p:txBody>
          <a:bodyPr/>
          <a:lstStyle/>
          <a:p>
            <a:r>
              <a:rPr lang="en-US" dirty="0"/>
              <a:t>Paying for care</a:t>
            </a:r>
          </a:p>
        </p:txBody>
      </p:sp>
      <p:sp>
        <p:nvSpPr>
          <p:cNvPr id="11" name="Rectangle 10"/>
          <p:cNvSpPr/>
          <p:nvPr/>
        </p:nvSpPr>
        <p:spPr>
          <a:xfrm>
            <a:off x="5463419" y="2360760"/>
            <a:ext cx="5661781" cy="2677656"/>
          </a:xfrm>
          <a:prstGeom prst="rect">
            <a:avLst/>
          </a:prstGeom>
        </p:spPr>
        <p:txBody>
          <a:bodyPr wrap="square">
            <a:spAutoFit/>
          </a:bodyPr>
          <a:lstStyle/>
          <a:p>
            <a:pPr marL="342900" indent="-342900">
              <a:buSzPct val="100000"/>
              <a:buFont typeface="Arial" panose="020B0604020202020204" pitchFamily="34" charset="0"/>
              <a:buChar char="•"/>
              <a:defRPr/>
            </a:pPr>
            <a:r>
              <a:rPr lang="en-US" sz="2400" dirty="0">
                <a:solidFill>
                  <a:srgbClr val="5F5F5F"/>
                </a:solidFill>
              </a:rPr>
              <a:t>If care is already needed purchasing long term care insurance is not an option</a:t>
            </a:r>
          </a:p>
          <a:p>
            <a:pPr marL="342900" indent="-342900">
              <a:buSzPct val="100000"/>
              <a:buFont typeface="Arial" panose="020B0604020202020204" pitchFamily="34" charset="0"/>
              <a:buChar char="•"/>
              <a:defRPr/>
            </a:pPr>
            <a:r>
              <a:rPr lang="en-US" sz="2400" dirty="0">
                <a:solidFill>
                  <a:srgbClr val="5F5F5F"/>
                </a:solidFill>
              </a:rPr>
              <a:t>Few Americans have long term </a:t>
            </a:r>
            <a:br>
              <a:rPr lang="en-US" sz="2400" dirty="0">
                <a:solidFill>
                  <a:srgbClr val="5F5F5F"/>
                </a:solidFill>
              </a:rPr>
            </a:br>
            <a:r>
              <a:rPr lang="en-US" sz="2400" dirty="0">
                <a:solidFill>
                  <a:srgbClr val="5F5F5F"/>
                </a:solidFill>
              </a:rPr>
              <a:t>care insurance</a:t>
            </a:r>
          </a:p>
          <a:p>
            <a:pPr marL="342900" indent="-342900">
              <a:buSzPct val="100000"/>
              <a:buFont typeface="Arial" panose="020B0604020202020204" pitchFamily="34" charset="0"/>
              <a:buChar char="•"/>
              <a:defRPr/>
            </a:pPr>
            <a:r>
              <a:rPr lang="en-US" sz="2400" dirty="0">
                <a:solidFill>
                  <a:srgbClr val="5F5F5F"/>
                </a:solidFill>
              </a:rPr>
              <a:t>Contact the insurance company for information regarding your policy </a:t>
            </a:r>
            <a:br>
              <a:rPr lang="en-US" sz="2400" dirty="0">
                <a:solidFill>
                  <a:srgbClr val="5F5F5F"/>
                </a:solidFill>
              </a:rPr>
            </a:br>
            <a:r>
              <a:rPr lang="en-US" sz="2400" dirty="0">
                <a:solidFill>
                  <a:srgbClr val="5F5F5F"/>
                </a:solidFill>
              </a:rPr>
              <a:t>and claims</a:t>
            </a:r>
          </a:p>
        </p:txBody>
      </p:sp>
    </p:spTree>
    <p:extLst>
      <p:ext uri="{BB962C8B-B14F-4D97-AF65-F5344CB8AC3E}">
        <p14:creationId xmlns:p14="http://schemas.microsoft.com/office/powerpoint/2010/main" val="312372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6"/>
          <p:cNvSpPr txBox="1">
            <a:spLocks/>
          </p:cNvSpPr>
          <p:nvPr/>
        </p:nvSpPr>
        <p:spPr bwMode="auto">
          <a:xfrm>
            <a:off x="804821" y="2131984"/>
            <a:ext cx="4438469" cy="10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ts val="432"/>
              </a:spcAft>
              <a:buClr>
                <a:schemeClr val="bg1"/>
              </a:buClr>
              <a:buSzPct val="25000"/>
              <a:defRPr sz="2400" kern="1200">
                <a:solidFill>
                  <a:schemeClr val="tx1"/>
                </a:solidFill>
                <a:latin typeface="+mn-lt"/>
                <a:ea typeface="+mn-ea"/>
                <a:cs typeface="+mn-cs"/>
              </a:defRPr>
            </a:lvl1pPr>
            <a:lvl2pPr algn="l" rtl="0" eaLnBrk="0" fontAlgn="base" hangingPunct="0">
              <a:lnSpc>
                <a:spcPct val="90000"/>
              </a:lnSpc>
              <a:spcBef>
                <a:spcPct val="0"/>
              </a:spcBef>
              <a:spcAft>
                <a:spcPts val="432"/>
              </a:spcAft>
              <a:defRPr sz="2400" kern="1200">
                <a:solidFill>
                  <a:srgbClr val="5F5F5F"/>
                </a:solidFill>
                <a:latin typeface="+mn-lt"/>
                <a:ea typeface="+mn-ea"/>
                <a:cs typeface="+mn-cs"/>
              </a:defRPr>
            </a:lvl2pPr>
            <a:lvl3pPr marL="236538" indent="-228600" algn="l" rtl="0" eaLnBrk="0" fontAlgn="base" hangingPunct="0">
              <a:lnSpc>
                <a:spcPct val="90000"/>
              </a:lnSpc>
              <a:spcBef>
                <a:spcPct val="0"/>
              </a:spcBef>
              <a:spcAft>
                <a:spcPts val="18"/>
              </a:spcAft>
              <a:buFont typeface="Wingdings" pitchFamily="2" charset="2"/>
              <a:buChar char="§"/>
              <a:defRPr sz="2400" kern="1200">
                <a:solidFill>
                  <a:srgbClr val="5F5F5F"/>
                </a:solidFill>
                <a:latin typeface="+mn-lt"/>
                <a:ea typeface="+mn-ea"/>
                <a:cs typeface="+mn-cs"/>
              </a:defRPr>
            </a:lvl3pPr>
            <a:lvl4pPr marL="515938" indent="-166688" algn="l" rtl="0" eaLnBrk="0" fontAlgn="base" hangingPunct="0">
              <a:lnSpc>
                <a:spcPct val="90000"/>
              </a:lnSpc>
              <a:spcBef>
                <a:spcPct val="0"/>
              </a:spcBef>
              <a:spcAft>
                <a:spcPts val="360"/>
              </a:spcAft>
              <a:buFont typeface="Calibri" pitchFamily="34" charset="0"/>
              <a:buChar char="-"/>
              <a:defRPr sz="2000" kern="1200">
                <a:solidFill>
                  <a:srgbClr val="5F5F5F"/>
                </a:solidFill>
                <a:latin typeface="+mn-lt"/>
                <a:ea typeface="+mn-ea"/>
                <a:cs typeface="+mn-cs"/>
              </a:defRPr>
            </a:lvl4pPr>
            <a:lvl5pPr marL="798513" indent="-168275" algn="l" rtl="0" eaLnBrk="0" fontAlgn="base" hangingPunct="0">
              <a:lnSpc>
                <a:spcPct val="90000"/>
              </a:lnSpc>
              <a:spcBef>
                <a:spcPct val="0"/>
              </a:spcBef>
              <a:spcAft>
                <a:spcPts val="18"/>
              </a:spcAft>
              <a:buFont typeface="Calibri" pitchFamily="34" charset="0"/>
              <a:buChar char="-"/>
              <a:defRPr sz="1600" kern="1200">
                <a:solidFill>
                  <a:srgbClr val="5F5F5F"/>
                </a:solidFill>
                <a:latin typeface="+mn-lt"/>
                <a:ea typeface="+mn-ea"/>
                <a:cs typeface="+mn-cs"/>
              </a:defRPr>
            </a:lvl5pPr>
            <a:lvl6pPr marL="1089025" indent="-117475"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6pPr>
            <a:lvl7pPr marL="1255713"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7pPr>
            <a:lvl8pPr marL="1430338"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8pPr>
            <a:lvl9pPr marL="1604963" indent="-117475" algn="l" defTabSz="914400" rtl="0" eaLnBrk="1" latinLnBrk="0" hangingPunct="1">
              <a:spcBef>
                <a:spcPts val="0"/>
              </a:spcBef>
              <a:buFont typeface="Calibri" pitchFamily="34" charset="0"/>
              <a:buChar char="-"/>
              <a:tabLst/>
              <a:defRPr sz="1200" kern="1200">
                <a:solidFill>
                  <a:schemeClr val="tx1"/>
                </a:solidFill>
                <a:latin typeface="+mn-lt"/>
                <a:ea typeface="+mn-ea"/>
                <a:cs typeface="+mn-cs"/>
              </a:defRPr>
            </a:lvl9pPr>
          </a:lstStyle>
          <a:p>
            <a:pPr defTabSz="914400">
              <a:defRPr/>
            </a:pPr>
            <a:r>
              <a:rPr lang="en-US" sz="2800" dirty="0">
                <a:solidFill>
                  <a:schemeClr val="bg2">
                    <a:lumMod val="65000"/>
                  </a:schemeClr>
                </a:solidFill>
              </a:rPr>
              <a:t>Personal funds</a:t>
            </a:r>
          </a:p>
          <a:p>
            <a:pPr defTabSz="914400">
              <a:defRPr/>
            </a:pPr>
            <a:r>
              <a:rPr lang="en-US" sz="2800" dirty="0">
                <a:solidFill>
                  <a:schemeClr val="bg2">
                    <a:lumMod val="65000"/>
                  </a:schemeClr>
                </a:solidFill>
              </a:rPr>
              <a:t>Long term care insurance</a:t>
            </a:r>
          </a:p>
          <a:p>
            <a:pPr marL="457200" indent="-457200" defTabSz="914400">
              <a:buClrTx/>
              <a:buSzPct val="100000"/>
              <a:buFont typeface="Wingdings" panose="05000000000000000000" pitchFamily="2" charset="2"/>
              <a:buChar char="ü"/>
              <a:defRPr/>
            </a:pPr>
            <a:r>
              <a:rPr lang="en-US" sz="2800" dirty="0">
                <a:solidFill>
                  <a:schemeClr val="accent1"/>
                </a:solidFill>
              </a:rPr>
              <a:t>Life insurance</a:t>
            </a:r>
          </a:p>
        </p:txBody>
      </p:sp>
      <p:sp>
        <p:nvSpPr>
          <p:cNvPr id="2" name="Slide Number Placeholder 1"/>
          <p:cNvSpPr>
            <a:spLocks noGrp="1"/>
          </p:cNvSpPr>
          <p:nvPr>
            <p:ph type="sldNum" sz="quarter" idx="11"/>
          </p:nvPr>
        </p:nvSpPr>
        <p:spPr/>
        <p:txBody>
          <a:bodyPr/>
          <a:lstStyle/>
          <a:p>
            <a:fld id="{67FC5CDF-15F9-4054-9F50-C9080AAD3281}" type="slidenum">
              <a:rPr lang="en-US" smtClean="0"/>
              <a:pPr/>
              <a:t>13</a:t>
            </a:fld>
            <a:endParaRPr lang="en-US" dirty="0"/>
          </a:p>
        </p:txBody>
      </p:sp>
      <p:sp>
        <p:nvSpPr>
          <p:cNvPr id="6" name="Text Placeholder 5"/>
          <p:cNvSpPr>
            <a:spLocks noGrp="1"/>
          </p:cNvSpPr>
          <p:nvPr>
            <p:ph type="body" sz="quarter" idx="12"/>
          </p:nvPr>
        </p:nvSpPr>
        <p:spPr/>
        <p:txBody>
          <a:bodyPr/>
          <a:lstStyle/>
          <a:p>
            <a:r>
              <a:rPr lang="en-US" dirty="0"/>
              <a:t>Paying for care</a:t>
            </a:r>
          </a:p>
        </p:txBody>
      </p:sp>
      <p:sp>
        <p:nvSpPr>
          <p:cNvPr id="11" name="Rectangle 10"/>
          <p:cNvSpPr/>
          <p:nvPr/>
        </p:nvSpPr>
        <p:spPr>
          <a:xfrm>
            <a:off x="4992539" y="1929554"/>
            <a:ext cx="6471328" cy="3046988"/>
          </a:xfrm>
          <a:prstGeom prst="rect">
            <a:avLst/>
          </a:prstGeom>
        </p:spPr>
        <p:txBody>
          <a:bodyPr wrap="square">
            <a:spAutoFit/>
          </a:bodyPr>
          <a:lstStyle/>
          <a:p>
            <a:pPr>
              <a:buSzPct val="100000"/>
              <a:defRPr/>
            </a:pPr>
            <a:r>
              <a:rPr lang="en-US" sz="2400" b="1" dirty="0"/>
              <a:t>Hybrid life and long term care policies</a:t>
            </a:r>
          </a:p>
          <a:p>
            <a:pPr marL="342900" indent="-342900">
              <a:buSzPct val="100000"/>
              <a:buFont typeface="Arial" panose="020B0604020202020204" pitchFamily="34" charset="0"/>
              <a:buChar char="•"/>
              <a:defRPr/>
            </a:pPr>
            <a:r>
              <a:rPr lang="en-US" sz="2400" dirty="0">
                <a:solidFill>
                  <a:srgbClr val="5F5F5F"/>
                </a:solidFill>
              </a:rPr>
              <a:t>Policies that pay for some long term care costs if needed. A death benefit is paid to the beneficiaries, but may be reduced or eliminated if funds were used for care</a:t>
            </a:r>
          </a:p>
          <a:p>
            <a:pPr marL="342900" indent="-342900">
              <a:buSzPct val="100000"/>
              <a:buFont typeface="Arial" panose="020B0604020202020204" pitchFamily="34" charset="0"/>
              <a:buChar char="•"/>
              <a:defRPr/>
            </a:pPr>
            <a:r>
              <a:rPr lang="en-US" sz="2400" dirty="0">
                <a:solidFill>
                  <a:srgbClr val="5F5F5F"/>
                </a:solidFill>
              </a:rPr>
              <a:t>May be obtainable with some pre-existing conditions</a:t>
            </a:r>
          </a:p>
          <a:p>
            <a:pPr>
              <a:buSzPct val="100000"/>
              <a:defRPr/>
            </a:pPr>
            <a:r>
              <a:rPr lang="en-US" sz="2400" b="1" dirty="0"/>
              <a:t>Potential accelerated death benefits if:</a:t>
            </a:r>
          </a:p>
        </p:txBody>
      </p:sp>
      <p:grpSp>
        <p:nvGrpSpPr>
          <p:cNvPr id="7" name="Group 6"/>
          <p:cNvGrpSpPr/>
          <p:nvPr/>
        </p:nvGrpSpPr>
        <p:grpSpPr>
          <a:xfrm>
            <a:off x="4034284" y="5022860"/>
            <a:ext cx="1737592" cy="1023270"/>
            <a:chOff x="786924" y="5083616"/>
            <a:chExt cx="1737592" cy="1023270"/>
          </a:xfrm>
        </p:grpSpPr>
        <p:sp>
          <p:nvSpPr>
            <p:cNvPr id="8" name="Rectangle 7"/>
            <p:cNvSpPr/>
            <p:nvPr/>
          </p:nvSpPr>
          <p:spPr>
            <a:xfrm>
              <a:off x="786924" y="5083616"/>
              <a:ext cx="1729722" cy="1023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sp>
          <p:nvSpPr>
            <p:cNvPr id="9" name="TextBox 8"/>
            <p:cNvSpPr txBox="1"/>
            <p:nvPr/>
          </p:nvSpPr>
          <p:spPr>
            <a:xfrm>
              <a:off x="798335" y="5192486"/>
              <a:ext cx="1726181" cy="914400"/>
            </a:xfrm>
            <a:prstGeom prst="rect">
              <a:avLst/>
            </a:prstGeom>
            <a:noFill/>
          </p:spPr>
          <p:txBody>
            <a:bodyPr wrap="square" rtlCol="0">
              <a:noAutofit/>
            </a:bodyPr>
            <a:lstStyle/>
            <a:p>
              <a:pPr algn="ctr">
                <a:lnSpc>
                  <a:spcPct val="90000"/>
                </a:lnSpc>
              </a:pPr>
              <a:r>
                <a:rPr lang="en-US" sz="1800" dirty="0">
                  <a:solidFill>
                    <a:schemeClr val="tx1"/>
                  </a:solidFill>
                </a:rPr>
                <a:t>Terminally ill or life threatening diagnosis</a:t>
              </a:r>
            </a:p>
          </p:txBody>
        </p:sp>
      </p:grpSp>
      <p:grpSp>
        <p:nvGrpSpPr>
          <p:cNvPr id="10" name="Group 9"/>
          <p:cNvGrpSpPr/>
          <p:nvPr/>
        </p:nvGrpSpPr>
        <p:grpSpPr>
          <a:xfrm>
            <a:off x="5939484" y="5022860"/>
            <a:ext cx="1729723" cy="1023271"/>
            <a:chOff x="2640576" y="5116266"/>
            <a:chExt cx="1729723" cy="1023271"/>
          </a:xfrm>
        </p:grpSpPr>
        <p:sp>
          <p:nvSpPr>
            <p:cNvPr id="12" name="Rectangle 11"/>
            <p:cNvSpPr/>
            <p:nvPr/>
          </p:nvSpPr>
          <p:spPr>
            <a:xfrm>
              <a:off x="2640576" y="5116267"/>
              <a:ext cx="1729722" cy="1023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sp>
          <p:nvSpPr>
            <p:cNvPr id="13" name="TextBox 12"/>
            <p:cNvSpPr txBox="1"/>
            <p:nvPr/>
          </p:nvSpPr>
          <p:spPr>
            <a:xfrm>
              <a:off x="2674767" y="5116266"/>
              <a:ext cx="1695532" cy="990619"/>
            </a:xfrm>
            <a:prstGeom prst="rect">
              <a:avLst/>
            </a:prstGeom>
            <a:noFill/>
          </p:spPr>
          <p:txBody>
            <a:bodyPr wrap="square" rtlCol="0">
              <a:noAutofit/>
            </a:bodyPr>
            <a:lstStyle/>
            <a:p>
              <a:pPr algn="ctr">
                <a:lnSpc>
                  <a:spcPct val="90000"/>
                </a:lnSpc>
              </a:pPr>
              <a:r>
                <a:rPr lang="en-US" sz="1700" dirty="0">
                  <a:solidFill>
                    <a:schemeClr val="tx1"/>
                  </a:solidFill>
                </a:rPr>
                <a:t>Needs long term care services for extended amount of time</a:t>
              </a:r>
            </a:p>
          </p:txBody>
        </p:sp>
      </p:grpSp>
      <p:grpSp>
        <p:nvGrpSpPr>
          <p:cNvPr id="14" name="Group 13"/>
          <p:cNvGrpSpPr/>
          <p:nvPr/>
        </p:nvGrpSpPr>
        <p:grpSpPr>
          <a:xfrm>
            <a:off x="7836815" y="5022860"/>
            <a:ext cx="1729723" cy="1023270"/>
            <a:chOff x="4674664" y="5083616"/>
            <a:chExt cx="1729723" cy="1023270"/>
          </a:xfrm>
        </p:grpSpPr>
        <p:sp>
          <p:nvSpPr>
            <p:cNvPr id="15" name="Rectangle 14"/>
            <p:cNvSpPr/>
            <p:nvPr/>
          </p:nvSpPr>
          <p:spPr>
            <a:xfrm>
              <a:off x="4674664" y="5083616"/>
              <a:ext cx="1729722" cy="1023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sp>
          <p:nvSpPr>
            <p:cNvPr id="16" name="TextBox 15"/>
            <p:cNvSpPr txBox="1"/>
            <p:nvPr/>
          </p:nvSpPr>
          <p:spPr>
            <a:xfrm>
              <a:off x="4674664" y="5192486"/>
              <a:ext cx="1729723" cy="914398"/>
            </a:xfrm>
            <a:prstGeom prst="rect">
              <a:avLst/>
            </a:prstGeom>
            <a:noFill/>
          </p:spPr>
          <p:txBody>
            <a:bodyPr wrap="square" rtlCol="0">
              <a:noAutofit/>
            </a:bodyPr>
            <a:lstStyle/>
            <a:p>
              <a:pPr algn="ctr">
                <a:lnSpc>
                  <a:spcPct val="90000"/>
                </a:lnSpc>
              </a:pPr>
              <a:r>
                <a:rPr lang="en-US" sz="1800" dirty="0">
                  <a:solidFill>
                    <a:schemeClr val="tx1"/>
                  </a:solidFill>
                </a:rPr>
                <a:t>Permanently confined to a nursing home</a:t>
              </a:r>
            </a:p>
          </p:txBody>
        </p:sp>
      </p:grpSp>
      <p:grpSp>
        <p:nvGrpSpPr>
          <p:cNvPr id="17" name="Group 16"/>
          <p:cNvGrpSpPr/>
          <p:nvPr/>
        </p:nvGrpSpPr>
        <p:grpSpPr>
          <a:xfrm>
            <a:off x="9734145" y="5022860"/>
            <a:ext cx="1729722" cy="1023270"/>
            <a:chOff x="6486785" y="5083616"/>
            <a:chExt cx="1729722" cy="1023270"/>
          </a:xfrm>
        </p:grpSpPr>
        <p:sp>
          <p:nvSpPr>
            <p:cNvPr id="18" name="Rectangle 17"/>
            <p:cNvSpPr/>
            <p:nvPr/>
          </p:nvSpPr>
          <p:spPr>
            <a:xfrm>
              <a:off x="6486785" y="5083616"/>
              <a:ext cx="1729722" cy="1023270"/>
            </a:xfrm>
            <a:prstGeom prst="rect">
              <a:avLst/>
            </a:prstGeom>
            <a:solidFill>
              <a:srgbClr val="E7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sp>
          <p:nvSpPr>
            <p:cNvPr id="19" name="TextBox 18"/>
            <p:cNvSpPr txBox="1"/>
            <p:nvPr/>
          </p:nvSpPr>
          <p:spPr>
            <a:xfrm>
              <a:off x="6486785" y="5083616"/>
              <a:ext cx="1729722" cy="1023268"/>
            </a:xfrm>
            <a:prstGeom prst="rect">
              <a:avLst/>
            </a:prstGeom>
            <a:solidFill>
              <a:schemeClr val="accent6">
                <a:lumMod val="20000"/>
                <a:lumOff val="80000"/>
              </a:schemeClr>
            </a:solidFill>
          </p:spPr>
          <p:txBody>
            <a:bodyPr wrap="square" rtlCol="0">
              <a:noAutofit/>
            </a:bodyPr>
            <a:lstStyle/>
            <a:p>
              <a:pPr algn="ctr">
                <a:lnSpc>
                  <a:spcPct val="90000"/>
                </a:lnSpc>
              </a:pPr>
              <a:r>
                <a:rPr lang="en-US" sz="1700" dirty="0"/>
                <a:t>Needs assistance with Activities of Daily Living (ADLs)</a:t>
              </a:r>
              <a:endParaRPr lang="en-US" sz="1700" dirty="0">
                <a:solidFill>
                  <a:schemeClr val="tx1"/>
                </a:solidFill>
              </a:endParaRPr>
            </a:p>
          </p:txBody>
        </p:sp>
      </p:grpSp>
    </p:spTree>
    <p:extLst>
      <p:ext uri="{BB962C8B-B14F-4D97-AF65-F5344CB8AC3E}">
        <p14:creationId xmlns:p14="http://schemas.microsoft.com/office/powerpoint/2010/main" val="4236982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14</a:t>
            </a:fld>
            <a:endParaRPr lang="en-US" dirty="0"/>
          </a:p>
        </p:txBody>
      </p:sp>
      <p:sp>
        <p:nvSpPr>
          <p:cNvPr id="6" name="Text Placeholder 5"/>
          <p:cNvSpPr>
            <a:spLocks noGrp="1"/>
          </p:cNvSpPr>
          <p:nvPr>
            <p:ph type="body" sz="quarter" idx="20"/>
          </p:nvPr>
        </p:nvSpPr>
        <p:spPr/>
        <p:txBody>
          <a:bodyPr/>
          <a:lstStyle/>
          <a:p>
            <a:r>
              <a:rPr lang="en-US" sz="4000" b="1" dirty="0"/>
              <a:t>MEDICARE</a:t>
            </a:r>
          </a:p>
          <a:p>
            <a:r>
              <a:rPr lang="en-US" dirty="0"/>
              <a:t>Does not pay for most long term care services</a:t>
            </a:r>
          </a:p>
        </p:txBody>
      </p:sp>
      <p:sp>
        <p:nvSpPr>
          <p:cNvPr id="9" name="Content Placeholder 2"/>
          <p:cNvSpPr txBox="1">
            <a:spLocks/>
          </p:cNvSpPr>
          <p:nvPr/>
        </p:nvSpPr>
        <p:spPr bwMode="auto">
          <a:xfrm>
            <a:off x="7007564" y="1757639"/>
            <a:ext cx="4541272" cy="108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ts val="432"/>
              </a:spcAft>
              <a:buClr>
                <a:schemeClr val="bg1"/>
              </a:buClr>
              <a:buSzPct val="25000"/>
              <a:defRPr sz="2400" kern="1200">
                <a:solidFill>
                  <a:schemeClr val="tx1"/>
                </a:solidFill>
                <a:latin typeface="+mn-lt"/>
                <a:ea typeface="+mn-ea"/>
                <a:cs typeface="+mn-cs"/>
              </a:defRPr>
            </a:lvl1pPr>
            <a:lvl2pPr algn="l" rtl="0" eaLnBrk="0" fontAlgn="base" hangingPunct="0">
              <a:lnSpc>
                <a:spcPct val="90000"/>
              </a:lnSpc>
              <a:spcBef>
                <a:spcPct val="0"/>
              </a:spcBef>
              <a:spcAft>
                <a:spcPts val="432"/>
              </a:spcAft>
              <a:defRPr sz="2400" kern="1200">
                <a:solidFill>
                  <a:srgbClr val="5F5F5F"/>
                </a:solidFill>
                <a:latin typeface="+mn-lt"/>
                <a:ea typeface="+mn-ea"/>
                <a:cs typeface="+mn-cs"/>
              </a:defRPr>
            </a:lvl2pPr>
            <a:lvl3pPr marL="236538" indent="-228600" algn="l" rtl="0" eaLnBrk="0" fontAlgn="base" hangingPunct="0">
              <a:lnSpc>
                <a:spcPct val="90000"/>
              </a:lnSpc>
              <a:spcBef>
                <a:spcPct val="0"/>
              </a:spcBef>
              <a:spcAft>
                <a:spcPts val="18"/>
              </a:spcAft>
              <a:buFont typeface="Wingdings" pitchFamily="2" charset="2"/>
              <a:buChar char="§"/>
              <a:defRPr sz="2400" kern="1200">
                <a:solidFill>
                  <a:srgbClr val="5F5F5F"/>
                </a:solidFill>
                <a:latin typeface="+mn-lt"/>
                <a:ea typeface="+mn-ea"/>
                <a:cs typeface="+mn-cs"/>
              </a:defRPr>
            </a:lvl3pPr>
            <a:lvl4pPr marL="515938" indent="-166688" algn="l" rtl="0" eaLnBrk="0" fontAlgn="base" hangingPunct="0">
              <a:lnSpc>
                <a:spcPct val="90000"/>
              </a:lnSpc>
              <a:spcBef>
                <a:spcPct val="0"/>
              </a:spcBef>
              <a:spcAft>
                <a:spcPts val="360"/>
              </a:spcAft>
              <a:buFont typeface="Calibri" pitchFamily="34" charset="0"/>
              <a:buChar char="-"/>
              <a:defRPr sz="2000" kern="1200">
                <a:solidFill>
                  <a:srgbClr val="5F5F5F"/>
                </a:solidFill>
                <a:latin typeface="+mn-lt"/>
                <a:ea typeface="+mn-ea"/>
                <a:cs typeface="+mn-cs"/>
              </a:defRPr>
            </a:lvl4pPr>
            <a:lvl5pPr marL="798513" indent="-168275" algn="l" rtl="0" eaLnBrk="0" fontAlgn="base" hangingPunct="0">
              <a:lnSpc>
                <a:spcPct val="90000"/>
              </a:lnSpc>
              <a:spcBef>
                <a:spcPct val="0"/>
              </a:spcBef>
              <a:spcAft>
                <a:spcPts val="18"/>
              </a:spcAft>
              <a:buFont typeface="Calibri" pitchFamily="34" charset="0"/>
              <a:buChar char="-"/>
              <a:defRPr sz="1600" kern="1200">
                <a:solidFill>
                  <a:srgbClr val="5F5F5F"/>
                </a:solidFill>
                <a:latin typeface="+mn-lt"/>
                <a:ea typeface="+mn-ea"/>
                <a:cs typeface="+mn-cs"/>
              </a:defRPr>
            </a:lvl5pPr>
            <a:lvl6pPr marL="1089025" indent="-117475"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6pPr>
            <a:lvl7pPr marL="1255713"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7pPr>
            <a:lvl8pPr marL="1430338"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8pPr>
            <a:lvl9pPr marL="1604963" indent="-117475" algn="l" defTabSz="914400" rtl="0" eaLnBrk="1" latinLnBrk="0" hangingPunct="1">
              <a:spcBef>
                <a:spcPts val="0"/>
              </a:spcBef>
              <a:buFont typeface="Calibri" pitchFamily="34" charset="0"/>
              <a:buChar char="-"/>
              <a:tabLst/>
              <a:defRPr sz="1200" kern="1200">
                <a:solidFill>
                  <a:schemeClr val="tx1"/>
                </a:solidFill>
                <a:latin typeface="+mn-lt"/>
                <a:ea typeface="+mn-ea"/>
                <a:cs typeface="+mn-cs"/>
              </a:defRPr>
            </a:lvl9pPr>
          </a:lstStyle>
          <a:p>
            <a:pPr defTabSz="914400">
              <a:spcAft>
                <a:spcPts val="600"/>
              </a:spcAft>
              <a:defRPr/>
            </a:pPr>
            <a:r>
              <a:rPr lang="en-US" dirty="0"/>
              <a:t>May pay for certain services depending on conditions</a:t>
            </a:r>
          </a:p>
          <a:p>
            <a:pPr defTabSz="914400">
              <a:defRPr/>
            </a:pPr>
            <a:r>
              <a:rPr lang="en-US" b="1" dirty="0"/>
              <a:t>Skilled nursing facility</a:t>
            </a:r>
          </a:p>
          <a:p>
            <a:pPr lvl="2" defTabSz="914400">
              <a:spcBef>
                <a:spcPts val="300"/>
              </a:spcBef>
              <a:spcAft>
                <a:spcPts val="300"/>
              </a:spcAft>
              <a:buFont typeface="Arial" panose="020B0604020202020204" pitchFamily="34" charset="0"/>
              <a:buChar char="•"/>
              <a:defRPr/>
            </a:pPr>
            <a:r>
              <a:rPr lang="en-US" sz="1800" dirty="0"/>
              <a:t>Hospital stay of at least three days </a:t>
            </a:r>
            <a:br>
              <a:rPr lang="en-US" sz="1800" dirty="0"/>
            </a:br>
            <a:r>
              <a:rPr lang="en-US" sz="1800" dirty="0"/>
              <a:t>(not observation)</a:t>
            </a:r>
          </a:p>
          <a:p>
            <a:pPr lvl="2" defTabSz="914400">
              <a:spcBef>
                <a:spcPts val="300"/>
              </a:spcBef>
              <a:spcAft>
                <a:spcPts val="300"/>
              </a:spcAft>
              <a:buFont typeface="Arial" panose="020B0604020202020204" pitchFamily="34" charset="0"/>
              <a:buChar char="•"/>
              <a:defRPr/>
            </a:pPr>
            <a:r>
              <a:rPr lang="en-US" sz="1800" dirty="0"/>
              <a:t>Admitted to Medicare certified facility within 30 days of hospital stay</a:t>
            </a:r>
          </a:p>
          <a:p>
            <a:pPr lvl="2" defTabSz="914400">
              <a:spcBef>
                <a:spcPts val="300"/>
              </a:spcBef>
              <a:spcAft>
                <a:spcPts val="300"/>
              </a:spcAft>
              <a:buFont typeface="Arial" panose="020B0604020202020204" pitchFamily="34" charset="0"/>
              <a:buChar char="•"/>
              <a:defRPr/>
            </a:pPr>
            <a:r>
              <a:rPr lang="en-US" sz="1800" dirty="0"/>
              <a:t>Need skilled care</a:t>
            </a:r>
          </a:p>
          <a:p>
            <a:pPr lvl="2" defTabSz="914400">
              <a:spcBef>
                <a:spcPts val="300"/>
              </a:spcBef>
              <a:spcAft>
                <a:spcPts val="300"/>
              </a:spcAft>
              <a:buFont typeface="Arial" panose="020B0604020202020204" pitchFamily="34" charset="0"/>
              <a:buChar char="•"/>
              <a:defRPr/>
            </a:pPr>
            <a:r>
              <a:rPr lang="en-US" sz="1800" dirty="0"/>
              <a:t>Medicare will pay for some costs </a:t>
            </a:r>
            <a:br>
              <a:rPr lang="en-US" sz="1800" dirty="0"/>
            </a:br>
            <a:r>
              <a:rPr lang="en-US" sz="1800" dirty="0"/>
              <a:t>up to 100 days </a:t>
            </a:r>
          </a:p>
        </p:txBody>
      </p:sp>
      <p:sp>
        <p:nvSpPr>
          <p:cNvPr id="12" name="Rectangle 6"/>
          <p:cNvSpPr txBox="1">
            <a:spLocks/>
          </p:cNvSpPr>
          <p:nvPr/>
        </p:nvSpPr>
        <p:spPr bwMode="gray">
          <a:xfrm>
            <a:off x="7007564" y="5205117"/>
            <a:ext cx="3626268" cy="6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buClr>
                <a:srgbClr val="113388"/>
              </a:buClr>
            </a:pPr>
            <a:r>
              <a:rPr lang="en-US" altLang="en-US" sz="1600" dirty="0"/>
              <a:t>Other services have different conditions that must be met and vary by service</a:t>
            </a:r>
            <a:endParaRPr lang="en-US" altLang="en-US" sz="1600" b="1" dirty="0"/>
          </a:p>
        </p:txBody>
      </p:sp>
    </p:spTree>
    <p:extLst>
      <p:ext uri="{BB962C8B-B14F-4D97-AF65-F5344CB8AC3E}">
        <p14:creationId xmlns:p14="http://schemas.microsoft.com/office/powerpoint/2010/main" val="5366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15</a:t>
            </a:fld>
            <a:endParaRPr lang="en-US" dirty="0"/>
          </a:p>
        </p:txBody>
      </p:sp>
      <p:sp>
        <p:nvSpPr>
          <p:cNvPr id="3" name="Text Placeholder 2"/>
          <p:cNvSpPr>
            <a:spLocks noGrp="1"/>
          </p:cNvSpPr>
          <p:nvPr>
            <p:ph type="body" sz="quarter" idx="12"/>
          </p:nvPr>
        </p:nvSpPr>
        <p:spPr/>
        <p:txBody>
          <a:bodyPr/>
          <a:lstStyle/>
          <a:p>
            <a:r>
              <a:rPr lang="en-US" dirty="0"/>
              <a:t>Medicaid</a:t>
            </a:r>
          </a:p>
        </p:txBody>
      </p:sp>
      <p:sp>
        <p:nvSpPr>
          <p:cNvPr id="4" name="Left Arrow 3"/>
          <p:cNvSpPr/>
          <p:nvPr/>
        </p:nvSpPr>
        <p:spPr>
          <a:xfrm>
            <a:off x="690455" y="1863412"/>
            <a:ext cx="5715915" cy="1110342"/>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sp>
        <p:nvSpPr>
          <p:cNvPr id="5" name="TextBox 4"/>
          <p:cNvSpPr txBox="1"/>
          <p:nvPr/>
        </p:nvSpPr>
        <p:spPr>
          <a:xfrm>
            <a:off x="2347210" y="2207417"/>
            <a:ext cx="2677885" cy="493610"/>
          </a:xfrm>
          <a:prstGeom prst="rect">
            <a:avLst/>
          </a:prstGeom>
          <a:noFill/>
        </p:spPr>
        <p:txBody>
          <a:bodyPr wrap="square" rtlCol="0">
            <a:noAutofit/>
          </a:bodyPr>
          <a:lstStyle/>
          <a:p>
            <a:pPr algn="ctr">
              <a:lnSpc>
                <a:spcPct val="90000"/>
              </a:lnSpc>
            </a:pPr>
            <a:r>
              <a:rPr lang="en-US" sz="2800" b="1" dirty="0">
                <a:solidFill>
                  <a:schemeClr val="bg2"/>
                </a:solidFill>
              </a:rPr>
              <a:t>5-year look back</a:t>
            </a:r>
          </a:p>
        </p:txBody>
      </p:sp>
      <p:sp>
        <p:nvSpPr>
          <p:cNvPr id="19" name="Right Bracket 18"/>
          <p:cNvSpPr/>
          <p:nvPr/>
        </p:nvSpPr>
        <p:spPr>
          <a:xfrm rot="5400000">
            <a:off x="3722444" y="630100"/>
            <a:ext cx="180681" cy="5187170"/>
          </a:xfrm>
          <a:prstGeom prst="rightBracket">
            <a:avLst/>
          </a:prstGeom>
          <a:noFill/>
          <a:ln>
            <a:solidFill>
              <a:srgbClr val="5F5F5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526996" y="3334922"/>
            <a:ext cx="4729971" cy="740229"/>
          </a:xfrm>
          <a:prstGeom prst="rect">
            <a:avLst/>
          </a:prstGeom>
          <a:noFill/>
        </p:spPr>
        <p:txBody>
          <a:bodyPr wrap="square" rtlCol="0">
            <a:noAutofit/>
          </a:bodyPr>
          <a:lstStyle/>
          <a:p>
            <a:pPr algn="ctr">
              <a:lnSpc>
                <a:spcPct val="90000"/>
              </a:lnSpc>
            </a:pPr>
            <a:r>
              <a:rPr lang="en-US" dirty="0">
                <a:solidFill>
                  <a:srgbClr val="5F5F5F"/>
                </a:solidFill>
              </a:rPr>
              <a:t>Includes any gifts or transfers </a:t>
            </a:r>
            <a:br>
              <a:rPr lang="en-US" dirty="0">
                <a:solidFill>
                  <a:srgbClr val="5F5F5F"/>
                </a:solidFill>
              </a:rPr>
            </a:br>
            <a:r>
              <a:rPr lang="en-US" dirty="0">
                <a:solidFill>
                  <a:srgbClr val="5F5F5F"/>
                </a:solidFill>
              </a:rPr>
              <a:t>with certain exceptions</a:t>
            </a:r>
          </a:p>
        </p:txBody>
      </p:sp>
      <p:sp>
        <p:nvSpPr>
          <p:cNvPr id="21" name="TextBox 20"/>
          <p:cNvSpPr txBox="1"/>
          <p:nvPr/>
        </p:nvSpPr>
        <p:spPr>
          <a:xfrm>
            <a:off x="657999" y="4436319"/>
            <a:ext cx="2476724" cy="1334365"/>
          </a:xfrm>
          <a:prstGeom prst="rect">
            <a:avLst/>
          </a:prstGeom>
          <a:noFill/>
        </p:spPr>
        <p:txBody>
          <a:bodyPr wrap="square" rtlCol="0">
            <a:noAutofit/>
          </a:bodyPr>
          <a:lstStyle/>
          <a:p>
            <a:pPr algn="r">
              <a:lnSpc>
                <a:spcPct val="90000"/>
              </a:lnSpc>
            </a:pPr>
            <a:r>
              <a:rPr lang="en-US" sz="2400" dirty="0"/>
              <a:t>M</a:t>
            </a:r>
            <a:r>
              <a:rPr lang="en-US" sz="2400" dirty="0">
                <a:solidFill>
                  <a:schemeClr val="tx1"/>
                </a:solidFill>
              </a:rPr>
              <a:t>ust have limited income and spend down own assets</a:t>
            </a:r>
          </a:p>
        </p:txBody>
      </p:sp>
      <p:sp>
        <p:nvSpPr>
          <p:cNvPr id="22" name="TextBox 21"/>
          <p:cNvSpPr txBox="1"/>
          <p:nvPr/>
        </p:nvSpPr>
        <p:spPr>
          <a:xfrm>
            <a:off x="3377999" y="4469679"/>
            <a:ext cx="2106656" cy="320037"/>
          </a:xfrm>
          <a:prstGeom prst="rect">
            <a:avLst/>
          </a:prstGeom>
          <a:noFill/>
        </p:spPr>
        <p:txBody>
          <a:bodyPr wrap="square" rtlCol="0">
            <a:noAutofit/>
          </a:bodyPr>
          <a:lstStyle/>
          <a:p>
            <a:pPr>
              <a:lnSpc>
                <a:spcPct val="90000"/>
              </a:lnSpc>
            </a:pPr>
            <a:r>
              <a:rPr lang="en-US" sz="2400" dirty="0">
                <a:solidFill>
                  <a:schemeClr val="tx1"/>
                </a:solidFill>
              </a:rPr>
              <a:t>$2,000 </a:t>
            </a:r>
            <a:r>
              <a:rPr lang="en-US" sz="1600" dirty="0"/>
              <a:t>individual</a:t>
            </a:r>
            <a:endParaRPr lang="en-US" sz="1600" dirty="0">
              <a:solidFill>
                <a:schemeClr val="tx1"/>
              </a:solidFill>
            </a:endParaRPr>
          </a:p>
        </p:txBody>
      </p:sp>
      <p:sp>
        <p:nvSpPr>
          <p:cNvPr id="23" name="TextBox 22"/>
          <p:cNvSpPr txBox="1"/>
          <p:nvPr/>
        </p:nvSpPr>
        <p:spPr>
          <a:xfrm>
            <a:off x="3377999" y="5028578"/>
            <a:ext cx="1834513" cy="392509"/>
          </a:xfrm>
          <a:prstGeom prst="rect">
            <a:avLst/>
          </a:prstGeom>
          <a:noFill/>
        </p:spPr>
        <p:txBody>
          <a:bodyPr wrap="square" rtlCol="0">
            <a:noAutofit/>
          </a:bodyPr>
          <a:lstStyle/>
          <a:p>
            <a:pPr>
              <a:lnSpc>
                <a:spcPct val="90000"/>
              </a:lnSpc>
            </a:pPr>
            <a:r>
              <a:rPr lang="en-US" sz="2400" dirty="0">
                <a:solidFill>
                  <a:schemeClr val="tx1"/>
                </a:solidFill>
              </a:rPr>
              <a:t>$3,000 </a:t>
            </a:r>
            <a:r>
              <a:rPr lang="en-US" sz="1600" dirty="0"/>
              <a:t>couple</a:t>
            </a:r>
            <a:endParaRPr lang="en-US" sz="1600" dirty="0">
              <a:solidFill>
                <a:schemeClr val="tx1"/>
              </a:solidFill>
            </a:endParaRPr>
          </a:p>
        </p:txBody>
      </p:sp>
      <p:sp>
        <p:nvSpPr>
          <p:cNvPr id="24" name="Right Bracket 23"/>
          <p:cNvSpPr/>
          <p:nvPr/>
        </p:nvSpPr>
        <p:spPr>
          <a:xfrm rot="10800000">
            <a:off x="3229950" y="4382591"/>
            <a:ext cx="199450" cy="1119272"/>
          </a:xfrm>
          <a:prstGeom prst="rightBracket">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7147841" y="4417694"/>
            <a:ext cx="4179147" cy="1221767"/>
          </a:xfrm>
          <a:prstGeom prst="rect">
            <a:avLst/>
          </a:prstGeom>
          <a:noFill/>
        </p:spPr>
        <p:txBody>
          <a:bodyPr wrap="square" rtlCol="0">
            <a:noAutofit/>
          </a:bodyPr>
          <a:lstStyle/>
          <a:p>
            <a:pPr algn="ctr">
              <a:lnSpc>
                <a:spcPct val="90000"/>
              </a:lnSpc>
            </a:pPr>
            <a:r>
              <a:rPr lang="en-US" dirty="0">
                <a:solidFill>
                  <a:srgbClr val="5F5F5F"/>
                </a:solidFill>
              </a:rPr>
              <a:t>Consult with your local estate planning and elder law attorneys.</a:t>
            </a:r>
          </a:p>
          <a:p>
            <a:pPr algn="ctr">
              <a:lnSpc>
                <a:spcPct val="90000"/>
              </a:lnSpc>
            </a:pPr>
            <a:r>
              <a:rPr lang="en-US" sz="1600" dirty="0">
                <a:solidFill>
                  <a:srgbClr val="5F5F5F"/>
                </a:solidFill>
              </a:rPr>
              <a:t>Who is eligible and what services are covered vary by state. State and federal laws may apply.</a:t>
            </a:r>
          </a:p>
        </p:txBody>
      </p:sp>
      <p:grpSp>
        <p:nvGrpSpPr>
          <p:cNvPr id="26" name="Group 25"/>
          <p:cNvGrpSpPr/>
          <p:nvPr/>
        </p:nvGrpSpPr>
        <p:grpSpPr>
          <a:xfrm>
            <a:off x="7880385" y="1807744"/>
            <a:ext cx="1970830" cy="1897292"/>
            <a:chOff x="7684008" y="3005682"/>
            <a:chExt cx="474921" cy="457200"/>
          </a:xfrm>
          <a:solidFill>
            <a:schemeClr val="accent1"/>
          </a:solidFill>
        </p:grpSpPr>
        <p:sp>
          <p:nvSpPr>
            <p:cNvPr id="27" name="Freeform 1794"/>
            <p:cNvSpPr>
              <a:spLocks noEditPoints="1"/>
            </p:cNvSpPr>
            <p:nvPr/>
          </p:nvSpPr>
          <p:spPr bwMode="auto">
            <a:xfrm>
              <a:off x="7684008" y="3005682"/>
              <a:ext cx="474921" cy="457200"/>
            </a:xfrm>
            <a:custGeom>
              <a:avLst/>
              <a:gdLst>
                <a:gd name="T0" fmla="*/ 196 w 199"/>
                <a:gd name="T1" fmla="*/ 161 h 192"/>
                <a:gd name="T2" fmla="*/ 159 w 199"/>
                <a:gd name="T3" fmla="*/ 125 h 192"/>
                <a:gd name="T4" fmla="*/ 155 w 199"/>
                <a:gd name="T5" fmla="*/ 125 h 192"/>
                <a:gd name="T6" fmla="*/ 152 w 199"/>
                <a:gd name="T7" fmla="*/ 128 h 192"/>
                <a:gd name="T8" fmla="*/ 140 w 199"/>
                <a:gd name="T9" fmla="*/ 115 h 192"/>
                <a:gd name="T10" fmla="*/ 153 w 199"/>
                <a:gd name="T11" fmla="*/ 73 h 192"/>
                <a:gd name="T12" fmla="*/ 132 w 199"/>
                <a:gd name="T13" fmla="*/ 22 h 192"/>
                <a:gd name="T14" fmla="*/ 80 w 199"/>
                <a:gd name="T15" fmla="*/ 0 h 192"/>
                <a:gd name="T16" fmla="*/ 28 w 199"/>
                <a:gd name="T17" fmla="*/ 22 h 192"/>
                <a:gd name="T18" fmla="*/ 28 w 199"/>
                <a:gd name="T19" fmla="*/ 125 h 192"/>
                <a:gd name="T20" fmla="*/ 80 w 199"/>
                <a:gd name="T21" fmla="*/ 147 h 192"/>
                <a:gd name="T22" fmla="*/ 122 w 199"/>
                <a:gd name="T23" fmla="*/ 133 h 192"/>
                <a:gd name="T24" fmla="*/ 135 w 199"/>
                <a:gd name="T25" fmla="*/ 146 h 192"/>
                <a:gd name="T26" fmla="*/ 132 w 199"/>
                <a:gd name="T27" fmla="*/ 149 h 192"/>
                <a:gd name="T28" fmla="*/ 131 w 199"/>
                <a:gd name="T29" fmla="*/ 151 h 192"/>
                <a:gd name="T30" fmla="*/ 132 w 199"/>
                <a:gd name="T31" fmla="*/ 153 h 192"/>
                <a:gd name="T32" fmla="*/ 168 w 199"/>
                <a:gd name="T33" fmla="*/ 189 h 192"/>
                <a:gd name="T34" fmla="*/ 175 w 199"/>
                <a:gd name="T35" fmla="*/ 192 h 192"/>
                <a:gd name="T36" fmla="*/ 183 w 199"/>
                <a:gd name="T37" fmla="*/ 189 h 192"/>
                <a:gd name="T38" fmla="*/ 196 w 199"/>
                <a:gd name="T39" fmla="*/ 176 h 192"/>
                <a:gd name="T40" fmla="*/ 199 w 199"/>
                <a:gd name="T41" fmla="*/ 169 h 192"/>
                <a:gd name="T42" fmla="*/ 196 w 199"/>
                <a:gd name="T43" fmla="*/ 161 h 192"/>
                <a:gd name="T44" fmla="*/ 32 w 199"/>
                <a:gd name="T45" fmla="*/ 121 h 192"/>
                <a:gd name="T46" fmla="*/ 32 w 199"/>
                <a:gd name="T47" fmla="*/ 26 h 192"/>
                <a:gd name="T48" fmla="*/ 80 w 199"/>
                <a:gd name="T49" fmla="*/ 6 h 192"/>
                <a:gd name="T50" fmla="*/ 128 w 199"/>
                <a:gd name="T51" fmla="*/ 26 h 192"/>
                <a:gd name="T52" fmla="*/ 148 w 199"/>
                <a:gd name="T53" fmla="*/ 73 h 192"/>
                <a:gd name="T54" fmla="*/ 128 w 199"/>
                <a:gd name="T55" fmla="*/ 121 h 192"/>
                <a:gd name="T56" fmla="*/ 32 w 199"/>
                <a:gd name="T57" fmla="*/ 121 h 192"/>
                <a:gd name="T58" fmla="*/ 127 w 199"/>
                <a:gd name="T59" fmla="*/ 130 h 192"/>
                <a:gd name="T60" fmla="*/ 132 w 199"/>
                <a:gd name="T61" fmla="*/ 125 h 192"/>
                <a:gd name="T62" fmla="*/ 137 w 199"/>
                <a:gd name="T63" fmla="*/ 120 h 192"/>
                <a:gd name="T64" fmla="*/ 148 w 199"/>
                <a:gd name="T65" fmla="*/ 132 h 192"/>
                <a:gd name="T66" fmla="*/ 139 w 199"/>
                <a:gd name="T67" fmla="*/ 142 h 192"/>
                <a:gd name="T68" fmla="*/ 127 w 199"/>
                <a:gd name="T69" fmla="*/ 130 h 192"/>
                <a:gd name="T70" fmla="*/ 192 w 199"/>
                <a:gd name="T71" fmla="*/ 172 h 192"/>
                <a:gd name="T72" fmla="*/ 179 w 199"/>
                <a:gd name="T73" fmla="*/ 185 h 192"/>
                <a:gd name="T74" fmla="*/ 172 w 199"/>
                <a:gd name="T75" fmla="*/ 185 h 192"/>
                <a:gd name="T76" fmla="*/ 138 w 199"/>
                <a:gd name="T77" fmla="*/ 151 h 192"/>
                <a:gd name="T78" fmla="*/ 157 w 199"/>
                <a:gd name="T79" fmla="*/ 131 h 192"/>
                <a:gd name="T80" fmla="*/ 192 w 199"/>
                <a:gd name="T81" fmla="*/ 165 h 192"/>
                <a:gd name="T82" fmla="*/ 193 w 199"/>
                <a:gd name="T83" fmla="*/ 169 h 192"/>
                <a:gd name="T84" fmla="*/ 192 w 199"/>
                <a:gd name="T85"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192">
                  <a:moveTo>
                    <a:pt x="196" y="161"/>
                  </a:moveTo>
                  <a:cubicBezTo>
                    <a:pt x="159" y="125"/>
                    <a:pt x="159" y="125"/>
                    <a:pt x="159" y="125"/>
                  </a:cubicBezTo>
                  <a:cubicBezTo>
                    <a:pt x="158" y="124"/>
                    <a:pt x="156" y="124"/>
                    <a:pt x="155" y="125"/>
                  </a:cubicBezTo>
                  <a:cubicBezTo>
                    <a:pt x="152" y="128"/>
                    <a:pt x="152" y="128"/>
                    <a:pt x="152" y="128"/>
                  </a:cubicBezTo>
                  <a:cubicBezTo>
                    <a:pt x="140" y="115"/>
                    <a:pt x="140" y="115"/>
                    <a:pt x="140" y="115"/>
                  </a:cubicBezTo>
                  <a:cubicBezTo>
                    <a:pt x="149" y="103"/>
                    <a:pt x="153" y="89"/>
                    <a:pt x="153" y="73"/>
                  </a:cubicBezTo>
                  <a:cubicBezTo>
                    <a:pt x="153" y="54"/>
                    <a:pt x="146" y="35"/>
                    <a:pt x="132" y="22"/>
                  </a:cubicBezTo>
                  <a:cubicBezTo>
                    <a:pt x="118" y="8"/>
                    <a:pt x="100" y="0"/>
                    <a:pt x="80" y="0"/>
                  </a:cubicBezTo>
                  <a:cubicBezTo>
                    <a:pt x="61" y="0"/>
                    <a:pt x="42" y="8"/>
                    <a:pt x="28" y="22"/>
                  </a:cubicBezTo>
                  <a:cubicBezTo>
                    <a:pt x="0" y="50"/>
                    <a:pt x="0" y="97"/>
                    <a:pt x="28" y="125"/>
                  </a:cubicBezTo>
                  <a:cubicBezTo>
                    <a:pt x="43" y="140"/>
                    <a:pt x="61" y="147"/>
                    <a:pt x="80" y="147"/>
                  </a:cubicBezTo>
                  <a:cubicBezTo>
                    <a:pt x="95" y="147"/>
                    <a:pt x="110" y="142"/>
                    <a:pt x="122" y="133"/>
                  </a:cubicBezTo>
                  <a:cubicBezTo>
                    <a:pt x="135" y="146"/>
                    <a:pt x="135" y="146"/>
                    <a:pt x="135" y="146"/>
                  </a:cubicBezTo>
                  <a:cubicBezTo>
                    <a:pt x="132" y="149"/>
                    <a:pt x="132" y="149"/>
                    <a:pt x="132" y="149"/>
                  </a:cubicBezTo>
                  <a:cubicBezTo>
                    <a:pt x="131" y="149"/>
                    <a:pt x="131" y="150"/>
                    <a:pt x="131" y="151"/>
                  </a:cubicBezTo>
                  <a:cubicBezTo>
                    <a:pt x="131" y="151"/>
                    <a:pt x="131" y="152"/>
                    <a:pt x="132" y="153"/>
                  </a:cubicBezTo>
                  <a:cubicBezTo>
                    <a:pt x="168" y="189"/>
                    <a:pt x="168" y="189"/>
                    <a:pt x="168" y="189"/>
                  </a:cubicBezTo>
                  <a:cubicBezTo>
                    <a:pt x="170" y="191"/>
                    <a:pt x="173" y="192"/>
                    <a:pt x="175" y="192"/>
                  </a:cubicBezTo>
                  <a:cubicBezTo>
                    <a:pt x="178" y="192"/>
                    <a:pt x="181" y="191"/>
                    <a:pt x="183" y="189"/>
                  </a:cubicBezTo>
                  <a:cubicBezTo>
                    <a:pt x="196" y="176"/>
                    <a:pt x="196" y="176"/>
                    <a:pt x="196" y="176"/>
                  </a:cubicBezTo>
                  <a:cubicBezTo>
                    <a:pt x="198" y="174"/>
                    <a:pt x="199" y="172"/>
                    <a:pt x="199" y="169"/>
                  </a:cubicBezTo>
                  <a:cubicBezTo>
                    <a:pt x="199" y="166"/>
                    <a:pt x="198" y="163"/>
                    <a:pt x="196" y="161"/>
                  </a:cubicBezTo>
                  <a:close/>
                  <a:moveTo>
                    <a:pt x="32" y="121"/>
                  </a:moveTo>
                  <a:cubicBezTo>
                    <a:pt x="6" y="95"/>
                    <a:pt x="6" y="52"/>
                    <a:pt x="32" y="26"/>
                  </a:cubicBezTo>
                  <a:cubicBezTo>
                    <a:pt x="45" y="13"/>
                    <a:pt x="62" y="6"/>
                    <a:pt x="80" y="6"/>
                  </a:cubicBezTo>
                  <a:cubicBezTo>
                    <a:pt x="98" y="6"/>
                    <a:pt x="115" y="13"/>
                    <a:pt x="128" y="26"/>
                  </a:cubicBezTo>
                  <a:cubicBezTo>
                    <a:pt x="141" y="38"/>
                    <a:pt x="148" y="55"/>
                    <a:pt x="148" y="73"/>
                  </a:cubicBezTo>
                  <a:cubicBezTo>
                    <a:pt x="148" y="91"/>
                    <a:pt x="141" y="108"/>
                    <a:pt x="128" y="121"/>
                  </a:cubicBezTo>
                  <a:cubicBezTo>
                    <a:pt x="102" y="147"/>
                    <a:pt x="59" y="147"/>
                    <a:pt x="32" y="121"/>
                  </a:cubicBezTo>
                  <a:close/>
                  <a:moveTo>
                    <a:pt x="127" y="130"/>
                  </a:moveTo>
                  <a:cubicBezTo>
                    <a:pt x="129" y="128"/>
                    <a:pt x="130" y="127"/>
                    <a:pt x="132" y="125"/>
                  </a:cubicBezTo>
                  <a:cubicBezTo>
                    <a:pt x="134" y="124"/>
                    <a:pt x="135" y="122"/>
                    <a:pt x="137" y="120"/>
                  </a:cubicBezTo>
                  <a:cubicBezTo>
                    <a:pt x="148" y="132"/>
                    <a:pt x="148" y="132"/>
                    <a:pt x="148" y="132"/>
                  </a:cubicBezTo>
                  <a:cubicBezTo>
                    <a:pt x="139" y="142"/>
                    <a:pt x="139" y="142"/>
                    <a:pt x="139" y="142"/>
                  </a:cubicBezTo>
                  <a:lnTo>
                    <a:pt x="127" y="130"/>
                  </a:lnTo>
                  <a:close/>
                  <a:moveTo>
                    <a:pt x="192" y="172"/>
                  </a:moveTo>
                  <a:cubicBezTo>
                    <a:pt x="179" y="185"/>
                    <a:pt x="179" y="185"/>
                    <a:pt x="179" y="185"/>
                  </a:cubicBezTo>
                  <a:cubicBezTo>
                    <a:pt x="177" y="187"/>
                    <a:pt x="174" y="187"/>
                    <a:pt x="172" y="185"/>
                  </a:cubicBezTo>
                  <a:cubicBezTo>
                    <a:pt x="138" y="151"/>
                    <a:pt x="138" y="151"/>
                    <a:pt x="138" y="151"/>
                  </a:cubicBezTo>
                  <a:cubicBezTo>
                    <a:pt x="157" y="131"/>
                    <a:pt x="157" y="131"/>
                    <a:pt x="157" y="131"/>
                  </a:cubicBezTo>
                  <a:cubicBezTo>
                    <a:pt x="192" y="165"/>
                    <a:pt x="192" y="165"/>
                    <a:pt x="192" y="165"/>
                  </a:cubicBezTo>
                  <a:cubicBezTo>
                    <a:pt x="193" y="166"/>
                    <a:pt x="193" y="167"/>
                    <a:pt x="193" y="169"/>
                  </a:cubicBezTo>
                  <a:cubicBezTo>
                    <a:pt x="193" y="170"/>
                    <a:pt x="193" y="171"/>
                    <a:pt x="19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95"/>
            <p:cNvSpPr>
              <a:spLocks noEditPoints="1"/>
            </p:cNvSpPr>
            <p:nvPr/>
          </p:nvSpPr>
          <p:spPr bwMode="auto">
            <a:xfrm>
              <a:off x="7737171" y="3055301"/>
              <a:ext cx="265814" cy="249866"/>
            </a:xfrm>
            <a:custGeom>
              <a:avLst/>
              <a:gdLst>
                <a:gd name="T0" fmla="*/ 96 w 111"/>
                <a:gd name="T1" fmla="*/ 15 h 105"/>
                <a:gd name="T2" fmla="*/ 58 w 111"/>
                <a:gd name="T3" fmla="*/ 0 h 105"/>
                <a:gd name="T4" fmla="*/ 21 w 111"/>
                <a:gd name="T5" fmla="*/ 15 h 105"/>
                <a:gd name="T6" fmla="*/ 21 w 111"/>
                <a:gd name="T7" fmla="*/ 90 h 105"/>
                <a:gd name="T8" fmla="*/ 58 w 111"/>
                <a:gd name="T9" fmla="*/ 105 h 105"/>
                <a:gd name="T10" fmla="*/ 96 w 111"/>
                <a:gd name="T11" fmla="*/ 90 h 105"/>
                <a:gd name="T12" fmla="*/ 111 w 111"/>
                <a:gd name="T13" fmla="*/ 52 h 105"/>
                <a:gd name="T14" fmla="*/ 96 w 111"/>
                <a:gd name="T15" fmla="*/ 15 h 105"/>
                <a:gd name="T16" fmla="*/ 92 w 111"/>
                <a:gd name="T17" fmla="*/ 86 h 105"/>
                <a:gd name="T18" fmla="*/ 58 w 111"/>
                <a:gd name="T19" fmla="*/ 100 h 105"/>
                <a:gd name="T20" fmla="*/ 25 w 111"/>
                <a:gd name="T21" fmla="*/ 86 h 105"/>
                <a:gd name="T22" fmla="*/ 25 w 111"/>
                <a:gd name="T23" fmla="*/ 19 h 105"/>
                <a:gd name="T24" fmla="*/ 58 w 111"/>
                <a:gd name="T25" fmla="*/ 5 h 105"/>
                <a:gd name="T26" fmla="*/ 92 w 111"/>
                <a:gd name="T27" fmla="*/ 19 h 105"/>
                <a:gd name="T28" fmla="*/ 105 w 111"/>
                <a:gd name="T29" fmla="*/ 52 h 105"/>
                <a:gd name="T30" fmla="*/ 92 w 111"/>
                <a:gd name="T31" fmla="*/ 8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05">
                  <a:moveTo>
                    <a:pt x="96" y="15"/>
                  </a:moveTo>
                  <a:cubicBezTo>
                    <a:pt x="86" y="5"/>
                    <a:pt x="72" y="0"/>
                    <a:pt x="58" y="0"/>
                  </a:cubicBezTo>
                  <a:cubicBezTo>
                    <a:pt x="44" y="0"/>
                    <a:pt x="31" y="5"/>
                    <a:pt x="21" y="15"/>
                  </a:cubicBezTo>
                  <a:cubicBezTo>
                    <a:pt x="0" y="36"/>
                    <a:pt x="0" y="69"/>
                    <a:pt x="21" y="90"/>
                  </a:cubicBezTo>
                  <a:cubicBezTo>
                    <a:pt x="31" y="100"/>
                    <a:pt x="44" y="105"/>
                    <a:pt x="58" y="105"/>
                  </a:cubicBezTo>
                  <a:cubicBezTo>
                    <a:pt x="72" y="105"/>
                    <a:pt x="86" y="100"/>
                    <a:pt x="96" y="90"/>
                  </a:cubicBezTo>
                  <a:cubicBezTo>
                    <a:pt x="106" y="80"/>
                    <a:pt x="111" y="67"/>
                    <a:pt x="111" y="52"/>
                  </a:cubicBezTo>
                  <a:cubicBezTo>
                    <a:pt x="111" y="38"/>
                    <a:pt x="106" y="25"/>
                    <a:pt x="96" y="15"/>
                  </a:cubicBezTo>
                  <a:close/>
                  <a:moveTo>
                    <a:pt x="92" y="86"/>
                  </a:moveTo>
                  <a:cubicBezTo>
                    <a:pt x="83" y="95"/>
                    <a:pt x="71" y="100"/>
                    <a:pt x="58" y="100"/>
                  </a:cubicBezTo>
                  <a:cubicBezTo>
                    <a:pt x="46" y="100"/>
                    <a:pt x="34" y="95"/>
                    <a:pt x="25" y="86"/>
                  </a:cubicBezTo>
                  <a:cubicBezTo>
                    <a:pt x="7" y="67"/>
                    <a:pt x="7" y="37"/>
                    <a:pt x="25" y="19"/>
                  </a:cubicBezTo>
                  <a:cubicBezTo>
                    <a:pt x="34" y="10"/>
                    <a:pt x="46" y="5"/>
                    <a:pt x="58" y="5"/>
                  </a:cubicBezTo>
                  <a:cubicBezTo>
                    <a:pt x="71" y="5"/>
                    <a:pt x="83" y="10"/>
                    <a:pt x="92" y="19"/>
                  </a:cubicBezTo>
                  <a:cubicBezTo>
                    <a:pt x="100" y="28"/>
                    <a:pt x="105" y="40"/>
                    <a:pt x="105" y="52"/>
                  </a:cubicBezTo>
                  <a:cubicBezTo>
                    <a:pt x="105" y="65"/>
                    <a:pt x="100" y="77"/>
                    <a:pt x="92"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96"/>
            <p:cNvSpPr>
              <a:spLocks/>
            </p:cNvSpPr>
            <p:nvPr/>
          </p:nvSpPr>
          <p:spPr bwMode="auto">
            <a:xfrm>
              <a:off x="7792106" y="3096058"/>
              <a:ext cx="90377" cy="90377"/>
            </a:xfrm>
            <a:custGeom>
              <a:avLst/>
              <a:gdLst>
                <a:gd name="T0" fmla="*/ 35 w 38"/>
                <a:gd name="T1" fmla="*/ 0 h 38"/>
                <a:gd name="T2" fmla="*/ 0 w 38"/>
                <a:gd name="T3" fmla="*/ 35 h 38"/>
                <a:gd name="T4" fmla="*/ 3 w 38"/>
                <a:gd name="T5" fmla="*/ 38 h 38"/>
                <a:gd name="T6" fmla="*/ 5 w 38"/>
                <a:gd name="T7" fmla="*/ 35 h 38"/>
                <a:gd name="T8" fmla="*/ 35 w 38"/>
                <a:gd name="T9" fmla="*/ 6 h 38"/>
                <a:gd name="T10" fmla="*/ 38 w 38"/>
                <a:gd name="T11" fmla="*/ 3 h 38"/>
                <a:gd name="T12" fmla="*/ 35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5" y="0"/>
                  </a:moveTo>
                  <a:cubicBezTo>
                    <a:pt x="16" y="0"/>
                    <a:pt x="0" y="16"/>
                    <a:pt x="0" y="35"/>
                  </a:cubicBezTo>
                  <a:cubicBezTo>
                    <a:pt x="0" y="37"/>
                    <a:pt x="1" y="38"/>
                    <a:pt x="3" y="38"/>
                  </a:cubicBezTo>
                  <a:cubicBezTo>
                    <a:pt x="4" y="38"/>
                    <a:pt x="5" y="37"/>
                    <a:pt x="5" y="35"/>
                  </a:cubicBezTo>
                  <a:cubicBezTo>
                    <a:pt x="5" y="19"/>
                    <a:pt x="19" y="6"/>
                    <a:pt x="35" y="6"/>
                  </a:cubicBezTo>
                  <a:cubicBezTo>
                    <a:pt x="37" y="6"/>
                    <a:pt x="38" y="4"/>
                    <a:pt x="38" y="3"/>
                  </a:cubicBezTo>
                  <a:cubicBezTo>
                    <a:pt x="38" y="1"/>
                    <a:pt x="37"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965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16</a:t>
            </a:fld>
            <a:endParaRPr lang="en-US" dirty="0"/>
          </a:p>
        </p:txBody>
      </p:sp>
      <p:sp>
        <p:nvSpPr>
          <p:cNvPr id="4" name="Text Placeholder 3"/>
          <p:cNvSpPr>
            <a:spLocks noGrp="1"/>
          </p:cNvSpPr>
          <p:nvPr>
            <p:ph type="body" sz="quarter" idx="12"/>
          </p:nvPr>
        </p:nvSpPr>
        <p:spPr/>
        <p:txBody>
          <a:bodyPr>
            <a:normAutofit/>
          </a:bodyPr>
          <a:lstStyle/>
          <a:p>
            <a:r>
              <a:rPr lang="en-US" dirty="0"/>
              <a:t>Other sources and options</a:t>
            </a:r>
          </a:p>
        </p:txBody>
      </p:sp>
      <p:sp>
        <p:nvSpPr>
          <p:cNvPr id="6" name="Rectangle 5"/>
          <p:cNvSpPr/>
          <p:nvPr/>
        </p:nvSpPr>
        <p:spPr>
          <a:xfrm>
            <a:off x="745802" y="1977733"/>
            <a:ext cx="4743691" cy="2292935"/>
          </a:xfrm>
          <a:prstGeom prst="rect">
            <a:avLst/>
          </a:prstGeom>
        </p:spPr>
        <p:txBody>
          <a:bodyPr wrap="square">
            <a:spAutoFit/>
          </a:bodyPr>
          <a:lstStyle/>
          <a:p>
            <a:r>
              <a:rPr lang="en-US" b="1" dirty="0"/>
              <a:t>Veteran’s benefits</a:t>
            </a:r>
          </a:p>
          <a:p>
            <a:pPr marL="342900" indent="-342900">
              <a:buFont typeface="Arial" panose="020B0604020202020204" pitchFamily="34" charset="0"/>
              <a:buChar char="•"/>
            </a:pPr>
            <a:r>
              <a:rPr lang="en-US" sz="2400" dirty="0"/>
              <a:t>Aid and attendance allowances</a:t>
            </a:r>
          </a:p>
          <a:p>
            <a:pPr marL="342900" indent="-342900">
              <a:buFont typeface="Arial" panose="020B0604020202020204" pitchFamily="34" charset="0"/>
              <a:buChar char="•"/>
            </a:pPr>
            <a:r>
              <a:rPr lang="en-US" sz="2400" dirty="0"/>
              <a:t>Housebound allowances</a:t>
            </a:r>
          </a:p>
          <a:p>
            <a:pPr marL="342900" indent="-342900">
              <a:buFont typeface="Arial" panose="020B0604020202020204" pitchFamily="34" charset="0"/>
              <a:buChar char="•"/>
            </a:pPr>
            <a:r>
              <a:rPr lang="en-US" sz="2400" dirty="0"/>
              <a:t>VA long term care services</a:t>
            </a:r>
          </a:p>
          <a:p>
            <a:pPr marL="342900" indent="-342900">
              <a:buFont typeface="Arial" panose="020B0604020202020204" pitchFamily="34" charset="0"/>
              <a:buChar char="•"/>
            </a:pPr>
            <a:endParaRPr lang="en-US" sz="2400" dirty="0"/>
          </a:p>
          <a:p>
            <a:r>
              <a:rPr lang="en-US" sz="2400" b="1" dirty="0">
                <a:solidFill>
                  <a:schemeClr val="accent1"/>
                </a:solidFill>
              </a:rPr>
              <a:t>www.va.gov/geriatrics/</a:t>
            </a:r>
          </a:p>
        </p:txBody>
      </p:sp>
      <p:sp>
        <p:nvSpPr>
          <p:cNvPr id="10" name="Rectangle 9"/>
          <p:cNvSpPr/>
          <p:nvPr/>
        </p:nvSpPr>
        <p:spPr>
          <a:xfrm>
            <a:off x="6503126" y="1977735"/>
            <a:ext cx="4743691" cy="1554272"/>
          </a:xfrm>
          <a:prstGeom prst="rect">
            <a:avLst/>
          </a:prstGeom>
        </p:spPr>
        <p:txBody>
          <a:bodyPr wrap="square">
            <a:spAutoFit/>
          </a:bodyPr>
          <a:lstStyle/>
          <a:p>
            <a:r>
              <a:rPr lang="en-US" b="1" dirty="0"/>
              <a:t>Friends and family</a:t>
            </a:r>
          </a:p>
          <a:p>
            <a:pPr marL="342900" indent="-342900">
              <a:buFont typeface="Arial" panose="020B0604020202020204" pitchFamily="34" charset="0"/>
              <a:buChar char="•"/>
            </a:pPr>
            <a:r>
              <a:rPr lang="en-US" sz="2400" dirty="0"/>
              <a:t>Pool money to cover costs</a:t>
            </a:r>
          </a:p>
          <a:p>
            <a:pPr marL="342900" indent="-342900">
              <a:buFont typeface="Arial" panose="020B0604020202020204" pitchFamily="34" charset="0"/>
              <a:buChar char="•"/>
            </a:pPr>
            <a:r>
              <a:rPr lang="en-US" sz="2400" dirty="0"/>
              <a:t>Share in providing care services</a:t>
            </a:r>
          </a:p>
          <a:p>
            <a:endParaRPr lang="en-US" sz="2400" dirty="0"/>
          </a:p>
        </p:txBody>
      </p:sp>
      <p:sp>
        <p:nvSpPr>
          <p:cNvPr id="11" name="TextBox 10"/>
          <p:cNvSpPr txBox="1"/>
          <p:nvPr/>
        </p:nvSpPr>
        <p:spPr>
          <a:xfrm>
            <a:off x="748257" y="5211714"/>
            <a:ext cx="3200400" cy="642257"/>
          </a:xfrm>
          <a:prstGeom prst="rect">
            <a:avLst/>
          </a:prstGeom>
          <a:noFill/>
        </p:spPr>
        <p:txBody>
          <a:bodyPr wrap="square" rtlCol="0">
            <a:noAutofit/>
          </a:bodyPr>
          <a:lstStyle/>
          <a:p>
            <a:pPr>
              <a:lnSpc>
                <a:spcPct val="90000"/>
              </a:lnSpc>
            </a:pPr>
            <a:r>
              <a:rPr lang="en-US" sz="2000" b="1" dirty="0">
                <a:solidFill>
                  <a:srgbClr val="5F5F5F"/>
                </a:solidFill>
              </a:rPr>
              <a:t>Thank you for your service</a:t>
            </a:r>
          </a:p>
        </p:txBody>
      </p:sp>
      <p:grpSp>
        <p:nvGrpSpPr>
          <p:cNvPr id="12" name="Group 11"/>
          <p:cNvGrpSpPr/>
          <p:nvPr/>
        </p:nvGrpSpPr>
        <p:grpSpPr bwMode="gray">
          <a:xfrm>
            <a:off x="3708262" y="5116525"/>
            <a:ext cx="438150" cy="438150"/>
            <a:chOff x="3403601" y="3797300"/>
            <a:chExt cx="438150" cy="438150"/>
          </a:xfrm>
        </p:grpSpPr>
        <p:sp>
          <p:nvSpPr>
            <p:cNvPr id="13" name="Oval 396"/>
            <p:cNvSpPr>
              <a:spLocks noChangeArrowheads="1"/>
            </p:cNvSpPr>
            <p:nvPr/>
          </p:nvSpPr>
          <p:spPr bwMode="gray">
            <a:xfrm>
              <a:off x="3403601" y="3797300"/>
              <a:ext cx="438150" cy="4381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US">
                <a:solidFill>
                  <a:srgbClr val="113388"/>
                </a:solidFill>
                <a:latin typeface="Calibri"/>
                <a:ea typeface="+mn-ea"/>
              </a:endParaRPr>
            </a:p>
          </p:txBody>
        </p:sp>
        <p:sp>
          <p:nvSpPr>
            <p:cNvPr id="14" name="Freeform 397"/>
            <p:cNvSpPr>
              <a:spLocks noEditPoints="1"/>
            </p:cNvSpPr>
            <p:nvPr/>
          </p:nvSpPr>
          <p:spPr bwMode="gray">
            <a:xfrm>
              <a:off x="3554413" y="3838575"/>
              <a:ext cx="136525" cy="358775"/>
            </a:xfrm>
            <a:custGeom>
              <a:avLst/>
              <a:gdLst>
                <a:gd name="T0" fmla="*/ 38 w 122"/>
                <a:gd name="T1" fmla="*/ 200 h 321"/>
                <a:gd name="T2" fmla="*/ 27 w 122"/>
                <a:gd name="T3" fmla="*/ 174 h 321"/>
                <a:gd name="T4" fmla="*/ 0 w 122"/>
                <a:gd name="T5" fmla="*/ 64 h 321"/>
                <a:gd name="T6" fmla="*/ 15 w 122"/>
                <a:gd name="T7" fmla="*/ 15 h 321"/>
                <a:gd name="T8" fmla="*/ 64 w 122"/>
                <a:gd name="T9" fmla="*/ 0 h 321"/>
                <a:gd name="T10" fmla="*/ 122 w 122"/>
                <a:gd name="T11" fmla="*/ 67 h 321"/>
                <a:gd name="T12" fmla="*/ 94 w 122"/>
                <a:gd name="T13" fmla="*/ 174 h 321"/>
                <a:gd name="T14" fmla="*/ 83 w 122"/>
                <a:gd name="T15" fmla="*/ 201 h 321"/>
                <a:gd name="T16" fmla="*/ 60 w 122"/>
                <a:gd name="T17" fmla="*/ 213 h 321"/>
                <a:gd name="T18" fmla="*/ 38 w 122"/>
                <a:gd name="T19" fmla="*/ 200 h 321"/>
                <a:gd name="T20" fmla="*/ 32 w 122"/>
                <a:gd name="T21" fmla="*/ 309 h 321"/>
                <a:gd name="T22" fmla="*/ 62 w 122"/>
                <a:gd name="T23" fmla="*/ 321 h 321"/>
                <a:gd name="T24" fmla="*/ 92 w 122"/>
                <a:gd name="T25" fmla="*/ 309 h 321"/>
                <a:gd name="T26" fmla="*/ 104 w 122"/>
                <a:gd name="T27" fmla="*/ 279 h 321"/>
                <a:gd name="T28" fmla="*/ 92 w 122"/>
                <a:gd name="T29" fmla="*/ 249 h 321"/>
                <a:gd name="T30" fmla="*/ 62 w 122"/>
                <a:gd name="T31" fmla="*/ 237 h 321"/>
                <a:gd name="T32" fmla="*/ 32 w 122"/>
                <a:gd name="T33" fmla="*/ 249 h 321"/>
                <a:gd name="T34" fmla="*/ 19 w 122"/>
                <a:gd name="T35" fmla="*/ 279 h 321"/>
                <a:gd name="T36" fmla="*/ 32 w 122"/>
                <a:gd name="T37" fmla="*/ 30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321">
                  <a:moveTo>
                    <a:pt x="38" y="200"/>
                  </a:moveTo>
                  <a:cubicBezTo>
                    <a:pt x="36" y="197"/>
                    <a:pt x="33" y="188"/>
                    <a:pt x="27" y="174"/>
                  </a:cubicBezTo>
                  <a:cubicBezTo>
                    <a:pt x="9" y="126"/>
                    <a:pt x="0" y="89"/>
                    <a:pt x="0" y="64"/>
                  </a:cubicBezTo>
                  <a:cubicBezTo>
                    <a:pt x="0" y="41"/>
                    <a:pt x="5" y="25"/>
                    <a:pt x="15" y="15"/>
                  </a:cubicBezTo>
                  <a:cubicBezTo>
                    <a:pt x="25" y="5"/>
                    <a:pt x="41" y="0"/>
                    <a:pt x="64" y="0"/>
                  </a:cubicBezTo>
                  <a:cubicBezTo>
                    <a:pt x="103" y="0"/>
                    <a:pt x="122" y="23"/>
                    <a:pt x="122" y="67"/>
                  </a:cubicBezTo>
                  <a:cubicBezTo>
                    <a:pt x="122" y="80"/>
                    <a:pt x="113" y="116"/>
                    <a:pt x="94" y="174"/>
                  </a:cubicBezTo>
                  <a:cubicBezTo>
                    <a:pt x="89" y="189"/>
                    <a:pt x="85" y="198"/>
                    <a:pt x="83" y="201"/>
                  </a:cubicBezTo>
                  <a:cubicBezTo>
                    <a:pt x="78" y="209"/>
                    <a:pt x="70" y="213"/>
                    <a:pt x="60" y="213"/>
                  </a:cubicBezTo>
                  <a:cubicBezTo>
                    <a:pt x="51" y="213"/>
                    <a:pt x="43" y="209"/>
                    <a:pt x="38" y="200"/>
                  </a:cubicBezTo>
                  <a:close/>
                  <a:moveTo>
                    <a:pt x="32" y="309"/>
                  </a:moveTo>
                  <a:cubicBezTo>
                    <a:pt x="40" y="317"/>
                    <a:pt x="50" y="321"/>
                    <a:pt x="62" y="321"/>
                  </a:cubicBezTo>
                  <a:cubicBezTo>
                    <a:pt x="73" y="321"/>
                    <a:pt x="83" y="317"/>
                    <a:pt x="92" y="309"/>
                  </a:cubicBezTo>
                  <a:cubicBezTo>
                    <a:pt x="100" y="300"/>
                    <a:pt x="104" y="291"/>
                    <a:pt x="104" y="279"/>
                  </a:cubicBezTo>
                  <a:cubicBezTo>
                    <a:pt x="104" y="267"/>
                    <a:pt x="100" y="257"/>
                    <a:pt x="92" y="249"/>
                  </a:cubicBezTo>
                  <a:cubicBezTo>
                    <a:pt x="83" y="241"/>
                    <a:pt x="73" y="237"/>
                    <a:pt x="62" y="237"/>
                  </a:cubicBezTo>
                  <a:cubicBezTo>
                    <a:pt x="50" y="237"/>
                    <a:pt x="40" y="241"/>
                    <a:pt x="32" y="249"/>
                  </a:cubicBezTo>
                  <a:cubicBezTo>
                    <a:pt x="23" y="257"/>
                    <a:pt x="19" y="267"/>
                    <a:pt x="19" y="279"/>
                  </a:cubicBezTo>
                  <a:cubicBezTo>
                    <a:pt x="19" y="291"/>
                    <a:pt x="23" y="300"/>
                    <a:pt x="32" y="3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US">
                <a:solidFill>
                  <a:srgbClr val="113388"/>
                </a:solidFill>
                <a:latin typeface="Calibri"/>
                <a:ea typeface="+mn-ea"/>
              </a:endParaRPr>
            </a:p>
          </p:txBody>
        </p:sp>
      </p:grpSp>
      <p:sp>
        <p:nvSpPr>
          <p:cNvPr id="16" name="TextBox 15"/>
          <p:cNvSpPr txBox="1"/>
          <p:nvPr/>
        </p:nvSpPr>
        <p:spPr>
          <a:xfrm>
            <a:off x="7335744" y="4270668"/>
            <a:ext cx="3001124" cy="1414916"/>
          </a:xfrm>
          <a:prstGeom prst="rect">
            <a:avLst/>
          </a:prstGeom>
          <a:noFill/>
        </p:spPr>
        <p:txBody>
          <a:bodyPr wrap="square" rtlCol="0">
            <a:noAutofit/>
          </a:bodyPr>
          <a:lstStyle/>
          <a:p>
            <a:pPr>
              <a:lnSpc>
                <a:spcPct val="90000"/>
              </a:lnSpc>
            </a:pPr>
            <a:r>
              <a:rPr lang="en-US" sz="2400" b="1" dirty="0"/>
              <a:t>Financial impacts </a:t>
            </a:r>
            <a:br>
              <a:rPr lang="en-US" sz="2400" b="1" dirty="0"/>
            </a:br>
            <a:r>
              <a:rPr lang="en-US" sz="2400" b="1" dirty="0"/>
              <a:t>to caregivers</a:t>
            </a:r>
          </a:p>
          <a:p>
            <a:pPr marL="285750" indent="-285750">
              <a:lnSpc>
                <a:spcPct val="90000"/>
              </a:lnSpc>
              <a:buFont typeface="Wingdings" panose="05000000000000000000" pitchFamily="2" charset="2"/>
              <a:buChar char="§"/>
            </a:pPr>
            <a:r>
              <a:rPr lang="en-US" sz="2000" dirty="0">
                <a:solidFill>
                  <a:schemeClr val="tx1"/>
                </a:solidFill>
              </a:rPr>
              <a:t>Reduced working hours</a:t>
            </a:r>
          </a:p>
          <a:p>
            <a:pPr marL="285750" indent="-285750">
              <a:lnSpc>
                <a:spcPct val="90000"/>
              </a:lnSpc>
              <a:buFont typeface="Wingdings" panose="05000000000000000000" pitchFamily="2" charset="2"/>
              <a:buChar char="§"/>
            </a:pPr>
            <a:r>
              <a:rPr lang="en-US" sz="2000" dirty="0"/>
              <a:t>Quit their jobs</a:t>
            </a:r>
          </a:p>
          <a:p>
            <a:pPr marL="285750" indent="-285750">
              <a:lnSpc>
                <a:spcPct val="90000"/>
              </a:lnSpc>
              <a:buFont typeface="Wingdings" panose="05000000000000000000" pitchFamily="2" charset="2"/>
              <a:buChar char="§"/>
            </a:pPr>
            <a:r>
              <a:rPr lang="en-US" sz="2000" dirty="0">
                <a:solidFill>
                  <a:schemeClr val="tx1"/>
                </a:solidFill>
              </a:rPr>
              <a:t>Help pay for care</a:t>
            </a:r>
          </a:p>
        </p:txBody>
      </p:sp>
      <p:sp>
        <p:nvSpPr>
          <p:cNvPr id="17" name="TextBox 16"/>
          <p:cNvSpPr txBox="1"/>
          <p:nvPr/>
        </p:nvSpPr>
        <p:spPr>
          <a:xfrm>
            <a:off x="6503126" y="4423408"/>
            <a:ext cx="783771" cy="1109435"/>
          </a:xfrm>
          <a:prstGeom prst="rect">
            <a:avLst/>
          </a:prstGeom>
          <a:noFill/>
        </p:spPr>
        <p:txBody>
          <a:bodyPr wrap="square" rtlCol="0">
            <a:noAutofit/>
          </a:bodyPr>
          <a:lstStyle/>
          <a:p>
            <a:pPr algn="ctr">
              <a:lnSpc>
                <a:spcPct val="90000"/>
              </a:lnSpc>
            </a:pPr>
            <a:r>
              <a:rPr lang="en-US" sz="7200" dirty="0">
                <a:solidFill>
                  <a:schemeClr val="accent1"/>
                </a:solidFill>
              </a:rPr>
              <a:t>$</a:t>
            </a:r>
          </a:p>
        </p:txBody>
      </p:sp>
      <p:cxnSp>
        <p:nvCxnSpPr>
          <p:cNvPr id="18" name="Straight Connector 17"/>
          <p:cNvCxnSpPr/>
          <p:nvPr/>
        </p:nvCxnSpPr>
        <p:spPr>
          <a:xfrm>
            <a:off x="5624960" y="2009901"/>
            <a:ext cx="0" cy="4127500"/>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67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marL="342900" indent="-342900">
              <a:buFont typeface="Arial" panose="020B0604020202020204" pitchFamily="34" charset="0"/>
              <a:buChar char="•"/>
            </a:pPr>
            <a:r>
              <a:rPr lang="en-US" dirty="0"/>
              <a:t>Will there be enough?</a:t>
            </a:r>
          </a:p>
          <a:p>
            <a:pPr marL="342900" indent="-342900">
              <a:buFont typeface="Arial" panose="020B0604020202020204" pitchFamily="34" charset="0"/>
              <a:buChar char="•"/>
            </a:pPr>
            <a:r>
              <a:rPr lang="en-US" dirty="0"/>
              <a:t>Other goals in addition to paying for care?</a:t>
            </a:r>
          </a:p>
          <a:p>
            <a:pPr lvl="3">
              <a:spcBef>
                <a:spcPts val="200"/>
              </a:spcBef>
              <a:spcAft>
                <a:spcPts val="600"/>
              </a:spcAft>
              <a:defRPr/>
            </a:pPr>
            <a:r>
              <a:rPr lang="en-US" altLang="en-US" dirty="0"/>
              <a:t>Family business</a:t>
            </a:r>
          </a:p>
          <a:p>
            <a:pPr lvl="3">
              <a:spcBef>
                <a:spcPts val="200"/>
              </a:spcBef>
              <a:spcAft>
                <a:spcPts val="600"/>
              </a:spcAft>
              <a:defRPr/>
            </a:pPr>
            <a:r>
              <a:rPr lang="en-US" altLang="en-US" dirty="0"/>
              <a:t>Home</a:t>
            </a:r>
          </a:p>
          <a:p>
            <a:pPr lvl="3">
              <a:spcBef>
                <a:spcPts val="200"/>
              </a:spcBef>
              <a:spcAft>
                <a:spcPts val="600"/>
              </a:spcAft>
              <a:defRPr/>
            </a:pPr>
            <a:r>
              <a:rPr lang="en-US" altLang="en-US" dirty="0"/>
              <a:t>Farm</a:t>
            </a:r>
          </a:p>
          <a:p>
            <a:pPr lvl="3">
              <a:spcBef>
                <a:spcPts val="200"/>
              </a:spcBef>
              <a:spcAft>
                <a:spcPts val="600"/>
              </a:spcAft>
              <a:defRPr/>
            </a:pPr>
            <a:r>
              <a:rPr lang="en-US" altLang="en-US" dirty="0"/>
              <a:t>Special-needs child</a:t>
            </a:r>
          </a:p>
          <a:p>
            <a:pPr lvl="3">
              <a:spcBef>
                <a:spcPts val="200"/>
              </a:spcBef>
              <a:spcAft>
                <a:spcPts val="600"/>
              </a:spcAft>
              <a:defRPr/>
            </a:pPr>
            <a:r>
              <a:rPr lang="en-US" altLang="en-US" dirty="0"/>
              <a:t>Resources to care for a spouse</a:t>
            </a:r>
          </a:p>
          <a:p>
            <a:pPr lvl="3">
              <a:spcBef>
                <a:spcPts val="200"/>
              </a:spcBef>
              <a:spcAft>
                <a:spcPts val="600"/>
              </a:spcAft>
              <a:defRPr/>
            </a:pPr>
            <a:r>
              <a:rPr lang="en-US" altLang="en-US" dirty="0"/>
              <a:t>Valuable personal items</a:t>
            </a:r>
          </a:p>
          <a:p>
            <a:pPr lvl="3">
              <a:spcBef>
                <a:spcPts val="200"/>
              </a:spcBef>
              <a:spcAft>
                <a:spcPts val="600"/>
              </a:spcAft>
              <a:defRPr/>
            </a:pPr>
            <a:r>
              <a:rPr lang="en-US" altLang="en-US" dirty="0"/>
              <a:t>Charitable intentions</a:t>
            </a:r>
            <a:endParaRPr lang="en-US" dirty="0"/>
          </a:p>
          <a:p>
            <a:pPr lvl="3">
              <a:spcBef>
                <a:spcPts val="200"/>
              </a:spcBef>
              <a:spcAft>
                <a:spcPts val="600"/>
              </a:spcAft>
              <a:defRPr/>
            </a:pPr>
            <a:endParaRPr lang="en-US" altLang="en-US" dirty="0"/>
          </a:p>
          <a:p>
            <a:endParaRPr lang="en-US" sz="1800" dirty="0"/>
          </a:p>
        </p:txBody>
      </p:sp>
      <p:sp>
        <p:nvSpPr>
          <p:cNvPr id="3" name="Slide Number Placeholder 2"/>
          <p:cNvSpPr>
            <a:spLocks noGrp="1"/>
          </p:cNvSpPr>
          <p:nvPr>
            <p:ph type="sldNum" sz="quarter" idx="11"/>
          </p:nvPr>
        </p:nvSpPr>
        <p:spPr/>
        <p:txBody>
          <a:bodyPr/>
          <a:lstStyle/>
          <a:p>
            <a:fld id="{67FC5CDF-15F9-4054-9F50-C9080AAD3281}" type="slidenum">
              <a:rPr lang="en-US" smtClean="0"/>
              <a:pPr/>
              <a:t>17</a:t>
            </a:fld>
            <a:endParaRPr lang="en-US" dirty="0"/>
          </a:p>
        </p:txBody>
      </p:sp>
      <p:sp>
        <p:nvSpPr>
          <p:cNvPr id="4" name="Text Placeholder 3"/>
          <p:cNvSpPr>
            <a:spLocks noGrp="1"/>
          </p:cNvSpPr>
          <p:nvPr>
            <p:ph type="body" sz="quarter" idx="12"/>
          </p:nvPr>
        </p:nvSpPr>
        <p:spPr/>
        <p:txBody>
          <a:bodyPr/>
          <a:lstStyle/>
          <a:p>
            <a:r>
              <a:rPr lang="en-US" dirty="0"/>
              <a:t>Important considerations</a:t>
            </a:r>
          </a:p>
        </p:txBody>
      </p:sp>
      <p:sp>
        <p:nvSpPr>
          <p:cNvPr id="7" name="Rectangle 6"/>
          <p:cNvSpPr/>
          <p:nvPr/>
        </p:nvSpPr>
        <p:spPr>
          <a:xfrm>
            <a:off x="4562927" y="3480828"/>
            <a:ext cx="6748540" cy="1154162"/>
          </a:xfrm>
          <a:prstGeom prst="rect">
            <a:avLst/>
          </a:prstGeom>
        </p:spPr>
        <p:txBody>
          <a:bodyPr wrap="square">
            <a:spAutoFit/>
          </a:bodyPr>
          <a:lstStyle/>
          <a:p>
            <a:pPr marL="395287" lvl="3" indent="0" eaLnBrk="1" hangingPunct="1">
              <a:spcAft>
                <a:spcPts val="38"/>
              </a:spcAft>
              <a:buFont typeface="Calibri" pitchFamily="34" charset="0"/>
              <a:buNone/>
              <a:defRPr/>
            </a:pPr>
            <a:r>
              <a:rPr lang="en-US" altLang="en-US" dirty="0"/>
              <a:t>See your financial professional and your local estate planning and elder law attorneys to work through the various funding options and strategies </a:t>
            </a:r>
          </a:p>
        </p:txBody>
      </p:sp>
      <p:sp>
        <p:nvSpPr>
          <p:cNvPr id="9" name="Right Bracket 8"/>
          <p:cNvSpPr/>
          <p:nvPr/>
        </p:nvSpPr>
        <p:spPr>
          <a:xfrm>
            <a:off x="4269229" y="2555287"/>
            <a:ext cx="397327" cy="2773972"/>
          </a:xfrm>
          <a:prstGeom prst="rightBracket">
            <a:avLst/>
          </a:prstGeom>
          <a:noFill/>
          <a:ln>
            <a:solidFill>
              <a:srgbClr val="5F5F5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499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18</a:t>
            </a:fld>
            <a:endParaRPr lang="en-US" dirty="0"/>
          </a:p>
        </p:txBody>
      </p:sp>
      <p:sp>
        <p:nvSpPr>
          <p:cNvPr id="5" name="Text Placeholder 4"/>
          <p:cNvSpPr>
            <a:spLocks noGrp="1"/>
          </p:cNvSpPr>
          <p:nvPr>
            <p:ph type="body" sz="quarter" idx="20"/>
          </p:nvPr>
        </p:nvSpPr>
        <p:spPr/>
        <p:txBody>
          <a:bodyPr>
            <a:normAutofit/>
          </a:bodyPr>
          <a:lstStyle/>
          <a:p>
            <a:r>
              <a:rPr lang="en-US" dirty="0"/>
              <a:t>Legal considerations</a:t>
            </a:r>
            <a:endParaRPr lang="en-US" b="1" dirty="0">
              <a:solidFill>
                <a:srgbClr val="FFF1BB"/>
              </a:solidFill>
            </a:endParaRP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t>03</a:t>
            </a:r>
          </a:p>
        </p:txBody>
      </p:sp>
      <p:sp>
        <p:nvSpPr>
          <p:cNvPr id="6" name="Slide Number Placeholder 1">
            <a:extLst>
              <a:ext uri="{FF2B5EF4-FFF2-40B4-BE49-F238E27FC236}">
                <a16:creationId xmlns:a16="http://schemas.microsoft.com/office/drawing/2014/main" id="{81378573-AED6-0A4E-806B-20B440BAB447}"/>
              </a:ext>
            </a:extLst>
          </p:cNvPr>
          <p:cNvSpPr txBox="1">
            <a:spLocks/>
          </p:cNvSpPr>
          <p:nvPr/>
        </p:nvSpPr>
        <p:spPr>
          <a:xfrm>
            <a:off x="380042" y="6325270"/>
            <a:ext cx="365760" cy="365125"/>
          </a:xfrm>
          <a:prstGeom prst="rect">
            <a:avLst/>
          </a:prstGeom>
        </p:spPr>
        <p:txBody>
          <a:bodyPr vert="horz" lIns="0" tIns="54409" rIns="0" bIns="54409" rtlCol="0" anchor="ctr"/>
          <a:lstStyle>
            <a:defPPr>
              <a:defRPr lang="en-US"/>
            </a:defPPr>
            <a:lvl1pPr marL="0" algn="l" defTabSz="1088167" rtl="0" eaLnBrk="1" latinLnBrk="0" hangingPunct="1">
              <a:defRPr sz="800" kern="1200">
                <a:solidFill>
                  <a:srgbClr val="4D4D4D"/>
                </a:solidFill>
                <a:latin typeface="Calibri" panose="020F0502020204030204" pitchFamily="34" charset="0"/>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a:lstStyle>
          <a:p>
            <a:fld id="{67FC5CDF-15F9-4054-9F50-C9080AAD3281}" type="slidenum">
              <a:rPr lang="en-US" smtClean="0"/>
              <a:pPr/>
              <a:t>18</a:t>
            </a:fld>
            <a:endParaRPr lang="en-US" dirty="0"/>
          </a:p>
        </p:txBody>
      </p:sp>
    </p:spTree>
    <p:extLst>
      <p:ext uri="{BB962C8B-B14F-4D97-AF65-F5344CB8AC3E}">
        <p14:creationId xmlns:p14="http://schemas.microsoft.com/office/powerpoint/2010/main" val="195790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19</a:t>
            </a:fld>
            <a:endParaRPr lang="en-US" dirty="0"/>
          </a:p>
        </p:txBody>
      </p:sp>
      <p:sp>
        <p:nvSpPr>
          <p:cNvPr id="7" name="Content Placeholder 6"/>
          <p:cNvSpPr>
            <a:spLocks noGrp="1"/>
          </p:cNvSpPr>
          <p:nvPr>
            <p:ph sz="quarter" idx="15"/>
          </p:nvPr>
        </p:nvSpPr>
        <p:spPr>
          <a:xfrm>
            <a:off x="3887097" y="1825332"/>
            <a:ext cx="7085662" cy="4046205"/>
          </a:xfrm>
        </p:spPr>
        <p:txBody>
          <a:bodyPr>
            <a:noAutofit/>
          </a:bodyPr>
          <a:lstStyle/>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Date care begins</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Detailed description of services</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Frequency of services</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Compensation and pay schedule</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Duration of the agreement</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Where services will be provided</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Respite care</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Statement that modifications can be done in writing</a:t>
            </a:r>
          </a:p>
          <a:p>
            <a:pPr marL="342900" indent="-342900">
              <a:spcBef>
                <a:spcPts val="600"/>
              </a:spcBef>
              <a:spcAft>
                <a:spcPts val="0"/>
              </a:spcAft>
              <a:buClr>
                <a:srgbClr val="5F5F5F"/>
              </a:buClr>
              <a:buFont typeface="Arial" panose="020B0604020202020204" pitchFamily="34" charset="0"/>
              <a:buChar char="•"/>
              <a:defRPr/>
            </a:pPr>
            <a:r>
              <a:rPr lang="en-US" altLang="en-US" dirty="0">
                <a:solidFill>
                  <a:srgbClr val="5F5F5F"/>
                </a:solidFill>
              </a:rPr>
              <a:t>Signatures of all parties</a:t>
            </a:r>
          </a:p>
        </p:txBody>
      </p:sp>
      <p:sp>
        <p:nvSpPr>
          <p:cNvPr id="4" name="Text Placeholder 3"/>
          <p:cNvSpPr>
            <a:spLocks noGrp="1"/>
          </p:cNvSpPr>
          <p:nvPr>
            <p:ph type="body" sz="quarter" idx="12"/>
          </p:nvPr>
        </p:nvSpPr>
        <p:spPr/>
        <p:txBody>
          <a:bodyPr/>
          <a:lstStyle/>
          <a:p>
            <a:r>
              <a:rPr lang="en-US" dirty="0"/>
              <a:t>Personal care agreement</a:t>
            </a:r>
          </a:p>
        </p:txBody>
      </p:sp>
      <p:sp>
        <p:nvSpPr>
          <p:cNvPr id="6" name="Rectangle 6"/>
          <p:cNvSpPr txBox="1">
            <a:spLocks/>
          </p:cNvSpPr>
          <p:nvPr/>
        </p:nvSpPr>
        <p:spPr bwMode="gray">
          <a:xfrm>
            <a:off x="533485" y="5525049"/>
            <a:ext cx="2945343" cy="6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600" dirty="0">
                <a:solidFill>
                  <a:srgbClr val="5F5F5F"/>
                </a:solidFill>
              </a:rPr>
              <a:t>Consult with your local estate planning and elder law attorneys.</a:t>
            </a:r>
            <a:endParaRPr lang="en-US" altLang="en-US" sz="1600" b="1" dirty="0">
              <a:solidFill>
                <a:srgbClr val="5F5F5F"/>
              </a:solidFill>
            </a:endParaRPr>
          </a:p>
        </p:txBody>
      </p:sp>
      <p:grpSp>
        <p:nvGrpSpPr>
          <p:cNvPr id="8" name="Group 7"/>
          <p:cNvGrpSpPr>
            <a:grpSpLocks noChangeAspect="1"/>
          </p:cNvGrpSpPr>
          <p:nvPr/>
        </p:nvGrpSpPr>
        <p:grpSpPr>
          <a:xfrm>
            <a:off x="533485" y="2014202"/>
            <a:ext cx="3185280" cy="3185280"/>
            <a:chOff x="7072313" y="669925"/>
            <a:chExt cx="390525" cy="390525"/>
          </a:xfrm>
          <a:solidFill>
            <a:schemeClr val="accent1"/>
          </a:solidFill>
        </p:grpSpPr>
        <p:sp>
          <p:nvSpPr>
            <p:cNvPr id="9" name="Freeform 134"/>
            <p:cNvSpPr>
              <a:spLocks noEditPoints="1"/>
            </p:cNvSpPr>
            <p:nvPr/>
          </p:nvSpPr>
          <p:spPr bwMode="auto">
            <a:xfrm>
              <a:off x="7072313" y="669925"/>
              <a:ext cx="390525" cy="390525"/>
            </a:xfrm>
            <a:custGeom>
              <a:avLst/>
              <a:gdLst>
                <a:gd name="T0" fmla="*/ 189 w 192"/>
                <a:gd name="T1" fmla="*/ 101 h 192"/>
                <a:gd name="T2" fmla="*/ 186 w 192"/>
                <a:gd name="T3" fmla="*/ 103 h 192"/>
                <a:gd name="T4" fmla="*/ 131 w 192"/>
                <a:gd name="T5" fmla="*/ 159 h 192"/>
                <a:gd name="T6" fmla="*/ 75 w 192"/>
                <a:gd name="T7" fmla="*/ 103 h 192"/>
                <a:gd name="T8" fmla="*/ 131 w 192"/>
                <a:gd name="T9" fmla="*/ 48 h 192"/>
                <a:gd name="T10" fmla="*/ 163 w 192"/>
                <a:gd name="T11" fmla="*/ 58 h 192"/>
                <a:gd name="T12" fmla="*/ 167 w 192"/>
                <a:gd name="T13" fmla="*/ 58 h 192"/>
                <a:gd name="T14" fmla="*/ 166 w 192"/>
                <a:gd name="T15" fmla="*/ 54 h 192"/>
                <a:gd name="T16" fmla="*/ 153 w 192"/>
                <a:gd name="T17" fmla="*/ 47 h 192"/>
                <a:gd name="T18" fmla="*/ 153 w 192"/>
                <a:gd name="T19" fmla="*/ 14 h 192"/>
                <a:gd name="T20" fmla="*/ 138 w 192"/>
                <a:gd name="T21" fmla="*/ 0 h 192"/>
                <a:gd name="T22" fmla="*/ 111 w 192"/>
                <a:gd name="T23" fmla="*/ 0 h 192"/>
                <a:gd name="T24" fmla="*/ 42 w 192"/>
                <a:gd name="T25" fmla="*/ 0 h 192"/>
                <a:gd name="T26" fmla="*/ 14 w 192"/>
                <a:gd name="T27" fmla="*/ 0 h 192"/>
                <a:gd name="T28" fmla="*/ 0 w 192"/>
                <a:gd name="T29" fmla="*/ 14 h 192"/>
                <a:gd name="T30" fmla="*/ 0 w 192"/>
                <a:gd name="T31" fmla="*/ 177 h 192"/>
                <a:gd name="T32" fmla="*/ 14 w 192"/>
                <a:gd name="T33" fmla="*/ 192 h 192"/>
                <a:gd name="T34" fmla="*/ 138 w 192"/>
                <a:gd name="T35" fmla="*/ 192 h 192"/>
                <a:gd name="T36" fmla="*/ 153 w 192"/>
                <a:gd name="T37" fmla="*/ 177 h 192"/>
                <a:gd name="T38" fmla="*/ 153 w 192"/>
                <a:gd name="T39" fmla="*/ 160 h 192"/>
                <a:gd name="T40" fmla="*/ 192 w 192"/>
                <a:gd name="T41" fmla="*/ 103 h 192"/>
                <a:gd name="T42" fmla="*/ 189 w 192"/>
                <a:gd name="T43" fmla="*/ 101 h 192"/>
                <a:gd name="T44" fmla="*/ 44 w 192"/>
                <a:gd name="T45" fmla="*/ 6 h 192"/>
                <a:gd name="T46" fmla="*/ 108 w 192"/>
                <a:gd name="T47" fmla="*/ 6 h 192"/>
                <a:gd name="T48" fmla="*/ 108 w 192"/>
                <a:gd name="T49" fmla="*/ 14 h 192"/>
                <a:gd name="T50" fmla="*/ 100 w 192"/>
                <a:gd name="T51" fmla="*/ 23 h 192"/>
                <a:gd name="T52" fmla="*/ 53 w 192"/>
                <a:gd name="T53" fmla="*/ 23 h 192"/>
                <a:gd name="T54" fmla="*/ 44 w 192"/>
                <a:gd name="T55" fmla="*/ 14 h 192"/>
                <a:gd name="T56" fmla="*/ 44 w 192"/>
                <a:gd name="T57" fmla="*/ 6 h 192"/>
                <a:gd name="T58" fmla="*/ 147 w 192"/>
                <a:gd name="T59" fmla="*/ 177 h 192"/>
                <a:gd name="T60" fmla="*/ 138 w 192"/>
                <a:gd name="T61" fmla="*/ 186 h 192"/>
                <a:gd name="T62" fmla="*/ 14 w 192"/>
                <a:gd name="T63" fmla="*/ 186 h 192"/>
                <a:gd name="T64" fmla="*/ 6 w 192"/>
                <a:gd name="T65" fmla="*/ 177 h 192"/>
                <a:gd name="T66" fmla="*/ 6 w 192"/>
                <a:gd name="T67" fmla="*/ 14 h 192"/>
                <a:gd name="T68" fmla="*/ 14 w 192"/>
                <a:gd name="T69" fmla="*/ 6 h 192"/>
                <a:gd name="T70" fmla="*/ 39 w 192"/>
                <a:gd name="T71" fmla="*/ 6 h 192"/>
                <a:gd name="T72" fmla="*/ 39 w 192"/>
                <a:gd name="T73" fmla="*/ 14 h 192"/>
                <a:gd name="T74" fmla="*/ 53 w 192"/>
                <a:gd name="T75" fmla="*/ 29 h 192"/>
                <a:gd name="T76" fmla="*/ 100 w 192"/>
                <a:gd name="T77" fmla="*/ 29 h 192"/>
                <a:gd name="T78" fmla="*/ 114 w 192"/>
                <a:gd name="T79" fmla="*/ 14 h 192"/>
                <a:gd name="T80" fmla="*/ 114 w 192"/>
                <a:gd name="T81" fmla="*/ 6 h 192"/>
                <a:gd name="T82" fmla="*/ 138 w 192"/>
                <a:gd name="T83" fmla="*/ 6 h 192"/>
                <a:gd name="T84" fmla="*/ 147 w 192"/>
                <a:gd name="T85" fmla="*/ 14 h 192"/>
                <a:gd name="T86" fmla="*/ 147 w 192"/>
                <a:gd name="T87" fmla="*/ 45 h 192"/>
                <a:gd name="T88" fmla="*/ 131 w 192"/>
                <a:gd name="T89" fmla="*/ 42 h 192"/>
                <a:gd name="T90" fmla="*/ 70 w 192"/>
                <a:gd name="T91" fmla="*/ 103 h 192"/>
                <a:gd name="T92" fmla="*/ 131 w 192"/>
                <a:gd name="T93" fmla="*/ 165 h 192"/>
                <a:gd name="T94" fmla="*/ 147 w 192"/>
                <a:gd name="T95" fmla="*/ 162 h 192"/>
                <a:gd name="T96" fmla="*/ 147 w 192"/>
                <a:gd name="T97"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192">
                  <a:moveTo>
                    <a:pt x="189" y="101"/>
                  </a:moveTo>
                  <a:cubicBezTo>
                    <a:pt x="187" y="101"/>
                    <a:pt x="186" y="102"/>
                    <a:pt x="186" y="103"/>
                  </a:cubicBezTo>
                  <a:cubicBezTo>
                    <a:pt x="186" y="134"/>
                    <a:pt x="161" y="159"/>
                    <a:pt x="131" y="159"/>
                  </a:cubicBezTo>
                  <a:cubicBezTo>
                    <a:pt x="100" y="159"/>
                    <a:pt x="75" y="134"/>
                    <a:pt x="75" y="103"/>
                  </a:cubicBezTo>
                  <a:cubicBezTo>
                    <a:pt x="75" y="73"/>
                    <a:pt x="100" y="48"/>
                    <a:pt x="131" y="48"/>
                  </a:cubicBezTo>
                  <a:cubicBezTo>
                    <a:pt x="142" y="48"/>
                    <a:pt x="153" y="52"/>
                    <a:pt x="163" y="58"/>
                  </a:cubicBezTo>
                  <a:cubicBezTo>
                    <a:pt x="164" y="59"/>
                    <a:pt x="166" y="59"/>
                    <a:pt x="167" y="58"/>
                  </a:cubicBezTo>
                  <a:cubicBezTo>
                    <a:pt x="168" y="56"/>
                    <a:pt x="167" y="55"/>
                    <a:pt x="166" y="54"/>
                  </a:cubicBezTo>
                  <a:cubicBezTo>
                    <a:pt x="162" y="51"/>
                    <a:pt x="158" y="48"/>
                    <a:pt x="153" y="47"/>
                  </a:cubicBezTo>
                  <a:cubicBezTo>
                    <a:pt x="153" y="14"/>
                    <a:pt x="153" y="14"/>
                    <a:pt x="153" y="14"/>
                  </a:cubicBezTo>
                  <a:cubicBezTo>
                    <a:pt x="153" y="6"/>
                    <a:pt x="147" y="0"/>
                    <a:pt x="138" y="0"/>
                  </a:cubicBezTo>
                  <a:cubicBezTo>
                    <a:pt x="111" y="0"/>
                    <a:pt x="111" y="0"/>
                    <a:pt x="111" y="0"/>
                  </a:cubicBezTo>
                  <a:cubicBezTo>
                    <a:pt x="42" y="0"/>
                    <a:pt x="42" y="0"/>
                    <a:pt x="42" y="0"/>
                  </a:cubicBezTo>
                  <a:cubicBezTo>
                    <a:pt x="14" y="0"/>
                    <a:pt x="14" y="0"/>
                    <a:pt x="14" y="0"/>
                  </a:cubicBezTo>
                  <a:cubicBezTo>
                    <a:pt x="6" y="0"/>
                    <a:pt x="0" y="6"/>
                    <a:pt x="0" y="14"/>
                  </a:cubicBezTo>
                  <a:cubicBezTo>
                    <a:pt x="0" y="177"/>
                    <a:pt x="0" y="177"/>
                    <a:pt x="0" y="177"/>
                  </a:cubicBezTo>
                  <a:cubicBezTo>
                    <a:pt x="0" y="185"/>
                    <a:pt x="6" y="192"/>
                    <a:pt x="14" y="192"/>
                  </a:cubicBezTo>
                  <a:cubicBezTo>
                    <a:pt x="138" y="192"/>
                    <a:pt x="138" y="192"/>
                    <a:pt x="138" y="192"/>
                  </a:cubicBezTo>
                  <a:cubicBezTo>
                    <a:pt x="147" y="192"/>
                    <a:pt x="153" y="185"/>
                    <a:pt x="153" y="177"/>
                  </a:cubicBezTo>
                  <a:cubicBezTo>
                    <a:pt x="153" y="160"/>
                    <a:pt x="153" y="160"/>
                    <a:pt x="153" y="160"/>
                  </a:cubicBezTo>
                  <a:cubicBezTo>
                    <a:pt x="176" y="151"/>
                    <a:pt x="192" y="129"/>
                    <a:pt x="192" y="103"/>
                  </a:cubicBezTo>
                  <a:cubicBezTo>
                    <a:pt x="192" y="102"/>
                    <a:pt x="191" y="101"/>
                    <a:pt x="189" y="101"/>
                  </a:cubicBezTo>
                  <a:close/>
                  <a:moveTo>
                    <a:pt x="44" y="6"/>
                  </a:moveTo>
                  <a:cubicBezTo>
                    <a:pt x="108" y="6"/>
                    <a:pt x="108" y="6"/>
                    <a:pt x="108" y="6"/>
                  </a:cubicBezTo>
                  <a:cubicBezTo>
                    <a:pt x="108" y="14"/>
                    <a:pt x="108" y="14"/>
                    <a:pt x="108" y="14"/>
                  </a:cubicBezTo>
                  <a:cubicBezTo>
                    <a:pt x="108" y="19"/>
                    <a:pt x="105" y="23"/>
                    <a:pt x="100" y="23"/>
                  </a:cubicBezTo>
                  <a:cubicBezTo>
                    <a:pt x="53" y="23"/>
                    <a:pt x="53" y="23"/>
                    <a:pt x="53" y="23"/>
                  </a:cubicBezTo>
                  <a:cubicBezTo>
                    <a:pt x="48" y="23"/>
                    <a:pt x="44" y="19"/>
                    <a:pt x="44" y="14"/>
                  </a:cubicBezTo>
                  <a:lnTo>
                    <a:pt x="44" y="6"/>
                  </a:lnTo>
                  <a:close/>
                  <a:moveTo>
                    <a:pt x="147" y="177"/>
                  </a:moveTo>
                  <a:cubicBezTo>
                    <a:pt x="147" y="182"/>
                    <a:pt x="143" y="186"/>
                    <a:pt x="138" y="186"/>
                  </a:cubicBezTo>
                  <a:cubicBezTo>
                    <a:pt x="14" y="186"/>
                    <a:pt x="14" y="186"/>
                    <a:pt x="14" y="186"/>
                  </a:cubicBezTo>
                  <a:cubicBezTo>
                    <a:pt x="10" y="186"/>
                    <a:pt x="6" y="182"/>
                    <a:pt x="6" y="177"/>
                  </a:cubicBezTo>
                  <a:cubicBezTo>
                    <a:pt x="6" y="14"/>
                    <a:pt x="6" y="14"/>
                    <a:pt x="6" y="14"/>
                  </a:cubicBezTo>
                  <a:cubicBezTo>
                    <a:pt x="6" y="9"/>
                    <a:pt x="10" y="6"/>
                    <a:pt x="14" y="6"/>
                  </a:cubicBezTo>
                  <a:cubicBezTo>
                    <a:pt x="39" y="6"/>
                    <a:pt x="39" y="6"/>
                    <a:pt x="39" y="6"/>
                  </a:cubicBezTo>
                  <a:cubicBezTo>
                    <a:pt x="39" y="14"/>
                    <a:pt x="39" y="14"/>
                    <a:pt x="39" y="14"/>
                  </a:cubicBezTo>
                  <a:cubicBezTo>
                    <a:pt x="39" y="22"/>
                    <a:pt x="45" y="29"/>
                    <a:pt x="53" y="29"/>
                  </a:cubicBezTo>
                  <a:cubicBezTo>
                    <a:pt x="100" y="29"/>
                    <a:pt x="100" y="29"/>
                    <a:pt x="100" y="29"/>
                  </a:cubicBezTo>
                  <a:cubicBezTo>
                    <a:pt x="108" y="29"/>
                    <a:pt x="114" y="22"/>
                    <a:pt x="114" y="14"/>
                  </a:cubicBezTo>
                  <a:cubicBezTo>
                    <a:pt x="114" y="6"/>
                    <a:pt x="114" y="6"/>
                    <a:pt x="114" y="6"/>
                  </a:cubicBezTo>
                  <a:cubicBezTo>
                    <a:pt x="138" y="6"/>
                    <a:pt x="138" y="6"/>
                    <a:pt x="138" y="6"/>
                  </a:cubicBezTo>
                  <a:cubicBezTo>
                    <a:pt x="143" y="6"/>
                    <a:pt x="147" y="9"/>
                    <a:pt x="147" y="14"/>
                  </a:cubicBezTo>
                  <a:cubicBezTo>
                    <a:pt x="147" y="45"/>
                    <a:pt x="147" y="45"/>
                    <a:pt x="147" y="45"/>
                  </a:cubicBezTo>
                  <a:cubicBezTo>
                    <a:pt x="142" y="43"/>
                    <a:pt x="136" y="42"/>
                    <a:pt x="131" y="42"/>
                  </a:cubicBezTo>
                  <a:cubicBezTo>
                    <a:pt x="97" y="42"/>
                    <a:pt x="70" y="70"/>
                    <a:pt x="70" y="103"/>
                  </a:cubicBezTo>
                  <a:cubicBezTo>
                    <a:pt x="70" y="137"/>
                    <a:pt x="97" y="165"/>
                    <a:pt x="131" y="165"/>
                  </a:cubicBezTo>
                  <a:cubicBezTo>
                    <a:pt x="136" y="165"/>
                    <a:pt x="142" y="164"/>
                    <a:pt x="147" y="162"/>
                  </a:cubicBezTo>
                  <a:lnTo>
                    <a:pt x="147"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5"/>
            <p:cNvSpPr>
              <a:spLocks noEditPoints="1"/>
            </p:cNvSpPr>
            <p:nvPr/>
          </p:nvSpPr>
          <p:spPr bwMode="auto">
            <a:xfrm>
              <a:off x="7269163" y="773113"/>
              <a:ext cx="192088" cy="192088"/>
            </a:xfrm>
            <a:custGeom>
              <a:avLst/>
              <a:gdLst>
                <a:gd name="T0" fmla="*/ 5 w 94"/>
                <a:gd name="T1" fmla="*/ 30 h 94"/>
                <a:gd name="T2" fmla="*/ 2 w 94"/>
                <a:gd name="T3" fmla="*/ 29 h 94"/>
                <a:gd name="T4" fmla="*/ 0 w 94"/>
                <a:gd name="T5" fmla="*/ 32 h 94"/>
                <a:gd name="T6" fmla="*/ 0 w 94"/>
                <a:gd name="T7" fmla="*/ 61 h 94"/>
                <a:gd name="T8" fmla="*/ 1 w 94"/>
                <a:gd name="T9" fmla="*/ 63 h 94"/>
                <a:gd name="T10" fmla="*/ 31 w 94"/>
                <a:gd name="T11" fmla="*/ 93 h 94"/>
                <a:gd name="T12" fmla="*/ 33 w 94"/>
                <a:gd name="T13" fmla="*/ 94 h 94"/>
                <a:gd name="T14" fmla="*/ 35 w 94"/>
                <a:gd name="T15" fmla="*/ 93 h 94"/>
                <a:gd name="T16" fmla="*/ 94 w 94"/>
                <a:gd name="T17" fmla="*/ 35 h 94"/>
                <a:gd name="T18" fmla="*/ 94 w 94"/>
                <a:gd name="T19" fmla="*/ 32 h 94"/>
                <a:gd name="T20" fmla="*/ 94 w 94"/>
                <a:gd name="T21" fmla="*/ 3 h 94"/>
                <a:gd name="T22" fmla="*/ 93 w 94"/>
                <a:gd name="T23" fmla="*/ 1 h 94"/>
                <a:gd name="T24" fmla="*/ 90 w 94"/>
                <a:gd name="T25" fmla="*/ 1 h 94"/>
                <a:gd name="T26" fmla="*/ 33 w 94"/>
                <a:gd name="T27" fmla="*/ 58 h 94"/>
                <a:gd name="T28" fmla="*/ 5 w 94"/>
                <a:gd name="T29" fmla="*/ 30 h 94"/>
                <a:gd name="T30" fmla="*/ 89 w 94"/>
                <a:gd name="T31" fmla="*/ 10 h 94"/>
                <a:gd name="T32" fmla="*/ 89 w 94"/>
                <a:gd name="T33" fmla="*/ 31 h 94"/>
                <a:gd name="T34" fmla="*/ 33 w 94"/>
                <a:gd name="T35" fmla="*/ 87 h 94"/>
                <a:gd name="T36" fmla="*/ 6 w 94"/>
                <a:gd name="T37" fmla="*/ 60 h 94"/>
                <a:gd name="T38" fmla="*/ 6 w 94"/>
                <a:gd name="T39" fmla="*/ 39 h 94"/>
                <a:gd name="T40" fmla="*/ 31 w 94"/>
                <a:gd name="T41" fmla="*/ 64 h 94"/>
                <a:gd name="T42" fmla="*/ 35 w 94"/>
                <a:gd name="T43" fmla="*/ 64 h 94"/>
                <a:gd name="T44" fmla="*/ 89 w 94"/>
                <a:gd name="T45"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94">
                  <a:moveTo>
                    <a:pt x="5" y="30"/>
                  </a:moveTo>
                  <a:cubicBezTo>
                    <a:pt x="4" y="29"/>
                    <a:pt x="3" y="29"/>
                    <a:pt x="2" y="29"/>
                  </a:cubicBezTo>
                  <a:cubicBezTo>
                    <a:pt x="0" y="30"/>
                    <a:pt x="0" y="31"/>
                    <a:pt x="0" y="32"/>
                  </a:cubicBezTo>
                  <a:cubicBezTo>
                    <a:pt x="0" y="61"/>
                    <a:pt x="0" y="61"/>
                    <a:pt x="0" y="61"/>
                  </a:cubicBezTo>
                  <a:cubicBezTo>
                    <a:pt x="0" y="62"/>
                    <a:pt x="0" y="63"/>
                    <a:pt x="1" y="63"/>
                  </a:cubicBezTo>
                  <a:cubicBezTo>
                    <a:pt x="31" y="93"/>
                    <a:pt x="31" y="93"/>
                    <a:pt x="31" y="93"/>
                  </a:cubicBezTo>
                  <a:cubicBezTo>
                    <a:pt x="31" y="94"/>
                    <a:pt x="32" y="94"/>
                    <a:pt x="33" y="94"/>
                  </a:cubicBezTo>
                  <a:cubicBezTo>
                    <a:pt x="34" y="94"/>
                    <a:pt x="34" y="94"/>
                    <a:pt x="35" y="93"/>
                  </a:cubicBezTo>
                  <a:cubicBezTo>
                    <a:pt x="94" y="35"/>
                    <a:pt x="94" y="35"/>
                    <a:pt x="94" y="35"/>
                  </a:cubicBezTo>
                  <a:cubicBezTo>
                    <a:pt x="94" y="34"/>
                    <a:pt x="94" y="33"/>
                    <a:pt x="94" y="32"/>
                  </a:cubicBezTo>
                  <a:cubicBezTo>
                    <a:pt x="94" y="3"/>
                    <a:pt x="94" y="3"/>
                    <a:pt x="94" y="3"/>
                  </a:cubicBezTo>
                  <a:cubicBezTo>
                    <a:pt x="94" y="2"/>
                    <a:pt x="94" y="1"/>
                    <a:pt x="93" y="1"/>
                  </a:cubicBezTo>
                  <a:cubicBezTo>
                    <a:pt x="92" y="0"/>
                    <a:pt x="90" y="1"/>
                    <a:pt x="90" y="1"/>
                  </a:cubicBezTo>
                  <a:cubicBezTo>
                    <a:pt x="33" y="58"/>
                    <a:pt x="33" y="58"/>
                    <a:pt x="33" y="58"/>
                  </a:cubicBezTo>
                  <a:lnTo>
                    <a:pt x="5" y="30"/>
                  </a:lnTo>
                  <a:close/>
                  <a:moveTo>
                    <a:pt x="89" y="10"/>
                  </a:moveTo>
                  <a:cubicBezTo>
                    <a:pt x="89" y="31"/>
                    <a:pt x="89" y="31"/>
                    <a:pt x="89" y="31"/>
                  </a:cubicBezTo>
                  <a:cubicBezTo>
                    <a:pt x="33" y="87"/>
                    <a:pt x="33" y="87"/>
                    <a:pt x="33" y="87"/>
                  </a:cubicBezTo>
                  <a:cubicBezTo>
                    <a:pt x="6" y="60"/>
                    <a:pt x="6" y="60"/>
                    <a:pt x="6" y="60"/>
                  </a:cubicBezTo>
                  <a:cubicBezTo>
                    <a:pt x="6" y="39"/>
                    <a:pt x="6" y="39"/>
                    <a:pt x="6" y="39"/>
                  </a:cubicBezTo>
                  <a:cubicBezTo>
                    <a:pt x="31" y="64"/>
                    <a:pt x="31" y="64"/>
                    <a:pt x="31" y="64"/>
                  </a:cubicBezTo>
                  <a:cubicBezTo>
                    <a:pt x="32" y="65"/>
                    <a:pt x="34" y="65"/>
                    <a:pt x="35" y="64"/>
                  </a:cubicBezTo>
                  <a:lnTo>
                    <a:pt x="8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6"/>
            <p:cNvSpPr>
              <a:spLocks/>
            </p:cNvSpPr>
            <p:nvPr/>
          </p:nvSpPr>
          <p:spPr bwMode="auto">
            <a:xfrm>
              <a:off x="7158038" y="755650"/>
              <a:ext cx="93663" cy="12700"/>
            </a:xfrm>
            <a:custGeom>
              <a:avLst/>
              <a:gdLst>
                <a:gd name="T0" fmla="*/ 3 w 46"/>
                <a:gd name="T1" fmla="*/ 6 h 6"/>
                <a:gd name="T2" fmla="*/ 43 w 46"/>
                <a:gd name="T3" fmla="*/ 6 h 6"/>
                <a:gd name="T4" fmla="*/ 46 w 46"/>
                <a:gd name="T5" fmla="*/ 3 h 6"/>
                <a:gd name="T6" fmla="*/ 43 w 46"/>
                <a:gd name="T7" fmla="*/ 0 h 6"/>
                <a:gd name="T8" fmla="*/ 3 w 46"/>
                <a:gd name="T9" fmla="*/ 0 h 6"/>
                <a:gd name="T10" fmla="*/ 0 w 46"/>
                <a:gd name="T11" fmla="*/ 3 h 6"/>
                <a:gd name="T12" fmla="*/ 3 w 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3" y="6"/>
                  </a:moveTo>
                  <a:cubicBezTo>
                    <a:pt x="43" y="6"/>
                    <a:pt x="43" y="6"/>
                    <a:pt x="43" y="6"/>
                  </a:cubicBezTo>
                  <a:cubicBezTo>
                    <a:pt x="45" y="6"/>
                    <a:pt x="46" y="5"/>
                    <a:pt x="46" y="3"/>
                  </a:cubicBezTo>
                  <a:cubicBezTo>
                    <a:pt x="46" y="2"/>
                    <a:pt x="45" y="0"/>
                    <a:pt x="43"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7"/>
            <p:cNvSpPr>
              <a:spLocks/>
            </p:cNvSpPr>
            <p:nvPr/>
          </p:nvSpPr>
          <p:spPr bwMode="auto">
            <a:xfrm>
              <a:off x="7108825" y="755650"/>
              <a:ext cx="28575" cy="12700"/>
            </a:xfrm>
            <a:custGeom>
              <a:avLst/>
              <a:gdLst>
                <a:gd name="T0" fmla="*/ 11 w 14"/>
                <a:gd name="T1" fmla="*/ 0 h 6"/>
                <a:gd name="T2" fmla="*/ 3 w 14"/>
                <a:gd name="T3" fmla="*/ 0 h 6"/>
                <a:gd name="T4" fmla="*/ 0 w 14"/>
                <a:gd name="T5" fmla="*/ 3 h 6"/>
                <a:gd name="T6" fmla="*/ 3 w 14"/>
                <a:gd name="T7" fmla="*/ 6 h 6"/>
                <a:gd name="T8" fmla="*/ 11 w 14"/>
                <a:gd name="T9" fmla="*/ 6 h 6"/>
                <a:gd name="T10" fmla="*/ 14 w 14"/>
                <a:gd name="T11" fmla="*/ 3 h 6"/>
                <a:gd name="T12" fmla="*/ 11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0"/>
                  </a:moveTo>
                  <a:cubicBezTo>
                    <a:pt x="3" y="0"/>
                    <a:pt x="3" y="0"/>
                    <a:pt x="3" y="0"/>
                  </a:cubicBezTo>
                  <a:cubicBezTo>
                    <a:pt x="2" y="0"/>
                    <a:pt x="0" y="2"/>
                    <a:pt x="0" y="3"/>
                  </a:cubicBezTo>
                  <a:cubicBezTo>
                    <a:pt x="0" y="5"/>
                    <a:pt x="2" y="6"/>
                    <a:pt x="3" y="6"/>
                  </a:cubicBezTo>
                  <a:cubicBezTo>
                    <a:pt x="11" y="6"/>
                    <a:pt x="11" y="6"/>
                    <a:pt x="11" y="6"/>
                  </a:cubicBezTo>
                  <a:cubicBezTo>
                    <a:pt x="13" y="6"/>
                    <a:pt x="14" y="5"/>
                    <a:pt x="14" y="3"/>
                  </a:cubicBezTo>
                  <a:cubicBezTo>
                    <a:pt x="14" y="2"/>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8"/>
            <p:cNvSpPr>
              <a:spLocks/>
            </p:cNvSpPr>
            <p:nvPr/>
          </p:nvSpPr>
          <p:spPr bwMode="auto">
            <a:xfrm>
              <a:off x="7158038" y="812800"/>
              <a:ext cx="55563" cy="9525"/>
            </a:xfrm>
            <a:custGeom>
              <a:avLst/>
              <a:gdLst>
                <a:gd name="T0" fmla="*/ 3 w 27"/>
                <a:gd name="T1" fmla="*/ 5 h 5"/>
                <a:gd name="T2" fmla="*/ 24 w 27"/>
                <a:gd name="T3" fmla="*/ 5 h 5"/>
                <a:gd name="T4" fmla="*/ 27 w 27"/>
                <a:gd name="T5" fmla="*/ 2 h 5"/>
                <a:gd name="T6" fmla="*/ 24 w 27"/>
                <a:gd name="T7" fmla="*/ 0 h 5"/>
                <a:gd name="T8" fmla="*/ 3 w 27"/>
                <a:gd name="T9" fmla="*/ 0 h 5"/>
                <a:gd name="T10" fmla="*/ 0 w 27"/>
                <a:gd name="T11" fmla="*/ 2 h 5"/>
                <a:gd name="T12" fmla="*/ 3 w 2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3" y="5"/>
                  </a:moveTo>
                  <a:cubicBezTo>
                    <a:pt x="24" y="5"/>
                    <a:pt x="24" y="5"/>
                    <a:pt x="24" y="5"/>
                  </a:cubicBezTo>
                  <a:cubicBezTo>
                    <a:pt x="25" y="5"/>
                    <a:pt x="27" y="4"/>
                    <a:pt x="27" y="2"/>
                  </a:cubicBezTo>
                  <a:cubicBezTo>
                    <a:pt x="27" y="1"/>
                    <a:pt x="25" y="0"/>
                    <a:pt x="24"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9"/>
            <p:cNvSpPr>
              <a:spLocks/>
            </p:cNvSpPr>
            <p:nvPr/>
          </p:nvSpPr>
          <p:spPr bwMode="auto">
            <a:xfrm>
              <a:off x="7108825" y="812800"/>
              <a:ext cx="28575" cy="9525"/>
            </a:xfrm>
            <a:custGeom>
              <a:avLst/>
              <a:gdLst>
                <a:gd name="T0" fmla="*/ 11 w 14"/>
                <a:gd name="T1" fmla="*/ 0 h 5"/>
                <a:gd name="T2" fmla="*/ 3 w 14"/>
                <a:gd name="T3" fmla="*/ 0 h 5"/>
                <a:gd name="T4" fmla="*/ 0 w 14"/>
                <a:gd name="T5" fmla="*/ 2 h 5"/>
                <a:gd name="T6" fmla="*/ 3 w 14"/>
                <a:gd name="T7" fmla="*/ 5 h 5"/>
                <a:gd name="T8" fmla="*/ 11 w 14"/>
                <a:gd name="T9" fmla="*/ 5 h 5"/>
                <a:gd name="T10" fmla="*/ 14 w 14"/>
                <a:gd name="T11" fmla="*/ 2 h 5"/>
                <a:gd name="T12" fmla="*/ 11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1" y="0"/>
                  </a:moveTo>
                  <a:cubicBezTo>
                    <a:pt x="3" y="0"/>
                    <a:pt x="3" y="0"/>
                    <a:pt x="3" y="0"/>
                  </a:cubicBezTo>
                  <a:cubicBezTo>
                    <a:pt x="2" y="0"/>
                    <a:pt x="0" y="1"/>
                    <a:pt x="0" y="2"/>
                  </a:cubicBezTo>
                  <a:cubicBezTo>
                    <a:pt x="0" y="4"/>
                    <a:pt x="2" y="5"/>
                    <a:pt x="3" y="5"/>
                  </a:cubicBezTo>
                  <a:cubicBezTo>
                    <a:pt x="11" y="5"/>
                    <a:pt x="11" y="5"/>
                    <a:pt x="11" y="5"/>
                  </a:cubicBezTo>
                  <a:cubicBezTo>
                    <a:pt x="13" y="5"/>
                    <a:pt x="14" y="4"/>
                    <a:pt x="14" y="2"/>
                  </a:cubicBezTo>
                  <a:cubicBezTo>
                    <a:pt x="14"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0"/>
            <p:cNvSpPr>
              <a:spLocks/>
            </p:cNvSpPr>
            <p:nvPr/>
          </p:nvSpPr>
          <p:spPr bwMode="auto">
            <a:xfrm>
              <a:off x="7158038" y="866775"/>
              <a:ext cx="38100" cy="11113"/>
            </a:xfrm>
            <a:custGeom>
              <a:avLst/>
              <a:gdLst>
                <a:gd name="T0" fmla="*/ 3 w 19"/>
                <a:gd name="T1" fmla="*/ 5 h 5"/>
                <a:gd name="T2" fmla="*/ 16 w 19"/>
                <a:gd name="T3" fmla="*/ 5 h 5"/>
                <a:gd name="T4" fmla="*/ 19 w 19"/>
                <a:gd name="T5" fmla="*/ 3 h 5"/>
                <a:gd name="T6" fmla="*/ 16 w 19"/>
                <a:gd name="T7" fmla="*/ 0 h 5"/>
                <a:gd name="T8" fmla="*/ 3 w 19"/>
                <a:gd name="T9" fmla="*/ 0 h 5"/>
                <a:gd name="T10" fmla="*/ 0 w 19"/>
                <a:gd name="T11" fmla="*/ 3 h 5"/>
                <a:gd name="T12" fmla="*/ 3 w 1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3" y="5"/>
                  </a:moveTo>
                  <a:cubicBezTo>
                    <a:pt x="16" y="5"/>
                    <a:pt x="16" y="5"/>
                    <a:pt x="16" y="5"/>
                  </a:cubicBezTo>
                  <a:cubicBezTo>
                    <a:pt x="18" y="5"/>
                    <a:pt x="19" y="4"/>
                    <a:pt x="19" y="3"/>
                  </a:cubicBezTo>
                  <a:cubicBezTo>
                    <a:pt x="19" y="1"/>
                    <a:pt x="18" y="0"/>
                    <a:pt x="16"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1"/>
            <p:cNvSpPr>
              <a:spLocks/>
            </p:cNvSpPr>
            <p:nvPr/>
          </p:nvSpPr>
          <p:spPr bwMode="auto">
            <a:xfrm>
              <a:off x="7108825" y="866775"/>
              <a:ext cx="28575" cy="11113"/>
            </a:xfrm>
            <a:custGeom>
              <a:avLst/>
              <a:gdLst>
                <a:gd name="T0" fmla="*/ 11 w 14"/>
                <a:gd name="T1" fmla="*/ 0 h 5"/>
                <a:gd name="T2" fmla="*/ 3 w 14"/>
                <a:gd name="T3" fmla="*/ 0 h 5"/>
                <a:gd name="T4" fmla="*/ 0 w 14"/>
                <a:gd name="T5" fmla="*/ 3 h 5"/>
                <a:gd name="T6" fmla="*/ 3 w 14"/>
                <a:gd name="T7" fmla="*/ 5 h 5"/>
                <a:gd name="T8" fmla="*/ 11 w 14"/>
                <a:gd name="T9" fmla="*/ 5 h 5"/>
                <a:gd name="T10" fmla="*/ 14 w 14"/>
                <a:gd name="T11" fmla="*/ 3 h 5"/>
                <a:gd name="T12" fmla="*/ 11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1" y="0"/>
                  </a:moveTo>
                  <a:cubicBezTo>
                    <a:pt x="3" y="0"/>
                    <a:pt x="3" y="0"/>
                    <a:pt x="3" y="0"/>
                  </a:cubicBezTo>
                  <a:cubicBezTo>
                    <a:pt x="2" y="0"/>
                    <a:pt x="0" y="1"/>
                    <a:pt x="0" y="3"/>
                  </a:cubicBezTo>
                  <a:cubicBezTo>
                    <a:pt x="0" y="4"/>
                    <a:pt x="2" y="5"/>
                    <a:pt x="3" y="5"/>
                  </a:cubicBezTo>
                  <a:cubicBezTo>
                    <a:pt x="11" y="5"/>
                    <a:pt x="11" y="5"/>
                    <a:pt x="11" y="5"/>
                  </a:cubicBezTo>
                  <a:cubicBezTo>
                    <a:pt x="13" y="5"/>
                    <a:pt x="14" y="4"/>
                    <a:pt x="14" y="3"/>
                  </a:cubicBezTo>
                  <a:cubicBezTo>
                    <a:pt x="14"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2"/>
            <p:cNvSpPr>
              <a:spLocks/>
            </p:cNvSpPr>
            <p:nvPr/>
          </p:nvSpPr>
          <p:spPr bwMode="auto">
            <a:xfrm>
              <a:off x="7158038" y="922338"/>
              <a:ext cx="46038" cy="12700"/>
            </a:xfrm>
            <a:custGeom>
              <a:avLst/>
              <a:gdLst>
                <a:gd name="T0" fmla="*/ 3 w 23"/>
                <a:gd name="T1" fmla="*/ 6 h 6"/>
                <a:gd name="T2" fmla="*/ 20 w 23"/>
                <a:gd name="T3" fmla="*/ 6 h 6"/>
                <a:gd name="T4" fmla="*/ 23 w 23"/>
                <a:gd name="T5" fmla="*/ 3 h 6"/>
                <a:gd name="T6" fmla="*/ 20 w 23"/>
                <a:gd name="T7" fmla="*/ 0 h 6"/>
                <a:gd name="T8" fmla="*/ 3 w 23"/>
                <a:gd name="T9" fmla="*/ 0 h 6"/>
                <a:gd name="T10" fmla="*/ 0 w 23"/>
                <a:gd name="T11" fmla="*/ 3 h 6"/>
                <a:gd name="T12" fmla="*/ 3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3" y="6"/>
                  </a:moveTo>
                  <a:cubicBezTo>
                    <a:pt x="20" y="6"/>
                    <a:pt x="20" y="6"/>
                    <a:pt x="20" y="6"/>
                  </a:cubicBezTo>
                  <a:cubicBezTo>
                    <a:pt x="21" y="6"/>
                    <a:pt x="23" y="4"/>
                    <a:pt x="23" y="3"/>
                  </a:cubicBezTo>
                  <a:cubicBezTo>
                    <a:pt x="23" y="1"/>
                    <a:pt x="21" y="0"/>
                    <a:pt x="20"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3"/>
            <p:cNvSpPr>
              <a:spLocks/>
            </p:cNvSpPr>
            <p:nvPr/>
          </p:nvSpPr>
          <p:spPr bwMode="auto">
            <a:xfrm>
              <a:off x="7108825" y="922338"/>
              <a:ext cx="28575" cy="12700"/>
            </a:xfrm>
            <a:custGeom>
              <a:avLst/>
              <a:gdLst>
                <a:gd name="T0" fmla="*/ 11 w 14"/>
                <a:gd name="T1" fmla="*/ 0 h 6"/>
                <a:gd name="T2" fmla="*/ 3 w 14"/>
                <a:gd name="T3" fmla="*/ 0 h 6"/>
                <a:gd name="T4" fmla="*/ 0 w 14"/>
                <a:gd name="T5" fmla="*/ 3 h 6"/>
                <a:gd name="T6" fmla="*/ 3 w 14"/>
                <a:gd name="T7" fmla="*/ 6 h 6"/>
                <a:gd name="T8" fmla="*/ 11 w 14"/>
                <a:gd name="T9" fmla="*/ 6 h 6"/>
                <a:gd name="T10" fmla="*/ 14 w 14"/>
                <a:gd name="T11" fmla="*/ 3 h 6"/>
                <a:gd name="T12" fmla="*/ 11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0"/>
                  </a:moveTo>
                  <a:cubicBezTo>
                    <a:pt x="3" y="0"/>
                    <a:pt x="3" y="0"/>
                    <a:pt x="3" y="0"/>
                  </a:cubicBezTo>
                  <a:cubicBezTo>
                    <a:pt x="2" y="0"/>
                    <a:pt x="0" y="1"/>
                    <a:pt x="0" y="3"/>
                  </a:cubicBezTo>
                  <a:cubicBezTo>
                    <a:pt x="0" y="4"/>
                    <a:pt x="2" y="6"/>
                    <a:pt x="3" y="6"/>
                  </a:cubicBezTo>
                  <a:cubicBezTo>
                    <a:pt x="11" y="6"/>
                    <a:pt x="11" y="6"/>
                    <a:pt x="11" y="6"/>
                  </a:cubicBezTo>
                  <a:cubicBezTo>
                    <a:pt x="13" y="6"/>
                    <a:pt x="14" y="4"/>
                    <a:pt x="14" y="3"/>
                  </a:cubicBezTo>
                  <a:cubicBezTo>
                    <a:pt x="14"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4"/>
            <p:cNvSpPr>
              <a:spLocks/>
            </p:cNvSpPr>
            <p:nvPr/>
          </p:nvSpPr>
          <p:spPr bwMode="auto">
            <a:xfrm>
              <a:off x="7158038" y="977900"/>
              <a:ext cx="77788" cy="11113"/>
            </a:xfrm>
            <a:custGeom>
              <a:avLst/>
              <a:gdLst>
                <a:gd name="T0" fmla="*/ 35 w 38"/>
                <a:gd name="T1" fmla="*/ 0 h 6"/>
                <a:gd name="T2" fmla="*/ 3 w 38"/>
                <a:gd name="T3" fmla="*/ 0 h 6"/>
                <a:gd name="T4" fmla="*/ 0 w 38"/>
                <a:gd name="T5" fmla="*/ 3 h 6"/>
                <a:gd name="T6" fmla="*/ 3 w 38"/>
                <a:gd name="T7" fmla="*/ 6 h 6"/>
                <a:gd name="T8" fmla="*/ 35 w 38"/>
                <a:gd name="T9" fmla="*/ 6 h 6"/>
                <a:gd name="T10" fmla="*/ 38 w 38"/>
                <a:gd name="T11" fmla="*/ 3 h 6"/>
                <a:gd name="T12" fmla="*/ 35 w 3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35" y="0"/>
                  </a:moveTo>
                  <a:cubicBezTo>
                    <a:pt x="3" y="0"/>
                    <a:pt x="3" y="0"/>
                    <a:pt x="3" y="0"/>
                  </a:cubicBezTo>
                  <a:cubicBezTo>
                    <a:pt x="1" y="0"/>
                    <a:pt x="0" y="1"/>
                    <a:pt x="0" y="3"/>
                  </a:cubicBezTo>
                  <a:cubicBezTo>
                    <a:pt x="0" y="5"/>
                    <a:pt x="1" y="6"/>
                    <a:pt x="3" y="6"/>
                  </a:cubicBezTo>
                  <a:cubicBezTo>
                    <a:pt x="35" y="6"/>
                    <a:pt x="35" y="6"/>
                    <a:pt x="35" y="6"/>
                  </a:cubicBezTo>
                  <a:cubicBezTo>
                    <a:pt x="37" y="6"/>
                    <a:pt x="38" y="5"/>
                    <a:pt x="38" y="3"/>
                  </a:cubicBezTo>
                  <a:cubicBezTo>
                    <a:pt x="38" y="1"/>
                    <a:pt x="37"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5"/>
            <p:cNvSpPr>
              <a:spLocks/>
            </p:cNvSpPr>
            <p:nvPr/>
          </p:nvSpPr>
          <p:spPr bwMode="auto">
            <a:xfrm>
              <a:off x="7108825" y="977900"/>
              <a:ext cx="28575" cy="11113"/>
            </a:xfrm>
            <a:custGeom>
              <a:avLst/>
              <a:gdLst>
                <a:gd name="T0" fmla="*/ 11 w 14"/>
                <a:gd name="T1" fmla="*/ 0 h 6"/>
                <a:gd name="T2" fmla="*/ 3 w 14"/>
                <a:gd name="T3" fmla="*/ 0 h 6"/>
                <a:gd name="T4" fmla="*/ 0 w 14"/>
                <a:gd name="T5" fmla="*/ 3 h 6"/>
                <a:gd name="T6" fmla="*/ 3 w 14"/>
                <a:gd name="T7" fmla="*/ 6 h 6"/>
                <a:gd name="T8" fmla="*/ 11 w 14"/>
                <a:gd name="T9" fmla="*/ 6 h 6"/>
                <a:gd name="T10" fmla="*/ 14 w 14"/>
                <a:gd name="T11" fmla="*/ 3 h 6"/>
                <a:gd name="T12" fmla="*/ 11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0"/>
                  </a:moveTo>
                  <a:cubicBezTo>
                    <a:pt x="3" y="0"/>
                    <a:pt x="3" y="0"/>
                    <a:pt x="3" y="0"/>
                  </a:cubicBezTo>
                  <a:cubicBezTo>
                    <a:pt x="2" y="0"/>
                    <a:pt x="0" y="1"/>
                    <a:pt x="0" y="3"/>
                  </a:cubicBezTo>
                  <a:cubicBezTo>
                    <a:pt x="0" y="5"/>
                    <a:pt x="2" y="6"/>
                    <a:pt x="3" y="6"/>
                  </a:cubicBezTo>
                  <a:cubicBezTo>
                    <a:pt x="11" y="6"/>
                    <a:pt x="11" y="6"/>
                    <a:pt x="11" y="6"/>
                  </a:cubicBezTo>
                  <a:cubicBezTo>
                    <a:pt x="13" y="6"/>
                    <a:pt x="14" y="5"/>
                    <a:pt x="14" y="3"/>
                  </a:cubicBezTo>
                  <a:cubicBezTo>
                    <a:pt x="14" y="1"/>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0466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note</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a:t>
            </a:fld>
            <a:endParaRPr lang="en-US" dirty="0"/>
          </a:p>
        </p:txBody>
      </p:sp>
      <p:sp>
        <p:nvSpPr>
          <p:cNvPr id="4" name="Text Placeholder 3"/>
          <p:cNvSpPr>
            <a:spLocks noGrp="1"/>
          </p:cNvSpPr>
          <p:nvPr>
            <p:ph type="body" sz="quarter" idx="12"/>
          </p:nvPr>
        </p:nvSpPr>
        <p:spPr/>
        <p:txBody>
          <a:bodyPr/>
          <a:lstStyle/>
          <a:p>
            <a:r>
              <a:rPr lang="en-US" altLang="en-US" sz="2400" dirty="0"/>
              <a:t>[Producer name, producer company name] is not an employee of Allianz Life Insurance Company of North America (Allianz), Allianz Life Insurance Company of New York (Allianz Life® of NY), or their subsidiaries or affiliated companies.</a:t>
            </a:r>
          </a:p>
          <a:p>
            <a:endParaRPr lang="en-US" altLang="en-US" sz="2400" dirty="0"/>
          </a:p>
          <a:p>
            <a:r>
              <a:rPr lang="en-US" altLang="en-US" sz="2400" dirty="0">
                <a:ea typeface="ヒラギノ角ゴ Pro W3"/>
                <a:cs typeface="ヒラギノ角ゴ Pro W3"/>
              </a:rPr>
              <a:t>This material is prepared by Allianz Life Insurance Company of North America and its affiliate Allianz Life Insurance of New York for use by financial professionals.</a:t>
            </a:r>
            <a:endParaRPr lang="en-US" altLang="en-US" sz="2400" dirty="0"/>
          </a:p>
          <a:p>
            <a:endParaRPr lang="en-US" dirty="0"/>
          </a:p>
        </p:txBody>
      </p:sp>
    </p:spTree>
    <p:extLst>
      <p:ext uri="{BB962C8B-B14F-4D97-AF65-F5344CB8AC3E}">
        <p14:creationId xmlns:p14="http://schemas.microsoft.com/office/powerpoint/2010/main" val="1218860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20</a:t>
            </a:fld>
            <a:endParaRPr lang="en-US" dirty="0"/>
          </a:p>
        </p:txBody>
      </p:sp>
      <p:sp>
        <p:nvSpPr>
          <p:cNvPr id="4" name="Text Placeholder 3"/>
          <p:cNvSpPr>
            <a:spLocks noGrp="1"/>
          </p:cNvSpPr>
          <p:nvPr>
            <p:ph type="body" sz="quarter" idx="12"/>
          </p:nvPr>
        </p:nvSpPr>
        <p:spPr/>
        <p:txBody>
          <a:bodyPr/>
          <a:lstStyle/>
          <a:p>
            <a:r>
              <a:rPr lang="en-US" dirty="0"/>
              <a:t>Wills</a:t>
            </a:r>
          </a:p>
        </p:txBody>
      </p:sp>
      <p:sp>
        <p:nvSpPr>
          <p:cNvPr id="21" name="Rectangle 20"/>
          <p:cNvSpPr/>
          <p:nvPr/>
        </p:nvSpPr>
        <p:spPr>
          <a:xfrm>
            <a:off x="745802" y="1977733"/>
            <a:ext cx="6778947" cy="1554272"/>
          </a:xfrm>
          <a:prstGeom prst="rect">
            <a:avLst/>
          </a:prstGeom>
        </p:spPr>
        <p:txBody>
          <a:bodyPr wrap="square">
            <a:spAutoFit/>
          </a:bodyPr>
          <a:lstStyle/>
          <a:p>
            <a:r>
              <a:rPr lang="en-US" b="1" dirty="0"/>
              <a:t>Subject to probate</a:t>
            </a:r>
          </a:p>
          <a:p>
            <a:pPr marL="342900" indent="-342900">
              <a:buFont typeface="Arial" panose="020B0604020202020204" pitchFamily="34" charset="0"/>
              <a:buChar char="•"/>
            </a:pPr>
            <a:r>
              <a:rPr lang="en-US" sz="2400" dirty="0"/>
              <a:t>Final instructions</a:t>
            </a:r>
          </a:p>
          <a:p>
            <a:pPr marL="342900" indent="-342900">
              <a:buFont typeface="Arial" panose="020B0604020202020204" pitchFamily="34" charset="0"/>
              <a:buChar char="•"/>
            </a:pPr>
            <a:r>
              <a:rPr lang="en-US" sz="2400" dirty="0"/>
              <a:t>May include a personal property memorandum</a:t>
            </a:r>
          </a:p>
          <a:p>
            <a:pPr marL="342900" indent="-342900">
              <a:buFont typeface="Arial" panose="020B0604020202020204" pitchFamily="34" charset="0"/>
              <a:buChar char="•"/>
            </a:pPr>
            <a:r>
              <a:rPr lang="en-US" sz="2400" dirty="0"/>
              <a:t>Pour-over provision</a:t>
            </a:r>
          </a:p>
        </p:txBody>
      </p:sp>
      <p:sp>
        <p:nvSpPr>
          <p:cNvPr id="23" name="Rectangle 22"/>
          <p:cNvSpPr/>
          <p:nvPr/>
        </p:nvSpPr>
        <p:spPr>
          <a:xfrm>
            <a:off x="745802" y="4040577"/>
            <a:ext cx="5485665" cy="1184940"/>
          </a:xfrm>
          <a:prstGeom prst="rect">
            <a:avLst/>
          </a:prstGeom>
        </p:spPr>
        <p:txBody>
          <a:bodyPr wrap="square">
            <a:spAutoFit/>
          </a:bodyPr>
          <a:lstStyle/>
          <a:p>
            <a:r>
              <a:rPr lang="en-US" b="1" dirty="0"/>
              <a:t>Living will</a:t>
            </a:r>
          </a:p>
          <a:p>
            <a:pPr marL="342900" indent="-342900">
              <a:buFont typeface="Arial" panose="020B0604020202020204" pitchFamily="34" charset="0"/>
              <a:buChar char="•"/>
            </a:pPr>
            <a:r>
              <a:rPr lang="en-US" sz="2400" dirty="0"/>
              <a:t>Makes your life support wishes known</a:t>
            </a:r>
          </a:p>
          <a:p>
            <a:pPr marL="342900" indent="-342900">
              <a:buFont typeface="Arial" panose="020B0604020202020204" pitchFamily="34" charset="0"/>
              <a:buChar char="•"/>
            </a:pPr>
            <a:r>
              <a:rPr lang="en-US" sz="2400" dirty="0"/>
              <a:t>Terminology varies by state</a:t>
            </a:r>
          </a:p>
        </p:txBody>
      </p:sp>
      <p:sp>
        <p:nvSpPr>
          <p:cNvPr id="39" name="Rectangle 6"/>
          <p:cNvSpPr txBox="1">
            <a:spLocks/>
          </p:cNvSpPr>
          <p:nvPr/>
        </p:nvSpPr>
        <p:spPr bwMode="gray">
          <a:xfrm>
            <a:off x="390524" y="6083677"/>
            <a:ext cx="71342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600" dirty="0">
                <a:solidFill>
                  <a:srgbClr val="5F5F5F"/>
                </a:solidFill>
              </a:rPr>
              <a:t>Consult with your local estate planning and elder law attorneys.</a:t>
            </a:r>
            <a:endParaRPr lang="en-US" altLang="en-US" sz="1600" b="1" dirty="0">
              <a:solidFill>
                <a:srgbClr val="5F5F5F"/>
              </a:solidFill>
            </a:endParaRPr>
          </a:p>
        </p:txBody>
      </p:sp>
      <p:pic>
        <p:nvPicPr>
          <p:cNvPr id="40" name="Picture Placeholder 5"/>
          <p:cNvPicPr>
            <a:picLocks noChangeAspect="1"/>
          </p:cNvPicPr>
          <p:nvPr/>
        </p:nvPicPr>
        <p:blipFill rotWithShape="1">
          <a:blip r:embed="rId3" cstate="print">
            <a:extLst>
              <a:ext uri="{28A0092B-C50C-407E-A947-70E740481C1C}">
                <a14:useLocalDpi xmlns:a14="http://schemas.microsoft.com/office/drawing/2010/main" val="0"/>
              </a:ext>
            </a:extLst>
          </a:blip>
          <a:srcRect b="-638"/>
          <a:stretch/>
        </p:blipFill>
        <p:spPr>
          <a:xfrm>
            <a:off x="7419373" y="1643183"/>
            <a:ext cx="4769451" cy="4584020"/>
          </a:xfrm>
          <a:prstGeom prst="rect">
            <a:avLst/>
          </a:prstGeom>
        </p:spPr>
      </p:pic>
    </p:spTree>
    <p:extLst>
      <p:ext uri="{BB962C8B-B14F-4D97-AF65-F5344CB8AC3E}">
        <p14:creationId xmlns:p14="http://schemas.microsoft.com/office/powerpoint/2010/main" val="259746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21</a:t>
            </a:fld>
            <a:endParaRPr lang="en-US" dirty="0"/>
          </a:p>
        </p:txBody>
      </p:sp>
      <p:sp>
        <p:nvSpPr>
          <p:cNvPr id="6" name="Text Placeholder 5"/>
          <p:cNvSpPr>
            <a:spLocks noGrp="1"/>
          </p:cNvSpPr>
          <p:nvPr>
            <p:ph type="body" sz="quarter" idx="12"/>
          </p:nvPr>
        </p:nvSpPr>
        <p:spPr/>
        <p:txBody>
          <a:bodyPr/>
          <a:lstStyle/>
          <a:p>
            <a:r>
              <a:rPr lang="en-US" dirty="0"/>
              <a:t>Trusts</a:t>
            </a:r>
          </a:p>
        </p:txBody>
      </p:sp>
      <p:sp>
        <p:nvSpPr>
          <p:cNvPr id="7" name="Rectangle 6"/>
          <p:cNvSpPr/>
          <p:nvPr/>
        </p:nvSpPr>
        <p:spPr>
          <a:xfrm>
            <a:off x="5691163" y="0"/>
            <a:ext cx="5448012" cy="6858000"/>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8" name="Freeform 85"/>
          <p:cNvSpPr>
            <a:spLocks noChangeAspect="1" noEditPoints="1"/>
          </p:cNvSpPr>
          <p:nvPr/>
        </p:nvSpPr>
        <p:spPr bwMode="auto">
          <a:xfrm>
            <a:off x="6971501" y="1652917"/>
            <a:ext cx="2831158" cy="2681316"/>
          </a:xfrm>
          <a:custGeom>
            <a:avLst/>
            <a:gdLst>
              <a:gd name="T0" fmla="*/ 8 w 152"/>
              <a:gd name="T1" fmla="*/ 78 h 144"/>
              <a:gd name="T2" fmla="*/ 12 w 152"/>
              <a:gd name="T3" fmla="*/ 80 h 144"/>
              <a:gd name="T4" fmla="*/ 24 w 152"/>
              <a:gd name="T5" fmla="*/ 80 h 144"/>
              <a:gd name="T6" fmla="*/ 24 w 152"/>
              <a:gd name="T7" fmla="*/ 136 h 144"/>
              <a:gd name="T8" fmla="*/ 12 w 152"/>
              <a:gd name="T9" fmla="*/ 136 h 144"/>
              <a:gd name="T10" fmla="*/ 8 w 152"/>
              <a:gd name="T11" fmla="*/ 140 h 144"/>
              <a:gd name="T12" fmla="*/ 12 w 152"/>
              <a:gd name="T13" fmla="*/ 144 h 144"/>
              <a:gd name="T14" fmla="*/ 140 w 152"/>
              <a:gd name="T15" fmla="*/ 144 h 144"/>
              <a:gd name="T16" fmla="*/ 144 w 152"/>
              <a:gd name="T17" fmla="*/ 140 h 144"/>
              <a:gd name="T18" fmla="*/ 140 w 152"/>
              <a:gd name="T19" fmla="*/ 136 h 144"/>
              <a:gd name="T20" fmla="*/ 128 w 152"/>
              <a:gd name="T21" fmla="*/ 136 h 144"/>
              <a:gd name="T22" fmla="*/ 128 w 152"/>
              <a:gd name="T23" fmla="*/ 80 h 144"/>
              <a:gd name="T24" fmla="*/ 140 w 152"/>
              <a:gd name="T25" fmla="*/ 80 h 144"/>
              <a:gd name="T26" fmla="*/ 144 w 152"/>
              <a:gd name="T27" fmla="*/ 78 h 144"/>
              <a:gd name="T28" fmla="*/ 152 w 152"/>
              <a:gd name="T29" fmla="*/ 62 h 144"/>
              <a:gd name="T30" fmla="*/ 150 w 152"/>
              <a:gd name="T31" fmla="*/ 57 h 144"/>
              <a:gd name="T32" fmla="*/ 78 w 152"/>
              <a:gd name="T33" fmla="*/ 1 h 144"/>
              <a:gd name="T34" fmla="*/ 74 w 152"/>
              <a:gd name="T35" fmla="*/ 1 h 144"/>
              <a:gd name="T36" fmla="*/ 2 w 152"/>
              <a:gd name="T37" fmla="*/ 57 h 144"/>
              <a:gd name="T38" fmla="*/ 0 w 152"/>
              <a:gd name="T39" fmla="*/ 62 h 144"/>
              <a:gd name="T40" fmla="*/ 8 w 152"/>
              <a:gd name="T41" fmla="*/ 78 h 144"/>
              <a:gd name="T42" fmla="*/ 32 w 152"/>
              <a:gd name="T43" fmla="*/ 136 h 144"/>
              <a:gd name="T44" fmla="*/ 32 w 152"/>
              <a:gd name="T45" fmla="*/ 80 h 144"/>
              <a:gd name="T46" fmla="*/ 48 w 152"/>
              <a:gd name="T47" fmla="*/ 80 h 144"/>
              <a:gd name="T48" fmla="*/ 48 w 152"/>
              <a:gd name="T49" fmla="*/ 136 h 144"/>
              <a:gd name="T50" fmla="*/ 32 w 152"/>
              <a:gd name="T51" fmla="*/ 136 h 144"/>
              <a:gd name="T52" fmla="*/ 56 w 152"/>
              <a:gd name="T53" fmla="*/ 136 h 144"/>
              <a:gd name="T54" fmla="*/ 56 w 152"/>
              <a:gd name="T55" fmla="*/ 80 h 144"/>
              <a:gd name="T56" fmla="*/ 72 w 152"/>
              <a:gd name="T57" fmla="*/ 80 h 144"/>
              <a:gd name="T58" fmla="*/ 72 w 152"/>
              <a:gd name="T59" fmla="*/ 136 h 144"/>
              <a:gd name="T60" fmla="*/ 56 w 152"/>
              <a:gd name="T61" fmla="*/ 136 h 144"/>
              <a:gd name="T62" fmla="*/ 80 w 152"/>
              <a:gd name="T63" fmla="*/ 136 h 144"/>
              <a:gd name="T64" fmla="*/ 80 w 152"/>
              <a:gd name="T65" fmla="*/ 80 h 144"/>
              <a:gd name="T66" fmla="*/ 96 w 152"/>
              <a:gd name="T67" fmla="*/ 80 h 144"/>
              <a:gd name="T68" fmla="*/ 96 w 152"/>
              <a:gd name="T69" fmla="*/ 136 h 144"/>
              <a:gd name="T70" fmla="*/ 80 w 152"/>
              <a:gd name="T71" fmla="*/ 136 h 144"/>
              <a:gd name="T72" fmla="*/ 120 w 152"/>
              <a:gd name="T73" fmla="*/ 136 h 144"/>
              <a:gd name="T74" fmla="*/ 104 w 152"/>
              <a:gd name="T75" fmla="*/ 136 h 144"/>
              <a:gd name="T76" fmla="*/ 104 w 152"/>
              <a:gd name="T77" fmla="*/ 80 h 144"/>
              <a:gd name="T78" fmla="*/ 120 w 152"/>
              <a:gd name="T79" fmla="*/ 80 h 144"/>
              <a:gd name="T80" fmla="*/ 120 w 152"/>
              <a:gd name="T81" fmla="*/ 136 h 144"/>
              <a:gd name="T82" fmla="*/ 76 w 152"/>
              <a:gd name="T83" fmla="*/ 9 h 144"/>
              <a:gd name="T84" fmla="*/ 143 w 152"/>
              <a:gd name="T85" fmla="*/ 61 h 144"/>
              <a:gd name="T86" fmla="*/ 138 w 152"/>
              <a:gd name="T87" fmla="*/ 72 h 144"/>
              <a:gd name="T88" fmla="*/ 14 w 152"/>
              <a:gd name="T89" fmla="*/ 72 h 144"/>
              <a:gd name="T90" fmla="*/ 9 w 152"/>
              <a:gd name="T91" fmla="*/ 61 h 144"/>
              <a:gd name="T92" fmla="*/ 76 w 152"/>
              <a:gd name="T93" fmla="*/ 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44">
                <a:moveTo>
                  <a:pt x="8" y="78"/>
                </a:moveTo>
                <a:cubicBezTo>
                  <a:pt x="9" y="79"/>
                  <a:pt x="10" y="80"/>
                  <a:pt x="12" y="80"/>
                </a:cubicBezTo>
                <a:cubicBezTo>
                  <a:pt x="24" y="80"/>
                  <a:pt x="24" y="80"/>
                  <a:pt x="24" y="80"/>
                </a:cubicBezTo>
                <a:cubicBezTo>
                  <a:pt x="24" y="136"/>
                  <a:pt x="24" y="136"/>
                  <a:pt x="24" y="136"/>
                </a:cubicBezTo>
                <a:cubicBezTo>
                  <a:pt x="12" y="136"/>
                  <a:pt x="12" y="136"/>
                  <a:pt x="12" y="136"/>
                </a:cubicBezTo>
                <a:cubicBezTo>
                  <a:pt x="10" y="136"/>
                  <a:pt x="8" y="138"/>
                  <a:pt x="8" y="140"/>
                </a:cubicBezTo>
                <a:cubicBezTo>
                  <a:pt x="8" y="142"/>
                  <a:pt x="10" y="144"/>
                  <a:pt x="12" y="144"/>
                </a:cubicBezTo>
                <a:cubicBezTo>
                  <a:pt x="140" y="144"/>
                  <a:pt x="140" y="144"/>
                  <a:pt x="140" y="144"/>
                </a:cubicBezTo>
                <a:cubicBezTo>
                  <a:pt x="142" y="144"/>
                  <a:pt x="144" y="142"/>
                  <a:pt x="144" y="140"/>
                </a:cubicBezTo>
                <a:cubicBezTo>
                  <a:pt x="144" y="138"/>
                  <a:pt x="142" y="136"/>
                  <a:pt x="140" y="136"/>
                </a:cubicBezTo>
                <a:cubicBezTo>
                  <a:pt x="128" y="136"/>
                  <a:pt x="128" y="136"/>
                  <a:pt x="128" y="136"/>
                </a:cubicBezTo>
                <a:cubicBezTo>
                  <a:pt x="128" y="80"/>
                  <a:pt x="128" y="80"/>
                  <a:pt x="128" y="80"/>
                </a:cubicBezTo>
                <a:cubicBezTo>
                  <a:pt x="140" y="80"/>
                  <a:pt x="140" y="80"/>
                  <a:pt x="140" y="80"/>
                </a:cubicBezTo>
                <a:cubicBezTo>
                  <a:pt x="142" y="80"/>
                  <a:pt x="143" y="79"/>
                  <a:pt x="144" y="78"/>
                </a:cubicBezTo>
                <a:cubicBezTo>
                  <a:pt x="152" y="62"/>
                  <a:pt x="152" y="62"/>
                  <a:pt x="152" y="62"/>
                </a:cubicBezTo>
                <a:cubicBezTo>
                  <a:pt x="152" y="60"/>
                  <a:pt x="152" y="58"/>
                  <a:pt x="150" y="57"/>
                </a:cubicBezTo>
                <a:cubicBezTo>
                  <a:pt x="78" y="1"/>
                  <a:pt x="78" y="1"/>
                  <a:pt x="78" y="1"/>
                </a:cubicBezTo>
                <a:cubicBezTo>
                  <a:pt x="77" y="0"/>
                  <a:pt x="75" y="0"/>
                  <a:pt x="74" y="1"/>
                </a:cubicBezTo>
                <a:cubicBezTo>
                  <a:pt x="2" y="57"/>
                  <a:pt x="2" y="57"/>
                  <a:pt x="2" y="57"/>
                </a:cubicBezTo>
                <a:cubicBezTo>
                  <a:pt x="0" y="58"/>
                  <a:pt x="0" y="60"/>
                  <a:pt x="0" y="62"/>
                </a:cubicBezTo>
                <a:lnTo>
                  <a:pt x="8" y="78"/>
                </a:lnTo>
                <a:close/>
                <a:moveTo>
                  <a:pt x="32" y="136"/>
                </a:moveTo>
                <a:cubicBezTo>
                  <a:pt x="32" y="80"/>
                  <a:pt x="32" y="80"/>
                  <a:pt x="32" y="80"/>
                </a:cubicBezTo>
                <a:cubicBezTo>
                  <a:pt x="48" y="80"/>
                  <a:pt x="48" y="80"/>
                  <a:pt x="48" y="80"/>
                </a:cubicBezTo>
                <a:cubicBezTo>
                  <a:pt x="48" y="136"/>
                  <a:pt x="48" y="136"/>
                  <a:pt x="48" y="136"/>
                </a:cubicBezTo>
                <a:lnTo>
                  <a:pt x="32" y="136"/>
                </a:lnTo>
                <a:close/>
                <a:moveTo>
                  <a:pt x="56" y="136"/>
                </a:moveTo>
                <a:cubicBezTo>
                  <a:pt x="56" y="80"/>
                  <a:pt x="56" y="80"/>
                  <a:pt x="56" y="80"/>
                </a:cubicBezTo>
                <a:cubicBezTo>
                  <a:pt x="72" y="80"/>
                  <a:pt x="72" y="80"/>
                  <a:pt x="72" y="80"/>
                </a:cubicBezTo>
                <a:cubicBezTo>
                  <a:pt x="72" y="136"/>
                  <a:pt x="72" y="136"/>
                  <a:pt x="72" y="136"/>
                </a:cubicBezTo>
                <a:lnTo>
                  <a:pt x="56" y="136"/>
                </a:lnTo>
                <a:close/>
                <a:moveTo>
                  <a:pt x="80" y="136"/>
                </a:moveTo>
                <a:cubicBezTo>
                  <a:pt x="80" y="80"/>
                  <a:pt x="80" y="80"/>
                  <a:pt x="80" y="80"/>
                </a:cubicBezTo>
                <a:cubicBezTo>
                  <a:pt x="96" y="80"/>
                  <a:pt x="96" y="80"/>
                  <a:pt x="96" y="80"/>
                </a:cubicBezTo>
                <a:cubicBezTo>
                  <a:pt x="96" y="136"/>
                  <a:pt x="96" y="136"/>
                  <a:pt x="96" y="136"/>
                </a:cubicBezTo>
                <a:lnTo>
                  <a:pt x="80" y="136"/>
                </a:lnTo>
                <a:close/>
                <a:moveTo>
                  <a:pt x="120" y="136"/>
                </a:moveTo>
                <a:cubicBezTo>
                  <a:pt x="104" y="136"/>
                  <a:pt x="104" y="136"/>
                  <a:pt x="104" y="136"/>
                </a:cubicBezTo>
                <a:cubicBezTo>
                  <a:pt x="104" y="80"/>
                  <a:pt x="104" y="80"/>
                  <a:pt x="104" y="80"/>
                </a:cubicBezTo>
                <a:cubicBezTo>
                  <a:pt x="120" y="80"/>
                  <a:pt x="120" y="80"/>
                  <a:pt x="120" y="80"/>
                </a:cubicBezTo>
                <a:lnTo>
                  <a:pt x="120" y="136"/>
                </a:lnTo>
                <a:close/>
                <a:moveTo>
                  <a:pt x="76" y="9"/>
                </a:moveTo>
                <a:cubicBezTo>
                  <a:pt x="143" y="61"/>
                  <a:pt x="143" y="61"/>
                  <a:pt x="143" y="61"/>
                </a:cubicBezTo>
                <a:cubicBezTo>
                  <a:pt x="138" y="72"/>
                  <a:pt x="138" y="72"/>
                  <a:pt x="138" y="72"/>
                </a:cubicBezTo>
                <a:cubicBezTo>
                  <a:pt x="14" y="72"/>
                  <a:pt x="14" y="72"/>
                  <a:pt x="14" y="72"/>
                </a:cubicBezTo>
                <a:cubicBezTo>
                  <a:pt x="9" y="61"/>
                  <a:pt x="9" y="61"/>
                  <a:pt x="9" y="61"/>
                </a:cubicBezTo>
                <a:lnTo>
                  <a:pt x="76" y="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483292" y="4671616"/>
            <a:ext cx="4074160" cy="745066"/>
          </a:xfrm>
          <a:prstGeom prst="rect">
            <a:avLst/>
          </a:prstGeom>
          <a:noFill/>
        </p:spPr>
        <p:txBody>
          <a:bodyPr wrap="square" rtlCol="0">
            <a:noAutofit/>
          </a:bodyPr>
          <a:lstStyle/>
          <a:p>
            <a:pPr algn="ctr">
              <a:lnSpc>
                <a:spcPct val="90000"/>
              </a:lnSpc>
            </a:pPr>
            <a:r>
              <a:rPr lang="en-US" sz="2800" dirty="0">
                <a:solidFill>
                  <a:schemeClr val="tx1"/>
                </a:solidFill>
              </a:rPr>
              <a:t>Trus</a:t>
            </a:r>
            <a:r>
              <a:rPr lang="en-US" sz="2800" dirty="0"/>
              <a:t>t document controls</a:t>
            </a:r>
            <a:endParaRPr lang="en-US" sz="2800" dirty="0">
              <a:solidFill>
                <a:schemeClr val="tx1"/>
              </a:solidFill>
            </a:endParaRPr>
          </a:p>
        </p:txBody>
      </p:sp>
      <p:sp>
        <p:nvSpPr>
          <p:cNvPr id="4" name="TextBox 3"/>
          <p:cNvSpPr txBox="1"/>
          <p:nvPr/>
        </p:nvSpPr>
        <p:spPr>
          <a:xfrm>
            <a:off x="7500769" y="1144917"/>
            <a:ext cx="1828800" cy="687717"/>
          </a:xfrm>
          <a:prstGeom prst="rect">
            <a:avLst/>
          </a:prstGeom>
          <a:noFill/>
        </p:spPr>
        <p:txBody>
          <a:bodyPr wrap="square" rtlCol="0">
            <a:noAutofit/>
          </a:bodyPr>
          <a:lstStyle/>
          <a:p>
            <a:pPr algn="ctr">
              <a:lnSpc>
                <a:spcPct val="90000"/>
              </a:lnSpc>
            </a:pPr>
            <a:r>
              <a:rPr lang="en-US" dirty="0">
                <a:solidFill>
                  <a:schemeClr val="tx1"/>
                </a:solidFill>
              </a:rPr>
              <a:t>Grantor</a:t>
            </a:r>
          </a:p>
        </p:txBody>
      </p:sp>
      <p:sp>
        <p:nvSpPr>
          <p:cNvPr id="28" name="TextBox 27"/>
          <p:cNvSpPr txBox="1"/>
          <p:nvPr/>
        </p:nvSpPr>
        <p:spPr>
          <a:xfrm>
            <a:off x="5843560" y="3482448"/>
            <a:ext cx="1828800" cy="687717"/>
          </a:xfrm>
          <a:prstGeom prst="rect">
            <a:avLst/>
          </a:prstGeom>
          <a:noFill/>
        </p:spPr>
        <p:txBody>
          <a:bodyPr wrap="square" rtlCol="0">
            <a:noAutofit/>
          </a:bodyPr>
          <a:lstStyle/>
          <a:p>
            <a:pPr algn="ctr">
              <a:lnSpc>
                <a:spcPct val="90000"/>
              </a:lnSpc>
            </a:pPr>
            <a:r>
              <a:rPr lang="en-US" dirty="0">
                <a:solidFill>
                  <a:schemeClr val="tx1"/>
                </a:solidFill>
              </a:rPr>
              <a:t>Trustee</a:t>
            </a:r>
          </a:p>
        </p:txBody>
      </p:sp>
      <p:sp>
        <p:nvSpPr>
          <p:cNvPr id="29" name="TextBox 28"/>
          <p:cNvSpPr txBox="1"/>
          <p:nvPr/>
        </p:nvSpPr>
        <p:spPr>
          <a:xfrm>
            <a:off x="9182764" y="3482447"/>
            <a:ext cx="1828800" cy="687717"/>
          </a:xfrm>
          <a:prstGeom prst="rect">
            <a:avLst/>
          </a:prstGeom>
          <a:noFill/>
        </p:spPr>
        <p:txBody>
          <a:bodyPr wrap="square" rtlCol="0">
            <a:noAutofit/>
          </a:bodyPr>
          <a:lstStyle/>
          <a:p>
            <a:pPr algn="ctr">
              <a:lnSpc>
                <a:spcPct val="90000"/>
              </a:lnSpc>
            </a:pPr>
            <a:r>
              <a:rPr lang="en-US" dirty="0">
                <a:solidFill>
                  <a:schemeClr val="tx1"/>
                </a:solidFill>
              </a:rPr>
              <a:t>Beneficiary</a:t>
            </a:r>
          </a:p>
        </p:txBody>
      </p:sp>
      <p:sp>
        <p:nvSpPr>
          <p:cNvPr id="30" name="Rectangle 6"/>
          <p:cNvSpPr txBox="1">
            <a:spLocks/>
          </p:cNvSpPr>
          <p:nvPr/>
        </p:nvSpPr>
        <p:spPr bwMode="gray">
          <a:xfrm>
            <a:off x="6971501" y="6025935"/>
            <a:ext cx="3097742" cy="47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lgn="ctr"/>
            <a:r>
              <a:rPr lang="en-US" altLang="en-US" sz="1600" dirty="0">
                <a:solidFill>
                  <a:srgbClr val="5F5F5F"/>
                </a:solidFill>
              </a:rPr>
              <a:t>Consult with your local estate planning and elder law attorneys.</a:t>
            </a:r>
            <a:endParaRPr lang="en-US" altLang="en-US" sz="1600" b="1" dirty="0">
              <a:solidFill>
                <a:srgbClr val="5F5F5F"/>
              </a:solidFill>
            </a:endParaRPr>
          </a:p>
        </p:txBody>
      </p:sp>
      <p:sp>
        <p:nvSpPr>
          <p:cNvPr id="31" name="Content Placeholder 2"/>
          <p:cNvSpPr txBox="1">
            <a:spLocks/>
          </p:cNvSpPr>
          <p:nvPr/>
        </p:nvSpPr>
        <p:spPr>
          <a:xfrm>
            <a:off x="389684" y="1752935"/>
            <a:ext cx="4999017" cy="4191000"/>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defRPr/>
            </a:pPr>
            <a:r>
              <a:rPr lang="en-US" altLang="en-US" sz="2200" dirty="0">
                <a:solidFill>
                  <a:srgbClr val="5F5F5F"/>
                </a:solidFill>
              </a:rPr>
              <a:t>Details how assets will be managed and distributed </a:t>
            </a:r>
          </a:p>
          <a:p>
            <a:pPr marL="342900" indent="-342900">
              <a:spcAft>
                <a:spcPts val="600"/>
              </a:spcAft>
              <a:buFont typeface="Arial" panose="020B0604020202020204" pitchFamily="34" charset="0"/>
              <a:buChar char="•"/>
              <a:defRPr/>
            </a:pPr>
            <a:r>
              <a:rPr lang="en-US" altLang="en-US" sz="2200" dirty="0">
                <a:solidFill>
                  <a:srgbClr val="5F5F5F"/>
                </a:solidFill>
              </a:rPr>
              <a:t>Can designate someone to manage assets if incapacitated</a:t>
            </a:r>
          </a:p>
          <a:p>
            <a:pPr marL="342900" indent="-342900">
              <a:spcAft>
                <a:spcPts val="600"/>
              </a:spcAft>
              <a:buFont typeface="Arial" panose="020B0604020202020204" pitchFamily="34" charset="0"/>
              <a:buChar char="•"/>
              <a:defRPr/>
            </a:pPr>
            <a:r>
              <a:rPr lang="en-US" altLang="en-US" sz="2200" dirty="0">
                <a:solidFill>
                  <a:srgbClr val="5F5F5F"/>
                </a:solidFill>
              </a:rPr>
              <a:t>Must transfer ownership of property to the trust</a:t>
            </a:r>
          </a:p>
          <a:p>
            <a:pPr marL="342900" indent="-342900">
              <a:spcAft>
                <a:spcPts val="600"/>
              </a:spcAft>
              <a:buFont typeface="Arial" panose="020B0604020202020204" pitchFamily="34" charset="0"/>
              <a:buChar char="•"/>
              <a:defRPr/>
            </a:pPr>
            <a:r>
              <a:rPr lang="en-US" altLang="en-US" sz="2200" dirty="0">
                <a:solidFill>
                  <a:srgbClr val="5F5F5F"/>
                </a:solidFill>
              </a:rPr>
              <a:t>Can name a trustee and successor trustee</a:t>
            </a:r>
          </a:p>
          <a:p>
            <a:pPr marL="342900" indent="-342900">
              <a:spcAft>
                <a:spcPts val="600"/>
              </a:spcAft>
              <a:buFont typeface="Arial" panose="020B0604020202020204" pitchFamily="34" charset="0"/>
              <a:buChar char="•"/>
              <a:defRPr/>
            </a:pPr>
            <a:r>
              <a:rPr lang="en-US" altLang="en-US" sz="2200" dirty="0">
                <a:solidFill>
                  <a:srgbClr val="5F5F5F"/>
                </a:solidFill>
              </a:rPr>
              <a:t>Can be revocable or irrevocable</a:t>
            </a:r>
          </a:p>
          <a:p>
            <a:pPr marL="342900" indent="-342900">
              <a:spcAft>
                <a:spcPts val="600"/>
              </a:spcAft>
              <a:buFont typeface="Arial" panose="020B0604020202020204" pitchFamily="34" charset="0"/>
              <a:buChar char="•"/>
              <a:defRPr/>
            </a:pPr>
            <a:r>
              <a:rPr lang="en-US" altLang="en-US" sz="2200" dirty="0">
                <a:solidFill>
                  <a:srgbClr val="5F5F5F"/>
                </a:solidFill>
              </a:rPr>
              <a:t>Can be living or testamentary</a:t>
            </a:r>
          </a:p>
        </p:txBody>
      </p:sp>
    </p:spTree>
    <p:extLst>
      <p:ext uri="{BB962C8B-B14F-4D97-AF65-F5344CB8AC3E}">
        <p14:creationId xmlns:p14="http://schemas.microsoft.com/office/powerpoint/2010/main" val="2354981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22</a:t>
            </a:fld>
            <a:endParaRPr lang="en-US" dirty="0"/>
          </a:p>
        </p:txBody>
      </p:sp>
      <p:sp>
        <p:nvSpPr>
          <p:cNvPr id="6" name="Text Placeholder 5"/>
          <p:cNvSpPr>
            <a:spLocks noGrp="1"/>
          </p:cNvSpPr>
          <p:nvPr>
            <p:ph type="body" sz="quarter" idx="12"/>
          </p:nvPr>
        </p:nvSpPr>
        <p:spPr/>
        <p:txBody>
          <a:bodyPr/>
          <a:lstStyle/>
          <a:p>
            <a:r>
              <a:rPr lang="en-US" dirty="0"/>
              <a:t>Revocable living trust</a:t>
            </a:r>
          </a:p>
        </p:txBody>
      </p:sp>
      <p:sp>
        <p:nvSpPr>
          <p:cNvPr id="7" name="Rectangle 6"/>
          <p:cNvSpPr/>
          <p:nvPr/>
        </p:nvSpPr>
        <p:spPr>
          <a:xfrm>
            <a:off x="5691163" y="0"/>
            <a:ext cx="5448012" cy="6858000"/>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8" name="Freeform 85"/>
          <p:cNvSpPr>
            <a:spLocks noChangeAspect="1" noEditPoints="1"/>
          </p:cNvSpPr>
          <p:nvPr/>
        </p:nvSpPr>
        <p:spPr bwMode="auto">
          <a:xfrm>
            <a:off x="6971501" y="1652917"/>
            <a:ext cx="2831158" cy="2681316"/>
          </a:xfrm>
          <a:custGeom>
            <a:avLst/>
            <a:gdLst>
              <a:gd name="T0" fmla="*/ 8 w 152"/>
              <a:gd name="T1" fmla="*/ 78 h 144"/>
              <a:gd name="T2" fmla="*/ 12 w 152"/>
              <a:gd name="T3" fmla="*/ 80 h 144"/>
              <a:gd name="T4" fmla="*/ 24 w 152"/>
              <a:gd name="T5" fmla="*/ 80 h 144"/>
              <a:gd name="T6" fmla="*/ 24 w 152"/>
              <a:gd name="T7" fmla="*/ 136 h 144"/>
              <a:gd name="T8" fmla="*/ 12 w 152"/>
              <a:gd name="T9" fmla="*/ 136 h 144"/>
              <a:gd name="T10" fmla="*/ 8 w 152"/>
              <a:gd name="T11" fmla="*/ 140 h 144"/>
              <a:gd name="T12" fmla="*/ 12 w 152"/>
              <a:gd name="T13" fmla="*/ 144 h 144"/>
              <a:gd name="T14" fmla="*/ 140 w 152"/>
              <a:gd name="T15" fmla="*/ 144 h 144"/>
              <a:gd name="T16" fmla="*/ 144 w 152"/>
              <a:gd name="T17" fmla="*/ 140 h 144"/>
              <a:gd name="T18" fmla="*/ 140 w 152"/>
              <a:gd name="T19" fmla="*/ 136 h 144"/>
              <a:gd name="T20" fmla="*/ 128 w 152"/>
              <a:gd name="T21" fmla="*/ 136 h 144"/>
              <a:gd name="T22" fmla="*/ 128 w 152"/>
              <a:gd name="T23" fmla="*/ 80 h 144"/>
              <a:gd name="T24" fmla="*/ 140 w 152"/>
              <a:gd name="T25" fmla="*/ 80 h 144"/>
              <a:gd name="T26" fmla="*/ 144 w 152"/>
              <a:gd name="T27" fmla="*/ 78 h 144"/>
              <a:gd name="T28" fmla="*/ 152 w 152"/>
              <a:gd name="T29" fmla="*/ 62 h 144"/>
              <a:gd name="T30" fmla="*/ 150 w 152"/>
              <a:gd name="T31" fmla="*/ 57 h 144"/>
              <a:gd name="T32" fmla="*/ 78 w 152"/>
              <a:gd name="T33" fmla="*/ 1 h 144"/>
              <a:gd name="T34" fmla="*/ 74 w 152"/>
              <a:gd name="T35" fmla="*/ 1 h 144"/>
              <a:gd name="T36" fmla="*/ 2 w 152"/>
              <a:gd name="T37" fmla="*/ 57 h 144"/>
              <a:gd name="T38" fmla="*/ 0 w 152"/>
              <a:gd name="T39" fmla="*/ 62 h 144"/>
              <a:gd name="T40" fmla="*/ 8 w 152"/>
              <a:gd name="T41" fmla="*/ 78 h 144"/>
              <a:gd name="T42" fmla="*/ 32 w 152"/>
              <a:gd name="T43" fmla="*/ 136 h 144"/>
              <a:gd name="T44" fmla="*/ 32 w 152"/>
              <a:gd name="T45" fmla="*/ 80 h 144"/>
              <a:gd name="T46" fmla="*/ 48 w 152"/>
              <a:gd name="T47" fmla="*/ 80 h 144"/>
              <a:gd name="T48" fmla="*/ 48 w 152"/>
              <a:gd name="T49" fmla="*/ 136 h 144"/>
              <a:gd name="T50" fmla="*/ 32 w 152"/>
              <a:gd name="T51" fmla="*/ 136 h 144"/>
              <a:gd name="T52" fmla="*/ 56 w 152"/>
              <a:gd name="T53" fmla="*/ 136 h 144"/>
              <a:gd name="T54" fmla="*/ 56 w 152"/>
              <a:gd name="T55" fmla="*/ 80 h 144"/>
              <a:gd name="T56" fmla="*/ 72 w 152"/>
              <a:gd name="T57" fmla="*/ 80 h 144"/>
              <a:gd name="T58" fmla="*/ 72 w 152"/>
              <a:gd name="T59" fmla="*/ 136 h 144"/>
              <a:gd name="T60" fmla="*/ 56 w 152"/>
              <a:gd name="T61" fmla="*/ 136 h 144"/>
              <a:gd name="T62" fmla="*/ 80 w 152"/>
              <a:gd name="T63" fmla="*/ 136 h 144"/>
              <a:gd name="T64" fmla="*/ 80 w 152"/>
              <a:gd name="T65" fmla="*/ 80 h 144"/>
              <a:gd name="T66" fmla="*/ 96 w 152"/>
              <a:gd name="T67" fmla="*/ 80 h 144"/>
              <a:gd name="T68" fmla="*/ 96 w 152"/>
              <a:gd name="T69" fmla="*/ 136 h 144"/>
              <a:gd name="T70" fmla="*/ 80 w 152"/>
              <a:gd name="T71" fmla="*/ 136 h 144"/>
              <a:gd name="T72" fmla="*/ 120 w 152"/>
              <a:gd name="T73" fmla="*/ 136 h 144"/>
              <a:gd name="T74" fmla="*/ 104 w 152"/>
              <a:gd name="T75" fmla="*/ 136 h 144"/>
              <a:gd name="T76" fmla="*/ 104 w 152"/>
              <a:gd name="T77" fmla="*/ 80 h 144"/>
              <a:gd name="T78" fmla="*/ 120 w 152"/>
              <a:gd name="T79" fmla="*/ 80 h 144"/>
              <a:gd name="T80" fmla="*/ 120 w 152"/>
              <a:gd name="T81" fmla="*/ 136 h 144"/>
              <a:gd name="T82" fmla="*/ 76 w 152"/>
              <a:gd name="T83" fmla="*/ 9 h 144"/>
              <a:gd name="T84" fmla="*/ 143 w 152"/>
              <a:gd name="T85" fmla="*/ 61 h 144"/>
              <a:gd name="T86" fmla="*/ 138 w 152"/>
              <a:gd name="T87" fmla="*/ 72 h 144"/>
              <a:gd name="T88" fmla="*/ 14 w 152"/>
              <a:gd name="T89" fmla="*/ 72 h 144"/>
              <a:gd name="T90" fmla="*/ 9 w 152"/>
              <a:gd name="T91" fmla="*/ 61 h 144"/>
              <a:gd name="T92" fmla="*/ 76 w 152"/>
              <a:gd name="T93" fmla="*/ 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44">
                <a:moveTo>
                  <a:pt x="8" y="78"/>
                </a:moveTo>
                <a:cubicBezTo>
                  <a:pt x="9" y="79"/>
                  <a:pt x="10" y="80"/>
                  <a:pt x="12" y="80"/>
                </a:cubicBezTo>
                <a:cubicBezTo>
                  <a:pt x="24" y="80"/>
                  <a:pt x="24" y="80"/>
                  <a:pt x="24" y="80"/>
                </a:cubicBezTo>
                <a:cubicBezTo>
                  <a:pt x="24" y="136"/>
                  <a:pt x="24" y="136"/>
                  <a:pt x="24" y="136"/>
                </a:cubicBezTo>
                <a:cubicBezTo>
                  <a:pt x="12" y="136"/>
                  <a:pt x="12" y="136"/>
                  <a:pt x="12" y="136"/>
                </a:cubicBezTo>
                <a:cubicBezTo>
                  <a:pt x="10" y="136"/>
                  <a:pt x="8" y="138"/>
                  <a:pt x="8" y="140"/>
                </a:cubicBezTo>
                <a:cubicBezTo>
                  <a:pt x="8" y="142"/>
                  <a:pt x="10" y="144"/>
                  <a:pt x="12" y="144"/>
                </a:cubicBezTo>
                <a:cubicBezTo>
                  <a:pt x="140" y="144"/>
                  <a:pt x="140" y="144"/>
                  <a:pt x="140" y="144"/>
                </a:cubicBezTo>
                <a:cubicBezTo>
                  <a:pt x="142" y="144"/>
                  <a:pt x="144" y="142"/>
                  <a:pt x="144" y="140"/>
                </a:cubicBezTo>
                <a:cubicBezTo>
                  <a:pt x="144" y="138"/>
                  <a:pt x="142" y="136"/>
                  <a:pt x="140" y="136"/>
                </a:cubicBezTo>
                <a:cubicBezTo>
                  <a:pt x="128" y="136"/>
                  <a:pt x="128" y="136"/>
                  <a:pt x="128" y="136"/>
                </a:cubicBezTo>
                <a:cubicBezTo>
                  <a:pt x="128" y="80"/>
                  <a:pt x="128" y="80"/>
                  <a:pt x="128" y="80"/>
                </a:cubicBezTo>
                <a:cubicBezTo>
                  <a:pt x="140" y="80"/>
                  <a:pt x="140" y="80"/>
                  <a:pt x="140" y="80"/>
                </a:cubicBezTo>
                <a:cubicBezTo>
                  <a:pt x="142" y="80"/>
                  <a:pt x="143" y="79"/>
                  <a:pt x="144" y="78"/>
                </a:cubicBezTo>
                <a:cubicBezTo>
                  <a:pt x="152" y="62"/>
                  <a:pt x="152" y="62"/>
                  <a:pt x="152" y="62"/>
                </a:cubicBezTo>
                <a:cubicBezTo>
                  <a:pt x="152" y="60"/>
                  <a:pt x="152" y="58"/>
                  <a:pt x="150" y="57"/>
                </a:cubicBezTo>
                <a:cubicBezTo>
                  <a:pt x="78" y="1"/>
                  <a:pt x="78" y="1"/>
                  <a:pt x="78" y="1"/>
                </a:cubicBezTo>
                <a:cubicBezTo>
                  <a:pt x="77" y="0"/>
                  <a:pt x="75" y="0"/>
                  <a:pt x="74" y="1"/>
                </a:cubicBezTo>
                <a:cubicBezTo>
                  <a:pt x="2" y="57"/>
                  <a:pt x="2" y="57"/>
                  <a:pt x="2" y="57"/>
                </a:cubicBezTo>
                <a:cubicBezTo>
                  <a:pt x="0" y="58"/>
                  <a:pt x="0" y="60"/>
                  <a:pt x="0" y="62"/>
                </a:cubicBezTo>
                <a:lnTo>
                  <a:pt x="8" y="78"/>
                </a:lnTo>
                <a:close/>
                <a:moveTo>
                  <a:pt x="32" y="136"/>
                </a:moveTo>
                <a:cubicBezTo>
                  <a:pt x="32" y="80"/>
                  <a:pt x="32" y="80"/>
                  <a:pt x="32" y="80"/>
                </a:cubicBezTo>
                <a:cubicBezTo>
                  <a:pt x="48" y="80"/>
                  <a:pt x="48" y="80"/>
                  <a:pt x="48" y="80"/>
                </a:cubicBezTo>
                <a:cubicBezTo>
                  <a:pt x="48" y="136"/>
                  <a:pt x="48" y="136"/>
                  <a:pt x="48" y="136"/>
                </a:cubicBezTo>
                <a:lnTo>
                  <a:pt x="32" y="136"/>
                </a:lnTo>
                <a:close/>
                <a:moveTo>
                  <a:pt x="56" y="136"/>
                </a:moveTo>
                <a:cubicBezTo>
                  <a:pt x="56" y="80"/>
                  <a:pt x="56" y="80"/>
                  <a:pt x="56" y="80"/>
                </a:cubicBezTo>
                <a:cubicBezTo>
                  <a:pt x="72" y="80"/>
                  <a:pt x="72" y="80"/>
                  <a:pt x="72" y="80"/>
                </a:cubicBezTo>
                <a:cubicBezTo>
                  <a:pt x="72" y="136"/>
                  <a:pt x="72" y="136"/>
                  <a:pt x="72" y="136"/>
                </a:cubicBezTo>
                <a:lnTo>
                  <a:pt x="56" y="136"/>
                </a:lnTo>
                <a:close/>
                <a:moveTo>
                  <a:pt x="80" y="136"/>
                </a:moveTo>
                <a:cubicBezTo>
                  <a:pt x="80" y="80"/>
                  <a:pt x="80" y="80"/>
                  <a:pt x="80" y="80"/>
                </a:cubicBezTo>
                <a:cubicBezTo>
                  <a:pt x="96" y="80"/>
                  <a:pt x="96" y="80"/>
                  <a:pt x="96" y="80"/>
                </a:cubicBezTo>
                <a:cubicBezTo>
                  <a:pt x="96" y="136"/>
                  <a:pt x="96" y="136"/>
                  <a:pt x="96" y="136"/>
                </a:cubicBezTo>
                <a:lnTo>
                  <a:pt x="80" y="136"/>
                </a:lnTo>
                <a:close/>
                <a:moveTo>
                  <a:pt x="120" y="136"/>
                </a:moveTo>
                <a:cubicBezTo>
                  <a:pt x="104" y="136"/>
                  <a:pt x="104" y="136"/>
                  <a:pt x="104" y="136"/>
                </a:cubicBezTo>
                <a:cubicBezTo>
                  <a:pt x="104" y="80"/>
                  <a:pt x="104" y="80"/>
                  <a:pt x="104" y="80"/>
                </a:cubicBezTo>
                <a:cubicBezTo>
                  <a:pt x="120" y="80"/>
                  <a:pt x="120" y="80"/>
                  <a:pt x="120" y="80"/>
                </a:cubicBezTo>
                <a:lnTo>
                  <a:pt x="120" y="136"/>
                </a:lnTo>
                <a:close/>
                <a:moveTo>
                  <a:pt x="76" y="9"/>
                </a:moveTo>
                <a:cubicBezTo>
                  <a:pt x="143" y="61"/>
                  <a:pt x="143" y="61"/>
                  <a:pt x="143" y="61"/>
                </a:cubicBezTo>
                <a:cubicBezTo>
                  <a:pt x="138" y="72"/>
                  <a:pt x="138" y="72"/>
                  <a:pt x="138" y="72"/>
                </a:cubicBezTo>
                <a:cubicBezTo>
                  <a:pt x="14" y="72"/>
                  <a:pt x="14" y="72"/>
                  <a:pt x="14" y="72"/>
                </a:cubicBezTo>
                <a:cubicBezTo>
                  <a:pt x="9" y="61"/>
                  <a:pt x="9" y="61"/>
                  <a:pt x="9" y="61"/>
                </a:cubicBezTo>
                <a:lnTo>
                  <a:pt x="76" y="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483292" y="4671616"/>
            <a:ext cx="4074160" cy="745066"/>
          </a:xfrm>
          <a:prstGeom prst="rect">
            <a:avLst/>
          </a:prstGeom>
          <a:noFill/>
        </p:spPr>
        <p:txBody>
          <a:bodyPr wrap="square" rtlCol="0">
            <a:noAutofit/>
          </a:bodyPr>
          <a:lstStyle/>
          <a:p>
            <a:pPr algn="ctr">
              <a:lnSpc>
                <a:spcPct val="90000"/>
              </a:lnSpc>
            </a:pPr>
            <a:r>
              <a:rPr lang="en-US" sz="2800" dirty="0">
                <a:solidFill>
                  <a:schemeClr val="tx1"/>
                </a:solidFill>
              </a:rPr>
              <a:t>Trus</a:t>
            </a:r>
            <a:r>
              <a:rPr lang="en-US" sz="2800" dirty="0"/>
              <a:t>t document controls</a:t>
            </a:r>
            <a:endParaRPr lang="en-US" sz="2800" dirty="0">
              <a:solidFill>
                <a:schemeClr val="tx1"/>
              </a:solidFill>
            </a:endParaRPr>
          </a:p>
        </p:txBody>
      </p:sp>
      <p:sp>
        <p:nvSpPr>
          <p:cNvPr id="4" name="TextBox 3"/>
          <p:cNvSpPr txBox="1"/>
          <p:nvPr/>
        </p:nvSpPr>
        <p:spPr>
          <a:xfrm>
            <a:off x="7500769" y="1144917"/>
            <a:ext cx="1828800" cy="687717"/>
          </a:xfrm>
          <a:prstGeom prst="rect">
            <a:avLst/>
          </a:prstGeom>
          <a:noFill/>
        </p:spPr>
        <p:txBody>
          <a:bodyPr wrap="square" rtlCol="0">
            <a:noAutofit/>
          </a:bodyPr>
          <a:lstStyle/>
          <a:p>
            <a:pPr algn="ctr">
              <a:lnSpc>
                <a:spcPct val="90000"/>
              </a:lnSpc>
            </a:pPr>
            <a:r>
              <a:rPr lang="en-US" dirty="0">
                <a:solidFill>
                  <a:schemeClr val="tx1"/>
                </a:solidFill>
              </a:rPr>
              <a:t>Grantor</a:t>
            </a:r>
          </a:p>
        </p:txBody>
      </p:sp>
      <p:sp>
        <p:nvSpPr>
          <p:cNvPr id="28" name="TextBox 27"/>
          <p:cNvSpPr txBox="1"/>
          <p:nvPr/>
        </p:nvSpPr>
        <p:spPr>
          <a:xfrm>
            <a:off x="5843560" y="3482448"/>
            <a:ext cx="1828800" cy="687717"/>
          </a:xfrm>
          <a:prstGeom prst="rect">
            <a:avLst/>
          </a:prstGeom>
          <a:noFill/>
        </p:spPr>
        <p:txBody>
          <a:bodyPr wrap="square" rtlCol="0">
            <a:noAutofit/>
          </a:bodyPr>
          <a:lstStyle/>
          <a:p>
            <a:pPr algn="ctr">
              <a:lnSpc>
                <a:spcPct val="90000"/>
              </a:lnSpc>
            </a:pPr>
            <a:r>
              <a:rPr lang="en-US" dirty="0">
                <a:solidFill>
                  <a:schemeClr val="tx1"/>
                </a:solidFill>
              </a:rPr>
              <a:t>Trustee</a:t>
            </a:r>
          </a:p>
        </p:txBody>
      </p:sp>
      <p:sp>
        <p:nvSpPr>
          <p:cNvPr id="29" name="TextBox 28"/>
          <p:cNvSpPr txBox="1"/>
          <p:nvPr/>
        </p:nvSpPr>
        <p:spPr>
          <a:xfrm>
            <a:off x="9182764" y="3482447"/>
            <a:ext cx="1828800" cy="687717"/>
          </a:xfrm>
          <a:prstGeom prst="rect">
            <a:avLst/>
          </a:prstGeom>
          <a:noFill/>
        </p:spPr>
        <p:txBody>
          <a:bodyPr wrap="square" rtlCol="0">
            <a:noAutofit/>
          </a:bodyPr>
          <a:lstStyle/>
          <a:p>
            <a:pPr algn="ctr">
              <a:lnSpc>
                <a:spcPct val="90000"/>
              </a:lnSpc>
            </a:pPr>
            <a:r>
              <a:rPr lang="en-US" dirty="0">
                <a:solidFill>
                  <a:schemeClr val="tx1"/>
                </a:solidFill>
              </a:rPr>
              <a:t>Beneficiary</a:t>
            </a:r>
          </a:p>
        </p:txBody>
      </p:sp>
      <p:sp>
        <p:nvSpPr>
          <p:cNvPr id="30" name="Rectangle 6"/>
          <p:cNvSpPr txBox="1">
            <a:spLocks/>
          </p:cNvSpPr>
          <p:nvPr/>
        </p:nvSpPr>
        <p:spPr bwMode="gray">
          <a:xfrm>
            <a:off x="6971501" y="6025935"/>
            <a:ext cx="3097742" cy="47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lgn="ctr"/>
            <a:r>
              <a:rPr lang="en-US" altLang="en-US" sz="1600" dirty="0">
                <a:solidFill>
                  <a:srgbClr val="5F5F5F"/>
                </a:solidFill>
              </a:rPr>
              <a:t>Consult with your local estate planning and elder law attorneys.</a:t>
            </a:r>
            <a:endParaRPr lang="en-US" altLang="en-US" sz="1600" b="1" dirty="0">
              <a:solidFill>
                <a:srgbClr val="5F5F5F"/>
              </a:solidFill>
            </a:endParaRPr>
          </a:p>
        </p:txBody>
      </p:sp>
      <p:sp>
        <p:nvSpPr>
          <p:cNvPr id="31" name="Content Placeholder 2"/>
          <p:cNvSpPr txBox="1">
            <a:spLocks/>
          </p:cNvSpPr>
          <p:nvPr/>
        </p:nvSpPr>
        <p:spPr>
          <a:xfrm>
            <a:off x="389684" y="1752935"/>
            <a:ext cx="4999017" cy="4191000"/>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marL="342900" lvl="1" indent="-342900">
              <a:spcAft>
                <a:spcPts val="600"/>
              </a:spcAft>
            </a:pPr>
            <a:r>
              <a:rPr lang="en-US" altLang="en-US" sz="2200" dirty="0"/>
              <a:t>Controlled by the grantor</a:t>
            </a:r>
          </a:p>
          <a:p>
            <a:pPr marL="342900" lvl="1" indent="-342900">
              <a:spcAft>
                <a:spcPts val="600"/>
              </a:spcAft>
            </a:pPr>
            <a:r>
              <a:rPr lang="en-US" altLang="en-US" sz="2200" dirty="0"/>
              <a:t>No probate</a:t>
            </a:r>
          </a:p>
          <a:p>
            <a:pPr marL="342900" lvl="1" indent="-342900">
              <a:spcAft>
                <a:spcPts val="600"/>
              </a:spcAft>
            </a:pPr>
            <a:r>
              <a:rPr lang="en-US" altLang="en-US" sz="2200" dirty="0"/>
              <a:t>May help reduce contesting or disputes from beneficiaries</a:t>
            </a:r>
          </a:p>
          <a:p>
            <a:pPr marL="342900" lvl="1" indent="-342900">
              <a:spcAft>
                <a:spcPts val="600"/>
              </a:spcAft>
            </a:pPr>
            <a:r>
              <a:rPr lang="en-US" altLang="en-US" sz="2200" dirty="0"/>
              <a:t>Increased privacy (by helping to avoid the public probate proceeding)</a:t>
            </a:r>
          </a:p>
          <a:p>
            <a:pPr marL="342900" lvl="1" indent="-342900">
              <a:spcAft>
                <a:spcPts val="600"/>
              </a:spcAft>
            </a:pPr>
            <a:r>
              <a:rPr lang="en-US" altLang="en-US" sz="2200" dirty="0"/>
              <a:t>Can help with planning for incapacity, because a successor trustee can take control of trust assets if the grantor becomes incapacitated</a:t>
            </a:r>
          </a:p>
        </p:txBody>
      </p:sp>
    </p:spTree>
    <p:extLst>
      <p:ext uri="{BB962C8B-B14F-4D97-AF65-F5344CB8AC3E}">
        <p14:creationId xmlns:p14="http://schemas.microsoft.com/office/powerpoint/2010/main" val="326884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621497" y="4584351"/>
            <a:ext cx="5728253" cy="1378066"/>
            <a:chOff x="7992017" y="1182328"/>
            <a:chExt cx="2879571" cy="1378066"/>
          </a:xfrm>
        </p:grpSpPr>
        <p:sp>
          <p:nvSpPr>
            <p:cNvPr id="48" name="Pentagon 47"/>
            <p:cNvSpPr/>
            <p:nvPr/>
          </p:nvSpPr>
          <p:spPr>
            <a:xfrm rot="5400000">
              <a:off x="8742770" y="431576"/>
              <a:ext cx="1378066" cy="2879570"/>
            </a:xfrm>
            <a:prstGeom prst="homePlate">
              <a:avLst>
                <a:gd name="adj" fmla="val 22102"/>
              </a:avLst>
            </a:prstGeom>
            <a:solidFill>
              <a:schemeClr val="bg2">
                <a:lumMod val="85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6" name="Textplatzhalter 3"/>
            <p:cNvSpPr txBox="1">
              <a:spLocks/>
            </p:cNvSpPr>
            <p:nvPr/>
          </p:nvSpPr>
          <p:spPr>
            <a:xfrm>
              <a:off x="7992017" y="1512754"/>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lang="en-GB" sz="2800" dirty="0">
                  <a:latin typeface="Calibri" panose="020F0502020204030204" pitchFamily="34" charset="0"/>
                </a:rPr>
                <a:t>Healthcare POA</a:t>
              </a:r>
              <a:endParaRPr kumimoji="0" lang="en-GB" sz="2000" b="0" i="0" u="none" strike="noStrike" kern="1200" cap="none" spc="0" normalizeH="0" baseline="0" noProof="0" dirty="0">
                <a:ln>
                  <a:noFill/>
                </a:ln>
                <a:effectLst/>
                <a:uLnTx/>
                <a:uFillTx/>
                <a:latin typeface="Calibri" panose="020F0502020204030204" pitchFamily="34" charset="0"/>
              </a:endParaRPr>
            </a:p>
          </p:txBody>
        </p:sp>
      </p:grpSp>
      <p:sp>
        <p:nvSpPr>
          <p:cNvPr id="3" name="Slide Number Placeholder 2"/>
          <p:cNvSpPr>
            <a:spLocks noGrp="1"/>
          </p:cNvSpPr>
          <p:nvPr>
            <p:ph type="sldNum" sz="quarter" idx="11"/>
          </p:nvPr>
        </p:nvSpPr>
        <p:spPr/>
        <p:txBody>
          <a:bodyPr/>
          <a:lstStyle/>
          <a:p>
            <a:fld id="{67FC5CDF-15F9-4054-9F50-C9080AAD3281}" type="slidenum">
              <a:rPr lang="en-US" smtClean="0"/>
              <a:pPr/>
              <a:t>23</a:t>
            </a:fld>
            <a:endParaRPr lang="en-US" dirty="0"/>
          </a:p>
        </p:txBody>
      </p:sp>
      <p:sp>
        <p:nvSpPr>
          <p:cNvPr id="2" name="Text Placeholder 1"/>
          <p:cNvSpPr>
            <a:spLocks noGrp="1"/>
          </p:cNvSpPr>
          <p:nvPr>
            <p:ph type="body" sz="quarter" idx="12"/>
          </p:nvPr>
        </p:nvSpPr>
        <p:spPr/>
        <p:txBody>
          <a:bodyPr/>
          <a:lstStyle/>
          <a:p>
            <a:r>
              <a:rPr lang="en-US" dirty="0"/>
              <a:t>Power of attorney (POA)</a:t>
            </a:r>
          </a:p>
        </p:txBody>
      </p:sp>
      <p:grpSp>
        <p:nvGrpSpPr>
          <p:cNvPr id="97" name="Group 96"/>
          <p:cNvGrpSpPr/>
          <p:nvPr/>
        </p:nvGrpSpPr>
        <p:grpSpPr>
          <a:xfrm>
            <a:off x="621746" y="3571711"/>
            <a:ext cx="5728253" cy="1376932"/>
            <a:chOff x="621746" y="3253248"/>
            <a:chExt cx="2879571" cy="1863752"/>
          </a:xfrm>
          <a:solidFill>
            <a:srgbClr val="B7DFE4"/>
          </a:solidFill>
        </p:grpSpPr>
        <p:sp>
          <p:nvSpPr>
            <p:cNvPr id="45" name="Chevron 44"/>
            <p:cNvSpPr/>
            <p:nvPr/>
          </p:nvSpPr>
          <p:spPr>
            <a:xfrm rot="5400000">
              <a:off x="1129656" y="2745339"/>
              <a:ext cx="1863752" cy="2879570"/>
            </a:xfrm>
            <a:prstGeom prst="chevron">
              <a:avLst>
                <a:gd name="adj" fmla="val 20758"/>
              </a:avLst>
            </a:pr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0" name="Textplatzhalter 3"/>
            <p:cNvSpPr txBox="1">
              <a:spLocks/>
            </p:cNvSpPr>
            <p:nvPr/>
          </p:nvSpPr>
          <p:spPr>
            <a:xfrm>
              <a:off x="621746" y="3922505"/>
              <a:ext cx="2879570" cy="815141"/>
            </a:xfrm>
            <a:prstGeom prst="rect">
              <a:avLst/>
            </a:prstGeom>
            <a:grpFill/>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kumimoji="0" lang="en-GB"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Durable POA</a:t>
              </a:r>
            </a:p>
          </p:txBody>
        </p:sp>
      </p:grpSp>
      <p:grpSp>
        <p:nvGrpSpPr>
          <p:cNvPr id="95" name="Group 94"/>
          <p:cNvGrpSpPr/>
          <p:nvPr/>
        </p:nvGrpSpPr>
        <p:grpSpPr>
          <a:xfrm>
            <a:off x="621500" y="2457293"/>
            <a:ext cx="5737107" cy="1528760"/>
            <a:chOff x="621501" y="1986432"/>
            <a:chExt cx="2884022" cy="1863753"/>
          </a:xfrm>
        </p:grpSpPr>
        <p:sp>
          <p:nvSpPr>
            <p:cNvPr id="46" name="Chevron 45"/>
            <p:cNvSpPr/>
            <p:nvPr/>
          </p:nvSpPr>
          <p:spPr>
            <a:xfrm rot="5400000">
              <a:off x="1129409" y="1478524"/>
              <a:ext cx="1863753" cy="2879570"/>
            </a:xfrm>
            <a:prstGeom prst="chevron">
              <a:avLst>
                <a:gd name="adj" fmla="val 20758"/>
              </a:avLst>
            </a:prstGeom>
            <a:solidFill>
              <a:srgbClr val="5FBCC9"/>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Textplatzhalter 3"/>
            <p:cNvSpPr txBox="1">
              <a:spLocks/>
            </p:cNvSpPr>
            <p:nvPr/>
          </p:nvSpPr>
          <p:spPr>
            <a:xfrm>
              <a:off x="625953" y="2624378"/>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lang="en-GB" sz="2800" dirty="0">
                  <a:solidFill>
                    <a:srgbClr val="FFFFFF"/>
                  </a:solidFill>
                  <a:latin typeface="Calibri" panose="020F0502020204030204" pitchFamily="34" charset="0"/>
                </a:rPr>
                <a:t>Financial POA</a:t>
              </a:r>
              <a:endPar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grpSp>
        <p:nvGrpSpPr>
          <p:cNvPr id="38" name="Group 37"/>
          <p:cNvGrpSpPr/>
          <p:nvPr/>
        </p:nvGrpSpPr>
        <p:grpSpPr>
          <a:xfrm>
            <a:off x="621747" y="1653188"/>
            <a:ext cx="5728253" cy="1157749"/>
            <a:chOff x="621747" y="1182328"/>
            <a:chExt cx="2879571" cy="1157749"/>
          </a:xfrm>
        </p:grpSpPr>
        <p:sp>
          <p:nvSpPr>
            <p:cNvPr id="47" name="Pentagon 46"/>
            <p:cNvSpPr/>
            <p:nvPr/>
          </p:nvSpPr>
          <p:spPr>
            <a:xfrm rot="5400000">
              <a:off x="1482658" y="321418"/>
              <a:ext cx="1157749" cy="2879570"/>
            </a:xfrm>
            <a:prstGeom prst="homePlate">
              <a:avLst>
                <a:gd name="adj" fmla="val 22102"/>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Textplatzhalter 3"/>
            <p:cNvSpPr txBox="1">
              <a:spLocks/>
            </p:cNvSpPr>
            <p:nvPr/>
          </p:nvSpPr>
          <p:spPr>
            <a:xfrm>
              <a:off x="621747" y="1258759"/>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lang="en-GB" sz="2800" noProof="0" dirty="0">
                  <a:solidFill>
                    <a:srgbClr val="FFFFFF"/>
                  </a:solidFill>
                  <a:latin typeface="Calibri" panose="020F0502020204030204" pitchFamily="34" charset="0"/>
                </a:rPr>
                <a:t>General POA</a:t>
              </a:r>
              <a:endParaRPr kumimoji="0" lang="en-GB" sz="2800" b="0" i="0" u="none" strike="noStrike" kern="1200" cap="none" spc="0" normalizeH="0" baseline="0" noProof="0" dirty="0">
                <a:ln>
                  <a:noFill/>
                </a:ln>
                <a:solidFill>
                  <a:srgbClr val="FFFFFF"/>
                </a:solidFill>
                <a:effectLst/>
                <a:uLnTx/>
                <a:uFillTx/>
                <a:latin typeface="Calibri" panose="020F0502020204030204" pitchFamily="34" charset="0"/>
              </a:endParaRPr>
            </a:p>
          </p:txBody>
        </p:sp>
      </p:grpSp>
      <p:sp>
        <p:nvSpPr>
          <p:cNvPr id="24" name="Content Placeholder 3"/>
          <p:cNvSpPr txBox="1">
            <a:spLocks/>
          </p:cNvSpPr>
          <p:nvPr/>
        </p:nvSpPr>
        <p:spPr>
          <a:xfrm>
            <a:off x="6626225" y="1703987"/>
            <a:ext cx="5006975" cy="2360349"/>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a:buClr>
                <a:srgbClr val="113388"/>
              </a:buClr>
            </a:pPr>
            <a:r>
              <a:rPr lang="en-US" altLang="en-US" sz="1800" dirty="0"/>
              <a:t>A gifting clause could be considered because an attorney-in-fact or POA is not permitted to gift or transfer any money, personal property, or real estate to him/herself unless the POA contains specific authority to do so. </a:t>
            </a:r>
          </a:p>
          <a:p>
            <a:pPr>
              <a:buClr>
                <a:srgbClr val="113388"/>
              </a:buClr>
            </a:pPr>
            <a:endParaRPr lang="en-US" altLang="en-US" sz="1800" dirty="0"/>
          </a:p>
          <a:p>
            <a:pPr>
              <a:buClr>
                <a:srgbClr val="113388"/>
              </a:buClr>
            </a:pPr>
            <a:r>
              <a:rPr lang="en-US" altLang="en-US" sz="1800" dirty="0"/>
              <a:t>The POA must be a trusted individual. </a:t>
            </a:r>
          </a:p>
          <a:p>
            <a:pPr>
              <a:buClr>
                <a:srgbClr val="113388"/>
              </a:buClr>
            </a:pPr>
            <a:endParaRPr lang="en-US" altLang="en-US" sz="1800" dirty="0"/>
          </a:p>
          <a:p>
            <a:pPr>
              <a:buClr>
                <a:srgbClr val="113388"/>
              </a:buClr>
            </a:pPr>
            <a:endParaRPr lang="en-US" altLang="en-US" sz="1800" dirty="0"/>
          </a:p>
          <a:p>
            <a:pPr>
              <a:buClr>
                <a:srgbClr val="113388"/>
              </a:buClr>
            </a:pPr>
            <a:endParaRPr lang="en-US" altLang="en-US" sz="1800" dirty="0"/>
          </a:p>
        </p:txBody>
      </p:sp>
      <p:sp>
        <p:nvSpPr>
          <p:cNvPr id="5" name="Rectangle 4"/>
          <p:cNvSpPr/>
          <p:nvPr/>
        </p:nvSpPr>
        <p:spPr>
          <a:xfrm>
            <a:off x="6626225" y="4416270"/>
            <a:ext cx="6092825" cy="1631216"/>
          </a:xfrm>
          <a:prstGeom prst="rect">
            <a:avLst/>
          </a:prstGeom>
        </p:spPr>
        <p:txBody>
          <a:bodyPr>
            <a:spAutoFit/>
          </a:bodyPr>
          <a:lstStyle/>
          <a:p>
            <a:pPr>
              <a:buClr>
                <a:srgbClr val="5F5F5F"/>
              </a:buClr>
            </a:pPr>
            <a:r>
              <a:rPr lang="en-US" altLang="en-US" sz="2000" dirty="0">
                <a:solidFill>
                  <a:srgbClr val="5F5F5F"/>
                </a:solidFill>
              </a:rPr>
              <a:t>Healthcare POA</a:t>
            </a:r>
          </a:p>
          <a:p>
            <a:pPr marL="342900" indent="-342900">
              <a:buClr>
                <a:srgbClr val="5F5F5F"/>
              </a:buClr>
              <a:buFont typeface="Arial" panose="020B0604020202020204" pitchFamily="34" charset="0"/>
              <a:buChar char="•"/>
            </a:pPr>
            <a:r>
              <a:rPr lang="en-US" altLang="en-US" sz="2000" dirty="0">
                <a:solidFill>
                  <a:srgbClr val="5F5F5F"/>
                </a:solidFill>
              </a:rPr>
              <a:t>Not the same as a living will</a:t>
            </a:r>
          </a:p>
          <a:p>
            <a:pPr marL="342900" indent="-342900">
              <a:buClr>
                <a:srgbClr val="5F5F5F"/>
              </a:buClr>
              <a:buFont typeface="Arial" panose="020B0604020202020204" pitchFamily="34" charset="0"/>
              <a:buChar char="•"/>
            </a:pPr>
            <a:r>
              <a:rPr lang="en-US" altLang="en-US" sz="2000" dirty="0">
                <a:solidFill>
                  <a:srgbClr val="5F5F5F"/>
                </a:solidFill>
              </a:rPr>
              <a:t>Appoints someone to make all your medical/treatment decisions</a:t>
            </a:r>
          </a:p>
          <a:p>
            <a:pPr marL="342900" indent="-342900">
              <a:buClr>
                <a:srgbClr val="5F5F5F"/>
              </a:buClr>
              <a:buFont typeface="Arial" panose="020B0604020202020204" pitchFamily="34" charset="0"/>
              <a:buChar char="•"/>
            </a:pPr>
            <a:r>
              <a:rPr lang="en-US" altLang="en-US" sz="2000" dirty="0">
                <a:solidFill>
                  <a:srgbClr val="5F5F5F"/>
                </a:solidFill>
              </a:rPr>
              <a:t>Default is often next of kin</a:t>
            </a:r>
            <a:endParaRPr lang="en-US" altLang="en-US" sz="2000" dirty="0"/>
          </a:p>
        </p:txBody>
      </p:sp>
      <p:sp>
        <p:nvSpPr>
          <p:cNvPr id="26" name="Rectangle 6"/>
          <p:cNvSpPr txBox="1">
            <a:spLocks/>
          </p:cNvSpPr>
          <p:nvPr/>
        </p:nvSpPr>
        <p:spPr bwMode="gray">
          <a:xfrm>
            <a:off x="621497" y="6099383"/>
            <a:ext cx="71342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local estate planning and elder law attorneys.</a:t>
            </a:r>
            <a:endParaRPr lang="en-US" altLang="en-US" sz="1200" b="1" dirty="0">
              <a:solidFill>
                <a:srgbClr val="5F5F5F"/>
              </a:solidFill>
            </a:endParaRPr>
          </a:p>
        </p:txBody>
      </p:sp>
    </p:spTree>
    <p:extLst>
      <p:ext uri="{BB962C8B-B14F-4D97-AF65-F5344CB8AC3E}">
        <p14:creationId xmlns:p14="http://schemas.microsoft.com/office/powerpoint/2010/main" val="7411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up)">
                                      <p:cBhvr>
                                        <p:cTn id="7" dur="1000"/>
                                        <p:tgtEl>
                                          <p:spTgt spid="9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up)">
                                      <p:cBhvr>
                                        <p:cTn id="11" dur="1000"/>
                                        <p:tgtEl>
                                          <p:spTgt spid="9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24</a:t>
            </a:fld>
            <a:endParaRPr lang="en-US" dirty="0"/>
          </a:p>
        </p:txBody>
      </p:sp>
      <p:sp>
        <p:nvSpPr>
          <p:cNvPr id="4" name="Text Placeholder 3"/>
          <p:cNvSpPr>
            <a:spLocks noGrp="1"/>
          </p:cNvSpPr>
          <p:nvPr>
            <p:ph type="body" sz="quarter" idx="12"/>
          </p:nvPr>
        </p:nvSpPr>
        <p:spPr/>
        <p:txBody>
          <a:bodyPr/>
          <a:lstStyle/>
          <a:p>
            <a:r>
              <a:rPr lang="en-US" dirty="0"/>
              <a:t>Representative payee</a:t>
            </a:r>
          </a:p>
        </p:txBody>
      </p:sp>
      <p:sp>
        <p:nvSpPr>
          <p:cNvPr id="16" name="Rectangle 15"/>
          <p:cNvSpPr/>
          <p:nvPr/>
        </p:nvSpPr>
        <p:spPr>
          <a:xfrm>
            <a:off x="506533" y="1829449"/>
            <a:ext cx="4590400" cy="584775"/>
          </a:xfrm>
          <a:prstGeom prst="rect">
            <a:avLst/>
          </a:prstGeom>
        </p:spPr>
        <p:txBody>
          <a:bodyPr wrap="square">
            <a:spAutoFit/>
          </a:bodyPr>
          <a:lstStyle/>
          <a:p>
            <a:r>
              <a:rPr lang="en-US" sz="3200" b="1" dirty="0">
                <a:solidFill>
                  <a:schemeClr val="accent1"/>
                </a:solidFill>
              </a:rPr>
              <a:t>REPRESENTATIVE PAYEE:</a:t>
            </a:r>
            <a:endParaRPr lang="en-US" sz="2400" dirty="0"/>
          </a:p>
        </p:txBody>
      </p:sp>
      <p:sp>
        <p:nvSpPr>
          <p:cNvPr id="3" name="TextBox 2"/>
          <p:cNvSpPr txBox="1"/>
          <p:nvPr/>
        </p:nvSpPr>
        <p:spPr>
          <a:xfrm>
            <a:off x="562922" y="2392073"/>
            <a:ext cx="3974883" cy="3021175"/>
          </a:xfrm>
          <a:prstGeom prst="rect">
            <a:avLst/>
          </a:prstGeom>
          <a:noFill/>
        </p:spPr>
        <p:txBody>
          <a:bodyPr wrap="square" rtlCol="0">
            <a:noAutofit/>
          </a:bodyPr>
          <a:lstStyle/>
          <a:p>
            <a:pPr>
              <a:lnSpc>
                <a:spcPct val="90000"/>
              </a:lnSpc>
            </a:pPr>
            <a:r>
              <a:rPr lang="en-US" sz="2800" dirty="0"/>
              <a:t>An individual or organization appointed to receive benefits for someone who cannot manage, or direct someone else to manage, his or her money.</a:t>
            </a:r>
            <a:endParaRPr lang="en-US" sz="2800" dirty="0">
              <a:solidFill>
                <a:schemeClr val="tx1"/>
              </a:solidFill>
            </a:endParaRPr>
          </a:p>
        </p:txBody>
      </p:sp>
      <p:sp>
        <p:nvSpPr>
          <p:cNvPr id="18" name="Content Placeholder 2"/>
          <p:cNvSpPr txBox="1">
            <a:spLocks/>
          </p:cNvSpPr>
          <p:nvPr/>
        </p:nvSpPr>
        <p:spPr>
          <a:xfrm>
            <a:off x="6111451" y="2392073"/>
            <a:ext cx="5318548" cy="3551861"/>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a:spcAft>
                <a:spcPts val="600"/>
              </a:spcAft>
            </a:pPr>
            <a:r>
              <a:rPr lang="en-US" altLang="en-US" dirty="0"/>
              <a:t>A representative payee does not automatically gain access to any other income/resources of the disabled person. </a:t>
            </a:r>
          </a:p>
          <a:p>
            <a:pPr>
              <a:spcAft>
                <a:spcPts val="600"/>
              </a:spcAft>
            </a:pPr>
            <a:r>
              <a:rPr lang="en-US" altLang="en-US" dirty="0"/>
              <a:t>This option is available for benefits from the following sources: </a:t>
            </a:r>
          </a:p>
          <a:p>
            <a:pPr marL="574675" lvl="2" indent="-342900">
              <a:buFont typeface="Arial" panose="020B0604020202020204" pitchFamily="34" charset="0"/>
              <a:buChar char="•"/>
            </a:pPr>
            <a:r>
              <a:rPr lang="en-US" altLang="en-US" dirty="0"/>
              <a:t>Social Security Administration </a:t>
            </a:r>
          </a:p>
          <a:p>
            <a:pPr marL="574675" lvl="2" indent="-342900">
              <a:buFont typeface="Arial" panose="020B0604020202020204" pitchFamily="34" charset="0"/>
              <a:buChar char="•"/>
            </a:pPr>
            <a:r>
              <a:rPr lang="en-US" altLang="en-US" dirty="0"/>
              <a:t>Department of Veterans Affairs </a:t>
            </a:r>
          </a:p>
          <a:p>
            <a:pPr marL="574675" lvl="2" indent="-342900">
              <a:buFont typeface="Arial" panose="020B0604020202020204" pitchFamily="34" charset="0"/>
              <a:buChar char="•"/>
            </a:pPr>
            <a:r>
              <a:rPr lang="en-US" altLang="en-US" dirty="0"/>
              <a:t>Railroad Retirement Board </a:t>
            </a:r>
          </a:p>
        </p:txBody>
      </p:sp>
      <p:sp>
        <p:nvSpPr>
          <p:cNvPr id="19" name="Rectangle 6"/>
          <p:cNvSpPr txBox="1">
            <a:spLocks/>
          </p:cNvSpPr>
          <p:nvPr/>
        </p:nvSpPr>
        <p:spPr bwMode="gray">
          <a:xfrm>
            <a:off x="658368" y="6082625"/>
            <a:ext cx="686638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local estate planning and elder law attorneys.</a:t>
            </a:r>
            <a:endParaRPr lang="en-US" altLang="en-US" sz="1200" b="1" dirty="0">
              <a:solidFill>
                <a:srgbClr val="5F5F5F"/>
              </a:solidFill>
            </a:endParaRPr>
          </a:p>
        </p:txBody>
      </p:sp>
    </p:spTree>
    <p:extLst>
      <p:ext uri="{BB962C8B-B14F-4D97-AF65-F5344CB8AC3E}">
        <p14:creationId xmlns:p14="http://schemas.microsoft.com/office/powerpoint/2010/main" val="309178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25</a:t>
            </a:fld>
            <a:endParaRPr lang="en-US" dirty="0"/>
          </a:p>
        </p:txBody>
      </p:sp>
      <p:sp>
        <p:nvSpPr>
          <p:cNvPr id="4" name="Text Placeholder 3"/>
          <p:cNvSpPr>
            <a:spLocks noGrp="1"/>
          </p:cNvSpPr>
          <p:nvPr>
            <p:ph type="body" sz="quarter" idx="12"/>
          </p:nvPr>
        </p:nvSpPr>
        <p:spPr/>
        <p:txBody>
          <a:bodyPr>
            <a:normAutofit/>
          </a:bodyPr>
          <a:lstStyle/>
          <a:p>
            <a:r>
              <a:rPr lang="en-US" dirty="0"/>
              <a:t>Guardians and conservators</a:t>
            </a:r>
          </a:p>
        </p:txBody>
      </p:sp>
      <p:sp>
        <p:nvSpPr>
          <p:cNvPr id="6" name="Rectangle 5"/>
          <p:cNvSpPr/>
          <p:nvPr/>
        </p:nvSpPr>
        <p:spPr>
          <a:xfrm>
            <a:off x="575903" y="2083189"/>
            <a:ext cx="4743691" cy="2369880"/>
          </a:xfrm>
          <a:prstGeom prst="rect">
            <a:avLst/>
          </a:prstGeom>
        </p:spPr>
        <p:txBody>
          <a:bodyPr wrap="square">
            <a:spAutoFit/>
          </a:bodyPr>
          <a:lstStyle/>
          <a:p>
            <a:r>
              <a:rPr lang="en-US" b="1" dirty="0"/>
              <a:t>Guardian</a:t>
            </a:r>
          </a:p>
          <a:p>
            <a:r>
              <a:rPr lang="en-US" altLang="en-US" dirty="0"/>
              <a:t>Appointed by the court to make</a:t>
            </a:r>
            <a:r>
              <a:rPr lang="en-US" altLang="en-US" i="1" dirty="0"/>
              <a:t> </a:t>
            </a:r>
            <a:r>
              <a:rPr lang="en-US" altLang="en-US" b="1" i="1" dirty="0">
                <a:solidFill>
                  <a:schemeClr val="accent1"/>
                </a:solidFill>
              </a:rPr>
              <a:t>personal</a:t>
            </a:r>
            <a:r>
              <a:rPr lang="en-US" altLang="en-US" i="1" dirty="0">
                <a:solidFill>
                  <a:schemeClr val="accent1"/>
                </a:solidFill>
              </a:rPr>
              <a:t> </a:t>
            </a:r>
            <a:r>
              <a:rPr lang="en-US" altLang="en-US" dirty="0"/>
              <a:t>decisions for an incapacitated person</a:t>
            </a:r>
          </a:p>
          <a:p>
            <a:pPr marL="228600" indent="-228600">
              <a:spcBef>
                <a:spcPts val="600"/>
              </a:spcBef>
              <a:buFont typeface="Arial" panose="020B0604020202020204" pitchFamily="34" charset="0"/>
              <a:buChar char="•"/>
            </a:pPr>
            <a:r>
              <a:rPr lang="en-US" altLang="en-US" dirty="0"/>
              <a:t>Where to live</a:t>
            </a:r>
          </a:p>
          <a:p>
            <a:pPr marL="228600" indent="-228600">
              <a:spcBef>
                <a:spcPts val="600"/>
              </a:spcBef>
              <a:buFont typeface="Arial" panose="020B0604020202020204" pitchFamily="34" charset="0"/>
              <a:buChar char="•"/>
            </a:pPr>
            <a:r>
              <a:rPr lang="en-US" altLang="en-US" dirty="0"/>
              <a:t>Medical decisions</a:t>
            </a:r>
          </a:p>
        </p:txBody>
      </p:sp>
      <p:sp>
        <p:nvSpPr>
          <p:cNvPr id="10" name="Rectangle 9"/>
          <p:cNvSpPr/>
          <p:nvPr/>
        </p:nvSpPr>
        <p:spPr>
          <a:xfrm>
            <a:off x="6095626" y="2019032"/>
            <a:ext cx="3880817" cy="2446824"/>
          </a:xfrm>
          <a:prstGeom prst="rect">
            <a:avLst/>
          </a:prstGeom>
        </p:spPr>
        <p:txBody>
          <a:bodyPr wrap="square">
            <a:spAutoFit/>
          </a:bodyPr>
          <a:lstStyle/>
          <a:p>
            <a:r>
              <a:rPr lang="en-US" b="1" dirty="0"/>
              <a:t>Conservator</a:t>
            </a:r>
          </a:p>
          <a:p>
            <a:r>
              <a:rPr lang="en-US" altLang="en-US" sz="2400" dirty="0"/>
              <a:t>Appointed by the court to </a:t>
            </a:r>
            <a:br>
              <a:rPr lang="en-US" altLang="en-US" sz="2400" dirty="0"/>
            </a:br>
            <a:r>
              <a:rPr lang="en-US" altLang="en-US" sz="2400" dirty="0"/>
              <a:t>make</a:t>
            </a:r>
            <a:r>
              <a:rPr lang="en-US" altLang="en-US" sz="2400" i="1" dirty="0">
                <a:solidFill>
                  <a:schemeClr val="accent1"/>
                </a:solidFill>
              </a:rPr>
              <a:t> </a:t>
            </a:r>
            <a:r>
              <a:rPr lang="en-US" altLang="en-US" sz="2400" b="1" i="1" dirty="0">
                <a:solidFill>
                  <a:schemeClr val="accent1"/>
                </a:solidFill>
              </a:rPr>
              <a:t>financial</a:t>
            </a:r>
            <a:r>
              <a:rPr lang="en-US" altLang="en-US" sz="2400" i="1" dirty="0">
                <a:solidFill>
                  <a:schemeClr val="accent1"/>
                </a:solidFill>
              </a:rPr>
              <a:t> </a:t>
            </a:r>
            <a:r>
              <a:rPr lang="en-US" altLang="en-US" sz="2400" dirty="0"/>
              <a:t>decisions for </a:t>
            </a:r>
            <a:br>
              <a:rPr lang="en-US" altLang="en-US" sz="2400" dirty="0"/>
            </a:br>
            <a:r>
              <a:rPr lang="en-US" altLang="en-US" sz="2400" dirty="0"/>
              <a:t>an incapacitated person</a:t>
            </a:r>
          </a:p>
          <a:p>
            <a:pPr marL="228600" indent="-228600">
              <a:spcBef>
                <a:spcPts val="600"/>
              </a:spcBef>
              <a:buFont typeface="Arial" panose="020B0604020202020204" pitchFamily="34" charset="0"/>
              <a:buChar char="•"/>
            </a:pPr>
            <a:r>
              <a:rPr lang="en-US" altLang="en-US" sz="2400" dirty="0"/>
              <a:t>Pay bills</a:t>
            </a:r>
          </a:p>
          <a:p>
            <a:pPr marL="228600" indent="-228600">
              <a:spcBef>
                <a:spcPts val="600"/>
              </a:spcBef>
              <a:buFont typeface="Arial" panose="020B0604020202020204" pitchFamily="34" charset="0"/>
              <a:buChar char="•"/>
            </a:pPr>
            <a:r>
              <a:rPr lang="en-US" altLang="en-US" sz="2400" dirty="0"/>
              <a:t>Invest assets</a:t>
            </a:r>
          </a:p>
        </p:txBody>
      </p:sp>
      <p:cxnSp>
        <p:nvCxnSpPr>
          <p:cNvPr id="18" name="Straight Connector 17"/>
          <p:cNvCxnSpPr/>
          <p:nvPr/>
        </p:nvCxnSpPr>
        <p:spPr>
          <a:xfrm>
            <a:off x="5624960" y="2009901"/>
            <a:ext cx="0" cy="3595032"/>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sp>
        <p:nvSpPr>
          <p:cNvPr id="37" name="Rectangle 6"/>
          <p:cNvSpPr txBox="1">
            <a:spLocks/>
          </p:cNvSpPr>
          <p:nvPr/>
        </p:nvSpPr>
        <p:spPr bwMode="gray">
          <a:xfrm>
            <a:off x="658368" y="6082625"/>
            <a:ext cx="686638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local estate planning and elder law attorneys.</a:t>
            </a:r>
            <a:endParaRPr lang="en-US" altLang="en-US" sz="1200" b="1" dirty="0">
              <a:solidFill>
                <a:srgbClr val="5F5F5F"/>
              </a:solidFill>
            </a:endParaRPr>
          </a:p>
        </p:txBody>
      </p:sp>
    </p:spTree>
    <p:extLst>
      <p:ext uri="{BB962C8B-B14F-4D97-AF65-F5344CB8AC3E}">
        <p14:creationId xmlns:p14="http://schemas.microsoft.com/office/powerpoint/2010/main" val="1171590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26</a:t>
            </a:fld>
            <a:endParaRPr lang="en-US" dirty="0"/>
          </a:p>
        </p:txBody>
      </p:sp>
      <p:pic>
        <p:nvPicPr>
          <p:cNvPr id="5" name="Content Placeholder 4"/>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flipH="1">
            <a:off x="2247" y="1643183"/>
            <a:ext cx="5230110" cy="3974883"/>
          </a:xfrm>
        </p:spPr>
      </p:pic>
      <p:sp>
        <p:nvSpPr>
          <p:cNvPr id="4" name="Text Placeholder 3"/>
          <p:cNvSpPr>
            <a:spLocks noGrp="1"/>
          </p:cNvSpPr>
          <p:nvPr>
            <p:ph type="body" sz="quarter" idx="12"/>
          </p:nvPr>
        </p:nvSpPr>
        <p:spPr/>
        <p:txBody>
          <a:bodyPr/>
          <a:lstStyle/>
          <a:p>
            <a:r>
              <a:rPr lang="en-US" dirty="0"/>
              <a:t>Bank accounts</a:t>
            </a:r>
          </a:p>
        </p:txBody>
      </p:sp>
      <p:sp>
        <p:nvSpPr>
          <p:cNvPr id="10" name="TextBox 5"/>
          <p:cNvSpPr txBox="1">
            <a:spLocks noChangeArrowheads="1"/>
          </p:cNvSpPr>
          <p:nvPr/>
        </p:nvSpPr>
        <p:spPr bwMode="auto">
          <a:xfrm>
            <a:off x="5575949" y="1585576"/>
            <a:ext cx="6106342" cy="405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spcBef>
                <a:spcPts val="600"/>
              </a:spcBef>
              <a:spcAft>
                <a:spcPts val="600"/>
              </a:spcAft>
              <a:buClr>
                <a:srgbClr val="5F5F5F"/>
              </a:buClr>
              <a:buSzPct val="100000"/>
              <a:defRPr/>
            </a:pPr>
            <a:r>
              <a:rPr lang="en-US" altLang="en-US" sz="2200" b="0" dirty="0"/>
              <a:t>Joint bank accounts are a useful way to maintain access to another person's resources</a:t>
            </a:r>
          </a:p>
          <a:p>
            <a:pPr marL="342900" indent="-342900">
              <a:spcBef>
                <a:spcPts val="600"/>
              </a:spcBef>
              <a:spcAft>
                <a:spcPts val="600"/>
              </a:spcAft>
              <a:buClr>
                <a:srgbClr val="5F5F5F"/>
              </a:buClr>
              <a:buSzPct val="100000"/>
              <a:buFont typeface="Arial" panose="020B0604020202020204" pitchFamily="34" charset="0"/>
              <a:buChar char="•"/>
              <a:defRPr/>
            </a:pPr>
            <a:r>
              <a:rPr lang="en-US" altLang="en-US" sz="2200" b="0" dirty="0"/>
              <a:t>May cause complications when applying for Medicaid and other public benefits</a:t>
            </a:r>
          </a:p>
          <a:p>
            <a:pPr marL="342900" indent="-342900">
              <a:spcBef>
                <a:spcPts val="600"/>
              </a:spcBef>
              <a:spcAft>
                <a:spcPts val="600"/>
              </a:spcAft>
              <a:buClr>
                <a:srgbClr val="5F5F5F"/>
              </a:buClr>
              <a:buSzPct val="100000"/>
              <a:buFont typeface="Arial" panose="020B0604020202020204" pitchFamily="34" charset="0"/>
              <a:buChar char="•"/>
              <a:defRPr/>
            </a:pPr>
            <a:r>
              <a:rPr lang="en-US" altLang="en-US" sz="2200" b="0" dirty="0"/>
              <a:t>Many programs assume the money belongs only to the person applying for benefits</a:t>
            </a:r>
          </a:p>
          <a:p>
            <a:pPr marL="342900" indent="-342900">
              <a:spcBef>
                <a:spcPts val="600"/>
              </a:spcBef>
              <a:spcAft>
                <a:spcPts val="600"/>
              </a:spcAft>
              <a:buClr>
                <a:srgbClr val="5F5F5F"/>
              </a:buClr>
              <a:buSzPct val="100000"/>
              <a:buFont typeface="Arial" panose="020B0604020202020204" pitchFamily="34" charset="0"/>
              <a:buChar char="•"/>
              <a:defRPr/>
            </a:pPr>
            <a:r>
              <a:rPr lang="en-US" altLang="en-US" sz="2200" b="0" dirty="0"/>
              <a:t>Review any joint accounts with an elder law attorney or other benefits expert prior to making applications for public benefits</a:t>
            </a:r>
          </a:p>
          <a:p>
            <a:pPr marL="342900" indent="-342900">
              <a:spcBef>
                <a:spcPts val="600"/>
              </a:spcBef>
              <a:spcAft>
                <a:spcPts val="600"/>
              </a:spcAft>
              <a:buClr>
                <a:srgbClr val="5F5F5F"/>
              </a:buClr>
              <a:buSzPct val="100000"/>
              <a:buFont typeface="Arial" panose="020B0604020202020204" pitchFamily="34" charset="0"/>
              <a:buChar char="•"/>
              <a:defRPr/>
            </a:pPr>
            <a:r>
              <a:rPr lang="en-US" altLang="en-US" sz="2200" b="0" dirty="0"/>
              <a:t>Joint accounts that generate taxable income may also create taxation issues</a:t>
            </a:r>
          </a:p>
        </p:txBody>
      </p:sp>
      <p:sp>
        <p:nvSpPr>
          <p:cNvPr id="9" name="Rectangle 6"/>
          <p:cNvSpPr txBox="1">
            <a:spLocks/>
          </p:cNvSpPr>
          <p:nvPr/>
        </p:nvSpPr>
        <p:spPr bwMode="gray">
          <a:xfrm>
            <a:off x="658368" y="6082625"/>
            <a:ext cx="686638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local estate planning and elder law attorneys.</a:t>
            </a:r>
            <a:endParaRPr lang="en-US" altLang="en-US" sz="1200" b="1" dirty="0">
              <a:solidFill>
                <a:srgbClr val="5F5F5F"/>
              </a:solidFill>
            </a:endParaRPr>
          </a:p>
        </p:txBody>
      </p:sp>
    </p:spTree>
    <p:extLst>
      <p:ext uri="{BB962C8B-B14F-4D97-AF65-F5344CB8AC3E}">
        <p14:creationId xmlns:p14="http://schemas.microsoft.com/office/powerpoint/2010/main" val="427607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27</a:t>
            </a:fld>
            <a:endParaRPr lang="en-US" dirty="0"/>
          </a:p>
        </p:txBody>
      </p:sp>
      <p:sp>
        <p:nvSpPr>
          <p:cNvPr id="5" name="Text Placeholder 4"/>
          <p:cNvSpPr>
            <a:spLocks noGrp="1"/>
          </p:cNvSpPr>
          <p:nvPr>
            <p:ph type="body" sz="quarter" idx="20"/>
          </p:nvPr>
        </p:nvSpPr>
        <p:spPr/>
        <p:txBody>
          <a:bodyPr>
            <a:normAutofit/>
          </a:bodyPr>
          <a:lstStyle/>
          <a:p>
            <a:r>
              <a:rPr lang="en-US" dirty="0"/>
              <a:t>Taxation considerations</a:t>
            </a:r>
            <a:endParaRPr lang="en-US" b="1" dirty="0">
              <a:solidFill>
                <a:srgbClr val="FFF1BB"/>
              </a:solidFill>
            </a:endParaRP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t>04</a:t>
            </a:r>
          </a:p>
        </p:txBody>
      </p:sp>
      <p:sp>
        <p:nvSpPr>
          <p:cNvPr id="6" name="Slide Number Placeholder 1">
            <a:extLst>
              <a:ext uri="{FF2B5EF4-FFF2-40B4-BE49-F238E27FC236}">
                <a16:creationId xmlns:a16="http://schemas.microsoft.com/office/drawing/2014/main" id="{81378573-AED6-0A4E-806B-20B440BAB447}"/>
              </a:ext>
            </a:extLst>
          </p:cNvPr>
          <p:cNvSpPr txBox="1">
            <a:spLocks/>
          </p:cNvSpPr>
          <p:nvPr/>
        </p:nvSpPr>
        <p:spPr>
          <a:xfrm>
            <a:off x="380042" y="6325270"/>
            <a:ext cx="365760" cy="365125"/>
          </a:xfrm>
          <a:prstGeom prst="rect">
            <a:avLst/>
          </a:prstGeom>
        </p:spPr>
        <p:txBody>
          <a:bodyPr vert="horz" lIns="0" tIns="54409" rIns="0" bIns="54409" rtlCol="0" anchor="ctr"/>
          <a:lstStyle>
            <a:defPPr>
              <a:defRPr lang="en-US"/>
            </a:defPPr>
            <a:lvl1pPr marL="0" algn="l" defTabSz="1088167" rtl="0" eaLnBrk="1" latinLnBrk="0" hangingPunct="1">
              <a:defRPr sz="800" kern="1200">
                <a:solidFill>
                  <a:srgbClr val="4D4D4D"/>
                </a:solidFill>
                <a:latin typeface="Calibri" panose="020F0502020204030204" pitchFamily="34" charset="0"/>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a:lstStyle>
          <a:p>
            <a:fld id="{67FC5CDF-15F9-4054-9F50-C9080AAD3281}" type="slidenum">
              <a:rPr lang="en-US" smtClean="0"/>
              <a:pPr/>
              <a:t>27</a:t>
            </a:fld>
            <a:endParaRPr lang="en-US" dirty="0"/>
          </a:p>
        </p:txBody>
      </p:sp>
    </p:spTree>
    <p:extLst>
      <p:ext uri="{BB962C8B-B14F-4D97-AF65-F5344CB8AC3E}">
        <p14:creationId xmlns:p14="http://schemas.microsoft.com/office/powerpoint/2010/main" val="289977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28</a:t>
            </a:fld>
            <a:endParaRPr lang="en-US" dirty="0"/>
          </a:p>
        </p:txBody>
      </p:sp>
      <p:sp>
        <p:nvSpPr>
          <p:cNvPr id="4" name="Text Placeholder 3"/>
          <p:cNvSpPr>
            <a:spLocks noGrp="1"/>
          </p:cNvSpPr>
          <p:nvPr>
            <p:ph type="body" sz="quarter" idx="12"/>
          </p:nvPr>
        </p:nvSpPr>
        <p:spPr/>
        <p:txBody>
          <a:bodyPr/>
          <a:lstStyle/>
          <a:p>
            <a:r>
              <a:rPr lang="en-US" dirty="0"/>
              <a:t>Income taxes</a:t>
            </a:r>
          </a:p>
        </p:txBody>
      </p:sp>
      <p:sp>
        <p:nvSpPr>
          <p:cNvPr id="7" name="Text Placeholder 6"/>
          <p:cNvSpPr>
            <a:spLocks noGrp="1"/>
          </p:cNvSpPr>
          <p:nvPr>
            <p:ph type="body" sz="quarter" idx="13"/>
          </p:nvPr>
        </p:nvSpPr>
        <p:spPr>
          <a:xfrm>
            <a:off x="392112" y="1988824"/>
            <a:ext cx="5602287" cy="3859525"/>
          </a:xfrm>
        </p:spPr>
        <p:txBody>
          <a:bodyPr>
            <a:normAutofit/>
          </a:bodyPr>
          <a:lstStyle/>
          <a:p>
            <a:pPr>
              <a:spcAft>
                <a:spcPts val="600"/>
              </a:spcAft>
              <a:buClr>
                <a:srgbClr val="5F5F5F"/>
              </a:buClr>
              <a:defRPr/>
            </a:pPr>
            <a:r>
              <a:rPr lang="en-US" kern="0" dirty="0">
                <a:solidFill>
                  <a:srgbClr val="5F5F5F"/>
                </a:solidFill>
              </a:rPr>
              <a:t>Tax Cuts and Jobs Act (TCJA) of 2017</a:t>
            </a:r>
          </a:p>
          <a:p>
            <a:pPr marL="342900" indent="-342900">
              <a:spcAft>
                <a:spcPts val="600"/>
              </a:spcAft>
              <a:buClr>
                <a:srgbClr val="5F5F5F"/>
              </a:buClr>
              <a:buFont typeface="Arial" panose="020B0604020202020204" pitchFamily="34" charset="0"/>
              <a:buChar char="•"/>
              <a:defRPr/>
            </a:pPr>
            <a:r>
              <a:rPr lang="en-US" kern="0" dirty="0">
                <a:solidFill>
                  <a:srgbClr val="5F5F5F"/>
                </a:solidFill>
              </a:rPr>
              <a:t>Eliminated personal and dependent exemptions for tax years 2018-2025</a:t>
            </a:r>
          </a:p>
          <a:p>
            <a:pPr marL="342900" indent="-342900">
              <a:spcAft>
                <a:spcPts val="600"/>
              </a:spcAft>
              <a:buClr>
                <a:srgbClr val="5F5F5F"/>
              </a:buClr>
              <a:buFont typeface="Arial" panose="020B0604020202020204" pitchFamily="34" charset="0"/>
              <a:buChar char="•"/>
              <a:defRPr/>
            </a:pPr>
            <a:r>
              <a:rPr lang="en-US" kern="0" dirty="0">
                <a:solidFill>
                  <a:srgbClr val="5F5F5F"/>
                </a:solidFill>
              </a:rPr>
              <a:t>Starting 2018, a $500 nonrefundable credit for qualifying dependents other than qualifying children</a:t>
            </a:r>
          </a:p>
          <a:p>
            <a:pPr marL="342900" indent="-342900">
              <a:spcAft>
                <a:spcPts val="600"/>
              </a:spcAft>
              <a:buClr>
                <a:srgbClr val="5F5F5F"/>
              </a:buClr>
              <a:buFont typeface="Arial" panose="020B0604020202020204" pitchFamily="34" charset="0"/>
              <a:buChar char="•"/>
              <a:defRPr/>
            </a:pPr>
            <a:r>
              <a:rPr lang="en-US" kern="0" dirty="0">
                <a:solidFill>
                  <a:srgbClr val="5F5F5F"/>
                </a:solidFill>
              </a:rPr>
              <a:t>Medical itemized deduction threshold back to 10%</a:t>
            </a:r>
          </a:p>
        </p:txBody>
      </p:sp>
      <p:sp>
        <p:nvSpPr>
          <p:cNvPr id="37" name="TextBox 36"/>
          <p:cNvSpPr txBox="1"/>
          <p:nvPr/>
        </p:nvSpPr>
        <p:spPr>
          <a:xfrm>
            <a:off x="6284708" y="3354990"/>
            <a:ext cx="5236732" cy="1962862"/>
          </a:xfrm>
          <a:prstGeom prst="rect">
            <a:avLst/>
          </a:prstGeom>
          <a:noFill/>
        </p:spPr>
        <p:txBody>
          <a:bodyPr wrap="square" rtlCol="0">
            <a:noAutofit/>
          </a:bodyPr>
          <a:lstStyle/>
          <a:p>
            <a:pPr algn="ctr">
              <a:lnSpc>
                <a:spcPct val="90000"/>
              </a:lnSpc>
            </a:pPr>
            <a:endParaRPr lang="en-US" sz="1800" dirty="0">
              <a:solidFill>
                <a:schemeClr val="tx1"/>
              </a:solidFill>
            </a:endParaRPr>
          </a:p>
          <a:p>
            <a:pPr>
              <a:lnSpc>
                <a:spcPct val="90000"/>
              </a:lnSpc>
            </a:pPr>
            <a:r>
              <a:rPr lang="en-US" sz="2400" dirty="0"/>
              <a:t>A tax credit that can only reduce a taxpayers’ liability to zero. Any amount that remains from the credit is automatically forfeited by the taxpayer.</a:t>
            </a:r>
            <a:endParaRPr lang="en-US" sz="2400" dirty="0">
              <a:solidFill>
                <a:schemeClr val="tx1"/>
              </a:solidFill>
            </a:endParaRPr>
          </a:p>
        </p:txBody>
      </p:sp>
      <p:sp>
        <p:nvSpPr>
          <p:cNvPr id="9" name="Rectangle 6"/>
          <p:cNvSpPr txBox="1">
            <a:spLocks/>
          </p:cNvSpPr>
          <p:nvPr/>
        </p:nvSpPr>
        <p:spPr bwMode="gray">
          <a:xfrm>
            <a:off x="633984" y="6082625"/>
            <a:ext cx="6890766"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tax advisor.</a:t>
            </a:r>
            <a:endParaRPr lang="en-US" altLang="en-US" sz="1200" b="1" dirty="0">
              <a:solidFill>
                <a:srgbClr val="5F5F5F"/>
              </a:solidFill>
            </a:endParaRPr>
          </a:p>
        </p:txBody>
      </p:sp>
      <p:grpSp>
        <p:nvGrpSpPr>
          <p:cNvPr id="10" name="Group 9"/>
          <p:cNvGrpSpPr/>
          <p:nvPr/>
        </p:nvGrpSpPr>
        <p:grpSpPr>
          <a:xfrm>
            <a:off x="6391113" y="2136373"/>
            <a:ext cx="1324000" cy="1324000"/>
            <a:chOff x="3624113" y="3005682"/>
            <a:chExt cx="457200" cy="457200"/>
          </a:xfrm>
          <a:solidFill>
            <a:schemeClr val="accent1"/>
          </a:solidFill>
        </p:grpSpPr>
        <p:sp>
          <p:nvSpPr>
            <p:cNvPr id="11" name="Freeform 279"/>
            <p:cNvSpPr>
              <a:spLocks noEditPoints="1"/>
            </p:cNvSpPr>
            <p:nvPr/>
          </p:nvSpPr>
          <p:spPr bwMode="auto">
            <a:xfrm>
              <a:off x="3624113" y="3246038"/>
              <a:ext cx="457200" cy="216844"/>
            </a:xfrm>
            <a:custGeom>
              <a:avLst/>
              <a:gdLst>
                <a:gd name="T0" fmla="*/ 189 w 193"/>
                <a:gd name="T1" fmla="*/ 17 h 78"/>
                <a:gd name="T2" fmla="*/ 181 w 193"/>
                <a:gd name="T3" fmla="*/ 16 h 78"/>
                <a:gd name="T4" fmla="*/ 181 w 193"/>
                <a:gd name="T5" fmla="*/ 14 h 78"/>
                <a:gd name="T6" fmla="*/ 177 w 193"/>
                <a:gd name="T7" fmla="*/ 7 h 78"/>
                <a:gd name="T8" fmla="*/ 157 w 193"/>
                <a:gd name="T9" fmla="*/ 10 h 78"/>
                <a:gd name="T10" fmla="*/ 134 w 193"/>
                <a:gd name="T11" fmla="*/ 19 h 78"/>
                <a:gd name="T12" fmla="*/ 132 w 193"/>
                <a:gd name="T13" fmla="*/ 17 h 78"/>
                <a:gd name="T14" fmla="*/ 122 w 193"/>
                <a:gd name="T15" fmla="*/ 13 h 78"/>
                <a:gd name="T16" fmla="*/ 86 w 193"/>
                <a:gd name="T17" fmla="*/ 8 h 78"/>
                <a:gd name="T18" fmla="*/ 28 w 193"/>
                <a:gd name="T19" fmla="*/ 0 h 78"/>
                <a:gd name="T20" fmla="*/ 3 w 193"/>
                <a:gd name="T21" fmla="*/ 0 h 78"/>
                <a:gd name="T22" fmla="*/ 0 w 193"/>
                <a:gd name="T23" fmla="*/ 2 h 78"/>
                <a:gd name="T24" fmla="*/ 0 w 193"/>
                <a:gd name="T25" fmla="*/ 55 h 78"/>
                <a:gd name="T26" fmla="*/ 3 w 193"/>
                <a:gd name="T27" fmla="*/ 58 h 78"/>
                <a:gd name="T28" fmla="*/ 27 w 193"/>
                <a:gd name="T29" fmla="*/ 58 h 78"/>
                <a:gd name="T30" fmla="*/ 88 w 193"/>
                <a:gd name="T31" fmla="*/ 67 h 78"/>
                <a:gd name="T32" fmla="*/ 185 w 193"/>
                <a:gd name="T33" fmla="*/ 35 h 78"/>
                <a:gd name="T34" fmla="*/ 192 w 193"/>
                <a:gd name="T35" fmla="*/ 24 h 78"/>
                <a:gd name="T36" fmla="*/ 189 w 193"/>
                <a:gd name="T37" fmla="*/ 17 h 78"/>
                <a:gd name="T38" fmla="*/ 25 w 193"/>
                <a:gd name="T39" fmla="*/ 52 h 78"/>
                <a:gd name="T40" fmla="*/ 6 w 193"/>
                <a:gd name="T41" fmla="*/ 52 h 78"/>
                <a:gd name="T42" fmla="*/ 6 w 193"/>
                <a:gd name="T43" fmla="*/ 5 h 78"/>
                <a:gd name="T44" fmla="*/ 25 w 193"/>
                <a:gd name="T45" fmla="*/ 5 h 78"/>
                <a:gd name="T46" fmla="*/ 25 w 193"/>
                <a:gd name="T47" fmla="*/ 52 h 78"/>
                <a:gd name="T48" fmla="*/ 136 w 193"/>
                <a:gd name="T49" fmla="*/ 25 h 78"/>
                <a:gd name="T50" fmla="*/ 160 w 193"/>
                <a:gd name="T51" fmla="*/ 16 h 78"/>
                <a:gd name="T52" fmla="*/ 174 w 193"/>
                <a:gd name="T53" fmla="*/ 11 h 78"/>
                <a:gd name="T54" fmla="*/ 175 w 193"/>
                <a:gd name="T55" fmla="*/ 14 h 78"/>
                <a:gd name="T56" fmla="*/ 172 w 193"/>
                <a:gd name="T57" fmla="*/ 19 h 78"/>
                <a:gd name="T58" fmla="*/ 170 w 193"/>
                <a:gd name="T59" fmla="*/ 20 h 78"/>
                <a:gd name="T60" fmla="*/ 136 w 193"/>
                <a:gd name="T61" fmla="*/ 32 h 78"/>
                <a:gd name="T62" fmla="*/ 136 w 193"/>
                <a:gd name="T63" fmla="*/ 29 h 78"/>
                <a:gd name="T64" fmla="*/ 136 w 193"/>
                <a:gd name="T65" fmla="*/ 25 h 78"/>
                <a:gd name="T66" fmla="*/ 182 w 193"/>
                <a:gd name="T67" fmla="*/ 30 h 78"/>
                <a:gd name="T68" fmla="*/ 31 w 193"/>
                <a:gd name="T69" fmla="*/ 53 h 78"/>
                <a:gd name="T70" fmla="*/ 31 w 193"/>
                <a:gd name="T71" fmla="*/ 5 h 78"/>
                <a:gd name="T72" fmla="*/ 83 w 193"/>
                <a:gd name="T73" fmla="*/ 13 h 78"/>
                <a:gd name="T74" fmla="*/ 123 w 193"/>
                <a:gd name="T75" fmla="*/ 19 h 78"/>
                <a:gd name="T76" fmla="*/ 128 w 193"/>
                <a:gd name="T77" fmla="*/ 21 h 78"/>
                <a:gd name="T78" fmla="*/ 130 w 193"/>
                <a:gd name="T79" fmla="*/ 29 h 78"/>
                <a:gd name="T80" fmla="*/ 125 w 193"/>
                <a:gd name="T81" fmla="*/ 34 h 78"/>
                <a:gd name="T82" fmla="*/ 125 w 193"/>
                <a:gd name="T83" fmla="*/ 34 h 78"/>
                <a:gd name="T84" fmla="*/ 125 w 193"/>
                <a:gd name="T85" fmla="*/ 34 h 78"/>
                <a:gd name="T86" fmla="*/ 81 w 193"/>
                <a:gd name="T87" fmla="*/ 35 h 78"/>
                <a:gd name="T88" fmla="*/ 78 w 193"/>
                <a:gd name="T89" fmla="*/ 37 h 78"/>
                <a:gd name="T90" fmla="*/ 80 w 193"/>
                <a:gd name="T91" fmla="*/ 41 h 78"/>
                <a:gd name="T92" fmla="*/ 106 w 193"/>
                <a:gd name="T93" fmla="*/ 43 h 78"/>
                <a:gd name="T94" fmla="*/ 127 w 193"/>
                <a:gd name="T95" fmla="*/ 40 h 78"/>
                <a:gd name="T96" fmla="*/ 172 w 193"/>
                <a:gd name="T97" fmla="*/ 25 h 78"/>
                <a:gd name="T98" fmla="*/ 185 w 193"/>
                <a:gd name="T99" fmla="*/ 21 h 78"/>
                <a:gd name="T100" fmla="*/ 187 w 193"/>
                <a:gd name="T101" fmla="*/ 24 h 78"/>
                <a:gd name="T102" fmla="*/ 182 w 193"/>
                <a:gd name="T103"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3" h="78">
                  <a:moveTo>
                    <a:pt x="189" y="17"/>
                  </a:moveTo>
                  <a:cubicBezTo>
                    <a:pt x="187" y="15"/>
                    <a:pt x="184" y="15"/>
                    <a:pt x="181" y="16"/>
                  </a:cubicBezTo>
                  <a:cubicBezTo>
                    <a:pt x="181" y="15"/>
                    <a:pt x="181" y="15"/>
                    <a:pt x="181" y="14"/>
                  </a:cubicBezTo>
                  <a:cubicBezTo>
                    <a:pt x="181" y="12"/>
                    <a:pt x="180" y="9"/>
                    <a:pt x="177" y="7"/>
                  </a:cubicBezTo>
                  <a:cubicBezTo>
                    <a:pt x="173" y="4"/>
                    <a:pt x="167" y="6"/>
                    <a:pt x="157" y="10"/>
                  </a:cubicBezTo>
                  <a:cubicBezTo>
                    <a:pt x="151" y="13"/>
                    <a:pt x="143" y="17"/>
                    <a:pt x="134" y="19"/>
                  </a:cubicBezTo>
                  <a:cubicBezTo>
                    <a:pt x="133" y="18"/>
                    <a:pt x="133" y="18"/>
                    <a:pt x="132" y="17"/>
                  </a:cubicBezTo>
                  <a:cubicBezTo>
                    <a:pt x="128" y="13"/>
                    <a:pt x="123" y="13"/>
                    <a:pt x="122" y="13"/>
                  </a:cubicBezTo>
                  <a:cubicBezTo>
                    <a:pt x="96" y="14"/>
                    <a:pt x="91" y="11"/>
                    <a:pt x="86" y="8"/>
                  </a:cubicBezTo>
                  <a:cubicBezTo>
                    <a:pt x="79" y="4"/>
                    <a:pt x="72" y="0"/>
                    <a:pt x="28" y="0"/>
                  </a:cubicBezTo>
                  <a:cubicBezTo>
                    <a:pt x="3" y="0"/>
                    <a:pt x="3" y="0"/>
                    <a:pt x="3" y="0"/>
                  </a:cubicBezTo>
                  <a:cubicBezTo>
                    <a:pt x="2" y="0"/>
                    <a:pt x="0" y="1"/>
                    <a:pt x="0" y="2"/>
                  </a:cubicBezTo>
                  <a:cubicBezTo>
                    <a:pt x="0" y="55"/>
                    <a:pt x="0" y="55"/>
                    <a:pt x="0" y="55"/>
                  </a:cubicBezTo>
                  <a:cubicBezTo>
                    <a:pt x="0" y="56"/>
                    <a:pt x="2" y="58"/>
                    <a:pt x="3" y="58"/>
                  </a:cubicBezTo>
                  <a:cubicBezTo>
                    <a:pt x="27" y="58"/>
                    <a:pt x="27" y="58"/>
                    <a:pt x="27" y="58"/>
                  </a:cubicBezTo>
                  <a:cubicBezTo>
                    <a:pt x="31" y="59"/>
                    <a:pt x="56" y="67"/>
                    <a:pt x="88" y="67"/>
                  </a:cubicBezTo>
                  <a:cubicBezTo>
                    <a:pt x="118" y="67"/>
                    <a:pt x="154" y="60"/>
                    <a:pt x="185" y="35"/>
                  </a:cubicBezTo>
                  <a:cubicBezTo>
                    <a:pt x="186" y="35"/>
                    <a:pt x="192" y="30"/>
                    <a:pt x="192" y="24"/>
                  </a:cubicBezTo>
                  <a:cubicBezTo>
                    <a:pt x="193" y="22"/>
                    <a:pt x="192" y="20"/>
                    <a:pt x="189" y="17"/>
                  </a:cubicBezTo>
                  <a:close/>
                  <a:moveTo>
                    <a:pt x="25" y="52"/>
                  </a:moveTo>
                  <a:cubicBezTo>
                    <a:pt x="6" y="52"/>
                    <a:pt x="6" y="52"/>
                    <a:pt x="6" y="52"/>
                  </a:cubicBezTo>
                  <a:cubicBezTo>
                    <a:pt x="6" y="5"/>
                    <a:pt x="6" y="5"/>
                    <a:pt x="6" y="5"/>
                  </a:cubicBezTo>
                  <a:cubicBezTo>
                    <a:pt x="25" y="5"/>
                    <a:pt x="25" y="5"/>
                    <a:pt x="25" y="5"/>
                  </a:cubicBezTo>
                  <a:lnTo>
                    <a:pt x="25" y="52"/>
                  </a:lnTo>
                  <a:close/>
                  <a:moveTo>
                    <a:pt x="136" y="25"/>
                  </a:moveTo>
                  <a:cubicBezTo>
                    <a:pt x="145" y="22"/>
                    <a:pt x="153" y="19"/>
                    <a:pt x="160" y="16"/>
                  </a:cubicBezTo>
                  <a:cubicBezTo>
                    <a:pt x="165" y="14"/>
                    <a:pt x="172" y="10"/>
                    <a:pt x="174" y="11"/>
                  </a:cubicBezTo>
                  <a:cubicBezTo>
                    <a:pt x="175" y="12"/>
                    <a:pt x="175" y="13"/>
                    <a:pt x="175" y="14"/>
                  </a:cubicBezTo>
                  <a:cubicBezTo>
                    <a:pt x="175" y="16"/>
                    <a:pt x="173" y="18"/>
                    <a:pt x="172" y="19"/>
                  </a:cubicBezTo>
                  <a:cubicBezTo>
                    <a:pt x="171" y="19"/>
                    <a:pt x="171" y="20"/>
                    <a:pt x="170" y="20"/>
                  </a:cubicBezTo>
                  <a:cubicBezTo>
                    <a:pt x="162" y="23"/>
                    <a:pt x="151" y="28"/>
                    <a:pt x="136" y="32"/>
                  </a:cubicBezTo>
                  <a:cubicBezTo>
                    <a:pt x="136" y="31"/>
                    <a:pt x="136" y="30"/>
                    <a:pt x="136" y="29"/>
                  </a:cubicBezTo>
                  <a:cubicBezTo>
                    <a:pt x="136" y="27"/>
                    <a:pt x="136" y="26"/>
                    <a:pt x="136" y="25"/>
                  </a:cubicBezTo>
                  <a:close/>
                  <a:moveTo>
                    <a:pt x="182" y="30"/>
                  </a:moveTo>
                  <a:cubicBezTo>
                    <a:pt x="122" y="78"/>
                    <a:pt x="44" y="57"/>
                    <a:pt x="31" y="53"/>
                  </a:cubicBezTo>
                  <a:cubicBezTo>
                    <a:pt x="31" y="5"/>
                    <a:pt x="31" y="5"/>
                    <a:pt x="31" y="5"/>
                  </a:cubicBezTo>
                  <a:cubicBezTo>
                    <a:pt x="70" y="6"/>
                    <a:pt x="77" y="9"/>
                    <a:pt x="83" y="13"/>
                  </a:cubicBezTo>
                  <a:cubicBezTo>
                    <a:pt x="89" y="16"/>
                    <a:pt x="94" y="19"/>
                    <a:pt x="123" y="19"/>
                  </a:cubicBezTo>
                  <a:cubicBezTo>
                    <a:pt x="123" y="19"/>
                    <a:pt x="126" y="19"/>
                    <a:pt x="128" y="21"/>
                  </a:cubicBezTo>
                  <a:cubicBezTo>
                    <a:pt x="130" y="23"/>
                    <a:pt x="130" y="25"/>
                    <a:pt x="130" y="29"/>
                  </a:cubicBezTo>
                  <a:cubicBezTo>
                    <a:pt x="130" y="30"/>
                    <a:pt x="130" y="32"/>
                    <a:pt x="125" y="34"/>
                  </a:cubicBezTo>
                  <a:cubicBezTo>
                    <a:pt x="125" y="34"/>
                    <a:pt x="125" y="34"/>
                    <a:pt x="125" y="34"/>
                  </a:cubicBezTo>
                  <a:cubicBezTo>
                    <a:pt x="125" y="34"/>
                    <a:pt x="125" y="34"/>
                    <a:pt x="125" y="34"/>
                  </a:cubicBezTo>
                  <a:cubicBezTo>
                    <a:pt x="119" y="36"/>
                    <a:pt x="107" y="38"/>
                    <a:pt x="81" y="35"/>
                  </a:cubicBezTo>
                  <a:cubicBezTo>
                    <a:pt x="79" y="35"/>
                    <a:pt x="78" y="36"/>
                    <a:pt x="78" y="37"/>
                  </a:cubicBezTo>
                  <a:cubicBezTo>
                    <a:pt x="78" y="39"/>
                    <a:pt x="79" y="40"/>
                    <a:pt x="80" y="41"/>
                  </a:cubicBezTo>
                  <a:cubicBezTo>
                    <a:pt x="90" y="42"/>
                    <a:pt x="99" y="43"/>
                    <a:pt x="106" y="43"/>
                  </a:cubicBezTo>
                  <a:cubicBezTo>
                    <a:pt x="115" y="43"/>
                    <a:pt x="122" y="42"/>
                    <a:pt x="127" y="40"/>
                  </a:cubicBezTo>
                  <a:cubicBezTo>
                    <a:pt x="148" y="36"/>
                    <a:pt x="163" y="29"/>
                    <a:pt x="172" y="25"/>
                  </a:cubicBezTo>
                  <a:cubicBezTo>
                    <a:pt x="178" y="23"/>
                    <a:pt x="184" y="20"/>
                    <a:pt x="185" y="21"/>
                  </a:cubicBezTo>
                  <a:cubicBezTo>
                    <a:pt x="187" y="23"/>
                    <a:pt x="187" y="24"/>
                    <a:pt x="187" y="24"/>
                  </a:cubicBezTo>
                  <a:cubicBezTo>
                    <a:pt x="187" y="27"/>
                    <a:pt x="183" y="29"/>
                    <a:pt x="18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Oval 280"/>
            <p:cNvSpPr>
              <a:spLocks noChangeArrowheads="1"/>
            </p:cNvSpPr>
            <p:nvPr/>
          </p:nvSpPr>
          <p:spPr bwMode="auto">
            <a:xfrm>
              <a:off x="3653105" y="3280001"/>
              <a:ext cx="15612" cy="15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 name="Freeform 281"/>
            <p:cNvSpPr>
              <a:spLocks/>
            </p:cNvSpPr>
            <p:nvPr/>
          </p:nvSpPr>
          <p:spPr bwMode="auto">
            <a:xfrm>
              <a:off x="3791380" y="3042258"/>
              <a:ext cx="51296" cy="120178"/>
            </a:xfrm>
            <a:custGeom>
              <a:avLst/>
              <a:gdLst>
                <a:gd name="T0" fmla="*/ 11 w 22"/>
                <a:gd name="T1" fmla="*/ 34 h 44"/>
                <a:gd name="T2" fmla="*/ 5 w 22"/>
                <a:gd name="T3" fmla="*/ 29 h 44"/>
                <a:gd name="T4" fmla="*/ 3 w 22"/>
                <a:gd name="T5" fmla="*/ 27 h 44"/>
                <a:gd name="T6" fmla="*/ 0 w 22"/>
                <a:gd name="T7" fmla="*/ 29 h 44"/>
                <a:gd name="T8" fmla="*/ 8 w 22"/>
                <a:gd name="T9" fmla="*/ 39 h 44"/>
                <a:gd name="T10" fmla="*/ 8 w 22"/>
                <a:gd name="T11" fmla="*/ 41 h 44"/>
                <a:gd name="T12" fmla="*/ 11 w 22"/>
                <a:gd name="T13" fmla="*/ 44 h 44"/>
                <a:gd name="T14" fmla="*/ 14 w 22"/>
                <a:gd name="T15" fmla="*/ 41 h 44"/>
                <a:gd name="T16" fmla="*/ 14 w 22"/>
                <a:gd name="T17" fmla="*/ 39 h 44"/>
                <a:gd name="T18" fmla="*/ 22 w 22"/>
                <a:gd name="T19" fmla="*/ 29 h 44"/>
                <a:gd name="T20" fmla="*/ 11 w 22"/>
                <a:gd name="T21" fmla="*/ 19 h 44"/>
                <a:gd name="T22" fmla="*/ 5 w 22"/>
                <a:gd name="T23" fmla="*/ 15 h 44"/>
                <a:gd name="T24" fmla="*/ 11 w 22"/>
                <a:gd name="T25" fmla="*/ 10 h 44"/>
                <a:gd name="T26" fmla="*/ 16 w 22"/>
                <a:gd name="T27" fmla="*/ 15 h 44"/>
                <a:gd name="T28" fmla="*/ 19 w 22"/>
                <a:gd name="T29" fmla="*/ 18 h 44"/>
                <a:gd name="T30" fmla="*/ 22 w 22"/>
                <a:gd name="T31" fmla="*/ 15 h 44"/>
                <a:gd name="T32" fmla="*/ 14 w 22"/>
                <a:gd name="T33" fmla="*/ 5 h 44"/>
                <a:gd name="T34" fmla="*/ 14 w 22"/>
                <a:gd name="T35" fmla="*/ 3 h 44"/>
                <a:gd name="T36" fmla="*/ 11 w 22"/>
                <a:gd name="T37" fmla="*/ 0 h 44"/>
                <a:gd name="T38" fmla="*/ 8 w 22"/>
                <a:gd name="T39" fmla="*/ 3 h 44"/>
                <a:gd name="T40" fmla="*/ 8 w 22"/>
                <a:gd name="T41" fmla="*/ 5 h 44"/>
                <a:gd name="T42" fmla="*/ 0 w 22"/>
                <a:gd name="T43" fmla="*/ 15 h 44"/>
                <a:gd name="T44" fmla="*/ 11 w 22"/>
                <a:gd name="T45" fmla="*/ 25 h 44"/>
                <a:gd name="T46" fmla="*/ 16 w 22"/>
                <a:gd name="T47" fmla="*/ 29 h 44"/>
                <a:gd name="T48" fmla="*/ 11 w 22"/>
                <a:gd name="T4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44">
                  <a:moveTo>
                    <a:pt x="11" y="34"/>
                  </a:moveTo>
                  <a:cubicBezTo>
                    <a:pt x="8" y="34"/>
                    <a:pt x="5" y="32"/>
                    <a:pt x="5" y="29"/>
                  </a:cubicBezTo>
                  <a:cubicBezTo>
                    <a:pt x="5" y="28"/>
                    <a:pt x="4" y="27"/>
                    <a:pt x="3" y="27"/>
                  </a:cubicBezTo>
                  <a:cubicBezTo>
                    <a:pt x="1" y="27"/>
                    <a:pt x="0" y="28"/>
                    <a:pt x="0" y="29"/>
                  </a:cubicBezTo>
                  <a:cubicBezTo>
                    <a:pt x="0" y="34"/>
                    <a:pt x="3" y="38"/>
                    <a:pt x="8" y="39"/>
                  </a:cubicBezTo>
                  <a:cubicBezTo>
                    <a:pt x="8" y="41"/>
                    <a:pt x="8" y="41"/>
                    <a:pt x="8" y="41"/>
                  </a:cubicBezTo>
                  <a:cubicBezTo>
                    <a:pt x="8" y="43"/>
                    <a:pt x="9" y="44"/>
                    <a:pt x="11" y="44"/>
                  </a:cubicBezTo>
                  <a:cubicBezTo>
                    <a:pt x="12" y="44"/>
                    <a:pt x="14" y="43"/>
                    <a:pt x="14" y="41"/>
                  </a:cubicBezTo>
                  <a:cubicBezTo>
                    <a:pt x="14" y="39"/>
                    <a:pt x="14" y="39"/>
                    <a:pt x="14" y="39"/>
                  </a:cubicBezTo>
                  <a:cubicBezTo>
                    <a:pt x="18" y="38"/>
                    <a:pt x="22" y="34"/>
                    <a:pt x="22" y="29"/>
                  </a:cubicBezTo>
                  <a:cubicBezTo>
                    <a:pt x="22" y="23"/>
                    <a:pt x="17" y="19"/>
                    <a:pt x="11" y="19"/>
                  </a:cubicBezTo>
                  <a:cubicBezTo>
                    <a:pt x="7" y="19"/>
                    <a:pt x="5" y="18"/>
                    <a:pt x="5" y="15"/>
                  </a:cubicBezTo>
                  <a:cubicBezTo>
                    <a:pt x="5" y="12"/>
                    <a:pt x="8" y="10"/>
                    <a:pt x="11" y="10"/>
                  </a:cubicBezTo>
                  <a:cubicBezTo>
                    <a:pt x="14" y="10"/>
                    <a:pt x="16" y="12"/>
                    <a:pt x="16" y="15"/>
                  </a:cubicBezTo>
                  <a:cubicBezTo>
                    <a:pt x="16" y="16"/>
                    <a:pt x="17" y="18"/>
                    <a:pt x="19" y="18"/>
                  </a:cubicBezTo>
                  <a:cubicBezTo>
                    <a:pt x="20" y="18"/>
                    <a:pt x="22" y="16"/>
                    <a:pt x="22" y="15"/>
                  </a:cubicBezTo>
                  <a:cubicBezTo>
                    <a:pt x="22" y="10"/>
                    <a:pt x="18" y="6"/>
                    <a:pt x="14" y="5"/>
                  </a:cubicBezTo>
                  <a:cubicBezTo>
                    <a:pt x="14" y="3"/>
                    <a:pt x="14" y="3"/>
                    <a:pt x="14" y="3"/>
                  </a:cubicBezTo>
                  <a:cubicBezTo>
                    <a:pt x="14" y="2"/>
                    <a:pt x="12" y="0"/>
                    <a:pt x="11" y="0"/>
                  </a:cubicBezTo>
                  <a:cubicBezTo>
                    <a:pt x="9" y="0"/>
                    <a:pt x="8" y="2"/>
                    <a:pt x="8" y="3"/>
                  </a:cubicBezTo>
                  <a:cubicBezTo>
                    <a:pt x="8" y="5"/>
                    <a:pt x="8" y="5"/>
                    <a:pt x="8" y="5"/>
                  </a:cubicBezTo>
                  <a:cubicBezTo>
                    <a:pt x="3" y="6"/>
                    <a:pt x="0" y="10"/>
                    <a:pt x="0" y="15"/>
                  </a:cubicBezTo>
                  <a:cubicBezTo>
                    <a:pt x="0" y="21"/>
                    <a:pt x="4" y="25"/>
                    <a:pt x="11" y="25"/>
                  </a:cubicBezTo>
                  <a:cubicBezTo>
                    <a:pt x="14" y="25"/>
                    <a:pt x="16" y="26"/>
                    <a:pt x="16" y="29"/>
                  </a:cubicBezTo>
                  <a:cubicBezTo>
                    <a:pt x="16" y="32"/>
                    <a:pt x="14" y="34"/>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4" name="Freeform 282"/>
            <p:cNvSpPr>
              <a:spLocks noEditPoints="1"/>
            </p:cNvSpPr>
            <p:nvPr/>
          </p:nvSpPr>
          <p:spPr bwMode="auto">
            <a:xfrm>
              <a:off x="3733394" y="3005682"/>
              <a:ext cx="283241" cy="248195"/>
            </a:xfrm>
            <a:custGeom>
              <a:avLst/>
              <a:gdLst>
                <a:gd name="T0" fmla="*/ 35 w 119"/>
                <a:gd name="T1" fmla="*/ 70 h 90"/>
                <a:gd name="T2" fmla="*/ 51 w 119"/>
                <a:gd name="T3" fmla="*/ 66 h 90"/>
                <a:gd name="T4" fmla="*/ 84 w 119"/>
                <a:gd name="T5" fmla="*/ 90 h 90"/>
                <a:gd name="T6" fmla="*/ 119 w 119"/>
                <a:gd name="T7" fmla="*/ 55 h 90"/>
                <a:gd name="T8" fmla="*/ 84 w 119"/>
                <a:gd name="T9" fmla="*/ 20 h 90"/>
                <a:gd name="T10" fmla="*/ 68 w 119"/>
                <a:gd name="T11" fmla="*/ 25 h 90"/>
                <a:gd name="T12" fmla="*/ 35 w 119"/>
                <a:gd name="T13" fmla="*/ 0 h 90"/>
                <a:gd name="T14" fmla="*/ 0 w 119"/>
                <a:gd name="T15" fmla="*/ 35 h 90"/>
                <a:gd name="T16" fmla="*/ 35 w 119"/>
                <a:gd name="T17" fmla="*/ 70 h 90"/>
                <a:gd name="T18" fmla="*/ 84 w 119"/>
                <a:gd name="T19" fmla="*/ 26 h 90"/>
                <a:gd name="T20" fmla="*/ 113 w 119"/>
                <a:gd name="T21" fmla="*/ 55 h 90"/>
                <a:gd name="T22" fmla="*/ 84 w 119"/>
                <a:gd name="T23" fmla="*/ 84 h 90"/>
                <a:gd name="T24" fmla="*/ 55 w 119"/>
                <a:gd name="T25" fmla="*/ 55 h 90"/>
                <a:gd name="T26" fmla="*/ 84 w 119"/>
                <a:gd name="T27" fmla="*/ 26 h 90"/>
                <a:gd name="T28" fmla="*/ 35 w 119"/>
                <a:gd name="T29" fmla="*/ 6 h 90"/>
                <a:gd name="T30" fmla="*/ 63 w 119"/>
                <a:gd name="T31" fmla="*/ 28 h 90"/>
                <a:gd name="T32" fmla="*/ 49 w 119"/>
                <a:gd name="T33" fmla="*/ 55 h 90"/>
                <a:gd name="T34" fmla="*/ 50 w 119"/>
                <a:gd name="T35" fmla="*/ 60 h 90"/>
                <a:gd name="T36" fmla="*/ 35 w 119"/>
                <a:gd name="T37" fmla="*/ 64 h 90"/>
                <a:gd name="T38" fmla="*/ 6 w 119"/>
                <a:gd name="T39" fmla="*/ 35 h 90"/>
                <a:gd name="T40" fmla="*/ 35 w 119"/>
                <a:gd name="T4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90">
                  <a:moveTo>
                    <a:pt x="35" y="70"/>
                  </a:moveTo>
                  <a:cubicBezTo>
                    <a:pt x="41" y="70"/>
                    <a:pt x="46" y="68"/>
                    <a:pt x="51" y="66"/>
                  </a:cubicBezTo>
                  <a:cubicBezTo>
                    <a:pt x="55" y="80"/>
                    <a:pt x="69" y="90"/>
                    <a:pt x="84" y="90"/>
                  </a:cubicBezTo>
                  <a:cubicBezTo>
                    <a:pt x="103" y="90"/>
                    <a:pt x="119" y="75"/>
                    <a:pt x="119" y="55"/>
                  </a:cubicBezTo>
                  <a:cubicBezTo>
                    <a:pt x="119" y="36"/>
                    <a:pt x="103" y="20"/>
                    <a:pt x="84" y="20"/>
                  </a:cubicBezTo>
                  <a:cubicBezTo>
                    <a:pt x="78" y="20"/>
                    <a:pt x="73" y="22"/>
                    <a:pt x="68" y="25"/>
                  </a:cubicBezTo>
                  <a:cubicBezTo>
                    <a:pt x="63" y="10"/>
                    <a:pt x="50" y="0"/>
                    <a:pt x="35" y="0"/>
                  </a:cubicBezTo>
                  <a:cubicBezTo>
                    <a:pt x="15" y="0"/>
                    <a:pt x="0" y="16"/>
                    <a:pt x="0" y="35"/>
                  </a:cubicBezTo>
                  <a:cubicBezTo>
                    <a:pt x="0" y="54"/>
                    <a:pt x="15" y="70"/>
                    <a:pt x="35" y="70"/>
                  </a:cubicBezTo>
                  <a:close/>
                  <a:moveTo>
                    <a:pt x="84" y="26"/>
                  </a:moveTo>
                  <a:cubicBezTo>
                    <a:pt x="100" y="26"/>
                    <a:pt x="113" y="39"/>
                    <a:pt x="113" y="55"/>
                  </a:cubicBezTo>
                  <a:cubicBezTo>
                    <a:pt x="113" y="71"/>
                    <a:pt x="100" y="84"/>
                    <a:pt x="84" y="84"/>
                  </a:cubicBezTo>
                  <a:cubicBezTo>
                    <a:pt x="68" y="84"/>
                    <a:pt x="55" y="71"/>
                    <a:pt x="55" y="55"/>
                  </a:cubicBezTo>
                  <a:cubicBezTo>
                    <a:pt x="55" y="39"/>
                    <a:pt x="68" y="26"/>
                    <a:pt x="84" y="26"/>
                  </a:cubicBezTo>
                  <a:close/>
                  <a:moveTo>
                    <a:pt x="35" y="6"/>
                  </a:moveTo>
                  <a:cubicBezTo>
                    <a:pt x="48" y="6"/>
                    <a:pt x="60" y="15"/>
                    <a:pt x="63" y="28"/>
                  </a:cubicBezTo>
                  <a:cubicBezTo>
                    <a:pt x="55" y="34"/>
                    <a:pt x="49" y="44"/>
                    <a:pt x="49" y="55"/>
                  </a:cubicBezTo>
                  <a:cubicBezTo>
                    <a:pt x="49" y="57"/>
                    <a:pt x="49" y="58"/>
                    <a:pt x="50" y="60"/>
                  </a:cubicBezTo>
                  <a:cubicBezTo>
                    <a:pt x="45" y="63"/>
                    <a:pt x="40" y="64"/>
                    <a:pt x="35" y="64"/>
                  </a:cubicBezTo>
                  <a:cubicBezTo>
                    <a:pt x="19" y="64"/>
                    <a:pt x="6" y="51"/>
                    <a:pt x="6" y="35"/>
                  </a:cubicBezTo>
                  <a:cubicBezTo>
                    <a:pt x="6" y="19"/>
                    <a:pt x="19" y="6"/>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5" name="Freeform 283"/>
            <p:cNvSpPr>
              <a:spLocks/>
            </p:cNvSpPr>
            <p:nvPr/>
          </p:nvSpPr>
          <p:spPr bwMode="auto">
            <a:xfrm>
              <a:off x="3907353" y="3099734"/>
              <a:ext cx="51296" cy="120178"/>
            </a:xfrm>
            <a:custGeom>
              <a:avLst/>
              <a:gdLst>
                <a:gd name="T0" fmla="*/ 11 w 22"/>
                <a:gd name="T1" fmla="*/ 33 h 43"/>
                <a:gd name="T2" fmla="*/ 6 w 22"/>
                <a:gd name="T3" fmla="*/ 29 h 43"/>
                <a:gd name="T4" fmla="*/ 3 w 22"/>
                <a:gd name="T5" fmla="*/ 26 h 43"/>
                <a:gd name="T6" fmla="*/ 0 w 22"/>
                <a:gd name="T7" fmla="*/ 29 h 43"/>
                <a:gd name="T8" fmla="*/ 8 w 22"/>
                <a:gd name="T9" fmla="*/ 39 h 43"/>
                <a:gd name="T10" fmla="*/ 8 w 22"/>
                <a:gd name="T11" fmla="*/ 40 h 43"/>
                <a:gd name="T12" fmla="*/ 11 w 22"/>
                <a:gd name="T13" fmla="*/ 43 h 43"/>
                <a:gd name="T14" fmla="*/ 14 w 22"/>
                <a:gd name="T15" fmla="*/ 40 h 43"/>
                <a:gd name="T16" fmla="*/ 14 w 22"/>
                <a:gd name="T17" fmla="*/ 39 h 43"/>
                <a:gd name="T18" fmla="*/ 22 w 22"/>
                <a:gd name="T19" fmla="*/ 29 h 43"/>
                <a:gd name="T20" fmla="*/ 11 w 22"/>
                <a:gd name="T21" fmla="*/ 18 h 43"/>
                <a:gd name="T22" fmla="*/ 6 w 22"/>
                <a:gd name="T23" fmla="*/ 14 h 43"/>
                <a:gd name="T24" fmla="*/ 11 w 22"/>
                <a:gd name="T25" fmla="*/ 9 h 43"/>
                <a:gd name="T26" fmla="*/ 16 w 22"/>
                <a:gd name="T27" fmla="*/ 14 h 43"/>
                <a:gd name="T28" fmla="*/ 19 w 22"/>
                <a:gd name="T29" fmla="*/ 17 h 43"/>
                <a:gd name="T30" fmla="*/ 22 w 22"/>
                <a:gd name="T31" fmla="*/ 14 h 43"/>
                <a:gd name="T32" fmla="*/ 14 w 22"/>
                <a:gd name="T33" fmla="*/ 4 h 43"/>
                <a:gd name="T34" fmla="*/ 14 w 22"/>
                <a:gd name="T35" fmla="*/ 2 h 43"/>
                <a:gd name="T36" fmla="*/ 11 w 22"/>
                <a:gd name="T37" fmla="*/ 0 h 43"/>
                <a:gd name="T38" fmla="*/ 8 w 22"/>
                <a:gd name="T39" fmla="*/ 2 h 43"/>
                <a:gd name="T40" fmla="*/ 8 w 22"/>
                <a:gd name="T41" fmla="*/ 4 h 43"/>
                <a:gd name="T42" fmla="*/ 0 w 22"/>
                <a:gd name="T43" fmla="*/ 14 h 43"/>
                <a:gd name="T44" fmla="*/ 11 w 22"/>
                <a:gd name="T45" fmla="*/ 24 h 43"/>
                <a:gd name="T46" fmla="*/ 16 w 22"/>
                <a:gd name="T47" fmla="*/ 29 h 43"/>
                <a:gd name="T48" fmla="*/ 11 w 22"/>
                <a:gd name="T4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43">
                  <a:moveTo>
                    <a:pt x="11" y="33"/>
                  </a:moveTo>
                  <a:cubicBezTo>
                    <a:pt x="8" y="33"/>
                    <a:pt x="6" y="31"/>
                    <a:pt x="6" y="29"/>
                  </a:cubicBezTo>
                  <a:cubicBezTo>
                    <a:pt x="6" y="27"/>
                    <a:pt x="5" y="26"/>
                    <a:pt x="3" y="26"/>
                  </a:cubicBezTo>
                  <a:cubicBezTo>
                    <a:pt x="1" y="26"/>
                    <a:pt x="0" y="27"/>
                    <a:pt x="0" y="29"/>
                  </a:cubicBezTo>
                  <a:cubicBezTo>
                    <a:pt x="0" y="34"/>
                    <a:pt x="4" y="38"/>
                    <a:pt x="8" y="39"/>
                  </a:cubicBezTo>
                  <a:cubicBezTo>
                    <a:pt x="8" y="40"/>
                    <a:pt x="8" y="40"/>
                    <a:pt x="8" y="40"/>
                  </a:cubicBezTo>
                  <a:cubicBezTo>
                    <a:pt x="8" y="42"/>
                    <a:pt x="10" y="43"/>
                    <a:pt x="11" y="43"/>
                  </a:cubicBezTo>
                  <a:cubicBezTo>
                    <a:pt x="13" y="43"/>
                    <a:pt x="14" y="42"/>
                    <a:pt x="14" y="40"/>
                  </a:cubicBezTo>
                  <a:cubicBezTo>
                    <a:pt x="14" y="39"/>
                    <a:pt x="14" y="39"/>
                    <a:pt x="14" y="39"/>
                  </a:cubicBezTo>
                  <a:cubicBezTo>
                    <a:pt x="19" y="38"/>
                    <a:pt x="22" y="34"/>
                    <a:pt x="22" y="29"/>
                  </a:cubicBezTo>
                  <a:cubicBezTo>
                    <a:pt x="22" y="23"/>
                    <a:pt x="18" y="18"/>
                    <a:pt x="11" y="18"/>
                  </a:cubicBezTo>
                  <a:cubicBezTo>
                    <a:pt x="8" y="18"/>
                    <a:pt x="6" y="17"/>
                    <a:pt x="6" y="14"/>
                  </a:cubicBezTo>
                  <a:cubicBezTo>
                    <a:pt x="6" y="12"/>
                    <a:pt x="8" y="9"/>
                    <a:pt x="11" y="9"/>
                  </a:cubicBezTo>
                  <a:cubicBezTo>
                    <a:pt x="14" y="9"/>
                    <a:pt x="16" y="12"/>
                    <a:pt x="16" y="14"/>
                  </a:cubicBezTo>
                  <a:cubicBezTo>
                    <a:pt x="16" y="16"/>
                    <a:pt x="18" y="17"/>
                    <a:pt x="19" y="17"/>
                  </a:cubicBezTo>
                  <a:cubicBezTo>
                    <a:pt x="21" y="17"/>
                    <a:pt x="22" y="16"/>
                    <a:pt x="22" y="14"/>
                  </a:cubicBezTo>
                  <a:cubicBezTo>
                    <a:pt x="22" y="9"/>
                    <a:pt x="19" y="5"/>
                    <a:pt x="14" y="4"/>
                  </a:cubicBezTo>
                  <a:cubicBezTo>
                    <a:pt x="14" y="2"/>
                    <a:pt x="14" y="2"/>
                    <a:pt x="14" y="2"/>
                  </a:cubicBezTo>
                  <a:cubicBezTo>
                    <a:pt x="14" y="1"/>
                    <a:pt x="13" y="0"/>
                    <a:pt x="11" y="0"/>
                  </a:cubicBezTo>
                  <a:cubicBezTo>
                    <a:pt x="10" y="0"/>
                    <a:pt x="8" y="1"/>
                    <a:pt x="8" y="2"/>
                  </a:cubicBezTo>
                  <a:cubicBezTo>
                    <a:pt x="8" y="4"/>
                    <a:pt x="8" y="4"/>
                    <a:pt x="8" y="4"/>
                  </a:cubicBezTo>
                  <a:cubicBezTo>
                    <a:pt x="4" y="5"/>
                    <a:pt x="0" y="9"/>
                    <a:pt x="0" y="14"/>
                  </a:cubicBezTo>
                  <a:cubicBezTo>
                    <a:pt x="0" y="20"/>
                    <a:pt x="4" y="24"/>
                    <a:pt x="11" y="24"/>
                  </a:cubicBezTo>
                  <a:cubicBezTo>
                    <a:pt x="15" y="24"/>
                    <a:pt x="16" y="26"/>
                    <a:pt x="16" y="29"/>
                  </a:cubicBezTo>
                  <a:cubicBezTo>
                    <a:pt x="16" y="31"/>
                    <a:pt x="14" y="33"/>
                    <a:pt x="1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3" name="Rectangle 2"/>
          <p:cNvSpPr/>
          <p:nvPr/>
        </p:nvSpPr>
        <p:spPr>
          <a:xfrm>
            <a:off x="7799071" y="2597860"/>
            <a:ext cx="2563893" cy="757130"/>
          </a:xfrm>
          <a:prstGeom prst="rect">
            <a:avLst/>
          </a:prstGeom>
        </p:spPr>
        <p:txBody>
          <a:bodyPr wrap="square">
            <a:spAutoFit/>
          </a:bodyPr>
          <a:lstStyle/>
          <a:p>
            <a:pPr>
              <a:lnSpc>
                <a:spcPct val="90000"/>
              </a:lnSpc>
            </a:pPr>
            <a:r>
              <a:rPr lang="en-US" sz="2400" b="1" dirty="0">
                <a:solidFill>
                  <a:srgbClr val="424242"/>
                </a:solidFill>
              </a:rPr>
              <a:t>Nonrefundable </a:t>
            </a:r>
            <a:br>
              <a:rPr lang="en-US" sz="2400" b="1" dirty="0">
                <a:solidFill>
                  <a:srgbClr val="424242"/>
                </a:solidFill>
              </a:rPr>
            </a:br>
            <a:r>
              <a:rPr lang="en-US" sz="2400" b="1" dirty="0">
                <a:solidFill>
                  <a:srgbClr val="424242"/>
                </a:solidFill>
              </a:rPr>
              <a:t>tax credit</a:t>
            </a:r>
          </a:p>
        </p:txBody>
      </p:sp>
    </p:spTree>
    <p:extLst>
      <p:ext uri="{BB962C8B-B14F-4D97-AF65-F5344CB8AC3E}">
        <p14:creationId xmlns:p14="http://schemas.microsoft.com/office/powerpoint/2010/main" val="1672994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a:t> </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29</a:t>
            </a:fld>
            <a:endParaRPr lang="en-US" dirty="0"/>
          </a:p>
        </p:txBody>
      </p:sp>
      <p:sp>
        <p:nvSpPr>
          <p:cNvPr id="13" name="TextBox 12"/>
          <p:cNvSpPr txBox="1"/>
          <p:nvPr/>
        </p:nvSpPr>
        <p:spPr>
          <a:xfrm>
            <a:off x="333712" y="663864"/>
            <a:ext cx="8353015" cy="576070"/>
          </a:xfrm>
          <a:prstGeom prst="rect">
            <a:avLst/>
          </a:prstGeom>
          <a:noFill/>
        </p:spPr>
        <p:txBody>
          <a:bodyPr wrap="square" rtlCol="0">
            <a:noAutofit/>
          </a:bodyPr>
          <a:lstStyle/>
          <a:p>
            <a:pPr>
              <a:lnSpc>
                <a:spcPct val="90000"/>
              </a:lnSpc>
            </a:pPr>
            <a:r>
              <a:rPr lang="en-US" sz="3200" dirty="0">
                <a:solidFill>
                  <a:schemeClr val="accent1"/>
                </a:solidFill>
              </a:rPr>
              <a:t>Track medical and dental expenses</a:t>
            </a:r>
          </a:p>
        </p:txBody>
      </p:sp>
      <p:grpSp>
        <p:nvGrpSpPr>
          <p:cNvPr id="15" name="Group 14"/>
          <p:cNvGrpSpPr/>
          <p:nvPr/>
        </p:nvGrpSpPr>
        <p:grpSpPr>
          <a:xfrm>
            <a:off x="3434372" y="1900902"/>
            <a:ext cx="2100501" cy="1733516"/>
            <a:chOff x="9411856" y="3005682"/>
            <a:chExt cx="553989" cy="457200"/>
          </a:xfrm>
          <a:solidFill>
            <a:schemeClr val="bg2"/>
          </a:solidFill>
        </p:grpSpPr>
        <p:sp>
          <p:nvSpPr>
            <p:cNvPr id="16" name="Freeform 70"/>
            <p:cNvSpPr>
              <a:spLocks/>
            </p:cNvSpPr>
            <p:nvPr/>
          </p:nvSpPr>
          <p:spPr bwMode="auto">
            <a:xfrm>
              <a:off x="9628357" y="3149591"/>
              <a:ext cx="120986" cy="169381"/>
            </a:xfrm>
            <a:custGeom>
              <a:avLst/>
              <a:gdLst>
                <a:gd name="T0" fmla="*/ 20 w 40"/>
                <a:gd name="T1" fmla="*/ 56 h 56"/>
                <a:gd name="T2" fmla="*/ 0 w 40"/>
                <a:gd name="T3" fmla="*/ 40 h 56"/>
                <a:gd name="T4" fmla="*/ 4 w 40"/>
                <a:gd name="T5" fmla="*/ 36 h 56"/>
                <a:gd name="T6" fmla="*/ 8 w 40"/>
                <a:gd name="T7" fmla="*/ 40 h 56"/>
                <a:gd name="T8" fmla="*/ 20 w 40"/>
                <a:gd name="T9" fmla="*/ 48 h 56"/>
                <a:gd name="T10" fmla="*/ 32 w 40"/>
                <a:gd name="T11" fmla="*/ 40 h 56"/>
                <a:gd name="T12" fmla="*/ 20 w 40"/>
                <a:gd name="T13" fmla="*/ 32 h 56"/>
                <a:gd name="T14" fmla="*/ 0 w 40"/>
                <a:gd name="T15" fmla="*/ 16 h 56"/>
                <a:gd name="T16" fmla="*/ 20 w 40"/>
                <a:gd name="T17" fmla="*/ 0 h 56"/>
                <a:gd name="T18" fmla="*/ 40 w 40"/>
                <a:gd name="T19" fmla="*/ 16 h 56"/>
                <a:gd name="T20" fmla="*/ 36 w 40"/>
                <a:gd name="T21" fmla="*/ 20 h 56"/>
                <a:gd name="T22" fmla="*/ 32 w 40"/>
                <a:gd name="T23" fmla="*/ 16 h 56"/>
                <a:gd name="T24" fmla="*/ 20 w 40"/>
                <a:gd name="T25" fmla="*/ 8 h 56"/>
                <a:gd name="T26" fmla="*/ 8 w 40"/>
                <a:gd name="T27" fmla="*/ 16 h 56"/>
                <a:gd name="T28" fmla="*/ 20 w 40"/>
                <a:gd name="T29" fmla="*/ 24 h 56"/>
                <a:gd name="T30" fmla="*/ 40 w 40"/>
                <a:gd name="T31" fmla="*/ 40 h 56"/>
                <a:gd name="T32" fmla="*/ 20 w 4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6">
                  <a:moveTo>
                    <a:pt x="20" y="56"/>
                  </a:moveTo>
                  <a:cubicBezTo>
                    <a:pt x="9" y="56"/>
                    <a:pt x="0" y="49"/>
                    <a:pt x="0" y="40"/>
                  </a:cubicBezTo>
                  <a:cubicBezTo>
                    <a:pt x="0" y="38"/>
                    <a:pt x="2" y="36"/>
                    <a:pt x="4" y="36"/>
                  </a:cubicBezTo>
                  <a:cubicBezTo>
                    <a:pt x="6" y="36"/>
                    <a:pt x="8" y="38"/>
                    <a:pt x="8" y="40"/>
                  </a:cubicBezTo>
                  <a:cubicBezTo>
                    <a:pt x="8" y="44"/>
                    <a:pt x="13" y="48"/>
                    <a:pt x="20" y="48"/>
                  </a:cubicBezTo>
                  <a:cubicBezTo>
                    <a:pt x="27" y="48"/>
                    <a:pt x="32" y="44"/>
                    <a:pt x="32" y="40"/>
                  </a:cubicBezTo>
                  <a:cubicBezTo>
                    <a:pt x="32" y="38"/>
                    <a:pt x="32" y="32"/>
                    <a:pt x="20" y="32"/>
                  </a:cubicBezTo>
                  <a:cubicBezTo>
                    <a:pt x="2" y="32"/>
                    <a:pt x="0" y="21"/>
                    <a:pt x="0" y="16"/>
                  </a:cubicBezTo>
                  <a:cubicBezTo>
                    <a:pt x="0" y="7"/>
                    <a:pt x="9" y="0"/>
                    <a:pt x="20" y="0"/>
                  </a:cubicBezTo>
                  <a:cubicBezTo>
                    <a:pt x="31" y="0"/>
                    <a:pt x="40" y="7"/>
                    <a:pt x="40" y="16"/>
                  </a:cubicBezTo>
                  <a:cubicBezTo>
                    <a:pt x="40" y="18"/>
                    <a:pt x="38" y="20"/>
                    <a:pt x="36" y="20"/>
                  </a:cubicBezTo>
                  <a:cubicBezTo>
                    <a:pt x="34" y="20"/>
                    <a:pt x="32" y="18"/>
                    <a:pt x="32" y="16"/>
                  </a:cubicBezTo>
                  <a:cubicBezTo>
                    <a:pt x="32" y="12"/>
                    <a:pt x="27" y="8"/>
                    <a:pt x="20" y="8"/>
                  </a:cubicBezTo>
                  <a:cubicBezTo>
                    <a:pt x="13" y="8"/>
                    <a:pt x="8" y="12"/>
                    <a:pt x="8" y="16"/>
                  </a:cubicBezTo>
                  <a:cubicBezTo>
                    <a:pt x="8" y="18"/>
                    <a:pt x="8" y="24"/>
                    <a:pt x="20" y="24"/>
                  </a:cubicBezTo>
                  <a:cubicBezTo>
                    <a:pt x="38" y="24"/>
                    <a:pt x="40" y="35"/>
                    <a:pt x="40" y="40"/>
                  </a:cubicBezTo>
                  <a:cubicBezTo>
                    <a:pt x="40" y="49"/>
                    <a:pt x="31" y="56"/>
                    <a:pt x="2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1"/>
            <p:cNvSpPr>
              <a:spLocks/>
            </p:cNvSpPr>
            <p:nvPr/>
          </p:nvSpPr>
          <p:spPr bwMode="auto">
            <a:xfrm>
              <a:off x="9676752" y="3125394"/>
              <a:ext cx="24198" cy="48394"/>
            </a:xfrm>
            <a:custGeom>
              <a:avLst/>
              <a:gdLst>
                <a:gd name="T0" fmla="*/ 4 w 8"/>
                <a:gd name="T1" fmla="*/ 16 h 16"/>
                <a:gd name="T2" fmla="*/ 0 w 8"/>
                <a:gd name="T3" fmla="*/ 12 h 16"/>
                <a:gd name="T4" fmla="*/ 0 w 8"/>
                <a:gd name="T5" fmla="*/ 4 h 16"/>
                <a:gd name="T6" fmla="*/ 4 w 8"/>
                <a:gd name="T7" fmla="*/ 0 h 16"/>
                <a:gd name="T8" fmla="*/ 8 w 8"/>
                <a:gd name="T9" fmla="*/ 4 h 16"/>
                <a:gd name="T10" fmla="*/ 8 w 8"/>
                <a:gd name="T11" fmla="*/ 12 h 16"/>
                <a:gd name="T12" fmla="*/ 4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16"/>
                  </a:moveTo>
                  <a:cubicBezTo>
                    <a:pt x="2" y="16"/>
                    <a:pt x="0" y="14"/>
                    <a:pt x="0" y="12"/>
                  </a:cubicBezTo>
                  <a:cubicBezTo>
                    <a:pt x="0" y="4"/>
                    <a:pt x="0" y="4"/>
                    <a:pt x="0" y="4"/>
                  </a:cubicBezTo>
                  <a:cubicBezTo>
                    <a:pt x="0" y="2"/>
                    <a:pt x="2" y="0"/>
                    <a:pt x="4" y="0"/>
                  </a:cubicBezTo>
                  <a:cubicBezTo>
                    <a:pt x="6" y="0"/>
                    <a:pt x="8" y="2"/>
                    <a:pt x="8" y="4"/>
                  </a:cubicBezTo>
                  <a:cubicBezTo>
                    <a:pt x="8" y="12"/>
                    <a:pt x="8" y="12"/>
                    <a:pt x="8" y="12"/>
                  </a:cubicBezTo>
                  <a:cubicBezTo>
                    <a:pt x="8" y="14"/>
                    <a:pt x="6"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2"/>
            <p:cNvSpPr>
              <a:spLocks/>
            </p:cNvSpPr>
            <p:nvPr/>
          </p:nvSpPr>
          <p:spPr bwMode="auto">
            <a:xfrm>
              <a:off x="9676752" y="3294774"/>
              <a:ext cx="24198" cy="47121"/>
            </a:xfrm>
            <a:custGeom>
              <a:avLst/>
              <a:gdLst>
                <a:gd name="T0" fmla="*/ 4 w 8"/>
                <a:gd name="T1" fmla="*/ 16 h 16"/>
                <a:gd name="T2" fmla="*/ 0 w 8"/>
                <a:gd name="T3" fmla="*/ 12 h 16"/>
                <a:gd name="T4" fmla="*/ 0 w 8"/>
                <a:gd name="T5" fmla="*/ 4 h 16"/>
                <a:gd name="T6" fmla="*/ 4 w 8"/>
                <a:gd name="T7" fmla="*/ 0 h 16"/>
                <a:gd name="T8" fmla="*/ 8 w 8"/>
                <a:gd name="T9" fmla="*/ 4 h 16"/>
                <a:gd name="T10" fmla="*/ 8 w 8"/>
                <a:gd name="T11" fmla="*/ 12 h 16"/>
                <a:gd name="T12" fmla="*/ 4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16"/>
                  </a:moveTo>
                  <a:cubicBezTo>
                    <a:pt x="2" y="16"/>
                    <a:pt x="0" y="14"/>
                    <a:pt x="0" y="12"/>
                  </a:cubicBezTo>
                  <a:cubicBezTo>
                    <a:pt x="0" y="4"/>
                    <a:pt x="0" y="4"/>
                    <a:pt x="0" y="4"/>
                  </a:cubicBezTo>
                  <a:cubicBezTo>
                    <a:pt x="0" y="2"/>
                    <a:pt x="2" y="0"/>
                    <a:pt x="4" y="0"/>
                  </a:cubicBezTo>
                  <a:cubicBezTo>
                    <a:pt x="6" y="0"/>
                    <a:pt x="8" y="2"/>
                    <a:pt x="8" y="4"/>
                  </a:cubicBezTo>
                  <a:cubicBezTo>
                    <a:pt x="8" y="12"/>
                    <a:pt x="8" y="12"/>
                    <a:pt x="8" y="12"/>
                  </a:cubicBezTo>
                  <a:cubicBezTo>
                    <a:pt x="8" y="14"/>
                    <a:pt x="6"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3"/>
            <p:cNvSpPr>
              <a:spLocks/>
            </p:cNvSpPr>
            <p:nvPr/>
          </p:nvSpPr>
          <p:spPr bwMode="auto">
            <a:xfrm>
              <a:off x="9481901" y="3005682"/>
              <a:ext cx="435550" cy="264896"/>
            </a:xfrm>
            <a:custGeom>
              <a:avLst/>
              <a:gdLst>
                <a:gd name="T0" fmla="*/ 141 w 145"/>
                <a:gd name="T1" fmla="*/ 88 h 88"/>
                <a:gd name="T2" fmla="*/ 140 w 145"/>
                <a:gd name="T3" fmla="*/ 88 h 88"/>
                <a:gd name="T4" fmla="*/ 137 w 145"/>
                <a:gd name="T5" fmla="*/ 84 h 88"/>
                <a:gd name="T6" fmla="*/ 137 w 145"/>
                <a:gd name="T7" fmla="*/ 76 h 88"/>
                <a:gd name="T8" fmla="*/ 69 w 145"/>
                <a:gd name="T9" fmla="*/ 8 h 88"/>
                <a:gd name="T10" fmla="*/ 8 w 145"/>
                <a:gd name="T11" fmla="*/ 46 h 88"/>
                <a:gd name="T12" fmla="*/ 3 w 145"/>
                <a:gd name="T13" fmla="*/ 48 h 88"/>
                <a:gd name="T14" fmla="*/ 1 w 145"/>
                <a:gd name="T15" fmla="*/ 42 h 88"/>
                <a:gd name="T16" fmla="*/ 69 w 145"/>
                <a:gd name="T17" fmla="*/ 0 h 88"/>
                <a:gd name="T18" fmla="*/ 145 w 145"/>
                <a:gd name="T19" fmla="*/ 76 h 88"/>
                <a:gd name="T20" fmla="*/ 145 w 145"/>
                <a:gd name="T21" fmla="*/ 84 h 88"/>
                <a:gd name="T22" fmla="*/ 141 w 145"/>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88">
                  <a:moveTo>
                    <a:pt x="141" y="88"/>
                  </a:moveTo>
                  <a:cubicBezTo>
                    <a:pt x="140" y="88"/>
                    <a:pt x="140" y="88"/>
                    <a:pt x="140" y="88"/>
                  </a:cubicBezTo>
                  <a:cubicBezTo>
                    <a:pt x="138" y="88"/>
                    <a:pt x="136" y="86"/>
                    <a:pt x="137" y="84"/>
                  </a:cubicBezTo>
                  <a:cubicBezTo>
                    <a:pt x="137" y="81"/>
                    <a:pt x="137" y="79"/>
                    <a:pt x="137" y="76"/>
                  </a:cubicBezTo>
                  <a:cubicBezTo>
                    <a:pt x="137" y="39"/>
                    <a:pt x="106" y="8"/>
                    <a:pt x="69" y="8"/>
                  </a:cubicBezTo>
                  <a:cubicBezTo>
                    <a:pt x="43" y="8"/>
                    <a:pt x="20" y="22"/>
                    <a:pt x="8" y="46"/>
                  </a:cubicBezTo>
                  <a:cubicBezTo>
                    <a:pt x="7" y="48"/>
                    <a:pt x="5" y="49"/>
                    <a:pt x="3" y="48"/>
                  </a:cubicBezTo>
                  <a:cubicBezTo>
                    <a:pt x="1" y="47"/>
                    <a:pt x="0" y="44"/>
                    <a:pt x="1" y="42"/>
                  </a:cubicBezTo>
                  <a:cubicBezTo>
                    <a:pt x="14" y="16"/>
                    <a:pt x="40" y="0"/>
                    <a:pt x="69" y="0"/>
                  </a:cubicBezTo>
                  <a:cubicBezTo>
                    <a:pt x="111" y="0"/>
                    <a:pt x="145" y="34"/>
                    <a:pt x="145" y="76"/>
                  </a:cubicBezTo>
                  <a:cubicBezTo>
                    <a:pt x="145" y="79"/>
                    <a:pt x="145" y="82"/>
                    <a:pt x="145" y="84"/>
                  </a:cubicBezTo>
                  <a:cubicBezTo>
                    <a:pt x="144" y="86"/>
                    <a:pt x="143" y="88"/>
                    <a:pt x="14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4"/>
            <p:cNvSpPr>
              <a:spLocks/>
            </p:cNvSpPr>
            <p:nvPr/>
          </p:nvSpPr>
          <p:spPr bwMode="auto">
            <a:xfrm>
              <a:off x="9460250" y="3186524"/>
              <a:ext cx="436824" cy="276358"/>
            </a:xfrm>
            <a:custGeom>
              <a:avLst/>
              <a:gdLst>
                <a:gd name="T0" fmla="*/ 76 w 145"/>
                <a:gd name="T1" fmla="*/ 92 h 92"/>
                <a:gd name="T2" fmla="*/ 0 w 145"/>
                <a:gd name="T3" fmla="*/ 16 h 92"/>
                <a:gd name="T4" fmla="*/ 1 w 145"/>
                <a:gd name="T5" fmla="*/ 3 h 92"/>
                <a:gd name="T6" fmla="*/ 6 w 145"/>
                <a:gd name="T7" fmla="*/ 0 h 92"/>
                <a:gd name="T8" fmla="*/ 9 w 145"/>
                <a:gd name="T9" fmla="*/ 5 h 92"/>
                <a:gd name="T10" fmla="*/ 8 w 145"/>
                <a:gd name="T11" fmla="*/ 16 h 92"/>
                <a:gd name="T12" fmla="*/ 76 w 145"/>
                <a:gd name="T13" fmla="*/ 84 h 92"/>
                <a:gd name="T14" fmla="*/ 137 w 145"/>
                <a:gd name="T15" fmla="*/ 46 h 92"/>
                <a:gd name="T16" fmla="*/ 142 w 145"/>
                <a:gd name="T17" fmla="*/ 44 h 92"/>
                <a:gd name="T18" fmla="*/ 144 w 145"/>
                <a:gd name="T19" fmla="*/ 50 h 92"/>
                <a:gd name="T20" fmla="*/ 76 w 145"/>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92">
                  <a:moveTo>
                    <a:pt x="76" y="92"/>
                  </a:moveTo>
                  <a:cubicBezTo>
                    <a:pt x="34" y="92"/>
                    <a:pt x="0" y="58"/>
                    <a:pt x="0" y="16"/>
                  </a:cubicBezTo>
                  <a:cubicBezTo>
                    <a:pt x="0" y="12"/>
                    <a:pt x="0" y="7"/>
                    <a:pt x="1" y="3"/>
                  </a:cubicBezTo>
                  <a:cubicBezTo>
                    <a:pt x="1" y="1"/>
                    <a:pt x="3" y="0"/>
                    <a:pt x="6" y="0"/>
                  </a:cubicBezTo>
                  <a:cubicBezTo>
                    <a:pt x="8" y="0"/>
                    <a:pt x="9" y="2"/>
                    <a:pt x="9" y="5"/>
                  </a:cubicBezTo>
                  <a:cubicBezTo>
                    <a:pt x="8" y="8"/>
                    <a:pt x="8" y="12"/>
                    <a:pt x="8" y="16"/>
                  </a:cubicBezTo>
                  <a:cubicBezTo>
                    <a:pt x="8" y="53"/>
                    <a:pt x="39" y="84"/>
                    <a:pt x="76" y="84"/>
                  </a:cubicBezTo>
                  <a:cubicBezTo>
                    <a:pt x="102" y="84"/>
                    <a:pt x="125" y="70"/>
                    <a:pt x="137" y="46"/>
                  </a:cubicBezTo>
                  <a:cubicBezTo>
                    <a:pt x="138" y="44"/>
                    <a:pt x="140" y="43"/>
                    <a:pt x="142" y="44"/>
                  </a:cubicBezTo>
                  <a:cubicBezTo>
                    <a:pt x="144" y="45"/>
                    <a:pt x="145" y="48"/>
                    <a:pt x="144" y="50"/>
                  </a:cubicBezTo>
                  <a:cubicBezTo>
                    <a:pt x="131" y="76"/>
                    <a:pt x="105" y="92"/>
                    <a:pt x="76"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5"/>
            <p:cNvSpPr>
              <a:spLocks/>
            </p:cNvSpPr>
            <p:nvPr/>
          </p:nvSpPr>
          <p:spPr bwMode="auto">
            <a:xfrm>
              <a:off x="9844859" y="3222183"/>
              <a:ext cx="120986" cy="72592"/>
            </a:xfrm>
            <a:custGeom>
              <a:avLst/>
              <a:gdLst>
                <a:gd name="T0" fmla="*/ 20 w 40"/>
                <a:gd name="T1" fmla="*/ 24 h 24"/>
                <a:gd name="T2" fmla="*/ 17 w 40"/>
                <a:gd name="T3" fmla="*/ 23 h 24"/>
                <a:gd name="T4" fmla="*/ 1 w 40"/>
                <a:gd name="T5" fmla="*/ 7 h 24"/>
                <a:gd name="T6" fmla="*/ 1 w 40"/>
                <a:gd name="T7" fmla="*/ 1 h 24"/>
                <a:gd name="T8" fmla="*/ 7 w 40"/>
                <a:gd name="T9" fmla="*/ 1 h 24"/>
                <a:gd name="T10" fmla="*/ 20 w 40"/>
                <a:gd name="T11" fmla="*/ 14 h 24"/>
                <a:gd name="T12" fmla="*/ 33 w 40"/>
                <a:gd name="T13" fmla="*/ 1 h 24"/>
                <a:gd name="T14" fmla="*/ 39 w 40"/>
                <a:gd name="T15" fmla="*/ 1 h 24"/>
                <a:gd name="T16" fmla="*/ 39 w 40"/>
                <a:gd name="T17" fmla="*/ 7 h 24"/>
                <a:gd name="T18" fmla="*/ 23 w 40"/>
                <a:gd name="T19" fmla="*/ 23 h 24"/>
                <a:gd name="T20" fmla="*/ 20 w 40"/>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0" y="24"/>
                  </a:moveTo>
                  <a:cubicBezTo>
                    <a:pt x="19" y="24"/>
                    <a:pt x="18" y="24"/>
                    <a:pt x="17" y="23"/>
                  </a:cubicBezTo>
                  <a:cubicBezTo>
                    <a:pt x="1" y="7"/>
                    <a:pt x="1" y="7"/>
                    <a:pt x="1" y="7"/>
                  </a:cubicBezTo>
                  <a:cubicBezTo>
                    <a:pt x="0" y="5"/>
                    <a:pt x="0" y="3"/>
                    <a:pt x="1" y="1"/>
                  </a:cubicBezTo>
                  <a:cubicBezTo>
                    <a:pt x="3" y="0"/>
                    <a:pt x="5" y="0"/>
                    <a:pt x="7" y="1"/>
                  </a:cubicBezTo>
                  <a:cubicBezTo>
                    <a:pt x="20" y="14"/>
                    <a:pt x="20" y="14"/>
                    <a:pt x="20" y="14"/>
                  </a:cubicBezTo>
                  <a:cubicBezTo>
                    <a:pt x="33" y="1"/>
                    <a:pt x="33" y="1"/>
                    <a:pt x="33" y="1"/>
                  </a:cubicBezTo>
                  <a:cubicBezTo>
                    <a:pt x="35" y="0"/>
                    <a:pt x="37" y="0"/>
                    <a:pt x="39" y="1"/>
                  </a:cubicBezTo>
                  <a:cubicBezTo>
                    <a:pt x="40" y="3"/>
                    <a:pt x="40" y="5"/>
                    <a:pt x="39" y="7"/>
                  </a:cubicBezTo>
                  <a:cubicBezTo>
                    <a:pt x="23" y="23"/>
                    <a:pt x="23" y="23"/>
                    <a:pt x="23" y="23"/>
                  </a:cubicBezTo>
                  <a:cubicBezTo>
                    <a:pt x="22" y="24"/>
                    <a:pt x="21" y="24"/>
                    <a:pt x="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6"/>
            <p:cNvSpPr>
              <a:spLocks/>
            </p:cNvSpPr>
            <p:nvPr/>
          </p:nvSpPr>
          <p:spPr bwMode="auto">
            <a:xfrm>
              <a:off x="9411856" y="3162327"/>
              <a:ext cx="120986" cy="71318"/>
            </a:xfrm>
            <a:custGeom>
              <a:avLst/>
              <a:gdLst>
                <a:gd name="T0" fmla="*/ 36 w 40"/>
                <a:gd name="T1" fmla="*/ 24 h 24"/>
                <a:gd name="T2" fmla="*/ 33 w 40"/>
                <a:gd name="T3" fmla="*/ 23 h 24"/>
                <a:gd name="T4" fmla="*/ 20 w 40"/>
                <a:gd name="T5" fmla="*/ 10 h 24"/>
                <a:gd name="T6" fmla="*/ 7 w 40"/>
                <a:gd name="T7" fmla="*/ 23 h 24"/>
                <a:gd name="T8" fmla="*/ 1 w 40"/>
                <a:gd name="T9" fmla="*/ 23 h 24"/>
                <a:gd name="T10" fmla="*/ 1 w 40"/>
                <a:gd name="T11" fmla="*/ 17 h 24"/>
                <a:gd name="T12" fmla="*/ 17 w 40"/>
                <a:gd name="T13" fmla="*/ 1 h 24"/>
                <a:gd name="T14" fmla="*/ 23 w 40"/>
                <a:gd name="T15" fmla="*/ 1 h 24"/>
                <a:gd name="T16" fmla="*/ 39 w 40"/>
                <a:gd name="T17" fmla="*/ 17 h 24"/>
                <a:gd name="T18" fmla="*/ 39 w 40"/>
                <a:gd name="T19" fmla="*/ 23 h 24"/>
                <a:gd name="T20" fmla="*/ 36 w 40"/>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36" y="24"/>
                  </a:moveTo>
                  <a:cubicBezTo>
                    <a:pt x="35" y="24"/>
                    <a:pt x="34" y="24"/>
                    <a:pt x="33" y="23"/>
                  </a:cubicBezTo>
                  <a:cubicBezTo>
                    <a:pt x="20" y="10"/>
                    <a:pt x="20" y="10"/>
                    <a:pt x="20" y="10"/>
                  </a:cubicBezTo>
                  <a:cubicBezTo>
                    <a:pt x="7" y="23"/>
                    <a:pt x="7" y="23"/>
                    <a:pt x="7" y="23"/>
                  </a:cubicBezTo>
                  <a:cubicBezTo>
                    <a:pt x="5" y="24"/>
                    <a:pt x="3" y="24"/>
                    <a:pt x="1" y="23"/>
                  </a:cubicBezTo>
                  <a:cubicBezTo>
                    <a:pt x="0" y="21"/>
                    <a:pt x="0" y="19"/>
                    <a:pt x="1" y="17"/>
                  </a:cubicBezTo>
                  <a:cubicBezTo>
                    <a:pt x="17" y="1"/>
                    <a:pt x="17" y="1"/>
                    <a:pt x="17" y="1"/>
                  </a:cubicBezTo>
                  <a:cubicBezTo>
                    <a:pt x="19" y="0"/>
                    <a:pt x="21" y="0"/>
                    <a:pt x="23" y="1"/>
                  </a:cubicBezTo>
                  <a:cubicBezTo>
                    <a:pt x="39" y="17"/>
                    <a:pt x="39" y="17"/>
                    <a:pt x="39" y="17"/>
                  </a:cubicBezTo>
                  <a:cubicBezTo>
                    <a:pt x="40" y="19"/>
                    <a:pt x="40" y="21"/>
                    <a:pt x="39" y="23"/>
                  </a:cubicBezTo>
                  <a:cubicBezTo>
                    <a:pt x="38" y="24"/>
                    <a:pt x="37" y="24"/>
                    <a:pt x="3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a:grpSpLocks noChangeAspect="1"/>
          </p:cNvGrpSpPr>
          <p:nvPr/>
        </p:nvGrpSpPr>
        <p:grpSpPr>
          <a:xfrm>
            <a:off x="799912" y="1900902"/>
            <a:ext cx="1582975" cy="1733516"/>
            <a:chOff x="10106025" y="4697413"/>
            <a:chExt cx="550863" cy="603250"/>
          </a:xfrm>
          <a:solidFill>
            <a:schemeClr val="bg2"/>
          </a:solidFill>
        </p:grpSpPr>
        <p:sp>
          <p:nvSpPr>
            <p:cNvPr id="29" name="Freeform 232"/>
            <p:cNvSpPr>
              <a:spLocks/>
            </p:cNvSpPr>
            <p:nvPr/>
          </p:nvSpPr>
          <p:spPr bwMode="auto">
            <a:xfrm>
              <a:off x="10110788" y="5078413"/>
              <a:ext cx="546100" cy="222250"/>
            </a:xfrm>
            <a:custGeom>
              <a:avLst/>
              <a:gdLst>
                <a:gd name="T0" fmla="*/ 430 w 464"/>
                <a:gd name="T1" fmla="*/ 0 h 189"/>
                <a:gd name="T2" fmla="*/ 407 w 464"/>
                <a:gd name="T3" fmla="*/ 9 h 189"/>
                <a:gd name="T4" fmla="*/ 351 w 464"/>
                <a:gd name="T5" fmla="*/ 60 h 189"/>
                <a:gd name="T6" fmla="*/ 350 w 464"/>
                <a:gd name="T7" fmla="*/ 68 h 189"/>
                <a:gd name="T8" fmla="*/ 359 w 464"/>
                <a:gd name="T9" fmla="*/ 69 h 189"/>
                <a:gd name="T10" fmla="*/ 415 w 464"/>
                <a:gd name="T11" fmla="*/ 18 h 189"/>
                <a:gd name="T12" fmla="*/ 429 w 464"/>
                <a:gd name="T13" fmla="*/ 12 h 189"/>
                <a:gd name="T14" fmla="*/ 429 w 464"/>
                <a:gd name="T15" fmla="*/ 12 h 189"/>
                <a:gd name="T16" fmla="*/ 440 w 464"/>
                <a:gd name="T17" fmla="*/ 18 h 189"/>
                <a:gd name="T18" fmla="*/ 436 w 464"/>
                <a:gd name="T19" fmla="*/ 47 h 189"/>
                <a:gd name="T20" fmla="*/ 295 w 464"/>
                <a:gd name="T21" fmla="*/ 174 h 189"/>
                <a:gd name="T22" fmla="*/ 112 w 464"/>
                <a:gd name="T23" fmla="*/ 135 h 189"/>
                <a:gd name="T24" fmla="*/ 47 w 464"/>
                <a:gd name="T25" fmla="*/ 113 h 189"/>
                <a:gd name="T26" fmla="*/ 4 w 464"/>
                <a:gd name="T27" fmla="*/ 128 h 189"/>
                <a:gd name="T28" fmla="*/ 1 w 464"/>
                <a:gd name="T29" fmla="*/ 136 h 189"/>
                <a:gd name="T30" fmla="*/ 9 w 464"/>
                <a:gd name="T31" fmla="*/ 139 h 189"/>
                <a:gd name="T32" fmla="*/ 48 w 464"/>
                <a:gd name="T33" fmla="*/ 125 h 189"/>
                <a:gd name="T34" fmla="*/ 106 w 464"/>
                <a:gd name="T35" fmla="*/ 146 h 189"/>
                <a:gd name="T36" fmla="*/ 265 w 464"/>
                <a:gd name="T37" fmla="*/ 189 h 189"/>
                <a:gd name="T38" fmla="*/ 298 w 464"/>
                <a:gd name="T39" fmla="*/ 185 h 189"/>
                <a:gd name="T40" fmla="*/ 445 w 464"/>
                <a:gd name="T41" fmla="*/ 55 h 189"/>
                <a:gd name="T42" fmla="*/ 446 w 464"/>
                <a:gd name="T43" fmla="*/ 54 h 189"/>
                <a:gd name="T44" fmla="*/ 449 w 464"/>
                <a:gd name="T45" fmla="*/ 10 h 189"/>
                <a:gd name="T46" fmla="*/ 430 w 464"/>
                <a:gd name="T4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4" h="189">
                  <a:moveTo>
                    <a:pt x="430" y="0"/>
                  </a:moveTo>
                  <a:cubicBezTo>
                    <a:pt x="417" y="0"/>
                    <a:pt x="407" y="9"/>
                    <a:pt x="407" y="9"/>
                  </a:cubicBezTo>
                  <a:cubicBezTo>
                    <a:pt x="351" y="60"/>
                    <a:pt x="351" y="60"/>
                    <a:pt x="351" y="60"/>
                  </a:cubicBezTo>
                  <a:cubicBezTo>
                    <a:pt x="348" y="62"/>
                    <a:pt x="348" y="66"/>
                    <a:pt x="350" y="68"/>
                  </a:cubicBezTo>
                  <a:cubicBezTo>
                    <a:pt x="353" y="71"/>
                    <a:pt x="356" y="71"/>
                    <a:pt x="359" y="69"/>
                  </a:cubicBezTo>
                  <a:cubicBezTo>
                    <a:pt x="415" y="18"/>
                    <a:pt x="415" y="18"/>
                    <a:pt x="415" y="18"/>
                  </a:cubicBezTo>
                  <a:cubicBezTo>
                    <a:pt x="415" y="18"/>
                    <a:pt x="421" y="12"/>
                    <a:pt x="429" y="12"/>
                  </a:cubicBezTo>
                  <a:cubicBezTo>
                    <a:pt x="429" y="12"/>
                    <a:pt x="429" y="12"/>
                    <a:pt x="429" y="12"/>
                  </a:cubicBezTo>
                  <a:cubicBezTo>
                    <a:pt x="433" y="12"/>
                    <a:pt x="437" y="14"/>
                    <a:pt x="440" y="18"/>
                  </a:cubicBezTo>
                  <a:cubicBezTo>
                    <a:pt x="448" y="26"/>
                    <a:pt x="438" y="44"/>
                    <a:pt x="436" y="47"/>
                  </a:cubicBezTo>
                  <a:cubicBezTo>
                    <a:pt x="405" y="80"/>
                    <a:pt x="320" y="165"/>
                    <a:pt x="295" y="174"/>
                  </a:cubicBezTo>
                  <a:cubicBezTo>
                    <a:pt x="263" y="184"/>
                    <a:pt x="172" y="172"/>
                    <a:pt x="112" y="135"/>
                  </a:cubicBezTo>
                  <a:cubicBezTo>
                    <a:pt x="82" y="117"/>
                    <a:pt x="66" y="111"/>
                    <a:pt x="47" y="113"/>
                  </a:cubicBezTo>
                  <a:cubicBezTo>
                    <a:pt x="42" y="113"/>
                    <a:pt x="18" y="122"/>
                    <a:pt x="4" y="128"/>
                  </a:cubicBezTo>
                  <a:cubicBezTo>
                    <a:pt x="1" y="129"/>
                    <a:pt x="0" y="133"/>
                    <a:pt x="1" y="136"/>
                  </a:cubicBezTo>
                  <a:cubicBezTo>
                    <a:pt x="2" y="139"/>
                    <a:pt x="5" y="140"/>
                    <a:pt x="9" y="139"/>
                  </a:cubicBezTo>
                  <a:cubicBezTo>
                    <a:pt x="26" y="132"/>
                    <a:pt x="45" y="125"/>
                    <a:pt x="48" y="125"/>
                  </a:cubicBezTo>
                  <a:cubicBezTo>
                    <a:pt x="64" y="124"/>
                    <a:pt x="78" y="128"/>
                    <a:pt x="106" y="146"/>
                  </a:cubicBezTo>
                  <a:cubicBezTo>
                    <a:pt x="155" y="176"/>
                    <a:pt x="221" y="189"/>
                    <a:pt x="265" y="189"/>
                  </a:cubicBezTo>
                  <a:cubicBezTo>
                    <a:pt x="279" y="189"/>
                    <a:pt x="290" y="188"/>
                    <a:pt x="298" y="185"/>
                  </a:cubicBezTo>
                  <a:cubicBezTo>
                    <a:pt x="332" y="174"/>
                    <a:pt x="441" y="60"/>
                    <a:pt x="445" y="55"/>
                  </a:cubicBezTo>
                  <a:cubicBezTo>
                    <a:pt x="445" y="54"/>
                    <a:pt x="446" y="54"/>
                    <a:pt x="446" y="54"/>
                  </a:cubicBezTo>
                  <a:cubicBezTo>
                    <a:pt x="447" y="53"/>
                    <a:pt x="464" y="26"/>
                    <a:pt x="449" y="10"/>
                  </a:cubicBezTo>
                  <a:cubicBezTo>
                    <a:pt x="443" y="4"/>
                    <a:pt x="437" y="1"/>
                    <a:pt x="4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3"/>
            <p:cNvSpPr>
              <a:spLocks/>
            </p:cNvSpPr>
            <p:nvPr/>
          </p:nvSpPr>
          <p:spPr bwMode="auto">
            <a:xfrm>
              <a:off x="10110788" y="5067301"/>
              <a:ext cx="417513" cy="158750"/>
            </a:xfrm>
            <a:custGeom>
              <a:avLst/>
              <a:gdLst>
                <a:gd name="T0" fmla="*/ 283 w 354"/>
                <a:gd name="T1" fmla="*/ 71 h 135"/>
                <a:gd name="T2" fmla="*/ 253 w 354"/>
                <a:gd name="T3" fmla="*/ 69 h 135"/>
                <a:gd name="T4" fmla="*/ 174 w 354"/>
                <a:gd name="T5" fmla="*/ 26 h 135"/>
                <a:gd name="T6" fmla="*/ 171 w 354"/>
                <a:gd name="T7" fmla="*/ 24 h 135"/>
                <a:gd name="T8" fmla="*/ 66 w 354"/>
                <a:gd name="T9" fmla="*/ 10 h 135"/>
                <a:gd name="T10" fmla="*/ 5 w 354"/>
                <a:gd name="T11" fmla="*/ 26 h 135"/>
                <a:gd name="T12" fmla="*/ 1 w 354"/>
                <a:gd name="T13" fmla="*/ 33 h 135"/>
                <a:gd name="T14" fmla="*/ 8 w 354"/>
                <a:gd name="T15" fmla="*/ 38 h 135"/>
                <a:gd name="T16" fmla="*/ 70 w 354"/>
                <a:gd name="T17" fmla="*/ 21 h 135"/>
                <a:gd name="T18" fmla="*/ 165 w 354"/>
                <a:gd name="T19" fmla="*/ 34 h 135"/>
                <a:gd name="T20" fmla="*/ 167 w 354"/>
                <a:gd name="T21" fmla="*/ 36 h 135"/>
                <a:gd name="T22" fmla="*/ 250 w 354"/>
                <a:gd name="T23" fmla="*/ 81 h 135"/>
                <a:gd name="T24" fmla="*/ 283 w 354"/>
                <a:gd name="T25" fmla="*/ 83 h 135"/>
                <a:gd name="T26" fmla="*/ 342 w 354"/>
                <a:gd name="T27" fmla="*/ 100 h 135"/>
                <a:gd name="T28" fmla="*/ 338 w 354"/>
                <a:gd name="T29" fmla="*/ 106 h 135"/>
                <a:gd name="T30" fmla="*/ 211 w 354"/>
                <a:gd name="T31" fmla="*/ 122 h 135"/>
                <a:gd name="T32" fmla="*/ 166 w 354"/>
                <a:gd name="T33" fmla="*/ 92 h 135"/>
                <a:gd name="T34" fmla="*/ 158 w 354"/>
                <a:gd name="T35" fmla="*/ 93 h 135"/>
                <a:gd name="T36" fmla="*/ 159 w 354"/>
                <a:gd name="T37" fmla="*/ 102 h 135"/>
                <a:gd name="T38" fmla="*/ 207 w 354"/>
                <a:gd name="T39" fmla="*/ 133 h 135"/>
                <a:gd name="T40" fmla="*/ 238 w 354"/>
                <a:gd name="T41" fmla="*/ 135 h 135"/>
                <a:gd name="T42" fmla="*/ 346 w 354"/>
                <a:gd name="T43" fmla="*/ 115 h 135"/>
                <a:gd name="T44" fmla="*/ 354 w 354"/>
                <a:gd name="T45" fmla="*/ 99 h 135"/>
                <a:gd name="T46" fmla="*/ 283 w 354"/>
                <a:gd name="T47" fmla="*/ 7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4" h="135">
                  <a:moveTo>
                    <a:pt x="283" y="71"/>
                  </a:moveTo>
                  <a:cubicBezTo>
                    <a:pt x="271" y="71"/>
                    <a:pt x="260" y="71"/>
                    <a:pt x="253" y="69"/>
                  </a:cubicBezTo>
                  <a:cubicBezTo>
                    <a:pt x="230" y="64"/>
                    <a:pt x="208" y="49"/>
                    <a:pt x="174" y="26"/>
                  </a:cubicBezTo>
                  <a:cubicBezTo>
                    <a:pt x="171" y="24"/>
                    <a:pt x="171" y="24"/>
                    <a:pt x="171" y="24"/>
                  </a:cubicBezTo>
                  <a:cubicBezTo>
                    <a:pt x="134" y="0"/>
                    <a:pt x="83" y="3"/>
                    <a:pt x="66" y="10"/>
                  </a:cubicBezTo>
                  <a:cubicBezTo>
                    <a:pt x="51" y="16"/>
                    <a:pt x="6" y="26"/>
                    <a:pt x="5" y="26"/>
                  </a:cubicBezTo>
                  <a:cubicBezTo>
                    <a:pt x="2" y="27"/>
                    <a:pt x="0" y="30"/>
                    <a:pt x="1" y="33"/>
                  </a:cubicBezTo>
                  <a:cubicBezTo>
                    <a:pt x="1" y="37"/>
                    <a:pt x="4" y="39"/>
                    <a:pt x="8" y="38"/>
                  </a:cubicBezTo>
                  <a:cubicBezTo>
                    <a:pt x="10" y="38"/>
                    <a:pt x="55" y="27"/>
                    <a:pt x="70" y="21"/>
                  </a:cubicBezTo>
                  <a:cubicBezTo>
                    <a:pt x="83" y="16"/>
                    <a:pt x="131" y="12"/>
                    <a:pt x="165" y="34"/>
                  </a:cubicBezTo>
                  <a:cubicBezTo>
                    <a:pt x="167" y="36"/>
                    <a:pt x="167" y="36"/>
                    <a:pt x="167" y="36"/>
                  </a:cubicBezTo>
                  <a:cubicBezTo>
                    <a:pt x="202" y="59"/>
                    <a:pt x="225" y="75"/>
                    <a:pt x="250" y="81"/>
                  </a:cubicBezTo>
                  <a:cubicBezTo>
                    <a:pt x="258" y="83"/>
                    <a:pt x="270" y="83"/>
                    <a:pt x="283" y="83"/>
                  </a:cubicBezTo>
                  <a:cubicBezTo>
                    <a:pt x="309" y="83"/>
                    <a:pt x="340" y="83"/>
                    <a:pt x="342" y="100"/>
                  </a:cubicBezTo>
                  <a:cubicBezTo>
                    <a:pt x="342" y="101"/>
                    <a:pt x="342" y="103"/>
                    <a:pt x="338" y="106"/>
                  </a:cubicBezTo>
                  <a:cubicBezTo>
                    <a:pt x="315" y="125"/>
                    <a:pt x="219" y="124"/>
                    <a:pt x="211" y="122"/>
                  </a:cubicBezTo>
                  <a:cubicBezTo>
                    <a:pt x="209" y="121"/>
                    <a:pt x="200" y="117"/>
                    <a:pt x="166" y="92"/>
                  </a:cubicBezTo>
                  <a:cubicBezTo>
                    <a:pt x="163" y="90"/>
                    <a:pt x="160" y="90"/>
                    <a:pt x="158" y="93"/>
                  </a:cubicBezTo>
                  <a:cubicBezTo>
                    <a:pt x="156" y="96"/>
                    <a:pt x="156" y="100"/>
                    <a:pt x="159" y="102"/>
                  </a:cubicBezTo>
                  <a:cubicBezTo>
                    <a:pt x="184" y="120"/>
                    <a:pt x="201" y="131"/>
                    <a:pt x="207" y="133"/>
                  </a:cubicBezTo>
                  <a:cubicBezTo>
                    <a:pt x="211" y="134"/>
                    <a:pt x="222" y="135"/>
                    <a:pt x="238" y="135"/>
                  </a:cubicBezTo>
                  <a:cubicBezTo>
                    <a:pt x="272" y="135"/>
                    <a:pt x="327" y="131"/>
                    <a:pt x="346" y="115"/>
                  </a:cubicBezTo>
                  <a:cubicBezTo>
                    <a:pt x="353" y="110"/>
                    <a:pt x="354" y="103"/>
                    <a:pt x="354" y="99"/>
                  </a:cubicBezTo>
                  <a:cubicBezTo>
                    <a:pt x="351" y="71"/>
                    <a:pt x="314" y="71"/>
                    <a:pt x="283"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4"/>
            <p:cNvSpPr>
              <a:spLocks noEditPoints="1"/>
            </p:cNvSpPr>
            <p:nvPr/>
          </p:nvSpPr>
          <p:spPr bwMode="auto">
            <a:xfrm>
              <a:off x="10158413" y="4697413"/>
              <a:ext cx="73025" cy="74613"/>
            </a:xfrm>
            <a:custGeom>
              <a:avLst/>
              <a:gdLst>
                <a:gd name="T0" fmla="*/ 32 w 63"/>
                <a:gd name="T1" fmla="*/ 0 h 63"/>
                <a:gd name="T2" fmla="*/ 0 w 63"/>
                <a:gd name="T3" fmla="*/ 31 h 63"/>
                <a:gd name="T4" fmla="*/ 32 w 63"/>
                <a:gd name="T5" fmla="*/ 63 h 63"/>
                <a:gd name="T6" fmla="*/ 63 w 63"/>
                <a:gd name="T7" fmla="*/ 31 h 63"/>
                <a:gd name="T8" fmla="*/ 32 w 63"/>
                <a:gd name="T9" fmla="*/ 0 h 63"/>
                <a:gd name="T10" fmla="*/ 32 w 63"/>
                <a:gd name="T11" fmla="*/ 51 h 63"/>
                <a:gd name="T12" fmla="*/ 12 w 63"/>
                <a:gd name="T13" fmla="*/ 31 h 63"/>
                <a:gd name="T14" fmla="*/ 32 w 63"/>
                <a:gd name="T15" fmla="*/ 12 h 63"/>
                <a:gd name="T16" fmla="*/ 51 w 63"/>
                <a:gd name="T17" fmla="*/ 31 h 63"/>
                <a:gd name="T18" fmla="*/ 32 w 63"/>
                <a:gd name="T19"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0"/>
                  </a:moveTo>
                  <a:cubicBezTo>
                    <a:pt x="15" y="0"/>
                    <a:pt x="0" y="14"/>
                    <a:pt x="0" y="31"/>
                  </a:cubicBezTo>
                  <a:cubicBezTo>
                    <a:pt x="0" y="49"/>
                    <a:pt x="15" y="63"/>
                    <a:pt x="32" y="63"/>
                  </a:cubicBezTo>
                  <a:cubicBezTo>
                    <a:pt x="49" y="63"/>
                    <a:pt x="63" y="49"/>
                    <a:pt x="63" y="31"/>
                  </a:cubicBezTo>
                  <a:cubicBezTo>
                    <a:pt x="63" y="14"/>
                    <a:pt x="49" y="0"/>
                    <a:pt x="32" y="0"/>
                  </a:cubicBezTo>
                  <a:close/>
                  <a:moveTo>
                    <a:pt x="32" y="51"/>
                  </a:moveTo>
                  <a:cubicBezTo>
                    <a:pt x="21" y="51"/>
                    <a:pt x="12" y="42"/>
                    <a:pt x="12" y="31"/>
                  </a:cubicBezTo>
                  <a:cubicBezTo>
                    <a:pt x="12" y="21"/>
                    <a:pt x="21" y="12"/>
                    <a:pt x="32" y="12"/>
                  </a:cubicBezTo>
                  <a:cubicBezTo>
                    <a:pt x="42" y="12"/>
                    <a:pt x="51" y="21"/>
                    <a:pt x="51" y="31"/>
                  </a:cubicBezTo>
                  <a:cubicBezTo>
                    <a:pt x="51" y="42"/>
                    <a:pt x="42" y="51"/>
                    <a:pt x="3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5"/>
            <p:cNvSpPr>
              <a:spLocks noEditPoints="1"/>
            </p:cNvSpPr>
            <p:nvPr/>
          </p:nvSpPr>
          <p:spPr bwMode="auto">
            <a:xfrm>
              <a:off x="10106025" y="4778376"/>
              <a:ext cx="177800" cy="236538"/>
            </a:xfrm>
            <a:custGeom>
              <a:avLst/>
              <a:gdLst>
                <a:gd name="T0" fmla="*/ 115 w 151"/>
                <a:gd name="T1" fmla="*/ 10 h 201"/>
                <a:gd name="T2" fmla="*/ 113 w 151"/>
                <a:gd name="T3" fmla="*/ 7 h 201"/>
                <a:gd name="T4" fmla="*/ 101 w 151"/>
                <a:gd name="T5" fmla="*/ 0 h 201"/>
                <a:gd name="T6" fmla="*/ 51 w 151"/>
                <a:gd name="T7" fmla="*/ 0 h 201"/>
                <a:gd name="T8" fmla="*/ 39 w 151"/>
                <a:gd name="T9" fmla="*/ 7 h 201"/>
                <a:gd name="T10" fmla="*/ 37 w 151"/>
                <a:gd name="T11" fmla="*/ 10 h 201"/>
                <a:gd name="T12" fmla="*/ 3 w 151"/>
                <a:gd name="T13" fmla="*/ 74 h 201"/>
                <a:gd name="T14" fmla="*/ 2 w 151"/>
                <a:gd name="T15" fmla="*/ 87 h 201"/>
                <a:gd name="T16" fmla="*/ 10 w 151"/>
                <a:gd name="T17" fmla="*/ 98 h 201"/>
                <a:gd name="T18" fmla="*/ 18 w 151"/>
                <a:gd name="T19" fmla="*/ 100 h 201"/>
                <a:gd name="T20" fmla="*/ 34 w 151"/>
                <a:gd name="T21" fmla="*/ 90 h 201"/>
                <a:gd name="T22" fmla="*/ 37 w 151"/>
                <a:gd name="T23" fmla="*/ 83 h 201"/>
                <a:gd name="T24" fmla="*/ 37 w 151"/>
                <a:gd name="T25" fmla="*/ 184 h 201"/>
                <a:gd name="T26" fmla="*/ 55 w 151"/>
                <a:gd name="T27" fmla="*/ 201 h 201"/>
                <a:gd name="T28" fmla="*/ 72 w 151"/>
                <a:gd name="T29" fmla="*/ 184 h 201"/>
                <a:gd name="T30" fmla="*/ 72 w 151"/>
                <a:gd name="T31" fmla="*/ 107 h 201"/>
                <a:gd name="T32" fmla="*/ 80 w 151"/>
                <a:gd name="T33" fmla="*/ 107 h 201"/>
                <a:gd name="T34" fmla="*/ 80 w 151"/>
                <a:gd name="T35" fmla="*/ 184 h 201"/>
                <a:gd name="T36" fmla="*/ 97 w 151"/>
                <a:gd name="T37" fmla="*/ 201 h 201"/>
                <a:gd name="T38" fmla="*/ 114 w 151"/>
                <a:gd name="T39" fmla="*/ 184 h 201"/>
                <a:gd name="T40" fmla="*/ 114 w 151"/>
                <a:gd name="T41" fmla="*/ 83 h 201"/>
                <a:gd name="T42" fmla="*/ 118 w 151"/>
                <a:gd name="T43" fmla="*/ 90 h 201"/>
                <a:gd name="T44" fmla="*/ 133 w 151"/>
                <a:gd name="T45" fmla="*/ 100 h 201"/>
                <a:gd name="T46" fmla="*/ 133 w 151"/>
                <a:gd name="T47" fmla="*/ 100 h 201"/>
                <a:gd name="T48" fmla="*/ 141 w 151"/>
                <a:gd name="T49" fmla="*/ 98 h 201"/>
                <a:gd name="T50" fmla="*/ 150 w 151"/>
                <a:gd name="T51" fmla="*/ 87 h 201"/>
                <a:gd name="T52" fmla="*/ 149 w 151"/>
                <a:gd name="T53" fmla="*/ 74 h 201"/>
                <a:gd name="T54" fmla="*/ 115 w 151"/>
                <a:gd name="T55" fmla="*/ 10 h 201"/>
                <a:gd name="T56" fmla="*/ 138 w 151"/>
                <a:gd name="T57" fmla="*/ 84 h 201"/>
                <a:gd name="T58" fmla="*/ 136 w 151"/>
                <a:gd name="T59" fmla="*/ 87 h 201"/>
                <a:gd name="T60" fmla="*/ 129 w 151"/>
                <a:gd name="T61" fmla="*/ 85 h 201"/>
                <a:gd name="T62" fmla="*/ 113 w 151"/>
                <a:gd name="T63" fmla="*/ 56 h 201"/>
                <a:gd name="T64" fmla="*/ 107 w 151"/>
                <a:gd name="T65" fmla="*/ 53 h 201"/>
                <a:gd name="T66" fmla="*/ 102 w 151"/>
                <a:gd name="T67" fmla="*/ 59 h 201"/>
                <a:gd name="T68" fmla="*/ 102 w 151"/>
                <a:gd name="T69" fmla="*/ 184 h 201"/>
                <a:gd name="T70" fmla="*/ 97 w 151"/>
                <a:gd name="T71" fmla="*/ 189 h 201"/>
                <a:gd name="T72" fmla="*/ 92 w 151"/>
                <a:gd name="T73" fmla="*/ 184 h 201"/>
                <a:gd name="T74" fmla="*/ 92 w 151"/>
                <a:gd name="T75" fmla="*/ 101 h 201"/>
                <a:gd name="T76" fmla="*/ 86 w 151"/>
                <a:gd name="T77" fmla="*/ 95 h 201"/>
                <a:gd name="T78" fmla="*/ 66 w 151"/>
                <a:gd name="T79" fmla="*/ 95 h 201"/>
                <a:gd name="T80" fmla="*/ 60 w 151"/>
                <a:gd name="T81" fmla="*/ 101 h 201"/>
                <a:gd name="T82" fmla="*/ 60 w 151"/>
                <a:gd name="T83" fmla="*/ 184 h 201"/>
                <a:gd name="T84" fmla="*/ 55 w 151"/>
                <a:gd name="T85" fmla="*/ 189 h 201"/>
                <a:gd name="T86" fmla="*/ 49 w 151"/>
                <a:gd name="T87" fmla="*/ 184 h 201"/>
                <a:gd name="T88" fmla="*/ 49 w 151"/>
                <a:gd name="T89" fmla="*/ 59 h 201"/>
                <a:gd name="T90" fmla="*/ 45 w 151"/>
                <a:gd name="T91" fmla="*/ 53 h 201"/>
                <a:gd name="T92" fmla="*/ 38 w 151"/>
                <a:gd name="T93" fmla="*/ 56 h 201"/>
                <a:gd name="T94" fmla="*/ 23 w 151"/>
                <a:gd name="T95" fmla="*/ 85 h 201"/>
                <a:gd name="T96" fmla="*/ 16 w 151"/>
                <a:gd name="T97" fmla="*/ 87 h 201"/>
                <a:gd name="T98" fmla="*/ 13 w 151"/>
                <a:gd name="T99" fmla="*/ 84 h 201"/>
                <a:gd name="T100" fmla="*/ 14 w 151"/>
                <a:gd name="T101" fmla="*/ 80 h 201"/>
                <a:gd name="T102" fmla="*/ 48 w 151"/>
                <a:gd name="T103" fmla="*/ 16 h 201"/>
                <a:gd name="T104" fmla="*/ 48 w 151"/>
                <a:gd name="T105" fmla="*/ 15 h 201"/>
                <a:gd name="T106" fmla="*/ 50 w 151"/>
                <a:gd name="T107" fmla="*/ 13 h 201"/>
                <a:gd name="T108" fmla="*/ 51 w 151"/>
                <a:gd name="T109" fmla="*/ 12 h 201"/>
                <a:gd name="T110" fmla="*/ 101 w 151"/>
                <a:gd name="T111" fmla="*/ 12 h 201"/>
                <a:gd name="T112" fmla="*/ 102 w 151"/>
                <a:gd name="T113" fmla="*/ 13 h 201"/>
                <a:gd name="T114" fmla="*/ 103 w 151"/>
                <a:gd name="T115" fmla="*/ 15 h 201"/>
                <a:gd name="T116" fmla="*/ 104 w 151"/>
                <a:gd name="T117" fmla="*/ 16 h 201"/>
                <a:gd name="T118" fmla="*/ 138 w 151"/>
                <a:gd name="T119" fmla="*/ 80 h 201"/>
                <a:gd name="T120" fmla="*/ 138 w 151"/>
                <a:gd name="T121" fmla="*/ 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201">
                  <a:moveTo>
                    <a:pt x="115" y="10"/>
                  </a:moveTo>
                  <a:cubicBezTo>
                    <a:pt x="114" y="9"/>
                    <a:pt x="114" y="8"/>
                    <a:pt x="113" y="7"/>
                  </a:cubicBezTo>
                  <a:cubicBezTo>
                    <a:pt x="111" y="3"/>
                    <a:pt x="106" y="0"/>
                    <a:pt x="101" y="0"/>
                  </a:cubicBezTo>
                  <a:cubicBezTo>
                    <a:pt x="51" y="0"/>
                    <a:pt x="51" y="0"/>
                    <a:pt x="51" y="0"/>
                  </a:cubicBezTo>
                  <a:cubicBezTo>
                    <a:pt x="46" y="0"/>
                    <a:pt x="41" y="3"/>
                    <a:pt x="39" y="7"/>
                  </a:cubicBezTo>
                  <a:cubicBezTo>
                    <a:pt x="38" y="8"/>
                    <a:pt x="38" y="9"/>
                    <a:pt x="37" y="10"/>
                  </a:cubicBezTo>
                  <a:cubicBezTo>
                    <a:pt x="3" y="74"/>
                    <a:pt x="3" y="74"/>
                    <a:pt x="3" y="74"/>
                  </a:cubicBezTo>
                  <a:cubicBezTo>
                    <a:pt x="1" y="78"/>
                    <a:pt x="0" y="83"/>
                    <a:pt x="2" y="87"/>
                  </a:cubicBezTo>
                  <a:cubicBezTo>
                    <a:pt x="3" y="92"/>
                    <a:pt x="6" y="96"/>
                    <a:pt x="10" y="98"/>
                  </a:cubicBezTo>
                  <a:cubicBezTo>
                    <a:pt x="13" y="99"/>
                    <a:pt x="15" y="100"/>
                    <a:pt x="18" y="100"/>
                  </a:cubicBezTo>
                  <a:cubicBezTo>
                    <a:pt x="25" y="100"/>
                    <a:pt x="31" y="96"/>
                    <a:pt x="34" y="90"/>
                  </a:cubicBezTo>
                  <a:cubicBezTo>
                    <a:pt x="37" y="83"/>
                    <a:pt x="37" y="83"/>
                    <a:pt x="37" y="83"/>
                  </a:cubicBezTo>
                  <a:cubicBezTo>
                    <a:pt x="37" y="184"/>
                    <a:pt x="37" y="184"/>
                    <a:pt x="37" y="184"/>
                  </a:cubicBezTo>
                  <a:cubicBezTo>
                    <a:pt x="37" y="193"/>
                    <a:pt x="45" y="201"/>
                    <a:pt x="55" y="201"/>
                  </a:cubicBezTo>
                  <a:cubicBezTo>
                    <a:pt x="64" y="201"/>
                    <a:pt x="72" y="193"/>
                    <a:pt x="72" y="184"/>
                  </a:cubicBezTo>
                  <a:cubicBezTo>
                    <a:pt x="72" y="107"/>
                    <a:pt x="72" y="107"/>
                    <a:pt x="72" y="107"/>
                  </a:cubicBezTo>
                  <a:cubicBezTo>
                    <a:pt x="80" y="107"/>
                    <a:pt x="80" y="107"/>
                    <a:pt x="80" y="107"/>
                  </a:cubicBezTo>
                  <a:cubicBezTo>
                    <a:pt x="80" y="184"/>
                    <a:pt x="80" y="184"/>
                    <a:pt x="80" y="184"/>
                  </a:cubicBezTo>
                  <a:cubicBezTo>
                    <a:pt x="80" y="193"/>
                    <a:pt x="87" y="201"/>
                    <a:pt x="97" y="201"/>
                  </a:cubicBezTo>
                  <a:cubicBezTo>
                    <a:pt x="106" y="201"/>
                    <a:pt x="114" y="193"/>
                    <a:pt x="114" y="184"/>
                  </a:cubicBezTo>
                  <a:cubicBezTo>
                    <a:pt x="114" y="83"/>
                    <a:pt x="114" y="83"/>
                    <a:pt x="114" y="83"/>
                  </a:cubicBezTo>
                  <a:cubicBezTo>
                    <a:pt x="118" y="90"/>
                    <a:pt x="118" y="90"/>
                    <a:pt x="118" y="90"/>
                  </a:cubicBezTo>
                  <a:cubicBezTo>
                    <a:pt x="121" y="96"/>
                    <a:pt x="127" y="100"/>
                    <a:pt x="133" y="100"/>
                  </a:cubicBezTo>
                  <a:cubicBezTo>
                    <a:pt x="133" y="100"/>
                    <a:pt x="133" y="100"/>
                    <a:pt x="133" y="100"/>
                  </a:cubicBezTo>
                  <a:cubicBezTo>
                    <a:pt x="136" y="100"/>
                    <a:pt x="139" y="99"/>
                    <a:pt x="141" y="98"/>
                  </a:cubicBezTo>
                  <a:cubicBezTo>
                    <a:pt x="146" y="96"/>
                    <a:pt x="149" y="92"/>
                    <a:pt x="150" y="87"/>
                  </a:cubicBezTo>
                  <a:cubicBezTo>
                    <a:pt x="151" y="83"/>
                    <a:pt x="151" y="78"/>
                    <a:pt x="149" y="74"/>
                  </a:cubicBezTo>
                  <a:lnTo>
                    <a:pt x="115" y="10"/>
                  </a:lnTo>
                  <a:close/>
                  <a:moveTo>
                    <a:pt x="138" y="84"/>
                  </a:moveTo>
                  <a:cubicBezTo>
                    <a:pt x="138" y="85"/>
                    <a:pt x="137" y="86"/>
                    <a:pt x="136" y="87"/>
                  </a:cubicBezTo>
                  <a:cubicBezTo>
                    <a:pt x="133" y="88"/>
                    <a:pt x="130" y="87"/>
                    <a:pt x="129" y="85"/>
                  </a:cubicBezTo>
                  <a:cubicBezTo>
                    <a:pt x="113" y="56"/>
                    <a:pt x="113" y="56"/>
                    <a:pt x="113" y="56"/>
                  </a:cubicBezTo>
                  <a:cubicBezTo>
                    <a:pt x="112" y="54"/>
                    <a:pt x="109" y="52"/>
                    <a:pt x="107" y="53"/>
                  </a:cubicBezTo>
                  <a:cubicBezTo>
                    <a:pt x="104" y="54"/>
                    <a:pt x="102" y="56"/>
                    <a:pt x="102" y="59"/>
                  </a:cubicBezTo>
                  <a:cubicBezTo>
                    <a:pt x="102" y="184"/>
                    <a:pt x="102" y="184"/>
                    <a:pt x="102" y="184"/>
                  </a:cubicBezTo>
                  <a:cubicBezTo>
                    <a:pt x="102" y="187"/>
                    <a:pt x="100" y="189"/>
                    <a:pt x="97" y="189"/>
                  </a:cubicBezTo>
                  <a:cubicBezTo>
                    <a:pt x="94" y="189"/>
                    <a:pt x="92" y="187"/>
                    <a:pt x="92" y="184"/>
                  </a:cubicBezTo>
                  <a:cubicBezTo>
                    <a:pt x="92" y="101"/>
                    <a:pt x="92" y="101"/>
                    <a:pt x="92" y="101"/>
                  </a:cubicBezTo>
                  <a:cubicBezTo>
                    <a:pt x="92" y="98"/>
                    <a:pt x="89" y="95"/>
                    <a:pt x="86" y="95"/>
                  </a:cubicBezTo>
                  <a:cubicBezTo>
                    <a:pt x="66" y="95"/>
                    <a:pt x="66" y="95"/>
                    <a:pt x="66" y="95"/>
                  </a:cubicBezTo>
                  <a:cubicBezTo>
                    <a:pt x="63" y="95"/>
                    <a:pt x="60" y="98"/>
                    <a:pt x="60" y="101"/>
                  </a:cubicBezTo>
                  <a:cubicBezTo>
                    <a:pt x="60" y="184"/>
                    <a:pt x="60" y="184"/>
                    <a:pt x="60" y="184"/>
                  </a:cubicBezTo>
                  <a:cubicBezTo>
                    <a:pt x="60" y="187"/>
                    <a:pt x="58" y="189"/>
                    <a:pt x="55" y="189"/>
                  </a:cubicBezTo>
                  <a:cubicBezTo>
                    <a:pt x="52" y="189"/>
                    <a:pt x="49" y="187"/>
                    <a:pt x="49" y="184"/>
                  </a:cubicBezTo>
                  <a:cubicBezTo>
                    <a:pt x="49" y="59"/>
                    <a:pt x="49" y="59"/>
                    <a:pt x="49" y="59"/>
                  </a:cubicBezTo>
                  <a:cubicBezTo>
                    <a:pt x="49" y="56"/>
                    <a:pt x="48" y="54"/>
                    <a:pt x="45" y="53"/>
                  </a:cubicBezTo>
                  <a:cubicBezTo>
                    <a:pt x="42" y="52"/>
                    <a:pt x="39" y="54"/>
                    <a:pt x="38" y="56"/>
                  </a:cubicBezTo>
                  <a:cubicBezTo>
                    <a:pt x="23" y="85"/>
                    <a:pt x="23" y="85"/>
                    <a:pt x="23" y="85"/>
                  </a:cubicBezTo>
                  <a:cubicBezTo>
                    <a:pt x="22" y="87"/>
                    <a:pt x="18" y="88"/>
                    <a:pt x="16" y="87"/>
                  </a:cubicBezTo>
                  <a:cubicBezTo>
                    <a:pt x="15" y="86"/>
                    <a:pt x="14" y="85"/>
                    <a:pt x="13" y="84"/>
                  </a:cubicBezTo>
                  <a:cubicBezTo>
                    <a:pt x="13" y="83"/>
                    <a:pt x="13" y="81"/>
                    <a:pt x="14" y="80"/>
                  </a:cubicBezTo>
                  <a:cubicBezTo>
                    <a:pt x="48" y="16"/>
                    <a:pt x="48" y="16"/>
                    <a:pt x="48" y="16"/>
                  </a:cubicBezTo>
                  <a:cubicBezTo>
                    <a:pt x="48" y="15"/>
                    <a:pt x="48" y="15"/>
                    <a:pt x="48" y="15"/>
                  </a:cubicBezTo>
                  <a:cubicBezTo>
                    <a:pt x="49" y="14"/>
                    <a:pt x="49" y="13"/>
                    <a:pt x="50" y="13"/>
                  </a:cubicBezTo>
                  <a:cubicBezTo>
                    <a:pt x="50" y="12"/>
                    <a:pt x="50" y="12"/>
                    <a:pt x="51" y="12"/>
                  </a:cubicBezTo>
                  <a:cubicBezTo>
                    <a:pt x="101" y="12"/>
                    <a:pt x="101" y="12"/>
                    <a:pt x="101" y="12"/>
                  </a:cubicBezTo>
                  <a:cubicBezTo>
                    <a:pt x="101" y="12"/>
                    <a:pt x="102" y="12"/>
                    <a:pt x="102" y="13"/>
                  </a:cubicBezTo>
                  <a:cubicBezTo>
                    <a:pt x="102" y="13"/>
                    <a:pt x="103" y="14"/>
                    <a:pt x="103" y="15"/>
                  </a:cubicBezTo>
                  <a:cubicBezTo>
                    <a:pt x="104" y="15"/>
                    <a:pt x="104" y="15"/>
                    <a:pt x="104" y="16"/>
                  </a:cubicBezTo>
                  <a:cubicBezTo>
                    <a:pt x="138" y="80"/>
                    <a:pt x="138" y="80"/>
                    <a:pt x="138" y="80"/>
                  </a:cubicBezTo>
                  <a:cubicBezTo>
                    <a:pt x="139" y="81"/>
                    <a:pt x="139" y="83"/>
                    <a:pt x="13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36"/>
            <p:cNvSpPr>
              <a:spLocks noEditPoints="1"/>
            </p:cNvSpPr>
            <p:nvPr/>
          </p:nvSpPr>
          <p:spPr bwMode="auto">
            <a:xfrm>
              <a:off x="10485438" y="4697413"/>
              <a:ext cx="74613" cy="74613"/>
            </a:xfrm>
            <a:custGeom>
              <a:avLst/>
              <a:gdLst>
                <a:gd name="T0" fmla="*/ 32 w 63"/>
                <a:gd name="T1" fmla="*/ 0 h 63"/>
                <a:gd name="T2" fmla="*/ 0 w 63"/>
                <a:gd name="T3" fmla="*/ 31 h 63"/>
                <a:gd name="T4" fmla="*/ 32 w 63"/>
                <a:gd name="T5" fmla="*/ 63 h 63"/>
                <a:gd name="T6" fmla="*/ 63 w 63"/>
                <a:gd name="T7" fmla="*/ 31 h 63"/>
                <a:gd name="T8" fmla="*/ 32 w 63"/>
                <a:gd name="T9" fmla="*/ 0 h 63"/>
                <a:gd name="T10" fmla="*/ 32 w 63"/>
                <a:gd name="T11" fmla="*/ 51 h 63"/>
                <a:gd name="T12" fmla="*/ 12 w 63"/>
                <a:gd name="T13" fmla="*/ 31 h 63"/>
                <a:gd name="T14" fmla="*/ 32 w 63"/>
                <a:gd name="T15" fmla="*/ 12 h 63"/>
                <a:gd name="T16" fmla="*/ 51 w 63"/>
                <a:gd name="T17" fmla="*/ 31 h 63"/>
                <a:gd name="T18" fmla="*/ 32 w 63"/>
                <a:gd name="T19"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0"/>
                  </a:moveTo>
                  <a:cubicBezTo>
                    <a:pt x="14" y="0"/>
                    <a:pt x="0" y="14"/>
                    <a:pt x="0" y="31"/>
                  </a:cubicBezTo>
                  <a:cubicBezTo>
                    <a:pt x="0" y="49"/>
                    <a:pt x="14" y="63"/>
                    <a:pt x="32" y="63"/>
                  </a:cubicBezTo>
                  <a:cubicBezTo>
                    <a:pt x="49" y="63"/>
                    <a:pt x="63" y="49"/>
                    <a:pt x="63" y="31"/>
                  </a:cubicBezTo>
                  <a:cubicBezTo>
                    <a:pt x="63" y="14"/>
                    <a:pt x="49" y="0"/>
                    <a:pt x="32" y="0"/>
                  </a:cubicBezTo>
                  <a:close/>
                  <a:moveTo>
                    <a:pt x="32" y="51"/>
                  </a:moveTo>
                  <a:cubicBezTo>
                    <a:pt x="21" y="51"/>
                    <a:pt x="12" y="42"/>
                    <a:pt x="12" y="31"/>
                  </a:cubicBezTo>
                  <a:cubicBezTo>
                    <a:pt x="12" y="21"/>
                    <a:pt x="21" y="12"/>
                    <a:pt x="32" y="12"/>
                  </a:cubicBezTo>
                  <a:cubicBezTo>
                    <a:pt x="42" y="12"/>
                    <a:pt x="51" y="21"/>
                    <a:pt x="51" y="31"/>
                  </a:cubicBezTo>
                  <a:cubicBezTo>
                    <a:pt x="51" y="42"/>
                    <a:pt x="42" y="51"/>
                    <a:pt x="3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7"/>
            <p:cNvSpPr>
              <a:spLocks noEditPoints="1"/>
            </p:cNvSpPr>
            <p:nvPr/>
          </p:nvSpPr>
          <p:spPr bwMode="auto">
            <a:xfrm>
              <a:off x="10433050" y="4778376"/>
              <a:ext cx="177800" cy="236538"/>
            </a:xfrm>
            <a:custGeom>
              <a:avLst/>
              <a:gdLst>
                <a:gd name="T0" fmla="*/ 114 w 151"/>
                <a:gd name="T1" fmla="*/ 10 h 201"/>
                <a:gd name="T2" fmla="*/ 113 w 151"/>
                <a:gd name="T3" fmla="*/ 7 h 201"/>
                <a:gd name="T4" fmla="*/ 100 w 151"/>
                <a:gd name="T5" fmla="*/ 0 h 201"/>
                <a:gd name="T6" fmla="*/ 51 w 151"/>
                <a:gd name="T7" fmla="*/ 0 h 201"/>
                <a:gd name="T8" fmla="*/ 38 w 151"/>
                <a:gd name="T9" fmla="*/ 7 h 201"/>
                <a:gd name="T10" fmla="*/ 37 w 151"/>
                <a:gd name="T11" fmla="*/ 10 h 201"/>
                <a:gd name="T12" fmla="*/ 3 w 151"/>
                <a:gd name="T13" fmla="*/ 74 h 201"/>
                <a:gd name="T14" fmla="*/ 1 w 151"/>
                <a:gd name="T15" fmla="*/ 87 h 201"/>
                <a:gd name="T16" fmla="*/ 10 w 151"/>
                <a:gd name="T17" fmla="*/ 98 h 201"/>
                <a:gd name="T18" fmla="*/ 18 w 151"/>
                <a:gd name="T19" fmla="*/ 100 h 201"/>
                <a:gd name="T20" fmla="*/ 33 w 151"/>
                <a:gd name="T21" fmla="*/ 90 h 201"/>
                <a:gd name="T22" fmla="*/ 37 w 151"/>
                <a:gd name="T23" fmla="*/ 83 h 201"/>
                <a:gd name="T24" fmla="*/ 37 w 151"/>
                <a:gd name="T25" fmla="*/ 184 h 201"/>
                <a:gd name="T26" fmla="*/ 54 w 151"/>
                <a:gd name="T27" fmla="*/ 201 h 201"/>
                <a:gd name="T28" fmla="*/ 72 w 151"/>
                <a:gd name="T29" fmla="*/ 184 h 201"/>
                <a:gd name="T30" fmla="*/ 72 w 151"/>
                <a:gd name="T31" fmla="*/ 107 h 201"/>
                <a:gd name="T32" fmla="*/ 79 w 151"/>
                <a:gd name="T33" fmla="*/ 107 h 201"/>
                <a:gd name="T34" fmla="*/ 79 w 151"/>
                <a:gd name="T35" fmla="*/ 184 h 201"/>
                <a:gd name="T36" fmla="*/ 97 w 151"/>
                <a:gd name="T37" fmla="*/ 201 h 201"/>
                <a:gd name="T38" fmla="*/ 114 w 151"/>
                <a:gd name="T39" fmla="*/ 184 h 201"/>
                <a:gd name="T40" fmla="*/ 114 w 151"/>
                <a:gd name="T41" fmla="*/ 83 h 201"/>
                <a:gd name="T42" fmla="*/ 118 w 151"/>
                <a:gd name="T43" fmla="*/ 90 h 201"/>
                <a:gd name="T44" fmla="*/ 133 w 151"/>
                <a:gd name="T45" fmla="*/ 100 h 201"/>
                <a:gd name="T46" fmla="*/ 133 w 151"/>
                <a:gd name="T47" fmla="*/ 100 h 201"/>
                <a:gd name="T48" fmla="*/ 141 w 151"/>
                <a:gd name="T49" fmla="*/ 98 h 201"/>
                <a:gd name="T50" fmla="*/ 150 w 151"/>
                <a:gd name="T51" fmla="*/ 87 h 201"/>
                <a:gd name="T52" fmla="*/ 148 w 151"/>
                <a:gd name="T53" fmla="*/ 74 h 201"/>
                <a:gd name="T54" fmla="*/ 114 w 151"/>
                <a:gd name="T55" fmla="*/ 10 h 201"/>
                <a:gd name="T56" fmla="*/ 138 w 151"/>
                <a:gd name="T57" fmla="*/ 84 h 201"/>
                <a:gd name="T58" fmla="*/ 136 w 151"/>
                <a:gd name="T59" fmla="*/ 87 h 201"/>
                <a:gd name="T60" fmla="*/ 128 w 151"/>
                <a:gd name="T61" fmla="*/ 85 h 201"/>
                <a:gd name="T62" fmla="*/ 113 w 151"/>
                <a:gd name="T63" fmla="*/ 56 h 201"/>
                <a:gd name="T64" fmla="*/ 106 w 151"/>
                <a:gd name="T65" fmla="*/ 53 h 201"/>
                <a:gd name="T66" fmla="*/ 102 w 151"/>
                <a:gd name="T67" fmla="*/ 59 h 201"/>
                <a:gd name="T68" fmla="*/ 102 w 151"/>
                <a:gd name="T69" fmla="*/ 184 h 201"/>
                <a:gd name="T70" fmla="*/ 97 w 151"/>
                <a:gd name="T71" fmla="*/ 189 h 201"/>
                <a:gd name="T72" fmla="*/ 91 w 151"/>
                <a:gd name="T73" fmla="*/ 184 h 201"/>
                <a:gd name="T74" fmla="*/ 91 w 151"/>
                <a:gd name="T75" fmla="*/ 101 h 201"/>
                <a:gd name="T76" fmla="*/ 85 w 151"/>
                <a:gd name="T77" fmla="*/ 95 h 201"/>
                <a:gd name="T78" fmla="*/ 66 w 151"/>
                <a:gd name="T79" fmla="*/ 95 h 201"/>
                <a:gd name="T80" fmla="*/ 60 w 151"/>
                <a:gd name="T81" fmla="*/ 101 h 201"/>
                <a:gd name="T82" fmla="*/ 60 w 151"/>
                <a:gd name="T83" fmla="*/ 184 h 201"/>
                <a:gd name="T84" fmla="*/ 54 w 151"/>
                <a:gd name="T85" fmla="*/ 189 h 201"/>
                <a:gd name="T86" fmla="*/ 49 w 151"/>
                <a:gd name="T87" fmla="*/ 184 h 201"/>
                <a:gd name="T88" fmla="*/ 49 w 151"/>
                <a:gd name="T89" fmla="*/ 59 h 201"/>
                <a:gd name="T90" fmla="*/ 45 w 151"/>
                <a:gd name="T91" fmla="*/ 53 h 201"/>
                <a:gd name="T92" fmla="*/ 38 w 151"/>
                <a:gd name="T93" fmla="*/ 56 h 201"/>
                <a:gd name="T94" fmla="*/ 23 w 151"/>
                <a:gd name="T95" fmla="*/ 85 h 201"/>
                <a:gd name="T96" fmla="*/ 16 w 151"/>
                <a:gd name="T97" fmla="*/ 87 h 201"/>
                <a:gd name="T98" fmla="*/ 13 w 151"/>
                <a:gd name="T99" fmla="*/ 84 h 201"/>
                <a:gd name="T100" fmla="*/ 13 w 151"/>
                <a:gd name="T101" fmla="*/ 80 h 201"/>
                <a:gd name="T102" fmla="*/ 47 w 151"/>
                <a:gd name="T103" fmla="*/ 16 h 201"/>
                <a:gd name="T104" fmla="*/ 48 w 151"/>
                <a:gd name="T105" fmla="*/ 15 h 201"/>
                <a:gd name="T106" fmla="*/ 49 w 151"/>
                <a:gd name="T107" fmla="*/ 13 h 201"/>
                <a:gd name="T108" fmla="*/ 51 w 151"/>
                <a:gd name="T109" fmla="*/ 12 h 201"/>
                <a:gd name="T110" fmla="*/ 100 w 151"/>
                <a:gd name="T111" fmla="*/ 12 h 201"/>
                <a:gd name="T112" fmla="*/ 102 w 151"/>
                <a:gd name="T113" fmla="*/ 13 h 201"/>
                <a:gd name="T114" fmla="*/ 103 w 151"/>
                <a:gd name="T115" fmla="*/ 15 h 201"/>
                <a:gd name="T116" fmla="*/ 104 w 151"/>
                <a:gd name="T117" fmla="*/ 16 h 201"/>
                <a:gd name="T118" fmla="*/ 138 w 151"/>
                <a:gd name="T119" fmla="*/ 80 h 201"/>
                <a:gd name="T120" fmla="*/ 138 w 151"/>
                <a:gd name="T121" fmla="*/ 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201">
                  <a:moveTo>
                    <a:pt x="114" y="10"/>
                  </a:moveTo>
                  <a:cubicBezTo>
                    <a:pt x="114" y="9"/>
                    <a:pt x="113" y="8"/>
                    <a:pt x="113" y="7"/>
                  </a:cubicBezTo>
                  <a:cubicBezTo>
                    <a:pt x="110" y="3"/>
                    <a:pt x="106" y="0"/>
                    <a:pt x="100" y="0"/>
                  </a:cubicBezTo>
                  <a:cubicBezTo>
                    <a:pt x="51" y="0"/>
                    <a:pt x="51" y="0"/>
                    <a:pt x="51" y="0"/>
                  </a:cubicBezTo>
                  <a:cubicBezTo>
                    <a:pt x="45" y="0"/>
                    <a:pt x="41" y="3"/>
                    <a:pt x="38" y="7"/>
                  </a:cubicBezTo>
                  <a:cubicBezTo>
                    <a:pt x="38" y="8"/>
                    <a:pt x="37" y="9"/>
                    <a:pt x="37" y="10"/>
                  </a:cubicBezTo>
                  <a:cubicBezTo>
                    <a:pt x="3" y="74"/>
                    <a:pt x="3" y="74"/>
                    <a:pt x="3" y="74"/>
                  </a:cubicBezTo>
                  <a:cubicBezTo>
                    <a:pt x="1" y="78"/>
                    <a:pt x="0" y="83"/>
                    <a:pt x="1" y="87"/>
                  </a:cubicBezTo>
                  <a:cubicBezTo>
                    <a:pt x="3" y="92"/>
                    <a:pt x="6" y="96"/>
                    <a:pt x="10" y="98"/>
                  </a:cubicBezTo>
                  <a:cubicBezTo>
                    <a:pt x="12" y="99"/>
                    <a:pt x="15" y="100"/>
                    <a:pt x="18" y="100"/>
                  </a:cubicBezTo>
                  <a:cubicBezTo>
                    <a:pt x="24" y="100"/>
                    <a:pt x="30" y="96"/>
                    <a:pt x="33" y="90"/>
                  </a:cubicBezTo>
                  <a:cubicBezTo>
                    <a:pt x="37" y="83"/>
                    <a:pt x="37" y="83"/>
                    <a:pt x="37" y="83"/>
                  </a:cubicBezTo>
                  <a:cubicBezTo>
                    <a:pt x="37" y="184"/>
                    <a:pt x="37" y="184"/>
                    <a:pt x="37" y="184"/>
                  </a:cubicBezTo>
                  <a:cubicBezTo>
                    <a:pt x="37" y="193"/>
                    <a:pt x="45" y="201"/>
                    <a:pt x="54" y="201"/>
                  </a:cubicBezTo>
                  <a:cubicBezTo>
                    <a:pt x="64" y="201"/>
                    <a:pt x="72" y="193"/>
                    <a:pt x="72" y="184"/>
                  </a:cubicBezTo>
                  <a:cubicBezTo>
                    <a:pt x="72" y="107"/>
                    <a:pt x="72" y="107"/>
                    <a:pt x="72" y="107"/>
                  </a:cubicBezTo>
                  <a:cubicBezTo>
                    <a:pt x="79" y="107"/>
                    <a:pt x="79" y="107"/>
                    <a:pt x="79" y="107"/>
                  </a:cubicBezTo>
                  <a:cubicBezTo>
                    <a:pt x="79" y="184"/>
                    <a:pt x="79" y="184"/>
                    <a:pt x="79" y="184"/>
                  </a:cubicBezTo>
                  <a:cubicBezTo>
                    <a:pt x="79" y="193"/>
                    <a:pt x="87" y="201"/>
                    <a:pt x="97" y="201"/>
                  </a:cubicBezTo>
                  <a:cubicBezTo>
                    <a:pt x="106" y="201"/>
                    <a:pt x="114" y="193"/>
                    <a:pt x="114" y="184"/>
                  </a:cubicBezTo>
                  <a:cubicBezTo>
                    <a:pt x="114" y="83"/>
                    <a:pt x="114" y="83"/>
                    <a:pt x="114" y="83"/>
                  </a:cubicBezTo>
                  <a:cubicBezTo>
                    <a:pt x="118" y="90"/>
                    <a:pt x="118" y="90"/>
                    <a:pt x="118" y="90"/>
                  </a:cubicBezTo>
                  <a:cubicBezTo>
                    <a:pt x="121" y="96"/>
                    <a:pt x="127" y="100"/>
                    <a:pt x="133" y="100"/>
                  </a:cubicBezTo>
                  <a:cubicBezTo>
                    <a:pt x="133" y="100"/>
                    <a:pt x="133" y="100"/>
                    <a:pt x="133" y="100"/>
                  </a:cubicBezTo>
                  <a:cubicBezTo>
                    <a:pt x="136" y="100"/>
                    <a:pt x="139" y="99"/>
                    <a:pt x="141" y="98"/>
                  </a:cubicBezTo>
                  <a:cubicBezTo>
                    <a:pt x="145" y="96"/>
                    <a:pt x="148" y="92"/>
                    <a:pt x="150" y="87"/>
                  </a:cubicBezTo>
                  <a:cubicBezTo>
                    <a:pt x="151" y="83"/>
                    <a:pt x="151" y="78"/>
                    <a:pt x="148" y="74"/>
                  </a:cubicBezTo>
                  <a:lnTo>
                    <a:pt x="114" y="10"/>
                  </a:lnTo>
                  <a:close/>
                  <a:moveTo>
                    <a:pt x="138" y="84"/>
                  </a:moveTo>
                  <a:cubicBezTo>
                    <a:pt x="138" y="85"/>
                    <a:pt x="137" y="86"/>
                    <a:pt x="136" y="87"/>
                  </a:cubicBezTo>
                  <a:cubicBezTo>
                    <a:pt x="133" y="88"/>
                    <a:pt x="130" y="87"/>
                    <a:pt x="128" y="85"/>
                  </a:cubicBezTo>
                  <a:cubicBezTo>
                    <a:pt x="113" y="56"/>
                    <a:pt x="113" y="56"/>
                    <a:pt x="113" y="56"/>
                  </a:cubicBezTo>
                  <a:cubicBezTo>
                    <a:pt x="112" y="54"/>
                    <a:pt x="109" y="52"/>
                    <a:pt x="106" y="53"/>
                  </a:cubicBezTo>
                  <a:cubicBezTo>
                    <a:pt x="104" y="54"/>
                    <a:pt x="102" y="56"/>
                    <a:pt x="102" y="59"/>
                  </a:cubicBezTo>
                  <a:cubicBezTo>
                    <a:pt x="102" y="184"/>
                    <a:pt x="102" y="184"/>
                    <a:pt x="102" y="184"/>
                  </a:cubicBezTo>
                  <a:cubicBezTo>
                    <a:pt x="102" y="187"/>
                    <a:pt x="100" y="189"/>
                    <a:pt x="97" y="189"/>
                  </a:cubicBezTo>
                  <a:cubicBezTo>
                    <a:pt x="94" y="189"/>
                    <a:pt x="91" y="187"/>
                    <a:pt x="91" y="184"/>
                  </a:cubicBezTo>
                  <a:cubicBezTo>
                    <a:pt x="91" y="101"/>
                    <a:pt x="91" y="101"/>
                    <a:pt x="91" y="101"/>
                  </a:cubicBezTo>
                  <a:cubicBezTo>
                    <a:pt x="91" y="98"/>
                    <a:pt x="89" y="95"/>
                    <a:pt x="85" y="95"/>
                  </a:cubicBezTo>
                  <a:cubicBezTo>
                    <a:pt x="66" y="95"/>
                    <a:pt x="66" y="95"/>
                    <a:pt x="66" y="95"/>
                  </a:cubicBezTo>
                  <a:cubicBezTo>
                    <a:pt x="62" y="95"/>
                    <a:pt x="60" y="98"/>
                    <a:pt x="60" y="101"/>
                  </a:cubicBezTo>
                  <a:cubicBezTo>
                    <a:pt x="60" y="184"/>
                    <a:pt x="60" y="184"/>
                    <a:pt x="60" y="184"/>
                  </a:cubicBezTo>
                  <a:cubicBezTo>
                    <a:pt x="60" y="187"/>
                    <a:pt x="57" y="189"/>
                    <a:pt x="54" y="189"/>
                  </a:cubicBezTo>
                  <a:cubicBezTo>
                    <a:pt x="52" y="189"/>
                    <a:pt x="49" y="187"/>
                    <a:pt x="49" y="184"/>
                  </a:cubicBezTo>
                  <a:cubicBezTo>
                    <a:pt x="49" y="59"/>
                    <a:pt x="49" y="59"/>
                    <a:pt x="49" y="59"/>
                  </a:cubicBezTo>
                  <a:cubicBezTo>
                    <a:pt x="49" y="56"/>
                    <a:pt x="47" y="54"/>
                    <a:pt x="45" y="53"/>
                  </a:cubicBezTo>
                  <a:cubicBezTo>
                    <a:pt x="42" y="52"/>
                    <a:pt x="39" y="54"/>
                    <a:pt x="38" y="56"/>
                  </a:cubicBezTo>
                  <a:cubicBezTo>
                    <a:pt x="23" y="85"/>
                    <a:pt x="23" y="85"/>
                    <a:pt x="23" y="85"/>
                  </a:cubicBezTo>
                  <a:cubicBezTo>
                    <a:pt x="21" y="87"/>
                    <a:pt x="18" y="88"/>
                    <a:pt x="16" y="87"/>
                  </a:cubicBezTo>
                  <a:cubicBezTo>
                    <a:pt x="14" y="86"/>
                    <a:pt x="13" y="85"/>
                    <a:pt x="13" y="84"/>
                  </a:cubicBezTo>
                  <a:cubicBezTo>
                    <a:pt x="13" y="83"/>
                    <a:pt x="13" y="81"/>
                    <a:pt x="13" y="80"/>
                  </a:cubicBezTo>
                  <a:cubicBezTo>
                    <a:pt x="47" y="16"/>
                    <a:pt x="47" y="16"/>
                    <a:pt x="47" y="16"/>
                  </a:cubicBezTo>
                  <a:cubicBezTo>
                    <a:pt x="48" y="15"/>
                    <a:pt x="48" y="15"/>
                    <a:pt x="48" y="15"/>
                  </a:cubicBezTo>
                  <a:cubicBezTo>
                    <a:pt x="49" y="14"/>
                    <a:pt x="49" y="13"/>
                    <a:pt x="49" y="13"/>
                  </a:cubicBezTo>
                  <a:cubicBezTo>
                    <a:pt x="49" y="12"/>
                    <a:pt x="50" y="12"/>
                    <a:pt x="51" y="12"/>
                  </a:cubicBezTo>
                  <a:cubicBezTo>
                    <a:pt x="100" y="12"/>
                    <a:pt x="100" y="12"/>
                    <a:pt x="100" y="12"/>
                  </a:cubicBezTo>
                  <a:cubicBezTo>
                    <a:pt x="101" y="12"/>
                    <a:pt x="102" y="12"/>
                    <a:pt x="102" y="13"/>
                  </a:cubicBezTo>
                  <a:cubicBezTo>
                    <a:pt x="102" y="13"/>
                    <a:pt x="102" y="14"/>
                    <a:pt x="103" y="15"/>
                  </a:cubicBezTo>
                  <a:cubicBezTo>
                    <a:pt x="103" y="15"/>
                    <a:pt x="104" y="15"/>
                    <a:pt x="104" y="16"/>
                  </a:cubicBezTo>
                  <a:cubicBezTo>
                    <a:pt x="138" y="80"/>
                    <a:pt x="138" y="80"/>
                    <a:pt x="138" y="80"/>
                  </a:cubicBezTo>
                  <a:cubicBezTo>
                    <a:pt x="138" y="81"/>
                    <a:pt x="139" y="83"/>
                    <a:pt x="13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8"/>
            <p:cNvSpPr>
              <a:spLocks noEditPoints="1"/>
            </p:cNvSpPr>
            <p:nvPr/>
          </p:nvSpPr>
          <p:spPr bwMode="auto">
            <a:xfrm>
              <a:off x="10328275" y="4743451"/>
              <a:ext cx="61913" cy="61913"/>
            </a:xfrm>
            <a:custGeom>
              <a:avLst/>
              <a:gdLst>
                <a:gd name="T0" fmla="*/ 27 w 53"/>
                <a:gd name="T1" fmla="*/ 0 h 53"/>
                <a:gd name="T2" fmla="*/ 0 w 53"/>
                <a:gd name="T3" fmla="*/ 26 h 53"/>
                <a:gd name="T4" fmla="*/ 27 w 53"/>
                <a:gd name="T5" fmla="*/ 53 h 53"/>
                <a:gd name="T6" fmla="*/ 53 w 53"/>
                <a:gd name="T7" fmla="*/ 26 h 53"/>
                <a:gd name="T8" fmla="*/ 27 w 53"/>
                <a:gd name="T9" fmla="*/ 0 h 53"/>
                <a:gd name="T10" fmla="*/ 27 w 53"/>
                <a:gd name="T11" fmla="*/ 41 h 53"/>
                <a:gd name="T12" fmla="*/ 12 w 53"/>
                <a:gd name="T13" fmla="*/ 26 h 53"/>
                <a:gd name="T14" fmla="*/ 27 w 53"/>
                <a:gd name="T15" fmla="*/ 12 h 53"/>
                <a:gd name="T16" fmla="*/ 41 w 53"/>
                <a:gd name="T17" fmla="*/ 26 h 53"/>
                <a:gd name="T18" fmla="*/ 27 w 53"/>
                <a:gd name="T19"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7" y="0"/>
                  </a:moveTo>
                  <a:cubicBezTo>
                    <a:pt x="12" y="0"/>
                    <a:pt x="0" y="12"/>
                    <a:pt x="0" y="26"/>
                  </a:cubicBezTo>
                  <a:cubicBezTo>
                    <a:pt x="0" y="41"/>
                    <a:pt x="12" y="53"/>
                    <a:pt x="27" y="53"/>
                  </a:cubicBezTo>
                  <a:cubicBezTo>
                    <a:pt x="41" y="53"/>
                    <a:pt x="53" y="41"/>
                    <a:pt x="53" y="26"/>
                  </a:cubicBezTo>
                  <a:cubicBezTo>
                    <a:pt x="53" y="12"/>
                    <a:pt x="41" y="0"/>
                    <a:pt x="27" y="0"/>
                  </a:cubicBezTo>
                  <a:close/>
                  <a:moveTo>
                    <a:pt x="27" y="41"/>
                  </a:moveTo>
                  <a:cubicBezTo>
                    <a:pt x="19" y="41"/>
                    <a:pt x="12" y="34"/>
                    <a:pt x="12" y="26"/>
                  </a:cubicBezTo>
                  <a:cubicBezTo>
                    <a:pt x="12" y="18"/>
                    <a:pt x="19" y="12"/>
                    <a:pt x="27" y="12"/>
                  </a:cubicBezTo>
                  <a:cubicBezTo>
                    <a:pt x="35" y="12"/>
                    <a:pt x="41" y="18"/>
                    <a:pt x="41" y="26"/>
                  </a:cubicBezTo>
                  <a:cubicBezTo>
                    <a:pt x="41" y="34"/>
                    <a:pt x="35" y="41"/>
                    <a:pt x="27"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9"/>
            <p:cNvSpPr>
              <a:spLocks noEditPoints="1"/>
            </p:cNvSpPr>
            <p:nvPr/>
          </p:nvSpPr>
          <p:spPr bwMode="auto">
            <a:xfrm>
              <a:off x="10285413" y="4814888"/>
              <a:ext cx="147638" cy="200025"/>
            </a:xfrm>
            <a:custGeom>
              <a:avLst/>
              <a:gdLst>
                <a:gd name="T0" fmla="*/ 95 w 126"/>
                <a:gd name="T1" fmla="*/ 10 h 171"/>
                <a:gd name="T2" fmla="*/ 94 w 126"/>
                <a:gd name="T3" fmla="*/ 7 h 171"/>
                <a:gd name="T4" fmla="*/ 83 w 126"/>
                <a:gd name="T5" fmla="*/ 0 h 171"/>
                <a:gd name="T6" fmla="*/ 42 w 126"/>
                <a:gd name="T7" fmla="*/ 0 h 171"/>
                <a:gd name="T8" fmla="*/ 31 w 126"/>
                <a:gd name="T9" fmla="*/ 7 h 171"/>
                <a:gd name="T10" fmla="*/ 30 w 126"/>
                <a:gd name="T11" fmla="*/ 10 h 171"/>
                <a:gd name="T12" fmla="*/ 2 w 126"/>
                <a:gd name="T13" fmla="*/ 62 h 171"/>
                <a:gd name="T14" fmla="*/ 1 w 126"/>
                <a:gd name="T15" fmla="*/ 74 h 171"/>
                <a:gd name="T16" fmla="*/ 8 w 126"/>
                <a:gd name="T17" fmla="*/ 83 h 171"/>
                <a:gd name="T18" fmla="*/ 16 w 126"/>
                <a:gd name="T19" fmla="*/ 85 h 171"/>
                <a:gd name="T20" fmla="*/ 29 w 126"/>
                <a:gd name="T21" fmla="*/ 77 h 171"/>
                <a:gd name="T22" fmla="*/ 30 w 126"/>
                <a:gd name="T23" fmla="*/ 74 h 171"/>
                <a:gd name="T24" fmla="*/ 30 w 126"/>
                <a:gd name="T25" fmla="*/ 156 h 171"/>
                <a:gd name="T26" fmla="*/ 45 w 126"/>
                <a:gd name="T27" fmla="*/ 171 h 171"/>
                <a:gd name="T28" fmla="*/ 61 w 126"/>
                <a:gd name="T29" fmla="*/ 156 h 171"/>
                <a:gd name="T30" fmla="*/ 61 w 126"/>
                <a:gd name="T31" fmla="*/ 91 h 171"/>
                <a:gd name="T32" fmla="*/ 65 w 126"/>
                <a:gd name="T33" fmla="*/ 91 h 171"/>
                <a:gd name="T34" fmla="*/ 65 w 126"/>
                <a:gd name="T35" fmla="*/ 156 h 171"/>
                <a:gd name="T36" fmla="*/ 80 w 126"/>
                <a:gd name="T37" fmla="*/ 171 h 171"/>
                <a:gd name="T38" fmla="*/ 95 w 126"/>
                <a:gd name="T39" fmla="*/ 156 h 171"/>
                <a:gd name="T40" fmla="*/ 95 w 126"/>
                <a:gd name="T41" fmla="*/ 74 h 171"/>
                <a:gd name="T42" fmla="*/ 96 w 126"/>
                <a:gd name="T43" fmla="*/ 77 h 171"/>
                <a:gd name="T44" fmla="*/ 110 w 126"/>
                <a:gd name="T45" fmla="*/ 85 h 171"/>
                <a:gd name="T46" fmla="*/ 117 w 126"/>
                <a:gd name="T47" fmla="*/ 83 h 171"/>
                <a:gd name="T48" fmla="*/ 124 w 126"/>
                <a:gd name="T49" fmla="*/ 74 h 171"/>
                <a:gd name="T50" fmla="*/ 123 w 126"/>
                <a:gd name="T51" fmla="*/ 62 h 171"/>
                <a:gd name="T52" fmla="*/ 95 w 126"/>
                <a:gd name="T53" fmla="*/ 10 h 171"/>
                <a:gd name="T54" fmla="*/ 113 w 126"/>
                <a:gd name="T55" fmla="*/ 70 h 171"/>
                <a:gd name="T56" fmla="*/ 111 w 126"/>
                <a:gd name="T57" fmla="*/ 72 h 171"/>
                <a:gd name="T58" fmla="*/ 107 w 126"/>
                <a:gd name="T59" fmla="*/ 71 h 171"/>
                <a:gd name="T60" fmla="*/ 94 w 126"/>
                <a:gd name="T61" fmla="*/ 47 h 171"/>
                <a:gd name="T62" fmla="*/ 88 w 126"/>
                <a:gd name="T63" fmla="*/ 44 h 171"/>
                <a:gd name="T64" fmla="*/ 83 w 126"/>
                <a:gd name="T65" fmla="*/ 50 h 171"/>
                <a:gd name="T66" fmla="*/ 83 w 126"/>
                <a:gd name="T67" fmla="*/ 156 h 171"/>
                <a:gd name="T68" fmla="*/ 80 w 126"/>
                <a:gd name="T69" fmla="*/ 159 h 171"/>
                <a:gd name="T70" fmla="*/ 77 w 126"/>
                <a:gd name="T71" fmla="*/ 156 h 171"/>
                <a:gd name="T72" fmla="*/ 77 w 126"/>
                <a:gd name="T73" fmla="*/ 85 h 171"/>
                <a:gd name="T74" fmla="*/ 71 w 126"/>
                <a:gd name="T75" fmla="*/ 79 h 171"/>
                <a:gd name="T76" fmla="*/ 55 w 126"/>
                <a:gd name="T77" fmla="*/ 79 h 171"/>
                <a:gd name="T78" fmla="*/ 49 w 126"/>
                <a:gd name="T79" fmla="*/ 85 h 171"/>
                <a:gd name="T80" fmla="*/ 49 w 126"/>
                <a:gd name="T81" fmla="*/ 156 h 171"/>
                <a:gd name="T82" fmla="*/ 45 w 126"/>
                <a:gd name="T83" fmla="*/ 159 h 171"/>
                <a:gd name="T84" fmla="*/ 42 w 126"/>
                <a:gd name="T85" fmla="*/ 156 h 171"/>
                <a:gd name="T86" fmla="*/ 42 w 126"/>
                <a:gd name="T87" fmla="*/ 50 h 171"/>
                <a:gd name="T88" fmla="*/ 38 w 126"/>
                <a:gd name="T89" fmla="*/ 44 h 171"/>
                <a:gd name="T90" fmla="*/ 31 w 126"/>
                <a:gd name="T91" fmla="*/ 47 h 171"/>
                <a:gd name="T92" fmla="*/ 18 w 126"/>
                <a:gd name="T93" fmla="*/ 71 h 171"/>
                <a:gd name="T94" fmla="*/ 14 w 126"/>
                <a:gd name="T95" fmla="*/ 72 h 171"/>
                <a:gd name="T96" fmla="*/ 12 w 126"/>
                <a:gd name="T97" fmla="*/ 70 h 171"/>
                <a:gd name="T98" fmla="*/ 13 w 126"/>
                <a:gd name="T99" fmla="*/ 68 h 171"/>
                <a:gd name="T100" fmla="*/ 41 w 126"/>
                <a:gd name="T101" fmla="*/ 15 h 171"/>
                <a:gd name="T102" fmla="*/ 41 w 126"/>
                <a:gd name="T103" fmla="*/ 15 h 171"/>
                <a:gd name="T104" fmla="*/ 42 w 126"/>
                <a:gd name="T105" fmla="*/ 12 h 171"/>
                <a:gd name="T106" fmla="*/ 83 w 126"/>
                <a:gd name="T107" fmla="*/ 13 h 171"/>
                <a:gd name="T108" fmla="*/ 84 w 126"/>
                <a:gd name="T109" fmla="*/ 15 h 171"/>
                <a:gd name="T110" fmla="*/ 85 w 126"/>
                <a:gd name="T111" fmla="*/ 15 h 171"/>
                <a:gd name="T112" fmla="*/ 113 w 126"/>
                <a:gd name="T113" fmla="*/ 68 h 171"/>
                <a:gd name="T114" fmla="*/ 113 w 126"/>
                <a:gd name="T115" fmla="*/ 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71">
                  <a:moveTo>
                    <a:pt x="95" y="10"/>
                  </a:moveTo>
                  <a:cubicBezTo>
                    <a:pt x="95" y="9"/>
                    <a:pt x="95" y="8"/>
                    <a:pt x="94" y="7"/>
                  </a:cubicBezTo>
                  <a:cubicBezTo>
                    <a:pt x="92" y="3"/>
                    <a:pt x="88" y="0"/>
                    <a:pt x="83" y="0"/>
                  </a:cubicBezTo>
                  <a:cubicBezTo>
                    <a:pt x="42" y="0"/>
                    <a:pt x="42" y="0"/>
                    <a:pt x="42" y="0"/>
                  </a:cubicBezTo>
                  <a:cubicBezTo>
                    <a:pt x="38" y="0"/>
                    <a:pt x="33" y="3"/>
                    <a:pt x="31" y="7"/>
                  </a:cubicBezTo>
                  <a:cubicBezTo>
                    <a:pt x="31" y="8"/>
                    <a:pt x="30" y="9"/>
                    <a:pt x="30" y="10"/>
                  </a:cubicBezTo>
                  <a:cubicBezTo>
                    <a:pt x="2" y="62"/>
                    <a:pt x="2" y="62"/>
                    <a:pt x="2" y="62"/>
                  </a:cubicBezTo>
                  <a:cubicBezTo>
                    <a:pt x="0" y="66"/>
                    <a:pt x="0" y="70"/>
                    <a:pt x="1" y="74"/>
                  </a:cubicBezTo>
                  <a:cubicBezTo>
                    <a:pt x="2" y="78"/>
                    <a:pt x="5" y="81"/>
                    <a:pt x="8" y="83"/>
                  </a:cubicBezTo>
                  <a:cubicBezTo>
                    <a:pt x="11" y="84"/>
                    <a:pt x="13" y="85"/>
                    <a:pt x="16" y="85"/>
                  </a:cubicBezTo>
                  <a:cubicBezTo>
                    <a:pt x="21" y="85"/>
                    <a:pt x="26" y="82"/>
                    <a:pt x="29" y="77"/>
                  </a:cubicBezTo>
                  <a:cubicBezTo>
                    <a:pt x="30" y="74"/>
                    <a:pt x="30" y="74"/>
                    <a:pt x="30" y="74"/>
                  </a:cubicBezTo>
                  <a:cubicBezTo>
                    <a:pt x="30" y="156"/>
                    <a:pt x="30" y="156"/>
                    <a:pt x="30" y="156"/>
                  </a:cubicBezTo>
                  <a:cubicBezTo>
                    <a:pt x="30" y="164"/>
                    <a:pt x="37" y="171"/>
                    <a:pt x="45" y="171"/>
                  </a:cubicBezTo>
                  <a:cubicBezTo>
                    <a:pt x="54" y="171"/>
                    <a:pt x="61" y="164"/>
                    <a:pt x="61" y="156"/>
                  </a:cubicBezTo>
                  <a:cubicBezTo>
                    <a:pt x="61" y="91"/>
                    <a:pt x="61" y="91"/>
                    <a:pt x="61" y="91"/>
                  </a:cubicBezTo>
                  <a:cubicBezTo>
                    <a:pt x="65" y="91"/>
                    <a:pt x="65" y="91"/>
                    <a:pt x="65" y="91"/>
                  </a:cubicBezTo>
                  <a:cubicBezTo>
                    <a:pt x="65" y="156"/>
                    <a:pt x="65" y="156"/>
                    <a:pt x="65" y="156"/>
                  </a:cubicBezTo>
                  <a:cubicBezTo>
                    <a:pt x="65" y="164"/>
                    <a:pt x="72" y="171"/>
                    <a:pt x="80" y="171"/>
                  </a:cubicBezTo>
                  <a:cubicBezTo>
                    <a:pt x="88" y="171"/>
                    <a:pt x="95" y="164"/>
                    <a:pt x="95" y="156"/>
                  </a:cubicBezTo>
                  <a:cubicBezTo>
                    <a:pt x="95" y="74"/>
                    <a:pt x="95" y="74"/>
                    <a:pt x="95" y="74"/>
                  </a:cubicBezTo>
                  <a:cubicBezTo>
                    <a:pt x="96" y="77"/>
                    <a:pt x="96" y="77"/>
                    <a:pt x="96" y="77"/>
                  </a:cubicBezTo>
                  <a:cubicBezTo>
                    <a:pt x="99" y="82"/>
                    <a:pt x="104" y="85"/>
                    <a:pt x="110" y="85"/>
                  </a:cubicBezTo>
                  <a:cubicBezTo>
                    <a:pt x="112" y="85"/>
                    <a:pt x="115" y="84"/>
                    <a:pt x="117" y="83"/>
                  </a:cubicBezTo>
                  <a:cubicBezTo>
                    <a:pt x="121" y="81"/>
                    <a:pt x="123" y="78"/>
                    <a:pt x="124" y="74"/>
                  </a:cubicBezTo>
                  <a:cubicBezTo>
                    <a:pt x="126" y="70"/>
                    <a:pt x="125" y="66"/>
                    <a:pt x="123" y="62"/>
                  </a:cubicBezTo>
                  <a:lnTo>
                    <a:pt x="95" y="10"/>
                  </a:lnTo>
                  <a:close/>
                  <a:moveTo>
                    <a:pt x="113" y="70"/>
                  </a:moveTo>
                  <a:cubicBezTo>
                    <a:pt x="113" y="71"/>
                    <a:pt x="112" y="72"/>
                    <a:pt x="111" y="72"/>
                  </a:cubicBezTo>
                  <a:cubicBezTo>
                    <a:pt x="110" y="73"/>
                    <a:pt x="108" y="73"/>
                    <a:pt x="107" y="71"/>
                  </a:cubicBezTo>
                  <a:cubicBezTo>
                    <a:pt x="94" y="47"/>
                    <a:pt x="94" y="47"/>
                    <a:pt x="94" y="47"/>
                  </a:cubicBezTo>
                  <a:cubicBezTo>
                    <a:pt x="93" y="45"/>
                    <a:pt x="90" y="44"/>
                    <a:pt x="88" y="44"/>
                  </a:cubicBezTo>
                  <a:cubicBezTo>
                    <a:pt x="85" y="45"/>
                    <a:pt x="83" y="47"/>
                    <a:pt x="83" y="50"/>
                  </a:cubicBezTo>
                  <a:cubicBezTo>
                    <a:pt x="83" y="156"/>
                    <a:pt x="83" y="156"/>
                    <a:pt x="83" y="156"/>
                  </a:cubicBezTo>
                  <a:cubicBezTo>
                    <a:pt x="83" y="158"/>
                    <a:pt x="82" y="159"/>
                    <a:pt x="80" y="159"/>
                  </a:cubicBezTo>
                  <a:cubicBezTo>
                    <a:pt x="78" y="159"/>
                    <a:pt x="77" y="158"/>
                    <a:pt x="77" y="156"/>
                  </a:cubicBezTo>
                  <a:cubicBezTo>
                    <a:pt x="77" y="85"/>
                    <a:pt x="77" y="85"/>
                    <a:pt x="77" y="85"/>
                  </a:cubicBezTo>
                  <a:cubicBezTo>
                    <a:pt x="77" y="82"/>
                    <a:pt x="74" y="79"/>
                    <a:pt x="71" y="79"/>
                  </a:cubicBezTo>
                  <a:cubicBezTo>
                    <a:pt x="55" y="79"/>
                    <a:pt x="55" y="79"/>
                    <a:pt x="55" y="79"/>
                  </a:cubicBezTo>
                  <a:cubicBezTo>
                    <a:pt x="51" y="79"/>
                    <a:pt x="49" y="82"/>
                    <a:pt x="49" y="85"/>
                  </a:cubicBezTo>
                  <a:cubicBezTo>
                    <a:pt x="49" y="156"/>
                    <a:pt x="49" y="156"/>
                    <a:pt x="49" y="156"/>
                  </a:cubicBezTo>
                  <a:cubicBezTo>
                    <a:pt x="49" y="158"/>
                    <a:pt x="47" y="159"/>
                    <a:pt x="45" y="159"/>
                  </a:cubicBezTo>
                  <a:cubicBezTo>
                    <a:pt x="44" y="159"/>
                    <a:pt x="42" y="158"/>
                    <a:pt x="42" y="156"/>
                  </a:cubicBezTo>
                  <a:cubicBezTo>
                    <a:pt x="42" y="50"/>
                    <a:pt x="42" y="50"/>
                    <a:pt x="42" y="50"/>
                  </a:cubicBezTo>
                  <a:cubicBezTo>
                    <a:pt x="42" y="47"/>
                    <a:pt x="40" y="45"/>
                    <a:pt x="38" y="44"/>
                  </a:cubicBezTo>
                  <a:cubicBezTo>
                    <a:pt x="35" y="44"/>
                    <a:pt x="32" y="45"/>
                    <a:pt x="31" y="47"/>
                  </a:cubicBezTo>
                  <a:cubicBezTo>
                    <a:pt x="18" y="71"/>
                    <a:pt x="18" y="71"/>
                    <a:pt x="18" y="71"/>
                  </a:cubicBezTo>
                  <a:cubicBezTo>
                    <a:pt x="17" y="73"/>
                    <a:pt x="15" y="73"/>
                    <a:pt x="14" y="72"/>
                  </a:cubicBezTo>
                  <a:cubicBezTo>
                    <a:pt x="13" y="72"/>
                    <a:pt x="13" y="71"/>
                    <a:pt x="12" y="70"/>
                  </a:cubicBezTo>
                  <a:cubicBezTo>
                    <a:pt x="12" y="70"/>
                    <a:pt x="12" y="69"/>
                    <a:pt x="13" y="68"/>
                  </a:cubicBezTo>
                  <a:cubicBezTo>
                    <a:pt x="41" y="15"/>
                    <a:pt x="41" y="15"/>
                    <a:pt x="41" y="15"/>
                  </a:cubicBezTo>
                  <a:cubicBezTo>
                    <a:pt x="41" y="15"/>
                    <a:pt x="41" y="15"/>
                    <a:pt x="41" y="15"/>
                  </a:cubicBezTo>
                  <a:cubicBezTo>
                    <a:pt x="42" y="14"/>
                    <a:pt x="42" y="13"/>
                    <a:pt x="42" y="12"/>
                  </a:cubicBezTo>
                  <a:cubicBezTo>
                    <a:pt x="83" y="13"/>
                    <a:pt x="83" y="13"/>
                    <a:pt x="83" y="13"/>
                  </a:cubicBezTo>
                  <a:cubicBezTo>
                    <a:pt x="83" y="13"/>
                    <a:pt x="84" y="14"/>
                    <a:pt x="84" y="15"/>
                  </a:cubicBezTo>
                  <a:cubicBezTo>
                    <a:pt x="85" y="15"/>
                    <a:pt x="85" y="15"/>
                    <a:pt x="85" y="15"/>
                  </a:cubicBezTo>
                  <a:cubicBezTo>
                    <a:pt x="113" y="68"/>
                    <a:pt x="113" y="68"/>
                    <a:pt x="113" y="68"/>
                  </a:cubicBezTo>
                  <a:cubicBezTo>
                    <a:pt x="113" y="69"/>
                    <a:pt x="113" y="70"/>
                    <a:pt x="11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9"/>
          <p:cNvSpPr>
            <a:spLocks noEditPoints="1"/>
          </p:cNvSpPr>
          <p:nvPr/>
        </p:nvSpPr>
        <p:spPr bwMode="auto">
          <a:xfrm>
            <a:off x="9495716" y="1900902"/>
            <a:ext cx="1943254" cy="1834020"/>
          </a:xfrm>
          <a:custGeom>
            <a:avLst/>
            <a:gdLst>
              <a:gd name="T0" fmla="*/ 405 w 414"/>
              <a:gd name="T1" fmla="*/ 164 h 392"/>
              <a:gd name="T2" fmla="*/ 348 w 414"/>
              <a:gd name="T3" fmla="*/ 114 h 392"/>
              <a:gd name="T4" fmla="*/ 348 w 414"/>
              <a:gd name="T5" fmla="*/ 46 h 392"/>
              <a:gd name="T6" fmla="*/ 331 w 414"/>
              <a:gd name="T7" fmla="*/ 29 h 392"/>
              <a:gd name="T8" fmla="*/ 300 w 414"/>
              <a:gd name="T9" fmla="*/ 29 h 392"/>
              <a:gd name="T10" fmla="*/ 283 w 414"/>
              <a:gd name="T11" fmla="*/ 46 h 392"/>
              <a:gd name="T12" fmla="*/ 283 w 414"/>
              <a:gd name="T13" fmla="*/ 56 h 392"/>
              <a:gd name="T14" fmla="*/ 230 w 414"/>
              <a:gd name="T15" fmla="*/ 8 h 392"/>
              <a:gd name="T16" fmla="*/ 207 w 414"/>
              <a:gd name="T17" fmla="*/ 0 h 392"/>
              <a:gd name="T18" fmla="*/ 184 w 414"/>
              <a:gd name="T19" fmla="*/ 8 h 392"/>
              <a:gd name="T20" fmla="*/ 9 w 414"/>
              <a:gd name="T21" fmla="*/ 164 h 392"/>
              <a:gd name="T22" fmla="*/ 2 w 414"/>
              <a:gd name="T23" fmla="*/ 183 h 392"/>
              <a:gd name="T24" fmla="*/ 19 w 414"/>
              <a:gd name="T25" fmla="*/ 192 h 392"/>
              <a:gd name="T26" fmla="*/ 57 w 414"/>
              <a:gd name="T27" fmla="*/ 192 h 392"/>
              <a:gd name="T28" fmla="*/ 57 w 414"/>
              <a:gd name="T29" fmla="*/ 361 h 392"/>
              <a:gd name="T30" fmla="*/ 89 w 414"/>
              <a:gd name="T31" fmla="*/ 392 h 392"/>
              <a:gd name="T32" fmla="*/ 154 w 414"/>
              <a:gd name="T33" fmla="*/ 392 h 392"/>
              <a:gd name="T34" fmla="*/ 160 w 414"/>
              <a:gd name="T35" fmla="*/ 386 h 392"/>
              <a:gd name="T36" fmla="*/ 160 w 414"/>
              <a:gd name="T37" fmla="*/ 281 h 392"/>
              <a:gd name="T38" fmla="*/ 168 w 414"/>
              <a:gd name="T39" fmla="*/ 272 h 392"/>
              <a:gd name="T40" fmla="*/ 245 w 414"/>
              <a:gd name="T41" fmla="*/ 272 h 392"/>
              <a:gd name="T42" fmla="*/ 254 w 414"/>
              <a:gd name="T43" fmla="*/ 281 h 392"/>
              <a:gd name="T44" fmla="*/ 254 w 414"/>
              <a:gd name="T45" fmla="*/ 386 h 392"/>
              <a:gd name="T46" fmla="*/ 260 w 414"/>
              <a:gd name="T47" fmla="*/ 392 h 392"/>
              <a:gd name="T48" fmla="*/ 325 w 414"/>
              <a:gd name="T49" fmla="*/ 392 h 392"/>
              <a:gd name="T50" fmla="*/ 356 w 414"/>
              <a:gd name="T51" fmla="*/ 361 h 392"/>
              <a:gd name="T52" fmla="*/ 356 w 414"/>
              <a:gd name="T53" fmla="*/ 192 h 392"/>
              <a:gd name="T54" fmla="*/ 394 w 414"/>
              <a:gd name="T55" fmla="*/ 192 h 392"/>
              <a:gd name="T56" fmla="*/ 412 w 414"/>
              <a:gd name="T57" fmla="*/ 183 h 392"/>
              <a:gd name="T58" fmla="*/ 405 w 414"/>
              <a:gd name="T59" fmla="*/ 164 h 392"/>
              <a:gd name="T60" fmla="*/ 394 w 414"/>
              <a:gd name="T61" fmla="*/ 180 h 392"/>
              <a:gd name="T62" fmla="*/ 350 w 414"/>
              <a:gd name="T63" fmla="*/ 180 h 392"/>
              <a:gd name="T64" fmla="*/ 344 w 414"/>
              <a:gd name="T65" fmla="*/ 186 h 392"/>
              <a:gd name="T66" fmla="*/ 344 w 414"/>
              <a:gd name="T67" fmla="*/ 361 h 392"/>
              <a:gd name="T68" fmla="*/ 325 w 414"/>
              <a:gd name="T69" fmla="*/ 380 h 392"/>
              <a:gd name="T70" fmla="*/ 266 w 414"/>
              <a:gd name="T71" fmla="*/ 380 h 392"/>
              <a:gd name="T72" fmla="*/ 266 w 414"/>
              <a:gd name="T73" fmla="*/ 281 h 392"/>
              <a:gd name="T74" fmla="*/ 245 w 414"/>
              <a:gd name="T75" fmla="*/ 260 h 392"/>
              <a:gd name="T76" fmla="*/ 168 w 414"/>
              <a:gd name="T77" fmla="*/ 260 h 392"/>
              <a:gd name="T78" fmla="*/ 148 w 414"/>
              <a:gd name="T79" fmla="*/ 281 h 392"/>
              <a:gd name="T80" fmla="*/ 148 w 414"/>
              <a:gd name="T81" fmla="*/ 380 h 392"/>
              <a:gd name="T82" fmla="*/ 89 w 414"/>
              <a:gd name="T83" fmla="*/ 380 h 392"/>
              <a:gd name="T84" fmla="*/ 69 w 414"/>
              <a:gd name="T85" fmla="*/ 361 h 392"/>
              <a:gd name="T86" fmla="*/ 69 w 414"/>
              <a:gd name="T87" fmla="*/ 186 h 392"/>
              <a:gd name="T88" fmla="*/ 63 w 414"/>
              <a:gd name="T89" fmla="*/ 180 h 392"/>
              <a:gd name="T90" fmla="*/ 19 w 414"/>
              <a:gd name="T91" fmla="*/ 180 h 392"/>
              <a:gd name="T92" fmla="*/ 13 w 414"/>
              <a:gd name="T93" fmla="*/ 179 h 392"/>
              <a:gd name="T94" fmla="*/ 17 w 414"/>
              <a:gd name="T95" fmla="*/ 173 h 392"/>
              <a:gd name="T96" fmla="*/ 192 w 414"/>
              <a:gd name="T97" fmla="*/ 17 h 392"/>
              <a:gd name="T98" fmla="*/ 207 w 414"/>
              <a:gd name="T99" fmla="*/ 12 h 392"/>
              <a:gd name="T100" fmla="*/ 222 w 414"/>
              <a:gd name="T101" fmla="*/ 17 h 392"/>
              <a:gd name="T102" fmla="*/ 285 w 414"/>
              <a:gd name="T103" fmla="*/ 74 h 392"/>
              <a:gd name="T104" fmla="*/ 292 w 414"/>
              <a:gd name="T105" fmla="*/ 75 h 392"/>
              <a:gd name="T106" fmla="*/ 295 w 414"/>
              <a:gd name="T107" fmla="*/ 70 h 392"/>
              <a:gd name="T108" fmla="*/ 295 w 414"/>
              <a:gd name="T109" fmla="*/ 46 h 392"/>
              <a:gd name="T110" fmla="*/ 300 w 414"/>
              <a:gd name="T111" fmla="*/ 41 h 392"/>
              <a:gd name="T112" fmla="*/ 331 w 414"/>
              <a:gd name="T113" fmla="*/ 41 h 392"/>
              <a:gd name="T114" fmla="*/ 336 w 414"/>
              <a:gd name="T115" fmla="*/ 46 h 392"/>
              <a:gd name="T116" fmla="*/ 336 w 414"/>
              <a:gd name="T117" fmla="*/ 117 h 392"/>
              <a:gd name="T118" fmla="*/ 338 w 414"/>
              <a:gd name="T119" fmla="*/ 121 h 392"/>
              <a:gd name="T120" fmla="*/ 397 w 414"/>
              <a:gd name="T121" fmla="*/ 173 h 392"/>
              <a:gd name="T122" fmla="*/ 401 w 414"/>
              <a:gd name="T123" fmla="*/ 179 h 392"/>
              <a:gd name="T124" fmla="*/ 394 w 414"/>
              <a:gd name="T125" fmla="*/ 1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392">
                <a:moveTo>
                  <a:pt x="405" y="164"/>
                </a:moveTo>
                <a:cubicBezTo>
                  <a:pt x="348" y="114"/>
                  <a:pt x="348" y="114"/>
                  <a:pt x="348" y="114"/>
                </a:cubicBezTo>
                <a:cubicBezTo>
                  <a:pt x="348" y="46"/>
                  <a:pt x="348" y="46"/>
                  <a:pt x="348" y="46"/>
                </a:cubicBezTo>
                <a:cubicBezTo>
                  <a:pt x="348" y="37"/>
                  <a:pt x="341" y="29"/>
                  <a:pt x="331" y="29"/>
                </a:cubicBezTo>
                <a:cubicBezTo>
                  <a:pt x="300" y="29"/>
                  <a:pt x="300" y="29"/>
                  <a:pt x="300" y="29"/>
                </a:cubicBezTo>
                <a:cubicBezTo>
                  <a:pt x="291" y="29"/>
                  <a:pt x="283" y="37"/>
                  <a:pt x="283" y="46"/>
                </a:cubicBezTo>
                <a:cubicBezTo>
                  <a:pt x="283" y="56"/>
                  <a:pt x="283" y="56"/>
                  <a:pt x="283" y="56"/>
                </a:cubicBezTo>
                <a:cubicBezTo>
                  <a:pt x="230" y="8"/>
                  <a:pt x="230" y="8"/>
                  <a:pt x="230" y="8"/>
                </a:cubicBezTo>
                <a:cubicBezTo>
                  <a:pt x="223" y="3"/>
                  <a:pt x="215" y="0"/>
                  <a:pt x="207" y="0"/>
                </a:cubicBezTo>
                <a:cubicBezTo>
                  <a:pt x="198" y="0"/>
                  <a:pt x="190" y="3"/>
                  <a:pt x="184" y="8"/>
                </a:cubicBezTo>
                <a:cubicBezTo>
                  <a:pt x="9" y="164"/>
                  <a:pt x="9" y="164"/>
                  <a:pt x="9" y="164"/>
                </a:cubicBezTo>
                <a:cubicBezTo>
                  <a:pt x="0" y="173"/>
                  <a:pt x="0" y="180"/>
                  <a:pt x="2" y="183"/>
                </a:cubicBezTo>
                <a:cubicBezTo>
                  <a:pt x="3" y="186"/>
                  <a:pt x="7" y="192"/>
                  <a:pt x="19" y="192"/>
                </a:cubicBezTo>
                <a:cubicBezTo>
                  <a:pt x="57" y="192"/>
                  <a:pt x="57" y="192"/>
                  <a:pt x="57" y="192"/>
                </a:cubicBezTo>
                <a:cubicBezTo>
                  <a:pt x="57" y="361"/>
                  <a:pt x="57" y="361"/>
                  <a:pt x="57" y="361"/>
                </a:cubicBezTo>
                <a:cubicBezTo>
                  <a:pt x="57" y="378"/>
                  <a:pt x="71" y="392"/>
                  <a:pt x="89" y="392"/>
                </a:cubicBezTo>
                <a:cubicBezTo>
                  <a:pt x="154" y="392"/>
                  <a:pt x="154" y="392"/>
                  <a:pt x="154" y="392"/>
                </a:cubicBezTo>
                <a:cubicBezTo>
                  <a:pt x="157" y="392"/>
                  <a:pt x="160" y="390"/>
                  <a:pt x="160" y="386"/>
                </a:cubicBezTo>
                <a:cubicBezTo>
                  <a:pt x="160" y="281"/>
                  <a:pt x="160" y="281"/>
                  <a:pt x="160" y="281"/>
                </a:cubicBezTo>
                <a:cubicBezTo>
                  <a:pt x="160" y="276"/>
                  <a:pt x="164" y="272"/>
                  <a:pt x="168" y="272"/>
                </a:cubicBezTo>
                <a:cubicBezTo>
                  <a:pt x="245" y="272"/>
                  <a:pt x="245" y="272"/>
                  <a:pt x="245" y="272"/>
                </a:cubicBezTo>
                <a:cubicBezTo>
                  <a:pt x="250" y="272"/>
                  <a:pt x="254" y="276"/>
                  <a:pt x="254" y="281"/>
                </a:cubicBezTo>
                <a:cubicBezTo>
                  <a:pt x="254" y="386"/>
                  <a:pt x="254" y="386"/>
                  <a:pt x="254" y="386"/>
                </a:cubicBezTo>
                <a:cubicBezTo>
                  <a:pt x="254" y="390"/>
                  <a:pt x="256" y="392"/>
                  <a:pt x="260" y="392"/>
                </a:cubicBezTo>
                <a:cubicBezTo>
                  <a:pt x="325" y="392"/>
                  <a:pt x="325" y="392"/>
                  <a:pt x="325" y="392"/>
                </a:cubicBezTo>
                <a:cubicBezTo>
                  <a:pt x="342" y="392"/>
                  <a:pt x="356" y="378"/>
                  <a:pt x="356" y="361"/>
                </a:cubicBezTo>
                <a:cubicBezTo>
                  <a:pt x="356" y="192"/>
                  <a:pt x="356" y="192"/>
                  <a:pt x="356" y="192"/>
                </a:cubicBezTo>
                <a:cubicBezTo>
                  <a:pt x="394" y="192"/>
                  <a:pt x="394" y="192"/>
                  <a:pt x="394" y="192"/>
                </a:cubicBezTo>
                <a:cubicBezTo>
                  <a:pt x="407" y="192"/>
                  <a:pt x="411" y="186"/>
                  <a:pt x="412" y="183"/>
                </a:cubicBezTo>
                <a:cubicBezTo>
                  <a:pt x="413" y="180"/>
                  <a:pt x="414" y="173"/>
                  <a:pt x="405" y="164"/>
                </a:cubicBezTo>
                <a:close/>
                <a:moveTo>
                  <a:pt x="394" y="180"/>
                </a:moveTo>
                <a:cubicBezTo>
                  <a:pt x="350" y="180"/>
                  <a:pt x="350" y="180"/>
                  <a:pt x="350" y="180"/>
                </a:cubicBezTo>
                <a:cubicBezTo>
                  <a:pt x="347" y="180"/>
                  <a:pt x="344" y="182"/>
                  <a:pt x="344" y="186"/>
                </a:cubicBezTo>
                <a:cubicBezTo>
                  <a:pt x="344" y="361"/>
                  <a:pt x="344" y="361"/>
                  <a:pt x="344" y="361"/>
                </a:cubicBezTo>
                <a:cubicBezTo>
                  <a:pt x="344" y="372"/>
                  <a:pt x="336" y="380"/>
                  <a:pt x="325" y="380"/>
                </a:cubicBezTo>
                <a:cubicBezTo>
                  <a:pt x="266" y="380"/>
                  <a:pt x="266" y="380"/>
                  <a:pt x="266" y="380"/>
                </a:cubicBezTo>
                <a:cubicBezTo>
                  <a:pt x="266" y="281"/>
                  <a:pt x="266" y="281"/>
                  <a:pt x="266" y="281"/>
                </a:cubicBezTo>
                <a:cubicBezTo>
                  <a:pt x="266" y="269"/>
                  <a:pt x="257" y="260"/>
                  <a:pt x="245" y="260"/>
                </a:cubicBezTo>
                <a:cubicBezTo>
                  <a:pt x="168" y="260"/>
                  <a:pt x="168" y="260"/>
                  <a:pt x="168" y="260"/>
                </a:cubicBezTo>
                <a:cubicBezTo>
                  <a:pt x="157" y="260"/>
                  <a:pt x="148" y="269"/>
                  <a:pt x="148" y="281"/>
                </a:cubicBezTo>
                <a:cubicBezTo>
                  <a:pt x="148" y="380"/>
                  <a:pt x="148" y="380"/>
                  <a:pt x="148" y="380"/>
                </a:cubicBezTo>
                <a:cubicBezTo>
                  <a:pt x="89" y="380"/>
                  <a:pt x="89" y="380"/>
                  <a:pt x="89" y="380"/>
                </a:cubicBezTo>
                <a:cubicBezTo>
                  <a:pt x="78" y="380"/>
                  <a:pt x="69" y="372"/>
                  <a:pt x="69" y="361"/>
                </a:cubicBezTo>
                <a:cubicBezTo>
                  <a:pt x="69" y="186"/>
                  <a:pt x="69" y="186"/>
                  <a:pt x="69" y="186"/>
                </a:cubicBezTo>
                <a:cubicBezTo>
                  <a:pt x="69" y="182"/>
                  <a:pt x="67" y="180"/>
                  <a:pt x="63" y="180"/>
                </a:cubicBezTo>
                <a:cubicBezTo>
                  <a:pt x="19" y="180"/>
                  <a:pt x="19" y="180"/>
                  <a:pt x="19" y="180"/>
                </a:cubicBezTo>
                <a:cubicBezTo>
                  <a:pt x="16" y="180"/>
                  <a:pt x="14" y="179"/>
                  <a:pt x="13" y="179"/>
                </a:cubicBezTo>
                <a:cubicBezTo>
                  <a:pt x="13" y="178"/>
                  <a:pt x="14" y="176"/>
                  <a:pt x="17" y="173"/>
                </a:cubicBezTo>
                <a:cubicBezTo>
                  <a:pt x="192" y="17"/>
                  <a:pt x="192" y="17"/>
                  <a:pt x="192" y="17"/>
                </a:cubicBezTo>
                <a:cubicBezTo>
                  <a:pt x="196" y="14"/>
                  <a:pt x="201" y="12"/>
                  <a:pt x="207" y="12"/>
                </a:cubicBezTo>
                <a:cubicBezTo>
                  <a:pt x="212" y="12"/>
                  <a:pt x="218" y="14"/>
                  <a:pt x="222" y="17"/>
                </a:cubicBezTo>
                <a:cubicBezTo>
                  <a:pt x="285" y="74"/>
                  <a:pt x="285" y="74"/>
                  <a:pt x="285" y="74"/>
                </a:cubicBezTo>
                <a:cubicBezTo>
                  <a:pt x="287" y="76"/>
                  <a:pt x="290" y="76"/>
                  <a:pt x="292" y="75"/>
                </a:cubicBezTo>
                <a:cubicBezTo>
                  <a:pt x="294" y="74"/>
                  <a:pt x="295" y="72"/>
                  <a:pt x="295" y="70"/>
                </a:cubicBezTo>
                <a:cubicBezTo>
                  <a:pt x="295" y="46"/>
                  <a:pt x="295" y="46"/>
                  <a:pt x="295" y="46"/>
                </a:cubicBezTo>
                <a:cubicBezTo>
                  <a:pt x="295" y="43"/>
                  <a:pt x="297" y="41"/>
                  <a:pt x="300" y="41"/>
                </a:cubicBezTo>
                <a:cubicBezTo>
                  <a:pt x="331" y="41"/>
                  <a:pt x="331" y="41"/>
                  <a:pt x="331" y="41"/>
                </a:cubicBezTo>
                <a:cubicBezTo>
                  <a:pt x="334" y="41"/>
                  <a:pt x="336" y="43"/>
                  <a:pt x="336" y="46"/>
                </a:cubicBezTo>
                <a:cubicBezTo>
                  <a:pt x="336" y="117"/>
                  <a:pt x="336" y="117"/>
                  <a:pt x="336" y="117"/>
                </a:cubicBezTo>
                <a:cubicBezTo>
                  <a:pt x="336" y="119"/>
                  <a:pt x="337" y="120"/>
                  <a:pt x="338" y="121"/>
                </a:cubicBezTo>
                <a:cubicBezTo>
                  <a:pt x="397" y="173"/>
                  <a:pt x="397" y="173"/>
                  <a:pt x="397" y="173"/>
                </a:cubicBezTo>
                <a:cubicBezTo>
                  <a:pt x="399" y="176"/>
                  <a:pt x="401" y="178"/>
                  <a:pt x="401" y="179"/>
                </a:cubicBezTo>
                <a:cubicBezTo>
                  <a:pt x="400" y="179"/>
                  <a:pt x="398" y="180"/>
                  <a:pt x="394" y="18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13"/>
          <p:cNvSpPr>
            <a:spLocks noChangeAspect="1" noEditPoints="1"/>
          </p:cNvSpPr>
          <p:nvPr/>
        </p:nvSpPr>
        <p:spPr bwMode="auto">
          <a:xfrm>
            <a:off x="6586358" y="1900901"/>
            <a:ext cx="1857872" cy="1852503"/>
          </a:xfrm>
          <a:custGeom>
            <a:avLst/>
            <a:gdLst>
              <a:gd name="T0" fmla="*/ 169 w 192"/>
              <a:gd name="T1" fmla="*/ 70 h 192"/>
              <a:gd name="T2" fmla="*/ 143 w 192"/>
              <a:gd name="T3" fmla="*/ 53 h 192"/>
              <a:gd name="T4" fmla="*/ 70 w 192"/>
              <a:gd name="T5" fmla="*/ 45 h 192"/>
              <a:gd name="T6" fmla="*/ 43 w 192"/>
              <a:gd name="T7" fmla="*/ 53 h 192"/>
              <a:gd name="T8" fmla="*/ 40 w 192"/>
              <a:gd name="T9" fmla="*/ 0 h 192"/>
              <a:gd name="T10" fmla="*/ 0 w 192"/>
              <a:gd name="T11" fmla="*/ 11 h 192"/>
              <a:gd name="T12" fmla="*/ 37 w 192"/>
              <a:gd name="T13" fmla="*/ 22 h 192"/>
              <a:gd name="T14" fmla="*/ 0 w 192"/>
              <a:gd name="T15" fmla="*/ 134 h 192"/>
              <a:gd name="T16" fmla="*/ 116 w 192"/>
              <a:gd name="T17" fmla="*/ 134 h 192"/>
              <a:gd name="T18" fmla="*/ 163 w 192"/>
              <a:gd name="T19" fmla="*/ 114 h 192"/>
              <a:gd name="T20" fmla="*/ 140 w 192"/>
              <a:gd name="T21" fmla="*/ 166 h 192"/>
              <a:gd name="T22" fmla="*/ 192 w 192"/>
              <a:gd name="T23" fmla="*/ 166 h 192"/>
              <a:gd name="T24" fmla="*/ 70 w 192"/>
              <a:gd name="T25" fmla="*/ 51 h 192"/>
              <a:gd name="T26" fmla="*/ 138 w 192"/>
              <a:gd name="T27" fmla="*/ 56 h 192"/>
              <a:gd name="T28" fmla="*/ 70 w 192"/>
              <a:gd name="T29" fmla="*/ 61 h 192"/>
              <a:gd name="T30" fmla="*/ 70 w 192"/>
              <a:gd name="T31" fmla="*/ 51 h 192"/>
              <a:gd name="T32" fmla="*/ 6 w 192"/>
              <a:gd name="T33" fmla="*/ 11 h 192"/>
              <a:gd name="T34" fmla="*/ 37 w 192"/>
              <a:gd name="T35" fmla="*/ 6 h 192"/>
              <a:gd name="T36" fmla="*/ 11 w 192"/>
              <a:gd name="T37" fmla="*/ 16 h 192"/>
              <a:gd name="T38" fmla="*/ 55 w 192"/>
              <a:gd name="T39" fmla="*/ 117 h 192"/>
              <a:gd name="T40" fmla="*/ 24 w 192"/>
              <a:gd name="T41" fmla="*/ 96 h 192"/>
              <a:gd name="T42" fmla="*/ 75 w 192"/>
              <a:gd name="T43" fmla="*/ 131 h 192"/>
              <a:gd name="T44" fmla="*/ 97 w 192"/>
              <a:gd name="T45" fmla="*/ 100 h 192"/>
              <a:gd name="T46" fmla="*/ 75 w 192"/>
              <a:gd name="T47" fmla="*/ 131 h 192"/>
              <a:gd name="T48" fmla="*/ 70 w 192"/>
              <a:gd name="T49" fmla="*/ 134 h 192"/>
              <a:gd name="T50" fmla="*/ 47 w 192"/>
              <a:gd name="T51" fmla="*/ 134 h 192"/>
              <a:gd name="T52" fmla="*/ 48 w 192"/>
              <a:gd name="T53" fmla="*/ 149 h 192"/>
              <a:gd name="T54" fmla="*/ 55 w 192"/>
              <a:gd name="T55" fmla="*/ 186 h 192"/>
              <a:gd name="T56" fmla="*/ 48 w 192"/>
              <a:gd name="T57" fmla="*/ 149 h 192"/>
              <a:gd name="T58" fmla="*/ 68 w 192"/>
              <a:gd name="T59" fmla="*/ 149 h 192"/>
              <a:gd name="T60" fmla="*/ 61 w 192"/>
              <a:gd name="T61" fmla="*/ 186 h 192"/>
              <a:gd name="T62" fmla="*/ 68 w 192"/>
              <a:gd name="T63" fmla="*/ 120 h 192"/>
              <a:gd name="T64" fmla="*/ 61 w 192"/>
              <a:gd name="T65" fmla="*/ 82 h 192"/>
              <a:gd name="T66" fmla="*/ 68 w 192"/>
              <a:gd name="T67" fmla="*/ 120 h 192"/>
              <a:gd name="T68" fmla="*/ 44 w 192"/>
              <a:gd name="T69" fmla="*/ 124 h 192"/>
              <a:gd name="T70" fmla="*/ 6 w 192"/>
              <a:gd name="T71" fmla="*/ 131 h 192"/>
              <a:gd name="T72" fmla="*/ 6 w 192"/>
              <a:gd name="T73" fmla="*/ 137 h 192"/>
              <a:gd name="T74" fmla="*/ 44 w 192"/>
              <a:gd name="T75" fmla="*/ 144 h 192"/>
              <a:gd name="T76" fmla="*/ 6 w 192"/>
              <a:gd name="T77" fmla="*/ 137 h 192"/>
              <a:gd name="T78" fmla="*/ 72 w 192"/>
              <a:gd name="T79" fmla="*/ 144 h 192"/>
              <a:gd name="T80" fmla="*/ 110 w 192"/>
              <a:gd name="T81" fmla="*/ 137 h 192"/>
              <a:gd name="T82" fmla="*/ 110 w 192"/>
              <a:gd name="T83" fmla="*/ 108 h 192"/>
              <a:gd name="T84" fmla="*/ 43 w 192"/>
              <a:gd name="T85" fmla="*/ 78 h 192"/>
              <a:gd name="T86" fmla="*/ 60 w 192"/>
              <a:gd name="T87" fmla="*/ 59 h 192"/>
              <a:gd name="T88" fmla="*/ 133 w 192"/>
              <a:gd name="T89" fmla="*/ 67 h 192"/>
              <a:gd name="T90" fmla="*/ 152 w 192"/>
              <a:gd name="T91" fmla="*/ 59 h 192"/>
              <a:gd name="T92" fmla="*/ 163 w 192"/>
              <a:gd name="T93" fmla="*/ 108 h 192"/>
              <a:gd name="T94" fmla="*/ 166 w 192"/>
              <a:gd name="T95" fmla="*/ 186 h 192"/>
              <a:gd name="T96" fmla="*/ 163 w 192"/>
              <a:gd name="T97" fmla="*/ 146 h 192"/>
              <a:gd name="T98" fmla="*/ 166 w 192"/>
              <a:gd name="T99" fmla="*/ 169 h 192"/>
              <a:gd name="T100" fmla="*/ 169 w 192"/>
              <a:gd name="T101" fmla="*/ 146 h 192"/>
              <a:gd name="T102" fmla="*/ 166 w 192"/>
              <a:gd name="T103" fmla="*/ 18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92">
                <a:moveTo>
                  <a:pt x="169" y="141"/>
                </a:moveTo>
                <a:cubicBezTo>
                  <a:pt x="169" y="70"/>
                  <a:pt x="169" y="70"/>
                  <a:pt x="169" y="70"/>
                </a:cubicBezTo>
                <a:cubicBezTo>
                  <a:pt x="169" y="61"/>
                  <a:pt x="161" y="53"/>
                  <a:pt x="152" y="53"/>
                </a:cubicBezTo>
                <a:cubicBezTo>
                  <a:pt x="143" y="53"/>
                  <a:pt x="143" y="53"/>
                  <a:pt x="143" y="53"/>
                </a:cubicBezTo>
                <a:cubicBezTo>
                  <a:pt x="142" y="48"/>
                  <a:pt x="138" y="45"/>
                  <a:pt x="133" y="45"/>
                </a:cubicBezTo>
                <a:cubicBezTo>
                  <a:pt x="70" y="45"/>
                  <a:pt x="70" y="45"/>
                  <a:pt x="70" y="45"/>
                </a:cubicBezTo>
                <a:cubicBezTo>
                  <a:pt x="65" y="45"/>
                  <a:pt x="61" y="48"/>
                  <a:pt x="60" y="53"/>
                </a:cubicBezTo>
                <a:cubicBezTo>
                  <a:pt x="43" y="53"/>
                  <a:pt x="43" y="53"/>
                  <a:pt x="43" y="53"/>
                </a:cubicBezTo>
                <a:cubicBezTo>
                  <a:pt x="43" y="3"/>
                  <a:pt x="43" y="3"/>
                  <a:pt x="43" y="3"/>
                </a:cubicBezTo>
                <a:cubicBezTo>
                  <a:pt x="43" y="2"/>
                  <a:pt x="42" y="0"/>
                  <a:pt x="40" y="0"/>
                </a:cubicBezTo>
                <a:cubicBezTo>
                  <a:pt x="11" y="0"/>
                  <a:pt x="11" y="0"/>
                  <a:pt x="11" y="0"/>
                </a:cubicBezTo>
                <a:cubicBezTo>
                  <a:pt x="5" y="0"/>
                  <a:pt x="0" y="5"/>
                  <a:pt x="0" y="11"/>
                </a:cubicBezTo>
                <a:cubicBezTo>
                  <a:pt x="0" y="17"/>
                  <a:pt x="5" y="22"/>
                  <a:pt x="11" y="22"/>
                </a:cubicBezTo>
                <a:cubicBezTo>
                  <a:pt x="37" y="22"/>
                  <a:pt x="37" y="22"/>
                  <a:pt x="37" y="22"/>
                </a:cubicBezTo>
                <a:cubicBezTo>
                  <a:pt x="37" y="80"/>
                  <a:pt x="37" y="80"/>
                  <a:pt x="37" y="80"/>
                </a:cubicBezTo>
                <a:cubicBezTo>
                  <a:pt x="16" y="89"/>
                  <a:pt x="0" y="110"/>
                  <a:pt x="0" y="134"/>
                </a:cubicBezTo>
                <a:cubicBezTo>
                  <a:pt x="0" y="166"/>
                  <a:pt x="26" y="192"/>
                  <a:pt x="58" y="192"/>
                </a:cubicBezTo>
                <a:cubicBezTo>
                  <a:pt x="90" y="192"/>
                  <a:pt x="116" y="166"/>
                  <a:pt x="116" y="134"/>
                </a:cubicBezTo>
                <a:cubicBezTo>
                  <a:pt x="116" y="127"/>
                  <a:pt x="115" y="120"/>
                  <a:pt x="112" y="114"/>
                </a:cubicBezTo>
                <a:cubicBezTo>
                  <a:pt x="163" y="114"/>
                  <a:pt x="163" y="114"/>
                  <a:pt x="163" y="114"/>
                </a:cubicBezTo>
                <a:cubicBezTo>
                  <a:pt x="163" y="141"/>
                  <a:pt x="163" y="141"/>
                  <a:pt x="163" y="141"/>
                </a:cubicBezTo>
                <a:cubicBezTo>
                  <a:pt x="151" y="142"/>
                  <a:pt x="140" y="153"/>
                  <a:pt x="140" y="166"/>
                </a:cubicBezTo>
                <a:cubicBezTo>
                  <a:pt x="140" y="181"/>
                  <a:pt x="152" y="192"/>
                  <a:pt x="166" y="192"/>
                </a:cubicBezTo>
                <a:cubicBezTo>
                  <a:pt x="181" y="192"/>
                  <a:pt x="192" y="181"/>
                  <a:pt x="192" y="166"/>
                </a:cubicBezTo>
                <a:cubicBezTo>
                  <a:pt x="192" y="153"/>
                  <a:pt x="182" y="142"/>
                  <a:pt x="169" y="141"/>
                </a:cubicBezTo>
                <a:close/>
                <a:moveTo>
                  <a:pt x="70" y="51"/>
                </a:moveTo>
                <a:cubicBezTo>
                  <a:pt x="133" y="51"/>
                  <a:pt x="133" y="51"/>
                  <a:pt x="133" y="51"/>
                </a:cubicBezTo>
                <a:cubicBezTo>
                  <a:pt x="135" y="51"/>
                  <a:pt x="138" y="53"/>
                  <a:pt x="138" y="56"/>
                </a:cubicBezTo>
                <a:cubicBezTo>
                  <a:pt x="138" y="59"/>
                  <a:pt x="135" y="61"/>
                  <a:pt x="133" y="61"/>
                </a:cubicBezTo>
                <a:cubicBezTo>
                  <a:pt x="70" y="61"/>
                  <a:pt x="70" y="61"/>
                  <a:pt x="70" y="61"/>
                </a:cubicBezTo>
                <a:cubicBezTo>
                  <a:pt x="67" y="61"/>
                  <a:pt x="65" y="59"/>
                  <a:pt x="65" y="56"/>
                </a:cubicBezTo>
                <a:cubicBezTo>
                  <a:pt x="65" y="53"/>
                  <a:pt x="67" y="51"/>
                  <a:pt x="70" y="51"/>
                </a:cubicBezTo>
                <a:close/>
                <a:moveTo>
                  <a:pt x="11" y="16"/>
                </a:moveTo>
                <a:cubicBezTo>
                  <a:pt x="8" y="16"/>
                  <a:pt x="6" y="14"/>
                  <a:pt x="6" y="11"/>
                </a:cubicBezTo>
                <a:cubicBezTo>
                  <a:pt x="6" y="8"/>
                  <a:pt x="8" y="6"/>
                  <a:pt x="11" y="6"/>
                </a:cubicBezTo>
                <a:cubicBezTo>
                  <a:pt x="37" y="6"/>
                  <a:pt x="37" y="6"/>
                  <a:pt x="37" y="6"/>
                </a:cubicBezTo>
                <a:cubicBezTo>
                  <a:pt x="37" y="16"/>
                  <a:pt x="37" y="16"/>
                  <a:pt x="37" y="16"/>
                </a:cubicBezTo>
                <a:lnTo>
                  <a:pt x="11" y="16"/>
                </a:lnTo>
                <a:close/>
                <a:moveTo>
                  <a:pt x="55" y="82"/>
                </a:moveTo>
                <a:cubicBezTo>
                  <a:pt x="55" y="117"/>
                  <a:pt x="55" y="117"/>
                  <a:pt x="55" y="117"/>
                </a:cubicBezTo>
                <a:cubicBezTo>
                  <a:pt x="53" y="118"/>
                  <a:pt x="50" y="119"/>
                  <a:pt x="48" y="120"/>
                </a:cubicBezTo>
                <a:cubicBezTo>
                  <a:pt x="24" y="96"/>
                  <a:pt x="24" y="96"/>
                  <a:pt x="24" y="96"/>
                </a:cubicBezTo>
                <a:cubicBezTo>
                  <a:pt x="32" y="88"/>
                  <a:pt x="43" y="83"/>
                  <a:pt x="55" y="82"/>
                </a:cubicBezTo>
                <a:close/>
                <a:moveTo>
                  <a:pt x="75" y="131"/>
                </a:moveTo>
                <a:cubicBezTo>
                  <a:pt x="75" y="129"/>
                  <a:pt x="74" y="126"/>
                  <a:pt x="72" y="124"/>
                </a:cubicBezTo>
                <a:cubicBezTo>
                  <a:pt x="97" y="100"/>
                  <a:pt x="97" y="100"/>
                  <a:pt x="97" y="100"/>
                </a:cubicBezTo>
                <a:cubicBezTo>
                  <a:pt x="105" y="108"/>
                  <a:pt x="110" y="119"/>
                  <a:pt x="110" y="131"/>
                </a:cubicBezTo>
                <a:lnTo>
                  <a:pt x="75" y="131"/>
                </a:lnTo>
                <a:close/>
                <a:moveTo>
                  <a:pt x="58" y="123"/>
                </a:moveTo>
                <a:cubicBezTo>
                  <a:pt x="65" y="123"/>
                  <a:pt x="70" y="128"/>
                  <a:pt x="70" y="134"/>
                </a:cubicBezTo>
                <a:cubicBezTo>
                  <a:pt x="70" y="141"/>
                  <a:pt x="65" y="146"/>
                  <a:pt x="58" y="146"/>
                </a:cubicBezTo>
                <a:cubicBezTo>
                  <a:pt x="52" y="146"/>
                  <a:pt x="47" y="141"/>
                  <a:pt x="47" y="134"/>
                </a:cubicBezTo>
                <a:cubicBezTo>
                  <a:pt x="47" y="128"/>
                  <a:pt x="52" y="123"/>
                  <a:pt x="58" y="123"/>
                </a:cubicBezTo>
                <a:close/>
                <a:moveTo>
                  <a:pt x="48" y="149"/>
                </a:moveTo>
                <a:cubicBezTo>
                  <a:pt x="50" y="150"/>
                  <a:pt x="53" y="151"/>
                  <a:pt x="55" y="152"/>
                </a:cubicBezTo>
                <a:cubicBezTo>
                  <a:pt x="55" y="186"/>
                  <a:pt x="55" y="186"/>
                  <a:pt x="55" y="186"/>
                </a:cubicBezTo>
                <a:cubicBezTo>
                  <a:pt x="43" y="186"/>
                  <a:pt x="32" y="181"/>
                  <a:pt x="24" y="173"/>
                </a:cubicBezTo>
                <a:lnTo>
                  <a:pt x="48" y="149"/>
                </a:lnTo>
                <a:close/>
                <a:moveTo>
                  <a:pt x="61" y="152"/>
                </a:moveTo>
                <a:cubicBezTo>
                  <a:pt x="64" y="151"/>
                  <a:pt x="66" y="150"/>
                  <a:pt x="68" y="149"/>
                </a:cubicBezTo>
                <a:cubicBezTo>
                  <a:pt x="93" y="173"/>
                  <a:pt x="93" y="173"/>
                  <a:pt x="93" y="173"/>
                </a:cubicBezTo>
                <a:cubicBezTo>
                  <a:pt x="84" y="181"/>
                  <a:pt x="73" y="186"/>
                  <a:pt x="61" y="186"/>
                </a:cubicBezTo>
                <a:lnTo>
                  <a:pt x="61" y="152"/>
                </a:lnTo>
                <a:close/>
                <a:moveTo>
                  <a:pt x="68" y="120"/>
                </a:moveTo>
                <a:cubicBezTo>
                  <a:pt x="66" y="119"/>
                  <a:pt x="64" y="118"/>
                  <a:pt x="61" y="117"/>
                </a:cubicBezTo>
                <a:cubicBezTo>
                  <a:pt x="61" y="82"/>
                  <a:pt x="61" y="82"/>
                  <a:pt x="61" y="82"/>
                </a:cubicBezTo>
                <a:cubicBezTo>
                  <a:pt x="73" y="83"/>
                  <a:pt x="84" y="88"/>
                  <a:pt x="93" y="96"/>
                </a:cubicBezTo>
                <a:lnTo>
                  <a:pt x="68" y="120"/>
                </a:lnTo>
                <a:close/>
                <a:moveTo>
                  <a:pt x="19" y="100"/>
                </a:moveTo>
                <a:cubicBezTo>
                  <a:pt x="44" y="124"/>
                  <a:pt x="44" y="124"/>
                  <a:pt x="44" y="124"/>
                </a:cubicBezTo>
                <a:cubicBezTo>
                  <a:pt x="43" y="126"/>
                  <a:pt x="42" y="129"/>
                  <a:pt x="41" y="131"/>
                </a:cubicBezTo>
                <a:cubicBezTo>
                  <a:pt x="6" y="131"/>
                  <a:pt x="6" y="131"/>
                  <a:pt x="6" y="131"/>
                </a:cubicBezTo>
                <a:cubicBezTo>
                  <a:pt x="7" y="119"/>
                  <a:pt x="12" y="108"/>
                  <a:pt x="19" y="100"/>
                </a:cubicBezTo>
                <a:close/>
                <a:moveTo>
                  <a:pt x="6" y="137"/>
                </a:moveTo>
                <a:cubicBezTo>
                  <a:pt x="41" y="137"/>
                  <a:pt x="41" y="137"/>
                  <a:pt x="41" y="137"/>
                </a:cubicBezTo>
                <a:cubicBezTo>
                  <a:pt x="42" y="140"/>
                  <a:pt x="43" y="142"/>
                  <a:pt x="44" y="144"/>
                </a:cubicBezTo>
                <a:cubicBezTo>
                  <a:pt x="19" y="169"/>
                  <a:pt x="19" y="169"/>
                  <a:pt x="19" y="169"/>
                </a:cubicBezTo>
                <a:cubicBezTo>
                  <a:pt x="12" y="160"/>
                  <a:pt x="7" y="149"/>
                  <a:pt x="6" y="137"/>
                </a:cubicBezTo>
                <a:close/>
                <a:moveTo>
                  <a:pt x="97" y="169"/>
                </a:moveTo>
                <a:cubicBezTo>
                  <a:pt x="72" y="144"/>
                  <a:pt x="72" y="144"/>
                  <a:pt x="72" y="144"/>
                </a:cubicBezTo>
                <a:cubicBezTo>
                  <a:pt x="74" y="142"/>
                  <a:pt x="75" y="140"/>
                  <a:pt x="75" y="137"/>
                </a:cubicBezTo>
                <a:cubicBezTo>
                  <a:pt x="110" y="137"/>
                  <a:pt x="110" y="137"/>
                  <a:pt x="110" y="137"/>
                </a:cubicBezTo>
                <a:cubicBezTo>
                  <a:pt x="110" y="149"/>
                  <a:pt x="105" y="160"/>
                  <a:pt x="97" y="169"/>
                </a:cubicBezTo>
                <a:close/>
                <a:moveTo>
                  <a:pt x="110" y="108"/>
                </a:moveTo>
                <a:cubicBezTo>
                  <a:pt x="100" y="89"/>
                  <a:pt x="81" y="76"/>
                  <a:pt x="58" y="76"/>
                </a:cubicBezTo>
                <a:cubicBezTo>
                  <a:pt x="53" y="76"/>
                  <a:pt x="48" y="77"/>
                  <a:pt x="43" y="78"/>
                </a:cubicBezTo>
                <a:cubicBezTo>
                  <a:pt x="43" y="59"/>
                  <a:pt x="43" y="59"/>
                  <a:pt x="43" y="59"/>
                </a:cubicBezTo>
                <a:cubicBezTo>
                  <a:pt x="60" y="59"/>
                  <a:pt x="60" y="59"/>
                  <a:pt x="60" y="59"/>
                </a:cubicBezTo>
                <a:cubicBezTo>
                  <a:pt x="61" y="63"/>
                  <a:pt x="65" y="67"/>
                  <a:pt x="70" y="67"/>
                </a:cubicBezTo>
                <a:cubicBezTo>
                  <a:pt x="133" y="67"/>
                  <a:pt x="133" y="67"/>
                  <a:pt x="133" y="67"/>
                </a:cubicBezTo>
                <a:cubicBezTo>
                  <a:pt x="138" y="67"/>
                  <a:pt x="142" y="63"/>
                  <a:pt x="143" y="59"/>
                </a:cubicBezTo>
                <a:cubicBezTo>
                  <a:pt x="152" y="59"/>
                  <a:pt x="152" y="59"/>
                  <a:pt x="152" y="59"/>
                </a:cubicBezTo>
                <a:cubicBezTo>
                  <a:pt x="158" y="59"/>
                  <a:pt x="163" y="64"/>
                  <a:pt x="163" y="70"/>
                </a:cubicBezTo>
                <a:cubicBezTo>
                  <a:pt x="163" y="108"/>
                  <a:pt x="163" y="108"/>
                  <a:pt x="163" y="108"/>
                </a:cubicBezTo>
                <a:lnTo>
                  <a:pt x="110" y="108"/>
                </a:lnTo>
                <a:close/>
                <a:moveTo>
                  <a:pt x="166" y="186"/>
                </a:moveTo>
                <a:cubicBezTo>
                  <a:pt x="155" y="186"/>
                  <a:pt x="146" y="177"/>
                  <a:pt x="146" y="166"/>
                </a:cubicBezTo>
                <a:cubicBezTo>
                  <a:pt x="146" y="156"/>
                  <a:pt x="154" y="148"/>
                  <a:pt x="163" y="146"/>
                </a:cubicBezTo>
                <a:cubicBezTo>
                  <a:pt x="163" y="166"/>
                  <a:pt x="163" y="166"/>
                  <a:pt x="163" y="166"/>
                </a:cubicBezTo>
                <a:cubicBezTo>
                  <a:pt x="163" y="168"/>
                  <a:pt x="165" y="169"/>
                  <a:pt x="166" y="169"/>
                </a:cubicBezTo>
                <a:cubicBezTo>
                  <a:pt x="168" y="169"/>
                  <a:pt x="169" y="168"/>
                  <a:pt x="169" y="166"/>
                </a:cubicBezTo>
                <a:cubicBezTo>
                  <a:pt x="169" y="146"/>
                  <a:pt x="169" y="146"/>
                  <a:pt x="169" y="146"/>
                </a:cubicBezTo>
                <a:cubicBezTo>
                  <a:pt x="179" y="148"/>
                  <a:pt x="187" y="156"/>
                  <a:pt x="187" y="166"/>
                </a:cubicBezTo>
                <a:cubicBezTo>
                  <a:pt x="187" y="177"/>
                  <a:pt x="177" y="186"/>
                  <a:pt x="166" y="18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Content Placeholder 2"/>
          <p:cNvSpPr txBox="1">
            <a:spLocks/>
          </p:cNvSpPr>
          <p:nvPr/>
        </p:nvSpPr>
        <p:spPr>
          <a:xfrm>
            <a:off x="3617862" y="4016450"/>
            <a:ext cx="1733520" cy="752598"/>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algn="ctr">
              <a:spcAft>
                <a:spcPts val="600"/>
              </a:spcAft>
              <a:buClr>
                <a:srgbClr val="5F5F5F"/>
              </a:buClr>
            </a:pPr>
            <a:r>
              <a:rPr lang="en-US" altLang="en-US" sz="1600" dirty="0">
                <a:solidFill>
                  <a:schemeClr val="bg2"/>
                </a:solidFill>
              </a:rPr>
              <a:t>Cost of prescription drugs</a:t>
            </a:r>
          </a:p>
        </p:txBody>
      </p:sp>
      <p:sp>
        <p:nvSpPr>
          <p:cNvPr id="47" name="Content Placeholder 2"/>
          <p:cNvSpPr txBox="1">
            <a:spLocks/>
          </p:cNvSpPr>
          <p:nvPr/>
        </p:nvSpPr>
        <p:spPr bwMode="gray">
          <a:xfrm>
            <a:off x="6103934" y="5764882"/>
            <a:ext cx="5512276" cy="31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lnSpc>
                <a:spcPct val="90000"/>
              </a:lnSpc>
              <a:spcBef>
                <a:spcPct val="0"/>
              </a:spcBef>
              <a:spcAft>
                <a:spcPct val="15000"/>
              </a:spcAft>
              <a:buClr>
                <a:schemeClr val="tx1"/>
              </a:buClr>
              <a:buFont typeface="Wingdings" pitchFamily="2" charset="2"/>
              <a:defRPr sz="2400" b="1">
                <a:solidFill>
                  <a:schemeClr val="tx1"/>
                </a:solidFill>
                <a:latin typeface="+mn-lt"/>
                <a:ea typeface="+mn-ea"/>
                <a:cs typeface="+mn-cs"/>
              </a:defRPr>
            </a:lvl1pPr>
            <a:lvl2pPr marL="1588" indent="455613" algn="l" defTabSz="457200" rtl="0" eaLnBrk="0" fontAlgn="base" hangingPunct="0">
              <a:lnSpc>
                <a:spcPct val="90000"/>
              </a:lnSpc>
              <a:spcBef>
                <a:spcPct val="0"/>
              </a:spcBef>
              <a:spcAft>
                <a:spcPct val="15000"/>
              </a:spcAft>
              <a:buClr>
                <a:schemeClr val="tx1"/>
              </a:buClr>
              <a:buFont typeface="Calibri" pitchFamily="34" charset="0"/>
              <a:defRPr sz="2400">
                <a:solidFill>
                  <a:schemeClr val="tx1"/>
                </a:solidFill>
                <a:latin typeface="+mn-lt"/>
                <a:ea typeface="+mn-ea"/>
              </a:defRPr>
            </a:lvl2pPr>
            <a:lvl3pPr marL="231775" indent="-228600" algn="l" defTabSz="457200" rtl="0" eaLnBrk="0" fontAlgn="base" hangingPunct="0">
              <a:lnSpc>
                <a:spcPct val="90000"/>
              </a:lnSpc>
              <a:spcBef>
                <a:spcPct val="0"/>
              </a:spcBef>
              <a:spcAft>
                <a:spcPct val="15000"/>
              </a:spcAft>
              <a:buClr>
                <a:schemeClr val="tx1"/>
              </a:buClr>
              <a:buFont typeface="Wingdings" pitchFamily="2" charset="2"/>
              <a:buChar char="§"/>
              <a:defRPr sz="2400">
                <a:solidFill>
                  <a:schemeClr val="tx1"/>
                </a:solidFill>
                <a:latin typeface="+mn-lt"/>
                <a:ea typeface="+mn-ea"/>
              </a:defRPr>
            </a:lvl3pPr>
            <a:lvl4pPr marL="638175" indent="-242888" algn="l" defTabSz="457200" rtl="0" eaLnBrk="0" fontAlgn="base" hangingPunct="0">
              <a:lnSpc>
                <a:spcPct val="90000"/>
              </a:lnSpc>
              <a:spcBef>
                <a:spcPct val="0"/>
              </a:spcBef>
              <a:spcAft>
                <a:spcPct val="15000"/>
              </a:spcAft>
              <a:buClr>
                <a:schemeClr val="tx1"/>
              </a:buClr>
              <a:buFont typeface="Calibri" pitchFamily="34" charset="0"/>
              <a:buChar char="-"/>
              <a:defRPr sz="2000">
                <a:solidFill>
                  <a:schemeClr val="tx1"/>
                </a:solidFill>
                <a:latin typeface="+mn-lt"/>
                <a:ea typeface="+mn-ea"/>
              </a:defRPr>
            </a:lvl4pPr>
            <a:lvl5pPr marL="8683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5pPr>
            <a:lvl6pPr marL="13255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6pPr>
            <a:lvl7pPr marL="17827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7pPr>
            <a:lvl8pPr marL="22399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8pPr>
            <a:lvl9pPr marL="2697163" indent="-228600" algn="l" defTabSz="457200" rtl="0" eaLnBrk="0" fontAlgn="base" hangingPunct="0">
              <a:lnSpc>
                <a:spcPct val="90000"/>
              </a:lnSpc>
              <a:spcBef>
                <a:spcPct val="0"/>
              </a:spcBef>
              <a:spcAft>
                <a:spcPct val="15000"/>
              </a:spcAft>
              <a:buFont typeface="Calibri" pitchFamily="34" charset="0"/>
              <a:buChar char="-"/>
              <a:defRPr sz="1600">
                <a:solidFill>
                  <a:schemeClr val="tx1"/>
                </a:solidFill>
                <a:latin typeface="+mn-lt"/>
                <a:ea typeface="+mn-ea"/>
              </a:defRPr>
            </a:lvl9pPr>
          </a:lstStyle>
          <a:p>
            <a:pPr marL="0" indent="0" algn="ctr">
              <a:defRPr/>
            </a:pPr>
            <a:r>
              <a:rPr lang="en-US" sz="1400" b="0" kern="0" dirty="0">
                <a:solidFill>
                  <a:srgbClr val="5F5F5F"/>
                </a:solidFill>
              </a:rPr>
              <a:t>Refer to Internal Revenue Service (IRS) publication 502 for a full listing.</a:t>
            </a:r>
          </a:p>
        </p:txBody>
      </p:sp>
      <p:sp>
        <p:nvSpPr>
          <p:cNvPr id="49" name="Content Placeholder 2"/>
          <p:cNvSpPr txBox="1">
            <a:spLocks/>
          </p:cNvSpPr>
          <p:nvPr/>
        </p:nvSpPr>
        <p:spPr>
          <a:xfrm>
            <a:off x="333713" y="3985970"/>
            <a:ext cx="2324054" cy="1373788"/>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algn="ctr">
              <a:spcAft>
                <a:spcPts val="600"/>
              </a:spcAft>
              <a:buClr>
                <a:srgbClr val="5F5F5F"/>
              </a:buClr>
            </a:pPr>
            <a:r>
              <a:rPr lang="en-US" altLang="en-US" sz="1600" dirty="0">
                <a:solidFill>
                  <a:schemeClr val="bg2"/>
                </a:solidFill>
              </a:rPr>
              <a:t>Medical fees from doctors, laboratories, assisted living residences, home health care, </a:t>
            </a:r>
            <a:br>
              <a:rPr lang="en-US" altLang="en-US" sz="1600" dirty="0">
                <a:solidFill>
                  <a:schemeClr val="bg2"/>
                </a:solidFill>
              </a:rPr>
            </a:br>
            <a:r>
              <a:rPr lang="en-US" altLang="en-US" sz="1600" dirty="0">
                <a:solidFill>
                  <a:schemeClr val="bg2"/>
                </a:solidFill>
              </a:rPr>
              <a:t>and hospitals</a:t>
            </a:r>
          </a:p>
        </p:txBody>
      </p:sp>
      <p:sp>
        <p:nvSpPr>
          <p:cNvPr id="50" name="Content Placeholder 2"/>
          <p:cNvSpPr txBox="1">
            <a:spLocks/>
          </p:cNvSpPr>
          <p:nvPr/>
        </p:nvSpPr>
        <p:spPr>
          <a:xfrm>
            <a:off x="6399786" y="4016450"/>
            <a:ext cx="2286941" cy="1299808"/>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algn="ctr">
              <a:spcAft>
                <a:spcPts val="600"/>
              </a:spcAft>
              <a:buClr>
                <a:srgbClr val="5F5F5F"/>
              </a:buClr>
            </a:pPr>
            <a:r>
              <a:rPr lang="en-US" altLang="en-US" sz="1600" dirty="0">
                <a:solidFill>
                  <a:schemeClr val="bg2"/>
                </a:solidFill>
              </a:rPr>
              <a:t>Cost of transportation to receive medical care</a:t>
            </a:r>
          </a:p>
        </p:txBody>
      </p:sp>
      <p:sp>
        <p:nvSpPr>
          <p:cNvPr id="51" name="Content Placeholder 2"/>
          <p:cNvSpPr txBox="1">
            <a:spLocks/>
          </p:cNvSpPr>
          <p:nvPr/>
        </p:nvSpPr>
        <p:spPr>
          <a:xfrm>
            <a:off x="9495716" y="4016450"/>
            <a:ext cx="1943254" cy="1469857"/>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algn="ctr">
              <a:spcAft>
                <a:spcPts val="600"/>
              </a:spcAft>
              <a:buClr>
                <a:srgbClr val="5F5F5F"/>
              </a:buClr>
            </a:pPr>
            <a:r>
              <a:rPr lang="en-US" altLang="en-US" sz="1600" dirty="0">
                <a:solidFill>
                  <a:schemeClr val="bg2"/>
                </a:solidFill>
              </a:rPr>
              <a:t>Home modification costs such as grab bars and handrails</a:t>
            </a:r>
          </a:p>
        </p:txBody>
      </p:sp>
      <p:sp>
        <p:nvSpPr>
          <p:cNvPr id="52" name="Rectangle 6"/>
          <p:cNvSpPr txBox="1">
            <a:spLocks/>
          </p:cNvSpPr>
          <p:nvPr/>
        </p:nvSpPr>
        <p:spPr bwMode="gray">
          <a:xfrm>
            <a:off x="633984" y="6082625"/>
            <a:ext cx="6890766"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tax advisor.</a:t>
            </a:r>
            <a:endParaRPr lang="en-US" altLang="en-US" sz="1200" b="1" dirty="0">
              <a:solidFill>
                <a:srgbClr val="5F5F5F"/>
              </a:solidFill>
            </a:endParaRPr>
          </a:p>
        </p:txBody>
      </p:sp>
    </p:spTree>
    <p:extLst>
      <p:ext uri="{BB962C8B-B14F-4D97-AF65-F5344CB8AC3E}">
        <p14:creationId xmlns:p14="http://schemas.microsoft.com/office/powerpoint/2010/main" val="202470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a:t>
            </a:r>
          </a:p>
        </p:txBody>
      </p:sp>
      <p:sp>
        <p:nvSpPr>
          <p:cNvPr id="3" name="Slide Number Placeholder 2"/>
          <p:cNvSpPr>
            <a:spLocks noGrp="1"/>
          </p:cNvSpPr>
          <p:nvPr>
            <p:ph type="sldNum" sz="quarter" idx="11"/>
          </p:nvPr>
        </p:nvSpPr>
        <p:spPr/>
        <p:txBody>
          <a:bodyPr/>
          <a:lstStyle/>
          <a:p>
            <a:fld id="{67FC5CDF-15F9-4054-9F50-C9080AAD3281}" type="slidenum">
              <a:rPr lang="en-US" smtClean="0"/>
              <a:pPr/>
              <a:t>3</a:t>
            </a:fld>
            <a:endParaRPr lang="en-US" dirty="0"/>
          </a:p>
        </p:txBody>
      </p:sp>
      <p:sp>
        <p:nvSpPr>
          <p:cNvPr id="4" name="Text Placeholder 3"/>
          <p:cNvSpPr>
            <a:spLocks noGrp="1"/>
          </p:cNvSpPr>
          <p:nvPr>
            <p:ph type="body" sz="quarter" idx="12"/>
          </p:nvPr>
        </p:nvSpPr>
        <p:spPr>
          <a:xfrm>
            <a:off x="380042" y="1123950"/>
            <a:ext cx="11430000" cy="5300614"/>
          </a:xfrm>
        </p:spPr>
        <p:txBody>
          <a:bodyPr/>
          <a:lstStyle/>
          <a:p>
            <a:r>
              <a:rPr lang="en-US" sz="1800" dirty="0"/>
              <a:t>This content is for general informational purposes only. It is not intended to provide fiduciary, tax, or legal advice and cannot be used to avoid tax penalties; nor is it intended to market, promote, or recommend any tax plan or arrangement. Allianz Life Insurance Company of North America, Allianz Life Insurance Company of New York, their affiliates, and their employees and representatives do not give legal or tax advice or advice related to Medicare or Social Security benefits. You are encouraged to consult with your own legal, tax, and financial professionals for specific advice or product recommendations, or to go to your local Social Security Administration office regarding your particular situation. </a:t>
            </a:r>
          </a:p>
          <a:p>
            <a:pPr>
              <a:lnSpc>
                <a:spcPts val="2400"/>
              </a:lnSpc>
              <a:spcAft>
                <a:spcPts val="600"/>
              </a:spcAft>
            </a:pPr>
            <a:endParaRPr lang="en-US" altLang="en-US" sz="1800" dirty="0"/>
          </a:p>
          <a:p>
            <a:pPr>
              <a:lnSpc>
                <a:spcPts val="2400"/>
              </a:lnSpc>
              <a:spcAft>
                <a:spcPts val="600"/>
              </a:spcAft>
            </a:pPr>
            <a:r>
              <a:rPr lang="en-US" altLang="en-US" sz="1800" dirty="0"/>
              <a:t>Allianz, Allianz Life of NY, and Allianz Life Financial Services, LLC are affiliated companies. </a:t>
            </a:r>
          </a:p>
          <a:p>
            <a:pPr>
              <a:lnSpc>
                <a:spcPts val="2400"/>
              </a:lnSpc>
            </a:pPr>
            <a:endParaRPr lang="en-US" altLang="en-US" sz="1800" dirty="0"/>
          </a:p>
          <a:p>
            <a:pPr>
              <a:lnSpc>
                <a:spcPts val="2400"/>
              </a:lnSpc>
            </a:pPr>
            <a:endParaRPr lang="en-US" altLang="en-US" sz="1800" dirty="0"/>
          </a:p>
          <a:p>
            <a:endParaRPr lang="en-US" dirty="0"/>
          </a:p>
        </p:txBody>
      </p:sp>
      <p:sp>
        <p:nvSpPr>
          <p:cNvPr id="5" name="TextBox 1"/>
          <p:cNvSpPr txBox="1">
            <a:spLocks noChangeArrowheads="1"/>
          </p:cNvSpPr>
          <p:nvPr/>
        </p:nvSpPr>
        <p:spPr bwMode="auto">
          <a:xfrm>
            <a:off x="485775" y="4696354"/>
            <a:ext cx="11081302"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1800" b="0"/>
              <a:t> • Not FDIC insured • May lose value • No bank or credit union guarantee • Not a deposit • Not insured by any federal government agency or NCUA/NCUSIF</a:t>
            </a:r>
          </a:p>
        </p:txBody>
      </p:sp>
    </p:spTree>
    <p:extLst>
      <p:ext uri="{BB962C8B-B14F-4D97-AF65-F5344CB8AC3E}">
        <p14:creationId xmlns:p14="http://schemas.microsoft.com/office/powerpoint/2010/main" val="3631986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61502" y="2527437"/>
            <a:ext cx="1468473" cy="1468473"/>
            <a:chOff x="6898855" y="2061535"/>
            <a:chExt cx="457200" cy="457200"/>
          </a:xfrm>
        </p:grpSpPr>
        <p:sp>
          <p:nvSpPr>
            <p:cNvPr id="26" name="Freeform 501"/>
            <p:cNvSpPr>
              <a:spLocks noChangeAspect="1" noEditPoints="1"/>
            </p:cNvSpPr>
            <p:nvPr/>
          </p:nvSpPr>
          <p:spPr bwMode="auto">
            <a:xfrm>
              <a:off x="6963130" y="2107256"/>
              <a:ext cx="328654" cy="365760"/>
            </a:xfrm>
            <a:custGeom>
              <a:avLst/>
              <a:gdLst>
                <a:gd name="T0" fmla="*/ 100 w 105"/>
                <a:gd name="T1" fmla="*/ 95 h 117"/>
                <a:gd name="T2" fmla="*/ 72 w 105"/>
                <a:gd name="T3" fmla="*/ 82 h 117"/>
                <a:gd name="T4" fmla="*/ 76 w 105"/>
                <a:gd name="T5" fmla="*/ 60 h 117"/>
                <a:gd name="T6" fmla="*/ 79 w 105"/>
                <a:gd name="T7" fmla="*/ 61 h 117"/>
                <a:gd name="T8" fmla="*/ 88 w 105"/>
                <a:gd name="T9" fmla="*/ 50 h 117"/>
                <a:gd name="T10" fmla="*/ 80 w 105"/>
                <a:gd name="T11" fmla="*/ 12 h 117"/>
                <a:gd name="T12" fmla="*/ 53 w 105"/>
                <a:gd name="T13" fmla="*/ 0 h 117"/>
                <a:gd name="T14" fmla="*/ 23 w 105"/>
                <a:gd name="T15" fmla="*/ 16 h 117"/>
                <a:gd name="T16" fmla="*/ 17 w 105"/>
                <a:gd name="T17" fmla="*/ 50 h 117"/>
                <a:gd name="T18" fmla="*/ 26 w 105"/>
                <a:gd name="T19" fmla="*/ 61 h 117"/>
                <a:gd name="T20" fmla="*/ 28 w 105"/>
                <a:gd name="T21" fmla="*/ 60 h 117"/>
                <a:gd name="T22" fmla="*/ 33 w 105"/>
                <a:gd name="T23" fmla="*/ 82 h 117"/>
                <a:gd name="T24" fmla="*/ 5 w 105"/>
                <a:gd name="T25" fmla="*/ 95 h 117"/>
                <a:gd name="T26" fmla="*/ 2 w 105"/>
                <a:gd name="T27" fmla="*/ 113 h 117"/>
                <a:gd name="T28" fmla="*/ 4 w 105"/>
                <a:gd name="T29" fmla="*/ 112 h 117"/>
                <a:gd name="T30" fmla="*/ 30 w 105"/>
                <a:gd name="T31" fmla="*/ 87 h 117"/>
                <a:gd name="T32" fmla="*/ 51 w 105"/>
                <a:gd name="T33" fmla="*/ 115 h 117"/>
                <a:gd name="T34" fmla="*/ 55 w 105"/>
                <a:gd name="T35" fmla="*/ 115 h 117"/>
                <a:gd name="T36" fmla="*/ 75 w 105"/>
                <a:gd name="T37" fmla="*/ 87 h 117"/>
                <a:gd name="T38" fmla="*/ 101 w 105"/>
                <a:gd name="T39" fmla="*/ 112 h 117"/>
                <a:gd name="T40" fmla="*/ 103 w 105"/>
                <a:gd name="T41" fmla="*/ 113 h 117"/>
                <a:gd name="T42" fmla="*/ 26 w 105"/>
                <a:gd name="T43" fmla="*/ 18 h 117"/>
                <a:gd name="T44" fmla="*/ 37 w 105"/>
                <a:gd name="T45" fmla="*/ 11 h 117"/>
                <a:gd name="T46" fmla="*/ 53 w 105"/>
                <a:gd name="T47" fmla="*/ 4 h 117"/>
                <a:gd name="T48" fmla="*/ 83 w 105"/>
                <a:gd name="T49" fmla="*/ 38 h 117"/>
                <a:gd name="T50" fmla="*/ 78 w 105"/>
                <a:gd name="T51" fmla="*/ 37 h 117"/>
                <a:gd name="T52" fmla="*/ 67 w 105"/>
                <a:gd name="T53" fmla="*/ 27 h 117"/>
                <a:gd name="T54" fmla="*/ 66 w 105"/>
                <a:gd name="T55" fmla="*/ 28 h 117"/>
                <a:gd name="T56" fmla="*/ 41 w 105"/>
                <a:gd name="T57" fmla="*/ 25 h 117"/>
                <a:gd name="T58" fmla="*/ 42 w 105"/>
                <a:gd name="T59" fmla="*/ 20 h 117"/>
                <a:gd name="T60" fmla="*/ 38 w 105"/>
                <a:gd name="T61" fmla="*/ 20 h 117"/>
                <a:gd name="T62" fmla="*/ 23 w 105"/>
                <a:gd name="T63" fmla="*/ 37 h 117"/>
                <a:gd name="T64" fmla="*/ 26 w 105"/>
                <a:gd name="T65" fmla="*/ 18 h 117"/>
                <a:gd name="T66" fmla="*/ 23 w 105"/>
                <a:gd name="T67" fmla="*/ 55 h 117"/>
                <a:gd name="T68" fmla="*/ 24 w 105"/>
                <a:gd name="T69" fmla="*/ 41 h 117"/>
                <a:gd name="T70" fmla="*/ 26 w 105"/>
                <a:gd name="T71" fmla="*/ 42 h 117"/>
                <a:gd name="T72" fmla="*/ 27 w 105"/>
                <a:gd name="T73" fmla="*/ 42 h 117"/>
                <a:gd name="T74" fmla="*/ 56 w 105"/>
                <a:gd name="T75" fmla="*/ 34 h 117"/>
                <a:gd name="T76" fmla="*/ 75 w 105"/>
                <a:gd name="T77" fmla="*/ 41 h 117"/>
                <a:gd name="T78" fmla="*/ 78 w 105"/>
                <a:gd name="T79" fmla="*/ 42 h 117"/>
                <a:gd name="T80" fmla="*/ 79 w 105"/>
                <a:gd name="T81" fmla="*/ 41 h 117"/>
                <a:gd name="T82" fmla="*/ 84 w 105"/>
                <a:gd name="T83" fmla="*/ 50 h 117"/>
                <a:gd name="T84" fmla="*/ 78 w 105"/>
                <a:gd name="T85" fmla="*/ 57 h 117"/>
                <a:gd name="T86" fmla="*/ 79 w 105"/>
                <a:gd name="T87" fmla="*/ 52 h 117"/>
                <a:gd name="T88" fmla="*/ 75 w 105"/>
                <a:gd name="T89" fmla="*/ 51 h 117"/>
                <a:gd name="T90" fmla="*/ 29 w 105"/>
                <a:gd name="T91" fmla="*/ 51 h 117"/>
                <a:gd name="T92" fmla="*/ 26 w 105"/>
                <a:gd name="T93" fmla="*/ 52 h 117"/>
                <a:gd name="T94" fmla="*/ 26 w 105"/>
                <a:gd name="T95" fmla="*/ 57 h 117"/>
                <a:gd name="T96" fmla="*/ 34 w 105"/>
                <a:gd name="T97" fmla="*/ 86 h 117"/>
                <a:gd name="T98" fmla="*/ 37 w 105"/>
                <a:gd name="T99" fmla="*/ 83 h 117"/>
                <a:gd name="T100" fmla="*/ 52 w 105"/>
                <a:gd name="T101" fmla="*/ 79 h 117"/>
                <a:gd name="T102" fmla="*/ 68 w 105"/>
                <a:gd name="T103" fmla="*/ 83 h 117"/>
                <a:gd name="T104" fmla="*/ 71 w 105"/>
                <a:gd name="T105"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17">
                  <a:moveTo>
                    <a:pt x="105" y="111"/>
                  </a:moveTo>
                  <a:cubicBezTo>
                    <a:pt x="100" y="95"/>
                    <a:pt x="100" y="95"/>
                    <a:pt x="100" y="95"/>
                  </a:cubicBezTo>
                  <a:cubicBezTo>
                    <a:pt x="100" y="95"/>
                    <a:pt x="100" y="94"/>
                    <a:pt x="99" y="94"/>
                  </a:cubicBezTo>
                  <a:cubicBezTo>
                    <a:pt x="72" y="82"/>
                    <a:pt x="72" y="82"/>
                    <a:pt x="72" y="82"/>
                  </a:cubicBezTo>
                  <a:cubicBezTo>
                    <a:pt x="70" y="71"/>
                    <a:pt x="70" y="71"/>
                    <a:pt x="70" y="71"/>
                  </a:cubicBezTo>
                  <a:cubicBezTo>
                    <a:pt x="72" y="68"/>
                    <a:pt x="75" y="64"/>
                    <a:pt x="76" y="60"/>
                  </a:cubicBezTo>
                  <a:cubicBezTo>
                    <a:pt x="77" y="61"/>
                    <a:pt x="77" y="61"/>
                    <a:pt x="78" y="61"/>
                  </a:cubicBezTo>
                  <a:cubicBezTo>
                    <a:pt x="78" y="61"/>
                    <a:pt x="78" y="61"/>
                    <a:pt x="79" y="61"/>
                  </a:cubicBezTo>
                  <a:cubicBezTo>
                    <a:pt x="81" y="61"/>
                    <a:pt x="83" y="60"/>
                    <a:pt x="84" y="58"/>
                  </a:cubicBezTo>
                  <a:cubicBezTo>
                    <a:pt x="86" y="56"/>
                    <a:pt x="87" y="53"/>
                    <a:pt x="88" y="50"/>
                  </a:cubicBezTo>
                  <a:cubicBezTo>
                    <a:pt x="88" y="47"/>
                    <a:pt x="88" y="44"/>
                    <a:pt x="87" y="42"/>
                  </a:cubicBezTo>
                  <a:cubicBezTo>
                    <a:pt x="89" y="31"/>
                    <a:pt x="86" y="20"/>
                    <a:pt x="80" y="12"/>
                  </a:cubicBezTo>
                  <a:cubicBezTo>
                    <a:pt x="75" y="6"/>
                    <a:pt x="67" y="0"/>
                    <a:pt x="53" y="0"/>
                  </a:cubicBezTo>
                  <a:cubicBezTo>
                    <a:pt x="53" y="0"/>
                    <a:pt x="53" y="0"/>
                    <a:pt x="53" y="0"/>
                  </a:cubicBezTo>
                  <a:cubicBezTo>
                    <a:pt x="49" y="0"/>
                    <a:pt x="39" y="1"/>
                    <a:pt x="34" y="8"/>
                  </a:cubicBezTo>
                  <a:cubicBezTo>
                    <a:pt x="30" y="9"/>
                    <a:pt x="26" y="12"/>
                    <a:pt x="23" y="16"/>
                  </a:cubicBezTo>
                  <a:cubicBezTo>
                    <a:pt x="18" y="22"/>
                    <a:pt x="16" y="31"/>
                    <a:pt x="19" y="40"/>
                  </a:cubicBezTo>
                  <a:cubicBezTo>
                    <a:pt x="17" y="43"/>
                    <a:pt x="16" y="46"/>
                    <a:pt x="17" y="50"/>
                  </a:cubicBezTo>
                  <a:cubicBezTo>
                    <a:pt x="17" y="53"/>
                    <a:pt x="18" y="56"/>
                    <a:pt x="20" y="58"/>
                  </a:cubicBezTo>
                  <a:cubicBezTo>
                    <a:pt x="22" y="60"/>
                    <a:pt x="24" y="61"/>
                    <a:pt x="26" y="61"/>
                  </a:cubicBezTo>
                  <a:cubicBezTo>
                    <a:pt x="26" y="61"/>
                    <a:pt x="26" y="61"/>
                    <a:pt x="27" y="61"/>
                  </a:cubicBezTo>
                  <a:cubicBezTo>
                    <a:pt x="27" y="61"/>
                    <a:pt x="28" y="61"/>
                    <a:pt x="28" y="60"/>
                  </a:cubicBezTo>
                  <a:cubicBezTo>
                    <a:pt x="30" y="65"/>
                    <a:pt x="33" y="68"/>
                    <a:pt x="35" y="71"/>
                  </a:cubicBezTo>
                  <a:cubicBezTo>
                    <a:pt x="33" y="82"/>
                    <a:pt x="33" y="82"/>
                    <a:pt x="33" y="82"/>
                  </a:cubicBezTo>
                  <a:cubicBezTo>
                    <a:pt x="6" y="94"/>
                    <a:pt x="6" y="94"/>
                    <a:pt x="6" y="94"/>
                  </a:cubicBezTo>
                  <a:cubicBezTo>
                    <a:pt x="5" y="94"/>
                    <a:pt x="5" y="95"/>
                    <a:pt x="5" y="95"/>
                  </a:cubicBezTo>
                  <a:cubicBezTo>
                    <a:pt x="0" y="111"/>
                    <a:pt x="0" y="111"/>
                    <a:pt x="0" y="111"/>
                  </a:cubicBezTo>
                  <a:cubicBezTo>
                    <a:pt x="0" y="112"/>
                    <a:pt x="1" y="113"/>
                    <a:pt x="2" y="113"/>
                  </a:cubicBezTo>
                  <a:cubicBezTo>
                    <a:pt x="2" y="113"/>
                    <a:pt x="2" y="113"/>
                    <a:pt x="2" y="113"/>
                  </a:cubicBezTo>
                  <a:cubicBezTo>
                    <a:pt x="3" y="113"/>
                    <a:pt x="4" y="113"/>
                    <a:pt x="4" y="112"/>
                  </a:cubicBezTo>
                  <a:cubicBezTo>
                    <a:pt x="8" y="97"/>
                    <a:pt x="8" y="97"/>
                    <a:pt x="8" y="97"/>
                  </a:cubicBezTo>
                  <a:cubicBezTo>
                    <a:pt x="30" y="87"/>
                    <a:pt x="30" y="87"/>
                    <a:pt x="30" y="87"/>
                  </a:cubicBezTo>
                  <a:cubicBezTo>
                    <a:pt x="51" y="104"/>
                    <a:pt x="51" y="104"/>
                    <a:pt x="51" y="104"/>
                  </a:cubicBezTo>
                  <a:cubicBezTo>
                    <a:pt x="51" y="115"/>
                    <a:pt x="51" y="115"/>
                    <a:pt x="51" y="115"/>
                  </a:cubicBezTo>
                  <a:cubicBezTo>
                    <a:pt x="51" y="116"/>
                    <a:pt x="51" y="117"/>
                    <a:pt x="53" y="117"/>
                  </a:cubicBezTo>
                  <a:cubicBezTo>
                    <a:pt x="54" y="117"/>
                    <a:pt x="55" y="116"/>
                    <a:pt x="55" y="115"/>
                  </a:cubicBezTo>
                  <a:cubicBezTo>
                    <a:pt x="55" y="104"/>
                    <a:pt x="55" y="104"/>
                    <a:pt x="55" y="104"/>
                  </a:cubicBezTo>
                  <a:cubicBezTo>
                    <a:pt x="75" y="87"/>
                    <a:pt x="75" y="87"/>
                    <a:pt x="75" y="87"/>
                  </a:cubicBezTo>
                  <a:cubicBezTo>
                    <a:pt x="97" y="97"/>
                    <a:pt x="97" y="97"/>
                    <a:pt x="97" y="97"/>
                  </a:cubicBezTo>
                  <a:cubicBezTo>
                    <a:pt x="101" y="112"/>
                    <a:pt x="101" y="112"/>
                    <a:pt x="101" y="112"/>
                  </a:cubicBezTo>
                  <a:cubicBezTo>
                    <a:pt x="101" y="113"/>
                    <a:pt x="102" y="113"/>
                    <a:pt x="103" y="113"/>
                  </a:cubicBezTo>
                  <a:cubicBezTo>
                    <a:pt x="103" y="113"/>
                    <a:pt x="103" y="113"/>
                    <a:pt x="103" y="113"/>
                  </a:cubicBezTo>
                  <a:cubicBezTo>
                    <a:pt x="105" y="113"/>
                    <a:pt x="105" y="112"/>
                    <a:pt x="105" y="111"/>
                  </a:cubicBezTo>
                  <a:close/>
                  <a:moveTo>
                    <a:pt x="26" y="18"/>
                  </a:moveTo>
                  <a:cubicBezTo>
                    <a:pt x="28" y="16"/>
                    <a:pt x="31" y="13"/>
                    <a:pt x="35" y="12"/>
                  </a:cubicBezTo>
                  <a:cubicBezTo>
                    <a:pt x="36" y="12"/>
                    <a:pt x="37" y="12"/>
                    <a:pt x="37" y="11"/>
                  </a:cubicBezTo>
                  <a:cubicBezTo>
                    <a:pt x="41" y="5"/>
                    <a:pt x="50" y="4"/>
                    <a:pt x="53" y="4"/>
                  </a:cubicBezTo>
                  <a:cubicBezTo>
                    <a:pt x="53" y="4"/>
                    <a:pt x="53" y="4"/>
                    <a:pt x="53" y="4"/>
                  </a:cubicBezTo>
                  <a:cubicBezTo>
                    <a:pt x="63" y="4"/>
                    <a:pt x="71" y="7"/>
                    <a:pt x="77" y="14"/>
                  </a:cubicBezTo>
                  <a:cubicBezTo>
                    <a:pt x="82" y="21"/>
                    <a:pt x="84" y="29"/>
                    <a:pt x="83" y="38"/>
                  </a:cubicBezTo>
                  <a:cubicBezTo>
                    <a:pt x="83" y="37"/>
                    <a:pt x="82" y="37"/>
                    <a:pt x="81" y="37"/>
                  </a:cubicBezTo>
                  <a:cubicBezTo>
                    <a:pt x="80" y="37"/>
                    <a:pt x="79" y="37"/>
                    <a:pt x="78" y="37"/>
                  </a:cubicBezTo>
                  <a:cubicBezTo>
                    <a:pt x="76" y="30"/>
                    <a:pt x="68" y="27"/>
                    <a:pt x="67" y="27"/>
                  </a:cubicBezTo>
                  <a:cubicBezTo>
                    <a:pt x="67" y="27"/>
                    <a:pt x="67" y="27"/>
                    <a:pt x="67" y="27"/>
                  </a:cubicBezTo>
                  <a:cubicBezTo>
                    <a:pt x="67" y="27"/>
                    <a:pt x="67" y="27"/>
                    <a:pt x="66" y="27"/>
                  </a:cubicBezTo>
                  <a:cubicBezTo>
                    <a:pt x="66" y="27"/>
                    <a:pt x="66" y="27"/>
                    <a:pt x="66" y="28"/>
                  </a:cubicBezTo>
                  <a:cubicBezTo>
                    <a:pt x="66" y="28"/>
                    <a:pt x="66" y="28"/>
                    <a:pt x="66" y="28"/>
                  </a:cubicBezTo>
                  <a:cubicBezTo>
                    <a:pt x="53" y="35"/>
                    <a:pt x="42" y="25"/>
                    <a:pt x="41" y="25"/>
                  </a:cubicBezTo>
                  <a:cubicBezTo>
                    <a:pt x="41" y="25"/>
                    <a:pt x="41" y="25"/>
                    <a:pt x="41" y="25"/>
                  </a:cubicBezTo>
                  <a:cubicBezTo>
                    <a:pt x="42" y="22"/>
                    <a:pt x="42" y="20"/>
                    <a:pt x="42" y="20"/>
                  </a:cubicBezTo>
                  <a:cubicBezTo>
                    <a:pt x="42" y="19"/>
                    <a:pt x="41" y="18"/>
                    <a:pt x="40" y="18"/>
                  </a:cubicBezTo>
                  <a:cubicBezTo>
                    <a:pt x="39" y="18"/>
                    <a:pt x="38" y="19"/>
                    <a:pt x="38" y="20"/>
                  </a:cubicBezTo>
                  <a:cubicBezTo>
                    <a:pt x="38" y="20"/>
                    <a:pt x="37" y="35"/>
                    <a:pt x="27" y="38"/>
                  </a:cubicBezTo>
                  <a:cubicBezTo>
                    <a:pt x="26" y="37"/>
                    <a:pt x="25" y="37"/>
                    <a:pt x="23" y="37"/>
                  </a:cubicBezTo>
                  <a:cubicBezTo>
                    <a:pt x="23" y="37"/>
                    <a:pt x="22" y="37"/>
                    <a:pt x="22" y="37"/>
                  </a:cubicBezTo>
                  <a:cubicBezTo>
                    <a:pt x="21" y="30"/>
                    <a:pt x="22" y="23"/>
                    <a:pt x="26" y="18"/>
                  </a:cubicBezTo>
                  <a:close/>
                  <a:moveTo>
                    <a:pt x="26" y="57"/>
                  </a:moveTo>
                  <a:cubicBezTo>
                    <a:pt x="25" y="57"/>
                    <a:pt x="24" y="57"/>
                    <a:pt x="23" y="55"/>
                  </a:cubicBezTo>
                  <a:cubicBezTo>
                    <a:pt x="22" y="54"/>
                    <a:pt x="21" y="52"/>
                    <a:pt x="21" y="50"/>
                  </a:cubicBezTo>
                  <a:cubicBezTo>
                    <a:pt x="20" y="45"/>
                    <a:pt x="22" y="41"/>
                    <a:pt x="24" y="41"/>
                  </a:cubicBezTo>
                  <a:cubicBezTo>
                    <a:pt x="24" y="41"/>
                    <a:pt x="25" y="41"/>
                    <a:pt x="25" y="41"/>
                  </a:cubicBezTo>
                  <a:cubicBezTo>
                    <a:pt x="25" y="41"/>
                    <a:pt x="26" y="41"/>
                    <a:pt x="26" y="42"/>
                  </a:cubicBezTo>
                  <a:cubicBezTo>
                    <a:pt x="26" y="42"/>
                    <a:pt x="26" y="42"/>
                    <a:pt x="27" y="42"/>
                  </a:cubicBezTo>
                  <a:cubicBezTo>
                    <a:pt x="27" y="42"/>
                    <a:pt x="27" y="42"/>
                    <a:pt x="27" y="42"/>
                  </a:cubicBezTo>
                  <a:cubicBezTo>
                    <a:pt x="35" y="41"/>
                    <a:pt x="38" y="35"/>
                    <a:pt x="40" y="29"/>
                  </a:cubicBezTo>
                  <a:cubicBezTo>
                    <a:pt x="43" y="31"/>
                    <a:pt x="49" y="34"/>
                    <a:pt x="56" y="34"/>
                  </a:cubicBezTo>
                  <a:cubicBezTo>
                    <a:pt x="59" y="34"/>
                    <a:pt x="63" y="34"/>
                    <a:pt x="67" y="31"/>
                  </a:cubicBezTo>
                  <a:cubicBezTo>
                    <a:pt x="69" y="32"/>
                    <a:pt x="74" y="34"/>
                    <a:pt x="75" y="41"/>
                  </a:cubicBezTo>
                  <a:cubicBezTo>
                    <a:pt x="76" y="41"/>
                    <a:pt x="76" y="42"/>
                    <a:pt x="77" y="42"/>
                  </a:cubicBezTo>
                  <a:cubicBezTo>
                    <a:pt x="77" y="42"/>
                    <a:pt x="78" y="42"/>
                    <a:pt x="78" y="42"/>
                  </a:cubicBezTo>
                  <a:cubicBezTo>
                    <a:pt x="78" y="42"/>
                    <a:pt x="78" y="42"/>
                    <a:pt x="79" y="42"/>
                  </a:cubicBezTo>
                  <a:cubicBezTo>
                    <a:pt x="79" y="42"/>
                    <a:pt x="79" y="42"/>
                    <a:pt x="79" y="41"/>
                  </a:cubicBezTo>
                  <a:cubicBezTo>
                    <a:pt x="80" y="41"/>
                    <a:pt x="80" y="41"/>
                    <a:pt x="81" y="41"/>
                  </a:cubicBezTo>
                  <a:cubicBezTo>
                    <a:pt x="83" y="41"/>
                    <a:pt x="84" y="45"/>
                    <a:pt x="84" y="50"/>
                  </a:cubicBezTo>
                  <a:cubicBezTo>
                    <a:pt x="83" y="52"/>
                    <a:pt x="83" y="54"/>
                    <a:pt x="81" y="55"/>
                  </a:cubicBezTo>
                  <a:cubicBezTo>
                    <a:pt x="80" y="57"/>
                    <a:pt x="79" y="57"/>
                    <a:pt x="78" y="57"/>
                  </a:cubicBezTo>
                  <a:cubicBezTo>
                    <a:pt x="78" y="57"/>
                    <a:pt x="78" y="57"/>
                    <a:pt x="78" y="57"/>
                  </a:cubicBezTo>
                  <a:cubicBezTo>
                    <a:pt x="78" y="55"/>
                    <a:pt x="79" y="54"/>
                    <a:pt x="79" y="52"/>
                  </a:cubicBezTo>
                  <a:cubicBezTo>
                    <a:pt x="79" y="51"/>
                    <a:pt x="79" y="50"/>
                    <a:pt x="78" y="50"/>
                  </a:cubicBezTo>
                  <a:cubicBezTo>
                    <a:pt x="76" y="49"/>
                    <a:pt x="75" y="50"/>
                    <a:pt x="75" y="51"/>
                  </a:cubicBezTo>
                  <a:cubicBezTo>
                    <a:pt x="72" y="65"/>
                    <a:pt x="62" y="75"/>
                    <a:pt x="52" y="75"/>
                  </a:cubicBezTo>
                  <a:cubicBezTo>
                    <a:pt x="42" y="75"/>
                    <a:pt x="33" y="65"/>
                    <a:pt x="29" y="51"/>
                  </a:cubicBezTo>
                  <a:cubicBezTo>
                    <a:pt x="29" y="50"/>
                    <a:pt x="28" y="49"/>
                    <a:pt x="27" y="50"/>
                  </a:cubicBezTo>
                  <a:cubicBezTo>
                    <a:pt x="26" y="50"/>
                    <a:pt x="25" y="51"/>
                    <a:pt x="26" y="52"/>
                  </a:cubicBezTo>
                  <a:cubicBezTo>
                    <a:pt x="26" y="54"/>
                    <a:pt x="26" y="55"/>
                    <a:pt x="27" y="57"/>
                  </a:cubicBezTo>
                  <a:cubicBezTo>
                    <a:pt x="27" y="57"/>
                    <a:pt x="26" y="57"/>
                    <a:pt x="26" y="57"/>
                  </a:cubicBezTo>
                  <a:close/>
                  <a:moveTo>
                    <a:pt x="53" y="100"/>
                  </a:moveTo>
                  <a:cubicBezTo>
                    <a:pt x="34" y="86"/>
                    <a:pt x="34" y="86"/>
                    <a:pt x="34" y="86"/>
                  </a:cubicBezTo>
                  <a:cubicBezTo>
                    <a:pt x="36" y="85"/>
                    <a:pt x="36" y="85"/>
                    <a:pt x="36" y="85"/>
                  </a:cubicBezTo>
                  <a:cubicBezTo>
                    <a:pt x="36" y="85"/>
                    <a:pt x="37" y="84"/>
                    <a:pt x="37" y="83"/>
                  </a:cubicBezTo>
                  <a:cubicBezTo>
                    <a:pt x="39" y="74"/>
                    <a:pt x="39" y="74"/>
                    <a:pt x="39" y="74"/>
                  </a:cubicBezTo>
                  <a:cubicBezTo>
                    <a:pt x="43" y="78"/>
                    <a:pt x="48" y="79"/>
                    <a:pt x="52" y="79"/>
                  </a:cubicBezTo>
                  <a:cubicBezTo>
                    <a:pt x="57" y="79"/>
                    <a:pt x="62" y="77"/>
                    <a:pt x="66" y="74"/>
                  </a:cubicBezTo>
                  <a:cubicBezTo>
                    <a:pt x="68" y="83"/>
                    <a:pt x="68" y="83"/>
                    <a:pt x="68" y="83"/>
                  </a:cubicBezTo>
                  <a:cubicBezTo>
                    <a:pt x="69" y="84"/>
                    <a:pt x="69" y="85"/>
                    <a:pt x="70" y="85"/>
                  </a:cubicBezTo>
                  <a:cubicBezTo>
                    <a:pt x="71" y="86"/>
                    <a:pt x="71" y="86"/>
                    <a:pt x="71" y="86"/>
                  </a:cubicBezTo>
                  <a:lnTo>
                    <a:pt x="53" y="100"/>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7" name="Oval 26"/>
            <p:cNvSpPr/>
            <p:nvPr/>
          </p:nvSpPr>
          <p:spPr>
            <a:xfrm>
              <a:off x="6898855" y="2061535"/>
              <a:ext cx="4572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grpSp>
      <p:sp>
        <p:nvSpPr>
          <p:cNvPr id="25" name="Rectangle 24"/>
          <p:cNvSpPr/>
          <p:nvPr/>
        </p:nvSpPr>
        <p:spPr>
          <a:xfrm>
            <a:off x="1945071" y="3018068"/>
            <a:ext cx="3267009" cy="830997"/>
          </a:xfrm>
          <a:prstGeom prst="rect">
            <a:avLst/>
          </a:prstGeom>
        </p:spPr>
        <p:txBody>
          <a:bodyPr wrap="square">
            <a:spAutoFit/>
          </a:bodyPr>
          <a:lstStyle/>
          <a:p>
            <a:pPr marL="3175" lvl="2" indent="0">
              <a:buFont typeface="Wingdings" pitchFamily="2" charset="2"/>
              <a:buNone/>
            </a:pPr>
            <a:r>
              <a:rPr lang="en-US" altLang="en-US" sz="2400" b="1" dirty="0"/>
              <a:t>Individual must be chronically ill</a:t>
            </a:r>
            <a:endParaRPr lang="en-US" altLang="en-US" dirty="0"/>
          </a:p>
        </p:txBody>
      </p:sp>
      <p:sp>
        <p:nvSpPr>
          <p:cNvPr id="2" name="Slide Number Placeholder 1"/>
          <p:cNvSpPr>
            <a:spLocks noGrp="1"/>
          </p:cNvSpPr>
          <p:nvPr>
            <p:ph type="sldNum" sz="quarter" idx="11"/>
          </p:nvPr>
        </p:nvSpPr>
        <p:spPr/>
        <p:txBody>
          <a:bodyPr/>
          <a:lstStyle/>
          <a:p>
            <a:fld id="{67FC5CDF-15F9-4054-9F50-C9080AAD3281}" type="slidenum">
              <a:rPr lang="en-US" smtClean="0"/>
              <a:pPr/>
              <a:t>30</a:t>
            </a:fld>
            <a:endParaRPr lang="en-US" dirty="0"/>
          </a:p>
        </p:txBody>
      </p:sp>
      <p:sp>
        <p:nvSpPr>
          <p:cNvPr id="4" name="Text Placeholder 3"/>
          <p:cNvSpPr>
            <a:spLocks noGrp="1"/>
          </p:cNvSpPr>
          <p:nvPr>
            <p:ph type="body" sz="quarter" idx="12"/>
          </p:nvPr>
        </p:nvSpPr>
        <p:spPr/>
        <p:txBody>
          <a:bodyPr/>
          <a:lstStyle/>
          <a:p>
            <a:r>
              <a:rPr lang="en-US" dirty="0"/>
              <a:t>Long term care expenses</a:t>
            </a:r>
          </a:p>
        </p:txBody>
      </p:sp>
      <p:sp>
        <p:nvSpPr>
          <p:cNvPr id="16" name="Rectangle 15"/>
          <p:cNvSpPr/>
          <p:nvPr/>
        </p:nvSpPr>
        <p:spPr>
          <a:xfrm>
            <a:off x="506533" y="1643183"/>
            <a:ext cx="9562762" cy="584775"/>
          </a:xfrm>
          <a:prstGeom prst="rect">
            <a:avLst/>
          </a:prstGeom>
        </p:spPr>
        <p:txBody>
          <a:bodyPr wrap="square">
            <a:spAutoFit/>
          </a:bodyPr>
          <a:lstStyle/>
          <a:p>
            <a:r>
              <a:rPr lang="en-US" sz="3200" b="1" dirty="0">
                <a:solidFill>
                  <a:schemeClr val="accent1"/>
                </a:solidFill>
              </a:rPr>
              <a:t>Some long term care expenses are deductible</a:t>
            </a:r>
            <a:endParaRPr lang="en-US" sz="2400" dirty="0"/>
          </a:p>
        </p:txBody>
      </p:sp>
      <p:sp>
        <p:nvSpPr>
          <p:cNvPr id="3" name="TextBox 2"/>
          <p:cNvSpPr txBox="1"/>
          <p:nvPr/>
        </p:nvSpPr>
        <p:spPr>
          <a:xfrm>
            <a:off x="5543103" y="2499541"/>
            <a:ext cx="6513634" cy="3825729"/>
          </a:xfrm>
          <a:prstGeom prst="rect">
            <a:avLst/>
          </a:prstGeom>
          <a:noFill/>
        </p:spPr>
        <p:txBody>
          <a:bodyPr wrap="square" rtlCol="0">
            <a:noAutofit/>
          </a:bodyPr>
          <a:lstStyle/>
          <a:p>
            <a:pPr marL="342900" indent="-342900">
              <a:spcBef>
                <a:spcPts val="600"/>
              </a:spcBef>
              <a:buClr>
                <a:srgbClr val="5F5F5F"/>
              </a:buClr>
              <a:buFont typeface="Arial" panose="020B0604020202020204" pitchFamily="34" charset="0"/>
              <a:buChar char="•"/>
            </a:pPr>
            <a:r>
              <a:rPr lang="en-US" altLang="en-US" dirty="0"/>
              <a:t>Services must be prescribed by a licensed, healthcare practitioner</a:t>
            </a:r>
          </a:p>
          <a:p>
            <a:pPr marL="342900" indent="-342900">
              <a:spcBef>
                <a:spcPts val="600"/>
              </a:spcBef>
              <a:buClr>
                <a:srgbClr val="5F5F5F"/>
              </a:buClr>
              <a:buFont typeface="Arial" panose="020B0604020202020204" pitchFamily="34" charset="0"/>
              <a:buChar char="•"/>
            </a:pPr>
            <a:r>
              <a:rPr lang="en-US" altLang="en-US" dirty="0"/>
              <a:t>In-home nursing services are tax deductible</a:t>
            </a:r>
          </a:p>
          <a:p>
            <a:pPr marL="342900" indent="-342900">
              <a:spcBef>
                <a:spcPts val="600"/>
              </a:spcBef>
              <a:buClr>
                <a:srgbClr val="5F5F5F"/>
              </a:buClr>
              <a:buFont typeface="Arial" panose="020B0604020202020204" pitchFamily="34" charset="0"/>
              <a:buChar char="•"/>
            </a:pPr>
            <a:r>
              <a:rPr lang="en-US" altLang="en-US" dirty="0"/>
              <a:t>Medical expenses provided in a facility are </a:t>
            </a:r>
            <a:br>
              <a:rPr lang="en-US" altLang="en-US" dirty="0"/>
            </a:br>
            <a:r>
              <a:rPr lang="en-US" altLang="en-US" dirty="0"/>
              <a:t>tax deductible</a:t>
            </a:r>
          </a:p>
          <a:p>
            <a:pPr marL="342900" indent="-342900">
              <a:spcBef>
                <a:spcPts val="600"/>
              </a:spcBef>
              <a:buClr>
                <a:srgbClr val="5F5F5F"/>
              </a:buClr>
              <a:buFont typeface="Arial" panose="020B0604020202020204" pitchFamily="34" charset="0"/>
              <a:buChar char="•"/>
            </a:pPr>
            <a:r>
              <a:rPr lang="en-US" altLang="en-US" dirty="0"/>
              <a:t>Custodial care (ADL assistance) is </a:t>
            </a:r>
            <a:r>
              <a:rPr lang="en-US" altLang="en-US" b="1" dirty="0"/>
              <a:t>NOT</a:t>
            </a:r>
            <a:r>
              <a:rPr lang="en-US" altLang="en-US" dirty="0"/>
              <a:t> tax deductible</a:t>
            </a:r>
          </a:p>
          <a:p>
            <a:pPr marL="576263" lvl="3" indent="-227013">
              <a:spcBef>
                <a:spcPts val="600"/>
              </a:spcBef>
              <a:buClr>
                <a:srgbClr val="5F5F5F"/>
              </a:buClr>
              <a:buFont typeface="Courier New" panose="02070309020205020404" pitchFamily="49" charset="0"/>
              <a:buChar char="-"/>
            </a:pPr>
            <a:r>
              <a:rPr lang="en-US" altLang="en-US" sz="1800" dirty="0"/>
              <a:t>Consult with the facility to determine the percentage </a:t>
            </a:r>
            <a:br>
              <a:rPr lang="en-US" altLang="en-US" sz="1800" dirty="0"/>
            </a:br>
            <a:r>
              <a:rPr lang="en-US" altLang="en-US" sz="1800" dirty="0"/>
              <a:t>of care that qualifies as medical care</a:t>
            </a:r>
          </a:p>
        </p:txBody>
      </p:sp>
      <p:sp>
        <p:nvSpPr>
          <p:cNvPr id="5" name="Rectangle 4"/>
          <p:cNvSpPr/>
          <p:nvPr/>
        </p:nvSpPr>
        <p:spPr>
          <a:xfrm>
            <a:off x="1" y="3643936"/>
            <a:ext cx="5212080" cy="2154436"/>
          </a:xfrm>
          <a:prstGeom prst="rect">
            <a:avLst/>
          </a:prstGeom>
        </p:spPr>
        <p:txBody>
          <a:bodyPr wrap="square">
            <a:spAutoFit/>
          </a:bodyPr>
          <a:lstStyle/>
          <a:p>
            <a:pPr marL="3175" lvl="2" indent="0">
              <a:buFont typeface="Wingdings" pitchFamily="2" charset="2"/>
              <a:buNone/>
            </a:pPr>
            <a:endParaRPr lang="en-US" altLang="en-US" sz="2400" b="1" dirty="0"/>
          </a:p>
          <a:p>
            <a:pPr marL="692150" lvl="3" indent="-342900">
              <a:spcBef>
                <a:spcPts val="600"/>
              </a:spcBef>
              <a:buClr>
                <a:srgbClr val="5F5F5F"/>
              </a:buClr>
              <a:buFont typeface="Arial" panose="020B0604020202020204" pitchFamily="34" charset="0"/>
              <a:buChar char="•"/>
            </a:pPr>
            <a:r>
              <a:rPr lang="en-US" altLang="en-US" sz="2000" dirty="0"/>
              <a:t>Needs assistance with at least 2 of 6 ADLs (eating, toileting, transferring, bathing, dressing, and continence)</a:t>
            </a:r>
          </a:p>
          <a:p>
            <a:pPr marL="692150" lvl="3" indent="-342900">
              <a:spcBef>
                <a:spcPts val="600"/>
              </a:spcBef>
              <a:buClr>
                <a:srgbClr val="5F5F5F"/>
              </a:buClr>
              <a:buFont typeface="Arial" panose="020B0604020202020204" pitchFamily="34" charset="0"/>
              <a:buChar char="•"/>
            </a:pPr>
            <a:r>
              <a:rPr lang="en-US" altLang="en-US" sz="2000" dirty="0"/>
              <a:t>Cognitive impairment that requires substantial supervision</a:t>
            </a:r>
          </a:p>
        </p:txBody>
      </p:sp>
      <p:sp>
        <p:nvSpPr>
          <p:cNvPr id="20" name="Rectangle 6"/>
          <p:cNvSpPr txBox="1">
            <a:spLocks/>
          </p:cNvSpPr>
          <p:nvPr/>
        </p:nvSpPr>
        <p:spPr bwMode="gray">
          <a:xfrm>
            <a:off x="633984" y="6082625"/>
            <a:ext cx="6890766"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tax advisor.</a:t>
            </a:r>
            <a:endParaRPr lang="en-US" altLang="en-US" sz="1200" b="1" dirty="0">
              <a:solidFill>
                <a:srgbClr val="5F5F5F"/>
              </a:solidFill>
            </a:endParaRPr>
          </a:p>
        </p:txBody>
      </p:sp>
    </p:spTree>
    <p:extLst>
      <p:ext uri="{BB962C8B-B14F-4D97-AF65-F5344CB8AC3E}">
        <p14:creationId xmlns:p14="http://schemas.microsoft.com/office/powerpoint/2010/main" val="268512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31</a:t>
            </a:fld>
            <a:endParaRPr lang="en-US" dirty="0"/>
          </a:p>
        </p:txBody>
      </p:sp>
      <p:sp>
        <p:nvSpPr>
          <p:cNvPr id="3" name="Content Placeholder 2"/>
          <p:cNvSpPr>
            <a:spLocks noGrp="1"/>
          </p:cNvSpPr>
          <p:nvPr>
            <p:ph sz="quarter" idx="23"/>
          </p:nvPr>
        </p:nvSpPr>
        <p:spPr>
          <a:xfrm>
            <a:off x="380042" y="1585913"/>
            <a:ext cx="2764257" cy="1641381"/>
          </a:xfrm>
        </p:spPr>
        <p:txBody>
          <a:bodyPr>
            <a:normAutofit fontScale="92500" lnSpcReduction="10000"/>
          </a:bodyPr>
          <a:lstStyle/>
          <a:p>
            <a:r>
              <a:rPr lang="en-US" dirty="0"/>
              <a:t>Could be claimed if a taxpayer paid someone to care for their dependent so they could work.</a:t>
            </a:r>
          </a:p>
          <a:p>
            <a:endParaRPr lang="en-US" dirty="0"/>
          </a:p>
        </p:txBody>
      </p:sp>
      <p:sp>
        <p:nvSpPr>
          <p:cNvPr id="5" name="Content Placeholder 4"/>
          <p:cNvSpPr>
            <a:spLocks noGrp="1"/>
          </p:cNvSpPr>
          <p:nvPr>
            <p:ph sz="quarter" idx="18"/>
          </p:nvPr>
        </p:nvSpPr>
        <p:spPr>
          <a:xfrm>
            <a:off x="3532094" y="2061886"/>
            <a:ext cx="8157881" cy="4303059"/>
          </a:xfrm>
        </p:spPr>
        <p:txBody>
          <a:bodyPr>
            <a:normAutofit fontScale="92500" lnSpcReduction="10000"/>
          </a:bodyPr>
          <a:lstStyle/>
          <a:p>
            <a:pPr marL="347472" indent="-347472">
              <a:spcBef>
                <a:spcPts val="600"/>
              </a:spcBef>
              <a:spcAft>
                <a:spcPts val="600"/>
              </a:spcAft>
              <a:buClr>
                <a:srgbClr val="5F5F5F"/>
              </a:buClr>
              <a:buFont typeface="Arial" panose="020B0604020202020204" pitchFamily="34" charset="0"/>
              <a:buChar char="•"/>
              <a:defRPr/>
            </a:pPr>
            <a:r>
              <a:rPr lang="en-US" altLang="en-US" sz="2200" kern="0" dirty="0">
                <a:solidFill>
                  <a:srgbClr val="5F5F5F"/>
                </a:solidFill>
              </a:rPr>
              <a:t>The taxpayer must have earned income</a:t>
            </a:r>
          </a:p>
          <a:p>
            <a:pPr marL="347472" indent="-347472">
              <a:spcBef>
                <a:spcPts val="600"/>
              </a:spcBef>
              <a:spcAft>
                <a:spcPts val="600"/>
              </a:spcAft>
              <a:buClr>
                <a:srgbClr val="5F5F5F"/>
              </a:buClr>
              <a:buFont typeface="Arial" panose="020B0604020202020204" pitchFamily="34" charset="0"/>
              <a:buChar char="•"/>
              <a:defRPr/>
            </a:pPr>
            <a:r>
              <a:rPr lang="en-US" altLang="en-US" sz="2200" kern="0" dirty="0">
                <a:solidFill>
                  <a:srgbClr val="5F5F5F"/>
                </a:solidFill>
              </a:rPr>
              <a:t>The care recipient must be unable to physically or mentally care for self</a:t>
            </a:r>
          </a:p>
          <a:p>
            <a:pPr marL="347472" indent="-347472">
              <a:spcBef>
                <a:spcPts val="600"/>
              </a:spcBef>
              <a:spcAft>
                <a:spcPts val="600"/>
              </a:spcAft>
              <a:buClr>
                <a:srgbClr val="5F5F5F"/>
              </a:buClr>
              <a:buFont typeface="Arial" panose="020B0604020202020204" pitchFamily="34" charset="0"/>
              <a:buChar char="•"/>
              <a:defRPr/>
            </a:pPr>
            <a:r>
              <a:rPr lang="en-US" altLang="en-US" sz="2200" kern="0" dirty="0">
                <a:solidFill>
                  <a:srgbClr val="5F5F5F"/>
                </a:solidFill>
              </a:rPr>
              <a:t>The care recipient must live with the taxpayer for more than half the year </a:t>
            </a:r>
          </a:p>
          <a:p>
            <a:pPr marL="346075" indent="-346075">
              <a:spcBef>
                <a:spcPts val="600"/>
              </a:spcBef>
              <a:spcAft>
                <a:spcPts val="300"/>
              </a:spcAft>
              <a:buClr>
                <a:srgbClr val="5F5F5F"/>
              </a:buClr>
              <a:buFont typeface="Arial" panose="020B0604020202020204" pitchFamily="34" charset="0"/>
              <a:buChar char="•"/>
              <a:defRPr/>
            </a:pPr>
            <a:r>
              <a:rPr lang="en-US" altLang="en-US" sz="2200" kern="0" dirty="0">
                <a:solidFill>
                  <a:srgbClr val="5F5F5F"/>
                </a:solidFill>
              </a:rPr>
              <a:t>The care recipient must be either the taxpayer’s spouse, or be claimed as a dependent on their tax return, or could have been a dependent except that: </a:t>
            </a:r>
          </a:p>
          <a:p>
            <a:pPr marL="798512" indent="-457200">
              <a:spcBef>
                <a:spcPts val="0"/>
              </a:spcBef>
              <a:spcAft>
                <a:spcPts val="0"/>
              </a:spcAft>
              <a:buClr>
                <a:srgbClr val="5F5F5F"/>
              </a:buClr>
              <a:buAutoNum type="arabicParenR"/>
              <a:defRPr/>
            </a:pPr>
            <a:r>
              <a:rPr lang="en-US" altLang="en-US" sz="2200" kern="0" dirty="0">
                <a:solidFill>
                  <a:srgbClr val="5F5F5F"/>
                </a:solidFill>
              </a:rPr>
              <a:t>they are over the gross income limit,</a:t>
            </a:r>
          </a:p>
          <a:p>
            <a:pPr marL="798512" indent="-457200">
              <a:spcBef>
                <a:spcPts val="0"/>
              </a:spcBef>
              <a:spcAft>
                <a:spcPts val="0"/>
              </a:spcAft>
              <a:buClr>
                <a:srgbClr val="5F5F5F"/>
              </a:buClr>
              <a:buAutoNum type="arabicParenR"/>
              <a:defRPr/>
            </a:pPr>
            <a:r>
              <a:rPr lang="en-US" altLang="en-US" sz="2200" kern="0" dirty="0">
                <a:solidFill>
                  <a:srgbClr val="5F5F5F"/>
                </a:solidFill>
              </a:rPr>
              <a:t>files a joint return, or </a:t>
            </a:r>
          </a:p>
          <a:p>
            <a:pPr marL="798512" indent="-457200">
              <a:spcBef>
                <a:spcPts val="0"/>
              </a:spcBef>
              <a:spcAft>
                <a:spcPts val="0"/>
              </a:spcAft>
              <a:buClr>
                <a:srgbClr val="5F5F5F"/>
              </a:buClr>
              <a:buAutoNum type="arabicParenR"/>
              <a:defRPr/>
            </a:pPr>
            <a:r>
              <a:rPr lang="en-US" altLang="en-US" sz="2200" kern="0" dirty="0">
                <a:solidFill>
                  <a:srgbClr val="5F5F5F"/>
                </a:solidFill>
              </a:rPr>
              <a:t> the taxpayer (or their spouse, if filing jointly) could have been claimed on another taxpayer’s return</a:t>
            </a:r>
          </a:p>
          <a:p>
            <a:pPr marL="347472" indent="-347472">
              <a:spcBef>
                <a:spcPts val="600"/>
              </a:spcBef>
              <a:spcAft>
                <a:spcPts val="600"/>
              </a:spcAft>
              <a:buClr>
                <a:srgbClr val="5F5F5F"/>
              </a:buClr>
              <a:buFont typeface="Arial" panose="020B0604020202020204" pitchFamily="34" charset="0"/>
              <a:buChar char="•"/>
              <a:defRPr/>
            </a:pPr>
            <a:r>
              <a:rPr lang="en-US" altLang="en-US" sz="2200" kern="0" dirty="0">
                <a:solidFill>
                  <a:srgbClr val="5F5F5F"/>
                </a:solidFill>
              </a:rPr>
              <a:t>The care recipient could also be a qualifying child who is the taxpayer’s dependent and under age 13 when care was provided</a:t>
            </a:r>
          </a:p>
        </p:txBody>
      </p:sp>
      <p:sp>
        <p:nvSpPr>
          <p:cNvPr id="6" name="Content Placeholder 5"/>
          <p:cNvSpPr>
            <a:spLocks noGrp="1"/>
          </p:cNvSpPr>
          <p:nvPr>
            <p:ph sz="quarter" idx="24"/>
          </p:nvPr>
        </p:nvSpPr>
        <p:spPr>
          <a:xfrm>
            <a:off x="3532094" y="1585913"/>
            <a:ext cx="6890175" cy="637334"/>
          </a:xfrm>
        </p:spPr>
        <p:txBody>
          <a:bodyPr/>
          <a:lstStyle/>
          <a:p>
            <a:r>
              <a:rPr lang="en-US" dirty="0"/>
              <a:t>To qualify:</a:t>
            </a:r>
          </a:p>
        </p:txBody>
      </p:sp>
      <p:sp>
        <p:nvSpPr>
          <p:cNvPr id="7" name="Text Placeholder 6"/>
          <p:cNvSpPr>
            <a:spLocks noGrp="1"/>
          </p:cNvSpPr>
          <p:nvPr>
            <p:ph type="body" sz="quarter" idx="12"/>
          </p:nvPr>
        </p:nvSpPr>
        <p:spPr/>
        <p:txBody>
          <a:bodyPr/>
          <a:lstStyle/>
          <a:p>
            <a:r>
              <a:rPr lang="en-US" dirty="0"/>
              <a:t>Child and dependent care tax credit</a:t>
            </a:r>
          </a:p>
        </p:txBody>
      </p:sp>
      <p:sp>
        <p:nvSpPr>
          <p:cNvPr id="10" name="Freeform 246"/>
          <p:cNvSpPr>
            <a:spLocks noChangeAspect="1" noEditPoints="1"/>
          </p:cNvSpPr>
          <p:nvPr/>
        </p:nvSpPr>
        <p:spPr bwMode="auto">
          <a:xfrm>
            <a:off x="1167834" y="3465232"/>
            <a:ext cx="1508606" cy="2034237"/>
          </a:xfrm>
          <a:custGeom>
            <a:avLst/>
            <a:gdLst>
              <a:gd name="T0" fmla="*/ 1298 w 1339"/>
              <a:gd name="T1" fmla="*/ 900 h 1804"/>
              <a:gd name="T2" fmla="*/ 1324 w 1339"/>
              <a:gd name="T3" fmla="*/ 813 h 1804"/>
              <a:gd name="T4" fmla="*/ 1244 w 1339"/>
              <a:gd name="T5" fmla="*/ 723 h 1804"/>
              <a:gd name="T6" fmla="*/ 920 w 1339"/>
              <a:gd name="T7" fmla="*/ 455 h 1804"/>
              <a:gd name="T8" fmla="*/ 828 w 1339"/>
              <a:gd name="T9" fmla="*/ 216 h 1804"/>
              <a:gd name="T10" fmla="*/ 402 w 1339"/>
              <a:gd name="T11" fmla="*/ 216 h 1804"/>
              <a:gd name="T12" fmla="*/ 184 w 1339"/>
              <a:gd name="T13" fmla="*/ 634 h 1804"/>
              <a:gd name="T14" fmla="*/ 15 w 1339"/>
              <a:gd name="T15" fmla="*/ 948 h 1804"/>
              <a:gd name="T16" fmla="*/ 53 w 1339"/>
              <a:gd name="T17" fmla="*/ 1080 h 1804"/>
              <a:gd name="T18" fmla="*/ 186 w 1339"/>
              <a:gd name="T19" fmla="*/ 1040 h 1804"/>
              <a:gd name="T20" fmla="*/ 293 w 1339"/>
              <a:gd name="T21" fmla="*/ 1082 h 1804"/>
              <a:gd name="T22" fmla="*/ 284 w 1339"/>
              <a:gd name="T23" fmla="*/ 1343 h 1804"/>
              <a:gd name="T24" fmla="*/ 408 w 1339"/>
              <a:gd name="T25" fmla="*/ 1359 h 1804"/>
              <a:gd name="T26" fmla="*/ 408 w 1339"/>
              <a:gd name="T27" fmla="*/ 1693 h 1804"/>
              <a:gd name="T28" fmla="*/ 523 w 1339"/>
              <a:gd name="T29" fmla="*/ 1804 h 1804"/>
              <a:gd name="T30" fmla="*/ 708 w 1339"/>
              <a:gd name="T31" fmla="*/ 1804 h 1804"/>
              <a:gd name="T32" fmla="*/ 823 w 1339"/>
              <a:gd name="T33" fmla="*/ 1693 h 1804"/>
              <a:gd name="T34" fmla="*/ 823 w 1339"/>
              <a:gd name="T35" fmla="*/ 1359 h 1804"/>
              <a:gd name="T36" fmla="*/ 947 w 1339"/>
              <a:gd name="T37" fmla="*/ 1343 h 1804"/>
              <a:gd name="T38" fmla="*/ 938 w 1339"/>
              <a:gd name="T39" fmla="*/ 1083 h 1804"/>
              <a:gd name="T40" fmla="*/ 911 w 1339"/>
              <a:gd name="T41" fmla="*/ 779 h 1804"/>
              <a:gd name="T42" fmla="*/ 1115 w 1339"/>
              <a:gd name="T43" fmla="*/ 899 h 1804"/>
              <a:gd name="T44" fmla="*/ 1132 w 1339"/>
              <a:gd name="T45" fmla="*/ 998 h 1804"/>
              <a:gd name="T46" fmla="*/ 1168 w 1339"/>
              <a:gd name="T47" fmla="*/ 998 h 1804"/>
              <a:gd name="T48" fmla="*/ 1303 w 1339"/>
              <a:gd name="T49" fmla="*/ 998 h 1804"/>
              <a:gd name="T50" fmla="*/ 1321 w 1339"/>
              <a:gd name="T51" fmla="*/ 1804 h 1804"/>
              <a:gd name="T52" fmla="*/ 1339 w 1339"/>
              <a:gd name="T53" fmla="*/ 998 h 1804"/>
              <a:gd name="T54" fmla="*/ 615 w 1339"/>
              <a:gd name="T55" fmla="*/ 36 h 1804"/>
              <a:gd name="T56" fmla="*/ 615 w 1339"/>
              <a:gd name="T57" fmla="*/ 396 h 1804"/>
              <a:gd name="T58" fmla="*/ 615 w 1339"/>
              <a:gd name="T59" fmla="*/ 36 h 1804"/>
              <a:gd name="T60" fmla="*/ 518 w 1339"/>
              <a:gd name="T61" fmla="*/ 1768 h 1804"/>
              <a:gd name="T62" fmla="*/ 444 w 1339"/>
              <a:gd name="T63" fmla="*/ 1361 h 1804"/>
              <a:gd name="T64" fmla="*/ 598 w 1339"/>
              <a:gd name="T65" fmla="*/ 1359 h 1804"/>
              <a:gd name="T66" fmla="*/ 597 w 1339"/>
              <a:gd name="T67" fmla="*/ 1693 h 1804"/>
              <a:gd name="T68" fmla="*/ 787 w 1339"/>
              <a:gd name="T69" fmla="*/ 1361 h 1804"/>
              <a:gd name="T70" fmla="*/ 712 w 1339"/>
              <a:gd name="T71" fmla="*/ 1768 h 1804"/>
              <a:gd name="T72" fmla="*/ 633 w 1339"/>
              <a:gd name="T73" fmla="*/ 1693 h 1804"/>
              <a:gd name="T74" fmla="*/ 633 w 1339"/>
              <a:gd name="T75" fmla="*/ 1359 h 1804"/>
              <a:gd name="T76" fmla="*/ 787 w 1339"/>
              <a:gd name="T77" fmla="*/ 1361 h 1804"/>
              <a:gd name="T78" fmla="*/ 880 w 1339"/>
              <a:gd name="T79" fmla="*/ 718 h 1804"/>
              <a:gd name="T80" fmla="*/ 892 w 1339"/>
              <a:gd name="T81" fmla="*/ 972 h 1804"/>
              <a:gd name="T82" fmla="*/ 923 w 1339"/>
              <a:gd name="T83" fmla="*/ 1310 h 1804"/>
              <a:gd name="T84" fmla="*/ 911 w 1339"/>
              <a:gd name="T85" fmla="*/ 1323 h 1804"/>
              <a:gd name="T86" fmla="*/ 311 w 1339"/>
              <a:gd name="T87" fmla="*/ 1319 h 1804"/>
              <a:gd name="T88" fmla="*/ 329 w 1339"/>
              <a:gd name="T89" fmla="*/ 1085 h 1804"/>
              <a:gd name="T90" fmla="*/ 344 w 1339"/>
              <a:gd name="T91" fmla="*/ 719 h 1804"/>
              <a:gd name="T92" fmla="*/ 325 w 1339"/>
              <a:gd name="T93" fmla="*/ 731 h 1804"/>
              <a:gd name="T94" fmla="*/ 70 w 1339"/>
              <a:gd name="T95" fmla="*/ 1048 h 1804"/>
              <a:gd name="T96" fmla="*/ 47 w 1339"/>
              <a:gd name="T97" fmla="*/ 965 h 1804"/>
              <a:gd name="T98" fmla="*/ 221 w 1339"/>
              <a:gd name="T99" fmla="*/ 641 h 1804"/>
              <a:gd name="T100" fmla="*/ 615 w 1339"/>
              <a:gd name="T101" fmla="*/ 432 h 1804"/>
              <a:gd name="T102" fmla="*/ 891 w 1339"/>
              <a:gd name="T103" fmla="*/ 475 h 1804"/>
              <a:gd name="T104" fmla="*/ 1235 w 1339"/>
              <a:gd name="T105" fmla="*/ 758 h 1804"/>
              <a:gd name="T106" fmla="*/ 1277 w 1339"/>
              <a:gd name="T107" fmla="*/ 871 h 1804"/>
              <a:gd name="T108" fmla="*/ 900 w 1339"/>
              <a:gd name="T109" fmla="*/ 721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9" h="1804">
                <a:moveTo>
                  <a:pt x="1286" y="907"/>
                </a:moveTo>
                <a:cubicBezTo>
                  <a:pt x="1290" y="905"/>
                  <a:pt x="1294" y="903"/>
                  <a:pt x="1298" y="900"/>
                </a:cubicBezTo>
                <a:cubicBezTo>
                  <a:pt x="1299" y="899"/>
                  <a:pt x="1300" y="898"/>
                  <a:pt x="1301" y="898"/>
                </a:cubicBezTo>
                <a:cubicBezTo>
                  <a:pt x="1323" y="876"/>
                  <a:pt x="1331" y="846"/>
                  <a:pt x="1324" y="813"/>
                </a:cubicBezTo>
                <a:cubicBezTo>
                  <a:pt x="1314" y="773"/>
                  <a:pt x="1281" y="735"/>
                  <a:pt x="1246" y="723"/>
                </a:cubicBezTo>
                <a:cubicBezTo>
                  <a:pt x="1245" y="723"/>
                  <a:pt x="1245" y="723"/>
                  <a:pt x="1244" y="723"/>
                </a:cubicBezTo>
                <a:cubicBezTo>
                  <a:pt x="1150" y="702"/>
                  <a:pt x="1043" y="619"/>
                  <a:pt x="944" y="488"/>
                </a:cubicBezTo>
                <a:cubicBezTo>
                  <a:pt x="936" y="478"/>
                  <a:pt x="928" y="467"/>
                  <a:pt x="920" y="455"/>
                </a:cubicBezTo>
                <a:cubicBezTo>
                  <a:pt x="892" y="413"/>
                  <a:pt x="860" y="365"/>
                  <a:pt x="790" y="340"/>
                </a:cubicBezTo>
                <a:cubicBezTo>
                  <a:pt x="814" y="305"/>
                  <a:pt x="828" y="262"/>
                  <a:pt x="828" y="216"/>
                </a:cubicBezTo>
                <a:cubicBezTo>
                  <a:pt x="828" y="97"/>
                  <a:pt x="733" y="0"/>
                  <a:pt x="615" y="0"/>
                </a:cubicBezTo>
                <a:cubicBezTo>
                  <a:pt x="498" y="0"/>
                  <a:pt x="402" y="97"/>
                  <a:pt x="402" y="216"/>
                </a:cubicBezTo>
                <a:cubicBezTo>
                  <a:pt x="402" y="263"/>
                  <a:pt x="417" y="307"/>
                  <a:pt x="442" y="343"/>
                </a:cubicBezTo>
                <a:cubicBezTo>
                  <a:pt x="317" y="405"/>
                  <a:pt x="253" y="507"/>
                  <a:pt x="184" y="634"/>
                </a:cubicBezTo>
                <a:cubicBezTo>
                  <a:pt x="183" y="635"/>
                  <a:pt x="183" y="637"/>
                  <a:pt x="182" y="638"/>
                </a:cubicBezTo>
                <a:cubicBezTo>
                  <a:pt x="15" y="948"/>
                  <a:pt x="15" y="948"/>
                  <a:pt x="15" y="948"/>
                </a:cubicBezTo>
                <a:cubicBezTo>
                  <a:pt x="3" y="972"/>
                  <a:pt x="0" y="999"/>
                  <a:pt x="7" y="1024"/>
                </a:cubicBezTo>
                <a:cubicBezTo>
                  <a:pt x="15" y="1048"/>
                  <a:pt x="31" y="1068"/>
                  <a:pt x="53" y="1080"/>
                </a:cubicBezTo>
                <a:cubicBezTo>
                  <a:pt x="67" y="1087"/>
                  <a:pt x="82" y="1090"/>
                  <a:pt x="97" y="1090"/>
                </a:cubicBezTo>
                <a:cubicBezTo>
                  <a:pt x="132" y="1090"/>
                  <a:pt x="167" y="1072"/>
                  <a:pt x="186" y="1040"/>
                </a:cubicBezTo>
                <a:cubicBezTo>
                  <a:pt x="317" y="815"/>
                  <a:pt x="317" y="815"/>
                  <a:pt x="317" y="815"/>
                </a:cubicBezTo>
                <a:cubicBezTo>
                  <a:pt x="293" y="1082"/>
                  <a:pt x="293" y="1082"/>
                  <a:pt x="293" y="1082"/>
                </a:cubicBezTo>
                <a:cubicBezTo>
                  <a:pt x="272" y="1307"/>
                  <a:pt x="272" y="1307"/>
                  <a:pt x="272" y="1307"/>
                </a:cubicBezTo>
                <a:cubicBezTo>
                  <a:pt x="271" y="1321"/>
                  <a:pt x="275" y="1334"/>
                  <a:pt x="284" y="1343"/>
                </a:cubicBezTo>
                <a:cubicBezTo>
                  <a:pt x="293" y="1353"/>
                  <a:pt x="305" y="1359"/>
                  <a:pt x="319" y="1359"/>
                </a:cubicBezTo>
                <a:cubicBezTo>
                  <a:pt x="408" y="1359"/>
                  <a:pt x="408" y="1359"/>
                  <a:pt x="408" y="1359"/>
                </a:cubicBezTo>
                <a:cubicBezTo>
                  <a:pt x="408" y="1360"/>
                  <a:pt x="408" y="1360"/>
                  <a:pt x="408" y="1361"/>
                </a:cubicBezTo>
                <a:cubicBezTo>
                  <a:pt x="408" y="1693"/>
                  <a:pt x="408" y="1693"/>
                  <a:pt x="408" y="1693"/>
                </a:cubicBezTo>
                <a:cubicBezTo>
                  <a:pt x="408" y="1754"/>
                  <a:pt x="457" y="1804"/>
                  <a:pt x="518" y="1804"/>
                </a:cubicBezTo>
                <a:cubicBezTo>
                  <a:pt x="523" y="1804"/>
                  <a:pt x="523" y="1804"/>
                  <a:pt x="523" y="1804"/>
                </a:cubicBezTo>
                <a:cubicBezTo>
                  <a:pt x="561" y="1804"/>
                  <a:pt x="595" y="1784"/>
                  <a:pt x="615" y="1754"/>
                </a:cubicBezTo>
                <a:cubicBezTo>
                  <a:pt x="635" y="1784"/>
                  <a:pt x="669" y="1804"/>
                  <a:pt x="708" y="1804"/>
                </a:cubicBezTo>
                <a:cubicBezTo>
                  <a:pt x="712" y="1804"/>
                  <a:pt x="712" y="1804"/>
                  <a:pt x="712" y="1804"/>
                </a:cubicBezTo>
                <a:cubicBezTo>
                  <a:pt x="773" y="1804"/>
                  <a:pt x="823" y="1754"/>
                  <a:pt x="823" y="1693"/>
                </a:cubicBezTo>
                <a:cubicBezTo>
                  <a:pt x="823" y="1361"/>
                  <a:pt x="823" y="1361"/>
                  <a:pt x="823" y="1361"/>
                </a:cubicBezTo>
                <a:cubicBezTo>
                  <a:pt x="823" y="1360"/>
                  <a:pt x="823" y="1360"/>
                  <a:pt x="823" y="1359"/>
                </a:cubicBezTo>
                <a:cubicBezTo>
                  <a:pt x="911" y="1359"/>
                  <a:pt x="911" y="1359"/>
                  <a:pt x="911" y="1359"/>
                </a:cubicBezTo>
                <a:cubicBezTo>
                  <a:pt x="925" y="1359"/>
                  <a:pt x="938" y="1353"/>
                  <a:pt x="947" y="1343"/>
                </a:cubicBezTo>
                <a:cubicBezTo>
                  <a:pt x="956" y="1334"/>
                  <a:pt x="960" y="1321"/>
                  <a:pt x="959" y="1307"/>
                </a:cubicBezTo>
                <a:cubicBezTo>
                  <a:pt x="938" y="1083"/>
                  <a:pt x="938" y="1083"/>
                  <a:pt x="938" y="1083"/>
                </a:cubicBezTo>
                <a:cubicBezTo>
                  <a:pt x="934" y="1045"/>
                  <a:pt x="931" y="1007"/>
                  <a:pt x="928" y="969"/>
                </a:cubicBezTo>
                <a:cubicBezTo>
                  <a:pt x="923" y="907"/>
                  <a:pt x="917" y="843"/>
                  <a:pt x="911" y="779"/>
                </a:cubicBezTo>
                <a:cubicBezTo>
                  <a:pt x="967" y="826"/>
                  <a:pt x="1037" y="867"/>
                  <a:pt x="1113" y="899"/>
                </a:cubicBezTo>
                <a:cubicBezTo>
                  <a:pt x="1114" y="899"/>
                  <a:pt x="1114" y="899"/>
                  <a:pt x="1115" y="899"/>
                </a:cubicBezTo>
                <a:cubicBezTo>
                  <a:pt x="1133" y="905"/>
                  <a:pt x="1153" y="911"/>
                  <a:pt x="1173" y="916"/>
                </a:cubicBezTo>
                <a:cubicBezTo>
                  <a:pt x="1148" y="935"/>
                  <a:pt x="1132" y="964"/>
                  <a:pt x="1132" y="998"/>
                </a:cubicBezTo>
                <a:cubicBezTo>
                  <a:pt x="1132" y="1008"/>
                  <a:pt x="1140" y="1016"/>
                  <a:pt x="1150" y="1016"/>
                </a:cubicBezTo>
                <a:cubicBezTo>
                  <a:pt x="1160" y="1016"/>
                  <a:pt x="1168" y="1008"/>
                  <a:pt x="1168" y="998"/>
                </a:cubicBezTo>
                <a:cubicBezTo>
                  <a:pt x="1168" y="961"/>
                  <a:pt x="1198" y="930"/>
                  <a:pt x="1236" y="930"/>
                </a:cubicBezTo>
                <a:cubicBezTo>
                  <a:pt x="1273" y="930"/>
                  <a:pt x="1303" y="961"/>
                  <a:pt x="1303" y="998"/>
                </a:cubicBezTo>
                <a:cubicBezTo>
                  <a:pt x="1303" y="1786"/>
                  <a:pt x="1303" y="1786"/>
                  <a:pt x="1303" y="1786"/>
                </a:cubicBezTo>
                <a:cubicBezTo>
                  <a:pt x="1303" y="1796"/>
                  <a:pt x="1311" y="1804"/>
                  <a:pt x="1321" y="1804"/>
                </a:cubicBezTo>
                <a:cubicBezTo>
                  <a:pt x="1331" y="1804"/>
                  <a:pt x="1339" y="1796"/>
                  <a:pt x="1339" y="1786"/>
                </a:cubicBezTo>
                <a:cubicBezTo>
                  <a:pt x="1339" y="998"/>
                  <a:pt x="1339" y="998"/>
                  <a:pt x="1339" y="998"/>
                </a:cubicBezTo>
                <a:cubicBezTo>
                  <a:pt x="1339" y="959"/>
                  <a:pt x="1318" y="925"/>
                  <a:pt x="1286" y="907"/>
                </a:cubicBezTo>
                <a:close/>
                <a:moveTo>
                  <a:pt x="615" y="36"/>
                </a:moveTo>
                <a:cubicBezTo>
                  <a:pt x="713" y="36"/>
                  <a:pt x="792" y="117"/>
                  <a:pt x="792" y="216"/>
                </a:cubicBezTo>
                <a:cubicBezTo>
                  <a:pt x="792" y="316"/>
                  <a:pt x="713" y="396"/>
                  <a:pt x="615" y="396"/>
                </a:cubicBezTo>
                <a:cubicBezTo>
                  <a:pt x="518" y="396"/>
                  <a:pt x="438" y="316"/>
                  <a:pt x="438" y="216"/>
                </a:cubicBezTo>
                <a:cubicBezTo>
                  <a:pt x="438" y="117"/>
                  <a:pt x="518" y="36"/>
                  <a:pt x="615" y="36"/>
                </a:cubicBezTo>
                <a:close/>
                <a:moveTo>
                  <a:pt x="523" y="1768"/>
                </a:moveTo>
                <a:cubicBezTo>
                  <a:pt x="518" y="1768"/>
                  <a:pt x="518" y="1768"/>
                  <a:pt x="518" y="1768"/>
                </a:cubicBezTo>
                <a:cubicBezTo>
                  <a:pt x="477" y="1768"/>
                  <a:pt x="444" y="1734"/>
                  <a:pt x="444" y="1693"/>
                </a:cubicBezTo>
                <a:cubicBezTo>
                  <a:pt x="444" y="1361"/>
                  <a:pt x="444" y="1361"/>
                  <a:pt x="444" y="1361"/>
                </a:cubicBezTo>
                <a:cubicBezTo>
                  <a:pt x="444" y="1360"/>
                  <a:pt x="444" y="1360"/>
                  <a:pt x="443" y="1359"/>
                </a:cubicBezTo>
                <a:cubicBezTo>
                  <a:pt x="598" y="1359"/>
                  <a:pt x="598" y="1359"/>
                  <a:pt x="598" y="1359"/>
                </a:cubicBezTo>
                <a:cubicBezTo>
                  <a:pt x="597" y="1360"/>
                  <a:pt x="597" y="1360"/>
                  <a:pt x="597" y="1361"/>
                </a:cubicBezTo>
                <a:cubicBezTo>
                  <a:pt x="597" y="1693"/>
                  <a:pt x="597" y="1693"/>
                  <a:pt x="597" y="1693"/>
                </a:cubicBezTo>
                <a:cubicBezTo>
                  <a:pt x="597" y="1734"/>
                  <a:pt x="564" y="1768"/>
                  <a:pt x="523" y="1768"/>
                </a:cubicBezTo>
                <a:close/>
                <a:moveTo>
                  <a:pt x="787" y="1361"/>
                </a:moveTo>
                <a:cubicBezTo>
                  <a:pt x="787" y="1693"/>
                  <a:pt x="787" y="1693"/>
                  <a:pt x="787" y="1693"/>
                </a:cubicBezTo>
                <a:cubicBezTo>
                  <a:pt x="787" y="1734"/>
                  <a:pt x="753" y="1768"/>
                  <a:pt x="712" y="1768"/>
                </a:cubicBezTo>
                <a:cubicBezTo>
                  <a:pt x="708" y="1768"/>
                  <a:pt x="708" y="1768"/>
                  <a:pt x="708" y="1768"/>
                </a:cubicBezTo>
                <a:cubicBezTo>
                  <a:pt x="667" y="1768"/>
                  <a:pt x="633" y="1734"/>
                  <a:pt x="633" y="1693"/>
                </a:cubicBezTo>
                <a:cubicBezTo>
                  <a:pt x="633" y="1361"/>
                  <a:pt x="633" y="1361"/>
                  <a:pt x="633" y="1361"/>
                </a:cubicBezTo>
                <a:cubicBezTo>
                  <a:pt x="633" y="1360"/>
                  <a:pt x="633" y="1360"/>
                  <a:pt x="633" y="1359"/>
                </a:cubicBezTo>
                <a:cubicBezTo>
                  <a:pt x="787" y="1359"/>
                  <a:pt x="787" y="1359"/>
                  <a:pt x="787" y="1359"/>
                </a:cubicBezTo>
                <a:cubicBezTo>
                  <a:pt x="787" y="1360"/>
                  <a:pt x="787" y="1360"/>
                  <a:pt x="787" y="1361"/>
                </a:cubicBezTo>
                <a:close/>
                <a:moveTo>
                  <a:pt x="900" y="721"/>
                </a:moveTo>
                <a:cubicBezTo>
                  <a:pt x="895" y="716"/>
                  <a:pt x="886" y="715"/>
                  <a:pt x="880" y="718"/>
                </a:cubicBezTo>
                <a:cubicBezTo>
                  <a:pt x="873" y="722"/>
                  <a:pt x="869" y="729"/>
                  <a:pt x="870" y="736"/>
                </a:cubicBezTo>
                <a:cubicBezTo>
                  <a:pt x="879" y="815"/>
                  <a:pt x="886" y="895"/>
                  <a:pt x="892" y="972"/>
                </a:cubicBezTo>
                <a:cubicBezTo>
                  <a:pt x="895" y="1010"/>
                  <a:pt x="899" y="1049"/>
                  <a:pt x="902" y="1087"/>
                </a:cubicBezTo>
                <a:cubicBezTo>
                  <a:pt x="923" y="1310"/>
                  <a:pt x="923" y="1310"/>
                  <a:pt x="923" y="1310"/>
                </a:cubicBezTo>
                <a:cubicBezTo>
                  <a:pt x="923" y="1314"/>
                  <a:pt x="922" y="1317"/>
                  <a:pt x="920" y="1319"/>
                </a:cubicBezTo>
                <a:cubicBezTo>
                  <a:pt x="918" y="1321"/>
                  <a:pt x="915" y="1323"/>
                  <a:pt x="911" y="1323"/>
                </a:cubicBezTo>
                <a:cubicBezTo>
                  <a:pt x="319" y="1323"/>
                  <a:pt x="319" y="1323"/>
                  <a:pt x="319" y="1323"/>
                </a:cubicBezTo>
                <a:cubicBezTo>
                  <a:pt x="316" y="1323"/>
                  <a:pt x="313" y="1321"/>
                  <a:pt x="311" y="1319"/>
                </a:cubicBezTo>
                <a:cubicBezTo>
                  <a:pt x="308" y="1317"/>
                  <a:pt x="307" y="1314"/>
                  <a:pt x="308" y="1310"/>
                </a:cubicBezTo>
                <a:cubicBezTo>
                  <a:pt x="329" y="1085"/>
                  <a:pt x="329" y="1085"/>
                  <a:pt x="329" y="1085"/>
                </a:cubicBezTo>
                <a:cubicBezTo>
                  <a:pt x="361" y="739"/>
                  <a:pt x="361" y="739"/>
                  <a:pt x="361" y="739"/>
                </a:cubicBezTo>
                <a:cubicBezTo>
                  <a:pt x="361" y="729"/>
                  <a:pt x="354" y="720"/>
                  <a:pt x="344" y="719"/>
                </a:cubicBezTo>
                <a:cubicBezTo>
                  <a:pt x="337" y="718"/>
                  <a:pt x="330" y="723"/>
                  <a:pt x="326" y="729"/>
                </a:cubicBezTo>
                <a:cubicBezTo>
                  <a:pt x="326" y="730"/>
                  <a:pt x="325" y="730"/>
                  <a:pt x="325" y="731"/>
                </a:cubicBezTo>
                <a:cubicBezTo>
                  <a:pt x="155" y="1021"/>
                  <a:pt x="155" y="1021"/>
                  <a:pt x="155" y="1021"/>
                </a:cubicBezTo>
                <a:cubicBezTo>
                  <a:pt x="137" y="1051"/>
                  <a:pt x="99" y="1063"/>
                  <a:pt x="70" y="1048"/>
                </a:cubicBezTo>
                <a:cubicBezTo>
                  <a:pt x="56" y="1041"/>
                  <a:pt x="46" y="1029"/>
                  <a:pt x="42" y="1014"/>
                </a:cubicBezTo>
                <a:cubicBezTo>
                  <a:pt x="37" y="998"/>
                  <a:pt x="39" y="980"/>
                  <a:pt x="47" y="965"/>
                </a:cubicBezTo>
                <a:cubicBezTo>
                  <a:pt x="220" y="644"/>
                  <a:pt x="220" y="644"/>
                  <a:pt x="220" y="644"/>
                </a:cubicBezTo>
                <a:cubicBezTo>
                  <a:pt x="220" y="643"/>
                  <a:pt x="221" y="642"/>
                  <a:pt x="221" y="641"/>
                </a:cubicBezTo>
                <a:cubicBezTo>
                  <a:pt x="287" y="522"/>
                  <a:pt x="349" y="427"/>
                  <a:pt x="466" y="371"/>
                </a:cubicBezTo>
                <a:cubicBezTo>
                  <a:pt x="505" y="409"/>
                  <a:pt x="557" y="432"/>
                  <a:pt x="615" y="432"/>
                </a:cubicBezTo>
                <a:cubicBezTo>
                  <a:pt x="674" y="432"/>
                  <a:pt x="727" y="408"/>
                  <a:pt x="765" y="370"/>
                </a:cubicBezTo>
                <a:cubicBezTo>
                  <a:pt x="834" y="390"/>
                  <a:pt x="861" y="431"/>
                  <a:pt x="891" y="475"/>
                </a:cubicBezTo>
                <a:cubicBezTo>
                  <a:pt x="898" y="487"/>
                  <a:pt x="906" y="499"/>
                  <a:pt x="915" y="510"/>
                </a:cubicBezTo>
                <a:cubicBezTo>
                  <a:pt x="989" y="607"/>
                  <a:pt x="1104" y="728"/>
                  <a:pt x="1235" y="758"/>
                </a:cubicBezTo>
                <a:cubicBezTo>
                  <a:pt x="1259" y="766"/>
                  <a:pt x="1282" y="794"/>
                  <a:pt x="1289" y="822"/>
                </a:cubicBezTo>
                <a:cubicBezTo>
                  <a:pt x="1293" y="841"/>
                  <a:pt x="1289" y="858"/>
                  <a:pt x="1277" y="871"/>
                </a:cubicBezTo>
                <a:cubicBezTo>
                  <a:pt x="1236" y="897"/>
                  <a:pt x="1178" y="883"/>
                  <a:pt x="1127" y="865"/>
                </a:cubicBezTo>
                <a:cubicBezTo>
                  <a:pt x="1037" y="828"/>
                  <a:pt x="959" y="778"/>
                  <a:pt x="900" y="7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a:grpSpLocks noChangeAspect="1"/>
          </p:cNvGrpSpPr>
          <p:nvPr/>
        </p:nvGrpSpPr>
        <p:grpSpPr>
          <a:xfrm>
            <a:off x="564737" y="4367858"/>
            <a:ext cx="818400" cy="1131611"/>
            <a:chOff x="9164638" y="2697164"/>
            <a:chExt cx="385763" cy="533400"/>
          </a:xfrm>
          <a:solidFill>
            <a:schemeClr val="accent1"/>
          </a:solidFill>
        </p:grpSpPr>
        <p:sp>
          <p:nvSpPr>
            <p:cNvPr id="12" name="Freeform 71"/>
            <p:cNvSpPr>
              <a:spLocks noEditPoints="1"/>
            </p:cNvSpPr>
            <p:nvPr/>
          </p:nvSpPr>
          <p:spPr bwMode="auto">
            <a:xfrm>
              <a:off x="9164638" y="2903539"/>
              <a:ext cx="385763" cy="200025"/>
            </a:xfrm>
            <a:custGeom>
              <a:avLst/>
              <a:gdLst>
                <a:gd name="T0" fmla="*/ 322 w 328"/>
                <a:gd name="T1" fmla="*/ 0 h 170"/>
                <a:gd name="T2" fmla="*/ 6 w 328"/>
                <a:gd name="T3" fmla="*/ 0 h 170"/>
                <a:gd name="T4" fmla="*/ 0 w 328"/>
                <a:gd name="T5" fmla="*/ 6 h 170"/>
                <a:gd name="T6" fmla="*/ 164 w 328"/>
                <a:gd name="T7" fmla="*/ 170 h 170"/>
                <a:gd name="T8" fmla="*/ 328 w 328"/>
                <a:gd name="T9" fmla="*/ 6 h 170"/>
                <a:gd name="T10" fmla="*/ 322 w 328"/>
                <a:gd name="T11" fmla="*/ 0 h 170"/>
                <a:gd name="T12" fmla="*/ 164 w 328"/>
                <a:gd name="T13" fmla="*/ 158 h 170"/>
                <a:gd name="T14" fmla="*/ 12 w 328"/>
                <a:gd name="T15" fmla="*/ 12 h 170"/>
                <a:gd name="T16" fmla="*/ 316 w 328"/>
                <a:gd name="T17" fmla="*/ 12 h 170"/>
                <a:gd name="T18" fmla="*/ 164 w 328"/>
                <a:gd name="T19" fmla="*/ 1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170">
                  <a:moveTo>
                    <a:pt x="322" y="0"/>
                  </a:moveTo>
                  <a:cubicBezTo>
                    <a:pt x="6" y="0"/>
                    <a:pt x="6" y="0"/>
                    <a:pt x="6" y="0"/>
                  </a:cubicBezTo>
                  <a:cubicBezTo>
                    <a:pt x="3" y="0"/>
                    <a:pt x="0" y="3"/>
                    <a:pt x="0" y="6"/>
                  </a:cubicBezTo>
                  <a:cubicBezTo>
                    <a:pt x="0" y="96"/>
                    <a:pt x="74" y="170"/>
                    <a:pt x="164" y="170"/>
                  </a:cubicBezTo>
                  <a:cubicBezTo>
                    <a:pt x="254" y="170"/>
                    <a:pt x="328" y="96"/>
                    <a:pt x="328" y="6"/>
                  </a:cubicBezTo>
                  <a:cubicBezTo>
                    <a:pt x="328" y="3"/>
                    <a:pt x="325" y="0"/>
                    <a:pt x="322" y="0"/>
                  </a:cubicBezTo>
                  <a:close/>
                  <a:moveTo>
                    <a:pt x="164" y="158"/>
                  </a:moveTo>
                  <a:cubicBezTo>
                    <a:pt x="82" y="158"/>
                    <a:pt x="15" y="93"/>
                    <a:pt x="12" y="12"/>
                  </a:cubicBezTo>
                  <a:cubicBezTo>
                    <a:pt x="316" y="12"/>
                    <a:pt x="316" y="12"/>
                    <a:pt x="316" y="12"/>
                  </a:cubicBezTo>
                  <a:cubicBezTo>
                    <a:pt x="313" y="93"/>
                    <a:pt x="246" y="158"/>
                    <a:pt x="164"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2"/>
            <p:cNvSpPr>
              <a:spLocks noEditPoints="1"/>
            </p:cNvSpPr>
            <p:nvPr/>
          </p:nvSpPr>
          <p:spPr bwMode="auto">
            <a:xfrm>
              <a:off x="9164638" y="2697164"/>
              <a:ext cx="219075" cy="220663"/>
            </a:xfrm>
            <a:custGeom>
              <a:avLst/>
              <a:gdLst>
                <a:gd name="T0" fmla="*/ 181 w 187"/>
                <a:gd name="T1" fmla="*/ 0 h 187"/>
                <a:gd name="T2" fmla="*/ 0 w 187"/>
                <a:gd name="T3" fmla="*/ 181 h 187"/>
                <a:gd name="T4" fmla="*/ 6 w 187"/>
                <a:gd name="T5" fmla="*/ 187 h 187"/>
                <a:gd name="T6" fmla="*/ 181 w 187"/>
                <a:gd name="T7" fmla="*/ 187 h 187"/>
                <a:gd name="T8" fmla="*/ 187 w 187"/>
                <a:gd name="T9" fmla="*/ 181 h 187"/>
                <a:gd name="T10" fmla="*/ 187 w 187"/>
                <a:gd name="T11" fmla="*/ 6 h 187"/>
                <a:gd name="T12" fmla="*/ 181 w 187"/>
                <a:gd name="T13" fmla="*/ 0 h 187"/>
                <a:gd name="T14" fmla="*/ 175 w 187"/>
                <a:gd name="T15" fmla="*/ 175 h 187"/>
                <a:gd name="T16" fmla="*/ 12 w 187"/>
                <a:gd name="T17" fmla="*/ 175 h 187"/>
                <a:gd name="T18" fmla="*/ 175 w 187"/>
                <a:gd name="T19" fmla="*/ 12 h 187"/>
                <a:gd name="T20" fmla="*/ 175 w 187"/>
                <a:gd name="T21"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7">
                  <a:moveTo>
                    <a:pt x="181" y="0"/>
                  </a:moveTo>
                  <a:cubicBezTo>
                    <a:pt x="81" y="0"/>
                    <a:pt x="0" y="81"/>
                    <a:pt x="0" y="181"/>
                  </a:cubicBezTo>
                  <a:cubicBezTo>
                    <a:pt x="0" y="184"/>
                    <a:pt x="3" y="187"/>
                    <a:pt x="6" y="187"/>
                  </a:cubicBezTo>
                  <a:cubicBezTo>
                    <a:pt x="181" y="187"/>
                    <a:pt x="181" y="187"/>
                    <a:pt x="181" y="187"/>
                  </a:cubicBezTo>
                  <a:cubicBezTo>
                    <a:pt x="184" y="187"/>
                    <a:pt x="187" y="184"/>
                    <a:pt x="187" y="181"/>
                  </a:cubicBezTo>
                  <a:cubicBezTo>
                    <a:pt x="187" y="6"/>
                    <a:pt x="187" y="6"/>
                    <a:pt x="187" y="6"/>
                  </a:cubicBezTo>
                  <a:cubicBezTo>
                    <a:pt x="187" y="3"/>
                    <a:pt x="184" y="0"/>
                    <a:pt x="181" y="0"/>
                  </a:cubicBezTo>
                  <a:close/>
                  <a:moveTo>
                    <a:pt x="175" y="175"/>
                  </a:moveTo>
                  <a:cubicBezTo>
                    <a:pt x="12" y="175"/>
                    <a:pt x="12" y="175"/>
                    <a:pt x="12" y="175"/>
                  </a:cubicBezTo>
                  <a:cubicBezTo>
                    <a:pt x="15" y="87"/>
                    <a:pt x="87" y="15"/>
                    <a:pt x="175" y="12"/>
                  </a:cubicBezTo>
                  <a:lnTo>
                    <a:pt x="175"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3"/>
            <p:cNvSpPr>
              <a:spLocks/>
            </p:cNvSpPr>
            <p:nvPr/>
          </p:nvSpPr>
          <p:spPr bwMode="auto">
            <a:xfrm>
              <a:off x="9369425" y="2697164"/>
              <a:ext cx="14288" cy="220663"/>
            </a:xfrm>
            <a:custGeom>
              <a:avLst/>
              <a:gdLst>
                <a:gd name="T0" fmla="*/ 6 w 12"/>
                <a:gd name="T1" fmla="*/ 0 h 187"/>
                <a:gd name="T2" fmla="*/ 0 w 12"/>
                <a:gd name="T3" fmla="*/ 6 h 187"/>
                <a:gd name="T4" fmla="*/ 0 w 12"/>
                <a:gd name="T5" fmla="*/ 181 h 187"/>
                <a:gd name="T6" fmla="*/ 6 w 12"/>
                <a:gd name="T7" fmla="*/ 187 h 187"/>
                <a:gd name="T8" fmla="*/ 12 w 12"/>
                <a:gd name="T9" fmla="*/ 181 h 187"/>
                <a:gd name="T10" fmla="*/ 12 w 12"/>
                <a:gd name="T11" fmla="*/ 6 h 187"/>
                <a:gd name="T12" fmla="*/ 6 w 12"/>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2" h="187">
                  <a:moveTo>
                    <a:pt x="6" y="0"/>
                  </a:moveTo>
                  <a:cubicBezTo>
                    <a:pt x="3" y="0"/>
                    <a:pt x="0" y="3"/>
                    <a:pt x="0" y="6"/>
                  </a:cubicBezTo>
                  <a:cubicBezTo>
                    <a:pt x="0" y="181"/>
                    <a:pt x="0" y="181"/>
                    <a:pt x="0" y="181"/>
                  </a:cubicBezTo>
                  <a:cubicBezTo>
                    <a:pt x="0" y="184"/>
                    <a:pt x="3" y="187"/>
                    <a:pt x="6" y="187"/>
                  </a:cubicBezTo>
                  <a:cubicBezTo>
                    <a:pt x="9" y="187"/>
                    <a:pt x="12" y="184"/>
                    <a:pt x="12" y="181"/>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4"/>
            <p:cNvSpPr>
              <a:spLocks/>
            </p:cNvSpPr>
            <p:nvPr/>
          </p:nvSpPr>
          <p:spPr bwMode="auto">
            <a:xfrm>
              <a:off x="9383713" y="3086101"/>
              <a:ext cx="101600" cy="98425"/>
            </a:xfrm>
            <a:custGeom>
              <a:avLst/>
              <a:gdLst>
                <a:gd name="T0" fmla="*/ 11 w 87"/>
                <a:gd name="T1" fmla="*/ 2 h 84"/>
                <a:gd name="T2" fmla="*/ 2 w 87"/>
                <a:gd name="T3" fmla="*/ 2 h 84"/>
                <a:gd name="T4" fmla="*/ 2 w 87"/>
                <a:gd name="T5" fmla="*/ 11 h 84"/>
                <a:gd name="T6" fmla="*/ 76 w 87"/>
                <a:gd name="T7" fmla="*/ 82 h 84"/>
                <a:gd name="T8" fmla="*/ 80 w 87"/>
                <a:gd name="T9" fmla="*/ 84 h 84"/>
                <a:gd name="T10" fmla="*/ 85 w 87"/>
                <a:gd name="T11" fmla="*/ 82 h 84"/>
                <a:gd name="T12" fmla="*/ 85 w 87"/>
                <a:gd name="T13" fmla="*/ 73 h 84"/>
                <a:gd name="T14" fmla="*/ 11 w 87"/>
                <a:gd name="T15" fmla="*/ 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4">
                  <a:moveTo>
                    <a:pt x="11" y="2"/>
                  </a:moveTo>
                  <a:cubicBezTo>
                    <a:pt x="8" y="0"/>
                    <a:pt x="5" y="0"/>
                    <a:pt x="2" y="2"/>
                  </a:cubicBezTo>
                  <a:cubicBezTo>
                    <a:pt x="0" y="5"/>
                    <a:pt x="0" y="8"/>
                    <a:pt x="2" y="11"/>
                  </a:cubicBezTo>
                  <a:cubicBezTo>
                    <a:pt x="76" y="82"/>
                    <a:pt x="76" y="82"/>
                    <a:pt x="76" y="82"/>
                  </a:cubicBezTo>
                  <a:cubicBezTo>
                    <a:pt x="77" y="83"/>
                    <a:pt x="79" y="84"/>
                    <a:pt x="80" y="84"/>
                  </a:cubicBezTo>
                  <a:cubicBezTo>
                    <a:pt x="82" y="84"/>
                    <a:pt x="83" y="83"/>
                    <a:pt x="85" y="82"/>
                  </a:cubicBezTo>
                  <a:cubicBezTo>
                    <a:pt x="87" y="79"/>
                    <a:pt x="87" y="76"/>
                    <a:pt x="85" y="73"/>
                  </a:cubicBezTo>
                  <a:lnTo>
                    <a:pt x="1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5"/>
            <p:cNvSpPr>
              <a:spLocks/>
            </p:cNvSpPr>
            <p:nvPr/>
          </p:nvSpPr>
          <p:spPr bwMode="auto">
            <a:xfrm>
              <a:off x="9228138" y="3086101"/>
              <a:ext cx="103188" cy="98425"/>
            </a:xfrm>
            <a:custGeom>
              <a:avLst/>
              <a:gdLst>
                <a:gd name="T0" fmla="*/ 76 w 87"/>
                <a:gd name="T1" fmla="*/ 2 h 84"/>
                <a:gd name="T2" fmla="*/ 2 w 87"/>
                <a:gd name="T3" fmla="*/ 73 h 84"/>
                <a:gd name="T4" fmla="*/ 2 w 87"/>
                <a:gd name="T5" fmla="*/ 82 h 84"/>
                <a:gd name="T6" fmla="*/ 7 w 87"/>
                <a:gd name="T7" fmla="*/ 84 h 84"/>
                <a:gd name="T8" fmla="*/ 11 w 87"/>
                <a:gd name="T9" fmla="*/ 82 h 84"/>
                <a:gd name="T10" fmla="*/ 85 w 87"/>
                <a:gd name="T11" fmla="*/ 11 h 84"/>
                <a:gd name="T12" fmla="*/ 85 w 87"/>
                <a:gd name="T13" fmla="*/ 2 h 84"/>
                <a:gd name="T14" fmla="*/ 76 w 87"/>
                <a:gd name="T15" fmla="*/ 2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4">
                  <a:moveTo>
                    <a:pt x="76" y="2"/>
                  </a:moveTo>
                  <a:cubicBezTo>
                    <a:pt x="2" y="73"/>
                    <a:pt x="2" y="73"/>
                    <a:pt x="2" y="73"/>
                  </a:cubicBezTo>
                  <a:cubicBezTo>
                    <a:pt x="0" y="76"/>
                    <a:pt x="0" y="79"/>
                    <a:pt x="2" y="82"/>
                  </a:cubicBezTo>
                  <a:cubicBezTo>
                    <a:pt x="4" y="83"/>
                    <a:pt x="5" y="84"/>
                    <a:pt x="7" y="84"/>
                  </a:cubicBezTo>
                  <a:cubicBezTo>
                    <a:pt x="8" y="84"/>
                    <a:pt x="10" y="83"/>
                    <a:pt x="11" y="82"/>
                  </a:cubicBezTo>
                  <a:cubicBezTo>
                    <a:pt x="85" y="11"/>
                    <a:pt x="85" y="11"/>
                    <a:pt x="85" y="11"/>
                  </a:cubicBezTo>
                  <a:cubicBezTo>
                    <a:pt x="87" y="8"/>
                    <a:pt x="87" y="5"/>
                    <a:pt x="85" y="2"/>
                  </a:cubicBezTo>
                  <a:cubicBezTo>
                    <a:pt x="82" y="0"/>
                    <a:pt x="79" y="0"/>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6"/>
            <p:cNvSpPr>
              <a:spLocks noEditPoints="1"/>
            </p:cNvSpPr>
            <p:nvPr/>
          </p:nvSpPr>
          <p:spPr bwMode="auto">
            <a:xfrm>
              <a:off x="9183688" y="3124201"/>
              <a:ext cx="104775" cy="106363"/>
            </a:xfrm>
            <a:custGeom>
              <a:avLst/>
              <a:gdLst>
                <a:gd name="T0" fmla="*/ 45 w 89"/>
                <a:gd name="T1" fmla="*/ 0 h 89"/>
                <a:gd name="T2" fmla="*/ 0 w 89"/>
                <a:gd name="T3" fmla="*/ 45 h 89"/>
                <a:gd name="T4" fmla="*/ 45 w 89"/>
                <a:gd name="T5" fmla="*/ 89 h 89"/>
                <a:gd name="T6" fmla="*/ 89 w 89"/>
                <a:gd name="T7" fmla="*/ 45 h 89"/>
                <a:gd name="T8" fmla="*/ 45 w 89"/>
                <a:gd name="T9" fmla="*/ 0 h 89"/>
                <a:gd name="T10" fmla="*/ 45 w 89"/>
                <a:gd name="T11" fmla="*/ 77 h 89"/>
                <a:gd name="T12" fmla="*/ 12 w 89"/>
                <a:gd name="T13" fmla="*/ 45 h 89"/>
                <a:gd name="T14" fmla="*/ 45 w 89"/>
                <a:gd name="T15" fmla="*/ 12 h 89"/>
                <a:gd name="T16" fmla="*/ 77 w 89"/>
                <a:gd name="T17" fmla="*/ 45 h 89"/>
                <a:gd name="T18" fmla="*/ 45 w 89"/>
                <a:gd name="T19"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20" y="0"/>
                    <a:pt x="0" y="20"/>
                    <a:pt x="0" y="45"/>
                  </a:cubicBezTo>
                  <a:cubicBezTo>
                    <a:pt x="0" y="69"/>
                    <a:pt x="20" y="89"/>
                    <a:pt x="45" y="89"/>
                  </a:cubicBezTo>
                  <a:cubicBezTo>
                    <a:pt x="69" y="89"/>
                    <a:pt x="89" y="69"/>
                    <a:pt x="89" y="45"/>
                  </a:cubicBezTo>
                  <a:cubicBezTo>
                    <a:pt x="89" y="20"/>
                    <a:pt x="69" y="0"/>
                    <a:pt x="45" y="0"/>
                  </a:cubicBezTo>
                  <a:close/>
                  <a:moveTo>
                    <a:pt x="45" y="77"/>
                  </a:moveTo>
                  <a:cubicBezTo>
                    <a:pt x="27" y="77"/>
                    <a:pt x="12" y="63"/>
                    <a:pt x="12" y="45"/>
                  </a:cubicBezTo>
                  <a:cubicBezTo>
                    <a:pt x="12" y="27"/>
                    <a:pt x="27" y="12"/>
                    <a:pt x="45" y="12"/>
                  </a:cubicBezTo>
                  <a:cubicBezTo>
                    <a:pt x="62" y="12"/>
                    <a:pt x="77" y="27"/>
                    <a:pt x="77" y="45"/>
                  </a:cubicBezTo>
                  <a:cubicBezTo>
                    <a:pt x="77" y="63"/>
                    <a:pt x="62" y="77"/>
                    <a:pt x="4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7"/>
            <p:cNvSpPr>
              <a:spLocks noEditPoints="1"/>
            </p:cNvSpPr>
            <p:nvPr/>
          </p:nvSpPr>
          <p:spPr bwMode="auto">
            <a:xfrm>
              <a:off x="9424988" y="3124201"/>
              <a:ext cx="104775" cy="106363"/>
            </a:xfrm>
            <a:custGeom>
              <a:avLst/>
              <a:gdLst>
                <a:gd name="T0" fmla="*/ 44 w 89"/>
                <a:gd name="T1" fmla="*/ 0 h 89"/>
                <a:gd name="T2" fmla="*/ 0 w 89"/>
                <a:gd name="T3" fmla="*/ 45 h 89"/>
                <a:gd name="T4" fmla="*/ 44 w 89"/>
                <a:gd name="T5" fmla="*/ 89 h 89"/>
                <a:gd name="T6" fmla="*/ 89 w 89"/>
                <a:gd name="T7" fmla="*/ 45 h 89"/>
                <a:gd name="T8" fmla="*/ 44 w 89"/>
                <a:gd name="T9" fmla="*/ 0 h 89"/>
                <a:gd name="T10" fmla="*/ 44 w 89"/>
                <a:gd name="T11" fmla="*/ 77 h 89"/>
                <a:gd name="T12" fmla="*/ 12 w 89"/>
                <a:gd name="T13" fmla="*/ 45 h 89"/>
                <a:gd name="T14" fmla="*/ 44 w 89"/>
                <a:gd name="T15" fmla="*/ 12 h 89"/>
                <a:gd name="T16" fmla="*/ 77 w 89"/>
                <a:gd name="T17" fmla="*/ 45 h 89"/>
                <a:gd name="T18" fmla="*/ 44 w 89"/>
                <a:gd name="T19"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4" y="0"/>
                  </a:moveTo>
                  <a:cubicBezTo>
                    <a:pt x="20" y="0"/>
                    <a:pt x="0" y="20"/>
                    <a:pt x="0" y="45"/>
                  </a:cubicBezTo>
                  <a:cubicBezTo>
                    <a:pt x="0" y="69"/>
                    <a:pt x="20" y="89"/>
                    <a:pt x="44" y="89"/>
                  </a:cubicBezTo>
                  <a:cubicBezTo>
                    <a:pt x="69" y="89"/>
                    <a:pt x="89" y="69"/>
                    <a:pt x="89" y="45"/>
                  </a:cubicBezTo>
                  <a:cubicBezTo>
                    <a:pt x="89" y="20"/>
                    <a:pt x="69" y="0"/>
                    <a:pt x="44" y="0"/>
                  </a:cubicBezTo>
                  <a:close/>
                  <a:moveTo>
                    <a:pt x="44" y="77"/>
                  </a:moveTo>
                  <a:cubicBezTo>
                    <a:pt x="27" y="77"/>
                    <a:pt x="12" y="63"/>
                    <a:pt x="12" y="45"/>
                  </a:cubicBezTo>
                  <a:cubicBezTo>
                    <a:pt x="12" y="27"/>
                    <a:pt x="27" y="12"/>
                    <a:pt x="44" y="12"/>
                  </a:cubicBezTo>
                  <a:cubicBezTo>
                    <a:pt x="62" y="12"/>
                    <a:pt x="77" y="27"/>
                    <a:pt x="77" y="45"/>
                  </a:cubicBezTo>
                  <a:cubicBezTo>
                    <a:pt x="77" y="63"/>
                    <a:pt x="62" y="77"/>
                    <a:pt x="4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Rectangle 6"/>
          <p:cNvSpPr txBox="1">
            <a:spLocks/>
          </p:cNvSpPr>
          <p:nvPr/>
        </p:nvSpPr>
        <p:spPr bwMode="gray">
          <a:xfrm>
            <a:off x="633984" y="6082625"/>
            <a:ext cx="6890766"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tax advisor.</a:t>
            </a:r>
            <a:endParaRPr lang="en-US" altLang="en-US" sz="1200" b="1" dirty="0">
              <a:solidFill>
                <a:srgbClr val="5F5F5F"/>
              </a:solidFill>
            </a:endParaRPr>
          </a:p>
        </p:txBody>
      </p:sp>
    </p:spTree>
    <p:extLst>
      <p:ext uri="{BB962C8B-B14F-4D97-AF65-F5344CB8AC3E}">
        <p14:creationId xmlns:p14="http://schemas.microsoft.com/office/powerpoint/2010/main" val="2359020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32</a:t>
            </a:fld>
            <a:endParaRPr lang="en-US" dirty="0"/>
          </a:p>
        </p:txBody>
      </p:sp>
      <p:sp>
        <p:nvSpPr>
          <p:cNvPr id="4" name="Text Placeholder 3"/>
          <p:cNvSpPr>
            <a:spLocks noGrp="1"/>
          </p:cNvSpPr>
          <p:nvPr>
            <p:ph type="body" sz="quarter" idx="12"/>
          </p:nvPr>
        </p:nvSpPr>
        <p:spPr/>
        <p:txBody>
          <a:bodyPr>
            <a:normAutofit/>
          </a:bodyPr>
          <a:lstStyle/>
          <a:p>
            <a:r>
              <a:rPr lang="en-US" dirty="0"/>
              <a:t>Health flexible spending arrangements</a:t>
            </a:r>
          </a:p>
        </p:txBody>
      </p:sp>
      <p:grpSp>
        <p:nvGrpSpPr>
          <p:cNvPr id="8" name="Group 7"/>
          <p:cNvGrpSpPr/>
          <p:nvPr/>
        </p:nvGrpSpPr>
        <p:grpSpPr>
          <a:xfrm>
            <a:off x="7315201" y="2009989"/>
            <a:ext cx="4497106" cy="3534744"/>
            <a:chOff x="7691718" y="2674455"/>
            <a:chExt cx="4497106" cy="3534744"/>
          </a:xfrm>
        </p:grpSpPr>
        <p:sp>
          <p:nvSpPr>
            <p:cNvPr id="20" name="Rectangle 19"/>
            <p:cNvSpPr/>
            <p:nvPr/>
          </p:nvSpPr>
          <p:spPr>
            <a:xfrm>
              <a:off x="7691718" y="2674455"/>
              <a:ext cx="4497106" cy="3534744"/>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37" name="TextBox 36"/>
            <p:cNvSpPr txBox="1"/>
            <p:nvPr/>
          </p:nvSpPr>
          <p:spPr>
            <a:xfrm>
              <a:off x="8104094" y="2907536"/>
              <a:ext cx="3478204" cy="3087687"/>
            </a:xfrm>
            <a:prstGeom prst="rect">
              <a:avLst/>
            </a:prstGeom>
            <a:noFill/>
          </p:spPr>
          <p:txBody>
            <a:bodyPr wrap="square" rtlCol="0">
              <a:noAutofit/>
            </a:bodyPr>
            <a:lstStyle/>
            <a:p>
              <a:pPr>
                <a:lnSpc>
                  <a:spcPct val="100000"/>
                </a:lnSpc>
                <a:spcBef>
                  <a:spcPts val="600"/>
                </a:spcBef>
                <a:buClr>
                  <a:srgbClr val="5F5F5F"/>
                </a:buClr>
                <a:buSzPct val="100000"/>
              </a:pPr>
              <a:r>
                <a:rPr lang="en-US" altLang="en-US" sz="2400" dirty="0">
                  <a:solidFill>
                    <a:srgbClr val="5F5F5F"/>
                  </a:solidFill>
                </a:rPr>
                <a:t>Qualified expenses may include medical expenses not covered by insurance: </a:t>
              </a:r>
            </a:p>
            <a:p>
              <a:pPr marL="342900" indent="-342900">
                <a:lnSpc>
                  <a:spcPct val="100000"/>
                </a:lnSpc>
                <a:spcBef>
                  <a:spcPts val="600"/>
                </a:spcBef>
                <a:buClr>
                  <a:srgbClr val="5F5F5F"/>
                </a:buClr>
                <a:buSzPct val="100000"/>
                <a:buFont typeface="Arial" panose="020B0604020202020204" pitchFamily="34" charset="0"/>
                <a:buChar char="•"/>
              </a:pPr>
              <a:r>
                <a:rPr lang="en-US" altLang="en-US" sz="2000" dirty="0">
                  <a:solidFill>
                    <a:srgbClr val="5F5F5F"/>
                  </a:solidFill>
                </a:rPr>
                <a:t>Glasses </a:t>
              </a:r>
            </a:p>
            <a:p>
              <a:pPr marL="342900" indent="-342900">
                <a:lnSpc>
                  <a:spcPct val="100000"/>
                </a:lnSpc>
                <a:spcBef>
                  <a:spcPts val="600"/>
                </a:spcBef>
                <a:buClr>
                  <a:srgbClr val="5F5F5F"/>
                </a:buClr>
                <a:buSzPct val="100000"/>
                <a:buFont typeface="Arial" panose="020B0604020202020204" pitchFamily="34" charset="0"/>
                <a:buChar char="•"/>
              </a:pPr>
              <a:r>
                <a:rPr lang="en-US" altLang="en-US" sz="2000" dirty="0">
                  <a:solidFill>
                    <a:srgbClr val="5F5F5F"/>
                  </a:solidFill>
                </a:rPr>
                <a:t>Lasik</a:t>
              </a:r>
              <a:br>
                <a:rPr lang="en-US" altLang="en-US" sz="2000" dirty="0">
                  <a:solidFill>
                    <a:srgbClr val="5F5F5F"/>
                  </a:solidFill>
                </a:rPr>
              </a:br>
              <a:r>
                <a:rPr lang="en-US" altLang="en-US" sz="2000" dirty="0">
                  <a:solidFill>
                    <a:srgbClr val="5F5F5F"/>
                  </a:solidFill>
                </a:rPr>
                <a:t>Deductibles</a:t>
              </a:r>
            </a:p>
            <a:p>
              <a:pPr marL="342900" indent="-342900">
                <a:lnSpc>
                  <a:spcPct val="100000"/>
                </a:lnSpc>
                <a:spcBef>
                  <a:spcPts val="600"/>
                </a:spcBef>
                <a:buClr>
                  <a:srgbClr val="5F5F5F"/>
                </a:buClr>
                <a:buSzPct val="100000"/>
                <a:buFont typeface="Arial" panose="020B0604020202020204" pitchFamily="34" charset="0"/>
                <a:buChar char="•"/>
              </a:pPr>
              <a:r>
                <a:rPr lang="en-US" altLang="en-US" sz="2000" dirty="0">
                  <a:solidFill>
                    <a:srgbClr val="5F5F5F"/>
                  </a:solidFill>
                </a:rPr>
                <a:t>Co-payments</a:t>
              </a:r>
            </a:p>
            <a:p>
              <a:pPr marL="342900" indent="-342900">
                <a:lnSpc>
                  <a:spcPct val="100000"/>
                </a:lnSpc>
                <a:spcBef>
                  <a:spcPts val="600"/>
                </a:spcBef>
                <a:buClr>
                  <a:srgbClr val="5F5F5F"/>
                </a:buClr>
                <a:buSzPct val="100000"/>
                <a:buFont typeface="Arial" panose="020B0604020202020204" pitchFamily="34" charset="0"/>
                <a:buChar char="•"/>
              </a:pPr>
              <a:r>
                <a:rPr lang="en-US" altLang="en-US" sz="2000" dirty="0">
                  <a:solidFill>
                    <a:srgbClr val="5F5F5F"/>
                  </a:solidFill>
                </a:rPr>
                <a:t>Etc.</a:t>
              </a:r>
            </a:p>
          </p:txBody>
        </p:sp>
      </p:grpSp>
      <p:sp>
        <p:nvSpPr>
          <p:cNvPr id="7" name="Rectangle 6"/>
          <p:cNvSpPr/>
          <p:nvPr/>
        </p:nvSpPr>
        <p:spPr>
          <a:xfrm>
            <a:off x="380043" y="1974525"/>
            <a:ext cx="6579642" cy="3570208"/>
          </a:xfrm>
          <a:prstGeom prst="rect">
            <a:avLst/>
          </a:prstGeom>
        </p:spPr>
        <p:txBody>
          <a:bodyPr wrap="square">
            <a:spAutoFit/>
          </a:bodyPr>
          <a:lstStyle/>
          <a:p>
            <a:pPr>
              <a:buClr>
                <a:srgbClr val="5F5F5F"/>
              </a:buClr>
            </a:pPr>
            <a:r>
              <a:rPr lang="en-US" altLang="en-US" sz="2400" b="1" dirty="0"/>
              <a:t>Health flexible spending arrangements (FSAs)</a:t>
            </a:r>
            <a:endParaRPr lang="en-US" altLang="en-US" sz="2400" b="1" dirty="0">
              <a:solidFill>
                <a:srgbClr val="5F5F5F"/>
              </a:solidFill>
            </a:endParaRPr>
          </a:p>
          <a:p>
            <a:pPr marL="342900" indent="-342900">
              <a:spcBef>
                <a:spcPts val="600"/>
              </a:spcBef>
              <a:buClr>
                <a:srgbClr val="5F5F5F"/>
              </a:buClr>
              <a:buFont typeface="Arial" panose="020B0604020202020204" pitchFamily="34" charset="0"/>
              <a:buChar char="•"/>
            </a:pPr>
            <a:r>
              <a:rPr lang="en-US" altLang="en-US" sz="2400" dirty="0">
                <a:solidFill>
                  <a:srgbClr val="5F5F5F"/>
                </a:solidFill>
              </a:rPr>
              <a:t>Allows a fixed amount of pre-tax wages to be set aside for qualified expenses</a:t>
            </a:r>
          </a:p>
          <a:p>
            <a:pPr marL="342900" indent="-342900">
              <a:spcBef>
                <a:spcPts val="600"/>
              </a:spcBef>
              <a:buClr>
                <a:srgbClr val="5F5F5F"/>
              </a:buClr>
              <a:buFont typeface="Arial" panose="020B0604020202020204" pitchFamily="34" charset="0"/>
              <a:buChar char="•"/>
            </a:pPr>
            <a:r>
              <a:rPr lang="en-US" altLang="en-US" sz="2400" dirty="0">
                <a:solidFill>
                  <a:srgbClr val="5F5F5F"/>
                </a:solidFill>
              </a:rPr>
              <a:t>Contributions are limited to $2,750 in 2020 </a:t>
            </a:r>
          </a:p>
          <a:p>
            <a:pPr marL="342900" indent="-342900">
              <a:buClr>
                <a:srgbClr val="5F5F5F"/>
              </a:buClr>
              <a:buFont typeface="Arial" panose="020B0604020202020204" pitchFamily="34" charset="0"/>
              <a:buChar char="•"/>
            </a:pPr>
            <a:r>
              <a:rPr lang="en-US" altLang="en-US" sz="2400" dirty="0">
                <a:solidFill>
                  <a:srgbClr val="5F5F5F"/>
                </a:solidFill>
              </a:rPr>
              <a:t>Employers decide whether FSA plans offer carryover option </a:t>
            </a:r>
            <a:r>
              <a:rPr lang="en-US" altLang="en-US" sz="2400" u="sng" dirty="0">
                <a:solidFill>
                  <a:srgbClr val="5F5F5F"/>
                </a:solidFill>
              </a:rPr>
              <a:t>or</a:t>
            </a:r>
            <a:r>
              <a:rPr lang="en-US" altLang="en-US" sz="2400" dirty="0">
                <a:solidFill>
                  <a:srgbClr val="5F5F5F"/>
                </a:solidFill>
              </a:rPr>
              <a:t> maintain existing </a:t>
            </a:r>
            <a:br>
              <a:rPr lang="en-US" altLang="en-US" sz="2400" dirty="0">
                <a:solidFill>
                  <a:srgbClr val="5F5F5F"/>
                </a:solidFill>
              </a:rPr>
            </a:br>
            <a:r>
              <a:rPr lang="en-US" altLang="en-US" sz="2400" dirty="0">
                <a:solidFill>
                  <a:srgbClr val="5F5F5F"/>
                </a:solidFill>
              </a:rPr>
              <a:t>grace period</a:t>
            </a:r>
          </a:p>
          <a:p>
            <a:pPr marL="342900" indent="-342900">
              <a:buClr>
                <a:srgbClr val="5F5F5F"/>
              </a:buClr>
              <a:buFont typeface="Arial" panose="020B0604020202020204" pitchFamily="34" charset="0"/>
              <a:buChar char="•"/>
            </a:pPr>
            <a:r>
              <a:rPr lang="en-US" altLang="en-US" sz="2400" dirty="0">
                <a:solidFill>
                  <a:srgbClr val="5F5F5F"/>
                </a:solidFill>
              </a:rPr>
              <a:t>Can be used if a taxpayer is paying out-of-pocket medical expenses for a dependent</a:t>
            </a:r>
            <a:endParaRPr lang="en-US" sz="2400" dirty="0"/>
          </a:p>
        </p:txBody>
      </p:sp>
      <p:sp>
        <p:nvSpPr>
          <p:cNvPr id="12" name="Rectangle 6"/>
          <p:cNvSpPr txBox="1">
            <a:spLocks/>
          </p:cNvSpPr>
          <p:nvPr/>
        </p:nvSpPr>
        <p:spPr bwMode="gray">
          <a:xfrm>
            <a:off x="633984" y="6082625"/>
            <a:ext cx="6890766"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231775"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638175" indent="-242888"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868363"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13255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17827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22399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2697163"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r>
              <a:rPr lang="en-US" altLang="en-US" sz="1200" dirty="0">
                <a:solidFill>
                  <a:srgbClr val="5F5F5F"/>
                </a:solidFill>
              </a:rPr>
              <a:t>Consult with your tax advisor.</a:t>
            </a:r>
            <a:endParaRPr lang="en-US" altLang="en-US" sz="1200" b="1" dirty="0">
              <a:solidFill>
                <a:srgbClr val="5F5F5F"/>
              </a:solidFill>
            </a:endParaRPr>
          </a:p>
        </p:txBody>
      </p:sp>
    </p:spTree>
    <p:extLst>
      <p:ext uri="{BB962C8B-B14F-4D97-AF65-F5344CB8AC3E}">
        <p14:creationId xmlns:p14="http://schemas.microsoft.com/office/powerpoint/2010/main" val="3769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33</a:t>
            </a:fld>
            <a:endParaRPr lang="en-US" dirty="0"/>
          </a:p>
        </p:txBody>
      </p:sp>
      <p:sp>
        <p:nvSpPr>
          <p:cNvPr id="5" name="Text Placeholder 4"/>
          <p:cNvSpPr>
            <a:spLocks noGrp="1"/>
          </p:cNvSpPr>
          <p:nvPr>
            <p:ph type="body" sz="quarter" idx="20"/>
          </p:nvPr>
        </p:nvSpPr>
        <p:spPr/>
        <p:txBody>
          <a:bodyPr>
            <a:normAutofit/>
          </a:bodyPr>
          <a:lstStyle/>
          <a:p>
            <a:r>
              <a:rPr lang="en-US" dirty="0"/>
              <a:t>Next steps</a:t>
            </a:r>
            <a:endParaRPr lang="en-US" b="1" dirty="0">
              <a:solidFill>
                <a:srgbClr val="FFF1BB"/>
              </a:solidFill>
            </a:endParaRP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t>05</a:t>
            </a:r>
          </a:p>
        </p:txBody>
      </p:sp>
      <p:sp>
        <p:nvSpPr>
          <p:cNvPr id="6" name="Slide Number Placeholder 1">
            <a:extLst>
              <a:ext uri="{FF2B5EF4-FFF2-40B4-BE49-F238E27FC236}">
                <a16:creationId xmlns:a16="http://schemas.microsoft.com/office/drawing/2014/main" id="{81378573-AED6-0A4E-806B-20B440BAB447}"/>
              </a:ext>
            </a:extLst>
          </p:cNvPr>
          <p:cNvSpPr txBox="1">
            <a:spLocks/>
          </p:cNvSpPr>
          <p:nvPr/>
        </p:nvSpPr>
        <p:spPr>
          <a:xfrm>
            <a:off x="380042" y="6325270"/>
            <a:ext cx="365760" cy="365125"/>
          </a:xfrm>
          <a:prstGeom prst="rect">
            <a:avLst/>
          </a:prstGeom>
        </p:spPr>
        <p:txBody>
          <a:bodyPr vert="horz" lIns="0" tIns="54409" rIns="0" bIns="54409" rtlCol="0" anchor="ctr"/>
          <a:lstStyle>
            <a:defPPr>
              <a:defRPr lang="en-US"/>
            </a:defPPr>
            <a:lvl1pPr marL="0" algn="l" defTabSz="1088167" rtl="0" eaLnBrk="1" latinLnBrk="0" hangingPunct="1">
              <a:defRPr sz="800" kern="1200">
                <a:solidFill>
                  <a:srgbClr val="4D4D4D"/>
                </a:solidFill>
                <a:latin typeface="Calibri" panose="020F0502020204030204" pitchFamily="34" charset="0"/>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a:lstStyle>
          <a:p>
            <a:fld id="{67FC5CDF-15F9-4054-9F50-C9080AAD3281}" type="slidenum">
              <a:rPr lang="en-US" smtClean="0"/>
              <a:pPr/>
              <a:t>33</a:t>
            </a:fld>
            <a:endParaRPr lang="en-US" dirty="0"/>
          </a:p>
        </p:txBody>
      </p:sp>
    </p:spTree>
    <p:extLst>
      <p:ext uri="{BB962C8B-B14F-4D97-AF65-F5344CB8AC3E}">
        <p14:creationId xmlns:p14="http://schemas.microsoft.com/office/powerpoint/2010/main" val="2959968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34</a:t>
            </a:fld>
            <a:endParaRPr lang="en-US" dirty="0"/>
          </a:p>
        </p:txBody>
      </p:sp>
      <p:sp>
        <p:nvSpPr>
          <p:cNvPr id="3" name="Text Placeholder 2"/>
          <p:cNvSpPr>
            <a:spLocks noGrp="1"/>
          </p:cNvSpPr>
          <p:nvPr>
            <p:ph type="body" sz="quarter" idx="20"/>
          </p:nvPr>
        </p:nvSpPr>
        <p:spPr/>
        <p:txBody>
          <a:bodyPr/>
          <a:lstStyle/>
          <a:p>
            <a:r>
              <a:rPr lang="en-US" dirty="0"/>
              <a:t>Accessible information and documentation</a:t>
            </a:r>
          </a:p>
        </p:txBody>
      </p:sp>
      <p:sp>
        <p:nvSpPr>
          <p:cNvPr id="4" name="Text Placeholder 3"/>
          <p:cNvSpPr>
            <a:spLocks noGrp="1"/>
          </p:cNvSpPr>
          <p:nvPr>
            <p:ph type="body" sz="quarter" idx="23"/>
          </p:nvPr>
        </p:nvSpPr>
        <p:spPr>
          <a:xfrm>
            <a:off x="1716088" y="1528763"/>
            <a:ext cx="9620250" cy="4567237"/>
          </a:xfrm>
        </p:spPr>
        <p:txBody>
          <a:bodyPr>
            <a:normAutofit/>
          </a:bodyPr>
          <a:lstStyle/>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Financial account ownership and beneficiaries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Debts / bills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All insurances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Online access information </a:t>
            </a:r>
          </a:p>
          <a:p>
            <a:pPr lvl="3">
              <a:spcAft>
                <a:spcPts val="600"/>
              </a:spcAft>
              <a:buClr>
                <a:srgbClr val="5F5F5F"/>
              </a:buClr>
              <a:buFont typeface="Courier New" panose="02070309020205020404" pitchFamily="49" charset="0"/>
              <a:buChar char="-"/>
              <a:defRPr/>
            </a:pPr>
            <a:r>
              <a:rPr lang="en-US" sz="1600" kern="0" dirty="0"/>
              <a:t>including passwords and security question answers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HIPPA forms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Hospitals/physicians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Phone numbers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Copies of medical cards</a:t>
            </a:r>
          </a:p>
          <a:p>
            <a:pPr marL="342900" indent="-342900">
              <a:spcAft>
                <a:spcPts val="600"/>
              </a:spcAft>
              <a:buClr>
                <a:srgbClr val="5F5F5F"/>
              </a:buClr>
              <a:buFont typeface="Wingdings" panose="05000000000000000000" pitchFamily="2" charset="2"/>
              <a:buChar char="§"/>
              <a:defRPr/>
            </a:pPr>
            <a:r>
              <a:rPr lang="en-US" sz="2000" kern="0" dirty="0">
                <a:solidFill>
                  <a:srgbClr val="5F5F5F"/>
                </a:solidFill>
              </a:rPr>
              <a:t>Prescription information</a:t>
            </a:r>
            <a:endParaRPr lang="en-US" sz="1600" kern="0" dirty="0">
              <a:solidFill>
                <a:srgbClr val="5F5F5F"/>
              </a:solidFill>
            </a:endParaRPr>
          </a:p>
        </p:txBody>
      </p:sp>
      <p:sp>
        <p:nvSpPr>
          <p:cNvPr id="5" name="Text Placeholder 4"/>
          <p:cNvSpPr>
            <a:spLocks noGrp="1"/>
          </p:cNvSpPr>
          <p:nvPr>
            <p:ph type="body" sz="quarter" idx="22"/>
          </p:nvPr>
        </p:nvSpPr>
        <p:spPr/>
        <p:txBody>
          <a:bodyPr/>
          <a:lstStyle/>
          <a:p>
            <a:endParaRPr lang="en-US"/>
          </a:p>
        </p:txBody>
      </p:sp>
      <p:sp>
        <p:nvSpPr>
          <p:cNvPr id="6" name="TextBox 5"/>
          <p:cNvSpPr txBox="1">
            <a:spLocks noChangeArrowheads="1"/>
          </p:cNvSpPr>
          <p:nvPr/>
        </p:nvSpPr>
        <p:spPr bwMode="auto">
          <a:xfrm>
            <a:off x="7132432" y="5195042"/>
            <a:ext cx="4647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ts val="438"/>
              </a:spcAft>
              <a:buClr>
                <a:schemeClr val="bg1"/>
              </a:buClr>
              <a:buSzPct val="25000"/>
              <a:defRPr sz="2400">
                <a:solidFill>
                  <a:schemeClr val="tx1"/>
                </a:solidFill>
                <a:latin typeface="Calibri" pitchFamily="34" charset="0"/>
              </a:defRPr>
            </a:lvl1pPr>
            <a:lvl2pPr marL="742950" indent="-285750" eaLnBrk="0" hangingPunct="0">
              <a:lnSpc>
                <a:spcPct val="90000"/>
              </a:lnSpc>
              <a:spcAft>
                <a:spcPts val="438"/>
              </a:spcAft>
              <a:defRPr sz="2400">
                <a:solidFill>
                  <a:srgbClr val="5F5F5F"/>
                </a:solidFill>
                <a:latin typeface="Calibri" pitchFamily="34" charset="0"/>
              </a:defRPr>
            </a:lvl2pPr>
            <a:lvl3pPr marL="1143000" indent="-228600" eaLnBrk="0" hangingPunct="0">
              <a:lnSpc>
                <a:spcPct val="90000"/>
              </a:lnSpc>
              <a:spcAft>
                <a:spcPts val="13"/>
              </a:spcAft>
              <a:buFont typeface="Wingdings" pitchFamily="2" charset="2"/>
              <a:buChar char="§"/>
              <a:defRPr sz="2400">
                <a:solidFill>
                  <a:srgbClr val="5F5F5F"/>
                </a:solidFill>
                <a:latin typeface="Calibri" pitchFamily="34" charset="0"/>
              </a:defRPr>
            </a:lvl3pPr>
            <a:lvl4pPr marL="1600200" indent="-228600" eaLnBrk="0" hangingPunct="0">
              <a:lnSpc>
                <a:spcPct val="90000"/>
              </a:lnSpc>
              <a:spcAft>
                <a:spcPts val="363"/>
              </a:spcAft>
              <a:buFont typeface="Calibri" pitchFamily="34" charset="0"/>
              <a:buChar char="-"/>
              <a:defRPr sz="2000">
                <a:solidFill>
                  <a:srgbClr val="5F5F5F"/>
                </a:solidFill>
                <a:latin typeface="Calibri" pitchFamily="34" charset="0"/>
              </a:defRPr>
            </a:lvl4pPr>
            <a:lvl5pPr marL="2057400" indent="-228600" eaLnBrk="0" hangingPunct="0">
              <a:lnSpc>
                <a:spcPct val="90000"/>
              </a:lnSpc>
              <a:spcAft>
                <a:spcPts val="13"/>
              </a:spcAft>
              <a:buFont typeface="Calibri" pitchFamily="34" charset="0"/>
              <a:buChar char="-"/>
              <a:defRPr sz="1600">
                <a:solidFill>
                  <a:srgbClr val="5F5F5F"/>
                </a:solidFill>
                <a:latin typeface="Calibri" pitchFamily="34" charset="0"/>
              </a:defRPr>
            </a:lvl5pPr>
            <a:lvl6pPr marL="2514600" indent="-228600" eaLnBrk="0" fontAlgn="base" hangingPunct="0">
              <a:lnSpc>
                <a:spcPct val="90000"/>
              </a:lnSpc>
              <a:spcBef>
                <a:spcPct val="0"/>
              </a:spcBef>
              <a:spcAft>
                <a:spcPts val="13"/>
              </a:spcAft>
              <a:buFont typeface="Calibri" pitchFamily="34" charset="0"/>
              <a:buChar char="-"/>
              <a:defRPr sz="1600">
                <a:solidFill>
                  <a:srgbClr val="5F5F5F"/>
                </a:solidFill>
                <a:latin typeface="Calibri" pitchFamily="34" charset="0"/>
              </a:defRPr>
            </a:lvl6pPr>
            <a:lvl7pPr marL="2971800" indent="-228600" eaLnBrk="0" fontAlgn="base" hangingPunct="0">
              <a:lnSpc>
                <a:spcPct val="90000"/>
              </a:lnSpc>
              <a:spcBef>
                <a:spcPct val="0"/>
              </a:spcBef>
              <a:spcAft>
                <a:spcPts val="13"/>
              </a:spcAft>
              <a:buFont typeface="Calibri" pitchFamily="34" charset="0"/>
              <a:buChar char="-"/>
              <a:defRPr sz="1600">
                <a:solidFill>
                  <a:srgbClr val="5F5F5F"/>
                </a:solidFill>
                <a:latin typeface="Calibri" pitchFamily="34" charset="0"/>
              </a:defRPr>
            </a:lvl7pPr>
            <a:lvl8pPr marL="3429000" indent="-228600" eaLnBrk="0" fontAlgn="base" hangingPunct="0">
              <a:lnSpc>
                <a:spcPct val="90000"/>
              </a:lnSpc>
              <a:spcBef>
                <a:spcPct val="0"/>
              </a:spcBef>
              <a:spcAft>
                <a:spcPts val="13"/>
              </a:spcAft>
              <a:buFont typeface="Calibri" pitchFamily="34" charset="0"/>
              <a:buChar char="-"/>
              <a:defRPr sz="1600">
                <a:solidFill>
                  <a:srgbClr val="5F5F5F"/>
                </a:solidFill>
                <a:latin typeface="Calibri" pitchFamily="34" charset="0"/>
              </a:defRPr>
            </a:lvl8pPr>
            <a:lvl9pPr marL="3886200" indent="-228600" eaLnBrk="0" fontAlgn="base" hangingPunct="0">
              <a:lnSpc>
                <a:spcPct val="90000"/>
              </a:lnSpc>
              <a:spcBef>
                <a:spcPct val="0"/>
              </a:spcBef>
              <a:spcAft>
                <a:spcPts val="13"/>
              </a:spcAft>
              <a:buFont typeface="Calibri" pitchFamily="34" charset="0"/>
              <a:buChar char="-"/>
              <a:defRPr sz="1600">
                <a:solidFill>
                  <a:srgbClr val="5F5F5F"/>
                </a:solidFill>
                <a:latin typeface="Calibri" pitchFamily="34" charset="0"/>
              </a:defRPr>
            </a:lvl9pPr>
          </a:lstStyle>
          <a:p>
            <a:pPr algn="ctr" defTabSz="914400" eaLnBrk="1" hangingPunct="1">
              <a:lnSpc>
                <a:spcPct val="100000"/>
              </a:lnSpc>
              <a:spcAft>
                <a:spcPct val="0"/>
              </a:spcAft>
              <a:buClrTx/>
              <a:buSzTx/>
            </a:pPr>
            <a:r>
              <a:rPr lang="en-US" altLang="en-US" i="1" dirty="0">
                <a:solidFill>
                  <a:schemeClr val="accent1"/>
                </a:solidFill>
                <a:cs typeface="Arial" pitchFamily="34" charset="0"/>
              </a:rPr>
              <a:t>Document, gather, and store</a:t>
            </a:r>
          </a:p>
        </p:txBody>
      </p:sp>
      <p:grpSp>
        <p:nvGrpSpPr>
          <p:cNvPr id="7" name="Group 6"/>
          <p:cNvGrpSpPr>
            <a:grpSpLocks/>
          </p:cNvGrpSpPr>
          <p:nvPr/>
        </p:nvGrpSpPr>
        <p:grpSpPr bwMode="auto">
          <a:xfrm>
            <a:off x="8269151" y="2646315"/>
            <a:ext cx="2665413" cy="2282825"/>
            <a:chOff x="5335588" y="2374900"/>
            <a:chExt cx="520700" cy="446088"/>
          </a:xfrm>
        </p:grpSpPr>
        <p:sp>
          <p:nvSpPr>
            <p:cNvPr id="8" name="Freeform 532"/>
            <p:cNvSpPr>
              <a:spLocks/>
            </p:cNvSpPr>
            <p:nvPr/>
          </p:nvSpPr>
          <p:spPr bwMode="gray">
            <a:xfrm>
              <a:off x="5416531" y="2374900"/>
              <a:ext cx="439757" cy="366673"/>
            </a:xfrm>
            <a:custGeom>
              <a:avLst/>
              <a:gdLst>
                <a:gd name="T0" fmla="*/ 2147483647 w 395"/>
                <a:gd name="T1" fmla="*/ 2147483647 h 329"/>
                <a:gd name="T2" fmla="*/ 2147483647 w 395"/>
                <a:gd name="T3" fmla="*/ 2147483647 h 329"/>
                <a:gd name="T4" fmla="*/ 2147483647 w 395"/>
                <a:gd name="T5" fmla="*/ 2147483647 h 329"/>
                <a:gd name="T6" fmla="*/ 0 w 395"/>
                <a:gd name="T7" fmla="*/ 2147483647 h 329"/>
                <a:gd name="T8" fmla="*/ 0 w 395"/>
                <a:gd name="T9" fmla="*/ 2147483647 h 329"/>
                <a:gd name="T10" fmla="*/ 2147483647 w 395"/>
                <a:gd name="T11" fmla="*/ 2147483647 h 329"/>
                <a:gd name="T12" fmla="*/ 2147483647 w 395"/>
                <a:gd name="T13" fmla="*/ 2147483647 h 329"/>
                <a:gd name="T14" fmla="*/ 2147483647 w 395"/>
                <a:gd name="T15" fmla="*/ 2147483647 h 329"/>
                <a:gd name="T16" fmla="*/ 2147483647 w 395"/>
                <a:gd name="T17" fmla="*/ 2147483647 h 329"/>
                <a:gd name="T18" fmla="*/ 2147483647 w 395"/>
                <a:gd name="T19" fmla="*/ 2147483647 h 329"/>
                <a:gd name="T20" fmla="*/ 2147483647 w 395"/>
                <a:gd name="T21" fmla="*/ 2147483647 h 329"/>
                <a:gd name="T22" fmla="*/ 2147483647 w 395"/>
                <a:gd name="T23" fmla="*/ 2147483647 h 329"/>
                <a:gd name="T24" fmla="*/ 2147483647 w 395"/>
                <a:gd name="T25" fmla="*/ 2147483647 h 329"/>
                <a:gd name="T26" fmla="*/ 2147483647 w 395"/>
                <a:gd name="T27" fmla="*/ 2147483647 h 329"/>
                <a:gd name="T28" fmla="*/ 2147483647 w 395"/>
                <a:gd name="T29" fmla="*/ 0 h 329"/>
                <a:gd name="T30" fmla="*/ 2147483647 w 395"/>
                <a:gd name="T31" fmla="*/ 0 h 329"/>
                <a:gd name="T32" fmla="*/ 2147483647 w 395"/>
                <a:gd name="T33" fmla="*/ 2147483647 h 329"/>
                <a:gd name="T34" fmla="*/ 2147483647 w 395"/>
                <a:gd name="T35" fmla="*/ 2147483647 h 3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5" h="329">
                  <a:moveTo>
                    <a:pt x="168" y="32"/>
                  </a:moveTo>
                  <a:cubicBezTo>
                    <a:pt x="168" y="43"/>
                    <a:pt x="168" y="43"/>
                    <a:pt x="168" y="43"/>
                  </a:cubicBezTo>
                  <a:cubicBezTo>
                    <a:pt x="19" y="43"/>
                    <a:pt x="19" y="43"/>
                    <a:pt x="19" y="43"/>
                  </a:cubicBezTo>
                  <a:cubicBezTo>
                    <a:pt x="8" y="43"/>
                    <a:pt x="0" y="52"/>
                    <a:pt x="0" y="62"/>
                  </a:cubicBezTo>
                  <a:cubicBezTo>
                    <a:pt x="0" y="94"/>
                    <a:pt x="0" y="94"/>
                    <a:pt x="0" y="94"/>
                  </a:cubicBezTo>
                  <a:cubicBezTo>
                    <a:pt x="303" y="94"/>
                    <a:pt x="303" y="94"/>
                    <a:pt x="303" y="94"/>
                  </a:cubicBezTo>
                  <a:cubicBezTo>
                    <a:pt x="328" y="94"/>
                    <a:pt x="348" y="114"/>
                    <a:pt x="348" y="139"/>
                  </a:cubicBezTo>
                  <a:cubicBezTo>
                    <a:pt x="348" y="329"/>
                    <a:pt x="348" y="329"/>
                    <a:pt x="348" y="329"/>
                  </a:cubicBezTo>
                  <a:cubicBezTo>
                    <a:pt x="376" y="329"/>
                    <a:pt x="376" y="329"/>
                    <a:pt x="376" y="329"/>
                  </a:cubicBezTo>
                  <a:cubicBezTo>
                    <a:pt x="387" y="329"/>
                    <a:pt x="395" y="320"/>
                    <a:pt x="395" y="310"/>
                  </a:cubicBezTo>
                  <a:cubicBezTo>
                    <a:pt x="395" y="62"/>
                    <a:pt x="395" y="62"/>
                    <a:pt x="395" y="62"/>
                  </a:cubicBezTo>
                  <a:cubicBezTo>
                    <a:pt x="395" y="61"/>
                    <a:pt x="395" y="60"/>
                    <a:pt x="395" y="59"/>
                  </a:cubicBezTo>
                  <a:cubicBezTo>
                    <a:pt x="395" y="32"/>
                    <a:pt x="395" y="32"/>
                    <a:pt x="395" y="32"/>
                  </a:cubicBezTo>
                  <a:cubicBezTo>
                    <a:pt x="395" y="28"/>
                    <a:pt x="394" y="24"/>
                    <a:pt x="393" y="20"/>
                  </a:cubicBezTo>
                  <a:cubicBezTo>
                    <a:pt x="388" y="8"/>
                    <a:pt x="377" y="0"/>
                    <a:pt x="363" y="0"/>
                  </a:cubicBezTo>
                  <a:cubicBezTo>
                    <a:pt x="200" y="0"/>
                    <a:pt x="200" y="0"/>
                    <a:pt x="200" y="0"/>
                  </a:cubicBezTo>
                  <a:cubicBezTo>
                    <a:pt x="188" y="0"/>
                    <a:pt x="178" y="7"/>
                    <a:pt x="172" y="17"/>
                  </a:cubicBezTo>
                  <a:cubicBezTo>
                    <a:pt x="170" y="22"/>
                    <a:pt x="168" y="27"/>
                    <a:pt x="168" y="32"/>
                  </a:cubicBezTo>
                  <a:close/>
                </a:path>
              </a:pathLst>
            </a:custGeom>
            <a:solidFill>
              <a:srgbClr val="80CAD4"/>
            </a:solidFill>
            <a:ln w="9525">
              <a:noFill/>
              <a:round/>
              <a:headEnd/>
              <a:tailEnd/>
            </a:ln>
          </p:spPr>
          <p:txBody>
            <a:bodyPr/>
            <a:lstStyle/>
            <a:p>
              <a:endParaRPr lang="en-US"/>
            </a:p>
          </p:txBody>
        </p:sp>
        <p:sp>
          <p:nvSpPr>
            <p:cNvPr id="9" name="Freeform 533"/>
            <p:cNvSpPr>
              <a:spLocks noEditPoints="1"/>
            </p:cNvSpPr>
            <p:nvPr/>
          </p:nvSpPr>
          <p:spPr bwMode="gray">
            <a:xfrm>
              <a:off x="5335588" y="2509843"/>
              <a:ext cx="439757" cy="311145"/>
            </a:xfrm>
            <a:custGeom>
              <a:avLst/>
              <a:gdLst>
                <a:gd name="T0" fmla="*/ 2147483647 w 396"/>
                <a:gd name="T1" fmla="*/ 2147483647 h 280"/>
                <a:gd name="T2" fmla="*/ 2147483647 w 396"/>
                <a:gd name="T3" fmla="*/ 0 h 280"/>
                <a:gd name="T4" fmla="*/ 2147483647 w 396"/>
                <a:gd name="T5" fmla="*/ 0 h 280"/>
                <a:gd name="T6" fmla="*/ 0 w 396"/>
                <a:gd name="T7" fmla="*/ 2147483647 h 280"/>
                <a:gd name="T8" fmla="*/ 0 w 396"/>
                <a:gd name="T9" fmla="*/ 2147483647 h 280"/>
                <a:gd name="T10" fmla="*/ 2147483647 w 396"/>
                <a:gd name="T11" fmla="*/ 2147483647 h 280"/>
                <a:gd name="T12" fmla="*/ 2147483647 w 396"/>
                <a:gd name="T13" fmla="*/ 2147483647 h 280"/>
                <a:gd name="T14" fmla="*/ 2147483647 w 396"/>
                <a:gd name="T15" fmla="*/ 2147483647 h 280"/>
                <a:gd name="T16" fmla="*/ 2147483647 w 396"/>
                <a:gd name="T17" fmla="*/ 2147483647 h 280"/>
                <a:gd name="T18" fmla="*/ 2147483647 w 396"/>
                <a:gd name="T19" fmla="*/ 2147483647 h 280"/>
                <a:gd name="T20" fmla="*/ 2147483647 w 396"/>
                <a:gd name="T21" fmla="*/ 2147483647 h 280"/>
                <a:gd name="T22" fmla="*/ 2147483647 w 396"/>
                <a:gd name="T23" fmla="*/ 2147483647 h 280"/>
                <a:gd name="T24" fmla="*/ 2147483647 w 396"/>
                <a:gd name="T25" fmla="*/ 2147483647 h 280"/>
                <a:gd name="T26" fmla="*/ 2147483647 w 396"/>
                <a:gd name="T27" fmla="*/ 2147483647 h 280"/>
                <a:gd name="T28" fmla="*/ 2147483647 w 396"/>
                <a:gd name="T29" fmla="*/ 2147483647 h 280"/>
                <a:gd name="T30" fmla="*/ 2147483647 w 396"/>
                <a:gd name="T31" fmla="*/ 2147483647 h 280"/>
                <a:gd name="T32" fmla="*/ 2147483647 w 396"/>
                <a:gd name="T33" fmla="*/ 2147483647 h 280"/>
                <a:gd name="T34" fmla="*/ 2147483647 w 396"/>
                <a:gd name="T35" fmla="*/ 2147483647 h 280"/>
                <a:gd name="T36" fmla="*/ 2147483647 w 396"/>
                <a:gd name="T37" fmla="*/ 2147483647 h 280"/>
                <a:gd name="T38" fmla="*/ 2147483647 w 396"/>
                <a:gd name="T39" fmla="*/ 2147483647 h 280"/>
                <a:gd name="T40" fmla="*/ 2147483647 w 396"/>
                <a:gd name="T41" fmla="*/ 2147483647 h 280"/>
                <a:gd name="T42" fmla="*/ 2147483647 w 396"/>
                <a:gd name="T43" fmla="*/ 2147483647 h 280"/>
                <a:gd name="T44" fmla="*/ 2147483647 w 396"/>
                <a:gd name="T45" fmla="*/ 2147483647 h 280"/>
                <a:gd name="T46" fmla="*/ 2147483647 w 396"/>
                <a:gd name="T47" fmla="*/ 2147483647 h 280"/>
                <a:gd name="T48" fmla="*/ 2147483647 w 396"/>
                <a:gd name="T49" fmla="*/ 2147483647 h 280"/>
                <a:gd name="T50" fmla="*/ 2147483647 w 396"/>
                <a:gd name="T51" fmla="*/ 2147483647 h 280"/>
                <a:gd name="T52" fmla="*/ 2147483647 w 396"/>
                <a:gd name="T53" fmla="*/ 2147483647 h 280"/>
                <a:gd name="T54" fmla="*/ 2147483647 w 396"/>
                <a:gd name="T55" fmla="*/ 2147483647 h 280"/>
                <a:gd name="T56" fmla="*/ 2147483647 w 396"/>
                <a:gd name="T57" fmla="*/ 2147483647 h 280"/>
                <a:gd name="T58" fmla="*/ 2147483647 w 396"/>
                <a:gd name="T59" fmla="*/ 2147483647 h 280"/>
                <a:gd name="T60" fmla="*/ 2147483647 w 396"/>
                <a:gd name="T61" fmla="*/ 2147483647 h 280"/>
                <a:gd name="T62" fmla="*/ 2147483647 w 396"/>
                <a:gd name="T63" fmla="*/ 2147483647 h 280"/>
                <a:gd name="T64" fmla="*/ 2147483647 w 396"/>
                <a:gd name="T65" fmla="*/ 2147483647 h 280"/>
                <a:gd name="T66" fmla="*/ 2147483647 w 396"/>
                <a:gd name="T67" fmla="*/ 2147483647 h 280"/>
                <a:gd name="T68" fmla="*/ 2147483647 w 396"/>
                <a:gd name="T69" fmla="*/ 2147483647 h 280"/>
                <a:gd name="T70" fmla="*/ 2147483647 w 396"/>
                <a:gd name="T71" fmla="*/ 2147483647 h 280"/>
                <a:gd name="T72" fmla="*/ 2147483647 w 396"/>
                <a:gd name="T73" fmla="*/ 2147483647 h 280"/>
                <a:gd name="T74" fmla="*/ 2147483647 w 396"/>
                <a:gd name="T75" fmla="*/ 2147483647 h 280"/>
                <a:gd name="T76" fmla="*/ 2147483647 w 396"/>
                <a:gd name="T77" fmla="*/ 2147483647 h 280"/>
                <a:gd name="T78" fmla="*/ 2147483647 w 396"/>
                <a:gd name="T79" fmla="*/ 2147483647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6" h="280">
                  <a:moveTo>
                    <a:pt x="396" y="19"/>
                  </a:moveTo>
                  <a:cubicBezTo>
                    <a:pt x="396" y="8"/>
                    <a:pt x="387" y="0"/>
                    <a:pt x="376" y="0"/>
                  </a:cubicBezTo>
                  <a:cubicBezTo>
                    <a:pt x="19" y="0"/>
                    <a:pt x="19" y="0"/>
                    <a:pt x="19" y="0"/>
                  </a:cubicBezTo>
                  <a:cubicBezTo>
                    <a:pt x="8" y="0"/>
                    <a:pt x="0" y="8"/>
                    <a:pt x="0" y="19"/>
                  </a:cubicBezTo>
                  <a:cubicBezTo>
                    <a:pt x="0" y="261"/>
                    <a:pt x="0" y="261"/>
                    <a:pt x="0" y="261"/>
                  </a:cubicBezTo>
                  <a:cubicBezTo>
                    <a:pt x="0" y="271"/>
                    <a:pt x="8" y="280"/>
                    <a:pt x="19" y="280"/>
                  </a:cubicBezTo>
                  <a:cubicBezTo>
                    <a:pt x="71" y="280"/>
                    <a:pt x="71" y="280"/>
                    <a:pt x="71" y="280"/>
                  </a:cubicBezTo>
                  <a:cubicBezTo>
                    <a:pt x="71" y="255"/>
                    <a:pt x="71" y="255"/>
                    <a:pt x="71" y="255"/>
                  </a:cubicBezTo>
                  <a:cubicBezTo>
                    <a:pt x="71" y="241"/>
                    <a:pt x="83" y="230"/>
                    <a:pt x="96" y="230"/>
                  </a:cubicBezTo>
                  <a:cubicBezTo>
                    <a:pt x="110" y="230"/>
                    <a:pt x="121" y="241"/>
                    <a:pt x="121" y="255"/>
                  </a:cubicBezTo>
                  <a:cubicBezTo>
                    <a:pt x="121" y="280"/>
                    <a:pt x="121" y="280"/>
                    <a:pt x="121" y="280"/>
                  </a:cubicBezTo>
                  <a:cubicBezTo>
                    <a:pt x="274" y="280"/>
                    <a:pt x="274" y="280"/>
                    <a:pt x="274" y="280"/>
                  </a:cubicBezTo>
                  <a:cubicBezTo>
                    <a:pt x="274" y="255"/>
                    <a:pt x="274" y="255"/>
                    <a:pt x="274" y="255"/>
                  </a:cubicBezTo>
                  <a:cubicBezTo>
                    <a:pt x="274" y="241"/>
                    <a:pt x="285" y="230"/>
                    <a:pt x="299" y="230"/>
                  </a:cubicBezTo>
                  <a:cubicBezTo>
                    <a:pt x="313" y="230"/>
                    <a:pt x="324" y="241"/>
                    <a:pt x="324" y="255"/>
                  </a:cubicBezTo>
                  <a:cubicBezTo>
                    <a:pt x="324" y="280"/>
                    <a:pt x="324" y="280"/>
                    <a:pt x="324" y="280"/>
                  </a:cubicBezTo>
                  <a:cubicBezTo>
                    <a:pt x="376" y="280"/>
                    <a:pt x="376" y="280"/>
                    <a:pt x="376" y="280"/>
                  </a:cubicBezTo>
                  <a:cubicBezTo>
                    <a:pt x="387" y="280"/>
                    <a:pt x="396" y="271"/>
                    <a:pt x="396" y="261"/>
                  </a:cubicBezTo>
                  <a:lnTo>
                    <a:pt x="396" y="19"/>
                  </a:lnTo>
                  <a:close/>
                  <a:moveTo>
                    <a:pt x="71" y="141"/>
                  </a:moveTo>
                  <a:cubicBezTo>
                    <a:pt x="71" y="137"/>
                    <a:pt x="74" y="134"/>
                    <a:pt x="77" y="134"/>
                  </a:cubicBezTo>
                  <a:cubicBezTo>
                    <a:pt x="318" y="134"/>
                    <a:pt x="318" y="134"/>
                    <a:pt x="318" y="134"/>
                  </a:cubicBezTo>
                  <a:cubicBezTo>
                    <a:pt x="321" y="134"/>
                    <a:pt x="324" y="137"/>
                    <a:pt x="324" y="141"/>
                  </a:cubicBezTo>
                  <a:cubicBezTo>
                    <a:pt x="324" y="144"/>
                    <a:pt x="321" y="147"/>
                    <a:pt x="318" y="147"/>
                  </a:cubicBezTo>
                  <a:cubicBezTo>
                    <a:pt x="77" y="147"/>
                    <a:pt x="77" y="147"/>
                    <a:pt x="77" y="147"/>
                  </a:cubicBezTo>
                  <a:cubicBezTo>
                    <a:pt x="74" y="147"/>
                    <a:pt x="71" y="144"/>
                    <a:pt x="71" y="141"/>
                  </a:cubicBezTo>
                  <a:close/>
                  <a:moveTo>
                    <a:pt x="188" y="80"/>
                  </a:moveTo>
                  <a:cubicBezTo>
                    <a:pt x="312" y="80"/>
                    <a:pt x="312" y="80"/>
                    <a:pt x="312" y="80"/>
                  </a:cubicBezTo>
                  <a:cubicBezTo>
                    <a:pt x="319" y="80"/>
                    <a:pt x="325" y="86"/>
                    <a:pt x="325" y="93"/>
                  </a:cubicBezTo>
                  <a:cubicBezTo>
                    <a:pt x="325" y="100"/>
                    <a:pt x="319" y="106"/>
                    <a:pt x="312" y="106"/>
                  </a:cubicBezTo>
                  <a:cubicBezTo>
                    <a:pt x="188" y="106"/>
                    <a:pt x="188" y="106"/>
                    <a:pt x="188" y="106"/>
                  </a:cubicBezTo>
                  <a:cubicBezTo>
                    <a:pt x="180" y="106"/>
                    <a:pt x="175" y="100"/>
                    <a:pt x="175" y="93"/>
                  </a:cubicBezTo>
                  <a:cubicBezTo>
                    <a:pt x="175" y="86"/>
                    <a:pt x="180" y="80"/>
                    <a:pt x="188" y="80"/>
                  </a:cubicBezTo>
                  <a:close/>
                  <a:moveTo>
                    <a:pt x="83" y="80"/>
                  </a:moveTo>
                  <a:cubicBezTo>
                    <a:pt x="128" y="80"/>
                    <a:pt x="128" y="80"/>
                    <a:pt x="128" y="80"/>
                  </a:cubicBezTo>
                  <a:cubicBezTo>
                    <a:pt x="135" y="80"/>
                    <a:pt x="141" y="86"/>
                    <a:pt x="141" y="93"/>
                  </a:cubicBezTo>
                  <a:cubicBezTo>
                    <a:pt x="141" y="100"/>
                    <a:pt x="135" y="106"/>
                    <a:pt x="128" y="106"/>
                  </a:cubicBezTo>
                  <a:cubicBezTo>
                    <a:pt x="83" y="106"/>
                    <a:pt x="83" y="106"/>
                    <a:pt x="83" y="106"/>
                  </a:cubicBezTo>
                  <a:cubicBezTo>
                    <a:pt x="76" y="106"/>
                    <a:pt x="70" y="100"/>
                    <a:pt x="70" y="93"/>
                  </a:cubicBezTo>
                  <a:cubicBezTo>
                    <a:pt x="70" y="86"/>
                    <a:pt x="76" y="80"/>
                    <a:pt x="83"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430224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35</a:t>
            </a:fld>
            <a:endParaRPr lang="en-US" dirty="0"/>
          </a:p>
        </p:txBody>
      </p:sp>
      <p:sp>
        <p:nvSpPr>
          <p:cNvPr id="3" name="Text Placeholder 2"/>
          <p:cNvSpPr>
            <a:spLocks noGrp="1"/>
          </p:cNvSpPr>
          <p:nvPr>
            <p:ph type="body" sz="quarter" idx="20"/>
          </p:nvPr>
        </p:nvSpPr>
        <p:spPr/>
        <p:txBody>
          <a:bodyPr/>
          <a:lstStyle/>
          <a:p>
            <a:r>
              <a:rPr lang="en-US" dirty="0"/>
              <a:t>Elder financial exploitation</a:t>
            </a:r>
          </a:p>
        </p:txBody>
      </p:sp>
      <p:sp>
        <p:nvSpPr>
          <p:cNvPr id="11" name="Text Placeholder 10"/>
          <p:cNvSpPr>
            <a:spLocks noGrp="1"/>
          </p:cNvSpPr>
          <p:nvPr>
            <p:ph type="body" sz="quarter" idx="22"/>
          </p:nvPr>
        </p:nvSpPr>
        <p:spPr/>
        <p:txBody>
          <a:bodyPr/>
          <a:lstStyle/>
          <a:p>
            <a:endParaRPr lang="en-US"/>
          </a:p>
        </p:txBody>
      </p:sp>
      <p:sp>
        <p:nvSpPr>
          <p:cNvPr id="6" name="TextBox 5"/>
          <p:cNvSpPr txBox="1"/>
          <p:nvPr/>
        </p:nvSpPr>
        <p:spPr>
          <a:xfrm rot="16200000">
            <a:off x="-689391" y="2468880"/>
            <a:ext cx="3533774" cy="663388"/>
          </a:xfrm>
          <a:prstGeom prst="rect">
            <a:avLst/>
          </a:prstGeom>
          <a:noFill/>
        </p:spPr>
        <p:txBody>
          <a:bodyPr wrap="square" rtlCol="0">
            <a:noAutofit/>
          </a:bodyPr>
          <a:lstStyle/>
          <a:p>
            <a:pPr>
              <a:lnSpc>
                <a:spcPct val="90000"/>
              </a:lnSpc>
            </a:pPr>
            <a:r>
              <a:rPr lang="en-US" sz="4400" dirty="0">
                <a:solidFill>
                  <a:schemeClr val="bg2"/>
                </a:solidFill>
              </a:rPr>
              <a:t>RED FLAGS</a:t>
            </a:r>
          </a:p>
        </p:txBody>
      </p:sp>
      <p:sp>
        <p:nvSpPr>
          <p:cNvPr id="12" name="Rectangle 11"/>
          <p:cNvSpPr/>
          <p:nvPr/>
        </p:nvSpPr>
        <p:spPr>
          <a:xfrm>
            <a:off x="1716277" y="1550526"/>
            <a:ext cx="4491317" cy="4570482"/>
          </a:xfrm>
          <a:prstGeom prst="rect">
            <a:avLst/>
          </a:prstGeom>
        </p:spPr>
        <p:txBody>
          <a:bodyPr wrap="square">
            <a:spAutoFit/>
          </a:bodyPr>
          <a:lstStyle/>
          <a:p>
            <a:pPr marL="342900" lvl="2" indent="-342900">
              <a:spcBef>
                <a:spcPts val="1200"/>
              </a:spcBef>
              <a:spcAft>
                <a:spcPts val="600"/>
              </a:spcAft>
              <a:buFont typeface="Arial" panose="020B0604020202020204" pitchFamily="34" charset="0"/>
              <a:buChar char="•"/>
            </a:pPr>
            <a:r>
              <a:rPr lang="en-US" altLang="en-US" sz="2400" dirty="0"/>
              <a:t>Socially isolated, depression, </a:t>
            </a:r>
            <a:br>
              <a:rPr lang="en-US" altLang="en-US" sz="2400" dirty="0"/>
            </a:br>
            <a:r>
              <a:rPr lang="en-US" altLang="en-US" sz="2400" dirty="0"/>
              <a:t>or loneliness</a:t>
            </a:r>
          </a:p>
          <a:p>
            <a:pPr marL="342900" lvl="2" indent="-342900">
              <a:spcBef>
                <a:spcPts val="1200"/>
              </a:spcBef>
              <a:spcAft>
                <a:spcPts val="600"/>
              </a:spcAft>
              <a:buFont typeface="Arial" panose="020B0604020202020204" pitchFamily="34" charset="0"/>
              <a:buChar char="•"/>
            </a:pPr>
            <a:r>
              <a:rPr lang="en-US" altLang="en-US" sz="2400" dirty="0"/>
              <a:t>Changes in ability to self-care</a:t>
            </a:r>
          </a:p>
          <a:p>
            <a:pPr marL="342900" lvl="2" indent="-342900">
              <a:spcBef>
                <a:spcPts val="1200"/>
              </a:spcBef>
              <a:spcAft>
                <a:spcPts val="600"/>
              </a:spcAft>
              <a:buFont typeface="Arial" panose="020B0604020202020204" pitchFamily="34" charset="0"/>
              <a:buChar char="•"/>
            </a:pPr>
            <a:r>
              <a:rPr lang="en-US" altLang="en-US" sz="2400" dirty="0"/>
              <a:t>Dependence on others for care</a:t>
            </a:r>
          </a:p>
          <a:p>
            <a:pPr marL="342900" lvl="2" indent="-342900">
              <a:spcBef>
                <a:spcPts val="1200"/>
              </a:spcBef>
              <a:spcAft>
                <a:spcPts val="600"/>
              </a:spcAft>
              <a:buFont typeface="Arial" panose="020B0604020202020204" pitchFamily="34" charset="0"/>
              <a:buChar char="•"/>
            </a:pPr>
            <a:r>
              <a:rPr lang="en-US" altLang="en-US" sz="2400" dirty="0"/>
              <a:t>Suspicious signatures on checks or financial transactions</a:t>
            </a:r>
          </a:p>
          <a:p>
            <a:pPr marL="342900" lvl="2" indent="-342900">
              <a:spcBef>
                <a:spcPts val="1200"/>
              </a:spcBef>
              <a:spcAft>
                <a:spcPts val="600"/>
              </a:spcAft>
              <a:buFont typeface="Arial" panose="020B0604020202020204" pitchFamily="34" charset="0"/>
              <a:buChar char="•"/>
            </a:pPr>
            <a:r>
              <a:rPr lang="en-US" altLang="en-US" sz="2400" dirty="0"/>
              <a:t>New “best friend”</a:t>
            </a:r>
          </a:p>
          <a:p>
            <a:pPr marL="342900" lvl="2" indent="-342900">
              <a:spcBef>
                <a:spcPts val="1200"/>
              </a:spcBef>
              <a:spcAft>
                <a:spcPts val="600"/>
              </a:spcAft>
              <a:buFont typeface="Arial" panose="020B0604020202020204" pitchFamily="34" charset="0"/>
              <a:buChar char="•"/>
            </a:pPr>
            <a:r>
              <a:rPr lang="en-US" altLang="en-US" sz="2400" dirty="0"/>
              <a:t>Family members who repeatedly borrow money</a:t>
            </a:r>
          </a:p>
        </p:txBody>
      </p:sp>
      <p:sp>
        <p:nvSpPr>
          <p:cNvPr id="13" name="Rectangle 12"/>
          <p:cNvSpPr/>
          <p:nvPr/>
        </p:nvSpPr>
        <p:spPr>
          <a:xfrm>
            <a:off x="6795247" y="1550526"/>
            <a:ext cx="4948517" cy="4570482"/>
          </a:xfrm>
          <a:prstGeom prst="rect">
            <a:avLst/>
          </a:prstGeom>
        </p:spPr>
        <p:txBody>
          <a:bodyPr wrap="square">
            <a:spAutoFit/>
          </a:bodyPr>
          <a:lstStyle/>
          <a:p>
            <a:pPr marL="342900" lvl="2" indent="-342900" defTabSz="914400">
              <a:spcBef>
                <a:spcPts val="1200"/>
              </a:spcBef>
              <a:spcAft>
                <a:spcPts val="600"/>
              </a:spcAft>
              <a:buFont typeface="Arial" panose="020B0604020202020204" pitchFamily="34" charset="0"/>
              <a:buChar char="•"/>
            </a:pPr>
            <a:r>
              <a:rPr lang="en-US" altLang="en-US" sz="2400" dirty="0">
                <a:cs typeface="Arial" pitchFamily="34" charset="0"/>
              </a:rPr>
              <a:t>Unpaid bills, insufficient funds</a:t>
            </a:r>
          </a:p>
          <a:p>
            <a:pPr marL="342900" lvl="2" indent="-342900" defTabSz="914400">
              <a:spcBef>
                <a:spcPts val="1200"/>
              </a:spcBef>
              <a:spcAft>
                <a:spcPts val="600"/>
              </a:spcAft>
              <a:buFont typeface="Arial" panose="020B0604020202020204" pitchFamily="34" charset="0"/>
              <a:buChar char="•"/>
            </a:pPr>
            <a:r>
              <a:rPr lang="en-US" altLang="en-US" sz="2400" dirty="0">
                <a:cs typeface="Arial" pitchFamily="34" charset="0"/>
              </a:rPr>
              <a:t>Sudden, unexplained changes </a:t>
            </a:r>
            <a:br>
              <a:rPr lang="en-US" altLang="en-US" sz="2400" dirty="0">
                <a:cs typeface="Arial" pitchFamily="34" charset="0"/>
              </a:rPr>
            </a:br>
            <a:r>
              <a:rPr lang="en-US" altLang="en-US" sz="2400" dirty="0">
                <a:cs typeface="Arial" pitchFamily="34" charset="0"/>
              </a:rPr>
              <a:t>to POA or will</a:t>
            </a:r>
          </a:p>
          <a:p>
            <a:pPr marL="342900" lvl="2" indent="-342900" defTabSz="914400">
              <a:spcBef>
                <a:spcPts val="1200"/>
              </a:spcBef>
              <a:spcAft>
                <a:spcPts val="600"/>
              </a:spcAft>
              <a:buFont typeface="Arial" panose="020B0604020202020204" pitchFamily="34" charset="0"/>
              <a:buChar char="•"/>
            </a:pPr>
            <a:r>
              <a:rPr lang="en-US" altLang="en-US" sz="2400" dirty="0">
                <a:cs typeface="Arial" pitchFamily="34" charset="0"/>
              </a:rPr>
              <a:t>Giving away money</a:t>
            </a:r>
          </a:p>
          <a:p>
            <a:pPr marL="342900" lvl="2" indent="-342900" defTabSz="914400">
              <a:spcBef>
                <a:spcPts val="1200"/>
              </a:spcBef>
              <a:spcAft>
                <a:spcPts val="600"/>
              </a:spcAft>
              <a:buFont typeface="Arial" panose="020B0604020202020204" pitchFamily="34" charset="0"/>
              <a:buChar char="•"/>
            </a:pPr>
            <a:r>
              <a:rPr lang="en-US" altLang="en-US" sz="2400" dirty="0">
                <a:cs typeface="Arial" pitchFamily="34" charset="0"/>
              </a:rPr>
              <a:t>Checks written to “cash”</a:t>
            </a:r>
          </a:p>
          <a:p>
            <a:pPr marL="342900" lvl="2" indent="-342900" defTabSz="914400">
              <a:spcBef>
                <a:spcPts val="1200"/>
              </a:spcBef>
              <a:spcAft>
                <a:spcPts val="600"/>
              </a:spcAft>
              <a:buFont typeface="Arial" panose="020B0604020202020204" pitchFamily="34" charset="0"/>
              <a:buChar char="•"/>
            </a:pPr>
            <a:r>
              <a:rPr lang="en-US" altLang="en-US" sz="2400" dirty="0">
                <a:cs typeface="Arial" pitchFamily="34" charset="0"/>
              </a:rPr>
              <a:t>Disappearance of money, valuables, financial statements</a:t>
            </a:r>
          </a:p>
          <a:p>
            <a:pPr marL="342900" lvl="2" indent="-342900" defTabSz="914400">
              <a:spcBef>
                <a:spcPts val="1200"/>
              </a:spcBef>
              <a:spcAft>
                <a:spcPts val="600"/>
              </a:spcAft>
              <a:buFont typeface="Arial" panose="020B0604020202020204" pitchFamily="34" charset="0"/>
              <a:buChar char="•"/>
            </a:pPr>
            <a:r>
              <a:rPr lang="en-US" altLang="en-US" sz="2400" dirty="0">
                <a:cs typeface="Arial" pitchFamily="34" charset="0"/>
              </a:rPr>
              <a:t>Unexplained purchases of </a:t>
            </a:r>
            <a:br>
              <a:rPr lang="en-US" altLang="en-US" sz="2400" dirty="0">
                <a:cs typeface="Arial" pitchFamily="34" charset="0"/>
              </a:rPr>
            </a:br>
            <a:r>
              <a:rPr lang="en-US" altLang="en-US" sz="2400" dirty="0">
                <a:cs typeface="Arial" pitchFamily="34" charset="0"/>
              </a:rPr>
              <a:t>large items when not typical</a:t>
            </a:r>
          </a:p>
        </p:txBody>
      </p:sp>
    </p:spTree>
    <p:extLst>
      <p:ext uri="{BB962C8B-B14F-4D97-AF65-F5344CB8AC3E}">
        <p14:creationId xmlns:p14="http://schemas.microsoft.com/office/powerpoint/2010/main" val="3573628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36</a:t>
            </a:fld>
            <a:endParaRPr lang="en-US" dirty="0"/>
          </a:p>
        </p:txBody>
      </p:sp>
      <p:sp>
        <p:nvSpPr>
          <p:cNvPr id="3" name="Text Placeholder 2"/>
          <p:cNvSpPr>
            <a:spLocks noGrp="1"/>
          </p:cNvSpPr>
          <p:nvPr>
            <p:ph type="body" sz="quarter" idx="12"/>
          </p:nvPr>
        </p:nvSpPr>
        <p:spPr/>
        <p:txBody>
          <a:bodyPr/>
          <a:lstStyle/>
          <a:p>
            <a:r>
              <a:rPr lang="en-US" dirty="0"/>
              <a:t>Resources</a:t>
            </a:r>
          </a:p>
        </p:txBody>
      </p:sp>
      <p:sp>
        <p:nvSpPr>
          <p:cNvPr id="4" name="Content Placeholder 1"/>
          <p:cNvSpPr txBox="1">
            <a:spLocks/>
          </p:cNvSpPr>
          <p:nvPr/>
        </p:nvSpPr>
        <p:spPr>
          <a:xfrm>
            <a:off x="380042" y="1416686"/>
            <a:ext cx="8221662" cy="524501"/>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marL="0" lvl="1" indent="0">
              <a:spcAft>
                <a:spcPts val="438"/>
              </a:spcAft>
              <a:buClr>
                <a:schemeClr val="bg1"/>
              </a:buClr>
              <a:buSzPct val="25000"/>
              <a:buNone/>
            </a:pPr>
            <a:r>
              <a:rPr lang="en-US" altLang="en-US" sz="1800" dirty="0"/>
              <a:t>For additional information or resources, consider the following:</a:t>
            </a:r>
          </a:p>
          <a:p>
            <a:pPr>
              <a:spcAft>
                <a:spcPts val="438"/>
              </a:spcAft>
            </a:pPr>
            <a:endParaRPr lang="en-US" altLang="en-US" dirty="0"/>
          </a:p>
        </p:txBody>
      </p:sp>
      <p:sp>
        <p:nvSpPr>
          <p:cNvPr id="11" name="TextBox 10"/>
          <p:cNvSpPr txBox="1"/>
          <p:nvPr/>
        </p:nvSpPr>
        <p:spPr>
          <a:xfrm>
            <a:off x="7824185" y="2488521"/>
            <a:ext cx="2633225" cy="1324367"/>
          </a:xfrm>
          <a:prstGeom prst="rect">
            <a:avLst/>
          </a:prstGeom>
          <a:noFill/>
        </p:spPr>
        <p:txBody>
          <a:bodyPr wrap="square" rtlCol="0">
            <a:noAutofit/>
          </a:bodyPr>
          <a:lstStyle/>
          <a:p>
            <a:pPr marL="452438" lvl="3" indent="-285750">
              <a:buFont typeface="Arial" panose="020B0604020202020204" pitchFamily="34" charset="0"/>
              <a:buChar char="•"/>
            </a:pPr>
            <a:r>
              <a:rPr lang="en-US" altLang="en-US" sz="1800" dirty="0"/>
              <a:t>National Academy of Elder Law Attorneys, </a:t>
            </a:r>
            <a:r>
              <a:rPr lang="en-US" altLang="en-US" sz="1800" dirty="0">
                <a:solidFill>
                  <a:schemeClr val="accent1"/>
                </a:solidFill>
              </a:rPr>
              <a:t>www.naela.org</a:t>
            </a:r>
          </a:p>
        </p:txBody>
      </p:sp>
      <p:sp>
        <p:nvSpPr>
          <p:cNvPr id="15" name="TextBox 14"/>
          <p:cNvSpPr txBox="1"/>
          <p:nvPr/>
        </p:nvSpPr>
        <p:spPr>
          <a:xfrm>
            <a:off x="8039645" y="4748169"/>
            <a:ext cx="3757905" cy="1645920"/>
          </a:xfrm>
          <a:prstGeom prst="rect">
            <a:avLst/>
          </a:prstGeom>
          <a:noFill/>
        </p:spPr>
        <p:txBody>
          <a:bodyPr wrap="square" rtlCol="0">
            <a:noAutofit/>
          </a:bodyPr>
          <a:lstStyle/>
          <a:p>
            <a:pPr marL="285750" lvl="3" indent="-285750">
              <a:buFont typeface="Arial" panose="020B0604020202020204" pitchFamily="34" charset="0"/>
              <a:buChar char="•"/>
            </a:pPr>
            <a:r>
              <a:rPr lang="en-US" altLang="en-US" sz="1800" dirty="0"/>
              <a:t>U.S. Administration on Aging, </a:t>
            </a:r>
            <a:r>
              <a:rPr lang="en-US" sz="1800" dirty="0">
                <a:solidFill>
                  <a:schemeClr val="accent1"/>
                </a:solidFill>
              </a:rPr>
              <a:t>https://eldercare.acl.gov</a:t>
            </a:r>
          </a:p>
          <a:p>
            <a:pPr marL="285750" lvl="3" indent="-285750">
              <a:buFont typeface="Arial" panose="020B0604020202020204" pitchFamily="34" charset="0"/>
              <a:buChar char="•"/>
            </a:pPr>
            <a:r>
              <a:rPr lang="en-US" altLang="en-US" sz="1800" dirty="0"/>
              <a:t>A Place for Mom, </a:t>
            </a:r>
            <a:r>
              <a:rPr lang="en-US" altLang="en-US" sz="1800" dirty="0">
                <a:solidFill>
                  <a:schemeClr val="accent1"/>
                </a:solidFill>
              </a:rPr>
              <a:t>www.aplaceformom.com</a:t>
            </a:r>
          </a:p>
        </p:txBody>
      </p:sp>
      <p:sp>
        <p:nvSpPr>
          <p:cNvPr id="19" name="TextBox 18"/>
          <p:cNvSpPr txBox="1"/>
          <p:nvPr/>
        </p:nvSpPr>
        <p:spPr>
          <a:xfrm>
            <a:off x="3868222" y="2464183"/>
            <a:ext cx="3436317" cy="1645920"/>
          </a:xfrm>
          <a:prstGeom prst="rect">
            <a:avLst/>
          </a:prstGeom>
          <a:noFill/>
        </p:spPr>
        <p:txBody>
          <a:bodyPr wrap="square" rtlCol="0">
            <a:noAutofit/>
          </a:bodyPr>
          <a:lstStyle/>
          <a:p>
            <a:pPr marL="285750" lvl="3" indent="-285750">
              <a:buFont typeface="Arial" panose="020B0604020202020204" pitchFamily="34" charset="0"/>
              <a:buChar char="•"/>
            </a:pPr>
            <a:r>
              <a:rPr lang="en-US" altLang="en-US" sz="1800" dirty="0"/>
              <a:t>National Center on Elder Abuse Administration on Aging, </a:t>
            </a:r>
            <a:r>
              <a:rPr lang="en-US" altLang="en-US" sz="1800" dirty="0">
                <a:solidFill>
                  <a:schemeClr val="accent1"/>
                </a:solidFill>
              </a:rPr>
              <a:t>https://ncea.acl.gov</a:t>
            </a:r>
          </a:p>
          <a:p>
            <a:pPr marL="285750" lvl="3" indent="-285750">
              <a:buFont typeface="Arial" panose="020B0604020202020204" pitchFamily="34" charset="0"/>
              <a:buChar char="•"/>
            </a:pPr>
            <a:r>
              <a:rPr lang="en-US" altLang="en-US" sz="1800" dirty="0"/>
              <a:t>National Adult Protective Services Association (NAPSA), </a:t>
            </a:r>
            <a:br>
              <a:rPr lang="en-US" altLang="en-US" sz="1800" dirty="0"/>
            </a:br>
            <a:r>
              <a:rPr lang="en-US" altLang="en-US" sz="1800" dirty="0">
                <a:solidFill>
                  <a:schemeClr val="accent1"/>
                </a:solidFill>
              </a:rPr>
              <a:t>www.napsa-now.org</a:t>
            </a:r>
            <a:br>
              <a:rPr lang="en-US" altLang="en-US" sz="1800" dirty="0">
                <a:solidFill>
                  <a:srgbClr val="7F7F7F"/>
                </a:solidFill>
              </a:rPr>
            </a:br>
            <a:r>
              <a:rPr lang="en-US" altLang="en-US" sz="1800" dirty="0">
                <a:solidFill>
                  <a:srgbClr val="7F7F7F"/>
                </a:solidFill>
              </a:rPr>
              <a:t>Nearest office to you:</a:t>
            </a:r>
            <a:endParaRPr lang="en-US" altLang="en-US" sz="1800" dirty="0">
              <a:solidFill>
                <a:schemeClr val="accent1"/>
              </a:solidFill>
            </a:endParaRPr>
          </a:p>
          <a:p>
            <a:pPr marL="463550" lvl="4"/>
            <a:r>
              <a:rPr lang="en-US" altLang="en-US" sz="1800" dirty="0">
                <a:solidFill>
                  <a:schemeClr val="accent1"/>
                </a:solidFill>
              </a:rPr>
              <a:t>www.napsa-now.org</a:t>
            </a:r>
            <a:br>
              <a:rPr lang="en-US" altLang="en-US" sz="1800" dirty="0">
                <a:solidFill>
                  <a:schemeClr val="accent1"/>
                </a:solidFill>
              </a:rPr>
            </a:br>
            <a:r>
              <a:rPr lang="en-US" altLang="en-US" sz="1800" dirty="0">
                <a:solidFill>
                  <a:schemeClr val="accent1"/>
                </a:solidFill>
              </a:rPr>
              <a:t>/</a:t>
            </a:r>
            <a:r>
              <a:rPr lang="en-US" altLang="en-US" sz="1800" dirty="0" err="1">
                <a:solidFill>
                  <a:schemeClr val="accent1"/>
                </a:solidFill>
              </a:rPr>
              <a:t>gethelp</a:t>
            </a:r>
            <a:r>
              <a:rPr lang="en-US" altLang="en-US" sz="1800" dirty="0">
                <a:solidFill>
                  <a:schemeClr val="accent1"/>
                </a:solidFill>
              </a:rPr>
              <a:t>/</a:t>
            </a:r>
            <a:r>
              <a:rPr lang="en-US" altLang="en-US" sz="1800" dirty="0" err="1">
                <a:solidFill>
                  <a:schemeClr val="accent1"/>
                </a:solidFill>
              </a:rPr>
              <a:t>helpinyourarea</a:t>
            </a:r>
            <a:endParaRPr lang="en-US" altLang="en-US" sz="1800" dirty="0">
              <a:solidFill>
                <a:schemeClr val="accent1"/>
              </a:solidFill>
            </a:endParaRPr>
          </a:p>
        </p:txBody>
      </p:sp>
      <p:sp>
        <p:nvSpPr>
          <p:cNvPr id="23" name="TextBox 22"/>
          <p:cNvSpPr txBox="1"/>
          <p:nvPr/>
        </p:nvSpPr>
        <p:spPr>
          <a:xfrm>
            <a:off x="7751905" y="3895011"/>
            <a:ext cx="2633225" cy="822961"/>
          </a:xfrm>
          <a:prstGeom prst="rect">
            <a:avLst/>
          </a:prstGeom>
          <a:noFill/>
        </p:spPr>
        <p:txBody>
          <a:bodyPr wrap="square" rtlCol="0">
            <a:noAutofit/>
          </a:bodyPr>
          <a:lstStyle/>
          <a:p>
            <a:pPr marL="285750" indent="-285750" algn="ctr" defTabSz="914400" fontAlgn="auto">
              <a:lnSpc>
                <a:spcPct val="90000"/>
              </a:lnSpc>
              <a:spcBef>
                <a:spcPts val="0"/>
              </a:spcBef>
              <a:spcAft>
                <a:spcPts val="0"/>
              </a:spcAft>
              <a:buFont typeface="Arial" panose="020B0604020202020204" pitchFamily="34" charset="0"/>
              <a:buChar char="•"/>
            </a:pPr>
            <a:r>
              <a:rPr lang="en-US" sz="1800" dirty="0">
                <a:latin typeface="Calibri"/>
                <a:ea typeface="+mn-ea"/>
              </a:rPr>
              <a:t>Tax professionals</a:t>
            </a:r>
          </a:p>
        </p:txBody>
      </p:sp>
      <p:sp>
        <p:nvSpPr>
          <p:cNvPr id="7" name="TextBox 6"/>
          <p:cNvSpPr txBox="1"/>
          <p:nvPr/>
        </p:nvSpPr>
        <p:spPr>
          <a:xfrm>
            <a:off x="465138" y="2496372"/>
            <a:ext cx="3059778" cy="2367307"/>
          </a:xfrm>
          <a:prstGeom prst="rect">
            <a:avLst/>
          </a:prstGeom>
          <a:noFill/>
        </p:spPr>
        <p:txBody>
          <a:bodyPr wrap="square" rtlCol="0">
            <a:noAutofit/>
          </a:bodyPr>
          <a:lstStyle/>
          <a:p>
            <a:pPr marL="285750" lvl="4" indent="-285750" eaLnBrk="1" hangingPunct="1">
              <a:spcBef>
                <a:spcPts val="600"/>
              </a:spcBef>
              <a:buFont typeface="Arial" panose="020B0604020202020204" pitchFamily="34" charset="0"/>
              <a:buChar char="•"/>
            </a:pPr>
            <a:r>
              <a:rPr lang="en-US" altLang="en-US" sz="1800" dirty="0">
                <a:cs typeface="Arial" pitchFamily="34" charset="0"/>
              </a:rPr>
              <a:t>AARP</a:t>
            </a:r>
            <a:br>
              <a:rPr lang="en-US" altLang="en-US" sz="1800" dirty="0">
                <a:solidFill>
                  <a:srgbClr val="113388"/>
                </a:solidFill>
                <a:cs typeface="Arial" pitchFamily="34" charset="0"/>
              </a:rPr>
            </a:br>
            <a:r>
              <a:rPr lang="en-US" altLang="en-US" sz="1800" dirty="0">
                <a:solidFill>
                  <a:schemeClr val="accent1"/>
                </a:solidFill>
                <a:cs typeface="Arial" pitchFamily="34" charset="0"/>
              </a:rPr>
              <a:t>www.aarp.org</a:t>
            </a:r>
          </a:p>
          <a:p>
            <a:pPr marL="285750" lvl="4" indent="-285750" eaLnBrk="1" hangingPunct="1">
              <a:spcBef>
                <a:spcPts val="600"/>
              </a:spcBef>
              <a:buFont typeface="Arial" panose="020B0604020202020204" pitchFamily="34" charset="0"/>
              <a:buChar char="•"/>
            </a:pPr>
            <a:r>
              <a:rPr lang="en-US" altLang="en-US" sz="1800" dirty="0">
                <a:cs typeface="Arial" pitchFamily="34" charset="0"/>
              </a:rPr>
              <a:t>Alzheimer’s Association </a:t>
            </a:r>
            <a:r>
              <a:rPr lang="en-US" altLang="en-US" sz="1800" dirty="0">
                <a:solidFill>
                  <a:schemeClr val="accent1"/>
                </a:solidFill>
                <a:cs typeface="Arial" pitchFamily="34" charset="0"/>
              </a:rPr>
              <a:t>www.alz.org</a:t>
            </a:r>
          </a:p>
          <a:p>
            <a:pPr marL="285750" lvl="4" indent="-285750" eaLnBrk="1" hangingPunct="1">
              <a:spcBef>
                <a:spcPts val="600"/>
              </a:spcBef>
              <a:buFont typeface="Arial" panose="020B0604020202020204" pitchFamily="34" charset="0"/>
              <a:buChar char="•"/>
            </a:pPr>
            <a:r>
              <a:rPr lang="en-US" altLang="en-US" sz="1800" dirty="0">
                <a:cs typeface="Arial" pitchFamily="34" charset="0"/>
              </a:rPr>
              <a:t>National Institute on Aging </a:t>
            </a:r>
            <a:r>
              <a:rPr lang="en-US" altLang="en-US" sz="1800" dirty="0">
                <a:solidFill>
                  <a:schemeClr val="accent1"/>
                </a:solidFill>
                <a:cs typeface="Arial" pitchFamily="34" charset="0"/>
              </a:rPr>
              <a:t>www.nia.nih.gov</a:t>
            </a:r>
          </a:p>
        </p:txBody>
      </p:sp>
      <p:sp>
        <p:nvSpPr>
          <p:cNvPr id="26" name="Rectangle 25"/>
          <p:cNvSpPr/>
          <p:nvPr/>
        </p:nvSpPr>
        <p:spPr>
          <a:xfrm>
            <a:off x="481561" y="2186281"/>
            <a:ext cx="1682640" cy="369332"/>
          </a:xfrm>
          <a:prstGeom prst="rect">
            <a:avLst/>
          </a:prstGeom>
        </p:spPr>
        <p:txBody>
          <a:bodyPr wrap="none">
            <a:spAutoFit/>
          </a:bodyPr>
          <a:lstStyle/>
          <a:p>
            <a:pPr algn="ctr" defTabSz="914400" fontAlgn="auto">
              <a:lnSpc>
                <a:spcPct val="90000"/>
              </a:lnSpc>
              <a:spcBef>
                <a:spcPts val="0"/>
              </a:spcBef>
              <a:spcAft>
                <a:spcPts val="0"/>
              </a:spcAft>
            </a:pPr>
            <a:r>
              <a:rPr lang="en-US" sz="2000" b="1" dirty="0"/>
              <a:t>AGING ISSUES</a:t>
            </a:r>
          </a:p>
        </p:txBody>
      </p:sp>
      <p:sp>
        <p:nvSpPr>
          <p:cNvPr id="27" name="Rectangle 26"/>
          <p:cNvSpPr/>
          <p:nvPr/>
        </p:nvSpPr>
        <p:spPr>
          <a:xfrm>
            <a:off x="3868222" y="2129931"/>
            <a:ext cx="1648656" cy="369332"/>
          </a:xfrm>
          <a:prstGeom prst="rect">
            <a:avLst/>
          </a:prstGeom>
        </p:spPr>
        <p:txBody>
          <a:bodyPr wrap="none">
            <a:spAutoFit/>
          </a:bodyPr>
          <a:lstStyle/>
          <a:p>
            <a:pPr algn="ctr" defTabSz="914400" fontAlgn="auto">
              <a:lnSpc>
                <a:spcPct val="90000"/>
              </a:lnSpc>
              <a:spcBef>
                <a:spcPts val="0"/>
              </a:spcBef>
              <a:spcAft>
                <a:spcPts val="0"/>
              </a:spcAft>
            </a:pPr>
            <a:r>
              <a:rPr lang="en-US" sz="2000" b="1" dirty="0"/>
              <a:t>ELDER FRAUD</a:t>
            </a:r>
          </a:p>
        </p:txBody>
      </p:sp>
      <p:sp>
        <p:nvSpPr>
          <p:cNvPr id="28" name="Rectangle 27"/>
          <p:cNvSpPr/>
          <p:nvPr/>
        </p:nvSpPr>
        <p:spPr>
          <a:xfrm>
            <a:off x="8011433" y="2176124"/>
            <a:ext cx="2013307" cy="369332"/>
          </a:xfrm>
          <a:prstGeom prst="rect">
            <a:avLst/>
          </a:prstGeom>
        </p:spPr>
        <p:txBody>
          <a:bodyPr wrap="none">
            <a:spAutoFit/>
          </a:bodyPr>
          <a:lstStyle/>
          <a:p>
            <a:pPr algn="ctr" defTabSz="914400" fontAlgn="auto">
              <a:lnSpc>
                <a:spcPct val="90000"/>
              </a:lnSpc>
              <a:spcBef>
                <a:spcPts val="0"/>
              </a:spcBef>
              <a:spcAft>
                <a:spcPts val="0"/>
              </a:spcAft>
            </a:pPr>
            <a:r>
              <a:rPr lang="en-US" sz="2000" b="1" dirty="0"/>
              <a:t>ELDER CARE LAW</a:t>
            </a:r>
          </a:p>
        </p:txBody>
      </p:sp>
      <p:sp>
        <p:nvSpPr>
          <p:cNvPr id="29" name="Rectangle 28"/>
          <p:cNvSpPr/>
          <p:nvPr/>
        </p:nvSpPr>
        <p:spPr>
          <a:xfrm>
            <a:off x="8011433" y="3499203"/>
            <a:ext cx="2041520" cy="369332"/>
          </a:xfrm>
          <a:prstGeom prst="rect">
            <a:avLst/>
          </a:prstGeom>
        </p:spPr>
        <p:txBody>
          <a:bodyPr wrap="none">
            <a:spAutoFit/>
          </a:bodyPr>
          <a:lstStyle/>
          <a:p>
            <a:pPr algn="ctr" defTabSz="914400" fontAlgn="auto">
              <a:lnSpc>
                <a:spcPct val="90000"/>
              </a:lnSpc>
              <a:spcBef>
                <a:spcPts val="0"/>
              </a:spcBef>
              <a:spcAft>
                <a:spcPts val="0"/>
              </a:spcAft>
            </a:pPr>
            <a:r>
              <a:rPr lang="en-US" sz="2000" b="1" dirty="0"/>
              <a:t>TAXATION ISSUES</a:t>
            </a:r>
          </a:p>
        </p:txBody>
      </p:sp>
      <p:sp>
        <p:nvSpPr>
          <p:cNvPr id="30" name="Rectangle 29"/>
          <p:cNvSpPr/>
          <p:nvPr/>
        </p:nvSpPr>
        <p:spPr>
          <a:xfrm>
            <a:off x="8011433" y="4359644"/>
            <a:ext cx="1436612" cy="369332"/>
          </a:xfrm>
          <a:prstGeom prst="rect">
            <a:avLst/>
          </a:prstGeom>
        </p:spPr>
        <p:txBody>
          <a:bodyPr wrap="none">
            <a:spAutoFit/>
          </a:bodyPr>
          <a:lstStyle/>
          <a:p>
            <a:pPr algn="ctr" defTabSz="914400" fontAlgn="auto">
              <a:lnSpc>
                <a:spcPct val="90000"/>
              </a:lnSpc>
              <a:spcBef>
                <a:spcPts val="0"/>
              </a:spcBef>
              <a:spcAft>
                <a:spcPts val="0"/>
              </a:spcAft>
            </a:pPr>
            <a:r>
              <a:rPr lang="en-US" sz="2000" b="1" dirty="0"/>
              <a:t>HIRED HELP</a:t>
            </a:r>
          </a:p>
        </p:txBody>
      </p:sp>
    </p:spTree>
    <p:extLst>
      <p:ext uri="{BB962C8B-B14F-4D97-AF65-F5344CB8AC3E}">
        <p14:creationId xmlns:p14="http://schemas.microsoft.com/office/powerpoint/2010/main" val="220439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37</a:t>
            </a:fld>
            <a:endParaRPr lang="en-US" dirty="0"/>
          </a:p>
        </p:txBody>
      </p:sp>
      <p:sp>
        <p:nvSpPr>
          <p:cNvPr id="7" name="Text Placeholder 6"/>
          <p:cNvSpPr>
            <a:spLocks noGrp="1"/>
          </p:cNvSpPr>
          <p:nvPr>
            <p:ph type="body" sz="quarter" idx="20"/>
          </p:nvPr>
        </p:nvSpPr>
        <p:spPr/>
        <p:txBody>
          <a:bodyPr/>
          <a:lstStyle/>
          <a:p>
            <a:r>
              <a:rPr lang="en-US" dirty="0"/>
              <a:t>Summary</a:t>
            </a:r>
          </a:p>
        </p:txBody>
      </p:sp>
      <p:graphicFrame>
        <p:nvGraphicFramePr>
          <p:cNvPr id="6" name="Table 5"/>
          <p:cNvGraphicFramePr>
            <a:graphicFrameLocks noGrp="1"/>
          </p:cNvGraphicFramePr>
          <p:nvPr>
            <p:extLst>
              <p:ext uri="{D42A27DB-BD31-4B8C-83A1-F6EECF244321}">
                <p14:modId xmlns:p14="http://schemas.microsoft.com/office/powerpoint/2010/main" val="3447114224"/>
              </p:ext>
            </p:extLst>
          </p:nvPr>
        </p:nvGraphicFramePr>
        <p:xfrm>
          <a:off x="3732523" y="1643182"/>
          <a:ext cx="7680960" cy="4389120"/>
        </p:xfrm>
        <a:graphic>
          <a:graphicData uri="http://schemas.openxmlformats.org/drawingml/2006/table">
            <a:tbl>
              <a:tblPr>
                <a:tableStyleId>{2D5ABB26-0587-4C30-8999-92F81FD0307C}</a:tableStyleId>
              </a:tblPr>
              <a:tblGrid>
                <a:gridCol w="1463040">
                  <a:extLst>
                    <a:ext uri="{9D8B030D-6E8A-4147-A177-3AD203B41FA5}">
                      <a16:colId xmlns:a16="http://schemas.microsoft.com/office/drawing/2014/main" val="20000"/>
                    </a:ext>
                  </a:extLst>
                </a:gridCol>
                <a:gridCol w="2397933">
                  <a:extLst>
                    <a:ext uri="{9D8B030D-6E8A-4147-A177-3AD203B41FA5}">
                      <a16:colId xmlns:a16="http://schemas.microsoft.com/office/drawing/2014/main" val="20001"/>
                    </a:ext>
                  </a:extLst>
                </a:gridCol>
                <a:gridCol w="1166191">
                  <a:extLst>
                    <a:ext uri="{9D8B030D-6E8A-4147-A177-3AD203B41FA5}">
                      <a16:colId xmlns:a16="http://schemas.microsoft.com/office/drawing/2014/main" val="20002"/>
                    </a:ext>
                  </a:extLst>
                </a:gridCol>
                <a:gridCol w="2653796">
                  <a:extLst>
                    <a:ext uri="{9D8B030D-6E8A-4147-A177-3AD203B41FA5}">
                      <a16:colId xmlns:a16="http://schemas.microsoft.com/office/drawing/2014/main" val="20003"/>
                    </a:ext>
                  </a:extLst>
                </a:gridCol>
              </a:tblGrid>
              <a:tr h="993721">
                <a:tc>
                  <a:txBody>
                    <a:bodyPr/>
                    <a:lstStyle/>
                    <a:p>
                      <a:pPr algn="ctr"/>
                      <a:r>
                        <a:rPr lang="en-US" sz="6600" b="1" dirty="0">
                          <a:latin typeface="Calibri" panose="020F0502020204030204" pitchFamily="34" charset="0"/>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Calibri" panose="020F0502020204030204" pitchFamily="34" charset="0"/>
                        </a:rPr>
                        <a:t>Where to begin</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tx1"/>
                          </a:solidFill>
                          <a:latin typeface="Calibri" panose="020F0502020204030204" pitchFamily="34" charset="0"/>
                          <a:ea typeface="+mn-ea"/>
                          <a:cs typeface="+mn-cs"/>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latin typeface="Calibri" panose="020F0502020204030204" pitchFamily="34" charset="0"/>
                        </a:rPr>
                        <a:t>Tax considerations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93721">
                <a:tc>
                  <a:txBody>
                    <a:bodyPr/>
                    <a:lstStyle/>
                    <a:p>
                      <a:pPr algn="ctr"/>
                      <a:r>
                        <a:rPr lang="en-US" sz="6600" b="1" dirty="0">
                          <a:latin typeface="Calibri" panose="020F0502020204030204" pitchFamily="34" charset="0"/>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Calibri" panose="020F0502020204030204" pitchFamily="34" charset="0"/>
                        </a:rPr>
                        <a:t>Paying</a:t>
                      </a:r>
                      <a:r>
                        <a:rPr lang="en-US" sz="2000" baseline="0" dirty="0">
                          <a:latin typeface="Calibri" panose="020F0502020204030204" pitchFamily="34" charset="0"/>
                        </a:rPr>
                        <a:t> for care</a:t>
                      </a:r>
                      <a:endParaRPr lang="en-US" sz="2000" dirty="0">
                        <a:latin typeface="Calibri" panose="020F0502020204030204" pitchFamily="34" charset="0"/>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tx1"/>
                          </a:solidFill>
                          <a:latin typeface="Calibri" panose="020F0502020204030204" pitchFamily="34" charset="0"/>
                          <a:ea typeface="+mn-ea"/>
                          <a:cs typeface="+mn-cs"/>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latin typeface="Calibri" panose="020F0502020204030204" pitchFamily="34" charset="0"/>
                        </a:rPr>
                        <a:t>Next steps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3721">
                <a:tc>
                  <a:txBody>
                    <a:bodyPr/>
                    <a:lstStyle/>
                    <a:p>
                      <a:pPr algn="ctr"/>
                      <a:r>
                        <a:rPr lang="en-US" sz="6600" b="1" dirty="0">
                          <a:latin typeface="Calibri" panose="020F0502020204030204" pitchFamily="34" charset="0"/>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Calibri" panose="020F0502020204030204" pitchFamily="34" charset="0"/>
                        </a:rPr>
                        <a:t>Legal</a:t>
                      </a:r>
                      <a:r>
                        <a:rPr lang="en-US" sz="2000" baseline="0" dirty="0">
                          <a:latin typeface="Calibri" panose="020F0502020204030204" pitchFamily="34" charset="0"/>
                        </a:rPr>
                        <a:t> considerations</a:t>
                      </a:r>
                      <a:endParaRPr lang="en-US" sz="2000" dirty="0">
                        <a:latin typeface="Calibri" panose="020F0502020204030204" pitchFamily="34" charset="0"/>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endParaRPr lang="en-US" sz="6600" b="1" kern="1200" dirty="0">
                        <a:solidFill>
                          <a:schemeClr val="tx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Calibri" panose="020F0502020204030204" pitchFamily="34" charset="0"/>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372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endParaRPr lang="en-US" sz="6600" b="1" kern="1200" dirty="0">
                        <a:solidFill>
                          <a:schemeClr val="tx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eaLnBrk="1" hangingPunct="1">
                        <a:lnSpc>
                          <a:spcPct val="100000"/>
                        </a:lnSpc>
                        <a:buClrTx/>
                        <a:buFontTx/>
                        <a:buNone/>
                      </a:pPr>
                      <a:endParaRPr lang="en-US" altLang="en-US" sz="2000" dirty="0"/>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6108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Disclosure</a:t>
            </a:r>
          </a:p>
        </p:txBody>
      </p:sp>
      <p:sp>
        <p:nvSpPr>
          <p:cNvPr id="2" name="Slide Number Placeholder 1"/>
          <p:cNvSpPr>
            <a:spLocks noGrp="1"/>
          </p:cNvSpPr>
          <p:nvPr>
            <p:ph type="sldNum" sz="quarter" idx="11"/>
          </p:nvPr>
        </p:nvSpPr>
        <p:spPr/>
        <p:txBody>
          <a:bodyPr/>
          <a:lstStyle/>
          <a:p>
            <a:fld id="{67FC5CDF-15F9-4054-9F50-C9080AAD3281}" type="slidenum">
              <a:rPr lang="en-US" smtClean="0"/>
              <a:pPr/>
              <a:t>38</a:t>
            </a:fld>
            <a:endParaRPr lang="en-US" dirty="0"/>
          </a:p>
        </p:txBody>
      </p:sp>
      <p:sp>
        <p:nvSpPr>
          <p:cNvPr id="3" name="Text Placeholder 2"/>
          <p:cNvSpPr>
            <a:spLocks noGrp="1"/>
          </p:cNvSpPr>
          <p:nvPr>
            <p:ph type="body" sz="quarter" idx="13"/>
          </p:nvPr>
        </p:nvSpPr>
        <p:spPr>
          <a:xfrm>
            <a:off x="392113" y="1182327"/>
            <a:ext cx="11430000" cy="5530272"/>
          </a:xfrm>
        </p:spPr>
        <p:txBody>
          <a:bodyPr>
            <a:noAutofit/>
          </a:bodyPr>
          <a:lstStyle/>
          <a:p>
            <a:pPr>
              <a:lnSpc>
                <a:spcPts val="1600"/>
              </a:lnSpc>
              <a:spcAft>
                <a:spcPts val="238"/>
              </a:spcAft>
            </a:pPr>
            <a:r>
              <a:rPr lang="en-US" altLang="en-US" sz="1600" dirty="0">
                <a:solidFill>
                  <a:schemeClr val="tx1">
                    <a:lumMod val="50000"/>
                  </a:schemeClr>
                </a:solidFill>
              </a:rPr>
              <a:t>This content is for general informational purposes only. It is not intended to provide fiduciary, tax, or legal advice and cannot be used to avoid tax penalties; nor is it intended to market, promote, or recommend any tax plan or arrangement. Allianz Life Insurance Company of North America, Allianz Life Insurance Company of New York, their affiliates, and their employees and representatives do not give legal or tax advice or advice related to Medicare and Social Security benefits. Clients are encouraged to consult with their own legal, tax, and financial professionals for specific advice or product recommendations or visit their local Social Security Administration office.</a:t>
            </a:r>
          </a:p>
          <a:p>
            <a:pPr>
              <a:lnSpc>
                <a:spcPts val="1600"/>
              </a:lnSpc>
              <a:spcBef>
                <a:spcPts val="400"/>
              </a:spcBef>
              <a:buClr>
                <a:srgbClr val="113388"/>
              </a:buClr>
            </a:pPr>
            <a:r>
              <a:rPr lang="en-US" altLang="en-US" sz="1600" dirty="0">
                <a:solidFill>
                  <a:schemeClr val="tx1">
                    <a:lumMod val="50000"/>
                  </a:schemeClr>
                </a:solidFill>
              </a:rPr>
              <a:t>Purchasing an annuity within a retirement plan that provides tax deferral under sections of the Internal Revenue Code results in no additional tax benefit. An annuity should be used to fund a qualified plan based upon the annuity’s features other than tax deferral. All annuity features, risks, limitations, and costs should be considered prior to purchasing an annuity within a tax-qualified retirement plan.</a:t>
            </a:r>
          </a:p>
          <a:p>
            <a:pPr>
              <a:lnSpc>
                <a:spcPts val="1600"/>
              </a:lnSpc>
              <a:spcBef>
                <a:spcPts val="400"/>
              </a:spcBef>
              <a:buClr>
                <a:srgbClr val="113388"/>
              </a:buClr>
            </a:pPr>
            <a:r>
              <a:rPr lang="en-US" altLang="en-US" sz="1600" dirty="0">
                <a:solidFill>
                  <a:schemeClr val="tx1">
                    <a:lumMod val="50000"/>
                  </a:schemeClr>
                </a:solidFill>
              </a:rPr>
              <a:t>All annuity contract and rider guarantees, or annuity payout rates, are backed by the claims-paying ability of the issuing insurance company. They are not backed by the broker/dealer from which this annuity is purchased, by the insurance agency from which this annuity is purchased, or any affiliates of those entities, and none makes any representations or guarantees regarding the claims-paying ability of Allianz Life Insurance Company of North America or Allianz Life Insurance Company of New York. Guarantees do not apply to the performance of the variable subaccounts, which will fluctuate with market conditions.</a:t>
            </a:r>
          </a:p>
          <a:p>
            <a:pPr>
              <a:lnSpc>
                <a:spcPts val="1600"/>
              </a:lnSpc>
              <a:spcBef>
                <a:spcPts val="400"/>
              </a:spcBef>
              <a:buClr>
                <a:srgbClr val="113388"/>
              </a:buClr>
            </a:pPr>
            <a:endParaRPr lang="en-US" altLang="en-US" sz="1600" dirty="0">
              <a:solidFill>
                <a:schemeClr val="tx1">
                  <a:lumMod val="50000"/>
                </a:schemeClr>
              </a:solidFill>
            </a:endParaRPr>
          </a:p>
          <a:p>
            <a:pPr>
              <a:lnSpc>
                <a:spcPts val="1600"/>
              </a:lnSpc>
              <a:spcBef>
                <a:spcPts val="400"/>
              </a:spcBef>
              <a:buClr>
                <a:srgbClr val="113388"/>
              </a:buClr>
            </a:pPr>
            <a:endParaRPr lang="en-US" altLang="en-US" sz="1600" dirty="0">
              <a:solidFill>
                <a:schemeClr val="tx1">
                  <a:lumMod val="50000"/>
                </a:schemeClr>
              </a:solidFill>
            </a:endParaRPr>
          </a:p>
          <a:p>
            <a:pPr>
              <a:lnSpc>
                <a:spcPts val="1600"/>
              </a:lnSpc>
              <a:spcBef>
                <a:spcPts val="400"/>
              </a:spcBef>
              <a:buClr>
                <a:srgbClr val="113388"/>
              </a:buClr>
            </a:pPr>
            <a:endParaRPr lang="en-US" altLang="en-US" sz="1600" dirty="0">
              <a:solidFill>
                <a:schemeClr val="tx1">
                  <a:lumMod val="50000"/>
                </a:schemeClr>
              </a:solidFill>
            </a:endParaRPr>
          </a:p>
          <a:p>
            <a:pPr>
              <a:lnSpc>
                <a:spcPts val="1600"/>
              </a:lnSpc>
              <a:spcBef>
                <a:spcPts val="400"/>
              </a:spcBef>
              <a:buClr>
                <a:srgbClr val="113388"/>
              </a:buClr>
            </a:pPr>
            <a:r>
              <a:rPr lang="en-US" altLang="en-US" sz="1600" dirty="0">
                <a:solidFill>
                  <a:schemeClr val="tx1">
                    <a:lumMod val="50000"/>
                  </a:schemeClr>
                </a:solidFill>
              </a:rPr>
              <a:t>Products are issued by Allianz Life Insurance Company of North America, 5701 Golden Hills Drive, Minneapolis, MN 55416-1297. www.allianzlife.com. In New York, products are issued by Allianz Life Insurance Company of New York, </a:t>
            </a:r>
            <a:r>
              <a:rPr lang="en-US" altLang="en-US" sz="1600" dirty="0"/>
              <a:t>1633 Broadway, 42</a:t>
            </a:r>
            <a:r>
              <a:rPr lang="en-US" altLang="en-US" sz="1600" baseline="30000" dirty="0"/>
              <a:t>nd</a:t>
            </a:r>
            <a:r>
              <a:rPr lang="en-US" altLang="en-US" sz="1600" dirty="0"/>
              <a:t> Floor, New York, NY 10019-7585</a:t>
            </a:r>
            <a:r>
              <a:rPr lang="en-US" altLang="en-US" sz="1600" dirty="0">
                <a:solidFill>
                  <a:srgbClr val="113388"/>
                </a:solidFill>
              </a:rPr>
              <a:t>. </a:t>
            </a:r>
            <a:r>
              <a:rPr lang="en-US" altLang="en-US" sz="1600" dirty="0">
                <a:solidFill>
                  <a:schemeClr val="tx1">
                    <a:lumMod val="50000"/>
                  </a:schemeClr>
                </a:solidFill>
              </a:rPr>
              <a:t>www.allianzlife.com/new-york. Variable products are distributed by their affiliate, Allianz Life Financial Services, LLC, member FINRA, 5701 Golden Hills Drive, Minneapolis, MN 55416-1297. www.allianzlife.com. Only Allianz Life Insurance Company of New York is authorized to offer annuities and life insurance in the state of New York.</a:t>
            </a:r>
          </a:p>
        </p:txBody>
      </p:sp>
      <p:sp>
        <p:nvSpPr>
          <p:cNvPr id="6" name="Rectangle 1"/>
          <p:cNvSpPr>
            <a:spLocks noChangeArrowheads="1"/>
          </p:cNvSpPr>
          <p:nvPr/>
        </p:nvSpPr>
        <p:spPr bwMode="auto">
          <a:xfrm>
            <a:off x="447674" y="4301988"/>
            <a:ext cx="11061795" cy="2975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43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ts val="1600"/>
              </a:lnSpc>
              <a:spcBef>
                <a:spcPts val="400"/>
              </a:spcBef>
              <a:spcAft>
                <a:spcPct val="0"/>
              </a:spcAft>
              <a:buClr>
                <a:srgbClr val="113388"/>
              </a:buClr>
              <a:buFontTx/>
              <a:buNone/>
            </a:pPr>
            <a:r>
              <a:rPr lang="en-US" altLang="en-US" sz="1300" b="0" dirty="0">
                <a:solidFill>
                  <a:schemeClr val="tx1">
                    <a:lumMod val="50000"/>
                  </a:schemeClr>
                </a:solidFill>
              </a:rPr>
              <a:t>• Not FDIC insured • May lose value • No bank or credit union guarantee • Not a deposit • Not insured by any federal government agency or NCUA/NCUSIF</a:t>
            </a:r>
          </a:p>
        </p:txBody>
      </p:sp>
    </p:spTree>
    <p:extLst>
      <p:ext uri="{BB962C8B-B14F-4D97-AF65-F5344CB8AC3E}">
        <p14:creationId xmlns:p14="http://schemas.microsoft.com/office/powerpoint/2010/main" val="257045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THANK YOU.</a:t>
            </a:r>
          </a:p>
          <a:p>
            <a:r>
              <a:rPr lang="en-US" sz="2800" dirty="0">
                <a:latin typeface="Calibri Light" panose="020F0302020204030204" pitchFamily="34" charset="0"/>
              </a:rPr>
              <a:t>Questions?</a:t>
            </a:r>
          </a:p>
        </p:txBody>
      </p:sp>
      <p:sp>
        <p:nvSpPr>
          <p:cNvPr id="4" name="Slide Number Placeholder 3"/>
          <p:cNvSpPr>
            <a:spLocks noGrp="1"/>
          </p:cNvSpPr>
          <p:nvPr>
            <p:ph type="sldNum" sz="quarter" idx="12"/>
          </p:nvPr>
        </p:nvSpPr>
        <p:spPr/>
        <p:txBody>
          <a:bodyPr/>
          <a:lstStyle/>
          <a:p>
            <a:fld id="{67FC5CDF-15F9-4054-9F50-C9080AAD3281}" type="slidenum">
              <a:rPr lang="en-US" smtClean="0"/>
              <a:pPr/>
              <a:t>39</a:t>
            </a:fld>
            <a:endParaRPr lang="en-US" dirty="0"/>
          </a:p>
        </p:txBody>
      </p:sp>
      <p:sp>
        <p:nvSpPr>
          <p:cNvPr id="2" name="Picture Placeholder 1"/>
          <p:cNvSpPr>
            <a:spLocks noGrp="1"/>
          </p:cNvSpPr>
          <p:nvPr>
            <p:ph type="pic" sz="quarter" idx="10"/>
          </p:nvPr>
        </p:nvSpPr>
        <p:spPr/>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6793864" cy="5448300"/>
          </a:xfrm>
          <a:prstGeom prst="rect">
            <a:avLst/>
          </a:prstGeom>
        </p:spPr>
      </p:pic>
    </p:spTree>
    <p:extLst>
      <p:ext uri="{BB962C8B-B14F-4D97-AF65-F5344CB8AC3E}">
        <p14:creationId xmlns:p14="http://schemas.microsoft.com/office/powerpoint/2010/main" val="229345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4</a:t>
            </a:fld>
            <a:endParaRPr lang="en-US" dirty="0"/>
          </a:p>
        </p:txBody>
      </p:sp>
      <p:sp>
        <p:nvSpPr>
          <p:cNvPr id="7" name="Text Placeholder 6"/>
          <p:cNvSpPr>
            <a:spLocks noGrp="1"/>
          </p:cNvSpPr>
          <p:nvPr>
            <p:ph type="body" sz="quarter" idx="20"/>
          </p:nvPr>
        </p:nvSpPr>
        <p:spPr/>
        <p:txBody>
          <a:bodyPr/>
          <a:lstStyle/>
          <a:p>
            <a:r>
              <a:rPr lang="en-US" dirty="0"/>
              <a:t>Agenda</a:t>
            </a:r>
          </a:p>
        </p:txBody>
      </p:sp>
      <p:graphicFrame>
        <p:nvGraphicFramePr>
          <p:cNvPr id="5" name="Table 4"/>
          <p:cNvGraphicFramePr>
            <a:graphicFrameLocks noGrp="1"/>
          </p:cNvGraphicFramePr>
          <p:nvPr>
            <p:extLst>
              <p:ext uri="{D42A27DB-BD31-4B8C-83A1-F6EECF244321}">
                <p14:modId xmlns:p14="http://schemas.microsoft.com/office/powerpoint/2010/main" val="3856624617"/>
              </p:ext>
            </p:extLst>
          </p:nvPr>
        </p:nvGraphicFramePr>
        <p:xfrm>
          <a:off x="3732523" y="1643182"/>
          <a:ext cx="7680960" cy="4389120"/>
        </p:xfrm>
        <a:graphic>
          <a:graphicData uri="http://schemas.openxmlformats.org/drawingml/2006/table">
            <a:tbl>
              <a:tblPr>
                <a:tableStyleId>{2D5ABB26-0587-4C30-8999-92F81FD0307C}</a:tableStyleId>
              </a:tblPr>
              <a:tblGrid>
                <a:gridCol w="1463040">
                  <a:extLst>
                    <a:ext uri="{9D8B030D-6E8A-4147-A177-3AD203B41FA5}">
                      <a16:colId xmlns:a16="http://schemas.microsoft.com/office/drawing/2014/main" val="20000"/>
                    </a:ext>
                  </a:extLst>
                </a:gridCol>
                <a:gridCol w="2397933">
                  <a:extLst>
                    <a:ext uri="{9D8B030D-6E8A-4147-A177-3AD203B41FA5}">
                      <a16:colId xmlns:a16="http://schemas.microsoft.com/office/drawing/2014/main" val="20001"/>
                    </a:ext>
                  </a:extLst>
                </a:gridCol>
                <a:gridCol w="1166191">
                  <a:extLst>
                    <a:ext uri="{9D8B030D-6E8A-4147-A177-3AD203B41FA5}">
                      <a16:colId xmlns:a16="http://schemas.microsoft.com/office/drawing/2014/main" val="20002"/>
                    </a:ext>
                  </a:extLst>
                </a:gridCol>
                <a:gridCol w="2653796">
                  <a:extLst>
                    <a:ext uri="{9D8B030D-6E8A-4147-A177-3AD203B41FA5}">
                      <a16:colId xmlns:a16="http://schemas.microsoft.com/office/drawing/2014/main" val="20003"/>
                    </a:ext>
                  </a:extLst>
                </a:gridCol>
              </a:tblGrid>
              <a:tr h="993721">
                <a:tc>
                  <a:txBody>
                    <a:bodyPr/>
                    <a:lstStyle/>
                    <a:p>
                      <a:pPr algn="ctr"/>
                      <a:r>
                        <a:rPr lang="en-US" sz="6600" b="1" dirty="0">
                          <a:latin typeface="Calibri" panose="020F0502020204030204" pitchFamily="34" charset="0"/>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Calibri" panose="020F0502020204030204" pitchFamily="34" charset="0"/>
                        </a:rPr>
                        <a:t>Where to begin</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tx1"/>
                          </a:solidFill>
                          <a:latin typeface="Calibri" panose="020F0502020204030204" pitchFamily="34" charset="0"/>
                          <a:ea typeface="+mn-ea"/>
                          <a:cs typeface="+mn-cs"/>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latin typeface="Calibri" panose="020F0502020204030204" pitchFamily="34" charset="0"/>
                        </a:rPr>
                        <a:t>Tax considerations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93721">
                <a:tc>
                  <a:txBody>
                    <a:bodyPr/>
                    <a:lstStyle/>
                    <a:p>
                      <a:pPr algn="ctr"/>
                      <a:r>
                        <a:rPr lang="en-US" sz="6600" b="1" dirty="0">
                          <a:latin typeface="Calibri" panose="020F0502020204030204" pitchFamily="34" charset="0"/>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Calibri" panose="020F0502020204030204" pitchFamily="34" charset="0"/>
                        </a:rPr>
                        <a:t>Paying</a:t>
                      </a:r>
                      <a:r>
                        <a:rPr lang="en-US" sz="2000" baseline="0" dirty="0">
                          <a:latin typeface="Calibri" panose="020F0502020204030204" pitchFamily="34" charset="0"/>
                        </a:rPr>
                        <a:t> for care</a:t>
                      </a:r>
                      <a:endParaRPr lang="en-US" sz="2000" dirty="0">
                        <a:latin typeface="Calibri" panose="020F0502020204030204" pitchFamily="34" charset="0"/>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tx1"/>
                          </a:solidFill>
                          <a:latin typeface="Calibri" panose="020F0502020204030204" pitchFamily="34" charset="0"/>
                          <a:ea typeface="+mn-ea"/>
                          <a:cs typeface="+mn-cs"/>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latin typeface="Calibri" panose="020F0502020204030204" pitchFamily="34" charset="0"/>
                        </a:rPr>
                        <a:t>Next steps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3721">
                <a:tc>
                  <a:txBody>
                    <a:bodyPr/>
                    <a:lstStyle/>
                    <a:p>
                      <a:pPr algn="ctr"/>
                      <a:r>
                        <a:rPr lang="en-US" sz="6600" b="1" dirty="0">
                          <a:latin typeface="Calibri" panose="020F0502020204030204" pitchFamily="34" charset="0"/>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Calibri" panose="020F0502020204030204" pitchFamily="34" charset="0"/>
                        </a:rPr>
                        <a:t>Legal</a:t>
                      </a:r>
                      <a:r>
                        <a:rPr lang="en-US" sz="2000" baseline="0" dirty="0">
                          <a:latin typeface="Calibri" panose="020F0502020204030204" pitchFamily="34" charset="0"/>
                        </a:rPr>
                        <a:t> considerations</a:t>
                      </a:r>
                      <a:endParaRPr lang="en-US" sz="2000" dirty="0">
                        <a:latin typeface="Calibri" panose="020F0502020204030204" pitchFamily="34" charset="0"/>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endParaRPr lang="en-US" sz="6600" b="1" kern="1200" dirty="0">
                        <a:solidFill>
                          <a:schemeClr val="tx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latin typeface="Calibri" panose="020F0502020204030204" pitchFamily="34" charset="0"/>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372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endParaRPr lang="en-US" sz="6600" b="1" kern="1200" dirty="0">
                        <a:solidFill>
                          <a:schemeClr val="tx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eaLnBrk="1" hangingPunct="1">
                        <a:lnSpc>
                          <a:spcPct val="100000"/>
                        </a:lnSpc>
                        <a:buClrTx/>
                        <a:buFontTx/>
                        <a:buNone/>
                      </a:pPr>
                      <a:endParaRPr lang="en-US" altLang="en-US" sz="2000" dirty="0"/>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96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5</a:t>
            </a:fld>
            <a:endParaRPr lang="en-US" dirty="0"/>
          </a:p>
        </p:txBody>
      </p:sp>
      <p:sp>
        <p:nvSpPr>
          <p:cNvPr id="5" name="Text Placeholder 4"/>
          <p:cNvSpPr>
            <a:spLocks noGrp="1"/>
          </p:cNvSpPr>
          <p:nvPr>
            <p:ph type="body" sz="quarter" idx="20"/>
          </p:nvPr>
        </p:nvSpPr>
        <p:spPr/>
        <p:txBody>
          <a:bodyPr>
            <a:normAutofit/>
          </a:bodyPr>
          <a:lstStyle/>
          <a:p>
            <a:r>
              <a:rPr lang="en-US" dirty="0"/>
              <a:t>Where to begin</a:t>
            </a:r>
            <a:endParaRPr lang="en-US" b="1" dirty="0">
              <a:solidFill>
                <a:srgbClr val="FFF1BB"/>
              </a:solidFill>
            </a:endParaRP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t>01</a:t>
            </a:r>
          </a:p>
        </p:txBody>
      </p:sp>
      <p:sp>
        <p:nvSpPr>
          <p:cNvPr id="6" name="Slide Number Placeholder 1">
            <a:extLst>
              <a:ext uri="{FF2B5EF4-FFF2-40B4-BE49-F238E27FC236}">
                <a16:creationId xmlns:a16="http://schemas.microsoft.com/office/drawing/2014/main" id="{81378573-AED6-0A4E-806B-20B440BAB447}"/>
              </a:ext>
            </a:extLst>
          </p:cNvPr>
          <p:cNvSpPr txBox="1">
            <a:spLocks/>
          </p:cNvSpPr>
          <p:nvPr/>
        </p:nvSpPr>
        <p:spPr>
          <a:xfrm>
            <a:off x="380042" y="6325270"/>
            <a:ext cx="365760" cy="365125"/>
          </a:xfrm>
          <a:prstGeom prst="rect">
            <a:avLst/>
          </a:prstGeom>
        </p:spPr>
        <p:txBody>
          <a:bodyPr vert="horz" lIns="0" tIns="54409" rIns="0" bIns="54409" rtlCol="0" anchor="ctr"/>
          <a:lstStyle>
            <a:defPPr>
              <a:defRPr lang="en-US"/>
            </a:defPPr>
            <a:lvl1pPr marL="0" algn="l" defTabSz="1088167" rtl="0" eaLnBrk="1" latinLnBrk="0" hangingPunct="1">
              <a:defRPr sz="800" kern="1200">
                <a:solidFill>
                  <a:srgbClr val="4D4D4D"/>
                </a:solidFill>
                <a:latin typeface="Calibri" panose="020F0502020204030204" pitchFamily="34" charset="0"/>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a:lstStyle>
          <a:p>
            <a:fld id="{67FC5CDF-15F9-4054-9F50-C9080AAD3281}" type="slidenum">
              <a:rPr lang="en-US" smtClean="0"/>
              <a:pPr/>
              <a:t>5</a:t>
            </a:fld>
            <a:endParaRPr lang="en-US" dirty="0"/>
          </a:p>
        </p:txBody>
      </p:sp>
    </p:spTree>
    <p:extLst>
      <p:ext uri="{BB962C8B-B14F-4D97-AF65-F5344CB8AC3E}">
        <p14:creationId xmlns:p14="http://schemas.microsoft.com/office/powerpoint/2010/main" val="11024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6</a:t>
            </a:fld>
            <a:endParaRPr lang="en-US" dirty="0"/>
          </a:p>
        </p:txBody>
      </p:sp>
      <p:sp>
        <p:nvSpPr>
          <p:cNvPr id="3" name="Text Placeholder 2"/>
          <p:cNvSpPr>
            <a:spLocks noGrp="1"/>
          </p:cNvSpPr>
          <p:nvPr>
            <p:ph type="body" sz="quarter" idx="12"/>
          </p:nvPr>
        </p:nvSpPr>
        <p:spPr/>
        <p:txBody>
          <a:bodyPr/>
          <a:lstStyle/>
          <a:p>
            <a:r>
              <a:rPr lang="en-US" dirty="0"/>
              <a:t>Signs a loved one may need assistance</a:t>
            </a:r>
          </a:p>
        </p:txBody>
      </p:sp>
      <p:grpSp>
        <p:nvGrpSpPr>
          <p:cNvPr id="36" name="Group 35"/>
          <p:cNvGrpSpPr/>
          <p:nvPr/>
        </p:nvGrpSpPr>
        <p:grpSpPr>
          <a:xfrm>
            <a:off x="1398102" y="1569480"/>
            <a:ext cx="2633226" cy="2348865"/>
            <a:chOff x="1398102" y="1569480"/>
            <a:chExt cx="2633226" cy="2348865"/>
          </a:xfrm>
        </p:grpSpPr>
        <p:sp>
          <p:nvSpPr>
            <p:cNvPr id="16" name="Rectangle 15"/>
            <p:cNvSpPr/>
            <p:nvPr/>
          </p:nvSpPr>
          <p:spPr>
            <a:xfrm>
              <a:off x="1398102" y="1863605"/>
              <a:ext cx="2633226" cy="2054739"/>
            </a:xfrm>
            <a:prstGeom prst="rect">
              <a:avLst/>
            </a:prstGeom>
            <a:solidFill>
              <a:srgbClr val="B7DFE4"/>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18" name="TextBox 17"/>
            <p:cNvSpPr txBox="1"/>
            <p:nvPr/>
          </p:nvSpPr>
          <p:spPr>
            <a:xfrm>
              <a:off x="1398103" y="2272425"/>
              <a:ext cx="2633224" cy="1645920"/>
            </a:xfrm>
            <a:prstGeom prst="rect">
              <a:avLst/>
            </a:prstGeom>
            <a:noFill/>
          </p:spPr>
          <p:txBody>
            <a:bodyPr wrap="square" rtlCol="0">
              <a:noAutofit/>
            </a:bodyPr>
            <a:lstStyle/>
            <a:p>
              <a:pPr algn="ctr" defTabSz="914400" fontAlgn="auto">
                <a:lnSpc>
                  <a:spcPct val="90000"/>
                </a:lnSpc>
                <a:spcBef>
                  <a:spcPts val="0"/>
                </a:spcBef>
                <a:spcAft>
                  <a:spcPts val="0"/>
                </a:spcAft>
              </a:pPr>
              <a:r>
                <a:rPr lang="en-US" sz="2400" b="1" dirty="0">
                  <a:latin typeface="Calibri"/>
                  <a:ea typeface="+mn-ea"/>
                </a:rPr>
                <a:t>FORGETFULNESS</a:t>
              </a:r>
            </a:p>
            <a:p>
              <a:pPr algn="ctr" defTabSz="914400" fontAlgn="auto">
                <a:lnSpc>
                  <a:spcPct val="90000"/>
                </a:lnSpc>
                <a:spcBef>
                  <a:spcPts val="0"/>
                </a:spcBef>
                <a:spcAft>
                  <a:spcPts val="0"/>
                </a:spcAft>
              </a:pPr>
              <a:r>
                <a:rPr lang="en-US" sz="1600" dirty="0">
                  <a:latin typeface="Calibri"/>
                  <a:ea typeface="+mn-ea"/>
                </a:rPr>
                <a:t>Forgetting appointments, medications, or bill payments, often </a:t>
              </a:r>
              <a:br>
                <a:rPr lang="en-US" sz="1600" dirty="0">
                  <a:latin typeface="Calibri"/>
                  <a:ea typeface="+mn-ea"/>
                </a:rPr>
              </a:br>
              <a:r>
                <a:rPr lang="en-US" sz="1600" dirty="0">
                  <a:latin typeface="Calibri"/>
                  <a:ea typeface="+mn-ea"/>
                </a:rPr>
                <a:t>losing items</a:t>
              </a:r>
            </a:p>
          </p:txBody>
        </p:sp>
        <p:sp>
          <p:nvSpPr>
            <p:cNvPr id="20" name="Oval 19"/>
            <p:cNvSpPr/>
            <p:nvPr/>
          </p:nvSpPr>
          <p:spPr>
            <a:xfrm>
              <a:off x="2440395" y="1569480"/>
              <a:ext cx="548640" cy="548640"/>
            </a:xfrm>
            <a:prstGeom prst="ellipse">
              <a:avLst/>
            </a:prstGeom>
            <a:solidFill>
              <a:srgbClr val="FFFFFF"/>
            </a:solidFill>
            <a:ln w="57150" cap="flat" cmpd="sng" algn="ctr">
              <a:solidFill>
                <a:srgbClr val="9F218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31" name="TextBox 30"/>
            <p:cNvSpPr txBox="1"/>
            <p:nvPr/>
          </p:nvSpPr>
          <p:spPr>
            <a:xfrm>
              <a:off x="2442016" y="1601285"/>
              <a:ext cx="547019" cy="516835"/>
            </a:xfrm>
            <a:prstGeom prst="rect">
              <a:avLst/>
            </a:prstGeom>
            <a:noFill/>
          </p:spPr>
          <p:txBody>
            <a:bodyPr wrap="square" rtlCol="0" anchor="ctr">
              <a:noAutofit/>
            </a:bodyPr>
            <a:lstStyle/>
            <a:p>
              <a:pPr algn="ctr">
                <a:lnSpc>
                  <a:spcPct val="90000"/>
                </a:lnSpc>
              </a:pPr>
              <a:r>
                <a:rPr lang="en-US" sz="3200" dirty="0">
                  <a:solidFill>
                    <a:schemeClr val="accent4"/>
                  </a:solidFill>
                </a:rPr>
                <a:t>?</a:t>
              </a:r>
            </a:p>
          </p:txBody>
        </p:sp>
      </p:grpSp>
      <p:grpSp>
        <p:nvGrpSpPr>
          <p:cNvPr id="39" name="Group 38"/>
          <p:cNvGrpSpPr/>
          <p:nvPr/>
        </p:nvGrpSpPr>
        <p:grpSpPr>
          <a:xfrm>
            <a:off x="4155060" y="1569480"/>
            <a:ext cx="2633226" cy="2348865"/>
            <a:chOff x="4155060" y="1569480"/>
            <a:chExt cx="2633226" cy="2348865"/>
          </a:xfrm>
        </p:grpSpPr>
        <p:sp>
          <p:nvSpPr>
            <p:cNvPr id="17" name="Rectangle 16"/>
            <p:cNvSpPr/>
            <p:nvPr/>
          </p:nvSpPr>
          <p:spPr>
            <a:xfrm>
              <a:off x="4155060" y="1863605"/>
              <a:ext cx="2633226" cy="2054739"/>
            </a:xfrm>
            <a:prstGeom prst="rect">
              <a:avLst/>
            </a:prstGeom>
            <a:solidFill>
              <a:srgbClr val="B7DFE4"/>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19" name="TextBox 18"/>
            <p:cNvSpPr txBox="1"/>
            <p:nvPr/>
          </p:nvSpPr>
          <p:spPr>
            <a:xfrm>
              <a:off x="4155061" y="2272425"/>
              <a:ext cx="2633225" cy="1645920"/>
            </a:xfrm>
            <a:prstGeom prst="rect">
              <a:avLst/>
            </a:prstGeom>
            <a:noFill/>
          </p:spPr>
          <p:txBody>
            <a:bodyPr wrap="square" rtlCol="0">
              <a:noAutofit/>
            </a:bodyPr>
            <a:lstStyle/>
            <a:p>
              <a:pPr algn="ctr" defTabSz="914400" fontAlgn="auto">
                <a:lnSpc>
                  <a:spcPct val="90000"/>
                </a:lnSpc>
                <a:spcBef>
                  <a:spcPts val="0"/>
                </a:spcBef>
                <a:spcAft>
                  <a:spcPts val="0"/>
                </a:spcAft>
              </a:pPr>
              <a:r>
                <a:rPr lang="en-US" sz="2400" b="1" dirty="0">
                  <a:latin typeface="Calibri"/>
                  <a:ea typeface="+mn-ea"/>
                </a:rPr>
                <a:t>NEGLECTING household duties</a:t>
              </a:r>
            </a:p>
            <a:p>
              <a:pPr algn="ctr" defTabSz="914400" fontAlgn="auto">
                <a:lnSpc>
                  <a:spcPct val="90000"/>
                </a:lnSpc>
                <a:spcBef>
                  <a:spcPts val="0"/>
                </a:spcBef>
                <a:spcAft>
                  <a:spcPts val="0"/>
                </a:spcAft>
              </a:pPr>
              <a:r>
                <a:rPr lang="en-US" sz="1600" dirty="0">
                  <a:latin typeface="Calibri"/>
                  <a:ea typeface="+mn-ea"/>
                </a:rPr>
                <a:t>Dirty laundry, dishes left in sink, expired food in refrigerator</a:t>
              </a:r>
            </a:p>
          </p:txBody>
        </p:sp>
        <p:sp>
          <p:nvSpPr>
            <p:cNvPr id="21" name="Oval 20"/>
            <p:cNvSpPr/>
            <p:nvPr/>
          </p:nvSpPr>
          <p:spPr>
            <a:xfrm>
              <a:off x="5197353" y="1569480"/>
              <a:ext cx="548640" cy="548640"/>
            </a:xfrm>
            <a:prstGeom prst="ellipse">
              <a:avLst/>
            </a:prstGeom>
            <a:solidFill>
              <a:srgbClr val="FFFFFF"/>
            </a:solidFill>
            <a:ln w="5715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32" name="TextBox 31"/>
            <p:cNvSpPr txBox="1"/>
            <p:nvPr/>
          </p:nvSpPr>
          <p:spPr>
            <a:xfrm>
              <a:off x="5198974" y="1601284"/>
              <a:ext cx="547019" cy="516835"/>
            </a:xfrm>
            <a:prstGeom prst="rect">
              <a:avLst/>
            </a:prstGeom>
            <a:noFill/>
          </p:spPr>
          <p:txBody>
            <a:bodyPr wrap="square" rtlCol="0" anchor="ctr">
              <a:noAutofit/>
            </a:bodyPr>
            <a:lstStyle/>
            <a:p>
              <a:pPr algn="ctr">
                <a:lnSpc>
                  <a:spcPct val="90000"/>
                </a:lnSpc>
              </a:pPr>
              <a:r>
                <a:rPr lang="en-US" sz="3200" dirty="0">
                  <a:solidFill>
                    <a:schemeClr val="accent1"/>
                  </a:solidFill>
                </a:rPr>
                <a:t>?</a:t>
              </a:r>
            </a:p>
          </p:txBody>
        </p:sp>
      </p:grpSp>
      <p:grpSp>
        <p:nvGrpSpPr>
          <p:cNvPr id="37" name="Group 36"/>
          <p:cNvGrpSpPr/>
          <p:nvPr/>
        </p:nvGrpSpPr>
        <p:grpSpPr>
          <a:xfrm>
            <a:off x="6955411" y="1569480"/>
            <a:ext cx="2633226" cy="2348865"/>
            <a:chOff x="6955411" y="1569480"/>
            <a:chExt cx="2633226" cy="2348865"/>
          </a:xfrm>
        </p:grpSpPr>
        <p:sp>
          <p:nvSpPr>
            <p:cNvPr id="22" name="Rectangle 21"/>
            <p:cNvSpPr/>
            <p:nvPr/>
          </p:nvSpPr>
          <p:spPr>
            <a:xfrm>
              <a:off x="6955411" y="1863605"/>
              <a:ext cx="2633226" cy="2054739"/>
            </a:xfrm>
            <a:prstGeom prst="rect">
              <a:avLst/>
            </a:prstGeom>
            <a:solidFill>
              <a:srgbClr val="B7DFE4"/>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24" name="TextBox 23"/>
            <p:cNvSpPr txBox="1"/>
            <p:nvPr/>
          </p:nvSpPr>
          <p:spPr>
            <a:xfrm>
              <a:off x="6955412" y="2272425"/>
              <a:ext cx="2633224" cy="1645920"/>
            </a:xfrm>
            <a:prstGeom prst="rect">
              <a:avLst/>
            </a:prstGeom>
            <a:noFill/>
          </p:spPr>
          <p:txBody>
            <a:bodyPr wrap="square" rtlCol="0">
              <a:noAutofit/>
            </a:bodyPr>
            <a:lstStyle/>
            <a:p>
              <a:pPr algn="ctr" defTabSz="914400" fontAlgn="auto">
                <a:lnSpc>
                  <a:spcPct val="90000"/>
                </a:lnSpc>
                <a:spcBef>
                  <a:spcPts val="0"/>
                </a:spcBef>
                <a:spcAft>
                  <a:spcPts val="0"/>
                </a:spcAft>
              </a:pPr>
              <a:r>
                <a:rPr lang="en-US" sz="2400" b="1" dirty="0">
                  <a:latin typeface="Calibri"/>
                  <a:ea typeface="+mn-ea"/>
                </a:rPr>
                <a:t>DECLINE </a:t>
              </a:r>
              <a:br>
                <a:rPr lang="en-US" sz="2400" b="1" dirty="0">
                  <a:latin typeface="Calibri"/>
                  <a:ea typeface="+mn-ea"/>
                </a:rPr>
              </a:br>
              <a:r>
                <a:rPr lang="en-US" sz="2400" b="1" dirty="0">
                  <a:latin typeface="Calibri"/>
                  <a:ea typeface="+mn-ea"/>
                </a:rPr>
                <a:t>in personal care</a:t>
              </a:r>
            </a:p>
            <a:p>
              <a:pPr algn="ctr" defTabSz="914400" fontAlgn="auto">
                <a:lnSpc>
                  <a:spcPct val="90000"/>
                </a:lnSpc>
                <a:spcBef>
                  <a:spcPts val="0"/>
                </a:spcBef>
                <a:spcAft>
                  <a:spcPts val="0"/>
                </a:spcAft>
              </a:pPr>
              <a:r>
                <a:rPr lang="en-US" sz="1600" dirty="0">
                  <a:latin typeface="Calibri"/>
                  <a:ea typeface="+mn-ea"/>
                </a:rPr>
                <a:t>Not eating, weight loss/gain, infrequent showering, wearing dirty clothes, unkempt hair</a:t>
              </a:r>
            </a:p>
          </p:txBody>
        </p:sp>
        <p:sp>
          <p:nvSpPr>
            <p:cNvPr id="26" name="Oval 25"/>
            <p:cNvSpPr/>
            <p:nvPr/>
          </p:nvSpPr>
          <p:spPr>
            <a:xfrm>
              <a:off x="7997704" y="1569480"/>
              <a:ext cx="548640" cy="548640"/>
            </a:xfrm>
            <a:prstGeom prst="ellipse">
              <a:avLst/>
            </a:prstGeom>
            <a:solidFill>
              <a:srgbClr val="FFFFFF"/>
            </a:solidFill>
            <a:ln w="5715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33" name="TextBox 32"/>
            <p:cNvSpPr txBox="1"/>
            <p:nvPr/>
          </p:nvSpPr>
          <p:spPr>
            <a:xfrm>
              <a:off x="7999325" y="1596401"/>
              <a:ext cx="547019" cy="516835"/>
            </a:xfrm>
            <a:prstGeom prst="rect">
              <a:avLst/>
            </a:prstGeom>
            <a:noFill/>
          </p:spPr>
          <p:txBody>
            <a:bodyPr wrap="square" rtlCol="0" anchor="ctr">
              <a:noAutofit/>
            </a:bodyPr>
            <a:lstStyle/>
            <a:p>
              <a:pPr algn="ctr">
                <a:lnSpc>
                  <a:spcPct val="90000"/>
                </a:lnSpc>
              </a:pPr>
              <a:r>
                <a:rPr lang="en-US" sz="3200" dirty="0">
                  <a:solidFill>
                    <a:srgbClr val="7030A0"/>
                  </a:solidFill>
                </a:rPr>
                <a:t>?</a:t>
              </a:r>
            </a:p>
          </p:txBody>
        </p:sp>
      </p:grpSp>
      <p:grpSp>
        <p:nvGrpSpPr>
          <p:cNvPr id="40" name="Group 39"/>
          <p:cNvGrpSpPr/>
          <p:nvPr/>
        </p:nvGrpSpPr>
        <p:grpSpPr>
          <a:xfrm>
            <a:off x="2714715" y="3778525"/>
            <a:ext cx="2633226" cy="2348865"/>
            <a:chOff x="2714715" y="3778525"/>
            <a:chExt cx="2633226" cy="2348865"/>
          </a:xfrm>
        </p:grpSpPr>
        <p:sp>
          <p:nvSpPr>
            <p:cNvPr id="23" name="Rectangle 22"/>
            <p:cNvSpPr/>
            <p:nvPr/>
          </p:nvSpPr>
          <p:spPr>
            <a:xfrm>
              <a:off x="2714715" y="4072650"/>
              <a:ext cx="2633226" cy="2054739"/>
            </a:xfrm>
            <a:prstGeom prst="rect">
              <a:avLst/>
            </a:prstGeom>
            <a:solidFill>
              <a:srgbClr val="B7DFE4"/>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25" name="TextBox 24"/>
            <p:cNvSpPr txBox="1"/>
            <p:nvPr/>
          </p:nvSpPr>
          <p:spPr>
            <a:xfrm>
              <a:off x="2714716" y="4481470"/>
              <a:ext cx="2633225" cy="1645920"/>
            </a:xfrm>
            <a:prstGeom prst="rect">
              <a:avLst/>
            </a:prstGeom>
            <a:noFill/>
          </p:spPr>
          <p:txBody>
            <a:bodyPr wrap="square" rtlCol="0">
              <a:noAutofit/>
            </a:bodyPr>
            <a:lstStyle/>
            <a:p>
              <a:pPr algn="ctr" defTabSz="914400" fontAlgn="auto">
                <a:lnSpc>
                  <a:spcPct val="90000"/>
                </a:lnSpc>
                <a:spcBef>
                  <a:spcPts val="0"/>
                </a:spcBef>
                <a:spcAft>
                  <a:spcPts val="0"/>
                </a:spcAft>
              </a:pPr>
              <a:r>
                <a:rPr lang="en-US" sz="2400" b="1" dirty="0">
                  <a:latin typeface="Calibri"/>
                  <a:ea typeface="+mn-ea"/>
                </a:rPr>
                <a:t>CHANGES </a:t>
              </a:r>
              <a:br>
                <a:rPr lang="en-US" sz="2400" b="1" dirty="0">
                  <a:latin typeface="Calibri"/>
                  <a:ea typeface="+mn-ea"/>
                </a:rPr>
              </a:br>
              <a:r>
                <a:rPr lang="en-US" sz="2400" b="1" dirty="0">
                  <a:latin typeface="Calibri"/>
                  <a:ea typeface="+mn-ea"/>
                </a:rPr>
                <a:t>in personality</a:t>
              </a:r>
            </a:p>
            <a:p>
              <a:pPr algn="ctr" defTabSz="914400" fontAlgn="auto">
                <a:lnSpc>
                  <a:spcPct val="90000"/>
                </a:lnSpc>
                <a:spcBef>
                  <a:spcPts val="0"/>
                </a:spcBef>
                <a:spcAft>
                  <a:spcPts val="0"/>
                </a:spcAft>
              </a:pPr>
              <a:r>
                <a:rPr lang="en-US" sz="1600" dirty="0">
                  <a:latin typeface="Calibri"/>
                  <a:ea typeface="+mn-ea"/>
                </a:rPr>
                <a:t>Lost interest in hobbies, social isolation, moody, sad or depressed</a:t>
              </a:r>
            </a:p>
          </p:txBody>
        </p:sp>
        <p:sp>
          <p:nvSpPr>
            <p:cNvPr id="27" name="Oval 26"/>
            <p:cNvSpPr/>
            <p:nvPr/>
          </p:nvSpPr>
          <p:spPr>
            <a:xfrm>
              <a:off x="3757008" y="3778525"/>
              <a:ext cx="548640" cy="548640"/>
            </a:xfrm>
            <a:prstGeom prst="ellipse">
              <a:avLst/>
            </a:prstGeom>
            <a:solidFill>
              <a:srgbClr val="FFFFFF"/>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34" name="TextBox 33"/>
            <p:cNvSpPr txBox="1"/>
            <p:nvPr/>
          </p:nvSpPr>
          <p:spPr>
            <a:xfrm>
              <a:off x="3758629" y="3811748"/>
              <a:ext cx="547019" cy="516835"/>
            </a:xfrm>
            <a:prstGeom prst="rect">
              <a:avLst/>
            </a:prstGeom>
            <a:noFill/>
          </p:spPr>
          <p:txBody>
            <a:bodyPr wrap="square" rtlCol="0" anchor="ctr">
              <a:noAutofit/>
            </a:bodyPr>
            <a:lstStyle/>
            <a:p>
              <a:pPr algn="ctr">
                <a:lnSpc>
                  <a:spcPct val="90000"/>
                </a:lnSpc>
              </a:pPr>
              <a:r>
                <a:rPr lang="en-US" sz="3200" dirty="0">
                  <a:solidFill>
                    <a:srgbClr val="00B0F0"/>
                  </a:solidFill>
                </a:rPr>
                <a:t>?</a:t>
              </a:r>
            </a:p>
          </p:txBody>
        </p:sp>
      </p:grpSp>
      <p:grpSp>
        <p:nvGrpSpPr>
          <p:cNvPr id="38" name="Group 37"/>
          <p:cNvGrpSpPr/>
          <p:nvPr/>
        </p:nvGrpSpPr>
        <p:grpSpPr>
          <a:xfrm>
            <a:off x="5638797" y="3778524"/>
            <a:ext cx="2633226" cy="2348865"/>
            <a:chOff x="5638797" y="3778524"/>
            <a:chExt cx="2633226" cy="2348865"/>
          </a:xfrm>
        </p:grpSpPr>
        <p:sp>
          <p:nvSpPr>
            <p:cNvPr id="28" name="Rectangle 27"/>
            <p:cNvSpPr/>
            <p:nvPr/>
          </p:nvSpPr>
          <p:spPr>
            <a:xfrm>
              <a:off x="5638797" y="4072649"/>
              <a:ext cx="2633226" cy="2054739"/>
            </a:xfrm>
            <a:prstGeom prst="rect">
              <a:avLst/>
            </a:prstGeom>
            <a:solidFill>
              <a:srgbClr val="B7DFE4"/>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29" name="TextBox 28"/>
            <p:cNvSpPr txBox="1"/>
            <p:nvPr/>
          </p:nvSpPr>
          <p:spPr>
            <a:xfrm>
              <a:off x="5638798" y="4481469"/>
              <a:ext cx="2633225" cy="1645920"/>
            </a:xfrm>
            <a:prstGeom prst="rect">
              <a:avLst/>
            </a:prstGeom>
            <a:noFill/>
          </p:spPr>
          <p:txBody>
            <a:bodyPr wrap="square" rtlCol="0">
              <a:noAutofit/>
            </a:bodyPr>
            <a:lstStyle/>
            <a:p>
              <a:pPr algn="ctr" defTabSz="914400" fontAlgn="auto">
                <a:lnSpc>
                  <a:spcPct val="90000"/>
                </a:lnSpc>
                <a:spcBef>
                  <a:spcPts val="0"/>
                </a:spcBef>
                <a:spcAft>
                  <a:spcPts val="0"/>
                </a:spcAft>
              </a:pPr>
              <a:r>
                <a:rPr lang="en-US" sz="2400" b="1" dirty="0">
                  <a:latin typeface="Calibri"/>
                  <a:ea typeface="+mn-ea"/>
                </a:rPr>
                <a:t>ACCIDENTS</a:t>
              </a:r>
            </a:p>
            <a:p>
              <a:pPr algn="ctr" defTabSz="914400" fontAlgn="auto">
                <a:lnSpc>
                  <a:spcPct val="90000"/>
                </a:lnSpc>
                <a:spcBef>
                  <a:spcPts val="0"/>
                </a:spcBef>
                <a:spcAft>
                  <a:spcPts val="0"/>
                </a:spcAft>
              </a:pPr>
              <a:r>
                <a:rPr lang="en-US" sz="1600" dirty="0">
                  <a:latin typeface="Calibri"/>
                  <a:ea typeface="+mn-ea"/>
                </a:rPr>
                <a:t>Loss of balance, </a:t>
              </a:r>
              <a:br>
                <a:rPr lang="en-US" sz="1600" dirty="0">
                  <a:latin typeface="Calibri"/>
                  <a:ea typeface="+mn-ea"/>
                </a:rPr>
              </a:br>
              <a:r>
                <a:rPr lang="en-US" sz="1600" dirty="0">
                  <a:latin typeface="Calibri"/>
                  <a:ea typeface="+mn-ea"/>
                </a:rPr>
                <a:t>falling, automobile </a:t>
              </a:r>
              <a:br>
                <a:rPr lang="en-US" sz="1600" dirty="0">
                  <a:latin typeface="Calibri"/>
                  <a:ea typeface="+mn-ea"/>
                </a:rPr>
              </a:br>
              <a:r>
                <a:rPr lang="en-US" sz="1600" dirty="0">
                  <a:latin typeface="Calibri"/>
                  <a:ea typeface="+mn-ea"/>
                </a:rPr>
                <a:t>accidents</a:t>
              </a:r>
            </a:p>
          </p:txBody>
        </p:sp>
        <p:sp>
          <p:nvSpPr>
            <p:cNvPr id="30" name="Oval 29"/>
            <p:cNvSpPr/>
            <p:nvPr/>
          </p:nvSpPr>
          <p:spPr>
            <a:xfrm>
              <a:off x="6681090" y="3778524"/>
              <a:ext cx="548640" cy="548640"/>
            </a:xfrm>
            <a:prstGeom prst="ellipse">
              <a:avLst/>
            </a:prstGeom>
            <a:solidFill>
              <a:srgbClr val="FFFFFF"/>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35" name="TextBox 34"/>
            <p:cNvSpPr txBox="1"/>
            <p:nvPr/>
          </p:nvSpPr>
          <p:spPr>
            <a:xfrm>
              <a:off x="6693990" y="3818376"/>
              <a:ext cx="547019" cy="516835"/>
            </a:xfrm>
            <a:prstGeom prst="rect">
              <a:avLst/>
            </a:prstGeom>
            <a:noFill/>
          </p:spPr>
          <p:txBody>
            <a:bodyPr wrap="square" rtlCol="0" anchor="ctr">
              <a:noAutofit/>
            </a:bodyPr>
            <a:lstStyle/>
            <a:p>
              <a:pPr algn="ctr">
                <a:lnSpc>
                  <a:spcPct val="90000"/>
                </a:lnSpc>
              </a:pPr>
              <a:r>
                <a:rPr lang="en-US" sz="3200" dirty="0">
                  <a:solidFill>
                    <a:schemeClr val="accent6"/>
                  </a:solidFill>
                </a:rPr>
                <a:t>?</a:t>
              </a:r>
            </a:p>
          </p:txBody>
        </p:sp>
      </p:grpSp>
    </p:spTree>
    <p:extLst>
      <p:ext uri="{BB962C8B-B14F-4D97-AF65-F5344CB8AC3E}">
        <p14:creationId xmlns:p14="http://schemas.microsoft.com/office/powerpoint/2010/main" val="18882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000"/>
                                        <p:tgtEl>
                                          <p:spTgt spid="4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5308705" y="2760975"/>
            <a:ext cx="0" cy="599259"/>
          </a:xfrm>
          <a:prstGeom prst="line">
            <a:avLst/>
          </a:prstGeom>
          <a:noFill/>
          <a:ln w="9525" cap="flat" cmpd="sng" algn="ctr">
            <a:solidFill>
              <a:srgbClr val="FFFFFF">
                <a:lumMod val="50000"/>
              </a:srgbClr>
            </a:solidFill>
            <a:prstDash val="solid"/>
          </a:ln>
          <a:effectLst/>
        </p:spPr>
      </p:cxnSp>
      <p:cxnSp>
        <p:nvCxnSpPr>
          <p:cNvPr id="14" name="Straight Connector 13"/>
          <p:cNvCxnSpPr/>
          <p:nvPr/>
        </p:nvCxnSpPr>
        <p:spPr>
          <a:xfrm>
            <a:off x="7382395" y="2760975"/>
            <a:ext cx="0" cy="599259"/>
          </a:xfrm>
          <a:prstGeom prst="line">
            <a:avLst/>
          </a:prstGeom>
          <a:noFill/>
          <a:ln w="9525" cap="flat" cmpd="sng" algn="ctr">
            <a:solidFill>
              <a:srgbClr val="FFFFFF">
                <a:lumMod val="50000"/>
              </a:srgbClr>
            </a:solidFill>
            <a:prstDash val="solid"/>
          </a:ln>
          <a:effectLst/>
        </p:spPr>
      </p:cxnSp>
      <p:cxnSp>
        <p:nvCxnSpPr>
          <p:cNvPr id="15" name="Straight Connector 14"/>
          <p:cNvCxnSpPr/>
          <p:nvPr/>
        </p:nvCxnSpPr>
        <p:spPr>
          <a:xfrm>
            <a:off x="9501362" y="2760975"/>
            <a:ext cx="0" cy="599259"/>
          </a:xfrm>
          <a:prstGeom prst="line">
            <a:avLst/>
          </a:prstGeom>
          <a:noFill/>
          <a:ln w="9525" cap="flat" cmpd="sng" algn="ctr">
            <a:solidFill>
              <a:srgbClr val="FFFFFF">
                <a:lumMod val="50000"/>
              </a:srgbClr>
            </a:solidFill>
            <a:prstDash val="solid"/>
          </a:ln>
          <a:effectLst/>
        </p:spPr>
      </p:cxnSp>
      <p:cxnSp>
        <p:nvCxnSpPr>
          <p:cNvPr id="16" name="Straight Connector 15"/>
          <p:cNvCxnSpPr/>
          <p:nvPr/>
        </p:nvCxnSpPr>
        <p:spPr>
          <a:xfrm>
            <a:off x="4244576" y="4192387"/>
            <a:ext cx="0" cy="599259"/>
          </a:xfrm>
          <a:prstGeom prst="line">
            <a:avLst/>
          </a:prstGeom>
          <a:noFill/>
          <a:ln w="9525" cap="flat" cmpd="sng" algn="ctr">
            <a:solidFill>
              <a:srgbClr val="FFFFFF">
                <a:lumMod val="50000"/>
              </a:srgbClr>
            </a:solidFill>
            <a:prstDash val="solid"/>
          </a:ln>
          <a:effectLst/>
        </p:spPr>
      </p:cxnSp>
      <p:cxnSp>
        <p:nvCxnSpPr>
          <p:cNvPr id="17" name="Straight Connector 16"/>
          <p:cNvCxnSpPr/>
          <p:nvPr/>
        </p:nvCxnSpPr>
        <p:spPr>
          <a:xfrm>
            <a:off x="6372833" y="4192387"/>
            <a:ext cx="0" cy="599259"/>
          </a:xfrm>
          <a:prstGeom prst="line">
            <a:avLst/>
          </a:prstGeom>
          <a:noFill/>
          <a:ln w="9525" cap="flat" cmpd="sng" algn="ctr">
            <a:solidFill>
              <a:srgbClr val="FFFFFF">
                <a:lumMod val="50000"/>
              </a:srgbClr>
            </a:solidFill>
            <a:prstDash val="solid"/>
          </a:ln>
          <a:effectLst/>
        </p:spPr>
      </p:cxnSp>
      <p:cxnSp>
        <p:nvCxnSpPr>
          <p:cNvPr id="18" name="Straight Connector 17"/>
          <p:cNvCxnSpPr/>
          <p:nvPr/>
        </p:nvCxnSpPr>
        <p:spPr>
          <a:xfrm>
            <a:off x="8451066" y="4192387"/>
            <a:ext cx="0" cy="599259"/>
          </a:xfrm>
          <a:prstGeom prst="line">
            <a:avLst/>
          </a:prstGeom>
          <a:noFill/>
          <a:ln w="9525" cap="flat" cmpd="sng" algn="ctr">
            <a:solidFill>
              <a:srgbClr val="FFFFFF">
                <a:lumMod val="50000"/>
              </a:srgbClr>
            </a:solidFill>
            <a:prstDash val="solid"/>
          </a:ln>
          <a:effectLst/>
        </p:spPr>
      </p:cxnSp>
      <p:cxnSp>
        <p:nvCxnSpPr>
          <p:cNvPr id="19" name="Straight Connector 18"/>
          <p:cNvCxnSpPr/>
          <p:nvPr/>
        </p:nvCxnSpPr>
        <p:spPr>
          <a:xfrm>
            <a:off x="3165891" y="2760975"/>
            <a:ext cx="0" cy="599259"/>
          </a:xfrm>
          <a:prstGeom prst="line">
            <a:avLst/>
          </a:prstGeom>
          <a:noFill/>
          <a:ln w="9525" cap="flat" cmpd="sng" algn="ctr">
            <a:solidFill>
              <a:srgbClr val="FFFFFF">
                <a:lumMod val="50000"/>
              </a:srgbClr>
            </a:solidFill>
            <a:prstDash val="solid"/>
          </a:ln>
          <a:effectLst/>
        </p:spPr>
      </p:cxnSp>
      <p:sp>
        <p:nvSpPr>
          <p:cNvPr id="2" name="Slide Number Placeholder 1"/>
          <p:cNvSpPr>
            <a:spLocks noGrp="1"/>
          </p:cNvSpPr>
          <p:nvPr>
            <p:ph type="sldNum" sz="quarter" idx="11"/>
          </p:nvPr>
        </p:nvSpPr>
        <p:spPr/>
        <p:txBody>
          <a:bodyPr/>
          <a:lstStyle/>
          <a:p>
            <a:fld id="{67FC5CDF-15F9-4054-9F50-C9080AAD3281}" type="slidenum">
              <a:rPr lang="en-US" smtClean="0"/>
              <a:pPr/>
              <a:t>7</a:t>
            </a:fld>
            <a:endParaRPr lang="en-US" dirty="0"/>
          </a:p>
        </p:txBody>
      </p:sp>
      <p:sp>
        <p:nvSpPr>
          <p:cNvPr id="3" name="Text Placeholder 2"/>
          <p:cNvSpPr>
            <a:spLocks noGrp="1"/>
          </p:cNvSpPr>
          <p:nvPr>
            <p:ph type="body" sz="quarter" idx="12"/>
          </p:nvPr>
        </p:nvSpPr>
        <p:spPr/>
        <p:txBody>
          <a:bodyPr/>
          <a:lstStyle/>
          <a:p>
            <a:r>
              <a:rPr lang="en-US" dirty="0"/>
              <a:t>Start conversations with the family</a:t>
            </a:r>
          </a:p>
        </p:txBody>
      </p:sp>
      <p:sp>
        <p:nvSpPr>
          <p:cNvPr id="4" name="Right Arrow 3"/>
          <p:cNvSpPr/>
          <p:nvPr/>
        </p:nvSpPr>
        <p:spPr>
          <a:xfrm>
            <a:off x="2472267" y="2624896"/>
            <a:ext cx="8906933" cy="2166750"/>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 name="Freeform 72"/>
          <p:cNvSpPr>
            <a:spLocks noChangeAspect="1" noEditPoints="1"/>
          </p:cNvSpPr>
          <p:nvPr/>
        </p:nvSpPr>
        <p:spPr bwMode="auto">
          <a:xfrm>
            <a:off x="630655" y="2496335"/>
            <a:ext cx="1672278" cy="1847941"/>
          </a:xfrm>
          <a:custGeom>
            <a:avLst/>
            <a:gdLst>
              <a:gd name="T0" fmla="*/ 225 w 248"/>
              <a:gd name="T1" fmla="*/ 151 h 274"/>
              <a:gd name="T2" fmla="*/ 189 w 248"/>
              <a:gd name="T3" fmla="*/ 57 h 274"/>
              <a:gd name="T4" fmla="*/ 72 w 248"/>
              <a:gd name="T5" fmla="*/ 29 h 274"/>
              <a:gd name="T6" fmla="*/ 28 w 248"/>
              <a:gd name="T7" fmla="*/ 121 h 274"/>
              <a:gd name="T8" fmla="*/ 17 w 248"/>
              <a:gd name="T9" fmla="*/ 153 h 274"/>
              <a:gd name="T10" fmla="*/ 10 w 248"/>
              <a:gd name="T11" fmla="*/ 215 h 274"/>
              <a:gd name="T12" fmla="*/ 21 w 248"/>
              <a:gd name="T13" fmla="*/ 241 h 274"/>
              <a:gd name="T14" fmla="*/ 58 w 248"/>
              <a:gd name="T15" fmla="*/ 241 h 274"/>
              <a:gd name="T16" fmla="*/ 63 w 248"/>
              <a:gd name="T17" fmla="*/ 213 h 274"/>
              <a:gd name="T18" fmla="*/ 101 w 248"/>
              <a:gd name="T19" fmla="*/ 215 h 274"/>
              <a:gd name="T20" fmla="*/ 102 w 248"/>
              <a:gd name="T21" fmla="*/ 215 h 274"/>
              <a:gd name="T22" fmla="*/ 131 w 248"/>
              <a:gd name="T23" fmla="*/ 208 h 274"/>
              <a:gd name="T24" fmla="*/ 163 w 248"/>
              <a:gd name="T25" fmla="*/ 264 h 274"/>
              <a:gd name="T26" fmla="*/ 192 w 248"/>
              <a:gd name="T27" fmla="*/ 214 h 274"/>
              <a:gd name="T28" fmla="*/ 222 w 248"/>
              <a:gd name="T29" fmla="*/ 274 h 274"/>
              <a:gd name="T30" fmla="*/ 212 w 248"/>
              <a:gd name="T31" fmla="*/ 151 h 274"/>
              <a:gd name="T32" fmla="*/ 200 w 248"/>
              <a:gd name="T33" fmla="*/ 151 h 274"/>
              <a:gd name="T34" fmla="*/ 101 w 248"/>
              <a:gd name="T35" fmla="*/ 4 h 274"/>
              <a:gd name="T36" fmla="*/ 25 w 248"/>
              <a:gd name="T37" fmla="*/ 135 h 274"/>
              <a:gd name="T38" fmla="*/ 72 w 248"/>
              <a:gd name="T39" fmla="*/ 169 h 274"/>
              <a:gd name="T40" fmla="*/ 51 w 248"/>
              <a:gd name="T41" fmla="*/ 150 h 274"/>
              <a:gd name="T42" fmla="*/ 21 w 248"/>
              <a:gd name="T43" fmla="*/ 151 h 274"/>
              <a:gd name="T44" fmla="*/ 54 w 248"/>
              <a:gd name="T45" fmla="*/ 167 h 274"/>
              <a:gd name="T46" fmla="*/ 54 w 248"/>
              <a:gd name="T47" fmla="*/ 231 h 274"/>
              <a:gd name="T48" fmla="*/ 42 w 248"/>
              <a:gd name="T49" fmla="*/ 241 h 274"/>
              <a:gd name="T50" fmla="*/ 37 w 248"/>
              <a:gd name="T51" fmla="*/ 241 h 274"/>
              <a:gd name="T52" fmla="*/ 25 w 248"/>
              <a:gd name="T53" fmla="*/ 240 h 274"/>
              <a:gd name="T54" fmla="*/ 27 w 248"/>
              <a:gd name="T55" fmla="*/ 167 h 274"/>
              <a:gd name="T56" fmla="*/ 4 w 248"/>
              <a:gd name="T57" fmla="*/ 205 h 274"/>
              <a:gd name="T58" fmla="*/ 21 w 248"/>
              <a:gd name="T59" fmla="*/ 155 h 274"/>
              <a:gd name="T60" fmla="*/ 69 w 248"/>
              <a:gd name="T61" fmla="*/ 183 h 274"/>
              <a:gd name="T62" fmla="*/ 116 w 248"/>
              <a:gd name="T63" fmla="*/ 270 h 274"/>
              <a:gd name="T64" fmla="*/ 97 w 248"/>
              <a:gd name="T65" fmla="*/ 213 h 274"/>
              <a:gd name="T66" fmla="*/ 76 w 248"/>
              <a:gd name="T67" fmla="*/ 214 h 274"/>
              <a:gd name="T68" fmla="*/ 76 w 248"/>
              <a:gd name="T69" fmla="*/ 169 h 274"/>
              <a:gd name="T70" fmla="*/ 50 w 248"/>
              <a:gd name="T71" fmla="*/ 117 h 274"/>
              <a:gd name="T72" fmla="*/ 64 w 248"/>
              <a:gd name="T73" fmla="*/ 63 h 274"/>
              <a:gd name="T74" fmla="*/ 128 w 248"/>
              <a:gd name="T75" fmla="*/ 83 h 274"/>
              <a:gd name="T76" fmla="*/ 115 w 248"/>
              <a:gd name="T77" fmla="*/ 170 h 274"/>
              <a:gd name="T78" fmla="*/ 127 w 248"/>
              <a:gd name="T79" fmla="*/ 207 h 274"/>
              <a:gd name="T80" fmla="*/ 167 w 248"/>
              <a:gd name="T81" fmla="*/ 261 h 274"/>
              <a:gd name="T82" fmla="*/ 160 w 248"/>
              <a:gd name="T83" fmla="*/ 217 h 274"/>
              <a:gd name="T84" fmla="*/ 142 w 248"/>
              <a:gd name="T85" fmla="*/ 218 h 274"/>
              <a:gd name="T86" fmla="*/ 141 w 248"/>
              <a:gd name="T87" fmla="*/ 123 h 274"/>
              <a:gd name="T88" fmla="*/ 108 w 248"/>
              <a:gd name="T89" fmla="*/ 157 h 274"/>
              <a:gd name="T90" fmla="*/ 195 w 248"/>
              <a:gd name="T91" fmla="*/ 85 h 274"/>
              <a:gd name="T92" fmla="*/ 185 w 248"/>
              <a:gd name="T93" fmla="*/ 123 h 274"/>
              <a:gd name="T94" fmla="*/ 185 w 248"/>
              <a:gd name="T95" fmla="*/ 215 h 274"/>
              <a:gd name="T96" fmla="*/ 131 w 248"/>
              <a:gd name="T97" fmla="*/ 149 h 274"/>
              <a:gd name="T98" fmla="*/ 189 w 248"/>
              <a:gd name="T99" fmla="*/ 123 h 274"/>
              <a:gd name="T100" fmla="*/ 232 w 248"/>
              <a:gd name="T101" fmla="*/ 190 h 274"/>
              <a:gd name="T102" fmla="*/ 229 w 248"/>
              <a:gd name="T103" fmla="*/ 233 h 274"/>
              <a:gd name="T104" fmla="*/ 215 w 248"/>
              <a:gd name="T105" fmla="*/ 233 h 274"/>
              <a:gd name="T106" fmla="*/ 203 w 248"/>
              <a:gd name="T107" fmla="*/ 270 h 274"/>
              <a:gd name="T108" fmla="*/ 196 w 248"/>
              <a:gd name="T109" fmla="*/ 203 h 274"/>
              <a:gd name="T110" fmla="*/ 186 w 248"/>
              <a:gd name="T111" fmla="*/ 211 h 274"/>
              <a:gd name="T112" fmla="*/ 188 w 248"/>
              <a:gd name="T113" fmla="*/ 156 h 274"/>
              <a:gd name="T114" fmla="*/ 244 w 248"/>
              <a:gd name="T115" fmla="*/ 20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 h="274">
                <a:moveTo>
                  <a:pt x="233" y="214"/>
                </a:moveTo>
                <a:cubicBezTo>
                  <a:pt x="235" y="215"/>
                  <a:pt x="236" y="215"/>
                  <a:pt x="238" y="215"/>
                </a:cubicBezTo>
                <a:cubicBezTo>
                  <a:pt x="244" y="215"/>
                  <a:pt x="248" y="211"/>
                  <a:pt x="248" y="205"/>
                </a:cubicBezTo>
                <a:cubicBezTo>
                  <a:pt x="248" y="164"/>
                  <a:pt x="248" y="164"/>
                  <a:pt x="248" y="164"/>
                </a:cubicBezTo>
                <a:cubicBezTo>
                  <a:pt x="248" y="164"/>
                  <a:pt x="248" y="164"/>
                  <a:pt x="248" y="164"/>
                </a:cubicBezTo>
                <a:cubicBezTo>
                  <a:pt x="248" y="158"/>
                  <a:pt x="244" y="154"/>
                  <a:pt x="238" y="152"/>
                </a:cubicBezTo>
                <a:cubicBezTo>
                  <a:pt x="233" y="152"/>
                  <a:pt x="229" y="151"/>
                  <a:pt x="225" y="151"/>
                </a:cubicBezTo>
                <a:cubicBezTo>
                  <a:pt x="230" y="147"/>
                  <a:pt x="233" y="141"/>
                  <a:pt x="233" y="134"/>
                </a:cubicBezTo>
                <a:cubicBezTo>
                  <a:pt x="233" y="123"/>
                  <a:pt x="224" y="114"/>
                  <a:pt x="213" y="113"/>
                </a:cubicBezTo>
                <a:cubicBezTo>
                  <a:pt x="213" y="113"/>
                  <a:pt x="208" y="93"/>
                  <a:pt x="208" y="93"/>
                </a:cubicBezTo>
                <a:cubicBezTo>
                  <a:pt x="208" y="93"/>
                  <a:pt x="208" y="92"/>
                  <a:pt x="208" y="92"/>
                </a:cubicBezTo>
                <a:cubicBezTo>
                  <a:pt x="206" y="87"/>
                  <a:pt x="202" y="83"/>
                  <a:pt x="195" y="81"/>
                </a:cubicBezTo>
                <a:cubicBezTo>
                  <a:pt x="189" y="80"/>
                  <a:pt x="183" y="79"/>
                  <a:pt x="176" y="79"/>
                </a:cubicBezTo>
                <a:cubicBezTo>
                  <a:pt x="184" y="74"/>
                  <a:pt x="189" y="66"/>
                  <a:pt x="189" y="57"/>
                </a:cubicBezTo>
                <a:cubicBezTo>
                  <a:pt x="189" y="43"/>
                  <a:pt x="177" y="32"/>
                  <a:pt x="163" y="32"/>
                </a:cubicBezTo>
                <a:cubicBezTo>
                  <a:pt x="149" y="32"/>
                  <a:pt x="138" y="43"/>
                  <a:pt x="138" y="57"/>
                </a:cubicBezTo>
                <a:cubicBezTo>
                  <a:pt x="138" y="58"/>
                  <a:pt x="138" y="58"/>
                  <a:pt x="138" y="59"/>
                </a:cubicBezTo>
                <a:cubicBezTo>
                  <a:pt x="130" y="57"/>
                  <a:pt x="122" y="56"/>
                  <a:pt x="114" y="56"/>
                </a:cubicBezTo>
                <a:cubicBezTo>
                  <a:pt x="124" y="51"/>
                  <a:pt x="131" y="41"/>
                  <a:pt x="131" y="29"/>
                </a:cubicBezTo>
                <a:cubicBezTo>
                  <a:pt x="131" y="13"/>
                  <a:pt x="117" y="0"/>
                  <a:pt x="101" y="0"/>
                </a:cubicBezTo>
                <a:cubicBezTo>
                  <a:pt x="85" y="0"/>
                  <a:pt x="72" y="13"/>
                  <a:pt x="72" y="29"/>
                </a:cubicBezTo>
                <a:cubicBezTo>
                  <a:pt x="72" y="41"/>
                  <a:pt x="79" y="51"/>
                  <a:pt x="89" y="56"/>
                </a:cubicBezTo>
                <a:cubicBezTo>
                  <a:pt x="80" y="56"/>
                  <a:pt x="72" y="58"/>
                  <a:pt x="63" y="59"/>
                </a:cubicBezTo>
                <a:cubicBezTo>
                  <a:pt x="60" y="60"/>
                  <a:pt x="57" y="61"/>
                  <a:pt x="54" y="63"/>
                </a:cubicBezTo>
                <a:cubicBezTo>
                  <a:pt x="52" y="65"/>
                  <a:pt x="51" y="66"/>
                  <a:pt x="50" y="68"/>
                </a:cubicBezTo>
                <a:cubicBezTo>
                  <a:pt x="25" y="115"/>
                  <a:pt x="25" y="115"/>
                  <a:pt x="25" y="115"/>
                </a:cubicBezTo>
                <a:cubicBezTo>
                  <a:pt x="24" y="117"/>
                  <a:pt x="25" y="119"/>
                  <a:pt x="26" y="120"/>
                </a:cubicBezTo>
                <a:cubicBezTo>
                  <a:pt x="27" y="120"/>
                  <a:pt x="27" y="121"/>
                  <a:pt x="28" y="121"/>
                </a:cubicBezTo>
                <a:cubicBezTo>
                  <a:pt x="24" y="123"/>
                  <a:pt x="22" y="127"/>
                  <a:pt x="21" y="131"/>
                </a:cubicBezTo>
                <a:cubicBezTo>
                  <a:pt x="21" y="131"/>
                  <a:pt x="20" y="131"/>
                  <a:pt x="20" y="131"/>
                </a:cubicBezTo>
                <a:cubicBezTo>
                  <a:pt x="20" y="131"/>
                  <a:pt x="20" y="131"/>
                  <a:pt x="19" y="131"/>
                </a:cubicBezTo>
                <a:cubicBezTo>
                  <a:pt x="18" y="131"/>
                  <a:pt x="16" y="132"/>
                  <a:pt x="16" y="133"/>
                </a:cubicBezTo>
                <a:cubicBezTo>
                  <a:pt x="14" y="137"/>
                  <a:pt x="14" y="137"/>
                  <a:pt x="14" y="137"/>
                </a:cubicBezTo>
                <a:cubicBezTo>
                  <a:pt x="12" y="140"/>
                  <a:pt x="12" y="143"/>
                  <a:pt x="13" y="147"/>
                </a:cubicBezTo>
                <a:cubicBezTo>
                  <a:pt x="14" y="149"/>
                  <a:pt x="15" y="151"/>
                  <a:pt x="17" y="153"/>
                </a:cubicBezTo>
                <a:cubicBezTo>
                  <a:pt x="14" y="154"/>
                  <a:pt x="12" y="156"/>
                  <a:pt x="12" y="158"/>
                </a:cubicBezTo>
                <a:cubicBezTo>
                  <a:pt x="11" y="158"/>
                  <a:pt x="11" y="159"/>
                  <a:pt x="11" y="159"/>
                </a:cubicBezTo>
                <a:cubicBezTo>
                  <a:pt x="11" y="159"/>
                  <a:pt x="11" y="160"/>
                  <a:pt x="11" y="160"/>
                </a:cubicBezTo>
                <a:cubicBezTo>
                  <a:pt x="0" y="204"/>
                  <a:pt x="0" y="204"/>
                  <a:pt x="0" y="204"/>
                </a:cubicBezTo>
                <a:cubicBezTo>
                  <a:pt x="0" y="206"/>
                  <a:pt x="0" y="209"/>
                  <a:pt x="2" y="211"/>
                </a:cubicBezTo>
                <a:cubicBezTo>
                  <a:pt x="3" y="213"/>
                  <a:pt x="5" y="214"/>
                  <a:pt x="7" y="215"/>
                </a:cubicBezTo>
                <a:cubicBezTo>
                  <a:pt x="8" y="215"/>
                  <a:pt x="9" y="215"/>
                  <a:pt x="10" y="215"/>
                </a:cubicBezTo>
                <a:cubicBezTo>
                  <a:pt x="12" y="215"/>
                  <a:pt x="14" y="214"/>
                  <a:pt x="16" y="213"/>
                </a:cubicBezTo>
                <a:cubicBezTo>
                  <a:pt x="13" y="228"/>
                  <a:pt x="13" y="228"/>
                  <a:pt x="13" y="228"/>
                </a:cubicBezTo>
                <a:cubicBezTo>
                  <a:pt x="12" y="229"/>
                  <a:pt x="13" y="231"/>
                  <a:pt x="13" y="233"/>
                </a:cubicBezTo>
                <a:cubicBezTo>
                  <a:pt x="15" y="234"/>
                  <a:pt x="16" y="235"/>
                  <a:pt x="18" y="235"/>
                </a:cubicBezTo>
                <a:cubicBezTo>
                  <a:pt x="21" y="235"/>
                  <a:pt x="21" y="235"/>
                  <a:pt x="21" y="235"/>
                </a:cubicBezTo>
                <a:cubicBezTo>
                  <a:pt x="21" y="240"/>
                  <a:pt x="21" y="240"/>
                  <a:pt x="21" y="240"/>
                </a:cubicBezTo>
                <a:cubicBezTo>
                  <a:pt x="21" y="240"/>
                  <a:pt x="21" y="241"/>
                  <a:pt x="21" y="241"/>
                </a:cubicBezTo>
                <a:cubicBezTo>
                  <a:pt x="21" y="241"/>
                  <a:pt x="21" y="241"/>
                  <a:pt x="21" y="241"/>
                </a:cubicBezTo>
                <a:cubicBezTo>
                  <a:pt x="21" y="264"/>
                  <a:pt x="21" y="264"/>
                  <a:pt x="21" y="264"/>
                </a:cubicBezTo>
                <a:cubicBezTo>
                  <a:pt x="21" y="269"/>
                  <a:pt x="25" y="274"/>
                  <a:pt x="31" y="274"/>
                </a:cubicBezTo>
                <a:cubicBezTo>
                  <a:pt x="34" y="274"/>
                  <a:pt x="38" y="272"/>
                  <a:pt x="39" y="269"/>
                </a:cubicBezTo>
                <a:cubicBezTo>
                  <a:pt x="41" y="272"/>
                  <a:pt x="44" y="274"/>
                  <a:pt x="48" y="274"/>
                </a:cubicBezTo>
                <a:cubicBezTo>
                  <a:pt x="54" y="274"/>
                  <a:pt x="58" y="269"/>
                  <a:pt x="58" y="264"/>
                </a:cubicBezTo>
                <a:cubicBezTo>
                  <a:pt x="58" y="241"/>
                  <a:pt x="58" y="241"/>
                  <a:pt x="58" y="241"/>
                </a:cubicBezTo>
                <a:cubicBezTo>
                  <a:pt x="58" y="241"/>
                  <a:pt x="58" y="241"/>
                  <a:pt x="58" y="241"/>
                </a:cubicBezTo>
                <a:cubicBezTo>
                  <a:pt x="58" y="241"/>
                  <a:pt x="58" y="240"/>
                  <a:pt x="58" y="240"/>
                </a:cubicBezTo>
                <a:cubicBezTo>
                  <a:pt x="58" y="235"/>
                  <a:pt x="58" y="235"/>
                  <a:pt x="58" y="235"/>
                </a:cubicBezTo>
                <a:cubicBezTo>
                  <a:pt x="61" y="235"/>
                  <a:pt x="61" y="235"/>
                  <a:pt x="61" y="235"/>
                </a:cubicBezTo>
                <a:cubicBezTo>
                  <a:pt x="62" y="235"/>
                  <a:pt x="64" y="234"/>
                  <a:pt x="65" y="233"/>
                </a:cubicBezTo>
                <a:cubicBezTo>
                  <a:pt x="66" y="231"/>
                  <a:pt x="66" y="229"/>
                  <a:pt x="66" y="228"/>
                </a:cubicBezTo>
                <a:cubicBezTo>
                  <a:pt x="63" y="213"/>
                  <a:pt x="63" y="213"/>
                  <a:pt x="63" y="213"/>
                </a:cubicBezTo>
                <a:cubicBezTo>
                  <a:pt x="64" y="214"/>
                  <a:pt x="67" y="215"/>
                  <a:pt x="69" y="215"/>
                </a:cubicBezTo>
                <a:cubicBezTo>
                  <a:pt x="70" y="215"/>
                  <a:pt x="71" y="215"/>
                  <a:pt x="71" y="215"/>
                </a:cubicBezTo>
                <a:cubicBezTo>
                  <a:pt x="71" y="215"/>
                  <a:pt x="72" y="215"/>
                  <a:pt x="72" y="215"/>
                </a:cubicBezTo>
                <a:cubicBezTo>
                  <a:pt x="72" y="215"/>
                  <a:pt x="72" y="259"/>
                  <a:pt x="72" y="259"/>
                </a:cubicBezTo>
                <a:cubicBezTo>
                  <a:pt x="72" y="267"/>
                  <a:pt x="78" y="274"/>
                  <a:pt x="86" y="274"/>
                </a:cubicBezTo>
                <a:cubicBezTo>
                  <a:pt x="94" y="274"/>
                  <a:pt x="101" y="267"/>
                  <a:pt x="101" y="259"/>
                </a:cubicBezTo>
                <a:cubicBezTo>
                  <a:pt x="101" y="215"/>
                  <a:pt x="101" y="215"/>
                  <a:pt x="101" y="215"/>
                </a:cubicBezTo>
                <a:cubicBezTo>
                  <a:pt x="101" y="215"/>
                  <a:pt x="101" y="215"/>
                  <a:pt x="101" y="214"/>
                </a:cubicBezTo>
                <a:cubicBezTo>
                  <a:pt x="101" y="214"/>
                  <a:pt x="101" y="214"/>
                  <a:pt x="101" y="213"/>
                </a:cubicBezTo>
                <a:cubicBezTo>
                  <a:pt x="101" y="184"/>
                  <a:pt x="101" y="184"/>
                  <a:pt x="101" y="184"/>
                </a:cubicBezTo>
                <a:cubicBezTo>
                  <a:pt x="102" y="184"/>
                  <a:pt x="102" y="184"/>
                  <a:pt x="102" y="184"/>
                </a:cubicBezTo>
                <a:cubicBezTo>
                  <a:pt x="102" y="213"/>
                  <a:pt x="102" y="213"/>
                  <a:pt x="102" y="213"/>
                </a:cubicBezTo>
                <a:cubicBezTo>
                  <a:pt x="102" y="214"/>
                  <a:pt x="102" y="214"/>
                  <a:pt x="102" y="214"/>
                </a:cubicBezTo>
                <a:cubicBezTo>
                  <a:pt x="102" y="215"/>
                  <a:pt x="102" y="215"/>
                  <a:pt x="102" y="215"/>
                </a:cubicBezTo>
                <a:cubicBezTo>
                  <a:pt x="102" y="259"/>
                  <a:pt x="102" y="259"/>
                  <a:pt x="102" y="259"/>
                </a:cubicBezTo>
                <a:cubicBezTo>
                  <a:pt x="102" y="267"/>
                  <a:pt x="108" y="274"/>
                  <a:pt x="116" y="274"/>
                </a:cubicBezTo>
                <a:cubicBezTo>
                  <a:pt x="124" y="274"/>
                  <a:pt x="131" y="267"/>
                  <a:pt x="131" y="259"/>
                </a:cubicBezTo>
                <a:cubicBezTo>
                  <a:pt x="131" y="215"/>
                  <a:pt x="131" y="215"/>
                  <a:pt x="131" y="215"/>
                </a:cubicBezTo>
                <a:cubicBezTo>
                  <a:pt x="131" y="215"/>
                  <a:pt x="131" y="215"/>
                  <a:pt x="131" y="214"/>
                </a:cubicBezTo>
                <a:cubicBezTo>
                  <a:pt x="131" y="214"/>
                  <a:pt x="131" y="214"/>
                  <a:pt x="131" y="213"/>
                </a:cubicBezTo>
                <a:cubicBezTo>
                  <a:pt x="131" y="208"/>
                  <a:pt x="131" y="208"/>
                  <a:pt x="131" y="208"/>
                </a:cubicBezTo>
                <a:cubicBezTo>
                  <a:pt x="138" y="208"/>
                  <a:pt x="138" y="208"/>
                  <a:pt x="138" y="208"/>
                </a:cubicBezTo>
                <a:cubicBezTo>
                  <a:pt x="138" y="217"/>
                  <a:pt x="138" y="217"/>
                  <a:pt x="138" y="217"/>
                </a:cubicBezTo>
                <a:cubicBezTo>
                  <a:pt x="138" y="217"/>
                  <a:pt x="138" y="217"/>
                  <a:pt x="138" y="218"/>
                </a:cubicBezTo>
                <a:cubicBezTo>
                  <a:pt x="138" y="218"/>
                  <a:pt x="138" y="218"/>
                  <a:pt x="138" y="218"/>
                </a:cubicBezTo>
                <a:cubicBezTo>
                  <a:pt x="138" y="261"/>
                  <a:pt x="138" y="261"/>
                  <a:pt x="138" y="261"/>
                </a:cubicBezTo>
                <a:cubicBezTo>
                  <a:pt x="138" y="268"/>
                  <a:pt x="144" y="274"/>
                  <a:pt x="151" y="274"/>
                </a:cubicBezTo>
                <a:cubicBezTo>
                  <a:pt x="157" y="274"/>
                  <a:pt x="162" y="269"/>
                  <a:pt x="163" y="264"/>
                </a:cubicBezTo>
                <a:cubicBezTo>
                  <a:pt x="165" y="269"/>
                  <a:pt x="170" y="274"/>
                  <a:pt x="176" y="274"/>
                </a:cubicBezTo>
                <a:cubicBezTo>
                  <a:pt x="183" y="274"/>
                  <a:pt x="189" y="268"/>
                  <a:pt x="189" y="261"/>
                </a:cubicBezTo>
                <a:cubicBezTo>
                  <a:pt x="189" y="218"/>
                  <a:pt x="189" y="218"/>
                  <a:pt x="189" y="218"/>
                </a:cubicBezTo>
                <a:cubicBezTo>
                  <a:pt x="189" y="218"/>
                  <a:pt x="189" y="218"/>
                  <a:pt x="189" y="218"/>
                </a:cubicBezTo>
                <a:cubicBezTo>
                  <a:pt x="189" y="217"/>
                  <a:pt x="189" y="217"/>
                  <a:pt x="189" y="217"/>
                </a:cubicBezTo>
                <a:cubicBezTo>
                  <a:pt x="189" y="215"/>
                  <a:pt x="189" y="215"/>
                  <a:pt x="189" y="215"/>
                </a:cubicBezTo>
                <a:cubicBezTo>
                  <a:pt x="190" y="215"/>
                  <a:pt x="191" y="214"/>
                  <a:pt x="192" y="214"/>
                </a:cubicBezTo>
                <a:cubicBezTo>
                  <a:pt x="192" y="233"/>
                  <a:pt x="192" y="233"/>
                  <a:pt x="192" y="233"/>
                </a:cubicBezTo>
                <a:cubicBezTo>
                  <a:pt x="192" y="233"/>
                  <a:pt x="192" y="233"/>
                  <a:pt x="192" y="233"/>
                </a:cubicBezTo>
                <a:cubicBezTo>
                  <a:pt x="192" y="233"/>
                  <a:pt x="192" y="234"/>
                  <a:pt x="192" y="234"/>
                </a:cubicBezTo>
                <a:cubicBezTo>
                  <a:pt x="192" y="263"/>
                  <a:pt x="192" y="263"/>
                  <a:pt x="192" y="263"/>
                </a:cubicBezTo>
                <a:cubicBezTo>
                  <a:pt x="192" y="269"/>
                  <a:pt x="196" y="274"/>
                  <a:pt x="203" y="274"/>
                </a:cubicBezTo>
                <a:cubicBezTo>
                  <a:pt x="207" y="274"/>
                  <a:pt x="211" y="271"/>
                  <a:pt x="212" y="268"/>
                </a:cubicBezTo>
                <a:cubicBezTo>
                  <a:pt x="214" y="271"/>
                  <a:pt x="218" y="274"/>
                  <a:pt x="222" y="274"/>
                </a:cubicBezTo>
                <a:cubicBezTo>
                  <a:pt x="228" y="274"/>
                  <a:pt x="233" y="269"/>
                  <a:pt x="233" y="263"/>
                </a:cubicBezTo>
                <a:cubicBezTo>
                  <a:pt x="233" y="234"/>
                  <a:pt x="233" y="234"/>
                  <a:pt x="233" y="234"/>
                </a:cubicBezTo>
                <a:cubicBezTo>
                  <a:pt x="233" y="234"/>
                  <a:pt x="233" y="233"/>
                  <a:pt x="233" y="233"/>
                </a:cubicBezTo>
                <a:cubicBezTo>
                  <a:pt x="233" y="233"/>
                  <a:pt x="233" y="233"/>
                  <a:pt x="233" y="233"/>
                </a:cubicBezTo>
                <a:lnTo>
                  <a:pt x="233" y="214"/>
                </a:lnTo>
                <a:close/>
                <a:moveTo>
                  <a:pt x="229" y="134"/>
                </a:moveTo>
                <a:cubicBezTo>
                  <a:pt x="229" y="143"/>
                  <a:pt x="222" y="151"/>
                  <a:pt x="212" y="151"/>
                </a:cubicBezTo>
                <a:cubicBezTo>
                  <a:pt x="203" y="151"/>
                  <a:pt x="196" y="143"/>
                  <a:pt x="196" y="134"/>
                </a:cubicBezTo>
                <a:cubicBezTo>
                  <a:pt x="196" y="125"/>
                  <a:pt x="203" y="117"/>
                  <a:pt x="212" y="117"/>
                </a:cubicBezTo>
                <a:cubicBezTo>
                  <a:pt x="222" y="117"/>
                  <a:pt x="229" y="125"/>
                  <a:pt x="229" y="134"/>
                </a:cubicBezTo>
                <a:close/>
                <a:moveTo>
                  <a:pt x="200" y="151"/>
                </a:moveTo>
                <a:cubicBezTo>
                  <a:pt x="199" y="151"/>
                  <a:pt x="198" y="151"/>
                  <a:pt x="197" y="151"/>
                </a:cubicBezTo>
                <a:cubicBezTo>
                  <a:pt x="195" y="146"/>
                  <a:pt x="195" y="146"/>
                  <a:pt x="195" y="146"/>
                </a:cubicBezTo>
                <a:cubicBezTo>
                  <a:pt x="196" y="148"/>
                  <a:pt x="198" y="149"/>
                  <a:pt x="200" y="151"/>
                </a:cubicBezTo>
                <a:close/>
                <a:moveTo>
                  <a:pt x="163" y="36"/>
                </a:moveTo>
                <a:cubicBezTo>
                  <a:pt x="175" y="36"/>
                  <a:pt x="185" y="45"/>
                  <a:pt x="185" y="57"/>
                </a:cubicBezTo>
                <a:cubicBezTo>
                  <a:pt x="185" y="69"/>
                  <a:pt x="175" y="78"/>
                  <a:pt x="163" y="78"/>
                </a:cubicBezTo>
                <a:cubicBezTo>
                  <a:pt x="152" y="78"/>
                  <a:pt x="142" y="69"/>
                  <a:pt x="142" y="57"/>
                </a:cubicBezTo>
                <a:cubicBezTo>
                  <a:pt x="142" y="45"/>
                  <a:pt x="152" y="36"/>
                  <a:pt x="163" y="36"/>
                </a:cubicBezTo>
                <a:close/>
                <a:moveTo>
                  <a:pt x="76" y="29"/>
                </a:moveTo>
                <a:cubicBezTo>
                  <a:pt x="76" y="15"/>
                  <a:pt x="87" y="4"/>
                  <a:pt x="101" y="4"/>
                </a:cubicBezTo>
                <a:cubicBezTo>
                  <a:pt x="115" y="4"/>
                  <a:pt x="127" y="15"/>
                  <a:pt x="127" y="29"/>
                </a:cubicBezTo>
                <a:cubicBezTo>
                  <a:pt x="127" y="43"/>
                  <a:pt x="115" y="55"/>
                  <a:pt x="101" y="55"/>
                </a:cubicBezTo>
                <a:cubicBezTo>
                  <a:pt x="87" y="55"/>
                  <a:pt x="76" y="43"/>
                  <a:pt x="76" y="29"/>
                </a:cubicBezTo>
                <a:close/>
                <a:moveTo>
                  <a:pt x="39" y="121"/>
                </a:moveTo>
                <a:cubicBezTo>
                  <a:pt x="48" y="121"/>
                  <a:pt x="54" y="127"/>
                  <a:pt x="54" y="135"/>
                </a:cubicBezTo>
                <a:cubicBezTo>
                  <a:pt x="54" y="144"/>
                  <a:pt x="48" y="150"/>
                  <a:pt x="39" y="150"/>
                </a:cubicBezTo>
                <a:cubicBezTo>
                  <a:pt x="31" y="150"/>
                  <a:pt x="25" y="144"/>
                  <a:pt x="25" y="135"/>
                </a:cubicBezTo>
                <a:cubicBezTo>
                  <a:pt x="25" y="127"/>
                  <a:pt x="31" y="121"/>
                  <a:pt x="39" y="121"/>
                </a:cubicBezTo>
                <a:close/>
                <a:moveTo>
                  <a:pt x="51" y="121"/>
                </a:moveTo>
                <a:cubicBezTo>
                  <a:pt x="51" y="121"/>
                  <a:pt x="51" y="121"/>
                  <a:pt x="51" y="121"/>
                </a:cubicBezTo>
                <a:cubicBezTo>
                  <a:pt x="52" y="120"/>
                  <a:pt x="53" y="120"/>
                  <a:pt x="53" y="119"/>
                </a:cubicBezTo>
                <a:cubicBezTo>
                  <a:pt x="69" y="88"/>
                  <a:pt x="69" y="88"/>
                  <a:pt x="69" y="88"/>
                </a:cubicBezTo>
                <a:cubicBezTo>
                  <a:pt x="70" y="88"/>
                  <a:pt x="70" y="88"/>
                  <a:pt x="71" y="88"/>
                </a:cubicBezTo>
                <a:cubicBezTo>
                  <a:pt x="72" y="169"/>
                  <a:pt x="72" y="169"/>
                  <a:pt x="72" y="169"/>
                </a:cubicBezTo>
                <a:cubicBezTo>
                  <a:pt x="72" y="169"/>
                  <a:pt x="72" y="169"/>
                  <a:pt x="72" y="169"/>
                </a:cubicBezTo>
                <a:cubicBezTo>
                  <a:pt x="72" y="176"/>
                  <a:pt x="72" y="176"/>
                  <a:pt x="72" y="176"/>
                </a:cubicBezTo>
                <a:cubicBezTo>
                  <a:pt x="68" y="160"/>
                  <a:pt x="68" y="160"/>
                  <a:pt x="68" y="160"/>
                </a:cubicBezTo>
                <a:cubicBezTo>
                  <a:pt x="68" y="160"/>
                  <a:pt x="68" y="160"/>
                  <a:pt x="68" y="159"/>
                </a:cubicBezTo>
                <a:cubicBezTo>
                  <a:pt x="68" y="159"/>
                  <a:pt x="67" y="159"/>
                  <a:pt x="67" y="159"/>
                </a:cubicBezTo>
                <a:cubicBezTo>
                  <a:pt x="66" y="155"/>
                  <a:pt x="62" y="152"/>
                  <a:pt x="58" y="151"/>
                </a:cubicBezTo>
                <a:cubicBezTo>
                  <a:pt x="56" y="151"/>
                  <a:pt x="53" y="150"/>
                  <a:pt x="51" y="150"/>
                </a:cubicBezTo>
                <a:cubicBezTo>
                  <a:pt x="55" y="147"/>
                  <a:pt x="58" y="141"/>
                  <a:pt x="58" y="135"/>
                </a:cubicBezTo>
                <a:cubicBezTo>
                  <a:pt x="58" y="129"/>
                  <a:pt x="55" y="124"/>
                  <a:pt x="51" y="121"/>
                </a:cubicBezTo>
                <a:close/>
                <a:moveTo>
                  <a:pt x="17" y="139"/>
                </a:moveTo>
                <a:cubicBezTo>
                  <a:pt x="19" y="135"/>
                  <a:pt x="19" y="135"/>
                  <a:pt x="19" y="135"/>
                </a:cubicBezTo>
                <a:cubicBezTo>
                  <a:pt x="20" y="142"/>
                  <a:pt x="23" y="148"/>
                  <a:pt x="29" y="151"/>
                </a:cubicBezTo>
                <a:cubicBezTo>
                  <a:pt x="27" y="151"/>
                  <a:pt x="25" y="151"/>
                  <a:pt x="23" y="152"/>
                </a:cubicBezTo>
                <a:cubicBezTo>
                  <a:pt x="22" y="151"/>
                  <a:pt x="22" y="151"/>
                  <a:pt x="21" y="151"/>
                </a:cubicBezTo>
                <a:cubicBezTo>
                  <a:pt x="17" y="149"/>
                  <a:pt x="15" y="143"/>
                  <a:pt x="17" y="139"/>
                </a:cubicBezTo>
                <a:close/>
                <a:moveTo>
                  <a:pt x="70" y="211"/>
                </a:moveTo>
                <a:cubicBezTo>
                  <a:pt x="68" y="212"/>
                  <a:pt x="65" y="210"/>
                  <a:pt x="64" y="207"/>
                </a:cubicBezTo>
                <a:cubicBezTo>
                  <a:pt x="59" y="185"/>
                  <a:pt x="59" y="185"/>
                  <a:pt x="59" y="185"/>
                </a:cubicBezTo>
                <a:cubicBezTo>
                  <a:pt x="59" y="185"/>
                  <a:pt x="59" y="185"/>
                  <a:pt x="59" y="185"/>
                </a:cubicBezTo>
                <a:cubicBezTo>
                  <a:pt x="59" y="185"/>
                  <a:pt x="59" y="185"/>
                  <a:pt x="59" y="185"/>
                </a:cubicBezTo>
                <a:cubicBezTo>
                  <a:pt x="54" y="167"/>
                  <a:pt x="54" y="167"/>
                  <a:pt x="54" y="167"/>
                </a:cubicBezTo>
                <a:cubicBezTo>
                  <a:pt x="53" y="167"/>
                  <a:pt x="52" y="167"/>
                  <a:pt x="52" y="167"/>
                </a:cubicBezTo>
                <a:cubicBezTo>
                  <a:pt x="51" y="181"/>
                  <a:pt x="51" y="181"/>
                  <a:pt x="51" y="181"/>
                </a:cubicBezTo>
                <a:cubicBezTo>
                  <a:pt x="51" y="181"/>
                  <a:pt x="51" y="181"/>
                  <a:pt x="51" y="181"/>
                </a:cubicBezTo>
                <a:cubicBezTo>
                  <a:pt x="62" y="229"/>
                  <a:pt x="62" y="229"/>
                  <a:pt x="62" y="229"/>
                </a:cubicBezTo>
                <a:cubicBezTo>
                  <a:pt x="62" y="229"/>
                  <a:pt x="62" y="230"/>
                  <a:pt x="62" y="230"/>
                </a:cubicBezTo>
                <a:cubicBezTo>
                  <a:pt x="62" y="231"/>
                  <a:pt x="61" y="231"/>
                  <a:pt x="61" y="231"/>
                </a:cubicBezTo>
                <a:cubicBezTo>
                  <a:pt x="54" y="231"/>
                  <a:pt x="54" y="231"/>
                  <a:pt x="54" y="231"/>
                </a:cubicBezTo>
                <a:cubicBezTo>
                  <a:pt x="54" y="240"/>
                  <a:pt x="54" y="240"/>
                  <a:pt x="54" y="240"/>
                </a:cubicBezTo>
                <a:cubicBezTo>
                  <a:pt x="54" y="240"/>
                  <a:pt x="54" y="241"/>
                  <a:pt x="54" y="241"/>
                </a:cubicBezTo>
                <a:cubicBezTo>
                  <a:pt x="54" y="241"/>
                  <a:pt x="54" y="241"/>
                  <a:pt x="54" y="241"/>
                </a:cubicBezTo>
                <a:cubicBezTo>
                  <a:pt x="54" y="264"/>
                  <a:pt x="54" y="264"/>
                  <a:pt x="54" y="264"/>
                </a:cubicBezTo>
                <a:cubicBezTo>
                  <a:pt x="54" y="267"/>
                  <a:pt x="51" y="270"/>
                  <a:pt x="48" y="270"/>
                </a:cubicBezTo>
                <a:cubicBezTo>
                  <a:pt x="45" y="270"/>
                  <a:pt x="42" y="267"/>
                  <a:pt x="42" y="264"/>
                </a:cubicBezTo>
                <a:cubicBezTo>
                  <a:pt x="42" y="241"/>
                  <a:pt x="42" y="241"/>
                  <a:pt x="42" y="241"/>
                </a:cubicBezTo>
                <a:cubicBezTo>
                  <a:pt x="42" y="241"/>
                  <a:pt x="42" y="241"/>
                  <a:pt x="42" y="241"/>
                </a:cubicBezTo>
                <a:cubicBezTo>
                  <a:pt x="42" y="241"/>
                  <a:pt x="42" y="240"/>
                  <a:pt x="42" y="240"/>
                </a:cubicBezTo>
                <a:cubicBezTo>
                  <a:pt x="42" y="231"/>
                  <a:pt x="42" y="231"/>
                  <a:pt x="42" y="231"/>
                </a:cubicBezTo>
                <a:cubicBezTo>
                  <a:pt x="39" y="231"/>
                  <a:pt x="39" y="231"/>
                  <a:pt x="39" y="231"/>
                </a:cubicBezTo>
                <a:cubicBezTo>
                  <a:pt x="37" y="231"/>
                  <a:pt x="37" y="231"/>
                  <a:pt x="37" y="231"/>
                </a:cubicBezTo>
                <a:cubicBezTo>
                  <a:pt x="37" y="240"/>
                  <a:pt x="37" y="240"/>
                  <a:pt x="37" y="240"/>
                </a:cubicBezTo>
                <a:cubicBezTo>
                  <a:pt x="37" y="240"/>
                  <a:pt x="37" y="241"/>
                  <a:pt x="37" y="241"/>
                </a:cubicBezTo>
                <a:cubicBezTo>
                  <a:pt x="37" y="241"/>
                  <a:pt x="37" y="241"/>
                  <a:pt x="37" y="241"/>
                </a:cubicBezTo>
                <a:cubicBezTo>
                  <a:pt x="37" y="264"/>
                  <a:pt x="37" y="264"/>
                  <a:pt x="37" y="264"/>
                </a:cubicBezTo>
                <a:cubicBezTo>
                  <a:pt x="37" y="267"/>
                  <a:pt x="34" y="270"/>
                  <a:pt x="31" y="270"/>
                </a:cubicBezTo>
                <a:cubicBezTo>
                  <a:pt x="27" y="270"/>
                  <a:pt x="25" y="267"/>
                  <a:pt x="25" y="264"/>
                </a:cubicBezTo>
                <a:cubicBezTo>
                  <a:pt x="25" y="241"/>
                  <a:pt x="25" y="241"/>
                  <a:pt x="25" y="241"/>
                </a:cubicBezTo>
                <a:cubicBezTo>
                  <a:pt x="25" y="241"/>
                  <a:pt x="25" y="241"/>
                  <a:pt x="25" y="241"/>
                </a:cubicBezTo>
                <a:cubicBezTo>
                  <a:pt x="25" y="241"/>
                  <a:pt x="25" y="240"/>
                  <a:pt x="25" y="240"/>
                </a:cubicBezTo>
                <a:cubicBezTo>
                  <a:pt x="25" y="231"/>
                  <a:pt x="25" y="231"/>
                  <a:pt x="25" y="231"/>
                </a:cubicBezTo>
                <a:cubicBezTo>
                  <a:pt x="18" y="231"/>
                  <a:pt x="18" y="231"/>
                  <a:pt x="18" y="231"/>
                </a:cubicBezTo>
                <a:cubicBezTo>
                  <a:pt x="18" y="231"/>
                  <a:pt x="17" y="231"/>
                  <a:pt x="17" y="230"/>
                </a:cubicBezTo>
                <a:cubicBezTo>
                  <a:pt x="17" y="230"/>
                  <a:pt x="16" y="229"/>
                  <a:pt x="17" y="229"/>
                </a:cubicBezTo>
                <a:cubicBezTo>
                  <a:pt x="27" y="181"/>
                  <a:pt x="27" y="181"/>
                  <a:pt x="27" y="181"/>
                </a:cubicBezTo>
                <a:cubicBezTo>
                  <a:pt x="27" y="181"/>
                  <a:pt x="27" y="181"/>
                  <a:pt x="27" y="181"/>
                </a:cubicBezTo>
                <a:cubicBezTo>
                  <a:pt x="27" y="167"/>
                  <a:pt x="27" y="167"/>
                  <a:pt x="27" y="167"/>
                </a:cubicBezTo>
                <a:cubicBezTo>
                  <a:pt x="26" y="167"/>
                  <a:pt x="25" y="167"/>
                  <a:pt x="24" y="167"/>
                </a:cubicBezTo>
                <a:cubicBezTo>
                  <a:pt x="20" y="185"/>
                  <a:pt x="20" y="185"/>
                  <a:pt x="20" y="185"/>
                </a:cubicBezTo>
                <a:cubicBezTo>
                  <a:pt x="20" y="185"/>
                  <a:pt x="20" y="185"/>
                  <a:pt x="20" y="185"/>
                </a:cubicBezTo>
                <a:cubicBezTo>
                  <a:pt x="20" y="185"/>
                  <a:pt x="20" y="185"/>
                  <a:pt x="20" y="185"/>
                </a:cubicBezTo>
                <a:cubicBezTo>
                  <a:pt x="15" y="207"/>
                  <a:pt x="15" y="207"/>
                  <a:pt x="15" y="207"/>
                </a:cubicBezTo>
                <a:cubicBezTo>
                  <a:pt x="14" y="210"/>
                  <a:pt x="11" y="212"/>
                  <a:pt x="8" y="211"/>
                </a:cubicBezTo>
                <a:cubicBezTo>
                  <a:pt x="5" y="210"/>
                  <a:pt x="4" y="208"/>
                  <a:pt x="4" y="205"/>
                </a:cubicBezTo>
                <a:cubicBezTo>
                  <a:pt x="10" y="183"/>
                  <a:pt x="10" y="183"/>
                  <a:pt x="10" y="183"/>
                </a:cubicBezTo>
                <a:cubicBezTo>
                  <a:pt x="10" y="183"/>
                  <a:pt x="10" y="183"/>
                  <a:pt x="10" y="183"/>
                </a:cubicBezTo>
                <a:cubicBezTo>
                  <a:pt x="15" y="161"/>
                  <a:pt x="15" y="161"/>
                  <a:pt x="15" y="161"/>
                </a:cubicBezTo>
                <a:cubicBezTo>
                  <a:pt x="15" y="161"/>
                  <a:pt x="15" y="161"/>
                  <a:pt x="15" y="161"/>
                </a:cubicBezTo>
                <a:cubicBezTo>
                  <a:pt x="15" y="160"/>
                  <a:pt x="15" y="160"/>
                  <a:pt x="15" y="160"/>
                </a:cubicBezTo>
                <a:cubicBezTo>
                  <a:pt x="15" y="160"/>
                  <a:pt x="15" y="160"/>
                  <a:pt x="15" y="160"/>
                </a:cubicBezTo>
                <a:cubicBezTo>
                  <a:pt x="16" y="158"/>
                  <a:pt x="18" y="156"/>
                  <a:pt x="21" y="155"/>
                </a:cubicBezTo>
                <a:cubicBezTo>
                  <a:pt x="36" y="152"/>
                  <a:pt x="43" y="152"/>
                  <a:pt x="57" y="155"/>
                </a:cubicBezTo>
                <a:cubicBezTo>
                  <a:pt x="61" y="156"/>
                  <a:pt x="63" y="158"/>
                  <a:pt x="64" y="160"/>
                </a:cubicBezTo>
                <a:cubicBezTo>
                  <a:pt x="64" y="160"/>
                  <a:pt x="64" y="160"/>
                  <a:pt x="64" y="160"/>
                </a:cubicBezTo>
                <a:cubicBezTo>
                  <a:pt x="64" y="160"/>
                  <a:pt x="64" y="160"/>
                  <a:pt x="64" y="161"/>
                </a:cubicBezTo>
                <a:cubicBezTo>
                  <a:pt x="64" y="161"/>
                  <a:pt x="64" y="161"/>
                  <a:pt x="64" y="161"/>
                </a:cubicBezTo>
                <a:cubicBezTo>
                  <a:pt x="69" y="183"/>
                  <a:pt x="69" y="183"/>
                  <a:pt x="69" y="183"/>
                </a:cubicBezTo>
                <a:cubicBezTo>
                  <a:pt x="69" y="183"/>
                  <a:pt x="69" y="183"/>
                  <a:pt x="69" y="183"/>
                </a:cubicBezTo>
                <a:cubicBezTo>
                  <a:pt x="74" y="205"/>
                  <a:pt x="74" y="205"/>
                  <a:pt x="74" y="205"/>
                </a:cubicBezTo>
                <a:cubicBezTo>
                  <a:pt x="75" y="208"/>
                  <a:pt x="73" y="210"/>
                  <a:pt x="70" y="211"/>
                </a:cubicBezTo>
                <a:close/>
                <a:moveTo>
                  <a:pt x="127" y="213"/>
                </a:moveTo>
                <a:cubicBezTo>
                  <a:pt x="127" y="214"/>
                  <a:pt x="127" y="214"/>
                  <a:pt x="127" y="214"/>
                </a:cubicBezTo>
                <a:cubicBezTo>
                  <a:pt x="127" y="215"/>
                  <a:pt x="127" y="215"/>
                  <a:pt x="127" y="215"/>
                </a:cubicBezTo>
                <a:cubicBezTo>
                  <a:pt x="127" y="259"/>
                  <a:pt x="127" y="259"/>
                  <a:pt x="127" y="259"/>
                </a:cubicBezTo>
                <a:cubicBezTo>
                  <a:pt x="127" y="265"/>
                  <a:pt x="122" y="270"/>
                  <a:pt x="116" y="270"/>
                </a:cubicBezTo>
                <a:cubicBezTo>
                  <a:pt x="110" y="270"/>
                  <a:pt x="106" y="265"/>
                  <a:pt x="106" y="259"/>
                </a:cubicBezTo>
                <a:cubicBezTo>
                  <a:pt x="106" y="215"/>
                  <a:pt x="106" y="215"/>
                  <a:pt x="106" y="215"/>
                </a:cubicBezTo>
                <a:cubicBezTo>
                  <a:pt x="106" y="215"/>
                  <a:pt x="106" y="215"/>
                  <a:pt x="106" y="214"/>
                </a:cubicBezTo>
                <a:cubicBezTo>
                  <a:pt x="106" y="214"/>
                  <a:pt x="106" y="214"/>
                  <a:pt x="106" y="213"/>
                </a:cubicBezTo>
                <a:cubicBezTo>
                  <a:pt x="106" y="180"/>
                  <a:pt x="106" y="180"/>
                  <a:pt x="106" y="180"/>
                </a:cubicBezTo>
                <a:cubicBezTo>
                  <a:pt x="97" y="180"/>
                  <a:pt x="97" y="180"/>
                  <a:pt x="97" y="180"/>
                </a:cubicBezTo>
                <a:cubicBezTo>
                  <a:pt x="97" y="213"/>
                  <a:pt x="97" y="213"/>
                  <a:pt x="97" y="213"/>
                </a:cubicBezTo>
                <a:cubicBezTo>
                  <a:pt x="97" y="214"/>
                  <a:pt x="97" y="214"/>
                  <a:pt x="97" y="214"/>
                </a:cubicBezTo>
                <a:cubicBezTo>
                  <a:pt x="97" y="215"/>
                  <a:pt x="97" y="215"/>
                  <a:pt x="97" y="215"/>
                </a:cubicBezTo>
                <a:cubicBezTo>
                  <a:pt x="97" y="259"/>
                  <a:pt x="97" y="259"/>
                  <a:pt x="97" y="259"/>
                </a:cubicBezTo>
                <a:cubicBezTo>
                  <a:pt x="97" y="265"/>
                  <a:pt x="92" y="270"/>
                  <a:pt x="86" y="270"/>
                </a:cubicBezTo>
                <a:cubicBezTo>
                  <a:pt x="80" y="270"/>
                  <a:pt x="76" y="265"/>
                  <a:pt x="76" y="259"/>
                </a:cubicBezTo>
                <a:cubicBezTo>
                  <a:pt x="76" y="215"/>
                  <a:pt x="76" y="215"/>
                  <a:pt x="76" y="215"/>
                </a:cubicBezTo>
                <a:cubicBezTo>
                  <a:pt x="76" y="215"/>
                  <a:pt x="76" y="215"/>
                  <a:pt x="76" y="214"/>
                </a:cubicBezTo>
                <a:cubicBezTo>
                  <a:pt x="76" y="214"/>
                  <a:pt x="76" y="214"/>
                  <a:pt x="76" y="213"/>
                </a:cubicBezTo>
                <a:cubicBezTo>
                  <a:pt x="76" y="212"/>
                  <a:pt x="76" y="212"/>
                  <a:pt x="76" y="212"/>
                </a:cubicBezTo>
                <a:cubicBezTo>
                  <a:pt x="76" y="211"/>
                  <a:pt x="76" y="211"/>
                  <a:pt x="77" y="211"/>
                </a:cubicBezTo>
                <a:cubicBezTo>
                  <a:pt x="78" y="209"/>
                  <a:pt x="78" y="206"/>
                  <a:pt x="78" y="204"/>
                </a:cubicBezTo>
                <a:cubicBezTo>
                  <a:pt x="76" y="195"/>
                  <a:pt x="76" y="195"/>
                  <a:pt x="76" y="195"/>
                </a:cubicBezTo>
                <a:cubicBezTo>
                  <a:pt x="76" y="169"/>
                  <a:pt x="76" y="169"/>
                  <a:pt x="76" y="169"/>
                </a:cubicBezTo>
                <a:cubicBezTo>
                  <a:pt x="76" y="169"/>
                  <a:pt x="76" y="169"/>
                  <a:pt x="76" y="169"/>
                </a:cubicBezTo>
                <a:cubicBezTo>
                  <a:pt x="76" y="169"/>
                  <a:pt x="76" y="169"/>
                  <a:pt x="76" y="169"/>
                </a:cubicBezTo>
                <a:cubicBezTo>
                  <a:pt x="75" y="83"/>
                  <a:pt x="75" y="83"/>
                  <a:pt x="75" y="83"/>
                </a:cubicBezTo>
                <a:cubicBezTo>
                  <a:pt x="72" y="83"/>
                  <a:pt x="70" y="84"/>
                  <a:pt x="68" y="84"/>
                </a:cubicBezTo>
                <a:cubicBezTo>
                  <a:pt x="68" y="84"/>
                  <a:pt x="67" y="84"/>
                  <a:pt x="67" y="84"/>
                </a:cubicBezTo>
                <a:cubicBezTo>
                  <a:pt x="52" y="113"/>
                  <a:pt x="52" y="113"/>
                  <a:pt x="52" y="113"/>
                </a:cubicBezTo>
                <a:cubicBezTo>
                  <a:pt x="52" y="113"/>
                  <a:pt x="52" y="113"/>
                  <a:pt x="52" y="113"/>
                </a:cubicBezTo>
                <a:cubicBezTo>
                  <a:pt x="50" y="117"/>
                  <a:pt x="50" y="117"/>
                  <a:pt x="50" y="117"/>
                </a:cubicBezTo>
                <a:cubicBezTo>
                  <a:pt x="47" y="115"/>
                  <a:pt x="43" y="114"/>
                  <a:pt x="39" y="114"/>
                </a:cubicBezTo>
                <a:cubicBezTo>
                  <a:pt x="35" y="114"/>
                  <a:pt x="32" y="115"/>
                  <a:pt x="29" y="117"/>
                </a:cubicBezTo>
                <a:cubicBezTo>
                  <a:pt x="35" y="104"/>
                  <a:pt x="35" y="104"/>
                  <a:pt x="35" y="104"/>
                </a:cubicBezTo>
                <a:cubicBezTo>
                  <a:pt x="35" y="104"/>
                  <a:pt x="35" y="104"/>
                  <a:pt x="35" y="104"/>
                </a:cubicBezTo>
                <a:cubicBezTo>
                  <a:pt x="53" y="70"/>
                  <a:pt x="53" y="70"/>
                  <a:pt x="53" y="70"/>
                </a:cubicBezTo>
                <a:cubicBezTo>
                  <a:pt x="54" y="68"/>
                  <a:pt x="55" y="67"/>
                  <a:pt x="57" y="66"/>
                </a:cubicBezTo>
                <a:cubicBezTo>
                  <a:pt x="59" y="65"/>
                  <a:pt x="61" y="64"/>
                  <a:pt x="64" y="63"/>
                </a:cubicBezTo>
                <a:cubicBezTo>
                  <a:pt x="89" y="58"/>
                  <a:pt x="114" y="58"/>
                  <a:pt x="138" y="63"/>
                </a:cubicBezTo>
                <a:cubicBezTo>
                  <a:pt x="139" y="63"/>
                  <a:pt x="139" y="63"/>
                  <a:pt x="140" y="63"/>
                </a:cubicBezTo>
                <a:cubicBezTo>
                  <a:pt x="141" y="69"/>
                  <a:pt x="145" y="74"/>
                  <a:pt x="150" y="78"/>
                </a:cubicBezTo>
                <a:cubicBezTo>
                  <a:pt x="150" y="79"/>
                  <a:pt x="150" y="79"/>
                  <a:pt x="150" y="79"/>
                </a:cubicBezTo>
                <a:cubicBezTo>
                  <a:pt x="144" y="80"/>
                  <a:pt x="138" y="81"/>
                  <a:pt x="132" y="82"/>
                </a:cubicBezTo>
                <a:cubicBezTo>
                  <a:pt x="130" y="82"/>
                  <a:pt x="129" y="83"/>
                  <a:pt x="128" y="83"/>
                </a:cubicBezTo>
                <a:cubicBezTo>
                  <a:pt x="128" y="83"/>
                  <a:pt x="128" y="83"/>
                  <a:pt x="128" y="83"/>
                </a:cubicBezTo>
                <a:cubicBezTo>
                  <a:pt x="128" y="83"/>
                  <a:pt x="128" y="83"/>
                  <a:pt x="128" y="83"/>
                </a:cubicBezTo>
                <a:cubicBezTo>
                  <a:pt x="124" y="85"/>
                  <a:pt x="121" y="88"/>
                  <a:pt x="120" y="92"/>
                </a:cubicBezTo>
                <a:cubicBezTo>
                  <a:pt x="120" y="92"/>
                  <a:pt x="119" y="93"/>
                  <a:pt x="119" y="93"/>
                </a:cubicBezTo>
                <a:cubicBezTo>
                  <a:pt x="104" y="156"/>
                  <a:pt x="104" y="156"/>
                  <a:pt x="104" y="156"/>
                </a:cubicBezTo>
                <a:cubicBezTo>
                  <a:pt x="104" y="159"/>
                  <a:pt x="104" y="162"/>
                  <a:pt x="106" y="165"/>
                </a:cubicBezTo>
                <a:cubicBezTo>
                  <a:pt x="107" y="167"/>
                  <a:pt x="110" y="169"/>
                  <a:pt x="113" y="170"/>
                </a:cubicBezTo>
                <a:cubicBezTo>
                  <a:pt x="113" y="170"/>
                  <a:pt x="114" y="170"/>
                  <a:pt x="115" y="170"/>
                </a:cubicBezTo>
                <a:cubicBezTo>
                  <a:pt x="120" y="170"/>
                  <a:pt x="125" y="166"/>
                  <a:pt x="126" y="161"/>
                </a:cubicBezTo>
                <a:cubicBezTo>
                  <a:pt x="127" y="158"/>
                  <a:pt x="127" y="158"/>
                  <a:pt x="127" y="158"/>
                </a:cubicBezTo>
                <a:cubicBezTo>
                  <a:pt x="127" y="168"/>
                  <a:pt x="127" y="168"/>
                  <a:pt x="127" y="168"/>
                </a:cubicBezTo>
                <a:cubicBezTo>
                  <a:pt x="119" y="199"/>
                  <a:pt x="119" y="199"/>
                  <a:pt x="119" y="199"/>
                </a:cubicBezTo>
                <a:cubicBezTo>
                  <a:pt x="118" y="201"/>
                  <a:pt x="119" y="203"/>
                  <a:pt x="120" y="205"/>
                </a:cubicBezTo>
                <a:cubicBezTo>
                  <a:pt x="121" y="206"/>
                  <a:pt x="123" y="207"/>
                  <a:pt x="125" y="207"/>
                </a:cubicBezTo>
                <a:cubicBezTo>
                  <a:pt x="127" y="207"/>
                  <a:pt x="127" y="207"/>
                  <a:pt x="127" y="207"/>
                </a:cubicBezTo>
                <a:lnTo>
                  <a:pt x="127" y="213"/>
                </a:lnTo>
                <a:close/>
                <a:moveTo>
                  <a:pt x="185" y="217"/>
                </a:moveTo>
                <a:cubicBezTo>
                  <a:pt x="185" y="217"/>
                  <a:pt x="185" y="217"/>
                  <a:pt x="185" y="218"/>
                </a:cubicBezTo>
                <a:cubicBezTo>
                  <a:pt x="185" y="218"/>
                  <a:pt x="185" y="218"/>
                  <a:pt x="185" y="218"/>
                </a:cubicBezTo>
                <a:cubicBezTo>
                  <a:pt x="185" y="261"/>
                  <a:pt x="185" y="261"/>
                  <a:pt x="185" y="261"/>
                </a:cubicBezTo>
                <a:cubicBezTo>
                  <a:pt x="185" y="266"/>
                  <a:pt x="181" y="270"/>
                  <a:pt x="176" y="270"/>
                </a:cubicBezTo>
                <a:cubicBezTo>
                  <a:pt x="171" y="270"/>
                  <a:pt x="167" y="266"/>
                  <a:pt x="167" y="261"/>
                </a:cubicBezTo>
                <a:cubicBezTo>
                  <a:pt x="167" y="218"/>
                  <a:pt x="167" y="218"/>
                  <a:pt x="167" y="218"/>
                </a:cubicBezTo>
                <a:cubicBezTo>
                  <a:pt x="167" y="218"/>
                  <a:pt x="167" y="218"/>
                  <a:pt x="167" y="218"/>
                </a:cubicBezTo>
                <a:cubicBezTo>
                  <a:pt x="167" y="217"/>
                  <a:pt x="167" y="217"/>
                  <a:pt x="167" y="217"/>
                </a:cubicBezTo>
                <a:cubicBezTo>
                  <a:pt x="167" y="204"/>
                  <a:pt x="167" y="204"/>
                  <a:pt x="167" y="204"/>
                </a:cubicBezTo>
                <a:cubicBezTo>
                  <a:pt x="163" y="204"/>
                  <a:pt x="163" y="204"/>
                  <a:pt x="163" y="204"/>
                </a:cubicBezTo>
                <a:cubicBezTo>
                  <a:pt x="160" y="204"/>
                  <a:pt x="160" y="204"/>
                  <a:pt x="160" y="204"/>
                </a:cubicBezTo>
                <a:cubicBezTo>
                  <a:pt x="160" y="217"/>
                  <a:pt x="160" y="217"/>
                  <a:pt x="160" y="217"/>
                </a:cubicBezTo>
                <a:cubicBezTo>
                  <a:pt x="160" y="217"/>
                  <a:pt x="160" y="217"/>
                  <a:pt x="160" y="218"/>
                </a:cubicBezTo>
                <a:cubicBezTo>
                  <a:pt x="160" y="218"/>
                  <a:pt x="160" y="218"/>
                  <a:pt x="160" y="218"/>
                </a:cubicBezTo>
                <a:cubicBezTo>
                  <a:pt x="160" y="261"/>
                  <a:pt x="160" y="261"/>
                  <a:pt x="160" y="261"/>
                </a:cubicBezTo>
                <a:cubicBezTo>
                  <a:pt x="160" y="266"/>
                  <a:pt x="156" y="270"/>
                  <a:pt x="151" y="270"/>
                </a:cubicBezTo>
                <a:cubicBezTo>
                  <a:pt x="146" y="270"/>
                  <a:pt x="142" y="266"/>
                  <a:pt x="142" y="261"/>
                </a:cubicBezTo>
                <a:cubicBezTo>
                  <a:pt x="142" y="218"/>
                  <a:pt x="142" y="218"/>
                  <a:pt x="142" y="218"/>
                </a:cubicBezTo>
                <a:cubicBezTo>
                  <a:pt x="142" y="218"/>
                  <a:pt x="142" y="218"/>
                  <a:pt x="142" y="218"/>
                </a:cubicBezTo>
                <a:cubicBezTo>
                  <a:pt x="142" y="217"/>
                  <a:pt x="142" y="217"/>
                  <a:pt x="142" y="217"/>
                </a:cubicBezTo>
                <a:cubicBezTo>
                  <a:pt x="142" y="204"/>
                  <a:pt x="142" y="204"/>
                  <a:pt x="142" y="204"/>
                </a:cubicBezTo>
                <a:cubicBezTo>
                  <a:pt x="125" y="204"/>
                  <a:pt x="125" y="204"/>
                  <a:pt x="125" y="204"/>
                </a:cubicBezTo>
                <a:cubicBezTo>
                  <a:pt x="124" y="204"/>
                  <a:pt x="123" y="203"/>
                  <a:pt x="123" y="203"/>
                </a:cubicBezTo>
                <a:cubicBezTo>
                  <a:pt x="122" y="202"/>
                  <a:pt x="122" y="201"/>
                  <a:pt x="122" y="200"/>
                </a:cubicBezTo>
                <a:cubicBezTo>
                  <a:pt x="141" y="123"/>
                  <a:pt x="141" y="123"/>
                  <a:pt x="141" y="123"/>
                </a:cubicBezTo>
                <a:cubicBezTo>
                  <a:pt x="141" y="123"/>
                  <a:pt x="141" y="123"/>
                  <a:pt x="141" y="123"/>
                </a:cubicBezTo>
                <a:cubicBezTo>
                  <a:pt x="141" y="102"/>
                  <a:pt x="141" y="102"/>
                  <a:pt x="141" y="102"/>
                </a:cubicBezTo>
                <a:cubicBezTo>
                  <a:pt x="140" y="102"/>
                  <a:pt x="138" y="103"/>
                  <a:pt x="136" y="103"/>
                </a:cubicBezTo>
                <a:cubicBezTo>
                  <a:pt x="130" y="129"/>
                  <a:pt x="130" y="129"/>
                  <a:pt x="130" y="129"/>
                </a:cubicBezTo>
                <a:cubicBezTo>
                  <a:pt x="130" y="129"/>
                  <a:pt x="130" y="129"/>
                  <a:pt x="130" y="129"/>
                </a:cubicBezTo>
                <a:cubicBezTo>
                  <a:pt x="123" y="161"/>
                  <a:pt x="123" y="161"/>
                  <a:pt x="123" y="161"/>
                </a:cubicBezTo>
                <a:cubicBezTo>
                  <a:pt x="122" y="165"/>
                  <a:pt x="118" y="167"/>
                  <a:pt x="113" y="166"/>
                </a:cubicBezTo>
                <a:cubicBezTo>
                  <a:pt x="109" y="165"/>
                  <a:pt x="107" y="161"/>
                  <a:pt x="108" y="157"/>
                </a:cubicBezTo>
                <a:cubicBezTo>
                  <a:pt x="115" y="125"/>
                  <a:pt x="115" y="125"/>
                  <a:pt x="115" y="125"/>
                </a:cubicBezTo>
                <a:cubicBezTo>
                  <a:pt x="115" y="125"/>
                  <a:pt x="115" y="125"/>
                  <a:pt x="115" y="125"/>
                </a:cubicBezTo>
                <a:cubicBezTo>
                  <a:pt x="115" y="125"/>
                  <a:pt x="115" y="125"/>
                  <a:pt x="115" y="125"/>
                </a:cubicBezTo>
                <a:cubicBezTo>
                  <a:pt x="123" y="94"/>
                  <a:pt x="123" y="94"/>
                  <a:pt x="123" y="94"/>
                </a:cubicBezTo>
                <a:cubicBezTo>
                  <a:pt x="123" y="94"/>
                  <a:pt x="123" y="93"/>
                  <a:pt x="123" y="93"/>
                </a:cubicBezTo>
                <a:cubicBezTo>
                  <a:pt x="124" y="90"/>
                  <a:pt x="127" y="86"/>
                  <a:pt x="132" y="85"/>
                </a:cubicBezTo>
                <a:cubicBezTo>
                  <a:pt x="153" y="81"/>
                  <a:pt x="174" y="81"/>
                  <a:pt x="195" y="85"/>
                </a:cubicBezTo>
                <a:cubicBezTo>
                  <a:pt x="199" y="86"/>
                  <a:pt x="203" y="90"/>
                  <a:pt x="204" y="93"/>
                </a:cubicBezTo>
                <a:cubicBezTo>
                  <a:pt x="204" y="93"/>
                  <a:pt x="204" y="94"/>
                  <a:pt x="204" y="94"/>
                </a:cubicBezTo>
                <a:cubicBezTo>
                  <a:pt x="209" y="114"/>
                  <a:pt x="209" y="114"/>
                  <a:pt x="209" y="114"/>
                </a:cubicBezTo>
                <a:cubicBezTo>
                  <a:pt x="203" y="115"/>
                  <a:pt x="198" y="119"/>
                  <a:pt x="195" y="123"/>
                </a:cubicBezTo>
                <a:cubicBezTo>
                  <a:pt x="190" y="103"/>
                  <a:pt x="190" y="103"/>
                  <a:pt x="190" y="103"/>
                </a:cubicBezTo>
                <a:cubicBezTo>
                  <a:pt x="189" y="103"/>
                  <a:pt x="187" y="102"/>
                  <a:pt x="186" y="102"/>
                </a:cubicBezTo>
                <a:cubicBezTo>
                  <a:pt x="185" y="123"/>
                  <a:pt x="185" y="123"/>
                  <a:pt x="185" y="123"/>
                </a:cubicBezTo>
                <a:cubicBezTo>
                  <a:pt x="185" y="123"/>
                  <a:pt x="185" y="123"/>
                  <a:pt x="185" y="123"/>
                </a:cubicBezTo>
                <a:cubicBezTo>
                  <a:pt x="193" y="152"/>
                  <a:pt x="193" y="152"/>
                  <a:pt x="193" y="152"/>
                </a:cubicBezTo>
                <a:cubicBezTo>
                  <a:pt x="191" y="152"/>
                  <a:pt x="189" y="153"/>
                  <a:pt x="187" y="153"/>
                </a:cubicBezTo>
                <a:cubicBezTo>
                  <a:pt x="181" y="154"/>
                  <a:pt x="177" y="159"/>
                  <a:pt x="177" y="164"/>
                </a:cubicBezTo>
                <a:cubicBezTo>
                  <a:pt x="177" y="164"/>
                  <a:pt x="177" y="164"/>
                  <a:pt x="177" y="164"/>
                </a:cubicBezTo>
                <a:cubicBezTo>
                  <a:pt x="177" y="205"/>
                  <a:pt x="177" y="205"/>
                  <a:pt x="177" y="205"/>
                </a:cubicBezTo>
                <a:cubicBezTo>
                  <a:pt x="177" y="210"/>
                  <a:pt x="180" y="214"/>
                  <a:pt x="185" y="215"/>
                </a:cubicBezTo>
                <a:lnTo>
                  <a:pt x="185" y="217"/>
                </a:lnTo>
                <a:close/>
                <a:moveTo>
                  <a:pt x="128" y="155"/>
                </a:moveTo>
                <a:cubicBezTo>
                  <a:pt x="129" y="152"/>
                  <a:pt x="129" y="152"/>
                  <a:pt x="129" y="152"/>
                </a:cubicBezTo>
                <a:cubicBezTo>
                  <a:pt x="129" y="152"/>
                  <a:pt x="129" y="153"/>
                  <a:pt x="130" y="153"/>
                </a:cubicBezTo>
                <a:cubicBezTo>
                  <a:pt x="129" y="155"/>
                  <a:pt x="129" y="155"/>
                  <a:pt x="129" y="155"/>
                </a:cubicBezTo>
                <a:cubicBezTo>
                  <a:pt x="129" y="155"/>
                  <a:pt x="129" y="155"/>
                  <a:pt x="128" y="155"/>
                </a:cubicBezTo>
                <a:close/>
                <a:moveTo>
                  <a:pt x="131" y="149"/>
                </a:moveTo>
                <a:cubicBezTo>
                  <a:pt x="131" y="139"/>
                  <a:pt x="131" y="139"/>
                  <a:pt x="131" y="139"/>
                </a:cubicBezTo>
                <a:cubicBezTo>
                  <a:pt x="138" y="112"/>
                  <a:pt x="138" y="112"/>
                  <a:pt x="138" y="112"/>
                </a:cubicBezTo>
                <a:cubicBezTo>
                  <a:pt x="138" y="123"/>
                  <a:pt x="138" y="123"/>
                  <a:pt x="138" y="123"/>
                </a:cubicBezTo>
                <a:lnTo>
                  <a:pt x="131" y="149"/>
                </a:lnTo>
                <a:close/>
                <a:moveTo>
                  <a:pt x="193" y="127"/>
                </a:moveTo>
                <a:cubicBezTo>
                  <a:pt x="192" y="128"/>
                  <a:pt x="192" y="130"/>
                  <a:pt x="192" y="132"/>
                </a:cubicBezTo>
                <a:cubicBezTo>
                  <a:pt x="189" y="123"/>
                  <a:pt x="189" y="123"/>
                  <a:pt x="189" y="123"/>
                </a:cubicBezTo>
                <a:cubicBezTo>
                  <a:pt x="189" y="116"/>
                  <a:pt x="189" y="116"/>
                  <a:pt x="189" y="116"/>
                </a:cubicBezTo>
                <a:cubicBezTo>
                  <a:pt x="191" y="124"/>
                  <a:pt x="191" y="124"/>
                  <a:pt x="191" y="124"/>
                </a:cubicBezTo>
                <a:cubicBezTo>
                  <a:pt x="192" y="125"/>
                  <a:pt x="192" y="126"/>
                  <a:pt x="193" y="127"/>
                </a:cubicBezTo>
                <a:close/>
                <a:moveTo>
                  <a:pt x="232" y="205"/>
                </a:moveTo>
                <a:cubicBezTo>
                  <a:pt x="232" y="190"/>
                  <a:pt x="232" y="190"/>
                  <a:pt x="232" y="190"/>
                </a:cubicBezTo>
                <a:cubicBezTo>
                  <a:pt x="232" y="190"/>
                  <a:pt x="232" y="190"/>
                  <a:pt x="232" y="190"/>
                </a:cubicBezTo>
                <a:cubicBezTo>
                  <a:pt x="232" y="190"/>
                  <a:pt x="232" y="190"/>
                  <a:pt x="232" y="190"/>
                </a:cubicBezTo>
                <a:cubicBezTo>
                  <a:pt x="232" y="170"/>
                  <a:pt x="232" y="170"/>
                  <a:pt x="232" y="170"/>
                </a:cubicBezTo>
                <a:cubicBezTo>
                  <a:pt x="231" y="170"/>
                  <a:pt x="231" y="170"/>
                  <a:pt x="230" y="169"/>
                </a:cubicBezTo>
                <a:cubicBezTo>
                  <a:pt x="229" y="203"/>
                  <a:pt x="229" y="203"/>
                  <a:pt x="229" y="203"/>
                </a:cubicBezTo>
                <a:cubicBezTo>
                  <a:pt x="229" y="203"/>
                  <a:pt x="229" y="203"/>
                  <a:pt x="229" y="203"/>
                </a:cubicBezTo>
                <a:cubicBezTo>
                  <a:pt x="229" y="203"/>
                  <a:pt x="229" y="204"/>
                  <a:pt x="229" y="204"/>
                </a:cubicBezTo>
                <a:cubicBezTo>
                  <a:pt x="229" y="233"/>
                  <a:pt x="229" y="233"/>
                  <a:pt x="229" y="233"/>
                </a:cubicBezTo>
                <a:cubicBezTo>
                  <a:pt x="229" y="233"/>
                  <a:pt x="229" y="233"/>
                  <a:pt x="229" y="233"/>
                </a:cubicBezTo>
                <a:cubicBezTo>
                  <a:pt x="229" y="233"/>
                  <a:pt x="229" y="234"/>
                  <a:pt x="229" y="234"/>
                </a:cubicBezTo>
                <a:cubicBezTo>
                  <a:pt x="229" y="263"/>
                  <a:pt x="229" y="263"/>
                  <a:pt x="229" y="263"/>
                </a:cubicBezTo>
                <a:cubicBezTo>
                  <a:pt x="229" y="267"/>
                  <a:pt x="226" y="270"/>
                  <a:pt x="222" y="270"/>
                </a:cubicBezTo>
                <a:cubicBezTo>
                  <a:pt x="218" y="270"/>
                  <a:pt x="215" y="267"/>
                  <a:pt x="215" y="263"/>
                </a:cubicBezTo>
                <a:cubicBezTo>
                  <a:pt x="215" y="234"/>
                  <a:pt x="215" y="234"/>
                  <a:pt x="215" y="234"/>
                </a:cubicBezTo>
                <a:cubicBezTo>
                  <a:pt x="215" y="234"/>
                  <a:pt x="215" y="233"/>
                  <a:pt x="215" y="233"/>
                </a:cubicBezTo>
                <a:cubicBezTo>
                  <a:pt x="215" y="233"/>
                  <a:pt x="215" y="233"/>
                  <a:pt x="215" y="233"/>
                </a:cubicBezTo>
                <a:cubicBezTo>
                  <a:pt x="215" y="211"/>
                  <a:pt x="215" y="211"/>
                  <a:pt x="215" y="211"/>
                </a:cubicBezTo>
                <a:cubicBezTo>
                  <a:pt x="209" y="211"/>
                  <a:pt x="209" y="211"/>
                  <a:pt x="209" y="211"/>
                </a:cubicBezTo>
                <a:cubicBezTo>
                  <a:pt x="209" y="233"/>
                  <a:pt x="209" y="233"/>
                  <a:pt x="209" y="233"/>
                </a:cubicBezTo>
                <a:cubicBezTo>
                  <a:pt x="209" y="233"/>
                  <a:pt x="209" y="233"/>
                  <a:pt x="209" y="233"/>
                </a:cubicBezTo>
                <a:cubicBezTo>
                  <a:pt x="209" y="233"/>
                  <a:pt x="209" y="234"/>
                  <a:pt x="209" y="234"/>
                </a:cubicBezTo>
                <a:cubicBezTo>
                  <a:pt x="209" y="263"/>
                  <a:pt x="209" y="263"/>
                  <a:pt x="209" y="263"/>
                </a:cubicBezTo>
                <a:cubicBezTo>
                  <a:pt x="209" y="267"/>
                  <a:pt x="206" y="270"/>
                  <a:pt x="203" y="270"/>
                </a:cubicBezTo>
                <a:cubicBezTo>
                  <a:pt x="199" y="270"/>
                  <a:pt x="196" y="267"/>
                  <a:pt x="196" y="263"/>
                </a:cubicBezTo>
                <a:cubicBezTo>
                  <a:pt x="196" y="234"/>
                  <a:pt x="196" y="234"/>
                  <a:pt x="196" y="234"/>
                </a:cubicBezTo>
                <a:cubicBezTo>
                  <a:pt x="196" y="234"/>
                  <a:pt x="196" y="233"/>
                  <a:pt x="196" y="233"/>
                </a:cubicBezTo>
                <a:cubicBezTo>
                  <a:pt x="196" y="233"/>
                  <a:pt x="196" y="233"/>
                  <a:pt x="196" y="233"/>
                </a:cubicBezTo>
                <a:cubicBezTo>
                  <a:pt x="196" y="204"/>
                  <a:pt x="196" y="204"/>
                  <a:pt x="196" y="204"/>
                </a:cubicBezTo>
                <a:cubicBezTo>
                  <a:pt x="196" y="204"/>
                  <a:pt x="196" y="203"/>
                  <a:pt x="196" y="203"/>
                </a:cubicBezTo>
                <a:cubicBezTo>
                  <a:pt x="196" y="203"/>
                  <a:pt x="196" y="203"/>
                  <a:pt x="196" y="203"/>
                </a:cubicBezTo>
                <a:cubicBezTo>
                  <a:pt x="195" y="169"/>
                  <a:pt x="195" y="169"/>
                  <a:pt x="195" y="169"/>
                </a:cubicBezTo>
                <a:cubicBezTo>
                  <a:pt x="194" y="170"/>
                  <a:pt x="193" y="170"/>
                  <a:pt x="192" y="170"/>
                </a:cubicBezTo>
                <a:cubicBezTo>
                  <a:pt x="192" y="190"/>
                  <a:pt x="192" y="190"/>
                  <a:pt x="192" y="190"/>
                </a:cubicBezTo>
                <a:cubicBezTo>
                  <a:pt x="192" y="190"/>
                  <a:pt x="192" y="190"/>
                  <a:pt x="192" y="190"/>
                </a:cubicBezTo>
                <a:cubicBezTo>
                  <a:pt x="192" y="190"/>
                  <a:pt x="192" y="190"/>
                  <a:pt x="192" y="190"/>
                </a:cubicBezTo>
                <a:cubicBezTo>
                  <a:pt x="192" y="205"/>
                  <a:pt x="192" y="205"/>
                  <a:pt x="192" y="205"/>
                </a:cubicBezTo>
                <a:cubicBezTo>
                  <a:pt x="192" y="209"/>
                  <a:pt x="190" y="211"/>
                  <a:pt x="186" y="211"/>
                </a:cubicBezTo>
                <a:cubicBezTo>
                  <a:pt x="183" y="211"/>
                  <a:pt x="180" y="209"/>
                  <a:pt x="180" y="205"/>
                </a:cubicBezTo>
                <a:cubicBezTo>
                  <a:pt x="180" y="190"/>
                  <a:pt x="180" y="190"/>
                  <a:pt x="180" y="190"/>
                </a:cubicBezTo>
                <a:cubicBezTo>
                  <a:pt x="180" y="190"/>
                  <a:pt x="180" y="190"/>
                  <a:pt x="180" y="190"/>
                </a:cubicBezTo>
                <a:cubicBezTo>
                  <a:pt x="180" y="190"/>
                  <a:pt x="180" y="190"/>
                  <a:pt x="180" y="190"/>
                </a:cubicBezTo>
                <a:cubicBezTo>
                  <a:pt x="180" y="164"/>
                  <a:pt x="180" y="164"/>
                  <a:pt x="180" y="164"/>
                </a:cubicBezTo>
                <a:cubicBezTo>
                  <a:pt x="180" y="164"/>
                  <a:pt x="180" y="164"/>
                  <a:pt x="180" y="164"/>
                </a:cubicBezTo>
                <a:cubicBezTo>
                  <a:pt x="180" y="161"/>
                  <a:pt x="183" y="157"/>
                  <a:pt x="188" y="156"/>
                </a:cubicBezTo>
                <a:cubicBezTo>
                  <a:pt x="204" y="153"/>
                  <a:pt x="221" y="153"/>
                  <a:pt x="237" y="156"/>
                </a:cubicBezTo>
                <a:cubicBezTo>
                  <a:pt x="241" y="157"/>
                  <a:pt x="244" y="161"/>
                  <a:pt x="244" y="164"/>
                </a:cubicBezTo>
                <a:cubicBezTo>
                  <a:pt x="244" y="164"/>
                  <a:pt x="244" y="164"/>
                  <a:pt x="244" y="164"/>
                </a:cubicBezTo>
                <a:cubicBezTo>
                  <a:pt x="244" y="190"/>
                  <a:pt x="244" y="190"/>
                  <a:pt x="244" y="190"/>
                </a:cubicBezTo>
                <a:cubicBezTo>
                  <a:pt x="244" y="190"/>
                  <a:pt x="244" y="190"/>
                  <a:pt x="244" y="190"/>
                </a:cubicBezTo>
                <a:cubicBezTo>
                  <a:pt x="244" y="190"/>
                  <a:pt x="244" y="190"/>
                  <a:pt x="244" y="190"/>
                </a:cubicBezTo>
                <a:cubicBezTo>
                  <a:pt x="244" y="205"/>
                  <a:pt x="244" y="205"/>
                  <a:pt x="244" y="205"/>
                </a:cubicBezTo>
                <a:cubicBezTo>
                  <a:pt x="244" y="209"/>
                  <a:pt x="242" y="211"/>
                  <a:pt x="238" y="211"/>
                </a:cubicBezTo>
                <a:cubicBezTo>
                  <a:pt x="235" y="211"/>
                  <a:pt x="232" y="209"/>
                  <a:pt x="232" y="20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Oval 5"/>
          <p:cNvSpPr/>
          <p:nvPr/>
        </p:nvSpPr>
        <p:spPr>
          <a:xfrm>
            <a:off x="3031861" y="3564277"/>
            <a:ext cx="297180" cy="297180"/>
          </a:xfrm>
          <a:prstGeom prst="ellipse">
            <a:avLst/>
          </a:prstGeom>
          <a:solidFill>
            <a:schemeClr val="accent1"/>
          </a:solidFill>
          <a:ln w="26425" cap="flat" cmpd="sng" algn="ctr">
            <a:solidFill>
              <a:schemeClr val="bg2"/>
            </a:solidFill>
            <a:prstDash val="solid"/>
          </a:ln>
          <a:effectLst/>
        </p:spPr>
        <p:txBody>
          <a:bodyPr anchor="ctr"/>
          <a:lstStyle/>
          <a:p>
            <a:pPr marL="0" marR="0" lvl="0" indent="0" algn="ctr" defTabSz="816268"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a:ea typeface="+mn-ea"/>
                <a:cs typeface="+mn-cs"/>
              </a:rPr>
              <a:t>1</a:t>
            </a:r>
          </a:p>
        </p:txBody>
      </p:sp>
      <p:sp>
        <p:nvSpPr>
          <p:cNvPr id="7" name="Oval 6"/>
          <p:cNvSpPr/>
          <p:nvPr/>
        </p:nvSpPr>
        <p:spPr>
          <a:xfrm>
            <a:off x="4095990" y="3564277"/>
            <a:ext cx="297180" cy="297180"/>
          </a:xfrm>
          <a:prstGeom prst="ellipse">
            <a:avLst/>
          </a:prstGeom>
          <a:solidFill>
            <a:schemeClr val="accent1"/>
          </a:solidFill>
          <a:ln w="26425" cap="flat" cmpd="sng" algn="ctr">
            <a:solidFill>
              <a:schemeClr val="bg2"/>
            </a:solidFill>
            <a:prstDash val="solid"/>
          </a:ln>
          <a:effectLst/>
        </p:spPr>
        <p:txBody>
          <a:bodyPr anchor="ctr"/>
          <a:lstStyle/>
          <a:p>
            <a:pPr marL="0" marR="0" lvl="0" indent="0" algn="ctr" defTabSz="816268"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a:ea typeface="+mn-ea"/>
                <a:cs typeface="+mn-cs"/>
              </a:rPr>
              <a:t>2</a:t>
            </a:r>
          </a:p>
        </p:txBody>
      </p:sp>
      <p:sp>
        <p:nvSpPr>
          <p:cNvPr id="8" name="Oval 7"/>
          <p:cNvSpPr/>
          <p:nvPr/>
        </p:nvSpPr>
        <p:spPr>
          <a:xfrm>
            <a:off x="5160119" y="3564277"/>
            <a:ext cx="297180" cy="297180"/>
          </a:xfrm>
          <a:prstGeom prst="ellipse">
            <a:avLst/>
          </a:prstGeom>
          <a:solidFill>
            <a:schemeClr val="accent1"/>
          </a:solidFill>
          <a:ln w="26425" cap="flat" cmpd="sng" algn="ctr">
            <a:solidFill>
              <a:schemeClr val="bg2"/>
            </a:solidFill>
            <a:prstDash val="solid"/>
          </a:ln>
          <a:effectLst/>
        </p:spPr>
        <p:txBody>
          <a:bodyPr anchor="ctr"/>
          <a:lstStyle/>
          <a:p>
            <a:pPr marL="0" marR="0" lvl="0" indent="0" algn="ctr" defTabSz="816268"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a:ea typeface="+mn-ea"/>
                <a:cs typeface="+mn-cs"/>
              </a:rPr>
              <a:t>3</a:t>
            </a:r>
          </a:p>
        </p:txBody>
      </p:sp>
      <p:sp>
        <p:nvSpPr>
          <p:cNvPr id="9" name="Oval 8"/>
          <p:cNvSpPr/>
          <p:nvPr/>
        </p:nvSpPr>
        <p:spPr>
          <a:xfrm>
            <a:off x="6224248" y="3564277"/>
            <a:ext cx="297180" cy="297180"/>
          </a:xfrm>
          <a:prstGeom prst="ellipse">
            <a:avLst/>
          </a:prstGeom>
          <a:solidFill>
            <a:schemeClr val="accent1"/>
          </a:solidFill>
          <a:ln w="26425" cap="flat" cmpd="sng" algn="ctr">
            <a:solidFill>
              <a:schemeClr val="bg2"/>
            </a:solidFill>
            <a:prstDash val="solid"/>
          </a:ln>
          <a:effectLst/>
        </p:spPr>
        <p:txBody>
          <a:bodyPr anchor="ctr"/>
          <a:lstStyle/>
          <a:p>
            <a:pPr marL="0" marR="0" lvl="0" indent="0" algn="ctr" defTabSz="816268"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a:ea typeface="+mn-ea"/>
                <a:cs typeface="+mn-cs"/>
              </a:rPr>
              <a:t>4</a:t>
            </a:r>
          </a:p>
        </p:txBody>
      </p:sp>
      <p:sp>
        <p:nvSpPr>
          <p:cNvPr id="10" name="Oval 9"/>
          <p:cNvSpPr/>
          <p:nvPr/>
        </p:nvSpPr>
        <p:spPr>
          <a:xfrm>
            <a:off x="7237153" y="3564277"/>
            <a:ext cx="297180" cy="297180"/>
          </a:xfrm>
          <a:prstGeom prst="ellipse">
            <a:avLst/>
          </a:prstGeom>
          <a:solidFill>
            <a:schemeClr val="accent1"/>
          </a:solidFill>
          <a:ln w="26425" cap="flat" cmpd="sng" algn="ctr">
            <a:solidFill>
              <a:schemeClr val="bg2"/>
            </a:solidFill>
            <a:prstDash val="solid"/>
          </a:ln>
          <a:effectLst/>
        </p:spPr>
        <p:txBody>
          <a:bodyPr anchor="ctr"/>
          <a:lstStyle/>
          <a:p>
            <a:pPr marL="0" marR="0" lvl="0" indent="0" algn="ctr" defTabSz="816268"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a:ea typeface="+mn-ea"/>
                <a:cs typeface="+mn-cs"/>
              </a:rPr>
              <a:t>5</a:t>
            </a:r>
          </a:p>
        </p:txBody>
      </p:sp>
      <p:sp>
        <p:nvSpPr>
          <p:cNvPr id="11" name="Oval 10"/>
          <p:cNvSpPr/>
          <p:nvPr/>
        </p:nvSpPr>
        <p:spPr>
          <a:xfrm>
            <a:off x="8301282" y="3564277"/>
            <a:ext cx="297180" cy="297180"/>
          </a:xfrm>
          <a:prstGeom prst="ellipse">
            <a:avLst/>
          </a:prstGeom>
          <a:solidFill>
            <a:schemeClr val="accent1"/>
          </a:solidFill>
          <a:ln w="26425" cap="flat" cmpd="sng" algn="ctr">
            <a:solidFill>
              <a:schemeClr val="bg2"/>
            </a:solidFill>
            <a:prstDash val="solid"/>
          </a:ln>
          <a:effectLst/>
        </p:spPr>
        <p:txBody>
          <a:bodyPr anchor="ctr"/>
          <a:lstStyle/>
          <a:p>
            <a:pPr marL="0" marR="0" lvl="0" indent="0" algn="ctr" defTabSz="816268"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a:ea typeface="+mn-ea"/>
                <a:cs typeface="+mn-cs"/>
              </a:rPr>
              <a:t>6</a:t>
            </a:r>
          </a:p>
        </p:txBody>
      </p:sp>
      <p:sp>
        <p:nvSpPr>
          <p:cNvPr id="12" name="Oval 11"/>
          <p:cNvSpPr/>
          <p:nvPr/>
        </p:nvSpPr>
        <p:spPr>
          <a:xfrm>
            <a:off x="9365411" y="3564277"/>
            <a:ext cx="297180" cy="297180"/>
          </a:xfrm>
          <a:prstGeom prst="ellipse">
            <a:avLst/>
          </a:prstGeom>
          <a:solidFill>
            <a:schemeClr val="accent1"/>
          </a:solidFill>
          <a:ln w="26425" cap="flat" cmpd="sng" algn="ctr">
            <a:solidFill>
              <a:schemeClr val="bg2"/>
            </a:solidFill>
            <a:prstDash val="solid"/>
          </a:ln>
          <a:effectLst/>
        </p:spPr>
        <p:txBody>
          <a:bodyPr anchor="ctr"/>
          <a:lstStyle/>
          <a:p>
            <a:pPr marL="0" marR="0" lvl="0" indent="0" algn="ctr" defTabSz="816268"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a:ea typeface="+mn-ea"/>
                <a:cs typeface="+mn-cs"/>
              </a:rPr>
              <a:t>7</a:t>
            </a:r>
          </a:p>
        </p:txBody>
      </p:sp>
      <p:sp>
        <p:nvSpPr>
          <p:cNvPr id="20" name="Freeform 19"/>
          <p:cNvSpPr/>
          <p:nvPr/>
        </p:nvSpPr>
        <p:spPr>
          <a:xfrm>
            <a:off x="2419613" y="1893376"/>
            <a:ext cx="1422267" cy="731520"/>
          </a:xfrm>
          <a:custGeom>
            <a:avLst/>
            <a:gdLst>
              <a:gd name="connsiteX0" fmla="*/ 0 w 1013456"/>
              <a:gd name="connsiteY0" fmla="*/ 0 h 1188720"/>
              <a:gd name="connsiteX1" fmla="*/ 1013456 w 1013456"/>
              <a:gd name="connsiteY1" fmla="*/ 0 h 1188720"/>
              <a:gd name="connsiteX2" fmla="*/ 1013456 w 1013456"/>
              <a:gd name="connsiteY2" fmla="*/ 1188720 h 1188720"/>
              <a:gd name="connsiteX3" fmla="*/ 0 w 1013456"/>
              <a:gd name="connsiteY3" fmla="*/ 1188720 h 1188720"/>
              <a:gd name="connsiteX4" fmla="*/ 0 w 1013456"/>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56" h="1188720">
                <a:moveTo>
                  <a:pt x="0" y="0"/>
                </a:moveTo>
                <a:lnTo>
                  <a:pt x="1013456" y="0"/>
                </a:lnTo>
                <a:lnTo>
                  <a:pt x="1013456" y="1188720"/>
                </a:lnTo>
                <a:lnTo>
                  <a:pt x="0" y="1188720"/>
                </a:lnTo>
                <a:lnTo>
                  <a:pt x="0" y="0"/>
                </a:lnTo>
                <a:close/>
              </a:path>
            </a:pathLst>
          </a:custGeom>
          <a:noFill/>
          <a:ln>
            <a:noFill/>
          </a:ln>
          <a:effectLst/>
        </p:spPr>
        <p:txBody>
          <a:bodyPr spcFirstLastPara="0" vert="horz" wrap="square" lIns="199136" tIns="199136" rIns="199136" bIns="199136" numCol="1" spcCol="1270" anchor="b"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srgbClr val="5F5F5F"/>
                </a:solidFill>
                <a:effectLst/>
                <a:uLnTx/>
                <a:uFillTx/>
                <a:latin typeface="Calibri"/>
                <a:ea typeface="+mn-ea"/>
                <a:cs typeface="+mn-cs"/>
              </a:rPr>
              <a:t>Notify</a:t>
            </a:r>
          </a:p>
        </p:txBody>
      </p:sp>
      <p:sp>
        <p:nvSpPr>
          <p:cNvPr id="21" name="Freeform 20"/>
          <p:cNvSpPr/>
          <p:nvPr/>
        </p:nvSpPr>
        <p:spPr>
          <a:xfrm>
            <a:off x="4834569" y="1894464"/>
            <a:ext cx="914400" cy="731520"/>
          </a:xfrm>
          <a:custGeom>
            <a:avLst/>
            <a:gdLst>
              <a:gd name="connsiteX0" fmla="*/ 0 w 1013456"/>
              <a:gd name="connsiteY0" fmla="*/ 0 h 1188720"/>
              <a:gd name="connsiteX1" fmla="*/ 1013456 w 1013456"/>
              <a:gd name="connsiteY1" fmla="*/ 0 h 1188720"/>
              <a:gd name="connsiteX2" fmla="*/ 1013456 w 1013456"/>
              <a:gd name="connsiteY2" fmla="*/ 1188720 h 1188720"/>
              <a:gd name="connsiteX3" fmla="*/ 0 w 1013456"/>
              <a:gd name="connsiteY3" fmla="*/ 1188720 h 1188720"/>
              <a:gd name="connsiteX4" fmla="*/ 0 w 1013456"/>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56" h="1188720">
                <a:moveTo>
                  <a:pt x="0" y="0"/>
                </a:moveTo>
                <a:lnTo>
                  <a:pt x="1013456" y="0"/>
                </a:lnTo>
                <a:lnTo>
                  <a:pt x="1013456" y="1188720"/>
                </a:lnTo>
                <a:lnTo>
                  <a:pt x="0" y="1188720"/>
                </a:lnTo>
                <a:lnTo>
                  <a:pt x="0" y="0"/>
                </a:lnTo>
                <a:close/>
              </a:path>
            </a:pathLst>
          </a:custGeom>
          <a:noFill/>
          <a:ln>
            <a:noFill/>
          </a:ln>
          <a:effectLst/>
        </p:spPr>
        <p:txBody>
          <a:bodyPr spcFirstLastPara="0" vert="horz" wrap="square" lIns="199136" tIns="199136" rIns="199136" bIns="199136" numCol="1" spcCol="1270" anchor="b"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srgbClr val="5F5F5F"/>
                </a:solidFill>
                <a:effectLst/>
                <a:uLnTx/>
                <a:uFillTx/>
                <a:latin typeface="Calibri"/>
                <a:ea typeface="+mn-ea"/>
                <a:cs typeface="+mn-cs"/>
              </a:rPr>
              <a:t>Ask</a:t>
            </a:r>
          </a:p>
        </p:txBody>
      </p:sp>
      <p:sp>
        <p:nvSpPr>
          <p:cNvPr id="22" name="Freeform 21"/>
          <p:cNvSpPr/>
          <p:nvPr/>
        </p:nvSpPr>
        <p:spPr>
          <a:xfrm>
            <a:off x="6534691" y="1932021"/>
            <a:ext cx="1668224" cy="731520"/>
          </a:xfrm>
          <a:custGeom>
            <a:avLst/>
            <a:gdLst>
              <a:gd name="connsiteX0" fmla="*/ 0 w 1013456"/>
              <a:gd name="connsiteY0" fmla="*/ 0 h 1188720"/>
              <a:gd name="connsiteX1" fmla="*/ 1013456 w 1013456"/>
              <a:gd name="connsiteY1" fmla="*/ 0 h 1188720"/>
              <a:gd name="connsiteX2" fmla="*/ 1013456 w 1013456"/>
              <a:gd name="connsiteY2" fmla="*/ 1188720 h 1188720"/>
              <a:gd name="connsiteX3" fmla="*/ 0 w 1013456"/>
              <a:gd name="connsiteY3" fmla="*/ 1188720 h 1188720"/>
              <a:gd name="connsiteX4" fmla="*/ 0 w 1013456"/>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56" h="1188720">
                <a:moveTo>
                  <a:pt x="0" y="0"/>
                </a:moveTo>
                <a:lnTo>
                  <a:pt x="1013456" y="0"/>
                </a:lnTo>
                <a:lnTo>
                  <a:pt x="1013456" y="1188720"/>
                </a:lnTo>
                <a:lnTo>
                  <a:pt x="0" y="1188720"/>
                </a:lnTo>
                <a:lnTo>
                  <a:pt x="0" y="0"/>
                </a:lnTo>
                <a:close/>
              </a:path>
            </a:pathLst>
          </a:custGeom>
          <a:noFill/>
          <a:ln>
            <a:noFill/>
          </a:ln>
          <a:effectLst/>
        </p:spPr>
        <p:txBody>
          <a:bodyPr spcFirstLastPara="0" vert="horz" wrap="square" lIns="199136" tIns="199136" rIns="199136" bIns="199136" numCol="1" spcCol="1270" anchor="b"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srgbClr val="5F5F5F"/>
                </a:solidFill>
                <a:effectLst/>
                <a:uLnTx/>
                <a:uFillTx/>
                <a:latin typeface="Calibri"/>
                <a:ea typeface="+mn-ea"/>
                <a:cs typeface="+mn-cs"/>
              </a:rPr>
              <a:t>Focus</a:t>
            </a:r>
          </a:p>
        </p:txBody>
      </p:sp>
      <p:sp>
        <p:nvSpPr>
          <p:cNvPr id="23" name="Freeform 22"/>
          <p:cNvSpPr/>
          <p:nvPr/>
        </p:nvSpPr>
        <p:spPr>
          <a:xfrm>
            <a:off x="8387016" y="1893376"/>
            <a:ext cx="2371054" cy="731520"/>
          </a:xfrm>
          <a:custGeom>
            <a:avLst/>
            <a:gdLst>
              <a:gd name="connsiteX0" fmla="*/ 0 w 1013456"/>
              <a:gd name="connsiteY0" fmla="*/ 0 h 1188720"/>
              <a:gd name="connsiteX1" fmla="*/ 1013456 w 1013456"/>
              <a:gd name="connsiteY1" fmla="*/ 0 h 1188720"/>
              <a:gd name="connsiteX2" fmla="*/ 1013456 w 1013456"/>
              <a:gd name="connsiteY2" fmla="*/ 1188720 h 1188720"/>
              <a:gd name="connsiteX3" fmla="*/ 0 w 1013456"/>
              <a:gd name="connsiteY3" fmla="*/ 1188720 h 1188720"/>
              <a:gd name="connsiteX4" fmla="*/ 0 w 1013456"/>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56" h="1188720">
                <a:moveTo>
                  <a:pt x="0" y="0"/>
                </a:moveTo>
                <a:lnTo>
                  <a:pt x="1013456" y="0"/>
                </a:lnTo>
                <a:lnTo>
                  <a:pt x="1013456" y="1188720"/>
                </a:lnTo>
                <a:lnTo>
                  <a:pt x="0" y="1188720"/>
                </a:lnTo>
                <a:lnTo>
                  <a:pt x="0" y="0"/>
                </a:lnTo>
                <a:close/>
              </a:path>
            </a:pathLst>
          </a:custGeom>
          <a:noFill/>
          <a:ln>
            <a:noFill/>
          </a:ln>
          <a:effectLst/>
        </p:spPr>
        <p:txBody>
          <a:bodyPr spcFirstLastPara="0" vert="horz" wrap="square" lIns="199136" tIns="199136" rIns="199136" bIns="199136" numCol="1" spcCol="1270" anchor="b"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srgbClr val="5F5F5F"/>
                </a:solidFill>
                <a:effectLst/>
                <a:uLnTx/>
                <a:uFillTx/>
                <a:latin typeface="Calibri"/>
                <a:ea typeface="+mn-ea"/>
                <a:cs typeface="+mn-cs"/>
              </a:rPr>
              <a:t>Recommend</a:t>
            </a:r>
          </a:p>
        </p:txBody>
      </p:sp>
      <p:sp>
        <p:nvSpPr>
          <p:cNvPr id="24" name="Freeform 23"/>
          <p:cNvSpPr/>
          <p:nvPr/>
        </p:nvSpPr>
        <p:spPr>
          <a:xfrm>
            <a:off x="3772926" y="4999123"/>
            <a:ext cx="1013456" cy="731520"/>
          </a:xfrm>
          <a:custGeom>
            <a:avLst/>
            <a:gdLst>
              <a:gd name="connsiteX0" fmla="*/ 0 w 1013456"/>
              <a:gd name="connsiteY0" fmla="*/ 0 h 1188720"/>
              <a:gd name="connsiteX1" fmla="*/ 1013456 w 1013456"/>
              <a:gd name="connsiteY1" fmla="*/ 0 h 1188720"/>
              <a:gd name="connsiteX2" fmla="*/ 1013456 w 1013456"/>
              <a:gd name="connsiteY2" fmla="*/ 1188720 h 1188720"/>
              <a:gd name="connsiteX3" fmla="*/ 0 w 1013456"/>
              <a:gd name="connsiteY3" fmla="*/ 1188720 h 1188720"/>
              <a:gd name="connsiteX4" fmla="*/ 0 w 1013456"/>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56" h="1188720">
                <a:moveTo>
                  <a:pt x="0" y="0"/>
                </a:moveTo>
                <a:lnTo>
                  <a:pt x="1013456" y="0"/>
                </a:lnTo>
                <a:lnTo>
                  <a:pt x="1013456" y="1188720"/>
                </a:lnTo>
                <a:lnTo>
                  <a:pt x="0" y="1188720"/>
                </a:lnTo>
                <a:lnTo>
                  <a:pt x="0" y="0"/>
                </a:lnTo>
                <a:close/>
              </a:path>
            </a:pathLst>
          </a:custGeom>
          <a:noFill/>
          <a:ln>
            <a:noFill/>
          </a:ln>
          <a:effectLst/>
        </p:spPr>
        <p:txBody>
          <a:bodyPr spcFirstLastPara="0" vert="horz" wrap="square" lIns="199136" tIns="199136" rIns="199136" bIns="199136" numCol="1" spcCol="1270" anchor="t"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srgbClr val="5F5F5F"/>
                </a:solidFill>
                <a:effectLst/>
                <a:uLnTx/>
                <a:uFillTx/>
                <a:latin typeface="Calibri"/>
                <a:ea typeface="+mn-ea"/>
                <a:cs typeface="+mn-cs"/>
              </a:rPr>
              <a:t>Use</a:t>
            </a:r>
          </a:p>
        </p:txBody>
      </p:sp>
      <p:sp>
        <p:nvSpPr>
          <p:cNvPr id="25" name="Freeform 24"/>
          <p:cNvSpPr/>
          <p:nvPr/>
        </p:nvSpPr>
        <p:spPr>
          <a:xfrm>
            <a:off x="5694449" y="4999123"/>
            <a:ext cx="1519633" cy="731521"/>
          </a:xfrm>
          <a:custGeom>
            <a:avLst/>
            <a:gdLst>
              <a:gd name="connsiteX0" fmla="*/ 0 w 1013456"/>
              <a:gd name="connsiteY0" fmla="*/ 0 h 1188720"/>
              <a:gd name="connsiteX1" fmla="*/ 1013456 w 1013456"/>
              <a:gd name="connsiteY1" fmla="*/ 0 h 1188720"/>
              <a:gd name="connsiteX2" fmla="*/ 1013456 w 1013456"/>
              <a:gd name="connsiteY2" fmla="*/ 1188720 h 1188720"/>
              <a:gd name="connsiteX3" fmla="*/ 0 w 1013456"/>
              <a:gd name="connsiteY3" fmla="*/ 1188720 h 1188720"/>
              <a:gd name="connsiteX4" fmla="*/ 0 w 1013456"/>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56" h="1188720">
                <a:moveTo>
                  <a:pt x="0" y="0"/>
                </a:moveTo>
                <a:lnTo>
                  <a:pt x="1013456" y="0"/>
                </a:lnTo>
                <a:lnTo>
                  <a:pt x="1013456" y="1188720"/>
                </a:lnTo>
                <a:lnTo>
                  <a:pt x="0" y="1188720"/>
                </a:lnTo>
                <a:lnTo>
                  <a:pt x="0" y="0"/>
                </a:lnTo>
                <a:close/>
              </a:path>
            </a:pathLst>
          </a:custGeom>
          <a:noFill/>
          <a:ln>
            <a:noFill/>
          </a:ln>
          <a:effectLst/>
        </p:spPr>
        <p:txBody>
          <a:bodyPr spcFirstLastPara="0" vert="horz" wrap="square" lIns="199136" tIns="199136" rIns="199136" bIns="199136" numCol="1" spcCol="1270" anchor="t"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srgbClr val="5F5F5F"/>
                </a:solidFill>
                <a:effectLst/>
                <a:uLnTx/>
                <a:uFillTx/>
                <a:latin typeface="Calibri"/>
                <a:ea typeface="+mn-ea"/>
                <a:cs typeface="+mn-cs"/>
              </a:rPr>
              <a:t>Listen</a:t>
            </a:r>
          </a:p>
        </p:txBody>
      </p:sp>
      <p:sp>
        <p:nvSpPr>
          <p:cNvPr id="26" name="Freeform 25"/>
          <p:cNvSpPr/>
          <p:nvPr/>
        </p:nvSpPr>
        <p:spPr>
          <a:xfrm>
            <a:off x="7697189" y="4999123"/>
            <a:ext cx="1668222" cy="731521"/>
          </a:xfrm>
          <a:custGeom>
            <a:avLst/>
            <a:gdLst>
              <a:gd name="connsiteX0" fmla="*/ 0 w 1013456"/>
              <a:gd name="connsiteY0" fmla="*/ 0 h 1188720"/>
              <a:gd name="connsiteX1" fmla="*/ 1013456 w 1013456"/>
              <a:gd name="connsiteY1" fmla="*/ 0 h 1188720"/>
              <a:gd name="connsiteX2" fmla="*/ 1013456 w 1013456"/>
              <a:gd name="connsiteY2" fmla="*/ 1188720 h 1188720"/>
              <a:gd name="connsiteX3" fmla="*/ 0 w 1013456"/>
              <a:gd name="connsiteY3" fmla="*/ 1188720 h 1188720"/>
              <a:gd name="connsiteX4" fmla="*/ 0 w 1013456"/>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56" h="1188720">
                <a:moveTo>
                  <a:pt x="0" y="0"/>
                </a:moveTo>
                <a:lnTo>
                  <a:pt x="1013456" y="0"/>
                </a:lnTo>
                <a:lnTo>
                  <a:pt x="1013456" y="1188720"/>
                </a:lnTo>
                <a:lnTo>
                  <a:pt x="0" y="1188720"/>
                </a:lnTo>
                <a:lnTo>
                  <a:pt x="0" y="0"/>
                </a:lnTo>
                <a:close/>
              </a:path>
            </a:pathLst>
          </a:custGeom>
          <a:noFill/>
          <a:ln>
            <a:noFill/>
          </a:ln>
          <a:effectLst/>
        </p:spPr>
        <p:txBody>
          <a:bodyPr spcFirstLastPara="0" vert="horz" wrap="square" lIns="199136" tIns="199136" rIns="199136" bIns="199136" numCol="1" spcCol="1270" anchor="t"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srgbClr val="5F5F5F"/>
                </a:solidFill>
                <a:effectLst/>
                <a:uLnTx/>
                <a:uFillTx/>
                <a:latin typeface="Calibri"/>
                <a:ea typeface="+mn-ea"/>
                <a:cs typeface="+mn-cs"/>
              </a:rPr>
              <a:t>Create</a:t>
            </a:r>
          </a:p>
        </p:txBody>
      </p:sp>
    </p:spTree>
    <p:extLst>
      <p:ext uri="{BB962C8B-B14F-4D97-AF65-F5344CB8AC3E}">
        <p14:creationId xmlns:p14="http://schemas.microsoft.com/office/powerpoint/2010/main" val="137431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8</a:t>
            </a:fld>
            <a:endParaRPr lang="en-US" dirty="0"/>
          </a:p>
        </p:txBody>
      </p:sp>
      <p:sp>
        <p:nvSpPr>
          <p:cNvPr id="4" name="Text Placeholder 3"/>
          <p:cNvSpPr>
            <a:spLocks noGrp="1"/>
          </p:cNvSpPr>
          <p:nvPr>
            <p:ph type="body" sz="quarter" idx="20"/>
          </p:nvPr>
        </p:nvSpPr>
        <p:spPr>
          <a:xfrm>
            <a:off x="0" y="1573117"/>
            <a:ext cx="6574312" cy="3801583"/>
          </a:xfrm>
        </p:spPr>
        <p:txBody>
          <a:bodyPr>
            <a:normAutofit/>
          </a:bodyPr>
          <a:lstStyle/>
          <a:p>
            <a:r>
              <a:rPr lang="en-US" sz="4000" dirty="0"/>
              <a:t>Develop a family plan</a:t>
            </a:r>
          </a:p>
          <a:p>
            <a:pPr marL="342900" indent="-342900">
              <a:buClrTx/>
              <a:buFont typeface="Arial" panose="020B0604020202020204" pitchFamily="34" charset="0"/>
              <a:buChar char="•"/>
              <a:defRPr/>
            </a:pPr>
            <a:r>
              <a:rPr lang="en-US" sz="2800" dirty="0"/>
              <a:t>Discuss needs and costs</a:t>
            </a:r>
          </a:p>
          <a:p>
            <a:pPr marL="342900" indent="-342900">
              <a:buClrTx/>
              <a:buFont typeface="Arial" panose="020B0604020202020204" pitchFamily="34" charset="0"/>
              <a:buChar char="•"/>
              <a:defRPr/>
            </a:pPr>
            <a:r>
              <a:rPr lang="en-US" sz="2800" dirty="0"/>
              <a:t>Who will pay?</a:t>
            </a:r>
          </a:p>
          <a:p>
            <a:pPr marL="342900" indent="-342900">
              <a:buClrTx/>
              <a:buFont typeface="Arial" panose="020B0604020202020204" pitchFamily="34" charset="0"/>
              <a:buChar char="•"/>
              <a:defRPr/>
            </a:pPr>
            <a:r>
              <a:rPr lang="en-US" sz="2800" dirty="0"/>
              <a:t>Who will provide care?</a:t>
            </a:r>
          </a:p>
        </p:txBody>
      </p:sp>
      <p:sp>
        <p:nvSpPr>
          <p:cNvPr id="22" name="Content Placeholder 5"/>
          <p:cNvSpPr txBox="1">
            <a:spLocks/>
          </p:cNvSpPr>
          <p:nvPr/>
        </p:nvSpPr>
        <p:spPr>
          <a:xfrm>
            <a:off x="6769384" y="1962911"/>
            <a:ext cx="4670855" cy="3801205"/>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marL="342900" indent="-342900">
              <a:buFont typeface="Arial" panose="020B0604020202020204" pitchFamily="34" charset="0"/>
              <a:buChar char="•"/>
              <a:defRPr/>
            </a:pPr>
            <a:r>
              <a:rPr lang="en-US" dirty="0"/>
              <a:t>Needed services</a:t>
            </a:r>
          </a:p>
          <a:p>
            <a:pPr marL="981075" lvl="3" indent="-342900">
              <a:buFont typeface="Wingdings" panose="05000000000000000000" pitchFamily="2" charset="2"/>
              <a:buChar char="ü"/>
              <a:defRPr/>
            </a:pPr>
            <a:r>
              <a:rPr lang="en-US" sz="2000" dirty="0"/>
              <a:t>Transportation</a:t>
            </a:r>
          </a:p>
          <a:p>
            <a:pPr marL="981075" lvl="3" indent="-342900">
              <a:buFont typeface="Wingdings" panose="05000000000000000000" pitchFamily="2" charset="2"/>
              <a:buChar char="ü"/>
              <a:defRPr/>
            </a:pPr>
            <a:r>
              <a:rPr lang="en-US" sz="2000" dirty="0"/>
              <a:t>Home health aides</a:t>
            </a:r>
          </a:p>
          <a:p>
            <a:pPr marL="981075" lvl="3" indent="-342900">
              <a:buFont typeface="Wingdings" panose="05000000000000000000" pitchFamily="2" charset="2"/>
              <a:buChar char="ü"/>
              <a:defRPr/>
            </a:pPr>
            <a:r>
              <a:rPr lang="en-US" sz="2000" dirty="0"/>
              <a:t>Nurse</a:t>
            </a:r>
          </a:p>
          <a:p>
            <a:pPr marL="981075" lvl="3" indent="-342900">
              <a:buFont typeface="Wingdings" panose="05000000000000000000" pitchFamily="2" charset="2"/>
              <a:buChar char="ü"/>
              <a:defRPr/>
            </a:pPr>
            <a:r>
              <a:rPr lang="en-US" sz="2000" dirty="0"/>
              <a:t>Snow removal and lawn care</a:t>
            </a:r>
          </a:p>
          <a:p>
            <a:pPr marL="342900" indent="-342900">
              <a:buFont typeface="Arial" panose="020B0604020202020204" pitchFamily="34" charset="0"/>
              <a:buChar char="•"/>
              <a:defRPr/>
            </a:pPr>
            <a:r>
              <a:rPr lang="en-US" dirty="0"/>
              <a:t>Home modifications</a:t>
            </a:r>
          </a:p>
          <a:p>
            <a:pPr marL="981075" lvl="3" indent="-342900">
              <a:buFont typeface="Wingdings" panose="05000000000000000000" pitchFamily="2" charset="2"/>
              <a:buChar char="ü"/>
              <a:defRPr/>
            </a:pPr>
            <a:r>
              <a:rPr lang="en-US" sz="2000" dirty="0"/>
              <a:t>Home safety assessment</a:t>
            </a:r>
          </a:p>
          <a:p>
            <a:pPr marL="981075" lvl="3" indent="-342900">
              <a:buFont typeface="Wingdings" panose="05000000000000000000" pitchFamily="2" charset="2"/>
              <a:buChar char="ü"/>
              <a:defRPr/>
            </a:pPr>
            <a:r>
              <a:rPr lang="en-US" sz="2000" dirty="0"/>
              <a:t>Ramps</a:t>
            </a:r>
          </a:p>
          <a:p>
            <a:pPr marL="981075" lvl="3" indent="-342900">
              <a:buFont typeface="Wingdings" panose="05000000000000000000" pitchFamily="2" charset="2"/>
              <a:buChar char="ü"/>
              <a:defRPr/>
            </a:pPr>
            <a:r>
              <a:rPr lang="en-US" sz="2000" dirty="0"/>
              <a:t>Grab bars</a:t>
            </a:r>
          </a:p>
        </p:txBody>
      </p:sp>
    </p:spTree>
    <p:extLst>
      <p:ext uri="{BB962C8B-B14F-4D97-AF65-F5344CB8AC3E}">
        <p14:creationId xmlns:p14="http://schemas.microsoft.com/office/powerpoint/2010/main" val="131319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9</a:t>
            </a:fld>
            <a:endParaRPr lang="en-US" dirty="0"/>
          </a:p>
        </p:txBody>
      </p:sp>
      <p:sp>
        <p:nvSpPr>
          <p:cNvPr id="5" name="Text Placeholder 4"/>
          <p:cNvSpPr>
            <a:spLocks noGrp="1"/>
          </p:cNvSpPr>
          <p:nvPr>
            <p:ph type="body" sz="quarter" idx="20"/>
          </p:nvPr>
        </p:nvSpPr>
        <p:spPr/>
        <p:txBody>
          <a:bodyPr>
            <a:normAutofit/>
          </a:bodyPr>
          <a:lstStyle/>
          <a:p>
            <a:r>
              <a:rPr lang="en-US" dirty="0"/>
              <a:t>Paying for care</a:t>
            </a:r>
            <a:endParaRPr lang="en-US" b="1" dirty="0">
              <a:solidFill>
                <a:srgbClr val="FFF1BB"/>
              </a:solidFill>
            </a:endParaRP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t>01</a:t>
            </a:r>
          </a:p>
        </p:txBody>
      </p:sp>
      <p:sp>
        <p:nvSpPr>
          <p:cNvPr id="6" name="Slide Number Placeholder 1">
            <a:extLst>
              <a:ext uri="{FF2B5EF4-FFF2-40B4-BE49-F238E27FC236}">
                <a16:creationId xmlns:a16="http://schemas.microsoft.com/office/drawing/2014/main" id="{81378573-AED6-0A4E-806B-20B440BAB447}"/>
              </a:ext>
            </a:extLst>
          </p:cNvPr>
          <p:cNvSpPr txBox="1">
            <a:spLocks/>
          </p:cNvSpPr>
          <p:nvPr/>
        </p:nvSpPr>
        <p:spPr>
          <a:xfrm>
            <a:off x="380042" y="6325270"/>
            <a:ext cx="365760" cy="365125"/>
          </a:xfrm>
          <a:prstGeom prst="rect">
            <a:avLst/>
          </a:prstGeom>
        </p:spPr>
        <p:txBody>
          <a:bodyPr vert="horz" lIns="0" tIns="54409" rIns="0" bIns="54409" rtlCol="0" anchor="ctr"/>
          <a:lstStyle>
            <a:defPPr>
              <a:defRPr lang="en-US"/>
            </a:defPPr>
            <a:lvl1pPr marL="0" algn="l" defTabSz="1088167" rtl="0" eaLnBrk="1" latinLnBrk="0" hangingPunct="1">
              <a:defRPr sz="800" kern="1200">
                <a:solidFill>
                  <a:srgbClr val="4D4D4D"/>
                </a:solidFill>
                <a:latin typeface="Calibri" panose="020F0502020204030204" pitchFamily="34" charset="0"/>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a:lstStyle>
          <a:p>
            <a:fld id="{67FC5CDF-15F9-4054-9F50-C9080AAD3281}" type="slidenum">
              <a:rPr lang="en-US" smtClean="0"/>
              <a:pPr/>
              <a:t>9</a:t>
            </a:fld>
            <a:endParaRPr lang="en-US" dirty="0"/>
          </a:p>
        </p:txBody>
      </p:sp>
    </p:spTree>
    <p:extLst>
      <p:ext uri="{BB962C8B-B14F-4D97-AF65-F5344CB8AC3E}">
        <p14:creationId xmlns:p14="http://schemas.microsoft.com/office/powerpoint/2010/main" val="436501447"/>
      </p:ext>
    </p:extLst>
  </p:cSld>
  <p:clrMapOvr>
    <a:masterClrMapping/>
  </p:clrMapOvr>
</p:sld>
</file>

<file path=ppt/theme/theme1.xml><?xml version="1.0" encoding="utf-8"?>
<a:theme xmlns:a="http://schemas.openxmlformats.org/drawingml/2006/main" name="AZL_NY_MasterTemplate_2019.1">
  <a:themeElements>
    <a:clrScheme name="AZL Brand">
      <a:dk1>
        <a:srgbClr val="003781"/>
      </a:dk1>
      <a:lt1>
        <a:srgbClr val="424242"/>
      </a:lt1>
      <a:dk2>
        <a:srgbClr val="FFFFFF"/>
      </a:dk2>
      <a:lt2>
        <a:srgbClr val="F2F2F2"/>
      </a:lt2>
      <a:accent1>
        <a:srgbClr val="0F898F"/>
      </a:accent1>
      <a:accent2>
        <a:srgbClr val="0076BA"/>
      </a:accent2>
      <a:accent3>
        <a:srgbClr val="008265"/>
      </a:accent3>
      <a:accent4>
        <a:srgbClr val="93218B"/>
      </a:accent4>
      <a:accent5>
        <a:srgbClr val="CA4A4D"/>
      </a:accent5>
      <a:accent6>
        <a:srgbClr val="DF9900"/>
      </a:accent6>
      <a:hlink>
        <a:srgbClr val="006D43"/>
      </a:hlink>
      <a:folHlink>
        <a:srgbClr val="6F0A3C"/>
      </a:folHlink>
    </a:clrScheme>
    <a:fontScheme name="AZL Standard">
      <a:majorFont>
        <a:latin typeface="Calibri"/>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7DFE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solidFill>
              <a:schemeClr val="tx1"/>
            </a:solidFill>
          </a:defRPr>
        </a:defPPr>
      </a:lstStyle>
    </a:txDef>
  </a:objectDefaults>
  <a:extraClrSchemeLst/>
  <a:custClrLst>
    <a:custClr name="Black">
      <a:srgbClr val="424242"/>
    </a:custClr>
    <a:custClr name="Teal">
      <a:srgbClr val="0F898F"/>
    </a:custClr>
    <a:custClr name="FIAPurple">
      <a:srgbClr val="4C3048"/>
    </a:custClr>
    <a:custClr name="VA Green">
      <a:srgbClr val="094437"/>
    </a:custClr>
    <a:custClr name="LifeRed">
      <a:srgbClr val="6A0A19"/>
    </a:custClr>
    <a:custClr name="Cerulean">
      <a:srgbClr val="0076BA"/>
    </a:custClr>
    <a:custClr name="Green">
      <a:srgbClr val="008265"/>
    </a:custClr>
    <a:custClr name="Purple">
      <a:srgbClr val="93218B"/>
    </a:custClr>
    <a:custClr name="Coral">
      <a:srgbClr val="CA4A4D"/>
    </a:custClr>
    <a:custClr name="Orange">
      <a:srgbClr val="DF9900"/>
    </a:custClr>
    <a:custClr name="Gray">
      <a:srgbClr val="7F7F7F"/>
    </a:custClr>
    <a:custClr name="Teal Lt1">
      <a:srgbClr val="80CAD4"/>
    </a:custClr>
    <a:custClr name="FIA Purple">
      <a:srgbClr val="551461"/>
    </a:custClr>
    <a:custClr name="VA Green Lt1">
      <a:srgbClr val="318F35"/>
    </a:custClr>
    <a:custClr name="LifeRed Lt 1">
      <a:srgbClr val="98051D"/>
    </a:custClr>
    <a:custClr name="Blue Lt 1">
      <a:srgbClr val="77A6D2"/>
    </a:custClr>
    <a:custClr name="Green Lt 1">
      <a:srgbClr val="6DB3A3"/>
    </a:custClr>
    <a:custClr name="Purple Lt 1">
      <a:srgbClr val="D27AB2"/>
    </a:custClr>
    <a:custClr name="Coral Lt 1">
      <a:srgbClr val="D87856"/>
    </a:custClr>
    <a:custClr name="Orange Lt 1">
      <a:srgbClr val="F5BB06"/>
    </a:custClr>
    <a:custClr name="Light Gray">
      <a:srgbClr val="D9D9D9"/>
    </a:custClr>
    <a:custClr name="Teal Lt 2">
      <a:srgbClr val="B7DEF4"/>
    </a:custClr>
    <a:custClr name="FIA Purple Lt2">
      <a:srgbClr val="AF9EB9"/>
    </a:custClr>
    <a:custClr name="VA Green Lt 2">
      <a:srgbClr val="8EC98D"/>
    </a:custClr>
    <a:custClr name="LifeRed Lt 2">
      <a:srgbClr val="CD8787"/>
    </a:custClr>
    <a:custClr name="Blue Lt 2">
      <a:srgbClr val="C8DEF0"/>
    </a:custClr>
    <a:custClr name="Green Lt 2">
      <a:srgbClr val="A3CFC2"/>
    </a:custClr>
    <a:custClr name="Purple Lt 2">
      <a:srgbClr val="DDC1DC"/>
    </a:custClr>
    <a:custClr name="Coral Lt 2">
      <a:srgbClr val="F8D8C9"/>
    </a:custClr>
    <a:custClr name="Orange Lt 2">
      <a:srgbClr val="FFF1BB"/>
    </a:custClr>
    <a:custClr name="Black">
      <a:srgbClr val="000000"/>
    </a:custClr>
    <a:custClr name="Black Font">
      <a:srgbClr val="424242"/>
    </a:custClr>
    <a:custClr name="AZ Gray Light">
      <a:srgbClr val="7F7F7F"/>
    </a:custClr>
    <a:custClr name="Light Gray">
      <a:srgbClr val="E6E6E6"/>
    </a:custClr>
    <a:custClr name="AZ Blue">
      <a:srgbClr val="003781"/>
    </a:custClr>
    <a:custClr name="AZ Blue Lt1">
      <a:srgbClr val="426BB3"/>
    </a:custClr>
    <a:custClr name="AZ Blue Lt2">
      <a:srgbClr val="95ABC9"/>
    </a:custClr>
    <a:custClr name="Teal">
      <a:srgbClr val="0F898F"/>
    </a:custClr>
    <a:custClr name="Teal Lt1">
      <a:srgbClr val="80CAD4"/>
    </a:custClr>
    <a:custClr name="Teal Lt2">
      <a:srgbClr val="B7DFE4"/>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C34245716F74EA442005D3ACB553B" ma:contentTypeVersion="12" ma:contentTypeDescription="Create a new document." ma:contentTypeScope="" ma:versionID="62efc207c46d0d1174609aa1a3bb0ce5">
  <xsd:schema xmlns:xsd="http://www.w3.org/2001/XMLSchema" xmlns:xs="http://www.w3.org/2001/XMLSchema" xmlns:p="http://schemas.microsoft.com/office/2006/metadata/properties" xmlns:ns2="28a44199-1370-4e3c-89b8-5ca7ae031f67" xmlns:ns3="1bc2cad4-236a-4fe1-871a-4f11604928cd" targetNamespace="http://schemas.microsoft.com/office/2006/metadata/properties" ma:root="true" ma:fieldsID="1ee2b596069274d2fb14392d8190c4a9" ns2:_="" ns3:_="">
    <xsd:import namespace="28a44199-1370-4e3c-89b8-5ca7ae031f67"/>
    <xsd:import namespace="1bc2cad4-236a-4fe1-871a-4f11604928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44199-1370-4e3c-89b8-5ca7ae031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c2cad4-236a-4fe1-871a-4f11604928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904741-5D65-4131-8979-3874CB4AF523}"/>
</file>

<file path=customXml/itemProps2.xml><?xml version="1.0" encoding="utf-8"?>
<ds:datastoreItem xmlns:ds="http://schemas.openxmlformats.org/officeDocument/2006/customXml" ds:itemID="{FC684C69-3756-4896-853A-685A394EE4AC}"/>
</file>

<file path=customXml/itemProps3.xml><?xml version="1.0" encoding="utf-8"?>
<ds:datastoreItem xmlns:ds="http://schemas.openxmlformats.org/officeDocument/2006/customXml" ds:itemID="{CAF5CD2F-4581-4B2A-AD75-7A94A5C0104B}"/>
</file>

<file path=docProps/app.xml><?xml version="1.0" encoding="utf-8"?>
<Properties xmlns="http://schemas.openxmlformats.org/officeDocument/2006/extended-properties" xmlns:vt="http://schemas.openxmlformats.org/officeDocument/2006/docPropsVTypes">
  <Template>AZL_NY_MasterTemplate_2019.1</Template>
  <TotalTime>2699</TotalTime>
  <Words>7512</Words>
  <Application>Microsoft Office PowerPoint</Application>
  <PresentationFormat>Custom</PresentationFormat>
  <Paragraphs>619</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Wingdings</vt:lpstr>
      <vt:lpstr>AZL_NY_MasterTemplate_2019.1</vt:lpstr>
      <vt:lpstr>PowerPoint Presentation</vt:lpstr>
      <vt:lpstr>Please note</vt:lpstr>
      <vt:lpstr>Before we begin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vt:lpstr>
      <vt:lpstr>PowerPoint Presentation</vt:lpstr>
    </vt:vector>
  </TitlesOfParts>
  <Company>Allianz 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Christensen</dc:creator>
  <cp:keywords>FINAL</cp:keywords>
  <dc:description>V1.1</dc:description>
  <cp:lastModifiedBy>Collin Minor</cp:lastModifiedBy>
  <cp:revision>198</cp:revision>
  <cp:lastPrinted>2020-03-05T14:07:17Z</cp:lastPrinted>
  <dcterms:created xsi:type="dcterms:W3CDTF">2019-09-17T20:42:18Z</dcterms:created>
  <dcterms:modified xsi:type="dcterms:W3CDTF">2021-03-22T20:28:57Z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0x010100D90C34245716F74EA442005D3ACB553B</vt:lpwstr>
  </property>
</Properties>
</file>