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4"/>
  </p:notesMasterIdLst>
  <p:sldIdLst>
    <p:sldId id="273" r:id="rId2"/>
    <p:sldId id="257" r:id="rId3"/>
    <p:sldId id="274" r:id="rId4"/>
    <p:sldId id="275" r:id="rId5"/>
    <p:sldId id="308" r:id="rId6"/>
    <p:sldId id="267" r:id="rId7"/>
    <p:sldId id="284" r:id="rId8"/>
    <p:sldId id="309" r:id="rId9"/>
    <p:sldId id="262" r:id="rId10"/>
    <p:sldId id="268" r:id="rId11"/>
    <p:sldId id="282" r:id="rId12"/>
    <p:sldId id="277" r:id="rId13"/>
    <p:sldId id="310" r:id="rId14"/>
    <p:sldId id="269" r:id="rId15"/>
    <p:sldId id="261" r:id="rId16"/>
    <p:sldId id="287" r:id="rId17"/>
    <p:sldId id="276" r:id="rId18"/>
    <p:sldId id="263" r:id="rId19"/>
    <p:sldId id="291" r:id="rId20"/>
    <p:sldId id="272" r:id="rId21"/>
    <p:sldId id="292" r:id="rId22"/>
    <p:sldId id="298" r:id="rId23"/>
    <p:sldId id="299" r:id="rId24"/>
    <p:sldId id="300" r:id="rId25"/>
    <p:sldId id="301" r:id="rId26"/>
    <p:sldId id="303" r:id="rId27"/>
    <p:sldId id="304" r:id="rId28"/>
    <p:sldId id="305" r:id="rId29"/>
    <p:sldId id="306" r:id="rId30"/>
    <p:sldId id="288" r:id="rId31"/>
    <p:sldId id="311" r:id="rId32"/>
    <p:sldId id="29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 Whitinger" initials="DW" lastIdx="1" clrIdx="0">
    <p:extLst/>
  </p:cmAuthor>
  <p:cmAuthor id="2" name="Microsoft Office User" initials="Office" lastIdx="1" clrIdx="1">
    <p:extLst/>
  </p:cmAuthor>
  <p:cmAuthor id="3" name="Microsoft Office User" initials="Office [2]" lastIdx="1" clrIdx="2">
    <p:extLst/>
  </p:cmAuthor>
  <p:cmAuthor id="4" name="Microsoft Office User" initials="Office [3]"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EE6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48" autoAdjust="0"/>
    <p:restoredTop sz="46244" autoAdjust="0"/>
  </p:normalViewPr>
  <p:slideViewPr>
    <p:cSldViewPr snapToGrid="0">
      <p:cViewPr varScale="1">
        <p:scale>
          <a:sx n="52" d="100"/>
          <a:sy n="52" d="100"/>
        </p:scale>
        <p:origin x="2028" y="78"/>
      </p:cViewPr>
      <p:guideLst/>
    </p:cSldViewPr>
  </p:slideViewPr>
  <p:notesTextViewPr>
    <p:cViewPr>
      <p:scale>
        <a:sx n="140" d="100"/>
        <a:sy n="140" d="100"/>
      </p:scale>
      <p:origin x="0" y="0"/>
    </p:cViewPr>
  </p:notesTextViewPr>
  <p:notesViewPr>
    <p:cSldViewPr snapToGrid="0">
      <p:cViewPr varScale="1">
        <p:scale>
          <a:sx n="87" d="100"/>
          <a:sy n="87" d="100"/>
        </p:scale>
        <p:origin x="19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DA4F2-2FBB-4549-B085-A56A8DB0DAB0}" type="datetimeFigureOut">
              <a:rPr lang="en-US" smtClean="0"/>
              <a:t>8/31/2017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372270-87A3-487F-B7A3-D0F197BC9D97}" type="slidenum">
              <a:rPr lang="en-US" smtClean="0"/>
              <a:t>‹#›</a:t>
            </a:fld>
            <a:endParaRPr lang="en-US"/>
          </a:p>
        </p:txBody>
      </p:sp>
    </p:spTree>
    <p:extLst>
      <p:ext uri="{BB962C8B-B14F-4D97-AF65-F5344CB8AC3E}">
        <p14:creationId xmlns:p14="http://schemas.microsoft.com/office/powerpoint/2010/main" val="823773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have a gap in your retirement</a:t>
            </a:r>
            <a:r>
              <a:rPr lang="en-US" baseline="0" dirty="0" smtClean="0"/>
              <a:t> strategy? Let’s talk about the great retirement income gap and make sure you’re prepared to overcome it and retain your peace of mind.</a:t>
            </a:r>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1</a:t>
            </a:fld>
            <a:endParaRPr lang="en-US"/>
          </a:p>
        </p:txBody>
      </p:sp>
    </p:spTree>
    <p:extLst>
      <p:ext uri="{BB962C8B-B14F-4D97-AF65-F5344CB8AC3E}">
        <p14:creationId xmlns:p14="http://schemas.microsoft.com/office/powerpoint/2010/main" val="2645989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learn</a:t>
            </a:r>
            <a:r>
              <a:rPr lang="en-US" baseline="0" dirty="0" smtClean="0"/>
              <a:t> more about that gap.</a:t>
            </a:r>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12</a:t>
            </a:fld>
            <a:endParaRPr lang="en-US"/>
          </a:p>
        </p:txBody>
      </p:sp>
    </p:spTree>
    <p:extLst>
      <p:ext uri="{BB962C8B-B14F-4D97-AF65-F5344CB8AC3E}">
        <p14:creationId xmlns:p14="http://schemas.microsoft.com/office/powerpoint/2010/main" val="947130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defTabSz="966612">
              <a:defRPr/>
            </a:pPr>
            <a:endParaRPr lang="en-US" sz="1300" dirty="0"/>
          </a:p>
        </p:txBody>
      </p:sp>
      <p:sp>
        <p:nvSpPr>
          <p:cNvPr id="4" name="Slide Number Placeholder 3"/>
          <p:cNvSpPr>
            <a:spLocks noGrp="1"/>
          </p:cNvSpPr>
          <p:nvPr>
            <p:ph type="sldNum" sz="quarter" idx="10"/>
          </p:nvPr>
        </p:nvSpPr>
        <p:spPr/>
        <p:txBody>
          <a:bodyPr/>
          <a:lstStyle/>
          <a:p>
            <a:fld id="{5C372270-87A3-487F-B7A3-D0F197BC9D97}" type="slidenum">
              <a:rPr lang="en-US" smtClean="0"/>
              <a:t>13</a:t>
            </a:fld>
            <a:endParaRPr lang="en-US"/>
          </a:p>
        </p:txBody>
      </p:sp>
    </p:spTree>
    <p:extLst>
      <p:ext uri="{BB962C8B-B14F-4D97-AF65-F5344CB8AC3E}">
        <p14:creationId xmlns:p14="http://schemas.microsoft.com/office/powerpoint/2010/main" val="1584799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14</a:t>
            </a:fld>
            <a:endParaRPr lang="en-US"/>
          </a:p>
        </p:txBody>
      </p:sp>
    </p:spTree>
    <p:extLst>
      <p:ext uri="{BB962C8B-B14F-4D97-AF65-F5344CB8AC3E}">
        <p14:creationId xmlns:p14="http://schemas.microsoft.com/office/powerpoint/2010/main" val="3029156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So,</a:t>
            </a:r>
            <a:r>
              <a:rPr lang="en-US" baseline="0" dirty="0" smtClean="0"/>
              <a:t> how do we create this income stream to fill the “gap”?</a:t>
            </a:r>
            <a:endParaRPr lang="en-US" dirty="0" smtClean="0"/>
          </a:p>
          <a:p>
            <a:endParaRPr lang="en-US" dirty="0" smtClean="0"/>
          </a:p>
          <a:p>
            <a:r>
              <a:rPr lang="en-US" dirty="0" smtClean="0"/>
              <a:t>If you were to self-fund, this is an example of an option that may work for</a:t>
            </a:r>
            <a:r>
              <a:rPr lang="en-US" baseline="0" dirty="0" smtClean="0"/>
              <a:t> you.  This is the concept of asset-based LTC</a:t>
            </a:r>
          </a:p>
          <a:p>
            <a:endParaRPr lang="en-US" baseline="0" dirty="0" smtClean="0"/>
          </a:p>
          <a:p>
            <a:r>
              <a:rPr lang="en-US" baseline="0" dirty="0" smtClean="0"/>
              <a:t>If a portfolio has moderate, conservative, or aggressive type assets, most will prefer to use their conservative assets first in the event of needing LTC.  </a:t>
            </a:r>
          </a:p>
          <a:p>
            <a:endParaRPr lang="en-US" baseline="0" dirty="0" smtClean="0"/>
          </a:p>
          <a:p>
            <a:r>
              <a:rPr lang="en-US" baseline="0" dirty="0" smtClean="0"/>
              <a:t>The government has allowed certain life insurance and annuity contracts to be accessed, while alive, tax-free, for expenses associated with needing long-term care.</a:t>
            </a:r>
          </a:p>
          <a:p>
            <a:endParaRPr lang="en-US" baseline="0" dirty="0" smtClean="0"/>
          </a:p>
          <a:p>
            <a:r>
              <a:rPr lang="en-US" baseline="0" dirty="0" smtClean="0"/>
              <a:t>By using this option, you could reposition an amount into a specific policy that is designed to provide a stream of money to pay LTC expenses to help avoid pulling the money directly out of other investments.  Lifetime coverage is the ONLY option to help cover the entire length of an extended care need due to illnesses such as Alzheimer’s, Parkinson’s, and Dementia.</a:t>
            </a:r>
          </a:p>
          <a:p>
            <a:endParaRPr lang="en-US" baseline="0" dirty="0" smtClean="0"/>
          </a:p>
        </p:txBody>
      </p:sp>
      <p:sp>
        <p:nvSpPr>
          <p:cNvPr id="4" name="Slide Number Placeholder 3"/>
          <p:cNvSpPr>
            <a:spLocks noGrp="1"/>
          </p:cNvSpPr>
          <p:nvPr>
            <p:ph type="sldNum" sz="quarter" idx="10"/>
          </p:nvPr>
        </p:nvSpPr>
        <p:spPr/>
        <p:txBody>
          <a:bodyPr/>
          <a:lstStyle/>
          <a:p>
            <a:fld id="{5C372270-87A3-487F-B7A3-D0F197BC9D97}" type="slidenum">
              <a:rPr lang="en-US" smtClean="0"/>
              <a:t>15</a:t>
            </a:fld>
            <a:endParaRPr lang="en-US"/>
          </a:p>
        </p:txBody>
      </p:sp>
    </p:spTree>
    <p:extLst>
      <p:ext uri="{BB962C8B-B14F-4D97-AF65-F5344CB8AC3E}">
        <p14:creationId xmlns:p14="http://schemas.microsoft.com/office/powerpoint/2010/main" val="2866328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rarely get asked,</a:t>
            </a:r>
            <a:r>
              <a:rPr lang="en-US" baseline="0" dirty="0" smtClean="0"/>
              <a:t> “how does this work if I die?”.  Most people understand how life insurance  and annuities work when someone passes away.  However, we usually get asked, “How does this work if I need it for my care?”.</a:t>
            </a:r>
          </a:p>
          <a:p>
            <a:endParaRPr lang="en-US" baseline="0" dirty="0" smtClean="0"/>
          </a:p>
          <a:p>
            <a:r>
              <a:rPr lang="en-US" baseline="0" dirty="0" smtClean="0"/>
              <a:t>This diagram that I will show you will explain how the concept works!</a:t>
            </a:r>
          </a:p>
          <a:p>
            <a:endParaRPr lang="en-US" baseline="0" dirty="0" smtClean="0"/>
          </a:p>
          <a:p>
            <a:r>
              <a:rPr lang="en-US" baseline="0" dirty="0" smtClean="0"/>
              <a:t>We call this our “Timeline”.  To the left is day one and a plan will begin with either a life insurance policy or an annuity first.  We call this the “Base Policy”.  Once the base policy is exhausted, the “Rider” kicks in and keeps paying the amount for lifetime.</a:t>
            </a:r>
          </a:p>
          <a:p>
            <a:endParaRPr lang="en-US" baseline="0" dirty="0" smtClean="0"/>
          </a:p>
          <a:p>
            <a:r>
              <a:rPr lang="en-US" baseline="0" dirty="0" smtClean="0"/>
              <a:t>You may fund the life policy via cash, CDs, savings, life insurance cash values, and qualified retirement money!  There are also payment options available for those using an income stream to pay rather than an asset reposition.  The annuity option uses non-qualified money only.  The Rider may be funded by single premium or fixed annual premiums.  These premiums are guaranteed to never increase and have tax incentives.</a:t>
            </a:r>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16</a:t>
            </a:fld>
            <a:endParaRPr lang="en-US"/>
          </a:p>
        </p:txBody>
      </p:sp>
    </p:spTree>
    <p:extLst>
      <p:ext uri="{BB962C8B-B14F-4D97-AF65-F5344CB8AC3E}">
        <p14:creationId xmlns:p14="http://schemas.microsoft.com/office/powerpoint/2010/main" val="138974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18</a:t>
            </a:fld>
            <a:endParaRPr lang="en-US"/>
          </a:p>
        </p:txBody>
      </p:sp>
    </p:spTree>
    <p:extLst>
      <p:ext uri="{BB962C8B-B14F-4D97-AF65-F5344CB8AC3E}">
        <p14:creationId xmlns:p14="http://schemas.microsoft.com/office/powerpoint/2010/main" val="466360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19</a:t>
            </a:fld>
            <a:endParaRPr lang="en-US"/>
          </a:p>
        </p:txBody>
      </p:sp>
    </p:spTree>
    <p:extLst>
      <p:ext uri="{BB962C8B-B14F-4D97-AF65-F5344CB8AC3E}">
        <p14:creationId xmlns:p14="http://schemas.microsoft.com/office/powerpoint/2010/main" val="1241323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20</a:t>
            </a:fld>
            <a:endParaRPr lang="en-US"/>
          </a:p>
        </p:txBody>
      </p:sp>
    </p:spTree>
    <p:extLst>
      <p:ext uri="{BB962C8B-B14F-4D97-AF65-F5344CB8AC3E}">
        <p14:creationId xmlns:p14="http://schemas.microsoft.com/office/powerpoint/2010/main" val="38645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21</a:t>
            </a:fld>
            <a:endParaRPr lang="en-US"/>
          </a:p>
        </p:txBody>
      </p:sp>
    </p:spTree>
    <p:extLst>
      <p:ext uri="{BB962C8B-B14F-4D97-AF65-F5344CB8AC3E}">
        <p14:creationId xmlns:p14="http://schemas.microsoft.com/office/powerpoint/2010/main" val="470947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22</a:t>
            </a:fld>
            <a:endParaRPr lang="en-US"/>
          </a:p>
        </p:txBody>
      </p:sp>
    </p:spTree>
    <p:extLst>
      <p:ext uri="{BB962C8B-B14F-4D97-AF65-F5344CB8AC3E}">
        <p14:creationId xmlns:p14="http://schemas.microsoft.com/office/powerpoint/2010/main" val="381511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smtClean="0"/>
              <a:t>What is the goal when climbing a mountain?  Most people would say to get to the top.</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answer should really be to get back down the</a:t>
            </a:r>
            <a:r>
              <a:rPr lang="en-US" baseline="0" dirty="0" smtClean="0"/>
              <a:t> mountain successfully.</a:t>
            </a:r>
            <a:endParaRPr lang="en-US" dirty="0" smtClean="0"/>
          </a:p>
          <a:p>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4</a:t>
            </a:fld>
            <a:endParaRPr lang="en-US"/>
          </a:p>
        </p:txBody>
      </p:sp>
    </p:spTree>
    <p:extLst>
      <p:ext uri="{BB962C8B-B14F-4D97-AF65-F5344CB8AC3E}">
        <p14:creationId xmlns:p14="http://schemas.microsoft.com/office/powerpoint/2010/main" val="3279511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23</a:t>
            </a:fld>
            <a:endParaRPr lang="en-US"/>
          </a:p>
        </p:txBody>
      </p:sp>
    </p:spTree>
    <p:extLst>
      <p:ext uri="{BB962C8B-B14F-4D97-AF65-F5344CB8AC3E}">
        <p14:creationId xmlns:p14="http://schemas.microsoft.com/office/powerpoint/2010/main" val="1615072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24</a:t>
            </a:fld>
            <a:endParaRPr lang="en-US"/>
          </a:p>
        </p:txBody>
      </p:sp>
    </p:spTree>
    <p:extLst>
      <p:ext uri="{BB962C8B-B14F-4D97-AF65-F5344CB8AC3E}">
        <p14:creationId xmlns:p14="http://schemas.microsoft.com/office/powerpoint/2010/main" val="2508437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25</a:t>
            </a:fld>
            <a:endParaRPr lang="en-US"/>
          </a:p>
        </p:txBody>
      </p:sp>
    </p:spTree>
    <p:extLst>
      <p:ext uri="{BB962C8B-B14F-4D97-AF65-F5344CB8AC3E}">
        <p14:creationId xmlns:p14="http://schemas.microsoft.com/office/powerpoint/2010/main" val="3994786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26</a:t>
            </a:fld>
            <a:endParaRPr lang="en-US"/>
          </a:p>
        </p:txBody>
      </p:sp>
    </p:spTree>
    <p:extLst>
      <p:ext uri="{BB962C8B-B14F-4D97-AF65-F5344CB8AC3E}">
        <p14:creationId xmlns:p14="http://schemas.microsoft.com/office/powerpoint/2010/main" val="48426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27</a:t>
            </a:fld>
            <a:endParaRPr lang="en-US"/>
          </a:p>
        </p:txBody>
      </p:sp>
    </p:spTree>
    <p:extLst>
      <p:ext uri="{BB962C8B-B14F-4D97-AF65-F5344CB8AC3E}">
        <p14:creationId xmlns:p14="http://schemas.microsoft.com/office/powerpoint/2010/main" val="2356801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28</a:t>
            </a:fld>
            <a:endParaRPr lang="en-US"/>
          </a:p>
        </p:txBody>
      </p:sp>
    </p:spTree>
    <p:extLst>
      <p:ext uri="{BB962C8B-B14F-4D97-AF65-F5344CB8AC3E}">
        <p14:creationId xmlns:p14="http://schemas.microsoft.com/office/powerpoint/2010/main" val="556264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29</a:t>
            </a:fld>
            <a:endParaRPr lang="en-US"/>
          </a:p>
        </p:txBody>
      </p:sp>
    </p:spTree>
    <p:extLst>
      <p:ext uri="{BB962C8B-B14F-4D97-AF65-F5344CB8AC3E}">
        <p14:creationId xmlns:p14="http://schemas.microsoft.com/office/powerpoint/2010/main" val="253297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30</a:t>
            </a:fld>
            <a:endParaRPr lang="en-US"/>
          </a:p>
        </p:txBody>
      </p:sp>
    </p:spTree>
    <p:extLst>
      <p:ext uri="{BB962C8B-B14F-4D97-AF65-F5344CB8AC3E}">
        <p14:creationId xmlns:p14="http://schemas.microsoft.com/office/powerpoint/2010/main" val="356489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746760" y="6645976"/>
            <a:ext cx="8107680" cy="213360"/>
          </a:xfrm>
          <a:prstGeom prst="rect">
            <a:avLst/>
          </a:prstGeom>
        </p:spPr>
        <p:txBody>
          <a:bodyPr/>
          <a:lstStyle/>
          <a:p>
            <a:pPr>
              <a:defRPr/>
            </a:pPr>
            <a:r>
              <a:rPr lang="en-US" dirty="0" smtClean="0"/>
              <a:t>For company and recruiting use only. Not for public distribution.</a:t>
            </a:r>
            <a:endParaRPr lang="en-US" dirty="0"/>
          </a:p>
        </p:txBody>
      </p:sp>
      <p:sp>
        <p:nvSpPr>
          <p:cNvPr id="5" name="Slide Number Placeholder 4"/>
          <p:cNvSpPr>
            <a:spLocks noGrp="1"/>
          </p:cNvSpPr>
          <p:nvPr>
            <p:ph type="sldNum" sz="quarter" idx="11"/>
          </p:nvPr>
        </p:nvSpPr>
        <p:spPr/>
        <p:txBody>
          <a:bodyPr/>
          <a:lstStyle/>
          <a:p>
            <a:pPr>
              <a:defRPr/>
            </a:pPr>
            <a:fld id="{7945FDD3-740F-274E-AD64-38D52E432D3E}" type="slidenum">
              <a:rPr lang="en-US" smtClean="0"/>
              <a:pPr>
                <a:defRPr/>
              </a:pPr>
              <a:t>32</a:t>
            </a:fld>
            <a:endParaRPr lang="en-US" dirty="0"/>
          </a:p>
        </p:txBody>
      </p:sp>
    </p:spTree>
    <p:extLst>
      <p:ext uri="{BB962C8B-B14F-4D97-AF65-F5344CB8AC3E}">
        <p14:creationId xmlns:p14="http://schemas.microsoft.com/office/powerpoint/2010/main" val="2967991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As </a:t>
            </a:r>
            <a:r>
              <a:rPr lang="en-US" baseline="0" smtClean="0"/>
              <a:t>you’re </a:t>
            </a:r>
            <a:r>
              <a:rPr lang="en-US" baseline="0" dirty="0" smtClean="0"/>
              <a:t>preparing for retirement, you are in the accumulation phase, or climbing up the mountain. But as you enter retirement and come down the mountain, you enter the distribution phase. It’s an important time to focus on your strategy for retirement income. </a:t>
            </a:r>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5</a:t>
            </a:fld>
            <a:endParaRPr lang="en-US"/>
          </a:p>
        </p:txBody>
      </p:sp>
    </p:spTree>
    <p:extLst>
      <p:ext uri="{BB962C8B-B14F-4D97-AF65-F5344CB8AC3E}">
        <p14:creationId xmlns:p14="http://schemas.microsoft.com/office/powerpoint/2010/main" val="729169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Everyone</a:t>
            </a:r>
            <a:r>
              <a:rPr lang="en-US" baseline="0" dirty="0" smtClean="0"/>
              <a:t> needs </a:t>
            </a:r>
            <a:r>
              <a:rPr lang="en-US" dirty="0" smtClean="0"/>
              <a:t>a</a:t>
            </a:r>
            <a:r>
              <a:rPr lang="en-US" baseline="0" dirty="0" smtClean="0"/>
              <a:t> </a:t>
            </a:r>
            <a:r>
              <a:rPr lang="en-US" dirty="0" smtClean="0"/>
              <a:t>plan to safely get down the mountain. Certain obstacles</a:t>
            </a:r>
            <a:r>
              <a:rPr lang="en-US" baseline="0" dirty="0" smtClean="0"/>
              <a:t> can send you on detours or make you halt your descent altogether. These issues and obstacles can include:</a:t>
            </a:r>
          </a:p>
          <a:p>
            <a:pPr marL="228600" indent="-228600">
              <a:buAutoNum type="arabicPeriod"/>
            </a:pPr>
            <a:r>
              <a:rPr lang="en-US" baseline="0" dirty="0" smtClean="0"/>
              <a:t>Having enough retirement income</a:t>
            </a:r>
          </a:p>
          <a:p>
            <a:pPr marL="228600" indent="-228600">
              <a:buAutoNum type="arabicPeriod"/>
            </a:pPr>
            <a:r>
              <a:rPr lang="en-US" baseline="0" dirty="0" smtClean="0"/>
              <a:t>Low interest rate market</a:t>
            </a:r>
          </a:p>
          <a:p>
            <a:pPr marL="228600" indent="-228600">
              <a:buAutoNum type="arabicPeriod"/>
            </a:pPr>
            <a:r>
              <a:rPr lang="en-US" baseline="0" dirty="0" smtClean="0"/>
              <a:t>Rising healthcare costs</a:t>
            </a:r>
          </a:p>
          <a:p>
            <a:pPr marL="228600" indent="-228600">
              <a:buAutoNum type="arabicPeriod"/>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Having enough income to pay for long-term care</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6</a:t>
            </a:fld>
            <a:endParaRPr lang="en-US"/>
          </a:p>
        </p:txBody>
      </p:sp>
    </p:spTree>
    <p:extLst>
      <p:ext uri="{BB962C8B-B14F-4D97-AF65-F5344CB8AC3E}">
        <p14:creationId xmlns:p14="http://schemas.microsoft.com/office/powerpoint/2010/main" val="2429825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these questions.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7</a:t>
            </a:fld>
            <a:endParaRPr lang="en-US"/>
          </a:p>
        </p:txBody>
      </p:sp>
    </p:spTree>
    <p:extLst>
      <p:ext uri="{BB962C8B-B14F-4D97-AF65-F5344CB8AC3E}">
        <p14:creationId xmlns:p14="http://schemas.microsoft.com/office/powerpoint/2010/main" val="2136257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these questions.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8</a:t>
            </a:fld>
            <a:endParaRPr lang="en-US"/>
          </a:p>
        </p:txBody>
      </p:sp>
    </p:spTree>
    <p:extLst>
      <p:ext uri="{BB962C8B-B14F-4D97-AF65-F5344CB8AC3E}">
        <p14:creationId xmlns:p14="http://schemas.microsoft.com/office/powerpoint/2010/main" val="3012083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Let’s talk more</a:t>
            </a:r>
            <a:r>
              <a:rPr lang="en-US" baseline="0" dirty="0" smtClean="0"/>
              <a:t> about healthcare costs.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9</a:t>
            </a:fld>
            <a:endParaRPr lang="en-US"/>
          </a:p>
        </p:txBody>
      </p:sp>
    </p:spTree>
    <p:extLst>
      <p:ext uri="{BB962C8B-B14F-4D97-AF65-F5344CB8AC3E}">
        <p14:creationId xmlns:p14="http://schemas.microsoft.com/office/powerpoint/2010/main" val="21059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numbers will escalate in coming years as the baby boom generation continues to age past 65</a:t>
            </a:r>
            <a:r>
              <a:rPr lang="en-US" baseline="0" dirty="0" smtClean="0"/>
              <a:t>, when their risk of </a:t>
            </a:r>
            <a:r>
              <a:rPr lang="en-US" dirty="0" smtClean="0"/>
              <a:t>developing Alzheimer’s disease is highest.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10</a:t>
            </a:fld>
            <a:endParaRPr lang="en-US"/>
          </a:p>
        </p:txBody>
      </p:sp>
    </p:spTree>
    <p:extLst>
      <p:ext uri="{BB962C8B-B14F-4D97-AF65-F5344CB8AC3E}">
        <p14:creationId xmlns:p14="http://schemas.microsoft.com/office/powerpoint/2010/main" val="3578463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72270-87A3-487F-B7A3-D0F197BC9D97}" type="slidenum">
              <a:rPr lang="en-US" smtClean="0"/>
              <a:t>11</a:t>
            </a:fld>
            <a:endParaRPr lang="en-US"/>
          </a:p>
        </p:txBody>
      </p:sp>
    </p:spTree>
    <p:extLst>
      <p:ext uri="{BB962C8B-B14F-4D97-AF65-F5344CB8AC3E}">
        <p14:creationId xmlns:p14="http://schemas.microsoft.com/office/powerpoint/2010/main" val="1925832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Section Header">
    <p:bg>
      <p:bgPr>
        <a:solidFill>
          <a:srgbClr val="FFFFFF"/>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31" y="1215"/>
            <a:ext cx="8551716" cy="4866726"/>
          </a:xfrm>
          <a:prstGeom prst="rect">
            <a:avLst/>
          </a:prstGeom>
        </p:spPr>
      </p:pic>
      <p:sp>
        <p:nvSpPr>
          <p:cNvPr id="3" name="Text Placeholder 2"/>
          <p:cNvSpPr>
            <a:spLocks noGrp="1"/>
          </p:cNvSpPr>
          <p:nvPr>
            <p:ph type="body" idx="1" hasCustomPrompt="1"/>
          </p:nvPr>
        </p:nvSpPr>
        <p:spPr>
          <a:xfrm>
            <a:off x="457199" y="5634978"/>
            <a:ext cx="8229600" cy="622622"/>
          </a:xfrm>
        </p:spPr>
        <p:txBody>
          <a:bodyPr/>
          <a:lstStyle>
            <a:lvl1pPr marL="0" indent="0" algn="ctr">
              <a:buNone/>
              <a:defRPr sz="2400" i="1" baseline="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TextBox 4"/>
          <p:cNvSpPr txBox="1"/>
          <p:nvPr/>
        </p:nvSpPr>
        <p:spPr>
          <a:xfrm>
            <a:off x="3225801" y="-1346200"/>
            <a:ext cx="184731" cy="369332"/>
          </a:xfrm>
          <a:prstGeom prst="rect">
            <a:avLst/>
          </a:prstGeom>
          <a:noFill/>
        </p:spPr>
        <p:txBody>
          <a:bodyPr wrap="none" rtlCol="0">
            <a:spAutoFit/>
          </a:bodyPr>
          <a:lstStyle/>
          <a:p>
            <a:endParaRPr lang="en-US" sz="1800" dirty="0"/>
          </a:p>
        </p:txBody>
      </p:sp>
      <p:grpSp>
        <p:nvGrpSpPr>
          <p:cNvPr id="11" name="Group 10"/>
          <p:cNvGrpSpPr/>
          <p:nvPr/>
        </p:nvGrpSpPr>
        <p:grpSpPr>
          <a:xfrm>
            <a:off x="1438368" y="6397487"/>
            <a:ext cx="6267264" cy="286324"/>
            <a:chOff x="209737" y="6549887"/>
            <a:chExt cx="6267264" cy="286324"/>
          </a:xfrm>
        </p:grpSpPr>
        <p:sp>
          <p:nvSpPr>
            <p:cNvPr id="16" name="TextBox 13"/>
            <p:cNvSpPr txBox="1">
              <a:spLocks noChangeArrowheads="1"/>
            </p:cNvSpPr>
            <p:nvPr userDrawn="1"/>
          </p:nvSpPr>
          <p:spPr bwMode="auto">
            <a:xfrm>
              <a:off x="1949605" y="6574601"/>
              <a:ext cx="4527396" cy="261610"/>
            </a:xfrm>
            <a:prstGeom prst="rect">
              <a:avLst/>
            </a:prstGeom>
            <a:noFill/>
            <a:ln>
              <a:noFill/>
            </a:ln>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defRPr/>
              </a:pPr>
              <a:r>
                <a:rPr lang="en-US" altLang="en-US" sz="1100" i="1" dirty="0" smtClean="0">
                  <a:solidFill>
                    <a:srgbClr val="7F7F7F"/>
                  </a:solidFill>
                  <a:latin typeface="Times New Roman" panose="02020603050405020304" pitchFamily="18" charset="0"/>
                  <a:cs typeface="Arial" panose="020B0604020202020204" pitchFamily="34" charset="0"/>
                </a:rPr>
                <a:t>is the marketing name for the companies of </a:t>
              </a:r>
              <a:r>
                <a:rPr lang="en-US" altLang="en-US" sz="1100" i="1" dirty="0" err="1" smtClean="0">
                  <a:solidFill>
                    <a:srgbClr val="7F7F7F"/>
                  </a:solidFill>
                  <a:latin typeface="Times New Roman" panose="02020603050405020304" pitchFamily="18" charset="0"/>
                  <a:cs typeface="Arial" panose="020B0604020202020204" pitchFamily="34" charset="0"/>
                </a:rPr>
                <a:t>OneAmerica</a:t>
              </a:r>
              <a:r>
                <a:rPr lang="en-US" altLang="en-US" sz="1100" i="1" dirty="0" smtClean="0">
                  <a:solidFill>
                    <a:srgbClr val="7F7F7F"/>
                  </a:solidFill>
                  <a:latin typeface="Times New Roman" panose="02020603050405020304" pitchFamily="18" charset="0"/>
                  <a:cs typeface="Arial" panose="020B0604020202020204" pitchFamily="34" charset="0"/>
                </a:rPr>
                <a:t>  |  </a:t>
              </a:r>
              <a:r>
                <a:rPr lang="en-US" altLang="en-US" sz="1100" i="1" dirty="0" err="1" smtClean="0">
                  <a:solidFill>
                    <a:srgbClr val="7F7F7F"/>
                  </a:solidFill>
                  <a:latin typeface="Times New Roman" panose="02020603050405020304" pitchFamily="18" charset="0"/>
                  <a:cs typeface="Arial" panose="020B0604020202020204" pitchFamily="34" charset="0"/>
                </a:rPr>
                <a:t>OneAmerica.com</a:t>
              </a:r>
              <a:endParaRPr lang="en-US" altLang="en-US" sz="1100" i="1" dirty="0" smtClean="0">
                <a:solidFill>
                  <a:srgbClr val="7F7F7F"/>
                </a:solidFill>
                <a:latin typeface="Times New Roman" panose="02020603050405020304" pitchFamily="18" charset="0"/>
                <a:cs typeface="Arial" panose="020B0604020202020204" pitchFamily="34" charset="0"/>
              </a:endParaRPr>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9737" y="6549887"/>
              <a:ext cx="1771463" cy="208722"/>
            </a:xfrm>
            <a:prstGeom prst="rect">
              <a:avLst/>
            </a:prstGeom>
          </p:spPr>
        </p:pic>
      </p:grpSp>
      <p:sp>
        <p:nvSpPr>
          <p:cNvPr id="18" name="Text Placeholder 2"/>
          <p:cNvSpPr>
            <a:spLocks noGrp="1"/>
          </p:cNvSpPr>
          <p:nvPr>
            <p:ph type="body" idx="10" hasCustomPrompt="1"/>
          </p:nvPr>
        </p:nvSpPr>
        <p:spPr>
          <a:xfrm>
            <a:off x="457199" y="5012356"/>
            <a:ext cx="8229600" cy="622622"/>
          </a:xfrm>
        </p:spPr>
        <p:txBody>
          <a:bodyPr/>
          <a:lstStyle>
            <a:lvl1pPr marL="0" indent="0" algn="ctr">
              <a:buNone/>
              <a:defRPr sz="4000" i="0" baseline="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2579662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68" userDrawn="1">
          <p15:clr>
            <a:srgbClr val="FBAE40"/>
          </p15:clr>
        </p15:guide>
        <p15:guide id="2" pos="90" userDrawn="1">
          <p15:clr>
            <a:srgbClr val="FBAE40"/>
          </p15:clr>
        </p15:guide>
        <p15:guide id="3" orient="horz" pos="3984" userDrawn="1">
          <p15:clr>
            <a:srgbClr val="FBAE40"/>
          </p15:clr>
        </p15:guide>
        <p15:guide id="4" pos="4230" userDrawn="1">
          <p15:clr>
            <a:srgbClr val="FBAE40"/>
          </p15:clr>
        </p15:guide>
        <p15:guide id="5" orient="horz" pos="14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bg>
      <p:bgPr>
        <a:solidFill>
          <a:srgbClr val="FFFFFF"/>
        </a:solidFill>
        <a:effectLst/>
      </p:bgPr>
    </p:bg>
    <p:spTree>
      <p:nvGrpSpPr>
        <p:cNvPr id="1" name=""/>
        <p:cNvGrpSpPr/>
        <p:nvPr/>
      </p:nvGrpSpPr>
      <p:grpSpPr>
        <a:xfrm>
          <a:off x="0" y="0"/>
          <a:ext cx="0" cy="0"/>
          <a:chOff x="0" y="0"/>
          <a:chExt cx="0" cy="0"/>
        </a:xfrm>
      </p:grpSpPr>
      <p:sp>
        <p:nvSpPr>
          <p:cNvPr id="17" name="TextBox 16"/>
          <p:cNvSpPr txBox="1"/>
          <p:nvPr/>
        </p:nvSpPr>
        <p:spPr>
          <a:xfrm>
            <a:off x="1219200" y="76200"/>
            <a:ext cx="6705600" cy="184666"/>
          </a:xfrm>
          <a:prstGeom prst="rect">
            <a:avLst/>
          </a:prstGeom>
          <a:noFill/>
        </p:spPr>
        <p:txBody>
          <a:bodyPr wrap="square" lIns="0" tIns="0" rIns="0" bIns="0" rtlCol="0" anchor="ctr" anchorCtr="0">
            <a:spAutoFit/>
          </a:bodyPr>
          <a:lstStyle/>
          <a:p>
            <a:pPr algn="ctr"/>
            <a:r>
              <a:rPr lang="en-US" sz="1200" kern="0" cap="small" spc="200" dirty="0" smtClean="0">
                <a:solidFill>
                  <a:srgbClr val="FFFFFF"/>
                </a:solidFill>
                <a:latin typeface="+mj-lt"/>
              </a:rPr>
              <a:t> </a:t>
            </a:r>
            <a:endParaRPr lang="en-US" sz="1200" kern="0" cap="small" spc="200" dirty="0">
              <a:solidFill>
                <a:srgbClr val="FFFFFF"/>
              </a:solidFill>
              <a:latin typeface="+mj-l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75" y="1131"/>
            <a:ext cx="8550648" cy="5831719"/>
          </a:xfrm>
          <a:prstGeom prst="rect">
            <a:avLst/>
          </a:prstGeom>
        </p:spPr>
      </p:pic>
      <p:sp>
        <p:nvSpPr>
          <p:cNvPr id="14" name="TextBox 13"/>
          <p:cNvSpPr txBox="1"/>
          <p:nvPr/>
        </p:nvSpPr>
        <p:spPr>
          <a:xfrm>
            <a:off x="296675" y="1545389"/>
            <a:ext cx="3657600" cy="369332"/>
          </a:xfrm>
          <a:prstGeom prst="rect">
            <a:avLst/>
          </a:prstGeom>
          <a:solidFill>
            <a:schemeClr val="bg1">
              <a:alpha val="90000"/>
            </a:schemeClr>
          </a:solidFill>
        </p:spPr>
        <p:txBody>
          <a:bodyPr wrap="square" rtlCol="0">
            <a:spAutoFit/>
          </a:bodyPr>
          <a:lstStyle/>
          <a:p>
            <a:endParaRPr lang="en-US" sz="1800"/>
          </a:p>
        </p:txBody>
      </p:sp>
      <p:sp>
        <p:nvSpPr>
          <p:cNvPr id="11" name="Title 1"/>
          <p:cNvSpPr>
            <a:spLocks noGrp="1"/>
          </p:cNvSpPr>
          <p:nvPr>
            <p:ph type="title" hasCustomPrompt="1"/>
          </p:nvPr>
        </p:nvSpPr>
        <p:spPr>
          <a:xfrm>
            <a:off x="556274" y="1541495"/>
            <a:ext cx="3096125" cy="2339245"/>
          </a:xfrm>
        </p:spPr>
        <p:txBody>
          <a:bodyPr/>
          <a:lstStyle>
            <a:lvl1pPr>
              <a:defRPr sz="3000"/>
            </a:lvl1pPr>
          </a:lstStyle>
          <a:p>
            <a:r>
              <a:rPr lang="en-US" dirty="0" smtClean="0"/>
              <a:t>Section Overview</a:t>
            </a:r>
            <a:endParaRPr lang="en-US" dirty="0"/>
          </a:p>
        </p:txBody>
      </p:sp>
      <p:grpSp>
        <p:nvGrpSpPr>
          <p:cNvPr id="16" name="Group 15"/>
          <p:cNvGrpSpPr/>
          <p:nvPr/>
        </p:nvGrpSpPr>
        <p:grpSpPr>
          <a:xfrm>
            <a:off x="1438368" y="6397487"/>
            <a:ext cx="6267264" cy="286324"/>
            <a:chOff x="209737" y="6549887"/>
            <a:chExt cx="6267264" cy="286324"/>
          </a:xfrm>
        </p:grpSpPr>
        <p:sp>
          <p:nvSpPr>
            <p:cNvPr id="18" name="TextBox 13"/>
            <p:cNvSpPr txBox="1">
              <a:spLocks noChangeArrowheads="1"/>
            </p:cNvSpPr>
            <p:nvPr userDrawn="1"/>
          </p:nvSpPr>
          <p:spPr bwMode="auto">
            <a:xfrm>
              <a:off x="1949605" y="6574601"/>
              <a:ext cx="4527396" cy="261610"/>
            </a:xfrm>
            <a:prstGeom prst="rect">
              <a:avLst/>
            </a:prstGeom>
            <a:noFill/>
            <a:ln>
              <a:noFill/>
            </a:ln>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defRPr/>
              </a:pPr>
              <a:r>
                <a:rPr lang="en-US" altLang="en-US" sz="1100" i="1" dirty="0" smtClean="0">
                  <a:solidFill>
                    <a:srgbClr val="7F7F7F"/>
                  </a:solidFill>
                  <a:latin typeface="Times New Roman" panose="02020603050405020304" pitchFamily="18" charset="0"/>
                  <a:cs typeface="Arial" panose="020B0604020202020204" pitchFamily="34" charset="0"/>
                </a:rPr>
                <a:t>is the marketing name for the companies of </a:t>
              </a:r>
              <a:r>
                <a:rPr lang="en-US" altLang="en-US" sz="1100" i="1" dirty="0" err="1" smtClean="0">
                  <a:solidFill>
                    <a:srgbClr val="7F7F7F"/>
                  </a:solidFill>
                  <a:latin typeface="Times New Roman" panose="02020603050405020304" pitchFamily="18" charset="0"/>
                  <a:cs typeface="Arial" panose="020B0604020202020204" pitchFamily="34" charset="0"/>
                </a:rPr>
                <a:t>OneAmerica</a:t>
              </a:r>
              <a:r>
                <a:rPr lang="en-US" altLang="en-US" sz="1100" i="1" dirty="0" smtClean="0">
                  <a:solidFill>
                    <a:srgbClr val="7F7F7F"/>
                  </a:solidFill>
                  <a:latin typeface="Times New Roman" panose="02020603050405020304" pitchFamily="18" charset="0"/>
                  <a:cs typeface="Arial" panose="020B0604020202020204" pitchFamily="34" charset="0"/>
                </a:rPr>
                <a:t>  |  </a:t>
              </a:r>
              <a:r>
                <a:rPr lang="en-US" altLang="en-US" sz="1100" i="1" dirty="0" err="1" smtClean="0">
                  <a:solidFill>
                    <a:srgbClr val="7F7F7F"/>
                  </a:solidFill>
                  <a:latin typeface="Times New Roman" panose="02020603050405020304" pitchFamily="18" charset="0"/>
                  <a:cs typeface="Arial" panose="020B0604020202020204" pitchFamily="34" charset="0"/>
                </a:rPr>
                <a:t>OneAmerica.com</a:t>
              </a:r>
              <a:endParaRPr lang="en-US" altLang="en-US" sz="1100" i="1" dirty="0" smtClean="0">
                <a:solidFill>
                  <a:srgbClr val="7F7F7F"/>
                </a:solidFill>
                <a:latin typeface="Times New Roman" panose="02020603050405020304" pitchFamily="18" charset="0"/>
                <a:cs typeface="Arial" panose="020B0604020202020204" pitchFamily="34" charset="0"/>
              </a:endParaRPr>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9737" y="6549887"/>
              <a:ext cx="1771463" cy="208722"/>
            </a:xfrm>
            <a:prstGeom prst="rect">
              <a:avLst/>
            </a:prstGeom>
          </p:spPr>
        </p:pic>
      </p:grpSp>
    </p:spTree>
    <p:extLst>
      <p:ext uri="{BB962C8B-B14F-4D97-AF65-F5344CB8AC3E}">
        <p14:creationId xmlns:p14="http://schemas.microsoft.com/office/powerpoint/2010/main" val="3619979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8" userDrawn="1">
          <p15:clr>
            <a:srgbClr val="FBAE40"/>
          </p15:clr>
        </p15:guide>
        <p15:guide id="2" pos="2160" userDrawn="1">
          <p15:clr>
            <a:srgbClr val="FBAE40"/>
          </p15:clr>
        </p15:guide>
        <p15:guide id="3" orient="horz" pos="2260" userDrawn="1">
          <p15:clr>
            <a:srgbClr val="FBAE40"/>
          </p15:clr>
        </p15:guide>
        <p15:guide id="4" orient="horz" pos="3984" userDrawn="1">
          <p15:clr>
            <a:srgbClr val="FBAE40"/>
          </p15:clr>
        </p15:guide>
        <p15:guide id="5" pos="4230" userDrawn="1">
          <p15:clr>
            <a:srgbClr val="FBAE40"/>
          </p15:clr>
        </p15:guide>
        <p15:guide id="6" pos="90" userDrawn="1">
          <p15:clr>
            <a:srgbClr val="FBAE40"/>
          </p15:clr>
        </p15:guide>
        <p15:guide id="7" orient="horz" pos="1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
    <p:bg>
      <p:bgPr>
        <a:solidFill>
          <a:srgbClr val="FFFFFF"/>
        </a:solidFill>
        <a:effectLst/>
      </p:bgPr>
    </p:bg>
    <p:spTree>
      <p:nvGrpSpPr>
        <p:cNvPr id="1" name=""/>
        <p:cNvGrpSpPr/>
        <p:nvPr/>
      </p:nvGrpSpPr>
      <p:grpSpPr>
        <a:xfrm>
          <a:off x="0" y="0"/>
          <a:ext cx="0" cy="0"/>
          <a:chOff x="0" y="0"/>
          <a:chExt cx="0" cy="0"/>
        </a:xfrm>
      </p:grpSpPr>
      <p:sp>
        <p:nvSpPr>
          <p:cNvPr id="17" name="TextBox 16"/>
          <p:cNvSpPr txBox="1"/>
          <p:nvPr/>
        </p:nvSpPr>
        <p:spPr>
          <a:xfrm>
            <a:off x="1219200" y="76200"/>
            <a:ext cx="6705600" cy="184666"/>
          </a:xfrm>
          <a:prstGeom prst="rect">
            <a:avLst/>
          </a:prstGeom>
          <a:noFill/>
        </p:spPr>
        <p:txBody>
          <a:bodyPr wrap="square" lIns="0" tIns="0" rIns="0" bIns="0" rtlCol="0" anchor="ctr" anchorCtr="0">
            <a:spAutoFit/>
          </a:bodyPr>
          <a:lstStyle/>
          <a:p>
            <a:pPr algn="ctr"/>
            <a:r>
              <a:rPr lang="en-US" sz="1200" kern="0" cap="small" spc="200" dirty="0" smtClean="0">
                <a:solidFill>
                  <a:srgbClr val="FFFFFF"/>
                </a:solidFill>
                <a:latin typeface="+mj-lt"/>
              </a:rPr>
              <a:t> </a:t>
            </a:r>
            <a:endParaRPr lang="en-US" sz="1200" kern="0" cap="small" spc="200" dirty="0">
              <a:solidFill>
                <a:srgbClr val="FFFFFF"/>
              </a:solidFill>
              <a:latin typeface="+mj-l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613" y="404"/>
            <a:ext cx="8552775" cy="5833170"/>
          </a:xfrm>
          <a:prstGeom prst="rect">
            <a:avLst/>
          </a:prstGeom>
        </p:spPr>
      </p:pic>
      <p:sp>
        <p:nvSpPr>
          <p:cNvPr id="7" name="TextBox 6"/>
          <p:cNvSpPr txBox="1"/>
          <p:nvPr/>
        </p:nvSpPr>
        <p:spPr>
          <a:xfrm>
            <a:off x="295612" y="1545389"/>
            <a:ext cx="3657600" cy="369332"/>
          </a:xfrm>
          <a:prstGeom prst="rect">
            <a:avLst/>
          </a:prstGeom>
          <a:solidFill>
            <a:schemeClr val="bg1">
              <a:alpha val="90000"/>
            </a:schemeClr>
          </a:solidFill>
        </p:spPr>
        <p:txBody>
          <a:bodyPr wrap="square" rtlCol="0">
            <a:spAutoFit/>
          </a:bodyPr>
          <a:lstStyle/>
          <a:p>
            <a:endParaRPr lang="en-US" sz="1800"/>
          </a:p>
        </p:txBody>
      </p:sp>
      <p:sp>
        <p:nvSpPr>
          <p:cNvPr id="18" name="Text Placeholder 2"/>
          <p:cNvSpPr>
            <a:spLocks noGrp="1"/>
          </p:cNvSpPr>
          <p:nvPr>
            <p:ph type="body" idx="1"/>
          </p:nvPr>
        </p:nvSpPr>
        <p:spPr>
          <a:xfrm>
            <a:off x="530354" y="2781246"/>
            <a:ext cx="3096125" cy="1080961"/>
          </a:xfrm>
        </p:spPr>
        <p:txBody>
          <a:bodyPr/>
          <a:lstStyle>
            <a:lvl1pPr marL="0" indent="0" algn="ctr">
              <a:buNone/>
              <a:defRPr sz="1800" i="1">
                <a:latin typeface="+mj-lt"/>
              </a:defRPr>
            </a:lvl1pPr>
          </a:lstStyle>
          <a:p>
            <a:pPr lvl="0"/>
            <a:r>
              <a:rPr lang="en-US" smtClean="0"/>
              <a:t>Click to edit Master text styles</a:t>
            </a:r>
          </a:p>
        </p:txBody>
      </p:sp>
      <p:sp>
        <p:nvSpPr>
          <p:cNvPr id="19" name="Title 1"/>
          <p:cNvSpPr>
            <a:spLocks noGrp="1"/>
          </p:cNvSpPr>
          <p:nvPr>
            <p:ph type="title"/>
          </p:nvPr>
        </p:nvSpPr>
        <p:spPr>
          <a:xfrm>
            <a:off x="530354" y="1888551"/>
            <a:ext cx="3096125" cy="850106"/>
          </a:xfrm>
        </p:spPr>
        <p:txBody>
          <a:bodyPr/>
          <a:lstStyle>
            <a:lvl1pPr>
              <a:defRPr sz="2100"/>
            </a:lvl1pPr>
          </a:lstStyle>
          <a:p>
            <a:r>
              <a:rPr lang="en-US" smtClean="0"/>
              <a:t>Click to edit Master title style</a:t>
            </a:r>
            <a:endParaRPr lang="en-US" dirty="0"/>
          </a:p>
        </p:txBody>
      </p:sp>
      <p:grpSp>
        <p:nvGrpSpPr>
          <p:cNvPr id="21" name="Group 20"/>
          <p:cNvGrpSpPr/>
          <p:nvPr/>
        </p:nvGrpSpPr>
        <p:grpSpPr>
          <a:xfrm>
            <a:off x="1438368" y="6397487"/>
            <a:ext cx="6267264" cy="286324"/>
            <a:chOff x="209737" y="6549887"/>
            <a:chExt cx="6267264" cy="286324"/>
          </a:xfrm>
        </p:grpSpPr>
        <p:sp>
          <p:nvSpPr>
            <p:cNvPr id="22" name="TextBox 13"/>
            <p:cNvSpPr txBox="1">
              <a:spLocks noChangeArrowheads="1"/>
            </p:cNvSpPr>
            <p:nvPr userDrawn="1"/>
          </p:nvSpPr>
          <p:spPr bwMode="auto">
            <a:xfrm>
              <a:off x="1949605" y="6574601"/>
              <a:ext cx="4527396" cy="261610"/>
            </a:xfrm>
            <a:prstGeom prst="rect">
              <a:avLst/>
            </a:prstGeom>
            <a:noFill/>
            <a:ln>
              <a:noFill/>
            </a:ln>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defRPr/>
              </a:pPr>
              <a:r>
                <a:rPr lang="en-US" altLang="en-US" sz="1100" i="1" dirty="0" smtClean="0">
                  <a:solidFill>
                    <a:srgbClr val="7F7F7F"/>
                  </a:solidFill>
                  <a:latin typeface="Times New Roman" panose="02020603050405020304" pitchFamily="18" charset="0"/>
                  <a:cs typeface="Arial" panose="020B0604020202020204" pitchFamily="34" charset="0"/>
                </a:rPr>
                <a:t>is the marketing name for the companies of </a:t>
              </a:r>
              <a:r>
                <a:rPr lang="en-US" altLang="en-US" sz="1100" i="1" dirty="0" err="1" smtClean="0">
                  <a:solidFill>
                    <a:srgbClr val="7F7F7F"/>
                  </a:solidFill>
                  <a:latin typeface="Times New Roman" panose="02020603050405020304" pitchFamily="18" charset="0"/>
                  <a:cs typeface="Arial" panose="020B0604020202020204" pitchFamily="34" charset="0"/>
                </a:rPr>
                <a:t>OneAmerica</a:t>
              </a:r>
              <a:r>
                <a:rPr lang="en-US" altLang="en-US" sz="1100" i="1" dirty="0" smtClean="0">
                  <a:solidFill>
                    <a:srgbClr val="7F7F7F"/>
                  </a:solidFill>
                  <a:latin typeface="Times New Roman" panose="02020603050405020304" pitchFamily="18" charset="0"/>
                  <a:cs typeface="Arial" panose="020B0604020202020204" pitchFamily="34" charset="0"/>
                </a:rPr>
                <a:t>  |  </a:t>
              </a:r>
              <a:r>
                <a:rPr lang="en-US" altLang="en-US" sz="1100" i="1" dirty="0" err="1" smtClean="0">
                  <a:solidFill>
                    <a:srgbClr val="7F7F7F"/>
                  </a:solidFill>
                  <a:latin typeface="Times New Roman" panose="02020603050405020304" pitchFamily="18" charset="0"/>
                  <a:cs typeface="Arial" panose="020B0604020202020204" pitchFamily="34" charset="0"/>
                </a:rPr>
                <a:t>OneAmerica.com</a:t>
              </a:r>
              <a:endParaRPr lang="en-US" altLang="en-US" sz="1100" i="1" dirty="0" smtClean="0">
                <a:solidFill>
                  <a:srgbClr val="7F7F7F"/>
                </a:solidFill>
                <a:latin typeface="Times New Roman" panose="02020603050405020304" pitchFamily="18" charset="0"/>
                <a:cs typeface="Arial" panose="020B0604020202020204" pitchFamily="34" charset="0"/>
              </a:endParaRP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9737" y="6549887"/>
              <a:ext cx="1771463" cy="208722"/>
            </a:xfrm>
            <a:prstGeom prst="rect">
              <a:avLst/>
            </a:prstGeom>
          </p:spPr>
        </p:pic>
      </p:grpSp>
    </p:spTree>
    <p:extLst>
      <p:ext uri="{BB962C8B-B14F-4D97-AF65-F5344CB8AC3E}">
        <p14:creationId xmlns:p14="http://schemas.microsoft.com/office/powerpoint/2010/main" val="2869309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8" userDrawn="1">
          <p15:clr>
            <a:srgbClr val="FBAE40"/>
          </p15:clr>
        </p15:guide>
        <p15:guide id="2" pos="2160" userDrawn="1">
          <p15:clr>
            <a:srgbClr val="FBAE40"/>
          </p15:clr>
        </p15:guide>
        <p15:guide id="3" orient="horz" pos="2260" userDrawn="1">
          <p15:clr>
            <a:srgbClr val="FBAE40"/>
          </p15:clr>
        </p15:guide>
        <p15:guide id="4" orient="horz" pos="3984" userDrawn="1">
          <p15:clr>
            <a:srgbClr val="FBAE40"/>
          </p15:clr>
        </p15:guide>
        <p15:guide id="5" pos="4230" userDrawn="1">
          <p15:clr>
            <a:srgbClr val="FBAE40"/>
          </p15:clr>
        </p15:guide>
        <p15:guide id="6" pos="90" userDrawn="1">
          <p15:clr>
            <a:srgbClr val="FBAE40"/>
          </p15:clr>
        </p15:guide>
        <p15:guide id="7" orient="horz" pos="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
    <p:bg>
      <p:bgPr>
        <a:solidFill>
          <a:srgbClr val="FFFFFF"/>
        </a:solidFill>
        <a:effectLst/>
      </p:bgPr>
    </p:bg>
    <p:spTree>
      <p:nvGrpSpPr>
        <p:cNvPr id="1" name=""/>
        <p:cNvGrpSpPr/>
        <p:nvPr/>
      </p:nvGrpSpPr>
      <p:grpSpPr>
        <a:xfrm>
          <a:off x="0" y="0"/>
          <a:ext cx="0" cy="0"/>
          <a:chOff x="0" y="0"/>
          <a:chExt cx="0" cy="0"/>
        </a:xfrm>
      </p:grpSpPr>
      <p:sp>
        <p:nvSpPr>
          <p:cNvPr id="17" name="TextBox 16"/>
          <p:cNvSpPr txBox="1"/>
          <p:nvPr/>
        </p:nvSpPr>
        <p:spPr>
          <a:xfrm>
            <a:off x="1219200" y="76200"/>
            <a:ext cx="6705600" cy="184666"/>
          </a:xfrm>
          <a:prstGeom prst="rect">
            <a:avLst/>
          </a:prstGeom>
          <a:noFill/>
        </p:spPr>
        <p:txBody>
          <a:bodyPr wrap="square" lIns="0" tIns="0" rIns="0" bIns="0" rtlCol="0" anchor="ctr" anchorCtr="0">
            <a:spAutoFit/>
          </a:bodyPr>
          <a:lstStyle/>
          <a:p>
            <a:pPr algn="ctr"/>
            <a:r>
              <a:rPr lang="en-US" sz="1200" kern="0" cap="small" spc="200" dirty="0" smtClean="0">
                <a:solidFill>
                  <a:srgbClr val="FFFFFF"/>
                </a:solidFill>
                <a:latin typeface="+mj-lt"/>
              </a:rPr>
              <a:t> </a:t>
            </a:r>
            <a:endParaRPr lang="en-US" sz="1200" kern="0" cap="small" spc="200" dirty="0">
              <a:solidFill>
                <a:srgbClr val="FFFFFF"/>
              </a:solidFill>
              <a:latin typeface="+mj-l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75" y="1131"/>
            <a:ext cx="8550648" cy="5831719"/>
          </a:xfrm>
          <a:prstGeom prst="rect">
            <a:avLst/>
          </a:prstGeom>
        </p:spPr>
      </p:pic>
      <p:sp>
        <p:nvSpPr>
          <p:cNvPr id="7" name="TextBox 6"/>
          <p:cNvSpPr txBox="1"/>
          <p:nvPr/>
        </p:nvSpPr>
        <p:spPr>
          <a:xfrm>
            <a:off x="296675" y="1545389"/>
            <a:ext cx="3657600" cy="369332"/>
          </a:xfrm>
          <a:prstGeom prst="rect">
            <a:avLst/>
          </a:prstGeom>
          <a:solidFill>
            <a:schemeClr val="bg1">
              <a:alpha val="90000"/>
            </a:schemeClr>
          </a:solidFill>
        </p:spPr>
        <p:txBody>
          <a:bodyPr wrap="square" rtlCol="0">
            <a:spAutoFit/>
          </a:bodyPr>
          <a:lstStyle/>
          <a:p>
            <a:endParaRPr lang="en-US" sz="1800"/>
          </a:p>
        </p:txBody>
      </p:sp>
      <p:grpSp>
        <p:nvGrpSpPr>
          <p:cNvPr id="11" name="Group 10"/>
          <p:cNvGrpSpPr/>
          <p:nvPr/>
        </p:nvGrpSpPr>
        <p:grpSpPr>
          <a:xfrm>
            <a:off x="1438368" y="6397487"/>
            <a:ext cx="6267264" cy="286324"/>
            <a:chOff x="209737" y="6549887"/>
            <a:chExt cx="6267264" cy="286324"/>
          </a:xfrm>
        </p:grpSpPr>
        <p:sp>
          <p:nvSpPr>
            <p:cNvPr id="12" name="TextBox 13"/>
            <p:cNvSpPr txBox="1">
              <a:spLocks noChangeArrowheads="1"/>
            </p:cNvSpPr>
            <p:nvPr userDrawn="1"/>
          </p:nvSpPr>
          <p:spPr bwMode="auto">
            <a:xfrm>
              <a:off x="1949605" y="6574601"/>
              <a:ext cx="4527396" cy="261610"/>
            </a:xfrm>
            <a:prstGeom prst="rect">
              <a:avLst/>
            </a:prstGeom>
            <a:noFill/>
            <a:ln>
              <a:noFill/>
            </a:ln>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defRPr/>
              </a:pPr>
              <a:r>
                <a:rPr lang="en-US" altLang="en-US" sz="1100" i="1" dirty="0" smtClean="0">
                  <a:solidFill>
                    <a:srgbClr val="7F7F7F"/>
                  </a:solidFill>
                  <a:latin typeface="Times New Roman" panose="02020603050405020304" pitchFamily="18" charset="0"/>
                  <a:cs typeface="Arial" panose="020B0604020202020204" pitchFamily="34" charset="0"/>
                </a:rPr>
                <a:t>is the marketing name for the companies of </a:t>
              </a:r>
              <a:r>
                <a:rPr lang="en-US" altLang="en-US" sz="1100" i="1" dirty="0" err="1" smtClean="0">
                  <a:solidFill>
                    <a:srgbClr val="7F7F7F"/>
                  </a:solidFill>
                  <a:latin typeface="Times New Roman" panose="02020603050405020304" pitchFamily="18" charset="0"/>
                  <a:cs typeface="Arial" panose="020B0604020202020204" pitchFamily="34" charset="0"/>
                </a:rPr>
                <a:t>OneAmerica</a:t>
              </a:r>
              <a:r>
                <a:rPr lang="en-US" altLang="en-US" sz="1100" i="1" dirty="0" smtClean="0">
                  <a:solidFill>
                    <a:srgbClr val="7F7F7F"/>
                  </a:solidFill>
                  <a:latin typeface="Times New Roman" panose="02020603050405020304" pitchFamily="18" charset="0"/>
                  <a:cs typeface="Arial" panose="020B0604020202020204" pitchFamily="34" charset="0"/>
                </a:rPr>
                <a:t>  |  </a:t>
              </a:r>
              <a:r>
                <a:rPr lang="en-US" altLang="en-US" sz="1100" i="1" dirty="0" err="1" smtClean="0">
                  <a:solidFill>
                    <a:srgbClr val="7F7F7F"/>
                  </a:solidFill>
                  <a:latin typeface="Times New Roman" panose="02020603050405020304" pitchFamily="18" charset="0"/>
                  <a:cs typeface="Arial" panose="020B0604020202020204" pitchFamily="34" charset="0"/>
                </a:rPr>
                <a:t>OneAmerica.com</a:t>
              </a:r>
              <a:endParaRPr lang="en-US" altLang="en-US" sz="1100" i="1" dirty="0" smtClean="0">
                <a:solidFill>
                  <a:srgbClr val="7F7F7F"/>
                </a:solidFill>
                <a:latin typeface="Times New Roman" panose="02020603050405020304" pitchFamily="18" charset="0"/>
                <a:cs typeface="Arial" panose="020B0604020202020204" pitchFamily="34" charset="0"/>
              </a:endParaRP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9737" y="6549887"/>
              <a:ext cx="1771463" cy="208722"/>
            </a:xfrm>
            <a:prstGeom prst="rect">
              <a:avLst/>
            </a:prstGeom>
          </p:spPr>
        </p:pic>
      </p:grpSp>
      <p:sp>
        <p:nvSpPr>
          <p:cNvPr id="16" name="Text Placeholder 2"/>
          <p:cNvSpPr>
            <a:spLocks noGrp="1"/>
          </p:cNvSpPr>
          <p:nvPr>
            <p:ph type="body" idx="1"/>
          </p:nvPr>
        </p:nvSpPr>
        <p:spPr>
          <a:xfrm>
            <a:off x="530354" y="2781246"/>
            <a:ext cx="3096125" cy="1080961"/>
          </a:xfrm>
        </p:spPr>
        <p:txBody>
          <a:bodyPr/>
          <a:lstStyle>
            <a:lvl1pPr marL="0" indent="0" algn="ctr">
              <a:buNone/>
              <a:defRPr sz="1800" i="1">
                <a:latin typeface="+mj-lt"/>
              </a:defRPr>
            </a:lvl1pPr>
          </a:lstStyle>
          <a:p>
            <a:pPr lvl="0"/>
            <a:r>
              <a:rPr lang="en-US" smtClean="0"/>
              <a:t>Click to edit Master text styles</a:t>
            </a:r>
          </a:p>
        </p:txBody>
      </p:sp>
      <p:sp>
        <p:nvSpPr>
          <p:cNvPr id="18" name="Title 1"/>
          <p:cNvSpPr>
            <a:spLocks noGrp="1"/>
          </p:cNvSpPr>
          <p:nvPr>
            <p:ph type="title"/>
          </p:nvPr>
        </p:nvSpPr>
        <p:spPr>
          <a:xfrm>
            <a:off x="530354" y="1888551"/>
            <a:ext cx="3096125" cy="850106"/>
          </a:xfrm>
        </p:spPr>
        <p:txBody>
          <a:bodyPr/>
          <a:lstStyle>
            <a:lvl1pPr>
              <a:defRPr sz="2100"/>
            </a:lvl1pPr>
          </a:lstStyle>
          <a:p>
            <a:r>
              <a:rPr lang="en-US" smtClean="0"/>
              <a:t>Click to edit Master title style</a:t>
            </a:r>
            <a:endParaRPr lang="en-US" dirty="0"/>
          </a:p>
        </p:txBody>
      </p:sp>
    </p:spTree>
    <p:extLst>
      <p:ext uri="{BB962C8B-B14F-4D97-AF65-F5344CB8AC3E}">
        <p14:creationId xmlns:p14="http://schemas.microsoft.com/office/powerpoint/2010/main" val="228683631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8" userDrawn="1">
          <p15:clr>
            <a:srgbClr val="FBAE40"/>
          </p15:clr>
        </p15:guide>
        <p15:guide id="2" pos="2160" userDrawn="1">
          <p15:clr>
            <a:srgbClr val="FBAE40"/>
          </p15:clr>
        </p15:guide>
        <p15:guide id="3" orient="horz" pos="2260" userDrawn="1">
          <p15:clr>
            <a:srgbClr val="FBAE40"/>
          </p15:clr>
        </p15:guide>
        <p15:guide id="4" orient="horz" pos="3984" userDrawn="1">
          <p15:clr>
            <a:srgbClr val="FBAE40"/>
          </p15:clr>
        </p15:guide>
        <p15:guide id="5" pos="4230" userDrawn="1">
          <p15:clr>
            <a:srgbClr val="FBAE40"/>
          </p15:clr>
        </p15:guide>
        <p15:guide id="6" pos="90" userDrawn="1">
          <p15:clr>
            <a:srgbClr val="FBAE40"/>
          </p15:clr>
        </p15:guide>
        <p15:guide id="7" orient="horz" pos="1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t="-5000" b="8000"/>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14" name="Title 1"/>
          <p:cNvSpPr>
            <a:spLocks noGrp="1"/>
          </p:cNvSpPr>
          <p:nvPr>
            <p:ph type="title"/>
          </p:nvPr>
        </p:nvSpPr>
        <p:spPr>
          <a:xfrm>
            <a:off x="457200" y="960437"/>
            <a:ext cx="8229600" cy="960438"/>
          </a:xfrm>
        </p:spPr>
        <p:txBody>
          <a:bodyPr/>
          <a:lstStyle>
            <a:lvl1pPr>
              <a:defRPr sz="4000" i="0"/>
            </a:lvl1pPr>
          </a:lstStyle>
          <a:p>
            <a:r>
              <a:rPr lang="en-US" smtClean="0"/>
              <a:t>Click to edit Master title style</a:t>
            </a:r>
            <a:endParaRPr lang="en-US" dirty="0"/>
          </a:p>
        </p:txBody>
      </p:sp>
    </p:spTree>
    <p:extLst>
      <p:ext uri="{BB962C8B-B14F-4D97-AF65-F5344CB8AC3E}">
        <p14:creationId xmlns:p14="http://schemas.microsoft.com/office/powerpoint/2010/main" val="28418113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314602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563342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t="-5000" b="1000"/>
          </a:stretch>
        </a:blipFill>
        <a:effectLst/>
      </p:bgPr>
    </p:bg>
    <p:spTree>
      <p:nvGrpSpPr>
        <p:cNvPr id="1" name=""/>
        <p:cNvGrpSpPr/>
        <p:nvPr/>
      </p:nvGrpSpPr>
      <p:grpSpPr>
        <a:xfrm>
          <a:off x="0" y="0"/>
          <a:ext cx="0" cy="0"/>
          <a:chOff x="0" y="0"/>
          <a:chExt cx="0" cy="0"/>
        </a:xfrm>
      </p:grpSpPr>
      <p:sp>
        <p:nvSpPr>
          <p:cNvPr id="1029" name="Title Placeholder 1"/>
          <p:cNvSpPr>
            <a:spLocks noGrp="1"/>
          </p:cNvSpPr>
          <p:nvPr>
            <p:ph type="title"/>
          </p:nvPr>
        </p:nvSpPr>
        <p:spPr bwMode="auto">
          <a:xfrm>
            <a:off x="457200" y="960437"/>
            <a:ext cx="82296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30" name="Text Placeholder 2"/>
          <p:cNvSpPr>
            <a:spLocks noGrp="1"/>
          </p:cNvSpPr>
          <p:nvPr>
            <p:ph type="body" idx="1"/>
          </p:nvPr>
        </p:nvSpPr>
        <p:spPr bwMode="auto">
          <a:xfrm>
            <a:off x="457200" y="20574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Footer Placeholder 16"/>
          <p:cNvSpPr>
            <a:spLocks noGrp="1"/>
          </p:cNvSpPr>
          <p:nvPr>
            <p:ph type="ftr" sz="quarter" idx="3"/>
          </p:nvPr>
        </p:nvSpPr>
        <p:spPr>
          <a:xfrm>
            <a:off x="272062" y="6096002"/>
            <a:ext cx="8507412" cy="152399"/>
          </a:xfrm>
          <a:prstGeom prst="rect">
            <a:avLst/>
          </a:prstGeom>
        </p:spPr>
        <p:txBody>
          <a:bodyPr vert="horz" wrap="square" lIns="0" tIns="45720" rIns="91440" bIns="0" numCol="1" anchor="b" anchorCtr="0" compatLnSpc="1">
            <a:prstTxWarp prst="textNoShape">
              <a:avLst/>
            </a:prstTxWarp>
          </a:bodyPr>
          <a:lstStyle>
            <a:lvl1pPr>
              <a:defRPr sz="900" b="1" smtClean="0"/>
            </a:lvl1pPr>
          </a:lstStyle>
          <a:p>
            <a:endParaRPr lang="en-US"/>
          </a:p>
        </p:txBody>
      </p:sp>
      <p:grpSp>
        <p:nvGrpSpPr>
          <p:cNvPr id="8" name="Group 7"/>
          <p:cNvGrpSpPr/>
          <p:nvPr/>
        </p:nvGrpSpPr>
        <p:grpSpPr>
          <a:xfrm>
            <a:off x="1438368" y="6397487"/>
            <a:ext cx="6267264" cy="286324"/>
            <a:chOff x="209737" y="6549887"/>
            <a:chExt cx="6267264" cy="286324"/>
          </a:xfrm>
        </p:grpSpPr>
        <p:sp>
          <p:nvSpPr>
            <p:cNvPr id="9" name="TextBox 13"/>
            <p:cNvSpPr txBox="1">
              <a:spLocks noChangeArrowheads="1"/>
            </p:cNvSpPr>
            <p:nvPr userDrawn="1"/>
          </p:nvSpPr>
          <p:spPr bwMode="auto">
            <a:xfrm>
              <a:off x="1949605" y="6574601"/>
              <a:ext cx="4527396" cy="261610"/>
            </a:xfrm>
            <a:prstGeom prst="rect">
              <a:avLst/>
            </a:prstGeom>
            <a:noFill/>
            <a:ln>
              <a:noFill/>
            </a:ln>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defRPr/>
              </a:pPr>
              <a:r>
                <a:rPr lang="en-US" altLang="en-US" sz="1100" i="1" dirty="0" smtClean="0">
                  <a:solidFill>
                    <a:srgbClr val="7F7F7F"/>
                  </a:solidFill>
                  <a:latin typeface="Times New Roman" panose="02020603050405020304" pitchFamily="18" charset="0"/>
                  <a:cs typeface="Arial" panose="020B0604020202020204" pitchFamily="34" charset="0"/>
                </a:rPr>
                <a:t>is the marketing name for the companies of </a:t>
              </a:r>
              <a:r>
                <a:rPr lang="en-US" altLang="en-US" sz="1100" i="1" dirty="0" err="1" smtClean="0">
                  <a:solidFill>
                    <a:srgbClr val="7F7F7F"/>
                  </a:solidFill>
                  <a:latin typeface="Times New Roman" panose="02020603050405020304" pitchFamily="18" charset="0"/>
                  <a:cs typeface="Arial" panose="020B0604020202020204" pitchFamily="34" charset="0"/>
                </a:rPr>
                <a:t>OneAmerica</a:t>
              </a:r>
              <a:r>
                <a:rPr lang="en-US" altLang="en-US" sz="1100" i="1" dirty="0" smtClean="0">
                  <a:solidFill>
                    <a:srgbClr val="7F7F7F"/>
                  </a:solidFill>
                  <a:latin typeface="Times New Roman" panose="02020603050405020304" pitchFamily="18" charset="0"/>
                  <a:cs typeface="Arial" panose="020B0604020202020204" pitchFamily="34" charset="0"/>
                </a:rPr>
                <a:t>  |  </a:t>
              </a:r>
              <a:r>
                <a:rPr lang="en-US" altLang="en-US" sz="1100" i="1" dirty="0" err="1" smtClean="0">
                  <a:solidFill>
                    <a:srgbClr val="7F7F7F"/>
                  </a:solidFill>
                  <a:latin typeface="Times New Roman" panose="02020603050405020304" pitchFamily="18" charset="0"/>
                  <a:cs typeface="Arial" panose="020B0604020202020204" pitchFamily="34" charset="0"/>
                </a:rPr>
                <a:t>OneAmerica.com</a:t>
              </a:r>
              <a:endParaRPr lang="en-US" altLang="en-US" sz="1100" i="1" dirty="0" smtClean="0">
                <a:solidFill>
                  <a:srgbClr val="7F7F7F"/>
                </a:solidFill>
                <a:latin typeface="Times New Roman" panose="02020603050405020304" pitchFamily="18" charset="0"/>
                <a:cs typeface="Arial" panose="020B0604020202020204" pitchFamily="34" charset="0"/>
              </a:endParaRPr>
            </a:p>
          </p:txBody>
        </p:sp>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09737" y="6549887"/>
              <a:ext cx="1771463" cy="208722"/>
            </a:xfrm>
            <a:prstGeom prst="rect">
              <a:avLst/>
            </a:prstGeom>
          </p:spPr>
        </p:pic>
      </p:grpSp>
    </p:spTree>
    <p:extLst>
      <p:ext uri="{BB962C8B-B14F-4D97-AF65-F5344CB8AC3E}">
        <p14:creationId xmlns:p14="http://schemas.microsoft.com/office/powerpoint/2010/main" val="78261045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iming>
    <p:tnLst>
      <p:par>
        <p:cTn id="1" dur="indefinite" restart="never" nodeType="tmRoot"/>
      </p:par>
    </p:tnLst>
  </p:timing>
  <p:txStyles>
    <p:titleStyle>
      <a:lvl1pPr algn="ctr" defTabSz="457200" rtl="0" eaLnBrk="1" fontAlgn="base" hangingPunct="1">
        <a:spcBef>
          <a:spcPct val="0"/>
        </a:spcBef>
        <a:spcAft>
          <a:spcPct val="0"/>
        </a:spcAft>
        <a:defRPr sz="4400" i="0" kern="1200">
          <a:solidFill>
            <a:schemeClr val="tx1"/>
          </a:solidFill>
          <a:latin typeface="+mj-lt"/>
          <a:ea typeface="ヒラギノ角ゴ Pro W3" pitchFamily="-65" charset="-128"/>
          <a:cs typeface="ヒラギノ角ゴ Pro W3" pitchFamily="-65" charset="-128"/>
        </a:defRPr>
      </a:lvl1pPr>
      <a:lvl2pPr algn="ctr" defTabSz="457200" rtl="0" eaLnBrk="1" fontAlgn="base" hangingPunct="1">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2pPr>
      <a:lvl3pPr algn="ctr" defTabSz="457200" rtl="0" eaLnBrk="1" fontAlgn="base" hangingPunct="1">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3pPr>
      <a:lvl4pPr algn="ctr" defTabSz="457200" rtl="0" eaLnBrk="1" fontAlgn="base" hangingPunct="1">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4pPr>
      <a:lvl5pPr algn="ctr" defTabSz="457200" rtl="0" eaLnBrk="1" fontAlgn="base" hangingPunct="1">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5pPr>
      <a:lvl6pPr marL="4572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6pPr>
      <a:lvl7pPr marL="9144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7pPr>
      <a:lvl8pPr marL="13716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8pPr>
      <a:lvl9pPr marL="18288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9pPr>
    </p:titleStyle>
    <p:bodyStyle>
      <a:lvl1pPr marL="342900" indent="-342900" algn="l" defTabSz="457200" rtl="0" eaLnBrk="1" fontAlgn="base" hangingPunct="1">
        <a:spcBef>
          <a:spcPct val="20000"/>
        </a:spcBef>
        <a:spcAft>
          <a:spcPct val="0"/>
        </a:spcAft>
        <a:buFont typeface="Arial" pitchFamily="-111" charset="0"/>
        <a:buChar char="•"/>
        <a:defRPr sz="3200" kern="1200">
          <a:solidFill>
            <a:schemeClr val="tx1"/>
          </a:solidFill>
          <a:latin typeface="+mn-lt"/>
          <a:ea typeface="ヒラギノ角ゴ Pro W3" pitchFamily="-65" charset="-128"/>
          <a:cs typeface="ヒラギノ角ゴ Pro W3" pitchFamily="-65" charset="-128"/>
        </a:defRPr>
      </a:lvl1pPr>
      <a:lvl2pPr marL="742950" indent="-285750" algn="l" defTabSz="457200" rtl="0" eaLnBrk="1" fontAlgn="base" hangingPunct="1">
        <a:spcBef>
          <a:spcPct val="20000"/>
        </a:spcBef>
        <a:spcAft>
          <a:spcPct val="0"/>
        </a:spcAft>
        <a:buFont typeface="Arial" pitchFamily="-111" charset="0"/>
        <a:buChar char="–"/>
        <a:defRPr sz="2800" kern="1200">
          <a:solidFill>
            <a:schemeClr val="tx1"/>
          </a:solidFill>
          <a:latin typeface="+mn-lt"/>
          <a:ea typeface="ヒラギノ角ゴ Pro W3" pitchFamily="-65" charset="-128"/>
          <a:cs typeface="+mn-cs"/>
        </a:defRPr>
      </a:lvl2pPr>
      <a:lvl3pPr marL="1143000" indent="-228600" algn="l" defTabSz="457200" rtl="0" eaLnBrk="1" fontAlgn="base" hangingPunct="1">
        <a:spcBef>
          <a:spcPct val="20000"/>
        </a:spcBef>
        <a:spcAft>
          <a:spcPct val="0"/>
        </a:spcAft>
        <a:buFont typeface="Arial" pitchFamily="-111" charset="0"/>
        <a:buChar char="•"/>
        <a:defRPr sz="2400" kern="1200">
          <a:solidFill>
            <a:schemeClr val="tx1"/>
          </a:solidFill>
          <a:latin typeface="+mn-lt"/>
          <a:ea typeface="ヒラギノ角ゴ Pro W3" pitchFamily="-65" charset="-128"/>
          <a:cs typeface="+mn-cs"/>
        </a:defRPr>
      </a:lvl3pPr>
      <a:lvl4pPr marL="1600200" indent="-228600" algn="l" defTabSz="457200" rtl="0" eaLnBrk="1" fontAlgn="base" hangingPunct="1">
        <a:spcBef>
          <a:spcPct val="20000"/>
        </a:spcBef>
        <a:spcAft>
          <a:spcPct val="0"/>
        </a:spcAft>
        <a:buFont typeface="Arial" pitchFamily="-111" charset="0"/>
        <a:buChar char="–"/>
        <a:defRPr sz="2000" kern="1200">
          <a:solidFill>
            <a:schemeClr val="tx1"/>
          </a:solidFill>
          <a:latin typeface="+mn-lt"/>
          <a:ea typeface="ヒラギノ角ゴ Pro W3" pitchFamily="-65" charset="-128"/>
          <a:cs typeface="+mn-cs"/>
        </a:defRPr>
      </a:lvl4pPr>
      <a:lvl5pPr marL="2057400" indent="-228600" algn="l" defTabSz="457200" rtl="0" eaLnBrk="1" fontAlgn="base" hangingPunct="1">
        <a:spcBef>
          <a:spcPct val="20000"/>
        </a:spcBef>
        <a:spcAft>
          <a:spcPct val="0"/>
        </a:spcAft>
        <a:buFont typeface="Arial" pitchFamily="-111" charset="0"/>
        <a:buChar char="»"/>
        <a:defRPr sz="2000" kern="1200">
          <a:solidFill>
            <a:schemeClr val="tx1"/>
          </a:solidFill>
          <a:latin typeface="+mn-lt"/>
          <a:ea typeface="ヒラギノ角ゴ Pro W3"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Overcome your great retirement income gap</a:t>
            </a:r>
            <a:endParaRPr lang="en-US" dirty="0"/>
          </a:p>
        </p:txBody>
      </p:sp>
      <p:sp>
        <p:nvSpPr>
          <p:cNvPr id="3" name="Text Placeholder 2"/>
          <p:cNvSpPr>
            <a:spLocks noGrp="1"/>
          </p:cNvSpPr>
          <p:nvPr>
            <p:ph type="body" idx="10"/>
          </p:nvPr>
        </p:nvSpPr>
        <p:spPr/>
        <p:txBody>
          <a:bodyPr/>
          <a:lstStyle/>
          <a:p>
            <a:r>
              <a:rPr lang="en-US" sz="3600" i="1" dirty="0" smtClean="0"/>
              <a:t>Do you have a gap in your strategy?</a:t>
            </a:r>
            <a:endParaRPr lang="en-US" sz="3600" dirty="0"/>
          </a:p>
        </p:txBody>
      </p:sp>
      <p:sp>
        <p:nvSpPr>
          <p:cNvPr id="4" name="TextBox 3"/>
          <p:cNvSpPr txBox="1"/>
          <p:nvPr/>
        </p:nvSpPr>
        <p:spPr>
          <a:xfrm>
            <a:off x="-661011" y="6408561"/>
            <a:ext cx="1586430" cy="276999"/>
          </a:xfrm>
          <a:prstGeom prst="rect">
            <a:avLst/>
          </a:prstGeom>
          <a:noFill/>
        </p:spPr>
        <p:txBody>
          <a:bodyPr wrap="square" rtlCol="0">
            <a:spAutoFit/>
          </a:bodyPr>
          <a:lstStyle/>
          <a:p>
            <a:pPr algn="r"/>
            <a:r>
              <a:rPr lang="en-US" sz="1200" dirty="0" smtClean="0">
                <a:solidFill>
                  <a:schemeClr val="bg2"/>
                </a:solidFill>
              </a:rPr>
              <a:t>PM-852</a:t>
            </a:r>
            <a:endParaRPr lang="en-US" sz="1200" dirty="0">
              <a:solidFill>
                <a:schemeClr val="bg2"/>
              </a:solidFill>
            </a:endParaRPr>
          </a:p>
        </p:txBody>
      </p:sp>
      <p:sp>
        <p:nvSpPr>
          <p:cNvPr id="5" name="TextBox 4"/>
          <p:cNvSpPr txBox="1"/>
          <p:nvPr/>
        </p:nvSpPr>
        <p:spPr>
          <a:xfrm>
            <a:off x="1322023" y="0"/>
            <a:ext cx="7105879" cy="461665"/>
          </a:xfrm>
          <a:prstGeom prst="rect">
            <a:avLst/>
          </a:prstGeom>
          <a:noFill/>
        </p:spPr>
        <p:txBody>
          <a:bodyPr wrap="square" rtlCol="0">
            <a:spAutoFit/>
          </a:bodyPr>
          <a:lstStyle/>
          <a:p>
            <a:pPr algn="ctr"/>
            <a:r>
              <a:rPr lang="en-US" sz="1200" b="1" dirty="0">
                <a:solidFill>
                  <a:schemeClr val="bg2"/>
                </a:solidFill>
              </a:rPr>
              <a:t>This is a solicitation of insurance. An insurance agent or insurance company will contact you. </a:t>
            </a:r>
            <a:r>
              <a:rPr lang="en-US" sz="1200" b="1" dirty="0" smtClean="0">
                <a:solidFill>
                  <a:schemeClr val="bg2"/>
                </a:solidFill>
              </a:rPr>
              <a:t> </a:t>
            </a:r>
            <a:br>
              <a:rPr lang="en-US" sz="1200" b="1" dirty="0" smtClean="0">
                <a:solidFill>
                  <a:schemeClr val="bg2"/>
                </a:solidFill>
              </a:rPr>
            </a:br>
            <a:r>
              <a:rPr lang="en-US" sz="1200" b="1" dirty="0" smtClean="0">
                <a:solidFill>
                  <a:schemeClr val="bg2"/>
                </a:solidFill>
              </a:rPr>
              <a:t>The State Life Insurance Company</a:t>
            </a:r>
            <a:r>
              <a:rPr lang="en-US" sz="1200" b="1" baseline="30000" dirty="0" smtClean="0">
                <a:solidFill>
                  <a:schemeClr val="bg2"/>
                </a:solidFill>
              </a:rPr>
              <a:t>®</a:t>
            </a:r>
            <a:endParaRPr lang="en-US" sz="1200" baseline="30000" dirty="0">
              <a:solidFill>
                <a:schemeClr val="bg2"/>
              </a:solidFill>
            </a:endParaRPr>
          </a:p>
        </p:txBody>
      </p:sp>
    </p:spTree>
    <p:extLst>
      <p:ext uri="{BB962C8B-B14F-4D97-AF65-F5344CB8AC3E}">
        <p14:creationId xmlns:p14="http://schemas.microsoft.com/office/powerpoint/2010/main" val="4011515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771" y="707049"/>
            <a:ext cx="8229600" cy="960438"/>
          </a:xfrm>
        </p:spPr>
        <p:txBody>
          <a:bodyPr/>
          <a:lstStyle/>
          <a:p>
            <a:r>
              <a:rPr lang="en-US" dirty="0" smtClean="0"/>
              <a:t>What about Alzheimer’s disease</a:t>
            </a:r>
            <a:endParaRPr lang="en-US" dirty="0"/>
          </a:p>
        </p:txBody>
      </p:sp>
      <p:sp>
        <p:nvSpPr>
          <p:cNvPr id="3" name="Content Placeholder 2"/>
          <p:cNvSpPr>
            <a:spLocks noGrp="1"/>
          </p:cNvSpPr>
          <p:nvPr>
            <p:ph idx="1"/>
          </p:nvPr>
        </p:nvSpPr>
        <p:spPr>
          <a:xfrm>
            <a:off x="649662" y="1920875"/>
            <a:ext cx="7781819" cy="4114965"/>
          </a:xfrm>
        </p:spPr>
        <p:txBody>
          <a:bodyPr>
            <a:noAutofit/>
          </a:bodyPr>
          <a:lstStyle/>
          <a:p>
            <a:pPr marL="0" indent="0">
              <a:buNone/>
            </a:pPr>
            <a:r>
              <a:rPr lang="en-US" sz="2200" dirty="0" smtClean="0"/>
              <a:t>About </a:t>
            </a:r>
            <a:r>
              <a:rPr lang="en-US" sz="2200" dirty="0"/>
              <a:t>5.5 million Americans of all ages have </a:t>
            </a:r>
            <a:r>
              <a:rPr lang="en-US" sz="2200" dirty="0" smtClean="0"/>
              <a:t>Alzheimer’s </a:t>
            </a:r>
            <a:r>
              <a:rPr lang="en-US" sz="2200" dirty="0"/>
              <a:t>disease in </a:t>
            </a:r>
            <a:r>
              <a:rPr lang="en-US" sz="2200" dirty="0" smtClean="0"/>
              <a:t>2017 (</a:t>
            </a:r>
            <a:r>
              <a:rPr lang="en-US" sz="2200" b="1" dirty="0" smtClean="0"/>
              <a:t>1-in-10 </a:t>
            </a:r>
            <a:r>
              <a:rPr lang="en-US" sz="2200" dirty="0" smtClean="0"/>
              <a:t>people age 65+).</a:t>
            </a:r>
            <a:endParaRPr lang="en-US" sz="2200" dirty="0"/>
          </a:p>
          <a:p>
            <a:pPr marL="295275" lvl="1">
              <a:buFont typeface="Arial" charset="0"/>
              <a:buChar char="•"/>
            </a:pPr>
            <a:r>
              <a:rPr lang="en-US" sz="2000" dirty="0" smtClean="0"/>
              <a:t>Of all Americans with Alzheimer’s, an estimated </a:t>
            </a:r>
            <a:br>
              <a:rPr lang="en-US" sz="2000" dirty="0" smtClean="0"/>
            </a:br>
            <a:r>
              <a:rPr lang="en-US" sz="2000" b="1" dirty="0" smtClean="0"/>
              <a:t>5.3 million </a:t>
            </a:r>
            <a:r>
              <a:rPr lang="en-US" sz="2000" dirty="0" smtClean="0"/>
              <a:t>people are 65 or older.</a:t>
            </a:r>
          </a:p>
          <a:p>
            <a:pPr marL="295275" lvl="1">
              <a:spcAft>
                <a:spcPts val="600"/>
              </a:spcAft>
              <a:buFont typeface="Arial" charset="0"/>
              <a:buChar char="•"/>
            </a:pPr>
            <a:r>
              <a:rPr lang="en-US" sz="2000" dirty="0" smtClean="0"/>
              <a:t>By midcentury</a:t>
            </a:r>
            <a:r>
              <a:rPr lang="en-US" sz="2000" dirty="0"/>
              <a:t>, someone in the </a:t>
            </a:r>
            <a:r>
              <a:rPr lang="en-US" sz="2000" dirty="0" smtClean="0"/>
              <a:t>U.S. </a:t>
            </a:r>
            <a:r>
              <a:rPr lang="en-US" sz="2000" dirty="0"/>
              <a:t>will develop the disease </a:t>
            </a:r>
            <a:r>
              <a:rPr lang="en-US" sz="2000" b="1" dirty="0"/>
              <a:t>every 33 seconds</a:t>
            </a:r>
            <a:r>
              <a:rPr lang="en-US" sz="2000" dirty="0" smtClean="0"/>
              <a:t>.</a:t>
            </a:r>
            <a:endParaRPr lang="en-US" sz="2600" dirty="0" smtClean="0"/>
          </a:p>
          <a:p>
            <a:pPr marL="0" indent="0">
              <a:buNone/>
            </a:pPr>
            <a:r>
              <a:rPr lang="en-US" sz="2600" dirty="0" smtClean="0"/>
              <a:t>If you had to pay for long-term care, </a:t>
            </a:r>
            <a:br>
              <a:rPr lang="en-US" sz="2600" dirty="0" smtClean="0"/>
            </a:br>
            <a:r>
              <a:rPr lang="en-US" sz="2600" dirty="0" smtClean="0"/>
              <a:t>where will you make up the difference?</a:t>
            </a:r>
            <a:br>
              <a:rPr lang="en-US" sz="2600" dirty="0" smtClean="0"/>
            </a:br>
            <a:r>
              <a:rPr lang="en-US" sz="2600" dirty="0" smtClean="0"/>
              <a:t/>
            </a:r>
            <a:br>
              <a:rPr lang="en-US" sz="2600" dirty="0" smtClean="0"/>
            </a:br>
            <a:r>
              <a:rPr lang="en-US" sz="2600" dirty="0" smtClean="0"/>
              <a:t/>
            </a:r>
            <a:br>
              <a:rPr lang="en-US" sz="2600" dirty="0" smtClean="0"/>
            </a:br>
            <a:r>
              <a:rPr lang="en-US" sz="1200" dirty="0">
                <a:solidFill>
                  <a:srgbClr val="002060"/>
                </a:solidFill>
              </a:rPr>
              <a:t>Source: </a:t>
            </a:r>
            <a:r>
              <a:rPr lang="en-US" sz="1200" i="1" dirty="0">
                <a:solidFill>
                  <a:srgbClr val="002060"/>
                </a:solidFill>
              </a:rPr>
              <a:t>2017 Alzheimer’s Disease Facts and Figures</a:t>
            </a:r>
            <a:r>
              <a:rPr lang="en-US" sz="1200" dirty="0">
                <a:solidFill>
                  <a:srgbClr val="002060"/>
                </a:solidFill>
              </a:rPr>
              <a:t>. Alzheimer’s Association. </a:t>
            </a:r>
            <a:r>
              <a:rPr lang="en-US" sz="1200" dirty="0" smtClean="0">
                <a:solidFill>
                  <a:srgbClr val="002060"/>
                </a:solidFill>
              </a:rPr>
              <a:t>h</a:t>
            </a:r>
            <a:r>
              <a:rPr lang="en-US" sz="1200" u="sng" dirty="0" smtClean="0">
                <a:solidFill>
                  <a:srgbClr val="002060"/>
                </a:solidFill>
              </a:rPr>
              <a:t>ttp</a:t>
            </a:r>
            <a:r>
              <a:rPr lang="en-US" sz="1200" u="sng" dirty="0">
                <a:solidFill>
                  <a:srgbClr val="002060"/>
                </a:solidFill>
              </a:rPr>
              <a:t>://www.alz.org/documents_custom/2017-facts-and-figures.pdf</a:t>
            </a:r>
            <a:r>
              <a:rPr lang="en-US" sz="1200" dirty="0">
                <a:solidFill>
                  <a:srgbClr val="002060"/>
                </a:solidFill>
              </a:rPr>
              <a:t>. Web. 2017.</a:t>
            </a:r>
          </a:p>
          <a:p>
            <a:pPr marL="0" indent="0" algn="ctr">
              <a:buNone/>
            </a:pPr>
            <a:endParaRPr lang="en-US" sz="2600" dirty="0"/>
          </a:p>
        </p:txBody>
      </p:sp>
      <p:sp>
        <p:nvSpPr>
          <p:cNvPr id="5" name="TextBox 4"/>
          <p:cNvSpPr txBox="1"/>
          <p:nvPr/>
        </p:nvSpPr>
        <p:spPr>
          <a:xfrm>
            <a:off x="9375648" y="6437376"/>
            <a:ext cx="1292352" cy="369332"/>
          </a:xfrm>
          <a:prstGeom prst="rect">
            <a:avLst/>
          </a:prstGeom>
          <a:noFill/>
        </p:spPr>
        <p:txBody>
          <a:bodyPr wrap="square" rtlCol="0">
            <a:spAutoFit/>
          </a:bodyPr>
          <a:lstStyle/>
          <a:p>
            <a:r>
              <a:rPr lang="en-US" dirty="0"/>
              <a:t>PM-828</a:t>
            </a:r>
          </a:p>
        </p:txBody>
      </p:sp>
    </p:spTree>
    <p:extLst>
      <p:ext uri="{BB962C8B-B14F-4D97-AF65-F5344CB8AC3E}">
        <p14:creationId xmlns:p14="http://schemas.microsoft.com/office/powerpoint/2010/main" val="1591564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015"/>
            <a:ext cx="8229600" cy="960438"/>
          </a:xfrm>
        </p:spPr>
        <p:txBody>
          <a:bodyPr/>
          <a:lstStyle/>
          <a:p>
            <a:r>
              <a:rPr lang="en-US" dirty="0" smtClean="0"/>
              <a:t>What is long-term care?</a:t>
            </a:r>
            <a:endParaRPr lang="en-US" dirty="0"/>
          </a:p>
        </p:txBody>
      </p:sp>
      <p:sp>
        <p:nvSpPr>
          <p:cNvPr id="3" name="Content Placeholder 2"/>
          <p:cNvSpPr>
            <a:spLocks noGrp="1"/>
          </p:cNvSpPr>
          <p:nvPr>
            <p:ph idx="1"/>
          </p:nvPr>
        </p:nvSpPr>
        <p:spPr/>
        <p:txBody>
          <a:bodyPr/>
          <a:lstStyle/>
          <a:p>
            <a:pPr marL="0" indent="0">
              <a:spcAft>
                <a:spcPts val="800"/>
              </a:spcAft>
              <a:buNone/>
            </a:pPr>
            <a:r>
              <a:rPr lang="en-US" dirty="0" smtClean="0"/>
              <a:t>More than statistics, facilities and emotional conversations …</a:t>
            </a:r>
          </a:p>
          <a:p>
            <a:pPr marL="0" indent="0">
              <a:buNone/>
            </a:pPr>
            <a:r>
              <a:rPr lang="en-US" b="1" dirty="0" smtClean="0"/>
              <a:t>Long-term care is another retirement expense that can cause your income needs to increase substantially.</a:t>
            </a:r>
            <a:endParaRPr lang="en-US" b="1" dirty="0"/>
          </a:p>
        </p:txBody>
      </p:sp>
    </p:spTree>
    <p:extLst>
      <p:ext uri="{BB962C8B-B14F-4D97-AF65-F5344CB8AC3E}">
        <p14:creationId xmlns:p14="http://schemas.microsoft.com/office/powerpoint/2010/main" val="2165302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6883" y="1283463"/>
            <a:ext cx="5059357" cy="850106"/>
          </a:xfrm>
        </p:spPr>
        <p:txBody>
          <a:bodyPr/>
          <a:lstStyle/>
          <a:p>
            <a:r>
              <a:rPr lang="en-US" dirty="0" smtClean="0"/>
              <a:t>A gap exists</a:t>
            </a:r>
            <a:endParaRPr lang="en-US" dirty="0"/>
          </a:p>
        </p:txBody>
      </p:sp>
    </p:spTree>
    <p:extLst>
      <p:ext uri="{BB962C8B-B14F-4D97-AF65-F5344CB8AC3E}">
        <p14:creationId xmlns:p14="http://schemas.microsoft.com/office/powerpoint/2010/main" val="2377060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1288" y="2467535"/>
            <a:ext cx="5046626" cy="298209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1287" y="2467535"/>
            <a:ext cx="5046625" cy="298209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1287" y="2479728"/>
            <a:ext cx="5046625" cy="2982097"/>
          </a:xfrm>
          <a:prstGeom prst="rect">
            <a:avLst/>
          </a:prstGeom>
        </p:spPr>
      </p:pic>
      <p:sp>
        <p:nvSpPr>
          <p:cNvPr id="9" name="Title 1"/>
          <p:cNvSpPr>
            <a:spLocks noGrp="1"/>
          </p:cNvSpPr>
          <p:nvPr>
            <p:ph type="title"/>
          </p:nvPr>
        </p:nvSpPr>
        <p:spPr/>
        <p:txBody>
          <a:bodyPr/>
          <a:lstStyle/>
          <a:p>
            <a:r>
              <a:rPr lang="en-US" dirty="0" smtClean="0"/>
              <a:t>The great retirement </a:t>
            </a:r>
            <a:br>
              <a:rPr lang="en-US" dirty="0" smtClean="0"/>
            </a:br>
            <a:r>
              <a:rPr lang="en-US" dirty="0" smtClean="0"/>
              <a:t>income gap</a:t>
            </a:r>
            <a:endParaRPr lang="en-US" dirty="0"/>
          </a:p>
        </p:txBody>
      </p:sp>
      <p:sp>
        <p:nvSpPr>
          <p:cNvPr id="4" name="TextBox 3"/>
          <p:cNvSpPr txBox="1"/>
          <p:nvPr/>
        </p:nvSpPr>
        <p:spPr>
          <a:xfrm>
            <a:off x="3240807" y="5083816"/>
            <a:ext cx="4015283" cy="1077218"/>
          </a:xfrm>
          <a:prstGeom prst="rect">
            <a:avLst/>
          </a:prstGeom>
          <a:noFill/>
        </p:spPr>
        <p:txBody>
          <a:bodyPr wrap="square" rtlCol="0">
            <a:spAutoFit/>
          </a:bodyPr>
          <a:lstStyle/>
          <a:p>
            <a:endParaRPr lang="en-US" sz="2800" dirty="0"/>
          </a:p>
          <a:p>
            <a:r>
              <a:rPr lang="en-US" dirty="0"/>
              <a:t>In this example, you could be living comfortably on $100,000 a year.  </a:t>
            </a:r>
          </a:p>
        </p:txBody>
      </p:sp>
      <p:sp>
        <p:nvSpPr>
          <p:cNvPr id="6" name="TextBox 5"/>
          <p:cNvSpPr txBox="1"/>
          <p:nvPr/>
        </p:nvSpPr>
        <p:spPr>
          <a:xfrm>
            <a:off x="9375648" y="6437376"/>
            <a:ext cx="1292352" cy="369332"/>
          </a:xfrm>
          <a:prstGeom prst="rect">
            <a:avLst/>
          </a:prstGeom>
          <a:noFill/>
        </p:spPr>
        <p:txBody>
          <a:bodyPr wrap="square" rtlCol="0">
            <a:spAutoFit/>
          </a:bodyPr>
          <a:lstStyle/>
          <a:p>
            <a:r>
              <a:rPr lang="en-US" dirty="0"/>
              <a:t>PM-828</a:t>
            </a:r>
          </a:p>
        </p:txBody>
      </p:sp>
      <p:sp>
        <p:nvSpPr>
          <p:cNvPr id="5" name="TextBox 4"/>
          <p:cNvSpPr txBox="1"/>
          <p:nvPr/>
        </p:nvSpPr>
        <p:spPr>
          <a:xfrm>
            <a:off x="265532" y="4206653"/>
            <a:ext cx="2637097" cy="1477328"/>
          </a:xfrm>
          <a:prstGeom prst="rect">
            <a:avLst/>
          </a:prstGeom>
          <a:noFill/>
        </p:spPr>
        <p:txBody>
          <a:bodyPr wrap="square" rtlCol="0">
            <a:spAutoFit/>
          </a:bodyPr>
          <a:lstStyle/>
          <a:p>
            <a:r>
              <a:rPr lang="en-US" dirty="0"/>
              <a:t>An </a:t>
            </a:r>
            <a:r>
              <a:rPr lang="en-US" b="1" u="sng" dirty="0"/>
              <a:t>income gap</a:t>
            </a:r>
            <a:r>
              <a:rPr lang="en-US" dirty="0"/>
              <a:t> exists when your expenses exceed your </a:t>
            </a:r>
            <a:r>
              <a:rPr lang="en-US" dirty="0" smtClean="0"/>
              <a:t>expected retirement </a:t>
            </a:r>
            <a:r>
              <a:rPr lang="en-US" dirty="0"/>
              <a:t>income.</a:t>
            </a:r>
          </a:p>
          <a:p>
            <a:endParaRPr lang="en-US" dirty="0"/>
          </a:p>
        </p:txBody>
      </p:sp>
      <p:sp>
        <p:nvSpPr>
          <p:cNvPr id="8" name="Right Arrow 7"/>
          <p:cNvSpPr/>
          <p:nvPr/>
        </p:nvSpPr>
        <p:spPr>
          <a:xfrm>
            <a:off x="1458602" y="3481602"/>
            <a:ext cx="412683" cy="357097"/>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9561" y="2479728"/>
            <a:ext cx="5025991" cy="2969904"/>
          </a:xfrm>
          <a:prstGeom prst="rect">
            <a:avLst/>
          </a:prstGeom>
        </p:spPr>
      </p:pic>
      <p:sp>
        <p:nvSpPr>
          <p:cNvPr id="12" name="Right Arrow 11"/>
          <p:cNvSpPr/>
          <p:nvPr/>
        </p:nvSpPr>
        <p:spPr>
          <a:xfrm rot="16200000">
            <a:off x="4683230" y="4265336"/>
            <a:ext cx="414863" cy="355221"/>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Right Arrow 12"/>
          <p:cNvSpPr/>
          <p:nvPr/>
        </p:nvSpPr>
        <p:spPr>
          <a:xfrm rot="5400000">
            <a:off x="6252887" y="3098536"/>
            <a:ext cx="630172" cy="274731"/>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7098223" y="2381852"/>
            <a:ext cx="1813301" cy="1477328"/>
          </a:xfrm>
          <a:prstGeom prst="rect">
            <a:avLst/>
          </a:prstGeom>
        </p:spPr>
        <p:txBody>
          <a:bodyPr wrap="square">
            <a:spAutoFit/>
          </a:bodyPr>
          <a:lstStyle/>
          <a:p>
            <a:r>
              <a:rPr lang="en-US" dirty="0"/>
              <a:t>But what happens if your income needs suddenly skyrocket?</a:t>
            </a:r>
          </a:p>
        </p:txBody>
      </p:sp>
      <p:sp>
        <p:nvSpPr>
          <p:cNvPr id="17" name="Rectangle 16"/>
          <p:cNvSpPr/>
          <p:nvPr/>
        </p:nvSpPr>
        <p:spPr>
          <a:xfrm>
            <a:off x="7098223" y="3958583"/>
            <a:ext cx="1813301" cy="1477328"/>
          </a:xfrm>
          <a:prstGeom prst="rect">
            <a:avLst/>
          </a:prstGeom>
        </p:spPr>
        <p:txBody>
          <a:bodyPr wrap="square">
            <a:spAutoFit/>
          </a:bodyPr>
          <a:lstStyle/>
          <a:p>
            <a:r>
              <a:rPr lang="en-US" dirty="0"/>
              <a:t>But what happens </a:t>
            </a:r>
            <a:r>
              <a:rPr lang="en-US" dirty="0" smtClean="0"/>
              <a:t>if you’re diagnosed with Alzheimer’s?</a:t>
            </a:r>
            <a:endParaRPr lang="en-US" dirty="0"/>
          </a:p>
        </p:txBody>
      </p:sp>
    </p:spTree>
    <p:extLst>
      <p:ext uri="{BB962C8B-B14F-4D97-AF65-F5344CB8AC3E}">
        <p14:creationId xmlns:p14="http://schemas.microsoft.com/office/powerpoint/2010/main" val="22625074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200" fill="hold">
                                          <p:stCondLst>
                                            <p:cond delay="0"/>
                                          </p:stCondLst>
                                        </p:cTn>
                                        <p:tgtEl>
                                          <p:spTgt spid="9"/>
                                        </p:tgtEl>
                                        <p:attrNameLst>
                                          <p:attrName>r</p:attrName>
                                        </p:attrNameLst>
                                      </p:cBhvr>
                                    </p:animRot>
                                    <p:animRot by="-240000">
                                      <p:cBhvr>
                                        <p:cTn id="7" dur="400" fill="hold">
                                          <p:stCondLst>
                                            <p:cond delay="400"/>
                                          </p:stCondLst>
                                        </p:cTn>
                                        <p:tgtEl>
                                          <p:spTgt spid="9"/>
                                        </p:tgtEl>
                                        <p:attrNameLst>
                                          <p:attrName>r</p:attrName>
                                        </p:attrNameLst>
                                      </p:cBhvr>
                                    </p:animRot>
                                    <p:animRot by="240000">
                                      <p:cBhvr>
                                        <p:cTn id="8" dur="400" fill="hold">
                                          <p:stCondLst>
                                            <p:cond delay="800"/>
                                          </p:stCondLst>
                                        </p:cTn>
                                        <p:tgtEl>
                                          <p:spTgt spid="9"/>
                                        </p:tgtEl>
                                        <p:attrNameLst>
                                          <p:attrName>r</p:attrName>
                                        </p:attrNameLst>
                                      </p:cBhvr>
                                    </p:animRot>
                                    <p:animRot by="-240000">
                                      <p:cBhvr>
                                        <p:cTn id="9" dur="400" fill="hold">
                                          <p:stCondLst>
                                            <p:cond delay="1200"/>
                                          </p:stCondLst>
                                        </p:cTn>
                                        <p:tgtEl>
                                          <p:spTgt spid="9"/>
                                        </p:tgtEl>
                                        <p:attrNameLst>
                                          <p:attrName>r</p:attrName>
                                        </p:attrNameLst>
                                      </p:cBhvr>
                                    </p:animRot>
                                    <p:animRot by="120000">
                                      <p:cBhvr>
                                        <p:cTn id="10" dur="400" fill="hold">
                                          <p:stCondLst>
                                            <p:cond delay="1600"/>
                                          </p:stCondLst>
                                        </p:cTn>
                                        <p:tgtEl>
                                          <p:spTgt spid="9"/>
                                        </p:tgtEl>
                                        <p:attrNameLst>
                                          <p:attrName>r</p:attrName>
                                        </p:attrNameLst>
                                      </p:cBhvr>
                                    </p:animRot>
                                  </p:childTnLst>
                                </p:cTn>
                              </p:par>
                            </p:childTnLst>
                          </p:cTn>
                        </p:par>
                        <p:par>
                          <p:cTn id="11" fill="hold">
                            <p:stCondLst>
                              <p:cond delay="2000"/>
                            </p:stCondLst>
                            <p:childTnLst>
                              <p:par>
                                <p:cTn id="12" presetID="16" presetClass="entr" presetSubtype="21"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2000"/>
                                        <p:tgtEl>
                                          <p:spTgt spid="5">
                                            <p:txEl>
                                              <p:pRg st="0" end="0"/>
                                            </p:txEl>
                                          </p:spTgt>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childTnLst>
                          </p:cTn>
                        </p:par>
                        <p:par>
                          <p:cTn id="22" fill="hold">
                            <p:stCondLst>
                              <p:cond delay="6000"/>
                            </p:stCondLst>
                            <p:childTnLst>
                              <p:par>
                                <p:cTn id="23" presetID="16" presetClass="entr" presetSubtype="21" fill="hold"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arn(inVertical)">
                                      <p:cBhvr>
                                        <p:cTn id="25" dur="2000"/>
                                        <p:tgtEl>
                                          <p:spTgt spid="4">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childTnLst>
                          </p:cTn>
                        </p:par>
                        <p:par>
                          <p:cTn id="29" fill="hold">
                            <p:stCondLst>
                              <p:cond delay="80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childTnLst>
                          </p:cTn>
                        </p:par>
                        <p:par>
                          <p:cTn id="33" fill="hold">
                            <p:stCondLst>
                              <p:cond delay="10000"/>
                            </p:stCondLst>
                            <p:childTnLst>
                              <p:par>
                                <p:cTn id="34" presetID="16" presetClass="entr" presetSubtype="21"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2000"/>
                                        <p:tgtEl>
                                          <p:spTgt spid="2"/>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childTnLst>
                                </p:cTn>
                              </p:par>
                            </p:childTnLst>
                          </p:cTn>
                        </p:par>
                        <p:par>
                          <p:cTn id="40" fill="hold">
                            <p:stCondLst>
                              <p:cond delay="120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childTnLst>
                                </p:cTn>
                              </p:par>
                            </p:childTnLst>
                          </p:cTn>
                        </p:par>
                        <p:par>
                          <p:cTn id="44" fill="hold">
                            <p:stCondLst>
                              <p:cond delay="140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000"/>
                                        <p:tgtEl>
                                          <p:spTgt spid="16"/>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arn(inVertical)">
                                      <p:cBhvr>
                                        <p:cTn id="5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12" grpId="0" animBg="1"/>
      <p:bldP spid="13" grpId="0" animBg="1"/>
      <p:bldP spid="2"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3998"/>
            <a:ext cx="8229600" cy="960438"/>
          </a:xfrm>
        </p:spPr>
        <p:txBody>
          <a:bodyPr/>
          <a:lstStyle/>
          <a:p>
            <a:r>
              <a:rPr lang="en-US" dirty="0" smtClean="0"/>
              <a:t>How to bridge the gap</a:t>
            </a:r>
            <a:endParaRPr lang="en-US" dirty="0"/>
          </a:p>
        </p:txBody>
      </p:sp>
      <p:sp>
        <p:nvSpPr>
          <p:cNvPr id="3" name="Content Placeholder 2"/>
          <p:cNvSpPr>
            <a:spLocks noGrp="1"/>
          </p:cNvSpPr>
          <p:nvPr>
            <p:ph idx="1"/>
          </p:nvPr>
        </p:nvSpPr>
        <p:spPr>
          <a:xfrm>
            <a:off x="457200" y="1817783"/>
            <a:ext cx="8229600" cy="4278217"/>
          </a:xfrm>
        </p:spPr>
        <p:txBody>
          <a:bodyPr/>
          <a:lstStyle/>
          <a:p>
            <a:r>
              <a:rPr lang="en-US" dirty="0" smtClean="0"/>
              <a:t>Option 1: Liquidate other investments</a:t>
            </a:r>
          </a:p>
          <a:p>
            <a:pPr lvl="1"/>
            <a:r>
              <a:rPr lang="en-US" sz="2400" dirty="0" smtClean="0"/>
              <a:t>Managed accounts</a:t>
            </a:r>
          </a:p>
          <a:p>
            <a:pPr lvl="1"/>
            <a:r>
              <a:rPr lang="en-US" sz="2400" dirty="0" smtClean="0"/>
              <a:t>Annuities</a:t>
            </a:r>
          </a:p>
          <a:p>
            <a:pPr lvl="1"/>
            <a:r>
              <a:rPr lang="en-US" sz="2400" dirty="0" smtClean="0"/>
              <a:t>Cash equivalents</a:t>
            </a:r>
            <a:endParaRPr lang="en-US" sz="2400" dirty="0"/>
          </a:p>
        </p:txBody>
      </p:sp>
    </p:spTree>
    <p:extLst>
      <p:ext uri="{BB962C8B-B14F-4D97-AF65-F5344CB8AC3E}">
        <p14:creationId xmlns:p14="http://schemas.microsoft.com/office/powerpoint/2010/main" val="4269001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apezoid 16"/>
          <p:cNvSpPr/>
          <p:nvPr/>
        </p:nvSpPr>
        <p:spPr>
          <a:xfrm rot="16517305">
            <a:off x="4814568" y="1312965"/>
            <a:ext cx="2776606" cy="5122705"/>
          </a:xfrm>
          <a:custGeom>
            <a:avLst/>
            <a:gdLst>
              <a:gd name="connsiteX0" fmla="*/ 0 w 1799113"/>
              <a:gd name="connsiteY0" fmla="*/ 994107 h 994107"/>
              <a:gd name="connsiteX1" fmla="*/ 248527 w 1799113"/>
              <a:gd name="connsiteY1" fmla="*/ 0 h 994107"/>
              <a:gd name="connsiteX2" fmla="*/ 1550586 w 1799113"/>
              <a:gd name="connsiteY2" fmla="*/ 0 h 994107"/>
              <a:gd name="connsiteX3" fmla="*/ 1799113 w 1799113"/>
              <a:gd name="connsiteY3" fmla="*/ 994107 h 994107"/>
              <a:gd name="connsiteX4" fmla="*/ 0 w 1799113"/>
              <a:gd name="connsiteY4" fmla="*/ 994107 h 994107"/>
              <a:gd name="connsiteX0" fmla="*/ 0 w 1799113"/>
              <a:gd name="connsiteY0" fmla="*/ 1055528 h 1055528"/>
              <a:gd name="connsiteX1" fmla="*/ 248527 w 1799113"/>
              <a:gd name="connsiteY1" fmla="*/ 61421 h 1055528"/>
              <a:gd name="connsiteX2" fmla="*/ 1546178 w 1799113"/>
              <a:gd name="connsiteY2" fmla="*/ 0 h 1055528"/>
              <a:gd name="connsiteX3" fmla="*/ 1799113 w 1799113"/>
              <a:gd name="connsiteY3" fmla="*/ 1055528 h 1055528"/>
              <a:gd name="connsiteX4" fmla="*/ 0 w 1799113"/>
              <a:gd name="connsiteY4" fmla="*/ 1055528 h 1055528"/>
              <a:gd name="connsiteX0" fmla="*/ 0 w 1799113"/>
              <a:gd name="connsiteY0" fmla="*/ 1055528 h 1055528"/>
              <a:gd name="connsiteX1" fmla="*/ 248527 w 1799113"/>
              <a:gd name="connsiteY1" fmla="*/ 61421 h 1055528"/>
              <a:gd name="connsiteX2" fmla="*/ 1546178 w 1799113"/>
              <a:gd name="connsiteY2" fmla="*/ 0 h 1055528"/>
              <a:gd name="connsiteX3" fmla="*/ 1799113 w 1799113"/>
              <a:gd name="connsiteY3" fmla="*/ 1055528 h 1055528"/>
              <a:gd name="connsiteX4" fmla="*/ 0 w 1799113"/>
              <a:gd name="connsiteY4" fmla="*/ 1055528 h 1055528"/>
              <a:gd name="connsiteX0" fmla="*/ 0 w 1799113"/>
              <a:gd name="connsiteY0" fmla="*/ 1055528 h 1055528"/>
              <a:gd name="connsiteX1" fmla="*/ 176134 w 1799113"/>
              <a:gd name="connsiteY1" fmla="*/ 56326 h 1055528"/>
              <a:gd name="connsiteX2" fmla="*/ 1546178 w 1799113"/>
              <a:gd name="connsiteY2" fmla="*/ 0 h 1055528"/>
              <a:gd name="connsiteX3" fmla="*/ 1799113 w 1799113"/>
              <a:gd name="connsiteY3" fmla="*/ 1055528 h 1055528"/>
              <a:gd name="connsiteX4" fmla="*/ 0 w 1799113"/>
              <a:gd name="connsiteY4" fmla="*/ 1055528 h 1055528"/>
              <a:gd name="connsiteX0" fmla="*/ 0 w 1799113"/>
              <a:gd name="connsiteY0" fmla="*/ 1055528 h 1055528"/>
              <a:gd name="connsiteX1" fmla="*/ 176134 w 1799113"/>
              <a:gd name="connsiteY1" fmla="*/ 56326 h 1055528"/>
              <a:gd name="connsiteX2" fmla="*/ 1546178 w 1799113"/>
              <a:gd name="connsiteY2" fmla="*/ 0 h 1055528"/>
              <a:gd name="connsiteX3" fmla="*/ 1799113 w 1799113"/>
              <a:gd name="connsiteY3" fmla="*/ 1055528 h 1055528"/>
              <a:gd name="connsiteX4" fmla="*/ 0 w 1799113"/>
              <a:gd name="connsiteY4" fmla="*/ 1055528 h 1055528"/>
              <a:gd name="connsiteX0" fmla="*/ 0 w 1799113"/>
              <a:gd name="connsiteY0" fmla="*/ 1055528 h 1055528"/>
              <a:gd name="connsiteX1" fmla="*/ 158598 w 1799113"/>
              <a:gd name="connsiteY1" fmla="*/ 98743 h 1055528"/>
              <a:gd name="connsiteX2" fmla="*/ 1546178 w 1799113"/>
              <a:gd name="connsiteY2" fmla="*/ 0 h 1055528"/>
              <a:gd name="connsiteX3" fmla="*/ 1799113 w 1799113"/>
              <a:gd name="connsiteY3" fmla="*/ 1055528 h 1055528"/>
              <a:gd name="connsiteX4" fmla="*/ 0 w 1799113"/>
              <a:gd name="connsiteY4" fmla="*/ 1055528 h 1055528"/>
              <a:gd name="connsiteX0" fmla="*/ 0 w 1799113"/>
              <a:gd name="connsiteY0" fmla="*/ 1055528 h 1055528"/>
              <a:gd name="connsiteX1" fmla="*/ 158598 w 1799113"/>
              <a:gd name="connsiteY1" fmla="*/ 98743 h 1055528"/>
              <a:gd name="connsiteX2" fmla="*/ 1546178 w 1799113"/>
              <a:gd name="connsiteY2" fmla="*/ 0 h 1055528"/>
              <a:gd name="connsiteX3" fmla="*/ 1799113 w 1799113"/>
              <a:gd name="connsiteY3" fmla="*/ 1055528 h 1055528"/>
              <a:gd name="connsiteX4" fmla="*/ 0 w 1799113"/>
              <a:gd name="connsiteY4" fmla="*/ 1055528 h 1055528"/>
              <a:gd name="connsiteX0" fmla="*/ 0 w 1799113"/>
              <a:gd name="connsiteY0" fmla="*/ 1032116 h 1032116"/>
              <a:gd name="connsiteX1" fmla="*/ 158598 w 1799113"/>
              <a:gd name="connsiteY1" fmla="*/ 75331 h 1032116"/>
              <a:gd name="connsiteX2" fmla="*/ 1506699 w 1799113"/>
              <a:gd name="connsiteY2" fmla="*/ 0 h 1032116"/>
              <a:gd name="connsiteX3" fmla="*/ 1799113 w 1799113"/>
              <a:gd name="connsiteY3" fmla="*/ 1032116 h 1032116"/>
              <a:gd name="connsiteX4" fmla="*/ 0 w 1799113"/>
              <a:gd name="connsiteY4" fmla="*/ 1032116 h 1032116"/>
              <a:gd name="connsiteX0" fmla="*/ 0 w 1799113"/>
              <a:gd name="connsiteY0" fmla="*/ 1032116 h 1032116"/>
              <a:gd name="connsiteX1" fmla="*/ 158598 w 1799113"/>
              <a:gd name="connsiteY1" fmla="*/ 75331 h 1032116"/>
              <a:gd name="connsiteX2" fmla="*/ 1506699 w 1799113"/>
              <a:gd name="connsiteY2" fmla="*/ 0 h 1032116"/>
              <a:gd name="connsiteX3" fmla="*/ 1799113 w 1799113"/>
              <a:gd name="connsiteY3" fmla="*/ 1032116 h 1032116"/>
              <a:gd name="connsiteX4" fmla="*/ 0 w 1799113"/>
              <a:gd name="connsiteY4" fmla="*/ 1032116 h 1032116"/>
              <a:gd name="connsiteX0" fmla="*/ 0 w 1679114"/>
              <a:gd name="connsiteY0" fmla="*/ 1270453 h 1270453"/>
              <a:gd name="connsiteX1" fmla="*/ 38599 w 1679114"/>
              <a:gd name="connsiteY1" fmla="*/ 75331 h 1270453"/>
              <a:gd name="connsiteX2" fmla="*/ 1386700 w 1679114"/>
              <a:gd name="connsiteY2" fmla="*/ 0 h 1270453"/>
              <a:gd name="connsiteX3" fmla="*/ 1679114 w 1679114"/>
              <a:gd name="connsiteY3" fmla="*/ 1032116 h 1270453"/>
              <a:gd name="connsiteX4" fmla="*/ 0 w 1679114"/>
              <a:gd name="connsiteY4" fmla="*/ 1270453 h 1270453"/>
              <a:gd name="connsiteX0" fmla="*/ 0 w 1972308"/>
              <a:gd name="connsiteY0" fmla="*/ 1270453 h 1270453"/>
              <a:gd name="connsiteX1" fmla="*/ 38599 w 1972308"/>
              <a:gd name="connsiteY1" fmla="*/ 75331 h 1270453"/>
              <a:gd name="connsiteX2" fmla="*/ 1386700 w 1972308"/>
              <a:gd name="connsiteY2" fmla="*/ 0 h 1270453"/>
              <a:gd name="connsiteX3" fmla="*/ 1972308 w 1972308"/>
              <a:gd name="connsiteY3" fmla="*/ 959627 h 1270453"/>
              <a:gd name="connsiteX4" fmla="*/ 0 w 1972308"/>
              <a:gd name="connsiteY4" fmla="*/ 1270453 h 1270453"/>
              <a:gd name="connsiteX0" fmla="*/ 0 w 2088587"/>
              <a:gd name="connsiteY0" fmla="*/ 1227350 h 1227350"/>
              <a:gd name="connsiteX1" fmla="*/ 154878 w 2088587"/>
              <a:gd name="connsiteY1" fmla="*/ 75331 h 1227350"/>
              <a:gd name="connsiteX2" fmla="*/ 1502979 w 2088587"/>
              <a:gd name="connsiteY2" fmla="*/ 0 h 1227350"/>
              <a:gd name="connsiteX3" fmla="*/ 2088587 w 2088587"/>
              <a:gd name="connsiteY3" fmla="*/ 959627 h 1227350"/>
              <a:gd name="connsiteX4" fmla="*/ 0 w 2088587"/>
              <a:gd name="connsiteY4" fmla="*/ 1227350 h 1227350"/>
              <a:gd name="connsiteX0" fmla="*/ 0 w 2059339"/>
              <a:gd name="connsiteY0" fmla="*/ 1227350 h 1227350"/>
              <a:gd name="connsiteX1" fmla="*/ 154878 w 2059339"/>
              <a:gd name="connsiteY1" fmla="*/ 75331 h 1227350"/>
              <a:gd name="connsiteX2" fmla="*/ 1502979 w 2059339"/>
              <a:gd name="connsiteY2" fmla="*/ 0 h 1227350"/>
              <a:gd name="connsiteX3" fmla="*/ 2059339 w 2059339"/>
              <a:gd name="connsiteY3" fmla="*/ 944815 h 1227350"/>
              <a:gd name="connsiteX4" fmla="*/ 0 w 2059339"/>
              <a:gd name="connsiteY4" fmla="*/ 1227350 h 1227350"/>
              <a:gd name="connsiteX0" fmla="*/ 235599 w 2294938"/>
              <a:gd name="connsiteY0" fmla="*/ 1227350 h 1227350"/>
              <a:gd name="connsiteX1" fmla="*/ 5450 w 2294938"/>
              <a:gd name="connsiteY1" fmla="*/ 102962 h 1227350"/>
              <a:gd name="connsiteX2" fmla="*/ 1738578 w 2294938"/>
              <a:gd name="connsiteY2" fmla="*/ 0 h 1227350"/>
              <a:gd name="connsiteX3" fmla="*/ 2294938 w 2294938"/>
              <a:gd name="connsiteY3" fmla="*/ 944815 h 1227350"/>
              <a:gd name="connsiteX4" fmla="*/ 235599 w 2294938"/>
              <a:gd name="connsiteY4" fmla="*/ 1227350 h 1227350"/>
              <a:gd name="connsiteX0" fmla="*/ 235599 w 2294938"/>
              <a:gd name="connsiteY0" fmla="*/ 1393839 h 1393839"/>
              <a:gd name="connsiteX1" fmla="*/ 5450 w 2294938"/>
              <a:gd name="connsiteY1" fmla="*/ 269451 h 1393839"/>
              <a:gd name="connsiteX2" fmla="*/ 2036238 w 2294938"/>
              <a:gd name="connsiteY2" fmla="*/ 0 h 1393839"/>
              <a:gd name="connsiteX3" fmla="*/ 2294938 w 2294938"/>
              <a:gd name="connsiteY3" fmla="*/ 1111304 h 1393839"/>
              <a:gd name="connsiteX4" fmla="*/ 235599 w 2294938"/>
              <a:gd name="connsiteY4" fmla="*/ 1393839 h 1393839"/>
              <a:gd name="connsiteX0" fmla="*/ 239320 w 2298659"/>
              <a:gd name="connsiteY0" fmla="*/ 1393839 h 1393839"/>
              <a:gd name="connsiteX1" fmla="*/ 5395 w 2298659"/>
              <a:gd name="connsiteY1" fmla="*/ 284235 h 1393839"/>
              <a:gd name="connsiteX2" fmla="*/ 2039959 w 2298659"/>
              <a:gd name="connsiteY2" fmla="*/ 0 h 1393839"/>
              <a:gd name="connsiteX3" fmla="*/ 2298659 w 2298659"/>
              <a:gd name="connsiteY3" fmla="*/ 1111304 h 1393839"/>
              <a:gd name="connsiteX4" fmla="*/ 239320 w 2298659"/>
              <a:gd name="connsiteY4" fmla="*/ 1393839 h 1393839"/>
              <a:gd name="connsiteX0" fmla="*/ 239320 w 2298659"/>
              <a:gd name="connsiteY0" fmla="*/ 1393839 h 1393839"/>
              <a:gd name="connsiteX1" fmla="*/ 5395 w 2298659"/>
              <a:gd name="connsiteY1" fmla="*/ 284235 h 1393839"/>
              <a:gd name="connsiteX2" fmla="*/ 2039959 w 2298659"/>
              <a:gd name="connsiteY2" fmla="*/ 0 h 1393839"/>
              <a:gd name="connsiteX3" fmla="*/ 2298659 w 2298659"/>
              <a:gd name="connsiteY3" fmla="*/ 1111304 h 1393839"/>
              <a:gd name="connsiteX4" fmla="*/ 239320 w 2298659"/>
              <a:gd name="connsiteY4" fmla="*/ 1393839 h 1393839"/>
              <a:gd name="connsiteX0" fmla="*/ 239320 w 2298659"/>
              <a:gd name="connsiteY0" fmla="*/ 1393839 h 1393839"/>
              <a:gd name="connsiteX1" fmla="*/ 5395 w 2298659"/>
              <a:gd name="connsiteY1" fmla="*/ 284235 h 1393839"/>
              <a:gd name="connsiteX2" fmla="*/ 2039959 w 2298659"/>
              <a:gd name="connsiteY2" fmla="*/ 0 h 1393839"/>
              <a:gd name="connsiteX3" fmla="*/ 2298659 w 2298659"/>
              <a:gd name="connsiteY3" fmla="*/ 1111304 h 1393839"/>
              <a:gd name="connsiteX4" fmla="*/ 239320 w 2298659"/>
              <a:gd name="connsiteY4" fmla="*/ 1393839 h 1393839"/>
              <a:gd name="connsiteX0" fmla="*/ 0 w 2464953"/>
              <a:gd name="connsiteY0" fmla="*/ 1539050 h 1539050"/>
              <a:gd name="connsiteX1" fmla="*/ 171689 w 2464953"/>
              <a:gd name="connsiteY1" fmla="*/ 284235 h 1539050"/>
              <a:gd name="connsiteX2" fmla="*/ 2206253 w 2464953"/>
              <a:gd name="connsiteY2" fmla="*/ 0 h 1539050"/>
              <a:gd name="connsiteX3" fmla="*/ 2464953 w 2464953"/>
              <a:gd name="connsiteY3" fmla="*/ 1111304 h 1539050"/>
              <a:gd name="connsiteX4" fmla="*/ 0 w 2464953"/>
              <a:gd name="connsiteY4" fmla="*/ 1539050 h 1539050"/>
              <a:gd name="connsiteX0" fmla="*/ 0 w 2464953"/>
              <a:gd name="connsiteY0" fmla="*/ 1539050 h 1539050"/>
              <a:gd name="connsiteX1" fmla="*/ 157595 w 2464953"/>
              <a:gd name="connsiteY1" fmla="*/ 290084 h 1539050"/>
              <a:gd name="connsiteX2" fmla="*/ 2206253 w 2464953"/>
              <a:gd name="connsiteY2" fmla="*/ 0 h 1539050"/>
              <a:gd name="connsiteX3" fmla="*/ 2464953 w 2464953"/>
              <a:gd name="connsiteY3" fmla="*/ 1111304 h 1539050"/>
              <a:gd name="connsiteX4" fmla="*/ 0 w 2464953"/>
              <a:gd name="connsiteY4" fmla="*/ 1539050 h 1539050"/>
              <a:gd name="connsiteX0" fmla="*/ 0 w 3607632"/>
              <a:gd name="connsiteY0" fmla="*/ 1539050 h 3012727"/>
              <a:gd name="connsiteX1" fmla="*/ 157595 w 3607632"/>
              <a:gd name="connsiteY1" fmla="*/ 290084 h 3012727"/>
              <a:gd name="connsiteX2" fmla="*/ 2206253 w 3607632"/>
              <a:gd name="connsiteY2" fmla="*/ 0 h 3012727"/>
              <a:gd name="connsiteX3" fmla="*/ 3607632 w 3607632"/>
              <a:gd name="connsiteY3" fmla="*/ 3012727 h 3012727"/>
              <a:gd name="connsiteX4" fmla="*/ 0 w 3607632"/>
              <a:gd name="connsiteY4" fmla="*/ 1539050 h 3012727"/>
              <a:gd name="connsiteX0" fmla="*/ 0 w 3607632"/>
              <a:gd name="connsiteY0" fmla="*/ 1539050 h 3268186"/>
              <a:gd name="connsiteX1" fmla="*/ 157595 w 3607632"/>
              <a:gd name="connsiteY1" fmla="*/ 290084 h 3268186"/>
              <a:gd name="connsiteX2" fmla="*/ 2206253 w 3607632"/>
              <a:gd name="connsiteY2" fmla="*/ 0 h 3268186"/>
              <a:gd name="connsiteX3" fmla="*/ 3607632 w 3607632"/>
              <a:gd name="connsiteY3" fmla="*/ 3012727 h 3268186"/>
              <a:gd name="connsiteX4" fmla="*/ 0 w 3607632"/>
              <a:gd name="connsiteY4" fmla="*/ 1539050 h 3268186"/>
              <a:gd name="connsiteX0" fmla="*/ 0 w 3607632"/>
              <a:gd name="connsiteY0" fmla="*/ 1539050 h 3418829"/>
              <a:gd name="connsiteX1" fmla="*/ 157595 w 3607632"/>
              <a:gd name="connsiteY1" fmla="*/ 290084 h 3418829"/>
              <a:gd name="connsiteX2" fmla="*/ 2206253 w 3607632"/>
              <a:gd name="connsiteY2" fmla="*/ 0 h 3418829"/>
              <a:gd name="connsiteX3" fmla="*/ 3607632 w 3607632"/>
              <a:gd name="connsiteY3" fmla="*/ 3012727 h 3418829"/>
              <a:gd name="connsiteX4" fmla="*/ 2329959 w 3607632"/>
              <a:gd name="connsiteY4" fmla="*/ 3294920 h 3418829"/>
              <a:gd name="connsiteX5" fmla="*/ 0 w 3607632"/>
              <a:gd name="connsiteY5" fmla="*/ 1539050 h 3418829"/>
              <a:gd name="connsiteX0" fmla="*/ 0 w 3607632"/>
              <a:gd name="connsiteY0" fmla="*/ 1539050 h 3591153"/>
              <a:gd name="connsiteX1" fmla="*/ 157595 w 3607632"/>
              <a:gd name="connsiteY1" fmla="*/ 290084 h 3591153"/>
              <a:gd name="connsiteX2" fmla="*/ 2206253 w 3607632"/>
              <a:gd name="connsiteY2" fmla="*/ 0 h 3591153"/>
              <a:gd name="connsiteX3" fmla="*/ 3607632 w 3607632"/>
              <a:gd name="connsiteY3" fmla="*/ 3012727 h 3591153"/>
              <a:gd name="connsiteX4" fmla="*/ 2329959 w 3607632"/>
              <a:gd name="connsiteY4" fmla="*/ 3294920 h 3591153"/>
              <a:gd name="connsiteX5" fmla="*/ 0 w 3607632"/>
              <a:gd name="connsiteY5" fmla="*/ 1539050 h 3591153"/>
              <a:gd name="connsiteX0" fmla="*/ 0 w 3607632"/>
              <a:gd name="connsiteY0" fmla="*/ 1539050 h 3702312"/>
              <a:gd name="connsiteX1" fmla="*/ 157595 w 3607632"/>
              <a:gd name="connsiteY1" fmla="*/ 290084 h 3702312"/>
              <a:gd name="connsiteX2" fmla="*/ 2206253 w 3607632"/>
              <a:gd name="connsiteY2" fmla="*/ 0 h 3702312"/>
              <a:gd name="connsiteX3" fmla="*/ 3607632 w 3607632"/>
              <a:gd name="connsiteY3" fmla="*/ 3012727 h 3702312"/>
              <a:gd name="connsiteX4" fmla="*/ 2321069 w 3607632"/>
              <a:gd name="connsiteY4" fmla="*/ 3440687 h 3702312"/>
              <a:gd name="connsiteX5" fmla="*/ 0 w 3607632"/>
              <a:gd name="connsiteY5" fmla="*/ 1539050 h 3702312"/>
              <a:gd name="connsiteX0" fmla="*/ 0 w 3607632"/>
              <a:gd name="connsiteY0" fmla="*/ 1539050 h 3702312"/>
              <a:gd name="connsiteX1" fmla="*/ 157595 w 3607632"/>
              <a:gd name="connsiteY1" fmla="*/ 290084 h 3702312"/>
              <a:gd name="connsiteX2" fmla="*/ 2206253 w 3607632"/>
              <a:gd name="connsiteY2" fmla="*/ 0 h 3702312"/>
              <a:gd name="connsiteX3" fmla="*/ 3607632 w 3607632"/>
              <a:gd name="connsiteY3" fmla="*/ 3012727 h 3702312"/>
              <a:gd name="connsiteX4" fmla="*/ 2321069 w 3607632"/>
              <a:gd name="connsiteY4" fmla="*/ 3440687 h 3702312"/>
              <a:gd name="connsiteX5" fmla="*/ 0 w 3607632"/>
              <a:gd name="connsiteY5" fmla="*/ 1539050 h 3702312"/>
              <a:gd name="connsiteX0" fmla="*/ 0 w 3607632"/>
              <a:gd name="connsiteY0" fmla="*/ 1539050 h 3637356"/>
              <a:gd name="connsiteX1" fmla="*/ 157595 w 3607632"/>
              <a:gd name="connsiteY1" fmla="*/ 290084 h 3637356"/>
              <a:gd name="connsiteX2" fmla="*/ 2206253 w 3607632"/>
              <a:gd name="connsiteY2" fmla="*/ 0 h 3637356"/>
              <a:gd name="connsiteX3" fmla="*/ 3607632 w 3607632"/>
              <a:gd name="connsiteY3" fmla="*/ 3012727 h 3637356"/>
              <a:gd name="connsiteX4" fmla="*/ 2321069 w 3607632"/>
              <a:gd name="connsiteY4" fmla="*/ 3440687 h 3637356"/>
              <a:gd name="connsiteX5" fmla="*/ 0 w 3607632"/>
              <a:gd name="connsiteY5" fmla="*/ 1539050 h 3637356"/>
              <a:gd name="connsiteX0" fmla="*/ 0 w 3607632"/>
              <a:gd name="connsiteY0" fmla="*/ 1539050 h 3697889"/>
              <a:gd name="connsiteX1" fmla="*/ 157595 w 3607632"/>
              <a:gd name="connsiteY1" fmla="*/ 290084 h 3697889"/>
              <a:gd name="connsiteX2" fmla="*/ 2206253 w 3607632"/>
              <a:gd name="connsiteY2" fmla="*/ 0 h 3697889"/>
              <a:gd name="connsiteX3" fmla="*/ 3607632 w 3607632"/>
              <a:gd name="connsiteY3" fmla="*/ 3012727 h 3697889"/>
              <a:gd name="connsiteX4" fmla="*/ 2292560 w 3607632"/>
              <a:gd name="connsiteY4" fmla="*/ 3515296 h 3697889"/>
              <a:gd name="connsiteX5" fmla="*/ 0 w 3607632"/>
              <a:gd name="connsiteY5" fmla="*/ 1539050 h 3697889"/>
              <a:gd name="connsiteX0" fmla="*/ 0 w 3607632"/>
              <a:gd name="connsiteY0" fmla="*/ 1539050 h 3697889"/>
              <a:gd name="connsiteX1" fmla="*/ 157595 w 3607632"/>
              <a:gd name="connsiteY1" fmla="*/ 290084 h 3697889"/>
              <a:gd name="connsiteX2" fmla="*/ 2206253 w 3607632"/>
              <a:gd name="connsiteY2" fmla="*/ 0 h 3697889"/>
              <a:gd name="connsiteX3" fmla="*/ 3607632 w 3607632"/>
              <a:gd name="connsiteY3" fmla="*/ 3012727 h 3697889"/>
              <a:gd name="connsiteX4" fmla="*/ 2292560 w 3607632"/>
              <a:gd name="connsiteY4" fmla="*/ 3515296 h 3697889"/>
              <a:gd name="connsiteX5" fmla="*/ 0 w 3607632"/>
              <a:gd name="connsiteY5" fmla="*/ 1539050 h 3697889"/>
              <a:gd name="connsiteX0" fmla="*/ 0 w 3607632"/>
              <a:gd name="connsiteY0" fmla="*/ 1539050 h 3679133"/>
              <a:gd name="connsiteX1" fmla="*/ 157595 w 3607632"/>
              <a:gd name="connsiteY1" fmla="*/ 290084 h 3679133"/>
              <a:gd name="connsiteX2" fmla="*/ 2206253 w 3607632"/>
              <a:gd name="connsiteY2" fmla="*/ 0 h 3679133"/>
              <a:gd name="connsiteX3" fmla="*/ 3607632 w 3607632"/>
              <a:gd name="connsiteY3" fmla="*/ 3012727 h 3679133"/>
              <a:gd name="connsiteX4" fmla="*/ 2292560 w 3607632"/>
              <a:gd name="connsiteY4" fmla="*/ 3515296 h 3679133"/>
              <a:gd name="connsiteX5" fmla="*/ 0 w 3607632"/>
              <a:gd name="connsiteY5" fmla="*/ 1539050 h 3679133"/>
              <a:gd name="connsiteX0" fmla="*/ 0 w 3607632"/>
              <a:gd name="connsiteY0" fmla="*/ 1539050 h 3668621"/>
              <a:gd name="connsiteX1" fmla="*/ 157595 w 3607632"/>
              <a:gd name="connsiteY1" fmla="*/ 290084 h 3668621"/>
              <a:gd name="connsiteX2" fmla="*/ 2206253 w 3607632"/>
              <a:gd name="connsiteY2" fmla="*/ 0 h 3668621"/>
              <a:gd name="connsiteX3" fmla="*/ 3607632 w 3607632"/>
              <a:gd name="connsiteY3" fmla="*/ 3012727 h 3668621"/>
              <a:gd name="connsiteX4" fmla="*/ 2267460 w 3607632"/>
              <a:gd name="connsiteY4" fmla="*/ 3502584 h 3668621"/>
              <a:gd name="connsiteX5" fmla="*/ 0 w 3607632"/>
              <a:gd name="connsiteY5" fmla="*/ 1539050 h 3668621"/>
              <a:gd name="connsiteX0" fmla="*/ 0 w 3619317"/>
              <a:gd name="connsiteY0" fmla="*/ 1539050 h 3912912"/>
              <a:gd name="connsiteX1" fmla="*/ 157595 w 3619317"/>
              <a:gd name="connsiteY1" fmla="*/ 290084 h 3912912"/>
              <a:gd name="connsiteX2" fmla="*/ 2206253 w 3619317"/>
              <a:gd name="connsiteY2" fmla="*/ 0 h 3912912"/>
              <a:gd name="connsiteX3" fmla="*/ 3607632 w 3619317"/>
              <a:gd name="connsiteY3" fmla="*/ 3012727 h 3912912"/>
              <a:gd name="connsiteX4" fmla="*/ 3035256 w 3619317"/>
              <a:gd name="connsiteY4" fmla="*/ 3887709 h 3912912"/>
              <a:gd name="connsiteX5" fmla="*/ 2267460 w 3619317"/>
              <a:gd name="connsiteY5" fmla="*/ 3502584 h 3912912"/>
              <a:gd name="connsiteX6" fmla="*/ 0 w 3619317"/>
              <a:gd name="connsiteY6" fmla="*/ 1539050 h 3912912"/>
              <a:gd name="connsiteX0" fmla="*/ 0 w 3640009"/>
              <a:gd name="connsiteY0" fmla="*/ 1539050 h 3912912"/>
              <a:gd name="connsiteX1" fmla="*/ 157595 w 3640009"/>
              <a:gd name="connsiteY1" fmla="*/ 290084 h 3912912"/>
              <a:gd name="connsiteX2" fmla="*/ 2206253 w 3640009"/>
              <a:gd name="connsiteY2" fmla="*/ 0 h 3912912"/>
              <a:gd name="connsiteX3" fmla="*/ 3607632 w 3640009"/>
              <a:gd name="connsiteY3" fmla="*/ 3012727 h 3912912"/>
              <a:gd name="connsiteX4" fmla="*/ 3035256 w 3640009"/>
              <a:gd name="connsiteY4" fmla="*/ 3887709 h 3912912"/>
              <a:gd name="connsiteX5" fmla="*/ 2267460 w 3640009"/>
              <a:gd name="connsiteY5" fmla="*/ 3502584 h 3912912"/>
              <a:gd name="connsiteX6" fmla="*/ 0 w 3640009"/>
              <a:gd name="connsiteY6" fmla="*/ 1539050 h 3912912"/>
              <a:gd name="connsiteX0" fmla="*/ 0 w 3631558"/>
              <a:gd name="connsiteY0" fmla="*/ 1539050 h 3867562"/>
              <a:gd name="connsiteX1" fmla="*/ 157595 w 3631558"/>
              <a:gd name="connsiteY1" fmla="*/ 290084 h 3867562"/>
              <a:gd name="connsiteX2" fmla="*/ 2206253 w 3631558"/>
              <a:gd name="connsiteY2" fmla="*/ 0 h 3867562"/>
              <a:gd name="connsiteX3" fmla="*/ 3607632 w 3631558"/>
              <a:gd name="connsiteY3" fmla="*/ 3012727 h 3867562"/>
              <a:gd name="connsiteX4" fmla="*/ 2954106 w 3631558"/>
              <a:gd name="connsiteY4" fmla="*/ 3835481 h 3867562"/>
              <a:gd name="connsiteX5" fmla="*/ 2267460 w 3631558"/>
              <a:gd name="connsiteY5" fmla="*/ 3502584 h 3867562"/>
              <a:gd name="connsiteX6" fmla="*/ 0 w 3631558"/>
              <a:gd name="connsiteY6" fmla="*/ 1539050 h 3867562"/>
              <a:gd name="connsiteX0" fmla="*/ 0 w 3729831"/>
              <a:gd name="connsiteY0" fmla="*/ 1539050 h 3867562"/>
              <a:gd name="connsiteX1" fmla="*/ 157595 w 3729831"/>
              <a:gd name="connsiteY1" fmla="*/ 290084 h 3867562"/>
              <a:gd name="connsiteX2" fmla="*/ 2206253 w 3729831"/>
              <a:gd name="connsiteY2" fmla="*/ 0 h 3867562"/>
              <a:gd name="connsiteX3" fmla="*/ 3607632 w 3729831"/>
              <a:gd name="connsiteY3" fmla="*/ 3012727 h 3867562"/>
              <a:gd name="connsiteX4" fmla="*/ 3583738 w 3729831"/>
              <a:gd name="connsiteY4" fmla="*/ 3306533 h 3867562"/>
              <a:gd name="connsiteX5" fmla="*/ 2954106 w 3729831"/>
              <a:gd name="connsiteY5" fmla="*/ 3835481 h 3867562"/>
              <a:gd name="connsiteX6" fmla="*/ 2267460 w 3729831"/>
              <a:gd name="connsiteY6" fmla="*/ 3502584 h 3867562"/>
              <a:gd name="connsiteX7" fmla="*/ 0 w 3729831"/>
              <a:gd name="connsiteY7" fmla="*/ 1539050 h 3867562"/>
              <a:gd name="connsiteX0" fmla="*/ 0 w 3707345"/>
              <a:gd name="connsiteY0" fmla="*/ 1539050 h 3867562"/>
              <a:gd name="connsiteX1" fmla="*/ 157595 w 3707345"/>
              <a:gd name="connsiteY1" fmla="*/ 290084 h 3867562"/>
              <a:gd name="connsiteX2" fmla="*/ 2206253 w 3707345"/>
              <a:gd name="connsiteY2" fmla="*/ 0 h 3867562"/>
              <a:gd name="connsiteX3" fmla="*/ 3607632 w 3707345"/>
              <a:gd name="connsiteY3" fmla="*/ 3012727 h 3867562"/>
              <a:gd name="connsiteX4" fmla="*/ 3583738 w 3707345"/>
              <a:gd name="connsiteY4" fmla="*/ 3306533 h 3867562"/>
              <a:gd name="connsiteX5" fmla="*/ 2954106 w 3707345"/>
              <a:gd name="connsiteY5" fmla="*/ 3835481 h 3867562"/>
              <a:gd name="connsiteX6" fmla="*/ 2267460 w 3707345"/>
              <a:gd name="connsiteY6" fmla="*/ 3502584 h 3867562"/>
              <a:gd name="connsiteX7" fmla="*/ 0 w 3707345"/>
              <a:gd name="connsiteY7" fmla="*/ 1539050 h 3867562"/>
              <a:gd name="connsiteX0" fmla="*/ 0 w 3671603"/>
              <a:gd name="connsiteY0" fmla="*/ 1539050 h 3867562"/>
              <a:gd name="connsiteX1" fmla="*/ 157595 w 3671603"/>
              <a:gd name="connsiteY1" fmla="*/ 290084 h 3867562"/>
              <a:gd name="connsiteX2" fmla="*/ 2206253 w 3671603"/>
              <a:gd name="connsiteY2" fmla="*/ 0 h 3867562"/>
              <a:gd name="connsiteX3" fmla="*/ 3607632 w 3671603"/>
              <a:gd name="connsiteY3" fmla="*/ 3012727 h 3867562"/>
              <a:gd name="connsiteX4" fmla="*/ 3359262 w 3671603"/>
              <a:gd name="connsiteY4" fmla="*/ 3346831 h 3867562"/>
              <a:gd name="connsiteX5" fmla="*/ 2954106 w 3671603"/>
              <a:gd name="connsiteY5" fmla="*/ 3835481 h 3867562"/>
              <a:gd name="connsiteX6" fmla="*/ 2267460 w 3671603"/>
              <a:gd name="connsiteY6" fmla="*/ 3502584 h 3867562"/>
              <a:gd name="connsiteX7" fmla="*/ 0 w 3671603"/>
              <a:gd name="connsiteY7" fmla="*/ 1539050 h 3867562"/>
              <a:gd name="connsiteX0" fmla="*/ 0 w 3625653"/>
              <a:gd name="connsiteY0" fmla="*/ 1539050 h 3867562"/>
              <a:gd name="connsiteX1" fmla="*/ 157595 w 3625653"/>
              <a:gd name="connsiteY1" fmla="*/ 290084 h 3867562"/>
              <a:gd name="connsiteX2" fmla="*/ 2206253 w 3625653"/>
              <a:gd name="connsiteY2" fmla="*/ 0 h 3867562"/>
              <a:gd name="connsiteX3" fmla="*/ 3607632 w 3625653"/>
              <a:gd name="connsiteY3" fmla="*/ 3012727 h 3867562"/>
              <a:gd name="connsiteX4" fmla="*/ 2954106 w 3625653"/>
              <a:gd name="connsiteY4" fmla="*/ 3835481 h 3867562"/>
              <a:gd name="connsiteX5" fmla="*/ 2267460 w 3625653"/>
              <a:gd name="connsiteY5" fmla="*/ 3502584 h 3867562"/>
              <a:gd name="connsiteX6" fmla="*/ 0 w 3625653"/>
              <a:gd name="connsiteY6" fmla="*/ 1539050 h 3867562"/>
              <a:gd name="connsiteX0" fmla="*/ 0 w 3670238"/>
              <a:gd name="connsiteY0" fmla="*/ 1539050 h 3867562"/>
              <a:gd name="connsiteX1" fmla="*/ 157595 w 3670238"/>
              <a:gd name="connsiteY1" fmla="*/ 290084 h 3867562"/>
              <a:gd name="connsiteX2" fmla="*/ 2206253 w 3670238"/>
              <a:gd name="connsiteY2" fmla="*/ 0 h 3867562"/>
              <a:gd name="connsiteX3" fmla="*/ 3607632 w 3670238"/>
              <a:gd name="connsiteY3" fmla="*/ 3012727 h 3867562"/>
              <a:gd name="connsiteX4" fmla="*/ 2954106 w 3670238"/>
              <a:gd name="connsiteY4" fmla="*/ 3835481 h 3867562"/>
              <a:gd name="connsiteX5" fmla="*/ 2267460 w 3670238"/>
              <a:gd name="connsiteY5" fmla="*/ 3502584 h 3867562"/>
              <a:gd name="connsiteX6" fmla="*/ 0 w 3670238"/>
              <a:gd name="connsiteY6" fmla="*/ 1539050 h 3867562"/>
              <a:gd name="connsiteX0" fmla="*/ 0 w 3740491"/>
              <a:gd name="connsiteY0" fmla="*/ 1539050 h 3867562"/>
              <a:gd name="connsiteX1" fmla="*/ 157595 w 3740491"/>
              <a:gd name="connsiteY1" fmla="*/ 290084 h 3867562"/>
              <a:gd name="connsiteX2" fmla="*/ 2206253 w 3740491"/>
              <a:gd name="connsiteY2" fmla="*/ 0 h 3867562"/>
              <a:gd name="connsiteX3" fmla="*/ 3607632 w 3740491"/>
              <a:gd name="connsiteY3" fmla="*/ 3012727 h 3867562"/>
              <a:gd name="connsiteX4" fmla="*/ 2954106 w 3740491"/>
              <a:gd name="connsiteY4" fmla="*/ 3835481 h 3867562"/>
              <a:gd name="connsiteX5" fmla="*/ 2267460 w 3740491"/>
              <a:gd name="connsiteY5" fmla="*/ 3502584 h 3867562"/>
              <a:gd name="connsiteX6" fmla="*/ 0 w 3740491"/>
              <a:gd name="connsiteY6" fmla="*/ 1539050 h 3867562"/>
              <a:gd name="connsiteX0" fmla="*/ 0 w 3607632"/>
              <a:gd name="connsiteY0" fmla="*/ 1539050 h 3867562"/>
              <a:gd name="connsiteX1" fmla="*/ 157595 w 3607632"/>
              <a:gd name="connsiteY1" fmla="*/ 290084 h 3867562"/>
              <a:gd name="connsiteX2" fmla="*/ 2206253 w 3607632"/>
              <a:gd name="connsiteY2" fmla="*/ 0 h 3867562"/>
              <a:gd name="connsiteX3" fmla="*/ 3607632 w 3607632"/>
              <a:gd name="connsiteY3" fmla="*/ 3012727 h 3867562"/>
              <a:gd name="connsiteX4" fmla="*/ 2954106 w 3607632"/>
              <a:gd name="connsiteY4" fmla="*/ 3835481 h 3867562"/>
              <a:gd name="connsiteX5" fmla="*/ 2267460 w 3607632"/>
              <a:gd name="connsiteY5" fmla="*/ 3502584 h 3867562"/>
              <a:gd name="connsiteX6" fmla="*/ 0 w 3607632"/>
              <a:gd name="connsiteY6" fmla="*/ 1539050 h 3867562"/>
              <a:gd name="connsiteX0" fmla="*/ 0 w 3607632"/>
              <a:gd name="connsiteY0" fmla="*/ 1539050 h 3867562"/>
              <a:gd name="connsiteX1" fmla="*/ 157595 w 3607632"/>
              <a:gd name="connsiteY1" fmla="*/ 290084 h 3867562"/>
              <a:gd name="connsiteX2" fmla="*/ 2206253 w 3607632"/>
              <a:gd name="connsiteY2" fmla="*/ 0 h 3867562"/>
              <a:gd name="connsiteX3" fmla="*/ 3607632 w 3607632"/>
              <a:gd name="connsiteY3" fmla="*/ 3012727 h 3867562"/>
              <a:gd name="connsiteX4" fmla="*/ 2954106 w 3607632"/>
              <a:gd name="connsiteY4" fmla="*/ 3835481 h 3867562"/>
              <a:gd name="connsiteX5" fmla="*/ 2267460 w 3607632"/>
              <a:gd name="connsiteY5" fmla="*/ 3502584 h 3867562"/>
              <a:gd name="connsiteX6" fmla="*/ 0 w 3607632"/>
              <a:gd name="connsiteY6" fmla="*/ 1539050 h 3867562"/>
              <a:gd name="connsiteX0" fmla="*/ 0 w 3607632"/>
              <a:gd name="connsiteY0" fmla="*/ 1539050 h 3891868"/>
              <a:gd name="connsiteX1" fmla="*/ 157595 w 3607632"/>
              <a:gd name="connsiteY1" fmla="*/ 290084 h 3891868"/>
              <a:gd name="connsiteX2" fmla="*/ 2206253 w 3607632"/>
              <a:gd name="connsiteY2" fmla="*/ 0 h 3891868"/>
              <a:gd name="connsiteX3" fmla="*/ 3607632 w 3607632"/>
              <a:gd name="connsiteY3" fmla="*/ 3012727 h 3891868"/>
              <a:gd name="connsiteX4" fmla="*/ 2954106 w 3607632"/>
              <a:gd name="connsiteY4" fmla="*/ 3835481 h 3891868"/>
              <a:gd name="connsiteX5" fmla="*/ 2267460 w 3607632"/>
              <a:gd name="connsiteY5" fmla="*/ 3502584 h 3891868"/>
              <a:gd name="connsiteX6" fmla="*/ 0 w 3607632"/>
              <a:gd name="connsiteY6" fmla="*/ 1539050 h 3891868"/>
              <a:gd name="connsiteX0" fmla="*/ 0 w 3607632"/>
              <a:gd name="connsiteY0" fmla="*/ 1539050 h 3891868"/>
              <a:gd name="connsiteX1" fmla="*/ 157595 w 3607632"/>
              <a:gd name="connsiteY1" fmla="*/ 290084 h 3891868"/>
              <a:gd name="connsiteX2" fmla="*/ 2206253 w 3607632"/>
              <a:gd name="connsiteY2" fmla="*/ 0 h 3891868"/>
              <a:gd name="connsiteX3" fmla="*/ 3607632 w 3607632"/>
              <a:gd name="connsiteY3" fmla="*/ 3012727 h 3891868"/>
              <a:gd name="connsiteX4" fmla="*/ 2954106 w 3607632"/>
              <a:gd name="connsiteY4" fmla="*/ 3835481 h 3891868"/>
              <a:gd name="connsiteX5" fmla="*/ 2267460 w 3607632"/>
              <a:gd name="connsiteY5" fmla="*/ 3502584 h 3891868"/>
              <a:gd name="connsiteX6" fmla="*/ 0 w 3607632"/>
              <a:gd name="connsiteY6" fmla="*/ 1539050 h 3891868"/>
              <a:gd name="connsiteX0" fmla="*/ 0 w 3607632"/>
              <a:gd name="connsiteY0" fmla="*/ 1539050 h 3835481"/>
              <a:gd name="connsiteX1" fmla="*/ 157595 w 3607632"/>
              <a:gd name="connsiteY1" fmla="*/ 290084 h 3835481"/>
              <a:gd name="connsiteX2" fmla="*/ 2206253 w 3607632"/>
              <a:gd name="connsiteY2" fmla="*/ 0 h 3835481"/>
              <a:gd name="connsiteX3" fmla="*/ 3607632 w 3607632"/>
              <a:gd name="connsiteY3" fmla="*/ 3012727 h 3835481"/>
              <a:gd name="connsiteX4" fmla="*/ 2954106 w 3607632"/>
              <a:gd name="connsiteY4" fmla="*/ 3835481 h 3835481"/>
              <a:gd name="connsiteX5" fmla="*/ 2267460 w 3607632"/>
              <a:gd name="connsiteY5" fmla="*/ 3502584 h 3835481"/>
              <a:gd name="connsiteX6" fmla="*/ 0 w 3607632"/>
              <a:gd name="connsiteY6" fmla="*/ 1539050 h 3835481"/>
              <a:gd name="connsiteX0" fmla="*/ 0 w 3632217"/>
              <a:gd name="connsiteY0" fmla="*/ 1539050 h 4004320"/>
              <a:gd name="connsiteX1" fmla="*/ 157595 w 3632217"/>
              <a:gd name="connsiteY1" fmla="*/ 290084 h 4004320"/>
              <a:gd name="connsiteX2" fmla="*/ 2206253 w 3632217"/>
              <a:gd name="connsiteY2" fmla="*/ 0 h 4004320"/>
              <a:gd name="connsiteX3" fmla="*/ 3607632 w 3632217"/>
              <a:gd name="connsiteY3" fmla="*/ 3012727 h 4004320"/>
              <a:gd name="connsiteX4" fmla="*/ 2825931 w 3632217"/>
              <a:gd name="connsiteY4" fmla="*/ 4004320 h 4004320"/>
              <a:gd name="connsiteX5" fmla="*/ 2267460 w 3632217"/>
              <a:gd name="connsiteY5" fmla="*/ 3502584 h 4004320"/>
              <a:gd name="connsiteX6" fmla="*/ 0 w 3632217"/>
              <a:gd name="connsiteY6" fmla="*/ 1539050 h 4004320"/>
              <a:gd name="connsiteX0" fmla="*/ 0 w 3632217"/>
              <a:gd name="connsiteY0" fmla="*/ 1539050 h 4004320"/>
              <a:gd name="connsiteX1" fmla="*/ 157595 w 3632217"/>
              <a:gd name="connsiteY1" fmla="*/ 290084 h 4004320"/>
              <a:gd name="connsiteX2" fmla="*/ 2206253 w 3632217"/>
              <a:gd name="connsiteY2" fmla="*/ 0 h 4004320"/>
              <a:gd name="connsiteX3" fmla="*/ 3607632 w 3632217"/>
              <a:gd name="connsiteY3" fmla="*/ 3012727 h 4004320"/>
              <a:gd name="connsiteX4" fmla="*/ 2825931 w 3632217"/>
              <a:gd name="connsiteY4" fmla="*/ 4004320 h 4004320"/>
              <a:gd name="connsiteX5" fmla="*/ 2267460 w 3632217"/>
              <a:gd name="connsiteY5" fmla="*/ 3502584 h 4004320"/>
              <a:gd name="connsiteX6" fmla="*/ 0 w 3632217"/>
              <a:gd name="connsiteY6" fmla="*/ 1539050 h 4004320"/>
              <a:gd name="connsiteX0" fmla="*/ 0 w 3661380"/>
              <a:gd name="connsiteY0" fmla="*/ 1539050 h 4004320"/>
              <a:gd name="connsiteX1" fmla="*/ 157595 w 3661380"/>
              <a:gd name="connsiteY1" fmla="*/ 290084 h 4004320"/>
              <a:gd name="connsiteX2" fmla="*/ 2206253 w 3661380"/>
              <a:gd name="connsiteY2" fmla="*/ 0 h 4004320"/>
              <a:gd name="connsiteX3" fmla="*/ 3607632 w 3661380"/>
              <a:gd name="connsiteY3" fmla="*/ 3012727 h 4004320"/>
              <a:gd name="connsiteX4" fmla="*/ 2825931 w 3661380"/>
              <a:gd name="connsiteY4" fmla="*/ 4004320 h 4004320"/>
              <a:gd name="connsiteX5" fmla="*/ 2267460 w 3661380"/>
              <a:gd name="connsiteY5" fmla="*/ 3502584 h 4004320"/>
              <a:gd name="connsiteX6" fmla="*/ 0 w 3661380"/>
              <a:gd name="connsiteY6" fmla="*/ 1539050 h 4004320"/>
              <a:gd name="connsiteX0" fmla="*/ 0 w 3724128"/>
              <a:gd name="connsiteY0" fmla="*/ 1539050 h 4004320"/>
              <a:gd name="connsiteX1" fmla="*/ 157595 w 3724128"/>
              <a:gd name="connsiteY1" fmla="*/ 290084 h 4004320"/>
              <a:gd name="connsiteX2" fmla="*/ 2206253 w 3724128"/>
              <a:gd name="connsiteY2" fmla="*/ 0 h 4004320"/>
              <a:gd name="connsiteX3" fmla="*/ 3607632 w 3724128"/>
              <a:gd name="connsiteY3" fmla="*/ 3012727 h 4004320"/>
              <a:gd name="connsiteX4" fmla="*/ 2825931 w 3724128"/>
              <a:gd name="connsiteY4" fmla="*/ 4004320 h 4004320"/>
              <a:gd name="connsiteX5" fmla="*/ 2267460 w 3724128"/>
              <a:gd name="connsiteY5" fmla="*/ 3502584 h 4004320"/>
              <a:gd name="connsiteX6" fmla="*/ 0 w 3724128"/>
              <a:gd name="connsiteY6" fmla="*/ 1539050 h 4004320"/>
              <a:gd name="connsiteX0" fmla="*/ 0 w 3724128"/>
              <a:gd name="connsiteY0" fmla="*/ 1539050 h 4004320"/>
              <a:gd name="connsiteX1" fmla="*/ 157595 w 3724128"/>
              <a:gd name="connsiteY1" fmla="*/ 290084 h 4004320"/>
              <a:gd name="connsiteX2" fmla="*/ 2206253 w 3724128"/>
              <a:gd name="connsiteY2" fmla="*/ 0 h 4004320"/>
              <a:gd name="connsiteX3" fmla="*/ 3607632 w 3724128"/>
              <a:gd name="connsiteY3" fmla="*/ 3012727 h 4004320"/>
              <a:gd name="connsiteX4" fmla="*/ 2825931 w 3724128"/>
              <a:gd name="connsiteY4" fmla="*/ 4004320 h 4004320"/>
              <a:gd name="connsiteX5" fmla="*/ 2267460 w 3724128"/>
              <a:gd name="connsiteY5" fmla="*/ 3502584 h 4004320"/>
              <a:gd name="connsiteX6" fmla="*/ 0 w 3724128"/>
              <a:gd name="connsiteY6" fmla="*/ 1539050 h 4004320"/>
              <a:gd name="connsiteX0" fmla="*/ 0 w 3607632"/>
              <a:gd name="connsiteY0" fmla="*/ 1539050 h 4004320"/>
              <a:gd name="connsiteX1" fmla="*/ 157595 w 3607632"/>
              <a:gd name="connsiteY1" fmla="*/ 290084 h 4004320"/>
              <a:gd name="connsiteX2" fmla="*/ 2206253 w 3607632"/>
              <a:gd name="connsiteY2" fmla="*/ 0 h 4004320"/>
              <a:gd name="connsiteX3" fmla="*/ 3607632 w 3607632"/>
              <a:gd name="connsiteY3" fmla="*/ 3012727 h 4004320"/>
              <a:gd name="connsiteX4" fmla="*/ 2825931 w 3607632"/>
              <a:gd name="connsiteY4" fmla="*/ 4004320 h 4004320"/>
              <a:gd name="connsiteX5" fmla="*/ 2267460 w 3607632"/>
              <a:gd name="connsiteY5" fmla="*/ 3502584 h 4004320"/>
              <a:gd name="connsiteX6" fmla="*/ 0 w 3607632"/>
              <a:gd name="connsiteY6" fmla="*/ 1539050 h 4004320"/>
              <a:gd name="connsiteX0" fmla="*/ 0 w 3607632"/>
              <a:gd name="connsiteY0" fmla="*/ 1539050 h 3971665"/>
              <a:gd name="connsiteX1" fmla="*/ 157595 w 3607632"/>
              <a:gd name="connsiteY1" fmla="*/ 290084 h 3971665"/>
              <a:gd name="connsiteX2" fmla="*/ 2206253 w 3607632"/>
              <a:gd name="connsiteY2" fmla="*/ 0 h 3971665"/>
              <a:gd name="connsiteX3" fmla="*/ 3607632 w 3607632"/>
              <a:gd name="connsiteY3" fmla="*/ 3012727 h 3971665"/>
              <a:gd name="connsiteX4" fmla="*/ 2809074 w 3607632"/>
              <a:gd name="connsiteY4" fmla="*/ 3971665 h 3971665"/>
              <a:gd name="connsiteX5" fmla="*/ 2267460 w 3607632"/>
              <a:gd name="connsiteY5" fmla="*/ 3502584 h 3971665"/>
              <a:gd name="connsiteX6" fmla="*/ 0 w 3607632"/>
              <a:gd name="connsiteY6" fmla="*/ 1539050 h 3971665"/>
              <a:gd name="connsiteX0" fmla="*/ 0 w 3607632"/>
              <a:gd name="connsiteY0" fmla="*/ 1539050 h 3971665"/>
              <a:gd name="connsiteX1" fmla="*/ 157595 w 3607632"/>
              <a:gd name="connsiteY1" fmla="*/ 290084 h 3971665"/>
              <a:gd name="connsiteX2" fmla="*/ 2206253 w 3607632"/>
              <a:gd name="connsiteY2" fmla="*/ 0 h 3971665"/>
              <a:gd name="connsiteX3" fmla="*/ 3607632 w 3607632"/>
              <a:gd name="connsiteY3" fmla="*/ 3012727 h 3971665"/>
              <a:gd name="connsiteX4" fmla="*/ 2809074 w 3607632"/>
              <a:gd name="connsiteY4" fmla="*/ 3971665 h 3971665"/>
              <a:gd name="connsiteX5" fmla="*/ 2267460 w 3607632"/>
              <a:gd name="connsiteY5" fmla="*/ 3502584 h 3971665"/>
              <a:gd name="connsiteX6" fmla="*/ 0 w 3607632"/>
              <a:gd name="connsiteY6" fmla="*/ 1539050 h 3971665"/>
              <a:gd name="connsiteX0" fmla="*/ 0 w 3607632"/>
              <a:gd name="connsiteY0" fmla="*/ 1539050 h 3971665"/>
              <a:gd name="connsiteX1" fmla="*/ 157595 w 3607632"/>
              <a:gd name="connsiteY1" fmla="*/ 290084 h 3971665"/>
              <a:gd name="connsiteX2" fmla="*/ 2206253 w 3607632"/>
              <a:gd name="connsiteY2" fmla="*/ 0 h 3971665"/>
              <a:gd name="connsiteX3" fmla="*/ 3607632 w 3607632"/>
              <a:gd name="connsiteY3" fmla="*/ 3012727 h 3971665"/>
              <a:gd name="connsiteX4" fmla="*/ 2809074 w 3607632"/>
              <a:gd name="connsiteY4" fmla="*/ 3971665 h 3971665"/>
              <a:gd name="connsiteX5" fmla="*/ 2267460 w 3607632"/>
              <a:gd name="connsiteY5" fmla="*/ 3502584 h 3971665"/>
              <a:gd name="connsiteX6" fmla="*/ 0 w 3607632"/>
              <a:gd name="connsiteY6" fmla="*/ 1539050 h 3971665"/>
              <a:gd name="connsiteX0" fmla="*/ 0 w 3607632"/>
              <a:gd name="connsiteY0" fmla="*/ 1539050 h 3971665"/>
              <a:gd name="connsiteX1" fmla="*/ 157595 w 3607632"/>
              <a:gd name="connsiteY1" fmla="*/ 290084 h 3971665"/>
              <a:gd name="connsiteX2" fmla="*/ 2206253 w 3607632"/>
              <a:gd name="connsiteY2" fmla="*/ 0 h 3971665"/>
              <a:gd name="connsiteX3" fmla="*/ 3607632 w 3607632"/>
              <a:gd name="connsiteY3" fmla="*/ 3012727 h 3971665"/>
              <a:gd name="connsiteX4" fmla="*/ 2809074 w 3607632"/>
              <a:gd name="connsiteY4" fmla="*/ 3971665 h 3971665"/>
              <a:gd name="connsiteX5" fmla="*/ 2267460 w 3607632"/>
              <a:gd name="connsiteY5" fmla="*/ 3502584 h 3971665"/>
              <a:gd name="connsiteX6" fmla="*/ 0 w 3607632"/>
              <a:gd name="connsiteY6" fmla="*/ 1539050 h 3971665"/>
              <a:gd name="connsiteX0" fmla="*/ 0 w 3607632"/>
              <a:gd name="connsiteY0" fmla="*/ 1539050 h 3971665"/>
              <a:gd name="connsiteX1" fmla="*/ 157595 w 3607632"/>
              <a:gd name="connsiteY1" fmla="*/ 290084 h 3971665"/>
              <a:gd name="connsiteX2" fmla="*/ 2206253 w 3607632"/>
              <a:gd name="connsiteY2" fmla="*/ 0 h 3971665"/>
              <a:gd name="connsiteX3" fmla="*/ 3607632 w 3607632"/>
              <a:gd name="connsiteY3" fmla="*/ 3012727 h 3971665"/>
              <a:gd name="connsiteX4" fmla="*/ 2809074 w 3607632"/>
              <a:gd name="connsiteY4" fmla="*/ 3971665 h 3971665"/>
              <a:gd name="connsiteX5" fmla="*/ 2267460 w 3607632"/>
              <a:gd name="connsiteY5" fmla="*/ 3502584 h 3971665"/>
              <a:gd name="connsiteX6" fmla="*/ 0 w 3607632"/>
              <a:gd name="connsiteY6" fmla="*/ 1539050 h 3971665"/>
              <a:gd name="connsiteX0" fmla="*/ 0 w 3607632"/>
              <a:gd name="connsiteY0" fmla="*/ 1539050 h 3971665"/>
              <a:gd name="connsiteX1" fmla="*/ 157595 w 3607632"/>
              <a:gd name="connsiteY1" fmla="*/ 290084 h 3971665"/>
              <a:gd name="connsiteX2" fmla="*/ 2206253 w 3607632"/>
              <a:gd name="connsiteY2" fmla="*/ 0 h 3971665"/>
              <a:gd name="connsiteX3" fmla="*/ 3607632 w 3607632"/>
              <a:gd name="connsiteY3" fmla="*/ 3012727 h 3971665"/>
              <a:gd name="connsiteX4" fmla="*/ 2809074 w 3607632"/>
              <a:gd name="connsiteY4" fmla="*/ 3971665 h 3971665"/>
              <a:gd name="connsiteX5" fmla="*/ 2267460 w 3607632"/>
              <a:gd name="connsiteY5" fmla="*/ 3502584 h 3971665"/>
              <a:gd name="connsiteX6" fmla="*/ 0 w 3607632"/>
              <a:gd name="connsiteY6" fmla="*/ 1539050 h 3971665"/>
              <a:gd name="connsiteX0" fmla="*/ 0 w 3607632"/>
              <a:gd name="connsiteY0" fmla="*/ 1539050 h 3971665"/>
              <a:gd name="connsiteX1" fmla="*/ 157595 w 3607632"/>
              <a:gd name="connsiteY1" fmla="*/ 290084 h 3971665"/>
              <a:gd name="connsiteX2" fmla="*/ 2206253 w 3607632"/>
              <a:gd name="connsiteY2" fmla="*/ 0 h 3971665"/>
              <a:gd name="connsiteX3" fmla="*/ 3607632 w 3607632"/>
              <a:gd name="connsiteY3" fmla="*/ 3012727 h 3971665"/>
              <a:gd name="connsiteX4" fmla="*/ 2809074 w 3607632"/>
              <a:gd name="connsiteY4" fmla="*/ 3971665 h 3971665"/>
              <a:gd name="connsiteX5" fmla="*/ 2267460 w 3607632"/>
              <a:gd name="connsiteY5" fmla="*/ 3502584 h 3971665"/>
              <a:gd name="connsiteX6" fmla="*/ 0 w 3607632"/>
              <a:gd name="connsiteY6" fmla="*/ 1539050 h 3971665"/>
              <a:gd name="connsiteX0" fmla="*/ 0 w 3783198"/>
              <a:gd name="connsiteY0" fmla="*/ 1539050 h 3971665"/>
              <a:gd name="connsiteX1" fmla="*/ 157595 w 3783198"/>
              <a:gd name="connsiteY1" fmla="*/ 290084 h 3971665"/>
              <a:gd name="connsiteX2" fmla="*/ 2206253 w 3783198"/>
              <a:gd name="connsiteY2" fmla="*/ 0 h 3971665"/>
              <a:gd name="connsiteX3" fmla="*/ 3783198 w 3783198"/>
              <a:gd name="connsiteY3" fmla="*/ 2824562 h 3971665"/>
              <a:gd name="connsiteX4" fmla="*/ 2809074 w 3783198"/>
              <a:gd name="connsiteY4" fmla="*/ 3971665 h 3971665"/>
              <a:gd name="connsiteX5" fmla="*/ 2267460 w 3783198"/>
              <a:gd name="connsiteY5" fmla="*/ 3502584 h 3971665"/>
              <a:gd name="connsiteX6" fmla="*/ 0 w 3783198"/>
              <a:gd name="connsiteY6" fmla="*/ 1539050 h 3971665"/>
              <a:gd name="connsiteX0" fmla="*/ 0 w 3783198"/>
              <a:gd name="connsiteY0" fmla="*/ 1539050 h 3971665"/>
              <a:gd name="connsiteX1" fmla="*/ 157595 w 3783198"/>
              <a:gd name="connsiteY1" fmla="*/ 290084 h 3971665"/>
              <a:gd name="connsiteX2" fmla="*/ 2206253 w 3783198"/>
              <a:gd name="connsiteY2" fmla="*/ 0 h 3971665"/>
              <a:gd name="connsiteX3" fmla="*/ 3783198 w 3783198"/>
              <a:gd name="connsiteY3" fmla="*/ 2824562 h 3971665"/>
              <a:gd name="connsiteX4" fmla="*/ 2809074 w 3783198"/>
              <a:gd name="connsiteY4" fmla="*/ 3971665 h 3971665"/>
              <a:gd name="connsiteX5" fmla="*/ 2267460 w 3783198"/>
              <a:gd name="connsiteY5" fmla="*/ 3502584 h 3971665"/>
              <a:gd name="connsiteX6" fmla="*/ 0 w 3783198"/>
              <a:gd name="connsiteY6" fmla="*/ 1539050 h 3971665"/>
              <a:gd name="connsiteX0" fmla="*/ 0 w 3783198"/>
              <a:gd name="connsiteY0" fmla="*/ 1539050 h 3971665"/>
              <a:gd name="connsiteX1" fmla="*/ 69780 w 3783198"/>
              <a:gd name="connsiteY1" fmla="*/ 289634 h 3971665"/>
              <a:gd name="connsiteX2" fmla="*/ 2206253 w 3783198"/>
              <a:gd name="connsiteY2" fmla="*/ 0 h 3971665"/>
              <a:gd name="connsiteX3" fmla="*/ 3783198 w 3783198"/>
              <a:gd name="connsiteY3" fmla="*/ 2824562 h 3971665"/>
              <a:gd name="connsiteX4" fmla="*/ 2809074 w 3783198"/>
              <a:gd name="connsiteY4" fmla="*/ 3971665 h 3971665"/>
              <a:gd name="connsiteX5" fmla="*/ 2267460 w 3783198"/>
              <a:gd name="connsiteY5" fmla="*/ 3502584 h 3971665"/>
              <a:gd name="connsiteX6" fmla="*/ 0 w 3783198"/>
              <a:gd name="connsiteY6" fmla="*/ 1539050 h 3971665"/>
              <a:gd name="connsiteX0" fmla="*/ 0 w 3926234"/>
              <a:gd name="connsiteY0" fmla="*/ 1427770 h 3971665"/>
              <a:gd name="connsiteX1" fmla="*/ 212816 w 3926234"/>
              <a:gd name="connsiteY1" fmla="*/ 289634 h 3971665"/>
              <a:gd name="connsiteX2" fmla="*/ 2349289 w 3926234"/>
              <a:gd name="connsiteY2" fmla="*/ 0 h 3971665"/>
              <a:gd name="connsiteX3" fmla="*/ 3926234 w 3926234"/>
              <a:gd name="connsiteY3" fmla="*/ 2824562 h 3971665"/>
              <a:gd name="connsiteX4" fmla="*/ 2952110 w 3926234"/>
              <a:gd name="connsiteY4" fmla="*/ 3971665 h 3971665"/>
              <a:gd name="connsiteX5" fmla="*/ 2410496 w 3926234"/>
              <a:gd name="connsiteY5" fmla="*/ 3502584 h 3971665"/>
              <a:gd name="connsiteX6" fmla="*/ 0 w 3926234"/>
              <a:gd name="connsiteY6" fmla="*/ 1427770 h 3971665"/>
              <a:gd name="connsiteX0" fmla="*/ 0 w 3926234"/>
              <a:gd name="connsiteY0" fmla="*/ 1321133 h 3865028"/>
              <a:gd name="connsiteX1" fmla="*/ 212816 w 3926234"/>
              <a:gd name="connsiteY1" fmla="*/ 182997 h 3865028"/>
              <a:gd name="connsiteX2" fmla="*/ 2228800 w 3926234"/>
              <a:gd name="connsiteY2" fmla="*/ 0 h 3865028"/>
              <a:gd name="connsiteX3" fmla="*/ 3926234 w 3926234"/>
              <a:gd name="connsiteY3" fmla="*/ 2717925 h 3865028"/>
              <a:gd name="connsiteX4" fmla="*/ 2952110 w 3926234"/>
              <a:gd name="connsiteY4" fmla="*/ 3865028 h 3865028"/>
              <a:gd name="connsiteX5" fmla="*/ 2410496 w 3926234"/>
              <a:gd name="connsiteY5" fmla="*/ 3395947 h 3865028"/>
              <a:gd name="connsiteX6" fmla="*/ 0 w 3926234"/>
              <a:gd name="connsiteY6" fmla="*/ 1321133 h 3865028"/>
              <a:gd name="connsiteX0" fmla="*/ 0 w 3926234"/>
              <a:gd name="connsiteY0" fmla="*/ 1321133 h 3865028"/>
              <a:gd name="connsiteX1" fmla="*/ 94481 w 3926234"/>
              <a:gd name="connsiteY1" fmla="*/ 319630 h 3865028"/>
              <a:gd name="connsiteX2" fmla="*/ 2228800 w 3926234"/>
              <a:gd name="connsiteY2" fmla="*/ 0 h 3865028"/>
              <a:gd name="connsiteX3" fmla="*/ 3926234 w 3926234"/>
              <a:gd name="connsiteY3" fmla="*/ 2717925 h 3865028"/>
              <a:gd name="connsiteX4" fmla="*/ 2952110 w 3926234"/>
              <a:gd name="connsiteY4" fmla="*/ 3865028 h 3865028"/>
              <a:gd name="connsiteX5" fmla="*/ 2410496 w 3926234"/>
              <a:gd name="connsiteY5" fmla="*/ 3395947 h 3865028"/>
              <a:gd name="connsiteX6" fmla="*/ 0 w 3926234"/>
              <a:gd name="connsiteY6" fmla="*/ 1321133 h 3865028"/>
              <a:gd name="connsiteX0" fmla="*/ 0 w 4023758"/>
              <a:gd name="connsiteY0" fmla="*/ 1222604 h 3865028"/>
              <a:gd name="connsiteX1" fmla="*/ 192005 w 4023758"/>
              <a:gd name="connsiteY1" fmla="*/ 319630 h 3865028"/>
              <a:gd name="connsiteX2" fmla="*/ 2326324 w 4023758"/>
              <a:gd name="connsiteY2" fmla="*/ 0 h 3865028"/>
              <a:gd name="connsiteX3" fmla="*/ 4023758 w 4023758"/>
              <a:gd name="connsiteY3" fmla="*/ 2717925 h 3865028"/>
              <a:gd name="connsiteX4" fmla="*/ 3049634 w 4023758"/>
              <a:gd name="connsiteY4" fmla="*/ 3865028 h 3865028"/>
              <a:gd name="connsiteX5" fmla="*/ 2508020 w 4023758"/>
              <a:gd name="connsiteY5" fmla="*/ 3395947 h 3865028"/>
              <a:gd name="connsiteX6" fmla="*/ 0 w 4023758"/>
              <a:gd name="connsiteY6" fmla="*/ 1222604 h 3865028"/>
              <a:gd name="connsiteX0" fmla="*/ 0 w 4244187"/>
              <a:gd name="connsiteY0" fmla="*/ 2060819 h 3865028"/>
              <a:gd name="connsiteX1" fmla="*/ 412434 w 4244187"/>
              <a:gd name="connsiteY1" fmla="*/ 319630 h 3865028"/>
              <a:gd name="connsiteX2" fmla="*/ 2546753 w 4244187"/>
              <a:gd name="connsiteY2" fmla="*/ 0 h 3865028"/>
              <a:gd name="connsiteX3" fmla="*/ 4244187 w 4244187"/>
              <a:gd name="connsiteY3" fmla="*/ 2717925 h 3865028"/>
              <a:gd name="connsiteX4" fmla="*/ 3270063 w 4244187"/>
              <a:gd name="connsiteY4" fmla="*/ 3865028 h 3865028"/>
              <a:gd name="connsiteX5" fmla="*/ 2728449 w 4244187"/>
              <a:gd name="connsiteY5" fmla="*/ 3395947 h 3865028"/>
              <a:gd name="connsiteX6" fmla="*/ 0 w 4244187"/>
              <a:gd name="connsiteY6" fmla="*/ 2060819 h 3865028"/>
              <a:gd name="connsiteX0" fmla="*/ 0 w 4244187"/>
              <a:gd name="connsiteY0" fmla="*/ 2060819 h 4569219"/>
              <a:gd name="connsiteX1" fmla="*/ 412434 w 4244187"/>
              <a:gd name="connsiteY1" fmla="*/ 319630 h 4569219"/>
              <a:gd name="connsiteX2" fmla="*/ 2546753 w 4244187"/>
              <a:gd name="connsiteY2" fmla="*/ 0 h 4569219"/>
              <a:gd name="connsiteX3" fmla="*/ 4244187 w 4244187"/>
              <a:gd name="connsiteY3" fmla="*/ 2717925 h 4569219"/>
              <a:gd name="connsiteX4" fmla="*/ 2894887 w 4244187"/>
              <a:gd name="connsiteY4" fmla="*/ 4569219 h 4569219"/>
              <a:gd name="connsiteX5" fmla="*/ 2728449 w 4244187"/>
              <a:gd name="connsiteY5" fmla="*/ 3395947 h 4569219"/>
              <a:gd name="connsiteX6" fmla="*/ 0 w 4244187"/>
              <a:gd name="connsiteY6" fmla="*/ 2060819 h 4569219"/>
              <a:gd name="connsiteX0" fmla="*/ 0 w 4244187"/>
              <a:gd name="connsiteY0" fmla="*/ 2060819 h 4569219"/>
              <a:gd name="connsiteX1" fmla="*/ 412434 w 4244187"/>
              <a:gd name="connsiteY1" fmla="*/ 319630 h 4569219"/>
              <a:gd name="connsiteX2" fmla="*/ 2546753 w 4244187"/>
              <a:gd name="connsiteY2" fmla="*/ 0 h 4569219"/>
              <a:gd name="connsiteX3" fmla="*/ 4244187 w 4244187"/>
              <a:gd name="connsiteY3" fmla="*/ 2717925 h 4569219"/>
              <a:gd name="connsiteX4" fmla="*/ 2894887 w 4244187"/>
              <a:gd name="connsiteY4" fmla="*/ 4569219 h 4569219"/>
              <a:gd name="connsiteX5" fmla="*/ 0 w 4244187"/>
              <a:gd name="connsiteY5" fmla="*/ 2060819 h 4569219"/>
              <a:gd name="connsiteX0" fmla="*/ 0 w 4354259"/>
              <a:gd name="connsiteY0" fmla="*/ 2060819 h 4569219"/>
              <a:gd name="connsiteX1" fmla="*/ 412434 w 4354259"/>
              <a:gd name="connsiteY1" fmla="*/ 319630 h 4569219"/>
              <a:gd name="connsiteX2" fmla="*/ 2546753 w 4354259"/>
              <a:gd name="connsiteY2" fmla="*/ 0 h 4569219"/>
              <a:gd name="connsiteX3" fmla="*/ 4354259 w 4354259"/>
              <a:gd name="connsiteY3" fmla="*/ 2903529 h 4569219"/>
              <a:gd name="connsiteX4" fmla="*/ 2894887 w 4354259"/>
              <a:gd name="connsiteY4" fmla="*/ 4569219 h 4569219"/>
              <a:gd name="connsiteX5" fmla="*/ 0 w 4354259"/>
              <a:gd name="connsiteY5" fmla="*/ 2060819 h 4569219"/>
              <a:gd name="connsiteX0" fmla="*/ 0 w 6041196"/>
              <a:gd name="connsiteY0" fmla="*/ 2060819 h 5823370"/>
              <a:gd name="connsiteX1" fmla="*/ 412434 w 6041196"/>
              <a:gd name="connsiteY1" fmla="*/ 319630 h 5823370"/>
              <a:gd name="connsiteX2" fmla="*/ 2546753 w 6041196"/>
              <a:gd name="connsiteY2" fmla="*/ 0 h 5823370"/>
              <a:gd name="connsiteX3" fmla="*/ 6041196 w 6041196"/>
              <a:gd name="connsiteY3" fmla="*/ 5574226 h 5823370"/>
              <a:gd name="connsiteX4" fmla="*/ 2894887 w 6041196"/>
              <a:gd name="connsiteY4" fmla="*/ 4569219 h 5823370"/>
              <a:gd name="connsiteX5" fmla="*/ 0 w 6041196"/>
              <a:gd name="connsiteY5" fmla="*/ 2060819 h 5823370"/>
              <a:gd name="connsiteX0" fmla="*/ 0 w 6041196"/>
              <a:gd name="connsiteY0" fmla="*/ 2060819 h 6564678"/>
              <a:gd name="connsiteX1" fmla="*/ 412434 w 6041196"/>
              <a:gd name="connsiteY1" fmla="*/ 319630 h 6564678"/>
              <a:gd name="connsiteX2" fmla="*/ 2546753 w 6041196"/>
              <a:gd name="connsiteY2" fmla="*/ 0 h 6564678"/>
              <a:gd name="connsiteX3" fmla="*/ 6041196 w 6041196"/>
              <a:gd name="connsiteY3" fmla="*/ 5574226 h 6564678"/>
              <a:gd name="connsiteX4" fmla="*/ 5198894 w 6041196"/>
              <a:gd name="connsiteY4" fmla="*/ 6564678 h 6564678"/>
              <a:gd name="connsiteX5" fmla="*/ 0 w 6041196"/>
              <a:gd name="connsiteY5" fmla="*/ 2060819 h 6564678"/>
              <a:gd name="connsiteX0" fmla="*/ 0 w 6041196"/>
              <a:gd name="connsiteY0" fmla="*/ 2030823 h 6534682"/>
              <a:gd name="connsiteX1" fmla="*/ 412434 w 6041196"/>
              <a:gd name="connsiteY1" fmla="*/ 289634 h 6534682"/>
              <a:gd name="connsiteX2" fmla="*/ 2548906 w 6041196"/>
              <a:gd name="connsiteY2" fmla="*/ 0 h 6534682"/>
              <a:gd name="connsiteX3" fmla="*/ 6041196 w 6041196"/>
              <a:gd name="connsiteY3" fmla="*/ 5544230 h 6534682"/>
              <a:gd name="connsiteX4" fmla="*/ 5198894 w 6041196"/>
              <a:gd name="connsiteY4" fmla="*/ 6534682 h 6534682"/>
              <a:gd name="connsiteX5" fmla="*/ 0 w 6041196"/>
              <a:gd name="connsiteY5" fmla="*/ 2030823 h 6534682"/>
              <a:gd name="connsiteX0" fmla="*/ 0 w 6041196"/>
              <a:gd name="connsiteY0" fmla="*/ 2030823 h 6534682"/>
              <a:gd name="connsiteX1" fmla="*/ 421548 w 6041196"/>
              <a:gd name="connsiteY1" fmla="*/ 311592 h 6534682"/>
              <a:gd name="connsiteX2" fmla="*/ 2548906 w 6041196"/>
              <a:gd name="connsiteY2" fmla="*/ 0 h 6534682"/>
              <a:gd name="connsiteX3" fmla="*/ 6041196 w 6041196"/>
              <a:gd name="connsiteY3" fmla="*/ 5544230 h 6534682"/>
              <a:gd name="connsiteX4" fmla="*/ 5198894 w 6041196"/>
              <a:gd name="connsiteY4" fmla="*/ 6534682 h 6534682"/>
              <a:gd name="connsiteX5" fmla="*/ 0 w 6041196"/>
              <a:gd name="connsiteY5" fmla="*/ 2030823 h 6534682"/>
              <a:gd name="connsiteX0" fmla="*/ 0 w 6041196"/>
              <a:gd name="connsiteY0" fmla="*/ 2030823 h 6534682"/>
              <a:gd name="connsiteX1" fmla="*/ 421548 w 6041196"/>
              <a:gd name="connsiteY1" fmla="*/ 311592 h 6534682"/>
              <a:gd name="connsiteX2" fmla="*/ 2548906 w 6041196"/>
              <a:gd name="connsiteY2" fmla="*/ 0 h 6534682"/>
              <a:gd name="connsiteX3" fmla="*/ 6041196 w 6041196"/>
              <a:gd name="connsiteY3" fmla="*/ 5544230 h 6534682"/>
              <a:gd name="connsiteX4" fmla="*/ 5198894 w 6041196"/>
              <a:gd name="connsiteY4" fmla="*/ 6534682 h 6534682"/>
              <a:gd name="connsiteX5" fmla="*/ 0 w 6041196"/>
              <a:gd name="connsiteY5" fmla="*/ 2030823 h 6534682"/>
              <a:gd name="connsiteX0" fmla="*/ 0 w 6041196"/>
              <a:gd name="connsiteY0" fmla="*/ 2030823 h 6534682"/>
              <a:gd name="connsiteX1" fmla="*/ 421548 w 6041196"/>
              <a:gd name="connsiteY1" fmla="*/ 311592 h 6534682"/>
              <a:gd name="connsiteX2" fmla="*/ 2548906 w 6041196"/>
              <a:gd name="connsiteY2" fmla="*/ 0 h 6534682"/>
              <a:gd name="connsiteX3" fmla="*/ 6041196 w 6041196"/>
              <a:gd name="connsiteY3" fmla="*/ 5544230 h 6534682"/>
              <a:gd name="connsiteX4" fmla="*/ 5198894 w 6041196"/>
              <a:gd name="connsiteY4" fmla="*/ 6534682 h 6534682"/>
              <a:gd name="connsiteX5" fmla="*/ 0 w 6041196"/>
              <a:gd name="connsiteY5" fmla="*/ 2030823 h 6534682"/>
              <a:gd name="connsiteX0" fmla="*/ 0 w 5894012"/>
              <a:gd name="connsiteY0" fmla="*/ 1665989 h 6534682"/>
              <a:gd name="connsiteX1" fmla="*/ 274364 w 5894012"/>
              <a:gd name="connsiteY1" fmla="*/ 311592 h 6534682"/>
              <a:gd name="connsiteX2" fmla="*/ 2401722 w 5894012"/>
              <a:gd name="connsiteY2" fmla="*/ 0 h 6534682"/>
              <a:gd name="connsiteX3" fmla="*/ 5894012 w 5894012"/>
              <a:gd name="connsiteY3" fmla="*/ 5544230 h 6534682"/>
              <a:gd name="connsiteX4" fmla="*/ 5051710 w 5894012"/>
              <a:gd name="connsiteY4" fmla="*/ 6534682 h 6534682"/>
              <a:gd name="connsiteX5" fmla="*/ 0 w 5894012"/>
              <a:gd name="connsiteY5" fmla="*/ 1665989 h 6534682"/>
              <a:gd name="connsiteX0" fmla="*/ 0 w 5894012"/>
              <a:gd name="connsiteY0" fmla="*/ 1665989 h 6534682"/>
              <a:gd name="connsiteX1" fmla="*/ 274364 w 5894012"/>
              <a:gd name="connsiteY1" fmla="*/ 311592 h 6534682"/>
              <a:gd name="connsiteX2" fmla="*/ 2401722 w 5894012"/>
              <a:gd name="connsiteY2" fmla="*/ 0 h 6534682"/>
              <a:gd name="connsiteX3" fmla="*/ 5894012 w 5894012"/>
              <a:gd name="connsiteY3" fmla="*/ 5544230 h 6534682"/>
              <a:gd name="connsiteX4" fmla="*/ 5051710 w 5894012"/>
              <a:gd name="connsiteY4" fmla="*/ 6534682 h 6534682"/>
              <a:gd name="connsiteX5" fmla="*/ 0 w 5894012"/>
              <a:gd name="connsiteY5" fmla="*/ 1665989 h 6534682"/>
              <a:gd name="connsiteX0" fmla="*/ 0 w 5894012"/>
              <a:gd name="connsiteY0" fmla="*/ 1681029 h 6549722"/>
              <a:gd name="connsiteX1" fmla="*/ 274364 w 5894012"/>
              <a:gd name="connsiteY1" fmla="*/ 326632 h 6549722"/>
              <a:gd name="connsiteX2" fmla="*/ 2303654 w 5894012"/>
              <a:gd name="connsiteY2" fmla="*/ 0 h 6549722"/>
              <a:gd name="connsiteX3" fmla="*/ 5894012 w 5894012"/>
              <a:gd name="connsiteY3" fmla="*/ 5559270 h 6549722"/>
              <a:gd name="connsiteX4" fmla="*/ 5051710 w 5894012"/>
              <a:gd name="connsiteY4" fmla="*/ 6549722 h 6549722"/>
              <a:gd name="connsiteX5" fmla="*/ 0 w 5894012"/>
              <a:gd name="connsiteY5" fmla="*/ 1681029 h 6549722"/>
              <a:gd name="connsiteX0" fmla="*/ 0 w 5894012"/>
              <a:gd name="connsiteY0" fmla="*/ 1681029 h 6549722"/>
              <a:gd name="connsiteX1" fmla="*/ 360169 w 5894012"/>
              <a:gd name="connsiteY1" fmla="*/ 209894 h 6549722"/>
              <a:gd name="connsiteX2" fmla="*/ 2303654 w 5894012"/>
              <a:gd name="connsiteY2" fmla="*/ 0 h 6549722"/>
              <a:gd name="connsiteX3" fmla="*/ 5894012 w 5894012"/>
              <a:gd name="connsiteY3" fmla="*/ 5559270 h 6549722"/>
              <a:gd name="connsiteX4" fmla="*/ 5051710 w 5894012"/>
              <a:gd name="connsiteY4" fmla="*/ 6549722 h 6549722"/>
              <a:gd name="connsiteX5" fmla="*/ 0 w 5894012"/>
              <a:gd name="connsiteY5" fmla="*/ 1681029 h 6549722"/>
              <a:gd name="connsiteX0" fmla="*/ 0 w 6157412"/>
              <a:gd name="connsiteY0" fmla="*/ 5342697 h 6549722"/>
              <a:gd name="connsiteX1" fmla="*/ 623569 w 6157412"/>
              <a:gd name="connsiteY1" fmla="*/ 209894 h 6549722"/>
              <a:gd name="connsiteX2" fmla="*/ 2567054 w 6157412"/>
              <a:gd name="connsiteY2" fmla="*/ 0 h 6549722"/>
              <a:gd name="connsiteX3" fmla="*/ 6157412 w 6157412"/>
              <a:gd name="connsiteY3" fmla="*/ 5559270 h 6549722"/>
              <a:gd name="connsiteX4" fmla="*/ 5315110 w 6157412"/>
              <a:gd name="connsiteY4" fmla="*/ 6549722 h 6549722"/>
              <a:gd name="connsiteX5" fmla="*/ 0 w 6157412"/>
              <a:gd name="connsiteY5" fmla="*/ 5342697 h 6549722"/>
              <a:gd name="connsiteX0" fmla="*/ 0 w 5467271"/>
              <a:gd name="connsiteY0" fmla="*/ 5342697 h 6549722"/>
              <a:gd name="connsiteX1" fmla="*/ 623569 w 5467271"/>
              <a:gd name="connsiteY1" fmla="*/ 209894 h 6549722"/>
              <a:gd name="connsiteX2" fmla="*/ 2567054 w 5467271"/>
              <a:gd name="connsiteY2" fmla="*/ 0 h 6549722"/>
              <a:gd name="connsiteX3" fmla="*/ 4427269 w 5467271"/>
              <a:gd name="connsiteY3" fmla="*/ 4886522 h 6549722"/>
              <a:gd name="connsiteX4" fmla="*/ 5315110 w 5467271"/>
              <a:gd name="connsiteY4" fmla="*/ 6549722 h 6549722"/>
              <a:gd name="connsiteX5" fmla="*/ 0 w 5467271"/>
              <a:gd name="connsiteY5" fmla="*/ 5342697 h 6549722"/>
              <a:gd name="connsiteX0" fmla="*/ 0 w 4606070"/>
              <a:gd name="connsiteY0" fmla="*/ 5342697 h 5342697"/>
              <a:gd name="connsiteX1" fmla="*/ 623569 w 4606070"/>
              <a:gd name="connsiteY1" fmla="*/ 209894 h 5342697"/>
              <a:gd name="connsiteX2" fmla="*/ 2567054 w 4606070"/>
              <a:gd name="connsiteY2" fmla="*/ 0 h 5342697"/>
              <a:gd name="connsiteX3" fmla="*/ 4427269 w 4606070"/>
              <a:gd name="connsiteY3" fmla="*/ 4886522 h 5342697"/>
              <a:gd name="connsiteX4" fmla="*/ 4387854 w 4606070"/>
              <a:gd name="connsiteY4" fmla="*/ 4895983 h 5342697"/>
              <a:gd name="connsiteX5" fmla="*/ 0 w 4606070"/>
              <a:gd name="connsiteY5" fmla="*/ 5342697 h 5342697"/>
              <a:gd name="connsiteX0" fmla="*/ 0 w 4606070"/>
              <a:gd name="connsiteY0" fmla="*/ 5342697 h 5342697"/>
              <a:gd name="connsiteX1" fmla="*/ 623569 w 4606070"/>
              <a:gd name="connsiteY1" fmla="*/ 209894 h 5342697"/>
              <a:gd name="connsiteX2" fmla="*/ 2567054 w 4606070"/>
              <a:gd name="connsiteY2" fmla="*/ 0 h 5342697"/>
              <a:gd name="connsiteX3" fmla="*/ 4427269 w 4606070"/>
              <a:gd name="connsiteY3" fmla="*/ 4886522 h 5342697"/>
              <a:gd name="connsiteX4" fmla="*/ 4387854 w 4606070"/>
              <a:gd name="connsiteY4" fmla="*/ 4895983 h 5342697"/>
              <a:gd name="connsiteX5" fmla="*/ 0 w 4606070"/>
              <a:gd name="connsiteY5" fmla="*/ 5342697 h 5342697"/>
              <a:gd name="connsiteX0" fmla="*/ 0 w 4427269"/>
              <a:gd name="connsiteY0" fmla="*/ 5342697 h 5775925"/>
              <a:gd name="connsiteX1" fmla="*/ 623569 w 4427269"/>
              <a:gd name="connsiteY1" fmla="*/ 209894 h 5775925"/>
              <a:gd name="connsiteX2" fmla="*/ 2567054 w 4427269"/>
              <a:gd name="connsiteY2" fmla="*/ 0 h 5775925"/>
              <a:gd name="connsiteX3" fmla="*/ 4427269 w 4427269"/>
              <a:gd name="connsiteY3" fmla="*/ 4886522 h 5775925"/>
              <a:gd name="connsiteX4" fmla="*/ 0 w 4427269"/>
              <a:gd name="connsiteY4" fmla="*/ 5342697 h 5775925"/>
              <a:gd name="connsiteX0" fmla="*/ 0 w 4427269"/>
              <a:gd name="connsiteY0" fmla="*/ 5342697 h 5342697"/>
              <a:gd name="connsiteX1" fmla="*/ 623569 w 4427269"/>
              <a:gd name="connsiteY1" fmla="*/ 209894 h 5342697"/>
              <a:gd name="connsiteX2" fmla="*/ 2567054 w 4427269"/>
              <a:gd name="connsiteY2" fmla="*/ 0 h 5342697"/>
              <a:gd name="connsiteX3" fmla="*/ 4427269 w 4427269"/>
              <a:gd name="connsiteY3" fmla="*/ 4886522 h 5342697"/>
              <a:gd name="connsiteX4" fmla="*/ 0 w 4427269"/>
              <a:gd name="connsiteY4" fmla="*/ 5342697 h 5342697"/>
              <a:gd name="connsiteX0" fmla="*/ 0 w 4427269"/>
              <a:gd name="connsiteY0" fmla="*/ 5298127 h 5298127"/>
              <a:gd name="connsiteX1" fmla="*/ 623569 w 4427269"/>
              <a:gd name="connsiteY1" fmla="*/ 165324 h 5298127"/>
              <a:gd name="connsiteX2" fmla="*/ 2156668 w 4427269"/>
              <a:gd name="connsiteY2" fmla="*/ 0 h 5298127"/>
              <a:gd name="connsiteX3" fmla="*/ 4427269 w 4427269"/>
              <a:gd name="connsiteY3" fmla="*/ 4841952 h 5298127"/>
              <a:gd name="connsiteX4" fmla="*/ 0 w 4427269"/>
              <a:gd name="connsiteY4" fmla="*/ 5298127 h 5298127"/>
              <a:gd name="connsiteX0" fmla="*/ 0 w 3407438"/>
              <a:gd name="connsiteY0" fmla="*/ 5298127 h 5298127"/>
              <a:gd name="connsiteX1" fmla="*/ 623569 w 3407438"/>
              <a:gd name="connsiteY1" fmla="*/ 165324 h 5298127"/>
              <a:gd name="connsiteX2" fmla="*/ 2156668 w 3407438"/>
              <a:gd name="connsiteY2" fmla="*/ 0 h 5298127"/>
              <a:gd name="connsiteX3" fmla="*/ 3407438 w 3407438"/>
              <a:gd name="connsiteY3" fmla="*/ 4952835 h 5298127"/>
              <a:gd name="connsiteX4" fmla="*/ 0 w 3407438"/>
              <a:gd name="connsiteY4" fmla="*/ 5298127 h 5298127"/>
              <a:gd name="connsiteX0" fmla="*/ 0 w 3321824"/>
              <a:gd name="connsiteY0" fmla="*/ 5274187 h 5274187"/>
              <a:gd name="connsiteX1" fmla="*/ 537955 w 3321824"/>
              <a:gd name="connsiteY1" fmla="*/ 165324 h 5274187"/>
              <a:gd name="connsiteX2" fmla="*/ 2071054 w 3321824"/>
              <a:gd name="connsiteY2" fmla="*/ 0 h 5274187"/>
              <a:gd name="connsiteX3" fmla="*/ 3321824 w 3321824"/>
              <a:gd name="connsiteY3" fmla="*/ 4952835 h 5274187"/>
              <a:gd name="connsiteX4" fmla="*/ 0 w 3321824"/>
              <a:gd name="connsiteY4" fmla="*/ 5274187 h 5274187"/>
              <a:gd name="connsiteX0" fmla="*/ 0 w 3321824"/>
              <a:gd name="connsiteY0" fmla="*/ 5254481 h 5254481"/>
              <a:gd name="connsiteX1" fmla="*/ 537955 w 3321824"/>
              <a:gd name="connsiteY1" fmla="*/ 145618 h 5254481"/>
              <a:gd name="connsiteX2" fmla="*/ 1945120 w 3321824"/>
              <a:gd name="connsiteY2" fmla="*/ 0 h 5254481"/>
              <a:gd name="connsiteX3" fmla="*/ 3321824 w 3321824"/>
              <a:gd name="connsiteY3" fmla="*/ 4933129 h 5254481"/>
              <a:gd name="connsiteX4" fmla="*/ 0 w 3321824"/>
              <a:gd name="connsiteY4" fmla="*/ 5254481 h 5254481"/>
              <a:gd name="connsiteX0" fmla="*/ 0 w 3424747"/>
              <a:gd name="connsiteY0" fmla="*/ 5254481 h 5254481"/>
              <a:gd name="connsiteX1" fmla="*/ 537955 w 3424747"/>
              <a:gd name="connsiteY1" fmla="*/ 145618 h 5254481"/>
              <a:gd name="connsiteX2" fmla="*/ 1945120 w 3424747"/>
              <a:gd name="connsiteY2" fmla="*/ 0 h 5254481"/>
              <a:gd name="connsiteX3" fmla="*/ 3424747 w 3424747"/>
              <a:gd name="connsiteY3" fmla="*/ 4923550 h 5254481"/>
              <a:gd name="connsiteX4" fmla="*/ 0 w 3424747"/>
              <a:gd name="connsiteY4" fmla="*/ 5254481 h 5254481"/>
              <a:gd name="connsiteX0" fmla="*/ 0 w 3424747"/>
              <a:gd name="connsiteY0" fmla="*/ 5254481 h 5254481"/>
              <a:gd name="connsiteX1" fmla="*/ 671809 w 3424747"/>
              <a:gd name="connsiteY1" fmla="*/ 125176 h 5254481"/>
              <a:gd name="connsiteX2" fmla="*/ 1945120 w 3424747"/>
              <a:gd name="connsiteY2" fmla="*/ 0 h 5254481"/>
              <a:gd name="connsiteX3" fmla="*/ 3424747 w 3424747"/>
              <a:gd name="connsiteY3" fmla="*/ 4923550 h 5254481"/>
              <a:gd name="connsiteX4" fmla="*/ 0 w 3424747"/>
              <a:gd name="connsiteY4" fmla="*/ 5254481 h 5254481"/>
              <a:gd name="connsiteX0" fmla="*/ 0 w 3684538"/>
              <a:gd name="connsiteY0" fmla="*/ 5294630 h 5294630"/>
              <a:gd name="connsiteX1" fmla="*/ 931600 w 3684538"/>
              <a:gd name="connsiteY1" fmla="*/ 125176 h 5294630"/>
              <a:gd name="connsiteX2" fmla="*/ 2204911 w 3684538"/>
              <a:gd name="connsiteY2" fmla="*/ 0 h 5294630"/>
              <a:gd name="connsiteX3" fmla="*/ 3684538 w 3684538"/>
              <a:gd name="connsiteY3" fmla="*/ 4923550 h 5294630"/>
              <a:gd name="connsiteX4" fmla="*/ 0 w 3684538"/>
              <a:gd name="connsiteY4" fmla="*/ 5294630 h 5294630"/>
              <a:gd name="connsiteX0" fmla="*/ 0 w 3684538"/>
              <a:gd name="connsiteY0" fmla="*/ 6328229 h 6328229"/>
              <a:gd name="connsiteX1" fmla="*/ 931600 w 3684538"/>
              <a:gd name="connsiteY1" fmla="*/ 1158775 h 6328229"/>
              <a:gd name="connsiteX2" fmla="*/ 1944961 w 3684538"/>
              <a:gd name="connsiteY2" fmla="*/ 0 h 6328229"/>
              <a:gd name="connsiteX3" fmla="*/ 3684538 w 3684538"/>
              <a:gd name="connsiteY3" fmla="*/ 5957149 h 6328229"/>
              <a:gd name="connsiteX4" fmla="*/ 0 w 3684538"/>
              <a:gd name="connsiteY4" fmla="*/ 6328229 h 6328229"/>
              <a:gd name="connsiteX0" fmla="*/ 0 w 3684538"/>
              <a:gd name="connsiteY0" fmla="*/ 6348486 h 6348486"/>
              <a:gd name="connsiteX1" fmla="*/ 1124357 w 3684538"/>
              <a:gd name="connsiteY1" fmla="*/ 0 h 6348486"/>
              <a:gd name="connsiteX2" fmla="*/ 1944961 w 3684538"/>
              <a:gd name="connsiteY2" fmla="*/ 20257 h 6348486"/>
              <a:gd name="connsiteX3" fmla="*/ 3684538 w 3684538"/>
              <a:gd name="connsiteY3" fmla="*/ 5977406 h 6348486"/>
              <a:gd name="connsiteX4" fmla="*/ 0 w 3684538"/>
              <a:gd name="connsiteY4" fmla="*/ 6348486 h 6348486"/>
              <a:gd name="connsiteX0" fmla="*/ 0 w 3684538"/>
              <a:gd name="connsiteY0" fmla="*/ 6348486 h 6348486"/>
              <a:gd name="connsiteX1" fmla="*/ 1124357 w 3684538"/>
              <a:gd name="connsiteY1" fmla="*/ 0 h 6348486"/>
              <a:gd name="connsiteX2" fmla="*/ 1944961 w 3684538"/>
              <a:gd name="connsiteY2" fmla="*/ 20257 h 6348486"/>
              <a:gd name="connsiteX3" fmla="*/ 3684538 w 3684538"/>
              <a:gd name="connsiteY3" fmla="*/ 5977406 h 6348486"/>
              <a:gd name="connsiteX4" fmla="*/ 0 w 3684538"/>
              <a:gd name="connsiteY4" fmla="*/ 6348486 h 6348486"/>
              <a:gd name="connsiteX0" fmla="*/ 0 w 3684538"/>
              <a:gd name="connsiteY0" fmla="*/ 6802547 h 6802547"/>
              <a:gd name="connsiteX1" fmla="*/ 1124357 w 3684538"/>
              <a:gd name="connsiteY1" fmla="*/ 454061 h 6802547"/>
              <a:gd name="connsiteX2" fmla="*/ 1552197 w 3684538"/>
              <a:gd name="connsiteY2" fmla="*/ 515996 h 6802547"/>
              <a:gd name="connsiteX3" fmla="*/ 1944961 w 3684538"/>
              <a:gd name="connsiteY3" fmla="*/ 474318 h 6802547"/>
              <a:gd name="connsiteX4" fmla="*/ 3684538 w 3684538"/>
              <a:gd name="connsiteY4" fmla="*/ 6431467 h 6802547"/>
              <a:gd name="connsiteX5" fmla="*/ 0 w 3684538"/>
              <a:gd name="connsiteY5" fmla="*/ 6802547 h 6802547"/>
              <a:gd name="connsiteX0" fmla="*/ 0 w 3684538"/>
              <a:gd name="connsiteY0" fmla="*/ 6803869 h 6803869"/>
              <a:gd name="connsiteX1" fmla="*/ 1124357 w 3684538"/>
              <a:gd name="connsiteY1" fmla="*/ 455383 h 6803869"/>
              <a:gd name="connsiteX2" fmla="*/ 1552197 w 3684538"/>
              <a:gd name="connsiteY2" fmla="*/ 517318 h 6803869"/>
              <a:gd name="connsiteX3" fmla="*/ 1944961 w 3684538"/>
              <a:gd name="connsiteY3" fmla="*/ 475640 h 6803869"/>
              <a:gd name="connsiteX4" fmla="*/ 3684538 w 3684538"/>
              <a:gd name="connsiteY4" fmla="*/ 6432789 h 6803869"/>
              <a:gd name="connsiteX5" fmla="*/ 0 w 3684538"/>
              <a:gd name="connsiteY5" fmla="*/ 6803869 h 6803869"/>
              <a:gd name="connsiteX0" fmla="*/ 0 w 3684538"/>
              <a:gd name="connsiteY0" fmla="*/ 6758359 h 6758359"/>
              <a:gd name="connsiteX1" fmla="*/ 1124357 w 3684538"/>
              <a:gd name="connsiteY1" fmla="*/ 409873 h 6758359"/>
              <a:gd name="connsiteX2" fmla="*/ 1552197 w 3684538"/>
              <a:gd name="connsiteY2" fmla="*/ 471808 h 6758359"/>
              <a:gd name="connsiteX3" fmla="*/ 1944961 w 3684538"/>
              <a:gd name="connsiteY3" fmla="*/ 430130 h 6758359"/>
              <a:gd name="connsiteX4" fmla="*/ 3684538 w 3684538"/>
              <a:gd name="connsiteY4" fmla="*/ 6387279 h 6758359"/>
              <a:gd name="connsiteX5" fmla="*/ 0 w 3684538"/>
              <a:gd name="connsiteY5" fmla="*/ 6758359 h 6758359"/>
              <a:gd name="connsiteX0" fmla="*/ 0 w 3684538"/>
              <a:gd name="connsiteY0" fmla="*/ 6348486 h 6348486"/>
              <a:gd name="connsiteX1" fmla="*/ 1124357 w 3684538"/>
              <a:gd name="connsiteY1" fmla="*/ 0 h 6348486"/>
              <a:gd name="connsiteX2" fmla="*/ 1552197 w 3684538"/>
              <a:gd name="connsiteY2" fmla="*/ 61935 h 6348486"/>
              <a:gd name="connsiteX3" fmla="*/ 1944961 w 3684538"/>
              <a:gd name="connsiteY3" fmla="*/ 20257 h 6348486"/>
              <a:gd name="connsiteX4" fmla="*/ 3684538 w 3684538"/>
              <a:gd name="connsiteY4" fmla="*/ 5977406 h 6348486"/>
              <a:gd name="connsiteX5" fmla="*/ 0 w 3684538"/>
              <a:gd name="connsiteY5" fmla="*/ 6348486 h 6348486"/>
              <a:gd name="connsiteX0" fmla="*/ 0 w 3684538"/>
              <a:gd name="connsiteY0" fmla="*/ 6348486 h 6348486"/>
              <a:gd name="connsiteX1" fmla="*/ 1124357 w 3684538"/>
              <a:gd name="connsiteY1" fmla="*/ 0 h 6348486"/>
              <a:gd name="connsiteX2" fmla="*/ 1347608 w 3684538"/>
              <a:gd name="connsiteY2" fmla="*/ 40878 h 6348486"/>
              <a:gd name="connsiteX3" fmla="*/ 1552197 w 3684538"/>
              <a:gd name="connsiteY3" fmla="*/ 61935 h 6348486"/>
              <a:gd name="connsiteX4" fmla="*/ 1944961 w 3684538"/>
              <a:gd name="connsiteY4" fmla="*/ 20257 h 6348486"/>
              <a:gd name="connsiteX5" fmla="*/ 3684538 w 3684538"/>
              <a:gd name="connsiteY5" fmla="*/ 5977406 h 6348486"/>
              <a:gd name="connsiteX6" fmla="*/ 0 w 3684538"/>
              <a:gd name="connsiteY6" fmla="*/ 6348486 h 6348486"/>
              <a:gd name="connsiteX0" fmla="*/ 0 w 3684538"/>
              <a:gd name="connsiteY0" fmla="*/ 6348486 h 6348486"/>
              <a:gd name="connsiteX1" fmla="*/ 1124357 w 3684538"/>
              <a:gd name="connsiteY1" fmla="*/ 0 h 6348486"/>
              <a:gd name="connsiteX2" fmla="*/ 1344275 w 3684538"/>
              <a:gd name="connsiteY2" fmla="*/ 65622 h 6348486"/>
              <a:gd name="connsiteX3" fmla="*/ 1552197 w 3684538"/>
              <a:gd name="connsiteY3" fmla="*/ 61935 h 6348486"/>
              <a:gd name="connsiteX4" fmla="*/ 1944961 w 3684538"/>
              <a:gd name="connsiteY4" fmla="*/ 20257 h 6348486"/>
              <a:gd name="connsiteX5" fmla="*/ 3684538 w 3684538"/>
              <a:gd name="connsiteY5" fmla="*/ 5977406 h 6348486"/>
              <a:gd name="connsiteX6" fmla="*/ 0 w 3684538"/>
              <a:gd name="connsiteY6" fmla="*/ 6348486 h 634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4538" h="6348486">
                <a:moveTo>
                  <a:pt x="0" y="6348486"/>
                </a:moveTo>
                <a:lnTo>
                  <a:pt x="1124357" y="0"/>
                </a:lnTo>
                <a:lnTo>
                  <a:pt x="1344275" y="65622"/>
                </a:lnTo>
                <a:lnTo>
                  <a:pt x="1552197" y="61935"/>
                </a:lnTo>
                <a:lnTo>
                  <a:pt x="1944961" y="20257"/>
                </a:lnTo>
                <a:lnTo>
                  <a:pt x="3684538" y="5977406"/>
                </a:lnTo>
                <a:lnTo>
                  <a:pt x="0" y="6348486"/>
                </a:lnTo>
                <a:close/>
              </a:path>
            </a:pathLst>
          </a:custGeom>
          <a:solidFill>
            <a:srgbClr val="72EE6C"/>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457037"/>
            <a:endParaRPr lang="en-US" dirty="0">
              <a:solidFill>
                <a:srgbClr val="173D65"/>
              </a:solidFill>
            </a:endParaRPr>
          </a:p>
        </p:txBody>
      </p:sp>
      <p:sp>
        <p:nvSpPr>
          <p:cNvPr id="2" name="Title 1"/>
          <p:cNvSpPr>
            <a:spLocks noGrp="1"/>
          </p:cNvSpPr>
          <p:nvPr>
            <p:ph type="title"/>
          </p:nvPr>
        </p:nvSpPr>
        <p:spPr>
          <a:xfrm>
            <a:off x="457200" y="707795"/>
            <a:ext cx="8229600" cy="960438"/>
          </a:xfrm>
        </p:spPr>
        <p:txBody>
          <a:bodyPr/>
          <a:lstStyle/>
          <a:p>
            <a:r>
              <a:rPr lang="en-US" dirty="0" smtClean="0"/>
              <a:t>How to bridge the gap</a:t>
            </a:r>
            <a:endParaRPr lang="en-US" dirty="0"/>
          </a:p>
        </p:txBody>
      </p:sp>
      <p:sp>
        <p:nvSpPr>
          <p:cNvPr id="10" name="TextBox 9"/>
          <p:cNvSpPr txBox="1"/>
          <p:nvPr/>
        </p:nvSpPr>
        <p:spPr>
          <a:xfrm>
            <a:off x="9375648" y="6437376"/>
            <a:ext cx="1292352" cy="369332"/>
          </a:xfrm>
          <a:prstGeom prst="rect">
            <a:avLst/>
          </a:prstGeom>
          <a:noFill/>
        </p:spPr>
        <p:txBody>
          <a:bodyPr wrap="square" rtlCol="0">
            <a:spAutoFit/>
          </a:bodyPr>
          <a:lstStyle/>
          <a:p>
            <a:r>
              <a:rPr lang="en-US" dirty="0"/>
              <a:t>PM-828</a:t>
            </a:r>
          </a:p>
        </p:txBody>
      </p:sp>
      <p:sp>
        <p:nvSpPr>
          <p:cNvPr id="11" name="Content Placeholder 2"/>
          <p:cNvSpPr>
            <a:spLocks noGrp="1"/>
          </p:cNvSpPr>
          <p:nvPr>
            <p:ph idx="1"/>
          </p:nvPr>
        </p:nvSpPr>
        <p:spPr>
          <a:xfrm>
            <a:off x="457200" y="1866334"/>
            <a:ext cx="7747686" cy="4229666"/>
          </a:xfrm>
        </p:spPr>
        <p:txBody>
          <a:bodyPr/>
          <a:lstStyle/>
          <a:p>
            <a:r>
              <a:rPr lang="en-US" dirty="0" smtClean="0"/>
              <a:t>Option 2: Asset-based long-term care</a:t>
            </a:r>
            <a:endParaRPr lang="en-US" dirty="0"/>
          </a:p>
        </p:txBody>
      </p:sp>
      <p:sp>
        <p:nvSpPr>
          <p:cNvPr id="13" name="Oval 12"/>
          <p:cNvSpPr>
            <a:spLocks noChangeAspect="1"/>
          </p:cNvSpPr>
          <p:nvPr/>
        </p:nvSpPr>
        <p:spPr>
          <a:xfrm rot="16490419">
            <a:off x="1203743" y="2652904"/>
            <a:ext cx="2520030" cy="265873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1" tIns="45707" rIns="91411" bIns="45707" anchor="ctr"/>
          <a:lstStyle/>
          <a:p>
            <a:pPr algn="ctr" defTabSz="457037">
              <a:defRPr/>
            </a:pPr>
            <a:endParaRPr lang="en-US" dirty="0">
              <a:solidFill>
                <a:srgbClr val="E8DBBA"/>
              </a:solidFill>
              <a:latin typeface="Century Gothic" panose="020B0502020202020204" pitchFamily="34" charset="0"/>
            </a:endParaRPr>
          </a:p>
        </p:txBody>
      </p:sp>
      <p:cxnSp>
        <p:nvCxnSpPr>
          <p:cNvPr id="14" name="Straight Connector 13"/>
          <p:cNvCxnSpPr/>
          <p:nvPr/>
        </p:nvCxnSpPr>
        <p:spPr>
          <a:xfrm flipV="1">
            <a:off x="2456890" y="3454400"/>
            <a:ext cx="1231605" cy="582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7"/>
          </p:cNvCxnSpPr>
          <p:nvPr/>
        </p:nvCxnSpPr>
        <p:spPr>
          <a:xfrm>
            <a:off x="1602286" y="3015165"/>
            <a:ext cx="854604" cy="1022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1"/>
          <p:cNvSpPr txBox="1">
            <a:spLocks noChangeArrowheads="1"/>
          </p:cNvSpPr>
          <p:nvPr/>
        </p:nvSpPr>
        <p:spPr bwMode="auto">
          <a:xfrm rot="21598799">
            <a:off x="1032805" y="3729190"/>
            <a:ext cx="1514975" cy="307750"/>
          </a:xfrm>
          <a:prstGeom prst="rect">
            <a:avLst/>
          </a:prstGeom>
          <a:noFill/>
          <a:ln w="9525">
            <a:noFill/>
            <a:miter lim="800000"/>
            <a:headEnd/>
            <a:tailEnd/>
          </a:ln>
        </p:spPr>
        <p:txBody>
          <a:bodyPr wrap="square" lIns="91411" tIns="45707" rIns="91411" bIns="45707">
            <a:spAutoFit/>
          </a:bodyPr>
          <a:lstStyle/>
          <a:p>
            <a:pPr algn="ctr" defTabSz="457037"/>
            <a:r>
              <a:rPr lang="en-US" sz="1400" dirty="0">
                <a:solidFill>
                  <a:srgbClr val="173D65"/>
                </a:solidFill>
                <a:ea typeface="ヒラギノ角ゴ Pro W3" pitchFamily="-111" charset="-128"/>
              </a:rPr>
              <a:t>Aggressive</a:t>
            </a:r>
          </a:p>
        </p:txBody>
      </p:sp>
      <p:sp>
        <p:nvSpPr>
          <p:cNvPr id="17" name="TextBox 12"/>
          <p:cNvSpPr txBox="1">
            <a:spLocks noChangeArrowheads="1"/>
          </p:cNvSpPr>
          <p:nvPr/>
        </p:nvSpPr>
        <p:spPr bwMode="auto">
          <a:xfrm rot="21598799">
            <a:off x="1602299" y="3035212"/>
            <a:ext cx="1939830" cy="307750"/>
          </a:xfrm>
          <a:prstGeom prst="rect">
            <a:avLst/>
          </a:prstGeom>
          <a:noFill/>
          <a:ln w="9525">
            <a:noFill/>
            <a:miter lim="800000"/>
            <a:headEnd/>
            <a:tailEnd/>
          </a:ln>
        </p:spPr>
        <p:txBody>
          <a:bodyPr wrap="square" lIns="91411" tIns="45707" rIns="91411" bIns="45707">
            <a:spAutoFit/>
          </a:bodyPr>
          <a:lstStyle/>
          <a:p>
            <a:pPr algn="ctr" defTabSz="457037"/>
            <a:r>
              <a:rPr lang="en-US" sz="1400" dirty="0">
                <a:solidFill>
                  <a:srgbClr val="173D65"/>
                </a:solidFill>
                <a:ea typeface="ヒラギノ角ゴ Pro W3" pitchFamily="-111" charset="-128"/>
              </a:rPr>
              <a:t>Moderate</a:t>
            </a:r>
          </a:p>
        </p:txBody>
      </p:sp>
      <p:sp>
        <p:nvSpPr>
          <p:cNvPr id="18" name="TextBox 13"/>
          <p:cNvSpPr txBox="1">
            <a:spLocks noChangeArrowheads="1"/>
          </p:cNvSpPr>
          <p:nvPr/>
        </p:nvSpPr>
        <p:spPr bwMode="auto">
          <a:xfrm rot="21598799">
            <a:off x="2123849" y="4361643"/>
            <a:ext cx="1418240" cy="307750"/>
          </a:xfrm>
          <a:prstGeom prst="rect">
            <a:avLst/>
          </a:prstGeom>
          <a:noFill/>
          <a:ln w="9525">
            <a:noFill/>
            <a:miter lim="800000"/>
            <a:headEnd/>
            <a:tailEnd/>
          </a:ln>
        </p:spPr>
        <p:txBody>
          <a:bodyPr wrap="square" lIns="91411" tIns="45707" rIns="91411" bIns="45707">
            <a:spAutoFit/>
          </a:bodyPr>
          <a:lstStyle/>
          <a:p>
            <a:pPr algn="ctr" defTabSz="457037"/>
            <a:r>
              <a:rPr lang="en-US" sz="1400" dirty="0">
                <a:solidFill>
                  <a:srgbClr val="173D65"/>
                </a:solidFill>
                <a:ea typeface="ヒラギノ角ゴ Pro W3" pitchFamily="-111" charset="-128"/>
              </a:rPr>
              <a:t>Conservative</a:t>
            </a:r>
          </a:p>
        </p:txBody>
      </p:sp>
      <p:cxnSp>
        <p:nvCxnSpPr>
          <p:cNvPr id="19" name="Straight Connector 18"/>
          <p:cNvCxnSpPr/>
          <p:nvPr/>
        </p:nvCxnSpPr>
        <p:spPr>
          <a:xfrm flipH="1" flipV="1">
            <a:off x="2456890" y="4037205"/>
            <a:ext cx="1290312" cy="176709"/>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456890" y="3552159"/>
            <a:ext cx="1231606" cy="485046"/>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790700" y="4037205"/>
            <a:ext cx="666190" cy="10173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610463" y="3396928"/>
            <a:ext cx="2594423" cy="1138773"/>
          </a:xfrm>
          <a:prstGeom prst="rect">
            <a:avLst/>
          </a:prstGeom>
        </p:spPr>
        <p:txBody>
          <a:bodyPr wrap="square" anchor="ctr">
            <a:spAutoFit/>
          </a:bodyPr>
          <a:lstStyle/>
          <a:p>
            <a:pPr algn="ctr" defTabSz="457200"/>
            <a:r>
              <a:rPr lang="en-US" sz="2800" b="1" cap="small" dirty="0" smtClean="0">
                <a:solidFill>
                  <a:srgbClr val="173D65"/>
                </a:solidFill>
                <a:ea typeface="ヒラギノ角ゴ Pro W3" pitchFamily="-111" charset="-128"/>
                <a:cs typeface="Arial" panose="020B0604020202020204" pitchFamily="34" charset="0"/>
              </a:rPr>
              <a:t>LIFETIME</a:t>
            </a:r>
            <a:r>
              <a:rPr lang="en-US" sz="2400" b="1" cap="small" dirty="0" smtClean="0">
                <a:solidFill>
                  <a:srgbClr val="173D65"/>
                </a:solidFill>
                <a:ea typeface="ヒラギノ角ゴ Pro W3" pitchFamily="-111" charset="-128"/>
                <a:cs typeface="Arial" panose="020B0604020202020204" pitchFamily="34" charset="0"/>
              </a:rPr>
              <a:t> </a:t>
            </a:r>
          </a:p>
          <a:p>
            <a:pPr algn="ctr" defTabSz="457200"/>
            <a:r>
              <a:rPr lang="en-US" sz="2000" b="1" dirty="0" smtClean="0">
                <a:solidFill>
                  <a:srgbClr val="173D65"/>
                </a:solidFill>
                <a:ea typeface="ヒラギノ角ゴ Pro W3" pitchFamily="-111" charset="-128"/>
                <a:cs typeface="Arial" panose="020B0604020202020204" pitchFamily="34" charset="0"/>
              </a:rPr>
              <a:t>to pay for the </a:t>
            </a:r>
            <a:r>
              <a:rPr lang="en-US" sz="2000" b="1" i="1" dirty="0" smtClean="0">
                <a:solidFill>
                  <a:srgbClr val="173D65"/>
                </a:solidFill>
                <a:ea typeface="ヒラギノ角ゴ Pro W3" pitchFamily="-111" charset="-128"/>
                <a:cs typeface="Arial" panose="020B0604020202020204" pitchFamily="34" charset="0"/>
              </a:rPr>
              <a:t>entire</a:t>
            </a:r>
            <a:r>
              <a:rPr lang="en-US" sz="2000" b="1" dirty="0" smtClean="0">
                <a:solidFill>
                  <a:srgbClr val="173D65"/>
                </a:solidFill>
                <a:ea typeface="ヒラギノ角ゴ Pro W3" pitchFamily="-111" charset="-128"/>
                <a:cs typeface="Arial" panose="020B0604020202020204" pitchFamily="34" charset="0"/>
              </a:rPr>
              <a:t> length of care</a:t>
            </a:r>
          </a:p>
        </p:txBody>
      </p:sp>
      <p:sp>
        <p:nvSpPr>
          <p:cNvPr id="23" name="Rectangle 22"/>
          <p:cNvSpPr/>
          <p:nvPr/>
        </p:nvSpPr>
        <p:spPr>
          <a:xfrm>
            <a:off x="3012046" y="3637677"/>
            <a:ext cx="812087" cy="400110"/>
          </a:xfrm>
          <a:prstGeom prst="rect">
            <a:avLst/>
          </a:prstGeom>
        </p:spPr>
        <p:txBody>
          <a:bodyPr wrap="square">
            <a:spAutoFit/>
          </a:bodyPr>
          <a:lstStyle/>
          <a:p>
            <a:pPr algn="ctr" defTabSz="457200"/>
            <a:r>
              <a:rPr lang="en-US" sz="2000" b="1" cap="small" dirty="0" smtClean="0">
                <a:solidFill>
                  <a:srgbClr val="173D65"/>
                </a:solidFill>
                <a:ea typeface="ヒラギノ角ゴ Pro W3" pitchFamily="-111" charset="-128"/>
                <a:cs typeface="Times" panose="02020603050405020304" pitchFamily="18" charset="0"/>
              </a:rPr>
              <a:t>$$$</a:t>
            </a:r>
            <a:endParaRPr lang="en-US" sz="2000" b="1" cap="small" dirty="0">
              <a:solidFill>
                <a:srgbClr val="173D65"/>
              </a:solidFill>
              <a:ea typeface="ヒラギノ角ゴ Pro W3" pitchFamily="-111" charset="-128"/>
              <a:cs typeface="Times" panose="02020603050405020304" pitchFamily="18" charset="0"/>
            </a:endParaRPr>
          </a:p>
        </p:txBody>
      </p:sp>
      <p:sp>
        <p:nvSpPr>
          <p:cNvPr id="24" name="TextBox 23"/>
          <p:cNvSpPr txBox="1"/>
          <p:nvPr/>
        </p:nvSpPr>
        <p:spPr>
          <a:xfrm>
            <a:off x="165755" y="4867742"/>
            <a:ext cx="7092387" cy="1246469"/>
          </a:xfrm>
          <a:prstGeom prst="rect">
            <a:avLst/>
          </a:prstGeom>
          <a:noFill/>
        </p:spPr>
        <p:txBody>
          <a:bodyPr wrap="square" lIns="91411" tIns="45707" rIns="91411" bIns="45707" rtlCol="0">
            <a:spAutoFit/>
          </a:bodyPr>
          <a:lstStyle/>
          <a:p>
            <a:pPr defTabSz="457037"/>
            <a:endParaRPr lang="en-US" sz="1100" u="sng" dirty="0" smtClean="0">
              <a:solidFill>
                <a:srgbClr val="173D65"/>
              </a:solidFill>
              <a:ea typeface="ヒラギノ角ゴ Pro W3" pitchFamily="-111" charset="-128"/>
            </a:endParaRPr>
          </a:p>
          <a:p>
            <a:pPr defTabSz="457037"/>
            <a:endParaRPr lang="en-US" sz="1100" u="sng" dirty="0">
              <a:solidFill>
                <a:srgbClr val="173D65"/>
              </a:solidFill>
              <a:ea typeface="ヒラギノ角ゴ Pro W3" pitchFamily="-111" charset="-128"/>
            </a:endParaRPr>
          </a:p>
          <a:p>
            <a:pPr defTabSz="457037"/>
            <a:r>
              <a:rPr lang="en-US" sz="1100" dirty="0" smtClean="0">
                <a:solidFill>
                  <a:srgbClr val="173D65"/>
                </a:solidFill>
                <a:ea typeface="ヒラギノ角ゴ Pro W3" pitchFamily="-111" charset="-128"/>
              </a:rPr>
              <a:t>Typical </a:t>
            </a:r>
            <a:r>
              <a:rPr lang="en-US" sz="1100" dirty="0">
                <a:solidFill>
                  <a:srgbClr val="173D65"/>
                </a:solidFill>
                <a:ea typeface="ヒラギノ角ゴ Pro W3" pitchFamily="-111" charset="-128"/>
              </a:rPr>
              <a:t>portfolio assets:</a:t>
            </a:r>
          </a:p>
          <a:p>
            <a:pPr marL="171450" indent="-171450" defTabSz="457037">
              <a:buFont typeface="Arial" charset="0"/>
              <a:buChar char="•"/>
            </a:pPr>
            <a:r>
              <a:rPr lang="en-US" sz="1050" b="1" dirty="0" smtClean="0">
                <a:solidFill>
                  <a:srgbClr val="173D65"/>
                </a:solidFill>
                <a:ea typeface="ヒラギノ角ゴ Pro W3" pitchFamily="-111" charset="-128"/>
              </a:rPr>
              <a:t>Aggressive </a:t>
            </a:r>
            <a:r>
              <a:rPr lang="en-US" sz="1050" dirty="0">
                <a:solidFill>
                  <a:srgbClr val="173D65"/>
                </a:solidFill>
                <a:ea typeface="ヒラギノ角ゴ Pro W3" pitchFamily="-111" charset="-128"/>
                <a:cs typeface="Arial" panose="020B0604020202020204" pitchFamily="34" charset="0"/>
              </a:rPr>
              <a:t>—</a:t>
            </a:r>
            <a:r>
              <a:rPr lang="en-US" sz="1050" dirty="0" smtClean="0">
                <a:solidFill>
                  <a:srgbClr val="173D65"/>
                </a:solidFill>
                <a:ea typeface="ヒラギノ角ゴ Pro W3" pitchFamily="-111" charset="-128"/>
                <a:cs typeface="Arial" panose="020B0604020202020204" pitchFamily="34" charset="0"/>
              </a:rPr>
              <a:t> </a:t>
            </a:r>
            <a:r>
              <a:rPr lang="en-US" sz="1050" dirty="0" smtClean="0">
                <a:solidFill>
                  <a:srgbClr val="173D65"/>
                </a:solidFill>
                <a:ea typeface="ヒラギノ角ゴ Pro W3" pitchFamily="-111" charset="-128"/>
              </a:rPr>
              <a:t>assets </a:t>
            </a:r>
            <a:r>
              <a:rPr lang="en-US" sz="1050" dirty="0">
                <a:solidFill>
                  <a:srgbClr val="173D65"/>
                </a:solidFill>
                <a:ea typeface="ヒラギノ角ゴ Pro W3" pitchFamily="-111" charset="-128"/>
              </a:rPr>
              <a:t>positioned </a:t>
            </a:r>
            <a:r>
              <a:rPr lang="en-US" sz="1050" dirty="0" smtClean="0">
                <a:solidFill>
                  <a:srgbClr val="173D65"/>
                </a:solidFill>
                <a:ea typeface="ヒラギノ角ゴ Pro W3" pitchFamily="-111" charset="-128"/>
              </a:rPr>
              <a:t>for </a:t>
            </a:r>
            <a:r>
              <a:rPr lang="en-US" sz="1050" dirty="0">
                <a:solidFill>
                  <a:srgbClr val="173D65"/>
                </a:solidFill>
                <a:ea typeface="ヒラギノ角ゴ Pro W3" pitchFamily="-111" charset="-128"/>
              </a:rPr>
              <a:t>significant growth </a:t>
            </a:r>
            <a:r>
              <a:rPr lang="en-US" sz="1050" dirty="0" smtClean="0">
                <a:solidFill>
                  <a:srgbClr val="173D65"/>
                </a:solidFill>
                <a:ea typeface="ヒラギノ角ゴ Pro W3" pitchFamily="-111" charset="-128"/>
              </a:rPr>
              <a:t>and accepting the </a:t>
            </a:r>
            <a:r>
              <a:rPr lang="en-US" sz="1050" dirty="0">
                <a:solidFill>
                  <a:srgbClr val="173D65"/>
                </a:solidFill>
                <a:ea typeface="ヒラギノ角ゴ Pro W3" pitchFamily="-111" charset="-128"/>
              </a:rPr>
              <a:t>risk of </a:t>
            </a:r>
            <a:r>
              <a:rPr lang="en-US" sz="1050" dirty="0" smtClean="0">
                <a:solidFill>
                  <a:srgbClr val="173D65"/>
                </a:solidFill>
                <a:ea typeface="ヒラギノ角ゴ Pro W3" pitchFamily="-111" charset="-128"/>
              </a:rPr>
              <a:t>principal loss </a:t>
            </a:r>
          </a:p>
          <a:p>
            <a:pPr marL="171450" indent="-171450" defTabSz="457037">
              <a:buFont typeface="Arial" charset="0"/>
              <a:buChar char="•"/>
            </a:pPr>
            <a:r>
              <a:rPr lang="en-US" sz="1050" b="1" dirty="0" smtClean="0">
                <a:solidFill>
                  <a:srgbClr val="173D65"/>
                </a:solidFill>
                <a:ea typeface="ヒラギノ角ゴ Pro W3" pitchFamily="-111" charset="-128"/>
              </a:rPr>
              <a:t>Moderate</a:t>
            </a:r>
            <a:r>
              <a:rPr lang="en-US" sz="1050" dirty="0" smtClean="0">
                <a:solidFill>
                  <a:srgbClr val="173D65"/>
                </a:solidFill>
                <a:ea typeface="ヒラギノ角ゴ Pro W3" pitchFamily="-111" charset="-128"/>
              </a:rPr>
              <a:t> </a:t>
            </a:r>
            <a:r>
              <a:rPr lang="en-US" sz="1050" dirty="0">
                <a:solidFill>
                  <a:srgbClr val="173D65"/>
                </a:solidFill>
                <a:ea typeface="ヒラギノ角ゴ Pro W3" pitchFamily="-111" charset="-128"/>
                <a:cs typeface="Arial" panose="020B0604020202020204" pitchFamily="34" charset="0"/>
              </a:rPr>
              <a:t>— </a:t>
            </a:r>
            <a:r>
              <a:rPr lang="en-US" sz="1050" dirty="0" smtClean="0">
                <a:solidFill>
                  <a:srgbClr val="173D65"/>
                </a:solidFill>
                <a:ea typeface="ヒラギノ角ゴ Pro W3" pitchFamily="-111" charset="-128"/>
              </a:rPr>
              <a:t>assets </a:t>
            </a:r>
            <a:r>
              <a:rPr lang="en-US" sz="1050" dirty="0">
                <a:solidFill>
                  <a:srgbClr val="173D65"/>
                </a:solidFill>
                <a:ea typeface="ヒラギノ角ゴ Pro W3" pitchFamily="-111" charset="-128"/>
              </a:rPr>
              <a:t>positioned for some growth </a:t>
            </a:r>
            <a:r>
              <a:rPr lang="en-US" sz="1050" dirty="0" smtClean="0">
                <a:solidFill>
                  <a:srgbClr val="173D65"/>
                </a:solidFill>
                <a:ea typeface="ヒラギノ角ゴ Pro W3" pitchFamily="-111" charset="-128"/>
              </a:rPr>
              <a:t>and accepting some </a:t>
            </a:r>
            <a:r>
              <a:rPr lang="en-US" sz="1050" dirty="0">
                <a:solidFill>
                  <a:srgbClr val="173D65"/>
                </a:solidFill>
                <a:ea typeface="ヒラギノ角ゴ Pro W3" pitchFamily="-111" charset="-128"/>
              </a:rPr>
              <a:t>downside risk</a:t>
            </a:r>
          </a:p>
          <a:p>
            <a:pPr marL="171450" indent="-171450" defTabSz="457037">
              <a:buFont typeface="Arial" charset="0"/>
              <a:buChar char="•"/>
            </a:pPr>
            <a:r>
              <a:rPr lang="en-US" sz="1050" b="1" dirty="0" smtClean="0">
                <a:solidFill>
                  <a:srgbClr val="173D65"/>
                </a:solidFill>
                <a:ea typeface="ヒラギノ角ゴ Pro W3" pitchFamily="-111" charset="-128"/>
              </a:rPr>
              <a:t>Conservative</a:t>
            </a:r>
            <a:r>
              <a:rPr lang="en-US" sz="1050" dirty="0">
                <a:solidFill>
                  <a:srgbClr val="173D65"/>
                </a:solidFill>
                <a:ea typeface="ヒラギノ角ゴ Pro W3" pitchFamily="-111" charset="-128"/>
              </a:rPr>
              <a:t> </a:t>
            </a:r>
            <a:r>
              <a:rPr lang="en-US" sz="1050" dirty="0" smtClean="0">
                <a:solidFill>
                  <a:srgbClr val="173D65"/>
                </a:solidFill>
                <a:ea typeface="ヒラギノ角ゴ Pro W3" pitchFamily="-111" charset="-128"/>
                <a:cs typeface="Arial" panose="020B0604020202020204" pitchFamily="34" charset="0"/>
              </a:rPr>
              <a:t>— </a:t>
            </a:r>
            <a:r>
              <a:rPr lang="en-US" sz="1050" dirty="0" smtClean="0">
                <a:solidFill>
                  <a:srgbClr val="173D65"/>
                </a:solidFill>
                <a:ea typeface="ヒラギノ角ゴ Pro W3" pitchFamily="-111" charset="-128"/>
              </a:rPr>
              <a:t>assets </a:t>
            </a:r>
            <a:r>
              <a:rPr lang="en-US" sz="1050" dirty="0">
                <a:solidFill>
                  <a:srgbClr val="173D65"/>
                </a:solidFill>
                <a:ea typeface="ヒラギノ角ゴ Pro W3" pitchFamily="-111" charset="-128"/>
              </a:rPr>
              <a:t>positioned for </a:t>
            </a:r>
            <a:r>
              <a:rPr lang="en-US" sz="1050" dirty="0" smtClean="0">
                <a:solidFill>
                  <a:srgbClr val="173D65"/>
                </a:solidFill>
                <a:ea typeface="ヒラギノ角ゴ Pro W3" pitchFamily="-111" charset="-128"/>
              </a:rPr>
              <a:t>principal conservation, often </a:t>
            </a:r>
            <a:r>
              <a:rPr lang="en-US" sz="1050" dirty="0">
                <a:solidFill>
                  <a:srgbClr val="173D65"/>
                </a:solidFill>
                <a:ea typeface="ヒラギノ角ゴ Pro W3" pitchFamily="-111" charset="-128"/>
              </a:rPr>
              <a:t>with </a:t>
            </a:r>
            <a:r>
              <a:rPr lang="en-US" sz="1050" dirty="0" smtClean="0">
                <a:solidFill>
                  <a:srgbClr val="173D65"/>
                </a:solidFill>
                <a:ea typeface="ヒラギノ角ゴ Pro W3" pitchFamily="-111" charset="-128"/>
              </a:rPr>
              <a:t>guarantees</a:t>
            </a:r>
          </a:p>
          <a:p>
            <a:pPr defTabSz="457037"/>
            <a:endParaRPr lang="en-US" sz="1050" dirty="0">
              <a:solidFill>
                <a:srgbClr val="173D65"/>
              </a:solidFill>
              <a:ea typeface="ヒラギノ角ゴ Pro W3" pitchFamily="-111" charset="-128"/>
            </a:endParaRPr>
          </a:p>
        </p:txBody>
      </p:sp>
    </p:spTree>
    <p:extLst>
      <p:ext uri="{BB962C8B-B14F-4D97-AF65-F5344CB8AC3E}">
        <p14:creationId xmlns:p14="http://schemas.microsoft.com/office/powerpoint/2010/main" val="81813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37" y="691636"/>
            <a:ext cx="8229600" cy="960438"/>
          </a:xfrm>
        </p:spPr>
        <p:txBody>
          <a:bodyPr/>
          <a:lstStyle/>
          <a:p>
            <a:r>
              <a:rPr lang="en-US" dirty="0" smtClean="0"/>
              <a:t>The Care Solutions concept</a:t>
            </a:r>
            <a:endParaRPr lang="en-US" dirty="0"/>
          </a:p>
        </p:txBody>
      </p:sp>
      <p:sp>
        <p:nvSpPr>
          <p:cNvPr id="17" name="Content Placeholder 5"/>
          <p:cNvSpPr txBox="1">
            <a:spLocks/>
          </p:cNvSpPr>
          <p:nvPr/>
        </p:nvSpPr>
        <p:spPr>
          <a:xfrm>
            <a:off x="558705" y="3018991"/>
            <a:ext cx="3056984" cy="408894"/>
          </a:xfrm>
          <a:prstGeom prst="rect">
            <a:avLst/>
          </a:prstGeom>
          <a:solidFill>
            <a:schemeClr val="tx1">
              <a:alpha val="39000"/>
            </a:schemeClr>
          </a:solidFill>
          <a:ln w="25400" cap="flat" cmpd="sng" algn="ctr">
            <a:solidFill>
              <a:srgbClr val="000000"/>
            </a:solidFill>
            <a:prstDash val="solid"/>
            <a:round/>
          </a:ln>
          <a:effectLst>
            <a:glow rad="63500">
              <a:schemeClr val="accent6">
                <a:satMod val="175000"/>
                <a:alpha val="40000"/>
              </a:schemeClr>
            </a:glow>
            <a:outerShdw blurRad="50800" dist="508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rtlCol="0" anchor="ctr">
            <a:noAutofit/>
          </a:bodyPr>
          <a:lstStyle>
            <a:lvl1pPr marL="0" indent="0" algn="ctr" defTabSz="457200" rtl="0" eaLnBrk="1" latinLnBrk="0" hangingPunct="1">
              <a:spcBef>
                <a:spcPct val="20000"/>
              </a:spcBef>
              <a:buFont typeface="Arial"/>
              <a:buNone/>
              <a:defRPr sz="3200" i="1"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buFont typeface="Arial" pitchFamily="34" charset="0"/>
              <a:buNone/>
              <a:defRPr/>
            </a:pPr>
            <a:endParaRPr lang="en-US" sz="1600" b="1" i="0" dirty="0">
              <a:solidFill>
                <a:srgbClr val="272727"/>
              </a:solidFill>
            </a:endParaRPr>
          </a:p>
        </p:txBody>
      </p:sp>
      <p:sp>
        <p:nvSpPr>
          <p:cNvPr id="18" name="Right Arrow 17"/>
          <p:cNvSpPr/>
          <p:nvPr/>
        </p:nvSpPr>
        <p:spPr>
          <a:xfrm>
            <a:off x="3679858" y="2819432"/>
            <a:ext cx="4944979" cy="805118"/>
          </a:xfrm>
          <a:prstGeom prst="rightArrow">
            <a:avLst/>
          </a:prstGeom>
          <a:solidFill>
            <a:schemeClr val="tx1">
              <a:lumMod val="20000"/>
              <a:lumOff val="80000"/>
              <a:alpha val="39000"/>
            </a:schemeClr>
          </a:solidFill>
          <a:ln w="25400">
            <a:solidFill>
              <a:srgbClr val="000000"/>
            </a:solidFill>
            <a:round/>
          </a:ln>
          <a:effectLst>
            <a:glow rad="63500">
              <a:schemeClr val="accent6">
                <a:satMod val="175000"/>
                <a:alpha val="40000"/>
              </a:schemeClr>
            </a:glow>
            <a:outerShdw blurRad="50800" dist="50800" dir="5400000" algn="ctr" rotWithShape="0">
              <a:schemeClr val="bg2"/>
            </a:outerShdw>
          </a:effectLst>
        </p:spPr>
        <p:style>
          <a:lnRef idx="1">
            <a:schemeClr val="accent1"/>
          </a:lnRef>
          <a:fillRef idx="3">
            <a:schemeClr val="accent1"/>
          </a:fillRef>
          <a:effectRef idx="2">
            <a:schemeClr val="accent1"/>
          </a:effectRef>
          <a:fontRef idx="minor">
            <a:schemeClr val="lt1"/>
          </a:fontRef>
        </p:style>
        <p:txBody>
          <a:bodyPr anchor="ctr"/>
          <a:lstStyle/>
          <a:p>
            <a:pPr algn="r" defTabSz="457048" fontAlgn="base">
              <a:spcBef>
                <a:spcPct val="0"/>
              </a:spcBef>
              <a:spcAft>
                <a:spcPct val="0"/>
              </a:spcAft>
              <a:defRPr/>
            </a:pPr>
            <a:r>
              <a:rPr lang="en-US" sz="2400" b="1" dirty="0" smtClean="0">
                <a:solidFill>
                  <a:srgbClr val="272727"/>
                </a:solidFill>
              </a:rPr>
              <a:t>Lifetime</a:t>
            </a:r>
            <a:endParaRPr lang="en-US" sz="2400" b="1" dirty="0">
              <a:solidFill>
                <a:srgbClr val="272727"/>
              </a:solidFill>
            </a:endParaRPr>
          </a:p>
        </p:txBody>
      </p:sp>
      <p:sp>
        <p:nvSpPr>
          <p:cNvPr id="19" name="TextBox 18"/>
          <p:cNvSpPr txBox="1"/>
          <p:nvPr/>
        </p:nvSpPr>
        <p:spPr>
          <a:xfrm>
            <a:off x="558705" y="2601715"/>
            <a:ext cx="3056984" cy="369332"/>
          </a:xfrm>
          <a:prstGeom prst="rect">
            <a:avLst/>
          </a:prstGeom>
          <a:noFill/>
        </p:spPr>
        <p:txBody>
          <a:bodyPr wrap="square" rtlCol="0">
            <a:spAutoFit/>
          </a:bodyPr>
          <a:lstStyle/>
          <a:p>
            <a:pPr algn="ctr" defTabSz="457048" fontAlgn="base">
              <a:spcBef>
                <a:spcPct val="0"/>
              </a:spcBef>
              <a:spcAft>
                <a:spcPct val="0"/>
              </a:spcAft>
            </a:pPr>
            <a:r>
              <a:rPr lang="en-US" i="1" dirty="0" smtClean="0">
                <a:solidFill>
                  <a:prstClr val="black"/>
                </a:solidFill>
                <a:cs typeface="Arial" panose="020B0604020202020204" pitchFamily="34" charset="0"/>
              </a:rPr>
              <a:t>Base</a:t>
            </a:r>
            <a:r>
              <a:rPr lang="en-US" i="1" dirty="0" smtClean="0">
                <a:solidFill>
                  <a:prstClr val="black"/>
                </a:solidFill>
                <a:ea typeface="ヒラギノ角ゴ Pro W3" pitchFamily="-111" charset="-128"/>
                <a:cs typeface="Arial" panose="020B0604020202020204" pitchFamily="34" charset="0"/>
              </a:rPr>
              <a:t> policy</a:t>
            </a:r>
            <a:endParaRPr lang="en-US" i="1" dirty="0">
              <a:solidFill>
                <a:prstClr val="black"/>
              </a:solidFill>
              <a:ea typeface="ヒラギノ角ゴ Pro W3" pitchFamily="-111" charset="-128"/>
              <a:cs typeface="Arial" panose="020B0604020202020204" pitchFamily="34" charset="0"/>
            </a:endParaRPr>
          </a:p>
        </p:txBody>
      </p:sp>
      <p:sp>
        <p:nvSpPr>
          <p:cNvPr id="20" name="TextBox 19"/>
          <p:cNvSpPr txBox="1"/>
          <p:nvPr/>
        </p:nvSpPr>
        <p:spPr>
          <a:xfrm>
            <a:off x="3679858" y="2601715"/>
            <a:ext cx="4577038" cy="369332"/>
          </a:xfrm>
          <a:prstGeom prst="rect">
            <a:avLst/>
          </a:prstGeom>
          <a:noFill/>
        </p:spPr>
        <p:txBody>
          <a:bodyPr wrap="square" rtlCol="0">
            <a:spAutoFit/>
          </a:bodyPr>
          <a:lstStyle/>
          <a:p>
            <a:pPr algn="ctr" defTabSz="457048" fontAlgn="base">
              <a:spcBef>
                <a:spcPct val="0"/>
              </a:spcBef>
              <a:spcAft>
                <a:spcPct val="0"/>
              </a:spcAft>
            </a:pPr>
            <a:r>
              <a:rPr lang="en-US" i="1" dirty="0" smtClean="0">
                <a:solidFill>
                  <a:prstClr val="black"/>
                </a:solidFill>
                <a:cs typeface="Arial" panose="020B0604020202020204" pitchFamily="34" charset="0"/>
              </a:rPr>
              <a:t>Rider</a:t>
            </a:r>
            <a:r>
              <a:rPr lang="en-US" i="1" dirty="0" smtClean="0">
                <a:solidFill>
                  <a:prstClr val="black"/>
                </a:solidFill>
                <a:ea typeface="ヒラギノ角ゴ Pro W3" pitchFamily="-111" charset="-128"/>
                <a:cs typeface="Arial" panose="020B0604020202020204" pitchFamily="34" charset="0"/>
              </a:rPr>
              <a:t> (continuation of benefits) policy</a:t>
            </a:r>
            <a:endParaRPr lang="en-US" i="1" dirty="0">
              <a:solidFill>
                <a:prstClr val="black"/>
              </a:solidFill>
              <a:ea typeface="ヒラギノ角ゴ Pro W3" pitchFamily="-111" charset="-128"/>
              <a:cs typeface="Arial" panose="020B0604020202020204" pitchFamily="34" charset="0"/>
            </a:endParaRPr>
          </a:p>
        </p:txBody>
      </p:sp>
      <p:sp>
        <p:nvSpPr>
          <p:cNvPr id="21" name="TextBox 20"/>
          <p:cNvSpPr txBox="1"/>
          <p:nvPr/>
        </p:nvSpPr>
        <p:spPr>
          <a:xfrm>
            <a:off x="558705" y="3534081"/>
            <a:ext cx="3127168" cy="2000548"/>
          </a:xfrm>
          <a:prstGeom prst="rect">
            <a:avLst/>
          </a:prstGeom>
          <a:noFill/>
        </p:spPr>
        <p:txBody>
          <a:bodyPr wrap="square" rtlCol="0">
            <a:spAutoFit/>
          </a:bodyPr>
          <a:lstStyle/>
          <a:p>
            <a:pPr algn="ctr" defTabSz="457048"/>
            <a:r>
              <a:rPr lang="en-US" dirty="0" smtClean="0">
                <a:solidFill>
                  <a:prstClr val="black"/>
                </a:solidFill>
                <a:cs typeface="Arial" panose="020B0604020202020204" pitchFamily="34" charset="0"/>
              </a:rPr>
              <a:t>Life insurance or annuity</a:t>
            </a:r>
          </a:p>
          <a:p>
            <a:pPr algn="ctr" defTabSz="457048"/>
            <a:endParaRPr lang="en-US" dirty="0" smtClean="0">
              <a:solidFill>
                <a:prstClr val="black"/>
              </a:solidFill>
              <a:cs typeface="Arial" panose="020B0604020202020204" pitchFamily="34" charset="0"/>
            </a:endParaRPr>
          </a:p>
          <a:p>
            <a:pPr algn="ctr" defTabSz="457048"/>
            <a:r>
              <a:rPr lang="en-US" b="1" dirty="0" smtClean="0">
                <a:solidFill>
                  <a:prstClr val="black"/>
                </a:solidFill>
                <a:cs typeface="Arial" panose="020B0604020202020204" pitchFamily="34" charset="0"/>
              </a:rPr>
              <a:t>Funding:</a:t>
            </a:r>
          </a:p>
          <a:p>
            <a:pPr algn="ctr" defTabSz="457048"/>
            <a:r>
              <a:rPr lang="en-US" sz="1400" dirty="0" smtClean="0">
                <a:solidFill>
                  <a:prstClr val="black"/>
                </a:solidFill>
                <a:cs typeface="Arial" panose="020B0604020202020204" pitchFamily="34" charset="0"/>
              </a:rPr>
              <a:t>Cash lump sum</a:t>
            </a:r>
          </a:p>
          <a:p>
            <a:pPr algn="ctr" defTabSz="457048"/>
            <a:r>
              <a:rPr lang="en-US" sz="1400" dirty="0" smtClean="0">
                <a:solidFill>
                  <a:prstClr val="black"/>
                </a:solidFill>
                <a:cs typeface="Arial" panose="020B0604020202020204" pitchFamily="34" charset="0"/>
              </a:rPr>
              <a:t>Annual premiums</a:t>
            </a:r>
          </a:p>
          <a:p>
            <a:pPr algn="ctr" defTabSz="457048"/>
            <a:r>
              <a:rPr lang="en-US" sz="1400" dirty="0" smtClean="0">
                <a:solidFill>
                  <a:prstClr val="black"/>
                </a:solidFill>
                <a:cs typeface="Arial" panose="020B0604020202020204" pitchFamily="34" charset="0"/>
              </a:rPr>
              <a:t>Nonqualified annuities</a:t>
            </a:r>
          </a:p>
          <a:p>
            <a:pPr algn="ctr" defTabSz="457048"/>
            <a:r>
              <a:rPr lang="en-US" sz="1400" dirty="0" smtClean="0">
                <a:solidFill>
                  <a:prstClr val="black"/>
                </a:solidFill>
                <a:cs typeface="Arial" panose="020B0604020202020204" pitchFamily="34" charset="0"/>
              </a:rPr>
              <a:t>Qualified money</a:t>
            </a:r>
          </a:p>
          <a:p>
            <a:pPr algn="ctr" defTabSz="457048"/>
            <a:r>
              <a:rPr lang="en-US" sz="1400" dirty="0" smtClean="0">
                <a:solidFill>
                  <a:prstClr val="black"/>
                </a:solidFill>
                <a:cs typeface="Arial" panose="020B0604020202020204" pitchFamily="34" charset="0"/>
              </a:rPr>
              <a:t>Cash value life insurance</a:t>
            </a:r>
            <a:endParaRPr lang="en-US" sz="1400" dirty="0">
              <a:solidFill>
                <a:prstClr val="black"/>
              </a:solidFill>
              <a:cs typeface="Arial" panose="020B0604020202020204" pitchFamily="34" charset="0"/>
            </a:endParaRPr>
          </a:p>
        </p:txBody>
      </p:sp>
      <p:sp>
        <p:nvSpPr>
          <p:cNvPr id="22" name="TextBox 21"/>
          <p:cNvSpPr txBox="1"/>
          <p:nvPr/>
        </p:nvSpPr>
        <p:spPr>
          <a:xfrm>
            <a:off x="4594257" y="3534081"/>
            <a:ext cx="2819400" cy="1354217"/>
          </a:xfrm>
          <a:prstGeom prst="rect">
            <a:avLst/>
          </a:prstGeom>
          <a:noFill/>
        </p:spPr>
        <p:txBody>
          <a:bodyPr wrap="square" rtlCol="0">
            <a:spAutoFit/>
          </a:bodyPr>
          <a:lstStyle/>
          <a:p>
            <a:pPr algn="ctr" defTabSz="457048"/>
            <a:r>
              <a:rPr lang="en-US" dirty="0" smtClean="0">
                <a:solidFill>
                  <a:prstClr val="black"/>
                </a:solidFill>
                <a:cs typeface="Arial" panose="020B0604020202020204" pitchFamily="34" charset="0"/>
              </a:rPr>
              <a:t>Rider</a:t>
            </a:r>
          </a:p>
          <a:p>
            <a:pPr algn="ctr" defTabSz="457048"/>
            <a:endParaRPr lang="en-US" dirty="0" smtClean="0">
              <a:solidFill>
                <a:prstClr val="black"/>
              </a:solidFill>
              <a:cs typeface="Arial" panose="020B0604020202020204" pitchFamily="34" charset="0"/>
            </a:endParaRPr>
          </a:p>
          <a:p>
            <a:pPr algn="ctr" defTabSz="457048"/>
            <a:r>
              <a:rPr lang="en-US" b="1" dirty="0" smtClean="0">
                <a:solidFill>
                  <a:prstClr val="black"/>
                </a:solidFill>
                <a:cs typeface="Arial" panose="020B0604020202020204" pitchFamily="34" charset="0"/>
              </a:rPr>
              <a:t>Funding:</a:t>
            </a:r>
          </a:p>
          <a:p>
            <a:pPr algn="ctr" defTabSz="457048"/>
            <a:r>
              <a:rPr lang="en-US" sz="1400" dirty="0" smtClean="0">
                <a:solidFill>
                  <a:prstClr val="black"/>
                </a:solidFill>
                <a:cs typeface="Arial" panose="020B0604020202020204" pitchFamily="34" charset="0"/>
              </a:rPr>
              <a:t>Cash single premium</a:t>
            </a:r>
          </a:p>
          <a:p>
            <a:pPr algn="ctr" defTabSz="457048"/>
            <a:r>
              <a:rPr lang="en-US" sz="1400" dirty="0" smtClean="0">
                <a:solidFill>
                  <a:prstClr val="black"/>
                </a:solidFill>
                <a:cs typeface="Arial" panose="020B0604020202020204" pitchFamily="34" charset="0"/>
              </a:rPr>
              <a:t>Fixed annual premium</a:t>
            </a:r>
            <a:endParaRPr lang="en-US" sz="1400" dirty="0">
              <a:solidFill>
                <a:prstClr val="black"/>
              </a:solidFill>
              <a:cs typeface="Arial" panose="020B0604020202020204" pitchFamily="34" charset="0"/>
            </a:endParaRPr>
          </a:p>
        </p:txBody>
      </p:sp>
    </p:spTree>
    <p:extLst>
      <p:ext uri="{BB962C8B-B14F-4D97-AF65-F5344CB8AC3E}">
        <p14:creationId xmlns:p14="http://schemas.microsoft.com/office/powerpoint/2010/main" val="60167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bg/>
                                          </p:spTgt>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P spid="18" grpId="0" animBg="1"/>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2874"/>
            <a:ext cx="4111978" cy="2339245"/>
          </a:xfrm>
        </p:spPr>
        <p:txBody>
          <a:bodyPr/>
          <a:lstStyle/>
          <a:p>
            <a:r>
              <a:rPr lang="en-US" sz="2100" dirty="0" smtClean="0"/>
              <a:t>Funding examples</a:t>
            </a:r>
            <a:endParaRPr lang="en-US" sz="2100" dirty="0"/>
          </a:p>
        </p:txBody>
      </p:sp>
    </p:spTree>
    <p:extLst>
      <p:ext uri="{BB962C8B-B14F-4D97-AF65-F5344CB8AC3E}">
        <p14:creationId xmlns:p14="http://schemas.microsoft.com/office/powerpoint/2010/main" val="2426306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199" y="593428"/>
            <a:ext cx="8229600" cy="960438"/>
          </a:xfrm>
        </p:spPr>
        <p:txBody>
          <a:bodyPr>
            <a:noAutofit/>
          </a:bodyPr>
          <a:lstStyle/>
          <a:p>
            <a:pPr>
              <a:lnSpc>
                <a:spcPts val="3600"/>
              </a:lnSpc>
            </a:pPr>
            <a:r>
              <a:rPr lang="en-US" dirty="0"/>
              <a:t>Convert a CD or </a:t>
            </a:r>
            <a:br>
              <a:rPr lang="en-US" dirty="0"/>
            </a:br>
            <a:r>
              <a:rPr lang="en-US" dirty="0"/>
              <a:t>money market account</a:t>
            </a:r>
            <a:br>
              <a:rPr lang="en-US" dirty="0"/>
            </a:br>
            <a:r>
              <a:rPr lang="en-US" sz="2200" i="1" dirty="0"/>
              <a:t>Hypothetical example</a:t>
            </a:r>
            <a:endParaRPr lang="en-US" sz="2000" i="1" dirty="0"/>
          </a:p>
        </p:txBody>
      </p:sp>
      <p:sp>
        <p:nvSpPr>
          <p:cNvPr id="6" name="TextBox 5"/>
          <p:cNvSpPr txBox="1"/>
          <p:nvPr/>
        </p:nvSpPr>
        <p:spPr>
          <a:xfrm>
            <a:off x="330199" y="2018924"/>
            <a:ext cx="4749801" cy="3647152"/>
          </a:xfrm>
          <a:prstGeom prst="rect">
            <a:avLst/>
          </a:prstGeom>
          <a:noFill/>
        </p:spPr>
        <p:txBody>
          <a:bodyPr wrap="square" rtlCol="0">
            <a:spAutoFit/>
          </a:bodyPr>
          <a:lstStyle/>
          <a:p>
            <a:pPr marL="285750" indent="-285750" defTabSz="457200">
              <a:spcAft>
                <a:spcPts val="600"/>
              </a:spcAft>
              <a:buFont typeface="Arial" panose="020B0604020202020204" pitchFamily="34" charset="0"/>
              <a:buChar char="•"/>
            </a:pPr>
            <a:r>
              <a:rPr lang="en-US" dirty="0">
                <a:ea typeface="ヒラギノ角ゴ Pro W3" pitchFamily="-111" charset="-128"/>
                <a:cs typeface="Times New Roman" panose="02020603050405020304" pitchFamily="18" charset="0"/>
              </a:rPr>
              <a:t>This married couple </a:t>
            </a:r>
            <a:r>
              <a:rPr lang="en-US" dirty="0" smtClean="0">
                <a:ea typeface="ヒラギノ角ゴ Pro W3" pitchFamily="-111" charset="-128"/>
                <a:cs typeface="Times New Roman" panose="02020603050405020304" pitchFamily="18" charset="0"/>
              </a:rPr>
              <a:t>earns a </a:t>
            </a:r>
            <a:r>
              <a:rPr lang="en-US" dirty="0">
                <a:ea typeface="ヒラギノ角ゴ Pro W3" pitchFamily="-111" charset="-128"/>
                <a:cs typeface="Times New Roman" panose="02020603050405020304" pitchFamily="18" charset="0"/>
              </a:rPr>
              <a:t>good income and has done a great job </a:t>
            </a:r>
            <a:r>
              <a:rPr lang="en-US" dirty="0" smtClean="0">
                <a:ea typeface="ヒラギノ角ゴ Pro W3" pitchFamily="-111" charset="-128"/>
                <a:cs typeface="Times New Roman" panose="02020603050405020304" pitchFamily="18" charset="0"/>
              </a:rPr>
              <a:t>preparing </a:t>
            </a:r>
            <a:r>
              <a:rPr lang="en-US" dirty="0">
                <a:ea typeface="ヒラギノ角ゴ Pro W3" pitchFamily="-111" charset="-128"/>
                <a:cs typeface="Times New Roman" panose="02020603050405020304" pitchFamily="18" charset="0"/>
              </a:rPr>
              <a:t>for </a:t>
            </a:r>
            <a:r>
              <a:rPr lang="en-US" dirty="0" smtClean="0">
                <a:ea typeface="ヒラギノ角ゴ Pro W3" pitchFamily="-111" charset="-128"/>
                <a:cs typeface="Times New Roman" panose="02020603050405020304" pitchFamily="18" charset="0"/>
              </a:rPr>
              <a:t>retirement </a:t>
            </a:r>
            <a:r>
              <a:rPr lang="en-US" dirty="0">
                <a:solidFill>
                  <a:srgbClr val="173D65"/>
                </a:solidFill>
                <a:ea typeface="ヒラギノ角ゴ Pro W3" pitchFamily="-111" charset="-128"/>
                <a:cs typeface="Arial" panose="020B0604020202020204" pitchFamily="34" charset="0"/>
              </a:rPr>
              <a:t>— </a:t>
            </a:r>
            <a:r>
              <a:rPr lang="en-US" dirty="0" smtClean="0">
                <a:ea typeface="ヒラギノ角ゴ Pro W3" pitchFamily="-111" charset="-128"/>
                <a:cs typeface="Times New Roman" panose="02020603050405020304" pitchFamily="18" charset="0"/>
              </a:rPr>
              <a:t>except </a:t>
            </a:r>
            <a:r>
              <a:rPr lang="en-US" dirty="0">
                <a:ea typeface="ヒラギノ角ゴ Pro W3" pitchFamily="-111" charset="-128"/>
                <a:cs typeface="Times New Roman" panose="02020603050405020304" pitchFamily="18" charset="0"/>
              </a:rPr>
              <a:t>for </a:t>
            </a:r>
            <a:r>
              <a:rPr lang="en-US" dirty="0" smtClean="0">
                <a:ea typeface="ヒラギノ角ゴ Pro W3" pitchFamily="-111" charset="-128"/>
                <a:cs typeface="Times New Roman" panose="02020603050405020304" pitchFamily="18" charset="0"/>
              </a:rPr>
              <a:t>arranging LTC </a:t>
            </a:r>
            <a:r>
              <a:rPr lang="en-US" dirty="0">
                <a:ea typeface="ヒラギノ角ゴ Pro W3" pitchFamily="-111" charset="-128"/>
                <a:cs typeface="Times New Roman" panose="02020603050405020304" pitchFamily="18" charset="0"/>
              </a:rPr>
              <a:t>protection. </a:t>
            </a:r>
          </a:p>
          <a:p>
            <a:pPr marL="285750" indent="-285750" defTabSz="457200">
              <a:spcAft>
                <a:spcPts val="600"/>
              </a:spcAft>
              <a:buFont typeface="Arial" panose="020B0604020202020204" pitchFamily="34" charset="0"/>
              <a:buChar char="•"/>
            </a:pPr>
            <a:r>
              <a:rPr lang="en-US" dirty="0" smtClean="0">
                <a:ea typeface="ヒラギノ角ゴ Pro W3" pitchFamily="-111" charset="-128"/>
                <a:cs typeface="Times New Roman" panose="02020603050405020304" pitchFamily="18" charset="0"/>
              </a:rPr>
              <a:t>They’re </a:t>
            </a:r>
            <a:r>
              <a:rPr lang="en-US" dirty="0">
                <a:ea typeface="ヒラギノ角ゴ Pro W3" pitchFamily="-111" charset="-128"/>
                <a:cs typeface="Times New Roman" panose="02020603050405020304" pitchFamily="18" charset="0"/>
              </a:rPr>
              <a:t>not concerned </a:t>
            </a:r>
            <a:r>
              <a:rPr lang="en-US" dirty="0" smtClean="0">
                <a:ea typeface="ヒラギノ角ゴ Pro W3" pitchFamily="-111" charset="-128"/>
                <a:cs typeface="Times New Roman" panose="02020603050405020304" pitchFamily="18" charset="0"/>
              </a:rPr>
              <a:t>about needing </a:t>
            </a:r>
            <a:r>
              <a:rPr lang="en-US" dirty="0">
                <a:ea typeface="ヒラギノ角ゴ Pro W3" pitchFamily="-111" charset="-128"/>
                <a:cs typeface="Times New Roman" panose="02020603050405020304" pitchFamily="18" charset="0"/>
              </a:rPr>
              <a:t>care for the average </a:t>
            </a:r>
            <a:r>
              <a:rPr lang="en-US" dirty="0" smtClean="0">
                <a:ea typeface="ヒラギノ角ゴ Pro W3" pitchFamily="-111" charset="-128"/>
                <a:cs typeface="Times New Roman" panose="02020603050405020304" pitchFamily="18" charset="0"/>
              </a:rPr>
              <a:t>length of stay </a:t>
            </a:r>
            <a:r>
              <a:rPr lang="en-US" dirty="0">
                <a:ea typeface="ヒラギノ角ゴ Pro W3" pitchFamily="-111" charset="-128"/>
                <a:cs typeface="Times New Roman" panose="02020603050405020304" pitchFamily="18" charset="0"/>
              </a:rPr>
              <a:t>because </a:t>
            </a:r>
            <a:r>
              <a:rPr lang="en-US" dirty="0" smtClean="0">
                <a:ea typeface="ヒラギノ角ゴ Pro W3" pitchFamily="-111" charset="-128"/>
                <a:cs typeface="Times New Roman" panose="02020603050405020304" pitchFamily="18" charset="0"/>
              </a:rPr>
              <a:t>they’ve accumulated assets</a:t>
            </a:r>
            <a:r>
              <a:rPr lang="en-US" dirty="0">
                <a:ea typeface="ヒラギノ角ゴ Pro W3" pitchFamily="-111" charset="-128"/>
                <a:cs typeface="Times New Roman" panose="02020603050405020304" pitchFamily="18" charset="0"/>
              </a:rPr>
              <a:t>.  </a:t>
            </a:r>
          </a:p>
          <a:p>
            <a:pPr marL="285750" indent="-285750" defTabSz="457200">
              <a:spcAft>
                <a:spcPts val="600"/>
              </a:spcAft>
              <a:buFont typeface="Arial" panose="020B0604020202020204" pitchFamily="34" charset="0"/>
              <a:buChar char="•"/>
            </a:pPr>
            <a:r>
              <a:rPr lang="en-US" dirty="0">
                <a:ea typeface="ヒラギノ角ゴ Pro W3" pitchFamily="-111" charset="-128"/>
                <a:cs typeface="Times New Roman" panose="02020603050405020304" pitchFamily="18" charset="0"/>
              </a:rPr>
              <a:t>Their main concern is </a:t>
            </a:r>
            <a:r>
              <a:rPr lang="en-US" dirty="0" smtClean="0">
                <a:ea typeface="ヒラギノ角ゴ Pro W3" pitchFamily="-111" charset="-128"/>
                <a:cs typeface="Times New Roman" panose="02020603050405020304" pitchFamily="18" charset="0"/>
              </a:rPr>
              <a:t>that </a:t>
            </a:r>
            <a:r>
              <a:rPr lang="en-US" dirty="0">
                <a:ea typeface="ヒラギノ角ゴ Pro W3" pitchFamily="-111" charset="-128"/>
                <a:cs typeface="Times New Roman" panose="02020603050405020304" pitchFamily="18" charset="0"/>
              </a:rPr>
              <a:t>one or both of them </a:t>
            </a:r>
            <a:r>
              <a:rPr lang="en-US" dirty="0" smtClean="0">
                <a:ea typeface="ヒラギノ角ゴ Pro W3" pitchFamily="-111" charset="-128"/>
                <a:cs typeface="Times New Roman" panose="02020603050405020304" pitchFamily="18" charset="0"/>
              </a:rPr>
              <a:t>may need extended care due </a:t>
            </a:r>
            <a:r>
              <a:rPr lang="en-US" dirty="0">
                <a:ea typeface="ヒラギノ角ゴ Pro W3" pitchFamily="-111" charset="-128"/>
                <a:cs typeface="Times New Roman" panose="02020603050405020304" pitchFamily="18" charset="0"/>
              </a:rPr>
              <a:t>to Alzheimer’s, Parkinson’s or </a:t>
            </a:r>
            <a:r>
              <a:rPr lang="en-US" dirty="0" smtClean="0">
                <a:ea typeface="ヒラギノ角ゴ Pro W3" pitchFamily="-111" charset="-128"/>
                <a:cs typeface="Times New Roman" panose="02020603050405020304" pitchFamily="18" charset="0"/>
              </a:rPr>
              <a:t>dementia</a:t>
            </a:r>
            <a:r>
              <a:rPr lang="en-US" dirty="0">
                <a:ea typeface="ヒラギノ角ゴ Pro W3" pitchFamily="-111" charset="-128"/>
                <a:cs typeface="Times New Roman" panose="02020603050405020304" pitchFamily="18" charset="0"/>
              </a:rPr>
              <a:t>.  </a:t>
            </a:r>
          </a:p>
          <a:p>
            <a:pPr marL="285750" indent="-285750" defTabSz="457200">
              <a:buFont typeface="Arial" panose="020B0604020202020204" pitchFamily="34" charset="0"/>
              <a:buChar char="•"/>
            </a:pPr>
            <a:r>
              <a:rPr lang="en-US" dirty="0">
                <a:ea typeface="ヒラギノ角ゴ Pro W3" pitchFamily="-111" charset="-128"/>
                <a:cs typeface="Times New Roman" panose="02020603050405020304" pitchFamily="18" charset="0"/>
              </a:rPr>
              <a:t>They understand </a:t>
            </a:r>
            <a:r>
              <a:rPr lang="en-US" dirty="0" smtClean="0">
                <a:ea typeface="ヒラギノ角ゴ Pro W3" pitchFamily="-111" charset="-128"/>
                <a:cs typeface="Times New Roman" panose="02020603050405020304" pitchFamily="18" charset="0"/>
              </a:rPr>
              <a:t>lifetime protection is </a:t>
            </a:r>
            <a:r>
              <a:rPr lang="en-US" dirty="0">
                <a:ea typeface="ヒラギノ角ゴ Pro W3" pitchFamily="-111" charset="-128"/>
                <a:cs typeface="Times New Roman" panose="02020603050405020304" pitchFamily="18" charset="0"/>
              </a:rPr>
              <a:t>the only option for their </a:t>
            </a:r>
            <a:r>
              <a:rPr lang="en-US" dirty="0" smtClean="0">
                <a:ea typeface="ヒラギノ角ゴ Pro W3" pitchFamily="-111" charset="-128"/>
                <a:cs typeface="Times New Roman" panose="02020603050405020304" pitchFamily="18" charset="0"/>
              </a:rPr>
              <a:t>needs</a:t>
            </a:r>
            <a:r>
              <a:rPr lang="en-US" dirty="0">
                <a:ea typeface="ヒラギノ角ゴ Pro W3" pitchFamily="-111" charset="-128"/>
                <a:cs typeface="Times New Roman" panose="02020603050405020304" pitchFamily="18" charset="0"/>
              </a:rPr>
              <a:t>.</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3103" t="-88" r="690" b="1"/>
          <a:stretch/>
        </p:blipFill>
        <p:spPr>
          <a:xfrm>
            <a:off x="5473700" y="2388227"/>
            <a:ext cx="2971800" cy="290854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473700" y="5395538"/>
            <a:ext cx="2971800" cy="646331"/>
          </a:xfrm>
          <a:prstGeom prst="rect">
            <a:avLst/>
          </a:prstGeom>
          <a:noFill/>
        </p:spPr>
        <p:txBody>
          <a:bodyPr wrap="square" rtlCol="0">
            <a:spAutoFit/>
          </a:bodyPr>
          <a:lstStyle/>
          <a:p>
            <a:pPr algn="ctr"/>
            <a:r>
              <a:rPr lang="en-US" b="1" dirty="0" smtClean="0"/>
              <a:t>Male, age 60 </a:t>
            </a:r>
          </a:p>
          <a:p>
            <a:pPr algn="ctr"/>
            <a:r>
              <a:rPr lang="en-US" b="1" dirty="0" smtClean="0"/>
              <a:t>Female, age 60</a:t>
            </a:r>
            <a:endParaRPr lang="en-US" b="1" dirty="0"/>
          </a:p>
        </p:txBody>
      </p:sp>
    </p:spTree>
    <p:extLst>
      <p:ext uri="{BB962C8B-B14F-4D97-AF65-F5344CB8AC3E}">
        <p14:creationId xmlns:p14="http://schemas.microsoft.com/office/powerpoint/2010/main" val="670488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29" y="426809"/>
            <a:ext cx="8229600" cy="960438"/>
          </a:xfrm>
        </p:spPr>
        <p:txBody>
          <a:bodyPr/>
          <a:lstStyle/>
          <a:p>
            <a:pPr>
              <a:lnSpc>
                <a:spcPts val="3600"/>
              </a:lnSpc>
            </a:pPr>
            <a:r>
              <a:rPr lang="en-US" sz="4400" dirty="0"/>
              <a:t>Convert a CD or </a:t>
            </a:r>
            <a:r>
              <a:rPr lang="en-US" sz="4400" dirty="0" smtClean="0"/>
              <a:t/>
            </a:r>
            <a:br>
              <a:rPr lang="en-US" sz="4400" dirty="0" smtClean="0"/>
            </a:br>
            <a:r>
              <a:rPr lang="en-US" sz="4400" dirty="0" smtClean="0"/>
              <a:t>money </a:t>
            </a:r>
            <a:r>
              <a:rPr lang="en-US" sz="4400" dirty="0"/>
              <a:t>m</a:t>
            </a:r>
            <a:r>
              <a:rPr lang="en-US" sz="4400" dirty="0" smtClean="0"/>
              <a:t>arket </a:t>
            </a:r>
            <a:r>
              <a:rPr lang="en-US" sz="4400" dirty="0"/>
              <a:t>a</a:t>
            </a:r>
            <a:r>
              <a:rPr lang="en-US" sz="4400" dirty="0" smtClean="0"/>
              <a:t>ccount</a:t>
            </a:r>
            <a:r>
              <a:rPr lang="en-US" dirty="0"/>
              <a:t/>
            </a:r>
            <a:br>
              <a:rPr lang="en-US" dirty="0"/>
            </a:br>
            <a:r>
              <a:rPr lang="en-US" sz="2200" i="1" dirty="0"/>
              <a:t>Hypothetical example</a:t>
            </a:r>
            <a:endParaRPr lang="en-US" sz="2200" dirty="0"/>
          </a:p>
        </p:txBody>
      </p:sp>
      <p:pic>
        <p:nvPicPr>
          <p:cNvPr id="3" name="Picture 2"/>
          <p:cNvPicPr>
            <a:picLocks noChangeAspect="1"/>
          </p:cNvPicPr>
          <p:nvPr/>
        </p:nvPicPr>
        <p:blipFill>
          <a:blip r:embed="rId3"/>
          <a:stretch>
            <a:fillRect/>
          </a:stretch>
        </p:blipFill>
        <p:spPr>
          <a:xfrm>
            <a:off x="533400" y="3172492"/>
            <a:ext cx="7776882" cy="1000802"/>
          </a:xfrm>
          <a:prstGeom prst="rect">
            <a:avLst/>
          </a:prstGeom>
        </p:spPr>
      </p:pic>
      <p:sp>
        <p:nvSpPr>
          <p:cNvPr id="4" name="TextBox 3"/>
          <p:cNvSpPr txBox="1"/>
          <p:nvPr/>
        </p:nvSpPr>
        <p:spPr>
          <a:xfrm>
            <a:off x="621536" y="4172981"/>
            <a:ext cx="8229600" cy="1815882"/>
          </a:xfrm>
          <a:prstGeom prst="rect">
            <a:avLst/>
          </a:prstGeom>
          <a:noFill/>
        </p:spPr>
        <p:txBody>
          <a:bodyPr wrap="square" rtlCol="0">
            <a:spAutoFit/>
          </a:bodyPr>
          <a:lstStyle/>
          <a:p>
            <a:pPr marL="228600" indent="-228600" defTabSz="457200">
              <a:buFont typeface="Arial" panose="020B0604020202020204" pitchFamily="34" charset="0"/>
              <a:buChar char="•"/>
            </a:pPr>
            <a:r>
              <a:rPr lang="en-US" sz="1600" dirty="0" smtClean="0">
                <a:latin typeface="+mn-lt"/>
                <a:ea typeface="ヒラギノ角ゴ Pro W3" pitchFamily="-111" charset="-128"/>
                <a:cs typeface="Times New Roman" panose="02020603050405020304" pitchFamily="18" charset="0"/>
              </a:rPr>
              <a:t>Base and </a:t>
            </a:r>
            <a:r>
              <a:rPr lang="en-US" sz="1600" dirty="0" smtClean="0">
                <a:ea typeface="ヒラギノ角ゴ Pro W3" pitchFamily="-111" charset="-128"/>
                <a:cs typeface="Times New Roman" panose="02020603050405020304" pitchFamily="18" charset="0"/>
              </a:rPr>
              <a:t>r</a:t>
            </a:r>
            <a:r>
              <a:rPr lang="en-US" sz="1600" dirty="0" smtClean="0">
                <a:latin typeface="+mn-lt"/>
                <a:ea typeface="ヒラギノ角ゴ Pro W3" pitchFamily="-111" charset="-128"/>
                <a:cs typeface="Times New Roman" panose="02020603050405020304" pitchFamily="18" charset="0"/>
              </a:rPr>
              <a:t>ider: $140,000 lump sum from CD</a:t>
            </a:r>
          </a:p>
          <a:p>
            <a:pPr marL="228600" indent="-228600" defTabSz="457200">
              <a:buFont typeface="Arial" panose="020B0604020202020204" pitchFamily="34" charset="0"/>
              <a:buChar char="•"/>
            </a:pPr>
            <a:r>
              <a:rPr lang="en-US" sz="1600" dirty="0" smtClean="0">
                <a:latin typeface="+mn-lt"/>
                <a:ea typeface="ヒラギノ角ゴ Pro W3" pitchFamily="-111" charset="-128"/>
                <a:cs typeface="Times New Roman" panose="02020603050405020304" pitchFamily="18" charset="0"/>
              </a:rPr>
              <a:t>$</a:t>
            </a:r>
            <a:r>
              <a:rPr lang="en-US" sz="1600" dirty="0" smtClean="0">
                <a:ea typeface="ヒラギノ角ゴ Pro W3" pitchFamily="-111" charset="-128"/>
                <a:cs typeface="Times New Roman" panose="02020603050405020304" pitchFamily="18" charset="0"/>
              </a:rPr>
              <a:t>75</a:t>
            </a:r>
            <a:r>
              <a:rPr lang="en-US" sz="1600" dirty="0" smtClean="0">
                <a:latin typeface="+mn-lt"/>
                <a:ea typeface="ヒラギノ角ゴ Pro W3" pitchFamily="-111" charset="-128"/>
                <a:cs typeface="Times New Roman" panose="02020603050405020304" pitchFamily="18" charset="0"/>
              </a:rPr>
              <a:t>,000 per year EACH </a:t>
            </a:r>
            <a:r>
              <a:rPr lang="en-US" sz="1600" dirty="0">
                <a:solidFill>
                  <a:srgbClr val="173D65"/>
                </a:solidFill>
                <a:ea typeface="ヒラギノ角ゴ Pro W3" pitchFamily="-111" charset="-128"/>
                <a:cs typeface="Arial" panose="020B0604020202020204" pitchFamily="34" charset="0"/>
              </a:rPr>
              <a:t>—</a:t>
            </a:r>
            <a:r>
              <a:rPr lang="en-US" sz="1600" dirty="0" smtClean="0">
                <a:latin typeface="+mn-lt"/>
                <a:ea typeface="ヒラギノ角ゴ Pro W3" pitchFamily="-111" charset="-128"/>
                <a:cs typeface="Times New Roman" panose="02020603050405020304" pitchFamily="18" charset="0"/>
              </a:rPr>
              <a:t> lifetime income stream for long-term care expenses</a:t>
            </a:r>
          </a:p>
          <a:p>
            <a:pPr marL="228600" indent="-228600" defTabSz="457200">
              <a:buFont typeface="Arial" panose="020B0604020202020204" pitchFamily="34" charset="0"/>
              <a:buChar char="•"/>
            </a:pPr>
            <a:r>
              <a:rPr lang="en-US" sz="1600" dirty="0" smtClean="0">
                <a:latin typeface="+mn-lt"/>
                <a:ea typeface="ヒラギノ角ゴ Pro W3" pitchFamily="-111" charset="-128"/>
                <a:cs typeface="Times New Roman" panose="02020603050405020304" pitchFamily="18" charset="0"/>
              </a:rPr>
              <a:t>$150,000 per year for BOTH </a:t>
            </a:r>
            <a:r>
              <a:rPr lang="en-US" sz="1600" dirty="0">
                <a:solidFill>
                  <a:srgbClr val="173D65"/>
                </a:solidFill>
                <a:ea typeface="ヒラギノ角ゴ Pro W3" pitchFamily="-111" charset="-128"/>
                <a:cs typeface="Arial" panose="020B0604020202020204" pitchFamily="34" charset="0"/>
              </a:rPr>
              <a:t>—</a:t>
            </a:r>
            <a:r>
              <a:rPr lang="en-US" sz="1600" dirty="0" smtClean="0">
                <a:latin typeface="+mn-lt"/>
                <a:ea typeface="ヒラギノ角ゴ Pro W3" pitchFamily="-111" charset="-128"/>
                <a:cs typeface="Times New Roman" panose="02020603050405020304" pitchFamily="18" charset="0"/>
              </a:rPr>
              <a:t> lifetime income stream for long-term care expenses</a:t>
            </a:r>
          </a:p>
          <a:p>
            <a:pPr marL="228600" indent="-228600" defTabSz="457200">
              <a:buFont typeface="Arial" panose="020B0604020202020204" pitchFamily="34" charset="0"/>
              <a:buChar char="•"/>
            </a:pPr>
            <a:endParaRPr lang="en-US" sz="1600" dirty="0" smtClean="0">
              <a:latin typeface="+mn-lt"/>
              <a:ea typeface="ヒラギノ角ゴ Pro W3" pitchFamily="-111" charset="-128"/>
              <a:cs typeface="Times New Roman" panose="02020603050405020304" pitchFamily="18" charset="0"/>
            </a:endParaRPr>
          </a:p>
          <a:p>
            <a:pPr marL="228600" indent="-228600" defTabSz="457200">
              <a:buFont typeface="Arial" panose="020B0604020202020204" pitchFamily="34" charset="0"/>
              <a:buChar char="•"/>
            </a:pPr>
            <a:r>
              <a:rPr lang="en-US" sz="1600" dirty="0" smtClean="0">
                <a:latin typeface="+mn-lt"/>
                <a:ea typeface="ヒラギノ角ゴ Pro W3" pitchFamily="-111" charset="-128"/>
                <a:cs typeface="Times New Roman" panose="02020603050405020304" pitchFamily="18" charset="0"/>
              </a:rPr>
              <a:t>Investing $140,000 @ </a:t>
            </a:r>
            <a:r>
              <a:rPr lang="en-US" sz="1600" b="1" dirty="0" smtClean="0">
                <a:latin typeface="+mn-lt"/>
                <a:ea typeface="ヒラギノ角ゴ Pro W3" pitchFamily="-111" charset="-128"/>
                <a:cs typeface="Times New Roman" panose="02020603050405020304" pitchFamily="18" charset="0"/>
              </a:rPr>
              <a:t>53%</a:t>
            </a:r>
            <a:r>
              <a:rPr lang="en-US" sz="1600" dirty="0" smtClean="0">
                <a:latin typeface="+mn-lt"/>
                <a:ea typeface="ヒラギノ角ゴ Pro W3" pitchFamily="-111" charset="-128"/>
                <a:cs typeface="Times New Roman" panose="02020603050405020304" pitchFamily="18" charset="0"/>
              </a:rPr>
              <a:t> guaranteed would generate $</a:t>
            </a:r>
            <a:r>
              <a:rPr lang="en-US" sz="1600" dirty="0" smtClean="0">
                <a:ea typeface="ヒラギノ角ゴ Pro W3" pitchFamily="-111" charset="-128"/>
                <a:cs typeface="Times New Roman" panose="02020603050405020304" pitchFamily="18" charset="0"/>
              </a:rPr>
              <a:t>74</a:t>
            </a:r>
            <a:r>
              <a:rPr lang="en-US" sz="1600" dirty="0" smtClean="0">
                <a:latin typeface="+mn-lt"/>
                <a:ea typeface="ヒラギノ角ゴ Pro W3" pitchFamily="-111" charset="-128"/>
                <a:cs typeface="Times New Roman" panose="02020603050405020304" pitchFamily="18" charset="0"/>
              </a:rPr>
              <a:t>,200 for lifetime for one</a:t>
            </a:r>
          </a:p>
          <a:p>
            <a:pPr marL="228600" indent="-228600" defTabSz="457200">
              <a:buFont typeface="Arial" panose="020B0604020202020204" pitchFamily="34" charset="0"/>
              <a:buChar char="•"/>
            </a:pPr>
            <a:r>
              <a:rPr lang="en-US" sz="1600" dirty="0" smtClean="0">
                <a:latin typeface="+mn-lt"/>
                <a:ea typeface="ヒラギノ角ゴ Pro W3" pitchFamily="-111" charset="-128"/>
                <a:cs typeface="Times New Roman" panose="02020603050405020304" pitchFamily="18" charset="0"/>
              </a:rPr>
              <a:t>Investing $140,000 @ </a:t>
            </a:r>
            <a:r>
              <a:rPr lang="en-US" sz="1600" b="1" dirty="0" smtClean="0">
                <a:latin typeface="+mn-lt"/>
                <a:ea typeface="ヒラギノ角ゴ Pro W3" pitchFamily="-111" charset="-128"/>
                <a:cs typeface="Times New Roman" panose="02020603050405020304" pitchFamily="18" charset="0"/>
              </a:rPr>
              <a:t>106%</a:t>
            </a:r>
            <a:r>
              <a:rPr lang="en-US" sz="1600" dirty="0" smtClean="0">
                <a:latin typeface="+mn-lt"/>
                <a:ea typeface="ヒラギノ角ゴ Pro W3" pitchFamily="-111" charset="-128"/>
                <a:cs typeface="Times New Roman" panose="02020603050405020304" pitchFamily="18" charset="0"/>
              </a:rPr>
              <a:t> guaranteed would generate $148,400 for lifetime </a:t>
            </a:r>
            <a:r>
              <a:rPr lang="en-US" sz="1600" dirty="0" smtClean="0">
                <a:ea typeface="ヒラギノ角ゴ Pro W3" pitchFamily="-111" charset="-128"/>
                <a:cs typeface="Times New Roman" panose="02020603050405020304" pitchFamily="18" charset="0"/>
              </a:rPr>
              <a:t>for</a:t>
            </a:r>
            <a:r>
              <a:rPr lang="en-US" sz="1600" dirty="0" smtClean="0">
                <a:latin typeface="+mn-lt"/>
                <a:ea typeface="ヒラギノ角ゴ Pro W3" pitchFamily="-111" charset="-128"/>
                <a:cs typeface="Times New Roman" panose="02020603050405020304" pitchFamily="18" charset="0"/>
              </a:rPr>
              <a:t> both</a:t>
            </a:r>
          </a:p>
          <a:p>
            <a:pPr marL="342900" indent="-342900" defTabSz="457200">
              <a:buFont typeface="Arial" panose="020B0604020202020204" pitchFamily="34" charset="0"/>
              <a:buChar char="•"/>
            </a:pPr>
            <a:endParaRPr lang="en-US" sz="1600" dirty="0">
              <a:latin typeface="Georgia" panose="02040502050405020303" pitchFamily="18" charset="0"/>
              <a:ea typeface="ヒラギノ角ゴ Pro W3" pitchFamily="-111" charset="-128"/>
              <a:cs typeface="Arial" panose="020B0604020202020204" pitchFamily="34"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3103" t="-88" r="690" b="1"/>
          <a:stretch/>
        </p:blipFill>
        <p:spPr>
          <a:xfrm>
            <a:off x="6642818" y="1093561"/>
            <a:ext cx="1667464" cy="163197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661981" y="2788239"/>
            <a:ext cx="1667464" cy="461665"/>
          </a:xfrm>
          <a:prstGeom prst="rect">
            <a:avLst/>
          </a:prstGeom>
          <a:noFill/>
        </p:spPr>
        <p:txBody>
          <a:bodyPr wrap="square" rtlCol="0">
            <a:spAutoFit/>
          </a:bodyPr>
          <a:lstStyle/>
          <a:p>
            <a:pPr algn="ctr"/>
            <a:r>
              <a:rPr lang="en-US" sz="1200" b="1" dirty="0" smtClean="0"/>
              <a:t>Male, age 60 Female, age 60</a:t>
            </a:r>
            <a:endParaRPr lang="en-US" sz="1200" b="1" dirty="0"/>
          </a:p>
        </p:txBody>
      </p:sp>
      <p:sp>
        <p:nvSpPr>
          <p:cNvPr id="8" name="Down Arrow 7"/>
          <p:cNvSpPr/>
          <p:nvPr/>
        </p:nvSpPr>
        <p:spPr>
          <a:xfrm>
            <a:off x="1981200" y="2059422"/>
            <a:ext cx="180227" cy="792160"/>
          </a:xfrm>
          <a:prstGeom prst="downArrow">
            <a:avLst/>
          </a:prstGeom>
          <a:solidFill>
            <a:schemeClr val="tx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latin typeface="Georgia" panose="02040502050405020303" pitchFamily="18" charset="0"/>
              <a:ea typeface="+mn-ea"/>
              <a:cs typeface="+mn-cs"/>
            </a:endParaRPr>
          </a:p>
        </p:txBody>
      </p:sp>
      <p:sp>
        <p:nvSpPr>
          <p:cNvPr id="9" name="Down Arrow 8"/>
          <p:cNvSpPr/>
          <p:nvPr/>
        </p:nvSpPr>
        <p:spPr>
          <a:xfrm rot="17520245">
            <a:off x="2841207" y="1502774"/>
            <a:ext cx="195155" cy="1924807"/>
          </a:xfrm>
          <a:prstGeom prst="downArrow">
            <a:avLst/>
          </a:prstGeom>
          <a:solidFill>
            <a:schemeClr val="tx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latin typeface="Georgia" panose="02040502050405020303" pitchFamily="18" charset="0"/>
              <a:ea typeface="+mn-ea"/>
              <a:cs typeface="+mn-cs"/>
            </a:endParaRPr>
          </a:p>
        </p:txBody>
      </p:sp>
      <p:sp>
        <p:nvSpPr>
          <p:cNvPr id="10" name="TextBox 9"/>
          <p:cNvSpPr txBox="1"/>
          <p:nvPr/>
        </p:nvSpPr>
        <p:spPr>
          <a:xfrm>
            <a:off x="1505444" y="1630912"/>
            <a:ext cx="2362200" cy="400110"/>
          </a:xfrm>
          <a:prstGeom prst="rect">
            <a:avLst/>
          </a:prstGeom>
          <a:noFill/>
        </p:spPr>
        <p:txBody>
          <a:bodyPr wrap="square" rtlCol="0">
            <a:spAutoFit/>
          </a:bodyPr>
          <a:lstStyle/>
          <a:p>
            <a:r>
              <a:rPr lang="en-US" sz="2000" dirty="0" smtClean="0">
                <a:solidFill>
                  <a:prstClr val="black"/>
                </a:solidFill>
                <a:latin typeface="+mn-lt"/>
                <a:cs typeface="Arial" panose="020B0604020202020204" pitchFamily="34" charset="0"/>
              </a:rPr>
              <a:t>$140,000 </a:t>
            </a:r>
            <a:r>
              <a:rPr lang="en-US" sz="1400" dirty="0" smtClean="0">
                <a:solidFill>
                  <a:prstClr val="black"/>
                </a:solidFill>
                <a:latin typeface="+mn-lt"/>
                <a:cs typeface="Arial" panose="020B0604020202020204" pitchFamily="34" charset="0"/>
              </a:rPr>
              <a:t>premium</a:t>
            </a:r>
            <a:endParaRPr lang="en-US" sz="1400" dirty="0">
              <a:solidFill>
                <a:prstClr val="black"/>
              </a:solidFill>
              <a:latin typeface="+mn-lt"/>
              <a:cs typeface="Arial" panose="020B0604020202020204" pitchFamily="34" charset="0"/>
            </a:endParaRPr>
          </a:p>
        </p:txBody>
      </p:sp>
      <p:sp>
        <p:nvSpPr>
          <p:cNvPr id="11" name="TextBox 10"/>
          <p:cNvSpPr txBox="1"/>
          <p:nvPr/>
        </p:nvSpPr>
        <p:spPr>
          <a:xfrm>
            <a:off x="1505444" y="2854708"/>
            <a:ext cx="1694956" cy="400110"/>
          </a:xfrm>
          <a:prstGeom prst="rect">
            <a:avLst/>
          </a:prstGeom>
          <a:noFill/>
        </p:spPr>
        <p:txBody>
          <a:bodyPr wrap="square" rtlCol="0">
            <a:spAutoFit/>
          </a:bodyPr>
          <a:lstStyle/>
          <a:p>
            <a:r>
              <a:rPr lang="en-US" sz="2000" dirty="0" smtClean="0">
                <a:solidFill>
                  <a:prstClr val="black"/>
                </a:solidFill>
                <a:latin typeface="+mn-lt"/>
                <a:cs typeface="Arial" panose="020B0604020202020204" pitchFamily="34" charset="0"/>
              </a:rPr>
              <a:t>$</a:t>
            </a:r>
            <a:r>
              <a:rPr lang="en-US" sz="2000" dirty="0" smtClean="0">
                <a:solidFill>
                  <a:prstClr val="black"/>
                </a:solidFill>
                <a:cs typeface="Arial" panose="020B0604020202020204" pitchFamily="34" charset="0"/>
              </a:rPr>
              <a:t>104</a:t>
            </a:r>
            <a:r>
              <a:rPr lang="en-US" sz="2000" dirty="0" smtClean="0">
                <a:solidFill>
                  <a:prstClr val="black"/>
                </a:solidFill>
                <a:latin typeface="+mn-lt"/>
                <a:cs typeface="Arial" panose="020B0604020202020204" pitchFamily="34" charset="0"/>
              </a:rPr>
              <a:t>,895</a:t>
            </a:r>
            <a:endParaRPr lang="en-US" sz="2000" dirty="0">
              <a:solidFill>
                <a:prstClr val="black"/>
              </a:solidFill>
              <a:latin typeface="+mn-lt"/>
              <a:cs typeface="Arial" panose="020B0604020202020204" pitchFamily="34" charset="0"/>
            </a:endParaRPr>
          </a:p>
        </p:txBody>
      </p:sp>
      <p:sp>
        <p:nvSpPr>
          <p:cNvPr id="12" name="TextBox 11"/>
          <p:cNvSpPr txBox="1"/>
          <p:nvPr/>
        </p:nvSpPr>
        <p:spPr>
          <a:xfrm>
            <a:off x="3609537" y="2878953"/>
            <a:ext cx="1694956" cy="400110"/>
          </a:xfrm>
          <a:prstGeom prst="rect">
            <a:avLst/>
          </a:prstGeom>
          <a:noFill/>
        </p:spPr>
        <p:txBody>
          <a:bodyPr wrap="square" rtlCol="0">
            <a:spAutoFit/>
          </a:bodyPr>
          <a:lstStyle/>
          <a:p>
            <a:r>
              <a:rPr lang="en-US" sz="2000" dirty="0" smtClean="0">
                <a:solidFill>
                  <a:prstClr val="black"/>
                </a:solidFill>
                <a:latin typeface="+mn-lt"/>
                <a:cs typeface="Arial" panose="020B0604020202020204" pitchFamily="34" charset="0"/>
              </a:rPr>
              <a:t>$35,102</a:t>
            </a:r>
            <a:endParaRPr lang="en-US" sz="2000" dirty="0">
              <a:solidFill>
                <a:prstClr val="black"/>
              </a:solidFill>
              <a:latin typeface="+mn-lt"/>
              <a:cs typeface="Arial" panose="020B0604020202020204" pitchFamily="34" charset="0"/>
            </a:endParaRPr>
          </a:p>
        </p:txBody>
      </p:sp>
    </p:spTree>
    <p:extLst>
      <p:ext uri="{BB962C8B-B14F-4D97-AF65-F5344CB8AC3E}">
        <p14:creationId xmlns:p14="http://schemas.microsoft.com/office/powerpoint/2010/main" val="338906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pPr marL="265113" indent="15875">
              <a:spcBef>
                <a:spcPts val="250"/>
              </a:spcBef>
              <a:buClr>
                <a:srgbClr val="9B2535"/>
              </a:buClr>
              <a:buSzPct val="80000"/>
              <a:buNone/>
              <a:defRPr/>
            </a:pPr>
            <a:r>
              <a:rPr lang="en-US" sz="1200" dirty="0">
                <a:latin typeface="Arial" pitchFamily="-111" charset="0"/>
                <a:ea typeface="ヒラギノ角ゴ Pro W3" pitchFamily="-111" charset="-128"/>
              </a:rPr>
              <a:t>Products are issued and underwritten by The State Life Insurance Company</a:t>
            </a:r>
            <a:r>
              <a:rPr lang="en-US" sz="1000" baseline="30000" dirty="0">
                <a:latin typeface="Arial" pitchFamily="-111" charset="0"/>
                <a:ea typeface="ヒラギノ角ゴ Pro W3" pitchFamily="-111" charset="-128"/>
              </a:rPr>
              <a:t>®</a:t>
            </a:r>
            <a:r>
              <a:rPr lang="en-US" sz="1200" dirty="0">
                <a:latin typeface="Arial" pitchFamily="-111" charset="0"/>
                <a:ea typeface="ヒラギノ角ゴ Pro W3" pitchFamily="-111" charset="-128"/>
              </a:rPr>
              <a:t> (State Life), Indianapolis, IN, a OneAmerica company that offers the Care Solutions product suite. </a:t>
            </a:r>
            <a:r>
              <a:rPr lang="en-US" sz="1200" dirty="0"/>
              <a:t>Asset-Care Form numbers: L301, R501 and SA31; Annuity Care and Annuity Care II Form numbers: SA34, R508; SA35; Indexed Annuity Care Form numbers: SA36, R529 PPA, R529, R530 PPA and R530. In ID: L301 (ID); SA31, R501; SA34, R508; SA35(ID</a:t>
            </a:r>
            <a:r>
              <a:rPr lang="en-US" sz="1200"/>
              <a:t>). </a:t>
            </a:r>
            <a:r>
              <a:rPr lang="en-US" sz="1200" smtClean="0">
                <a:latin typeface="Arial" pitchFamily="-111" charset="0"/>
                <a:ea typeface="ヒラギノ角ゴ Pro W3" pitchFamily="-111" charset="-128"/>
              </a:rPr>
              <a:t>N</a:t>
            </a:r>
            <a:r>
              <a:rPr lang="en-US" sz="1200" smtClean="0">
                <a:ea typeface="ヒラギノ角ゴ Pro W3"/>
                <a:cs typeface="Arial" panose="020B0604020202020204" pitchFamily="34" charset="0"/>
              </a:rPr>
              <a:t>ot </a:t>
            </a:r>
            <a:r>
              <a:rPr lang="en-US" sz="1200" dirty="0">
                <a:ea typeface="ヒラギノ角ゴ Pro W3"/>
                <a:cs typeface="Arial" panose="020B0604020202020204" pitchFamily="34" charset="0"/>
              </a:rPr>
              <a:t>available in all states or may vary by state. </a:t>
            </a:r>
            <a:r>
              <a:rPr lang="en-US" sz="1200" dirty="0" smtClean="0">
                <a:ea typeface="ヒラギノ角ゴ Pro W3"/>
                <a:cs typeface="Arial" panose="020B0604020202020204" pitchFamily="34" charset="0"/>
              </a:rPr>
              <a:t>Guarantees subject to the claims paying ability of the issuing insurance company. </a:t>
            </a:r>
            <a:r>
              <a:rPr lang="en-US" sz="1200" dirty="0"/>
              <a:t>The policies and long-term care insurance riders have exclusions and limitations. For cost and complete details of coverage, contact your insurance agent or company.</a:t>
            </a:r>
            <a:endParaRPr lang="en-US" sz="1200" dirty="0">
              <a:ea typeface="ヒラギノ角ゴ Pro W3"/>
              <a:cs typeface="Arial" panose="020B0604020202020204" pitchFamily="34" charset="0"/>
            </a:endParaRPr>
          </a:p>
          <a:p>
            <a:pPr marL="265113" indent="15875">
              <a:spcBef>
                <a:spcPts val="250"/>
              </a:spcBef>
              <a:buClr>
                <a:srgbClr val="9B2535"/>
              </a:buClr>
              <a:buSzPct val="80000"/>
              <a:buNone/>
              <a:defRPr/>
            </a:pPr>
            <a:endParaRPr lang="en-US" sz="1200" i="1" dirty="0">
              <a:latin typeface="Arial" pitchFamily="-111" charset="0"/>
              <a:ea typeface="ヒラギノ角ゴ Pro W3" pitchFamily="-111" charset="-128"/>
            </a:endParaRPr>
          </a:p>
          <a:p>
            <a:pPr marL="265113" indent="15875">
              <a:spcBef>
                <a:spcPts val="250"/>
              </a:spcBef>
              <a:buClr>
                <a:srgbClr val="9B2535"/>
              </a:buClr>
              <a:buSzPct val="80000"/>
              <a:buNone/>
              <a:defRPr/>
            </a:pPr>
            <a:r>
              <a:rPr lang="en-US" sz="1200" dirty="0">
                <a:latin typeface="Arial" pitchFamily="-111" charset="0"/>
                <a:ea typeface="ヒラギノ角ゴ Pro W3" pitchFamily="-111" charset="-128"/>
              </a:rPr>
              <a:t>Provided content is for overview and informational purposes only and is not intended as tax, legal, </a:t>
            </a:r>
            <a:r>
              <a:rPr lang="en-US" sz="1200" dirty="0" smtClean="0">
                <a:latin typeface="Arial" pitchFamily="-111" charset="0"/>
                <a:ea typeface="ヒラギノ角ゴ Pro W3" pitchFamily="-111" charset="-128"/>
              </a:rPr>
              <a:t>fiduciary </a:t>
            </a:r>
            <a:r>
              <a:rPr lang="en-US" sz="1200" dirty="0">
                <a:latin typeface="Arial" pitchFamily="-111" charset="0"/>
                <a:ea typeface="ヒラギノ角ゴ Pro W3" pitchFamily="-111" charset="-128"/>
              </a:rPr>
              <a:t>or investment advice.</a:t>
            </a:r>
          </a:p>
          <a:p>
            <a:pPr marL="265113" indent="15875">
              <a:spcBef>
                <a:spcPts val="250"/>
              </a:spcBef>
              <a:buClr>
                <a:srgbClr val="9B2535"/>
              </a:buClr>
              <a:buSzPct val="80000"/>
              <a:buNone/>
              <a:defRPr/>
            </a:pPr>
            <a:endParaRPr lang="en-US" sz="1200" dirty="0">
              <a:latin typeface="Arial" panose="020B0604020202020204" pitchFamily="34" charset="0"/>
              <a:ea typeface="ヒラギノ角ゴ Pro W3"/>
              <a:cs typeface="Arial" panose="020B0604020202020204" pitchFamily="34" charset="0"/>
            </a:endParaRPr>
          </a:p>
          <a:p>
            <a:pPr marL="265113" indent="15875">
              <a:spcBef>
                <a:spcPts val="250"/>
              </a:spcBef>
              <a:buClr>
                <a:srgbClr val="9B2535"/>
              </a:buClr>
              <a:buSzPct val="80000"/>
              <a:buNone/>
              <a:defRPr/>
            </a:pPr>
            <a:r>
              <a:rPr lang="en-US" sz="1200" dirty="0" smtClean="0">
                <a:latin typeface="Arial" panose="020B0604020202020204" pitchFamily="34" charset="0"/>
                <a:ea typeface="ヒラギノ角ゴ Pro W3"/>
                <a:cs typeface="Arial" panose="020B0604020202020204" pitchFamily="34" charset="0"/>
              </a:rPr>
              <a:t>All numeric </a:t>
            </a:r>
            <a:r>
              <a:rPr lang="en-US" sz="1200" dirty="0">
                <a:latin typeface="Arial" panose="020B0604020202020204" pitchFamily="34" charset="0"/>
                <a:ea typeface="ヒラギノ角ゴ Pro W3"/>
                <a:cs typeface="Arial" panose="020B0604020202020204" pitchFamily="34" charset="0"/>
              </a:rPr>
              <a:t>examples are hypothetical and used for explanatory purposes only. </a:t>
            </a:r>
            <a:r>
              <a:rPr lang="en-US" sz="1200" dirty="0">
                <a:latin typeface="Arial" pitchFamily="-111" charset="0"/>
                <a:ea typeface="ヒラギノ角ゴ Pro W3" pitchFamily="-111" charset="-128"/>
              </a:rPr>
              <a:t>Please note that the replacement of an existing life insurance contract or an annuity must not be made unless all factors are weighed and it is documented as suitable for the client.</a:t>
            </a:r>
          </a:p>
          <a:p>
            <a:pPr marL="265113" indent="15875">
              <a:spcBef>
                <a:spcPts val="250"/>
              </a:spcBef>
              <a:buClr>
                <a:srgbClr val="9B2535"/>
              </a:buClr>
              <a:buSzPct val="80000"/>
              <a:buNone/>
              <a:defRPr/>
            </a:pPr>
            <a:endParaRPr lang="en-US" sz="1200" dirty="0">
              <a:latin typeface="Arial" panose="020B0604020202020204" pitchFamily="34" charset="0"/>
              <a:ea typeface="ヒラギノ角ゴ Pro W3"/>
              <a:cs typeface="Arial" panose="020B0604020202020204" pitchFamily="34" charset="0"/>
            </a:endParaRPr>
          </a:p>
          <a:p>
            <a:pPr marL="265113" indent="15875">
              <a:spcBef>
                <a:spcPts val="250"/>
              </a:spcBef>
              <a:buClr>
                <a:srgbClr val="9B2535"/>
              </a:buClr>
              <a:buSzPct val="80000"/>
              <a:buNone/>
              <a:defRPr/>
            </a:pPr>
            <a:r>
              <a:rPr lang="en-US" sz="1200" dirty="0" smtClean="0">
                <a:latin typeface="Arial" panose="020B0604020202020204" pitchFamily="34" charset="0"/>
                <a:ea typeface="ヒラギノ角ゴ Pro W3"/>
                <a:cs typeface="Arial" panose="020B0604020202020204" pitchFamily="34" charset="0"/>
              </a:rPr>
              <a:t>[Agency name/logo] is not an affiliate of the companies of </a:t>
            </a:r>
            <a:r>
              <a:rPr lang="en-US" sz="1200" dirty="0" err="1" smtClean="0">
                <a:latin typeface="Arial" panose="020B0604020202020204" pitchFamily="34" charset="0"/>
                <a:ea typeface="ヒラギノ角ゴ Pro W3"/>
                <a:cs typeface="Arial" panose="020B0604020202020204" pitchFamily="34" charset="0"/>
              </a:rPr>
              <a:t>OneAmerica</a:t>
            </a:r>
            <a:r>
              <a:rPr lang="en-US" sz="1200" dirty="0" smtClean="0">
                <a:latin typeface="Arial" panose="020B0604020202020204" pitchFamily="34" charset="0"/>
                <a:ea typeface="ヒラギノ角ゴ Pro W3"/>
                <a:cs typeface="Arial" panose="020B0604020202020204" pitchFamily="34" charset="0"/>
              </a:rPr>
              <a:t>.</a:t>
            </a:r>
          </a:p>
          <a:p>
            <a:pPr marL="265113" indent="15875">
              <a:spcBef>
                <a:spcPts val="250"/>
              </a:spcBef>
              <a:buClr>
                <a:srgbClr val="9B2535"/>
              </a:buClr>
              <a:buSzPct val="80000"/>
              <a:buNone/>
              <a:defRPr/>
            </a:pPr>
            <a:endParaRPr lang="en-US" sz="1200" dirty="0">
              <a:latin typeface="Arial" panose="020B0604020202020204" pitchFamily="34" charset="0"/>
              <a:ea typeface="ヒラギノ角ゴ Pro W3"/>
              <a:cs typeface="Arial" panose="020B0604020202020204" pitchFamily="34" charset="0"/>
            </a:endParaRPr>
          </a:p>
          <a:p>
            <a:pPr marL="0" indent="0" algn="ctr">
              <a:spcBef>
                <a:spcPct val="0"/>
              </a:spcBef>
              <a:buNone/>
            </a:pPr>
            <a:r>
              <a:rPr lang="en-US" sz="1200" b="1" dirty="0">
                <a:latin typeface="Arial" pitchFamily="-111" charset="0"/>
                <a:ea typeface="ヒラギノ角ゴ Pro W3" pitchFamily="-111" charset="-128"/>
              </a:rPr>
              <a:t>NOT A DEPOSIT • NOT FDIC OR NCUA INSURED • NOT BANK OR CREDIT UNION GUARANTEED</a:t>
            </a:r>
          </a:p>
          <a:p>
            <a:pPr marL="0" indent="0" algn="ctr">
              <a:spcBef>
                <a:spcPct val="0"/>
              </a:spcBef>
              <a:buNone/>
            </a:pPr>
            <a:r>
              <a:rPr lang="en-US" sz="1200" b="1" dirty="0">
                <a:latin typeface="Arial" pitchFamily="-111" charset="0"/>
                <a:ea typeface="ヒラギノ角ゴ Pro W3" pitchFamily="-111" charset="-128"/>
              </a:rPr>
              <a:t>• NOT INSURED BY ANY FEDERAL GOVERNMENT AGENCY • MAY LOSE VALUE</a:t>
            </a:r>
            <a:endParaRPr lang="en-US" sz="1200" dirty="0">
              <a:latin typeface="Arial" panose="020B0604020202020204" pitchFamily="34" charset="0"/>
              <a:ea typeface="ヒラギノ角ゴ Pro W3"/>
              <a:cs typeface="Arial" panose="020B0604020202020204" pitchFamily="34" charset="0"/>
            </a:endParaRPr>
          </a:p>
          <a:p>
            <a:endParaRPr lang="en-US" dirty="0"/>
          </a:p>
        </p:txBody>
      </p:sp>
    </p:spTree>
    <p:extLst>
      <p:ext uri="{BB962C8B-B14F-4D97-AF65-F5344CB8AC3E}">
        <p14:creationId xmlns:p14="http://schemas.microsoft.com/office/powerpoint/2010/main" val="231029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252" y="765321"/>
            <a:ext cx="8229600" cy="960438"/>
          </a:xfrm>
        </p:spPr>
        <p:txBody>
          <a:bodyPr/>
          <a:lstStyle/>
          <a:p>
            <a:r>
              <a:rPr lang="en-US" dirty="0" smtClean="0"/>
              <a:t>Using </a:t>
            </a:r>
            <a:r>
              <a:rPr lang="en-US" dirty="0"/>
              <a:t>earned </a:t>
            </a:r>
            <a:r>
              <a:rPr lang="en-US" dirty="0" smtClean="0"/>
              <a:t>income</a:t>
            </a:r>
            <a:br>
              <a:rPr lang="en-US" dirty="0" smtClean="0"/>
            </a:br>
            <a:r>
              <a:rPr lang="en-US" sz="2000" i="1" dirty="0" smtClean="0"/>
              <a:t>Hypothetical example</a:t>
            </a:r>
            <a:endParaRPr lang="en-US" sz="2000" i="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033" t="-538" b="1"/>
          <a:stretch/>
        </p:blipFill>
        <p:spPr>
          <a:xfrm>
            <a:off x="5510202" y="2426645"/>
            <a:ext cx="2976283" cy="210819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510202" y="4842656"/>
            <a:ext cx="2976283" cy="646331"/>
          </a:xfrm>
          <a:prstGeom prst="rect">
            <a:avLst/>
          </a:prstGeom>
          <a:noFill/>
        </p:spPr>
        <p:txBody>
          <a:bodyPr wrap="square" rtlCol="0">
            <a:spAutoFit/>
          </a:bodyPr>
          <a:lstStyle/>
          <a:p>
            <a:pPr algn="ctr"/>
            <a:r>
              <a:rPr lang="en-US" b="1" dirty="0" smtClean="0"/>
              <a:t>Male, age 49 </a:t>
            </a:r>
            <a:endParaRPr lang="en-US" b="1" dirty="0"/>
          </a:p>
          <a:p>
            <a:pPr algn="ctr"/>
            <a:r>
              <a:rPr lang="en-US" b="1" dirty="0" smtClean="0"/>
              <a:t>Female, age 48</a:t>
            </a:r>
            <a:endParaRPr lang="en-US" b="1" dirty="0"/>
          </a:p>
        </p:txBody>
      </p:sp>
      <p:sp>
        <p:nvSpPr>
          <p:cNvPr id="8" name="Rectangle 7"/>
          <p:cNvSpPr/>
          <p:nvPr/>
        </p:nvSpPr>
        <p:spPr>
          <a:xfrm>
            <a:off x="765791" y="1795669"/>
            <a:ext cx="4572000" cy="3370153"/>
          </a:xfrm>
          <a:prstGeom prst="rect">
            <a:avLst/>
          </a:prstGeom>
        </p:spPr>
        <p:txBody>
          <a:bodyPr>
            <a:spAutoFit/>
          </a:bodyPr>
          <a:lstStyle/>
          <a:p>
            <a:pPr marL="285750" indent="-285750" defTabSz="457200">
              <a:spcAft>
                <a:spcPts val="600"/>
              </a:spcAft>
              <a:buFont typeface="Arial" panose="020B0604020202020204" pitchFamily="34" charset="0"/>
              <a:buChar char="•"/>
            </a:pPr>
            <a:r>
              <a:rPr lang="en-US" dirty="0" smtClean="0">
                <a:cs typeface="Times New Roman" panose="02020603050405020304" pitchFamily="18" charset="0"/>
              </a:rPr>
              <a:t>This married couple has a high income and would like to cover all aspects of their retirement strategy.</a:t>
            </a:r>
            <a:endParaRPr lang="en-US" dirty="0" smtClean="0">
              <a:ea typeface="ヒラギノ角ゴ Pro W3" pitchFamily="-111" charset="-128"/>
              <a:cs typeface="Times New Roman" panose="02020603050405020304" pitchFamily="18" charset="0"/>
            </a:endParaRPr>
          </a:p>
          <a:p>
            <a:pPr marL="285750" indent="-285750" defTabSz="457200">
              <a:spcAft>
                <a:spcPts val="600"/>
              </a:spcAft>
              <a:buFont typeface="Arial" panose="020B0604020202020204" pitchFamily="34" charset="0"/>
              <a:buChar char="•"/>
            </a:pPr>
            <a:r>
              <a:rPr lang="en-US" dirty="0" smtClean="0">
                <a:cs typeface="Times New Roman" panose="02020603050405020304" pitchFamily="18" charset="0"/>
              </a:rPr>
              <a:t>They saw what their grandparents went through</a:t>
            </a:r>
            <a:r>
              <a:rPr lang="en-US" dirty="0" smtClean="0">
                <a:solidFill>
                  <a:srgbClr val="173D65"/>
                </a:solidFill>
                <a:ea typeface="ヒラギノ角ゴ Pro W3" pitchFamily="-111" charset="-128"/>
                <a:cs typeface="Arial" panose="020B0604020202020204" pitchFamily="34" charset="0"/>
              </a:rPr>
              <a:t> </a:t>
            </a:r>
            <a:r>
              <a:rPr lang="en-US" dirty="0" smtClean="0">
                <a:cs typeface="Times New Roman" panose="02020603050405020304" pitchFamily="18" charset="0"/>
              </a:rPr>
              <a:t>and how their parents had to become caregivers. Now, they want to keep that situation from happening to their children.</a:t>
            </a:r>
            <a:endParaRPr lang="en-US" dirty="0" smtClean="0">
              <a:cs typeface="Arial" panose="020B0604020202020204" pitchFamily="34" charset="0"/>
            </a:endParaRPr>
          </a:p>
          <a:p>
            <a:pPr marL="285750" indent="-285750" defTabSz="457200">
              <a:spcAft>
                <a:spcPts val="600"/>
              </a:spcAft>
              <a:buFont typeface="Arial" panose="020B0604020202020204" pitchFamily="34" charset="0"/>
              <a:buChar char="•"/>
            </a:pPr>
            <a:r>
              <a:rPr lang="en-US" dirty="0" smtClean="0">
                <a:cs typeface="Times New Roman" panose="02020603050405020304" pitchFamily="18" charset="0"/>
              </a:rPr>
              <a:t>They have a health savings account and  prefer using tax-free money.</a:t>
            </a:r>
          </a:p>
          <a:p>
            <a:pPr marL="285750" indent="-285750" defTabSz="457200">
              <a:buFont typeface="Arial" panose="020B0604020202020204" pitchFamily="34" charset="0"/>
              <a:buChar char="•"/>
            </a:pPr>
            <a:r>
              <a:rPr lang="en-US" dirty="0" smtClean="0">
                <a:cs typeface="Times New Roman" panose="02020603050405020304" pitchFamily="18" charset="0"/>
              </a:rPr>
              <a:t>They have plenty of life insurance.</a:t>
            </a:r>
            <a:endParaRPr lang="en-US" dirty="0">
              <a:cs typeface="Times New Roman" panose="02020603050405020304" pitchFamily="18" charset="0"/>
            </a:endParaRPr>
          </a:p>
        </p:txBody>
      </p:sp>
    </p:spTree>
    <p:extLst>
      <p:ext uri="{BB962C8B-B14F-4D97-AF65-F5344CB8AC3E}">
        <p14:creationId xmlns:p14="http://schemas.microsoft.com/office/powerpoint/2010/main" val="1650357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36629" y="3373873"/>
            <a:ext cx="7956551" cy="1000802"/>
          </a:xfrm>
          <a:prstGeom prst="rect">
            <a:avLst/>
          </a:prstGeom>
        </p:spPr>
      </p:pic>
      <p:sp>
        <p:nvSpPr>
          <p:cNvPr id="2" name="Title 1"/>
          <p:cNvSpPr>
            <a:spLocks noGrp="1"/>
          </p:cNvSpPr>
          <p:nvPr>
            <p:ph type="title"/>
          </p:nvPr>
        </p:nvSpPr>
        <p:spPr>
          <a:xfrm>
            <a:off x="544428" y="684145"/>
            <a:ext cx="8229600" cy="960438"/>
          </a:xfrm>
        </p:spPr>
        <p:txBody>
          <a:bodyPr/>
          <a:lstStyle/>
          <a:p>
            <a:r>
              <a:rPr lang="en-US" dirty="0"/>
              <a:t>Using earned </a:t>
            </a:r>
            <a:r>
              <a:rPr lang="en-US" dirty="0" smtClean="0"/>
              <a:t>income</a:t>
            </a:r>
            <a:br>
              <a:rPr lang="en-US" dirty="0" smtClean="0"/>
            </a:br>
            <a:r>
              <a:rPr lang="en-US" sz="2000" i="1" dirty="0"/>
              <a:t>Hypothetical example</a:t>
            </a:r>
            <a:endParaRPr lang="en-US" sz="2000"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9033" t="-538" b="1"/>
          <a:stretch/>
        </p:blipFill>
        <p:spPr>
          <a:xfrm>
            <a:off x="6577807" y="1616989"/>
            <a:ext cx="1815374" cy="128588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602479" y="3016654"/>
            <a:ext cx="1790701" cy="461665"/>
          </a:xfrm>
          <a:prstGeom prst="rect">
            <a:avLst/>
          </a:prstGeom>
          <a:noFill/>
        </p:spPr>
        <p:txBody>
          <a:bodyPr wrap="square" rtlCol="0">
            <a:spAutoFit/>
          </a:bodyPr>
          <a:lstStyle/>
          <a:p>
            <a:pPr algn="ctr"/>
            <a:r>
              <a:rPr lang="en-US" sz="1200" b="1" dirty="0" smtClean="0"/>
              <a:t>Male, age 49 </a:t>
            </a:r>
          </a:p>
          <a:p>
            <a:pPr algn="ctr"/>
            <a:r>
              <a:rPr lang="en-US" sz="1200" b="1" dirty="0" smtClean="0"/>
              <a:t>Female, age 48</a:t>
            </a:r>
            <a:endParaRPr lang="en-US" sz="1200" b="1" dirty="0"/>
          </a:p>
        </p:txBody>
      </p:sp>
      <p:sp>
        <p:nvSpPr>
          <p:cNvPr id="6" name="Down Arrow 5"/>
          <p:cNvSpPr/>
          <p:nvPr/>
        </p:nvSpPr>
        <p:spPr>
          <a:xfrm>
            <a:off x="1878080" y="2290202"/>
            <a:ext cx="180227" cy="792160"/>
          </a:xfrm>
          <a:prstGeom prst="downArrow">
            <a:avLst/>
          </a:prstGeom>
          <a:solidFill>
            <a:schemeClr val="tx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latin typeface="Georgia" panose="02040502050405020303" pitchFamily="18" charset="0"/>
              <a:ea typeface="+mn-ea"/>
              <a:cs typeface="+mn-cs"/>
            </a:endParaRPr>
          </a:p>
        </p:txBody>
      </p:sp>
      <p:sp>
        <p:nvSpPr>
          <p:cNvPr id="7" name="Down Arrow 6"/>
          <p:cNvSpPr/>
          <p:nvPr/>
        </p:nvSpPr>
        <p:spPr>
          <a:xfrm rot="17520245">
            <a:off x="2738087" y="1733554"/>
            <a:ext cx="195155" cy="1924807"/>
          </a:xfrm>
          <a:prstGeom prst="downArrow">
            <a:avLst/>
          </a:prstGeom>
          <a:solidFill>
            <a:schemeClr val="tx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latin typeface="Georgia" panose="02040502050405020303" pitchFamily="18" charset="0"/>
              <a:ea typeface="+mn-ea"/>
              <a:cs typeface="+mn-cs"/>
            </a:endParaRPr>
          </a:p>
        </p:txBody>
      </p:sp>
      <p:sp>
        <p:nvSpPr>
          <p:cNvPr id="8" name="TextBox 7"/>
          <p:cNvSpPr txBox="1"/>
          <p:nvPr/>
        </p:nvSpPr>
        <p:spPr>
          <a:xfrm>
            <a:off x="1402324" y="1861692"/>
            <a:ext cx="2228356" cy="400110"/>
          </a:xfrm>
          <a:prstGeom prst="rect">
            <a:avLst/>
          </a:prstGeom>
          <a:noFill/>
        </p:spPr>
        <p:txBody>
          <a:bodyPr wrap="square" rtlCol="0">
            <a:spAutoFit/>
          </a:bodyPr>
          <a:lstStyle/>
          <a:p>
            <a:r>
              <a:rPr lang="en-US" sz="2000" dirty="0" smtClean="0">
                <a:latin typeface="+mn-lt"/>
                <a:cs typeface="Arial" panose="020B0604020202020204" pitchFamily="34" charset="0"/>
              </a:rPr>
              <a:t>$3,825 </a:t>
            </a:r>
            <a:r>
              <a:rPr lang="en-US" sz="1400" dirty="0" smtClean="0">
                <a:latin typeface="+mn-lt"/>
                <a:cs typeface="Arial" panose="020B0604020202020204" pitchFamily="34" charset="0"/>
              </a:rPr>
              <a:t>premium</a:t>
            </a:r>
            <a:endParaRPr lang="en-US" sz="1400" dirty="0">
              <a:latin typeface="+mn-lt"/>
              <a:cs typeface="Arial" panose="020B0604020202020204" pitchFamily="34" charset="0"/>
            </a:endParaRPr>
          </a:p>
        </p:txBody>
      </p:sp>
      <p:sp>
        <p:nvSpPr>
          <p:cNvPr id="9" name="TextBox 8"/>
          <p:cNvSpPr txBox="1"/>
          <p:nvPr/>
        </p:nvSpPr>
        <p:spPr>
          <a:xfrm>
            <a:off x="1402324" y="3085488"/>
            <a:ext cx="1694956" cy="400110"/>
          </a:xfrm>
          <a:prstGeom prst="rect">
            <a:avLst/>
          </a:prstGeom>
          <a:noFill/>
        </p:spPr>
        <p:txBody>
          <a:bodyPr wrap="square" rtlCol="0">
            <a:spAutoFit/>
          </a:bodyPr>
          <a:lstStyle/>
          <a:p>
            <a:r>
              <a:rPr lang="en-US" sz="2000" dirty="0" smtClean="0">
                <a:latin typeface="+mn-lt"/>
                <a:cs typeface="Arial" panose="020B0604020202020204" pitchFamily="34" charset="0"/>
              </a:rPr>
              <a:t>$2,621</a:t>
            </a:r>
            <a:endParaRPr lang="en-US" sz="2000" dirty="0">
              <a:latin typeface="+mn-lt"/>
              <a:cs typeface="Arial" panose="020B0604020202020204" pitchFamily="34" charset="0"/>
            </a:endParaRPr>
          </a:p>
        </p:txBody>
      </p:sp>
      <p:sp>
        <p:nvSpPr>
          <p:cNvPr id="10" name="TextBox 9"/>
          <p:cNvSpPr txBox="1"/>
          <p:nvPr/>
        </p:nvSpPr>
        <p:spPr>
          <a:xfrm>
            <a:off x="3506416" y="3109733"/>
            <a:ext cx="3096063" cy="400110"/>
          </a:xfrm>
          <a:prstGeom prst="rect">
            <a:avLst/>
          </a:prstGeom>
          <a:noFill/>
        </p:spPr>
        <p:txBody>
          <a:bodyPr wrap="square" rtlCol="0">
            <a:spAutoFit/>
          </a:bodyPr>
          <a:lstStyle/>
          <a:p>
            <a:r>
              <a:rPr lang="en-US" sz="2000" dirty="0" smtClean="0">
                <a:latin typeface="+mn-lt"/>
                <a:cs typeface="Arial" panose="020B0604020202020204" pitchFamily="34" charset="0"/>
              </a:rPr>
              <a:t>$</a:t>
            </a:r>
            <a:r>
              <a:rPr lang="en-US" sz="2000" dirty="0" smtClean="0">
                <a:cs typeface="Arial" panose="020B0604020202020204" pitchFamily="34" charset="0"/>
              </a:rPr>
              <a:t>1,204</a:t>
            </a:r>
            <a:r>
              <a:rPr lang="en-US" sz="2000" dirty="0" smtClean="0">
                <a:latin typeface="+mn-lt"/>
                <a:cs typeface="Arial" panose="020B0604020202020204" pitchFamily="34" charset="0"/>
              </a:rPr>
              <a:t> (using HSA)</a:t>
            </a:r>
            <a:endParaRPr lang="en-US" sz="2000" dirty="0">
              <a:latin typeface="+mn-lt"/>
              <a:cs typeface="Arial" panose="020B0604020202020204" pitchFamily="34" charset="0"/>
            </a:endParaRPr>
          </a:p>
        </p:txBody>
      </p:sp>
      <p:sp>
        <p:nvSpPr>
          <p:cNvPr id="12" name="TextBox 11"/>
          <p:cNvSpPr txBox="1"/>
          <p:nvPr/>
        </p:nvSpPr>
        <p:spPr>
          <a:xfrm>
            <a:off x="236845" y="3766704"/>
            <a:ext cx="8664784" cy="2062103"/>
          </a:xfrm>
          <a:prstGeom prst="rect">
            <a:avLst/>
          </a:prstGeom>
          <a:noFill/>
        </p:spPr>
        <p:txBody>
          <a:bodyPr wrap="square" rtlCol="0">
            <a:spAutoFit/>
          </a:bodyPr>
          <a:lstStyle/>
          <a:p>
            <a:pPr defTabSz="457200"/>
            <a:endParaRPr lang="en-US" sz="1600" dirty="0" smtClean="0">
              <a:solidFill>
                <a:prstClr val="black"/>
              </a:solidFill>
              <a:latin typeface="+mn-lt"/>
              <a:cs typeface="Arial" panose="020B0604020202020204" pitchFamily="34" charset="0"/>
            </a:endParaRPr>
          </a:p>
          <a:p>
            <a:pPr defTabSz="457200"/>
            <a:endParaRPr lang="en-US" sz="1600" dirty="0">
              <a:solidFill>
                <a:prstClr val="black"/>
              </a:solidFill>
              <a:latin typeface="+mn-lt"/>
              <a:cs typeface="Times New Roman" panose="02020603050405020304" pitchFamily="18" charset="0"/>
            </a:endParaRPr>
          </a:p>
          <a:p>
            <a:pPr marL="342900" indent="-342900" defTabSz="457200">
              <a:buFont typeface="Arial" panose="020B0604020202020204" pitchFamily="34" charset="0"/>
              <a:buChar char="•"/>
            </a:pPr>
            <a:r>
              <a:rPr lang="en-US" sz="1600" dirty="0" smtClean="0">
                <a:solidFill>
                  <a:prstClr val="black"/>
                </a:solidFill>
                <a:latin typeface="+mn-lt"/>
                <a:cs typeface="Times New Roman" panose="02020603050405020304" pitchFamily="18" charset="0"/>
              </a:rPr>
              <a:t>Base contract: $2,621 per year</a:t>
            </a:r>
          </a:p>
          <a:p>
            <a:pPr marL="342900" indent="-342900" defTabSz="457200">
              <a:buFont typeface="Arial" panose="020B0604020202020204" pitchFamily="34" charset="0"/>
              <a:buChar char="•"/>
            </a:pPr>
            <a:r>
              <a:rPr lang="en-US" sz="1600" dirty="0" smtClean="0">
                <a:solidFill>
                  <a:prstClr val="black"/>
                </a:solidFill>
                <a:latin typeface="+mn-lt"/>
                <a:cs typeface="Times New Roman" panose="02020603050405020304" pitchFamily="18" charset="0"/>
              </a:rPr>
              <a:t>Rider contract: $</a:t>
            </a:r>
            <a:r>
              <a:rPr lang="en-US" sz="1600" dirty="0" smtClean="0">
                <a:solidFill>
                  <a:prstClr val="black"/>
                </a:solidFill>
                <a:cs typeface="Times New Roman" panose="02020603050405020304" pitchFamily="18" charset="0"/>
              </a:rPr>
              <a:t>1,204</a:t>
            </a:r>
            <a:r>
              <a:rPr lang="en-US" sz="1600" dirty="0" smtClean="0">
                <a:solidFill>
                  <a:prstClr val="black"/>
                </a:solidFill>
                <a:latin typeface="+mn-lt"/>
                <a:cs typeface="Times New Roman" panose="02020603050405020304" pitchFamily="18" charset="0"/>
              </a:rPr>
              <a:t> per year (using the HSA)</a:t>
            </a:r>
            <a:br>
              <a:rPr lang="en-US" sz="1600" dirty="0" smtClean="0">
                <a:solidFill>
                  <a:prstClr val="black"/>
                </a:solidFill>
                <a:latin typeface="+mn-lt"/>
                <a:cs typeface="Times New Roman" panose="02020603050405020304" pitchFamily="18" charset="0"/>
              </a:rPr>
            </a:br>
            <a:endParaRPr lang="en-US" sz="1600" dirty="0" smtClean="0">
              <a:solidFill>
                <a:prstClr val="black"/>
              </a:solidFill>
              <a:latin typeface="+mn-lt"/>
              <a:cs typeface="Times New Roman" panose="02020603050405020304" pitchFamily="18" charset="0"/>
            </a:endParaRPr>
          </a:p>
          <a:p>
            <a:pPr marL="342900" indent="-342900">
              <a:buFont typeface="Arial" panose="020B0604020202020204" pitchFamily="34" charset="0"/>
              <a:buChar char="•"/>
            </a:pPr>
            <a:r>
              <a:rPr lang="en-US" sz="1600" dirty="0" smtClean="0">
                <a:solidFill>
                  <a:prstClr val="black"/>
                </a:solidFill>
                <a:latin typeface="+mn-lt"/>
                <a:cs typeface="Times New Roman" panose="02020603050405020304" pitchFamily="18" charset="0"/>
              </a:rPr>
              <a:t>$</a:t>
            </a:r>
            <a:r>
              <a:rPr lang="en-US" sz="1600" dirty="0" smtClean="0">
                <a:solidFill>
                  <a:prstClr val="black"/>
                </a:solidFill>
                <a:cs typeface="Times New Roman" panose="02020603050405020304" pitchFamily="18" charset="0"/>
              </a:rPr>
              <a:t>75</a:t>
            </a:r>
            <a:r>
              <a:rPr lang="en-US" sz="1600" dirty="0" smtClean="0">
                <a:solidFill>
                  <a:prstClr val="black"/>
                </a:solidFill>
                <a:latin typeface="+mn-lt"/>
                <a:cs typeface="Times New Roman" panose="02020603050405020304" pitchFamily="18" charset="0"/>
              </a:rPr>
              <a:t>,000 </a:t>
            </a:r>
            <a:r>
              <a:rPr lang="en-US" sz="1600" dirty="0">
                <a:solidFill>
                  <a:prstClr val="black"/>
                </a:solidFill>
                <a:latin typeface="+mn-lt"/>
                <a:cs typeface="Times New Roman" panose="02020603050405020304" pitchFamily="18" charset="0"/>
              </a:rPr>
              <a:t>per year </a:t>
            </a:r>
            <a:r>
              <a:rPr lang="en-US" sz="1600" dirty="0" smtClean="0">
                <a:solidFill>
                  <a:prstClr val="black"/>
                </a:solidFill>
                <a:latin typeface="+mn-lt"/>
                <a:cs typeface="Times New Roman" panose="02020603050405020304" pitchFamily="18" charset="0"/>
              </a:rPr>
              <a:t>EACH </a:t>
            </a:r>
            <a:r>
              <a:rPr lang="en-US" sz="1600" dirty="0">
                <a:solidFill>
                  <a:srgbClr val="173D65"/>
                </a:solidFill>
                <a:ea typeface="ヒラギノ角ゴ Pro W3" pitchFamily="-111" charset="-128"/>
                <a:cs typeface="Arial" panose="020B0604020202020204" pitchFamily="34" charset="0"/>
              </a:rPr>
              <a:t>—</a:t>
            </a:r>
            <a:r>
              <a:rPr lang="en-US" sz="1600" dirty="0" smtClean="0">
                <a:solidFill>
                  <a:prstClr val="black"/>
                </a:solidFill>
                <a:latin typeface="+mn-lt"/>
                <a:cs typeface="Times New Roman" panose="02020603050405020304" pitchFamily="18" charset="0"/>
              </a:rPr>
              <a:t> </a:t>
            </a:r>
            <a:r>
              <a:rPr lang="en-US" sz="1600" dirty="0">
                <a:solidFill>
                  <a:prstClr val="black"/>
                </a:solidFill>
                <a:latin typeface="+mn-lt"/>
                <a:cs typeface="Times New Roman" panose="02020603050405020304" pitchFamily="18" charset="0"/>
              </a:rPr>
              <a:t>lifetime income stream specifically for </a:t>
            </a:r>
            <a:r>
              <a:rPr lang="en-US" sz="1600" dirty="0" smtClean="0">
                <a:solidFill>
                  <a:prstClr val="black"/>
                </a:solidFill>
                <a:latin typeface="+mn-lt"/>
                <a:cs typeface="Times New Roman" panose="02020603050405020304" pitchFamily="18" charset="0"/>
              </a:rPr>
              <a:t>long-term care expenses</a:t>
            </a:r>
            <a:endParaRPr lang="en-US" sz="1600" dirty="0">
              <a:solidFill>
                <a:prstClr val="black"/>
              </a:solidFill>
              <a:latin typeface="+mn-lt"/>
              <a:cs typeface="Times New Roman" panose="02020603050405020304" pitchFamily="18" charset="0"/>
            </a:endParaRPr>
          </a:p>
          <a:p>
            <a:pPr marL="342900" indent="-342900">
              <a:buFont typeface="Arial" panose="020B0604020202020204" pitchFamily="34" charset="0"/>
              <a:buChar char="•"/>
            </a:pPr>
            <a:r>
              <a:rPr lang="en-US" sz="1600" dirty="0" smtClean="0">
                <a:solidFill>
                  <a:prstClr val="black"/>
                </a:solidFill>
                <a:latin typeface="+mn-lt"/>
                <a:cs typeface="Times New Roman" panose="02020603050405020304" pitchFamily="18" charset="0"/>
              </a:rPr>
              <a:t>$150,000 </a:t>
            </a:r>
            <a:r>
              <a:rPr lang="en-US" sz="1600" dirty="0">
                <a:solidFill>
                  <a:prstClr val="black"/>
                </a:solidFill>
                <a:latin typeface="+mn-lt"/>
                <a:cs typeface="Times New Roman" panose="02020603050405020304" pitchFamily="18" charset="0"/>
              </a:rPr>
              <a:t>per year </a:t>
            </a:r>
            <a:r>
              <a:rPr lang="en-US" sz="1600" dirty="0" smtClean="0">
                <a:solidFill>
                  <a:prstClr val="black"/>
                </a:solidFill>
                <a:latin typeface="+mn-lt"/>
                <a:cs typeface="Times New Roman" panose="02020603050405020304" pitchFamily="18" charset="0"/>
              </a:rPr>
              <a:t>BOTH </a:t>
            </a:r>
            <a:r>
              <a:rPr lang="en-US" sz="1600" dirty="0" smtClean="0">
                <a:solidFill>
                  <a:srgbClr val="173D65"/>
                </a:solidFill>
                <a:ea typeface="ヒラギノ角ゴ Pro W3" pitchFamily="-111" charset="-128"/>
                <a:cs typeface="Arial" panose="020B0604020202020204" pitchFamily="34" charset="0"/>
              </a:rPr>
              <a:t>— </a:t>
            </a:r>
            <a:r>
              <a:rPr lang="en-US" sz="1600" dirty="0" smtClean="0">
                <a:solidFill>
                  <a:prstClr val="black"/>
                </a:solidFill>
                <a:latin typeface="+mn-lt"/>
                <a:cs typeface="Times New Roman" panose="02020603050405020304" pitchFamily="18" charset="0"/>
              </a:rPr>
              <a:t>lifetime </a:t>
            </a:r>
            <a:r>
              <a:rPr lang="en-US" sz="1600" dirty="0">
                <a:solidFill>
                  <a:prstClr val="black"/>
                </a:solidFill>
                <a:latin typeface="+mn-lt"/>
                <a:cs typeface="Times New Roman" panose="02020603050405020304" pitchFamily="18" charset="0"/>
              </a:rPr>
              <a:t>income stream specifically for </a:t>
            </a:r>
            <a:r>
              <a:rPr lang="en-US" sz="1600" dirty="0" smtClean="0">
                <a:solidFill>
                  <a:prstClr val="black"/>
                </a:solidFill>
                <a:latin typeface="+mn-lt"/>
                <a:cs typeface="Times New Roman" panose="02020603050405020304" pitchFamily="18" charset="0"/>
              </a:rPr>
              <a:t>long-term care expenses</a:t>
            </a:r>
            <a:endParaRPr lang="en-US" sz="1600" dirty="0">
              <a:solidFill>
                <a:prstClr val="black"/>
              </a:solidFill>
              <a:latin typeface="+mn-lt"/>
              <a:cs typeface="Times New Roman" panose="02020603050405020304" pitchFamily="18" charset="0"/>
            </a:endParaRPr>
          </a:p>
        </p:txBody>
      </p:sp>
    </p:spTree>
    <p:extLst>
      <p:ext uri="{BB962C8B-B14F-4D97-AF65-F5344CB8AC3E}">
        <p14:creationId xmlns:p14="http://schemas.microsoft.com/office/powerpoint/2010/main" val="349885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00" y="457904"/>
            <a:ext cx="8229600" cy="960438"/>
          </a:xfrm>
        </p:spPr>
        <p:txBody>
          <a:bodyPr/>
          <a:lstStyle/>
          <a:p>
            <a:r>
              <a:rPr lang="en-US" dirty="0" smtClean="0"/>
              <a:t>Using required </a:t>
            </a:r>
            <a:r>
              <a:rPr lang="en-US" dirty="0"/>
              <a:t>m</a:t>
            </a:r>
            <a:r>
              <a:rPr lang="en-US" dirty="0" smtClean="0"/>
              <a:t>inimum </a:t>
            </a:r>
            <a:r>
              <a:rPr lang="en-US" dirty="0"/>
              <a:t>d</a:t>
            </a:r>
            <a:r>
              <a:rPr lang="en-US" dirty="0" smtClean="0"/>
              <a:t>istributions</a:t>
            </a:r>
            <a:br>
              <a:rPr lang="en-US" dirty="0" smtClean="0"/>
            </a:br>
            <a:r>
              <a:rPr lang="en-US" sz="2000" i="1" dirty="0"/>
              <a:t>Hypothetical example</a:t>
            </a:r>
            <a:endParaRPr lang="en-US" sz="2000" dirty="0"/>
          </a:p>
        </p:txBody>
      </p:sp>
      <p:sp>
        <p:nvSpPr>
          <p:cNvPr id="7" name="TextBox 6"/>
          <p:cNvSpPr txBox="1"/>
          <p:nvPr/>
        </p:nvSpPr>
        <p:spPr>
          <a:xfrm>
            <a:off x="5322243" y="4905992"/>
            <a:ext cx="3391243" cy="646331"/>
          </a:xfrm>
          <a:prstGeom prst="rect">
            <a:avLst/>
          </a:prstGeom>
          <a:noFill/>
        </p:spPr>
        <p:txBody>
          <a:bodyPr wrap="square" rtlCol="0">
            <a:spAutoFit/>
          </a:bodyPr>
          <a:lstStyle/>
          <a:p>
            <a:pPr algn="ctr"/>
            <a:r>
              <a:rPr lang="en-US" b="1" dirty="0" smtClean="0"/>
              <a:t>Male, age 70</a:t>
            </a:r>
          </a:p>
          <a:p>
            <a:pPr algn="ctr"/>
            <a:r>
              <a:rPr lang="en-US" b="1" dirty="0" smtClean="0"/>
              <a:t>Female, age 71</a:t>
            </a:r>
            <a:endParaRPr lang="en-US" b="1" dirty="0"/>
          </a:p>
        </p:txBody>
      </p:sp>
      <p:sp>
        <p:nvSpPr>
          <p:cNvPr id="8" name="Rectangle 7"/>
          <p:cNvSpPr/>
          <p:nvPr/>
        </p:nvSpPr>
        <p:spPr>
          <a:xfrm>
            <a:off x="518615" y="1843615"/>
            <a:ext cx="4803628" cy="3708708"/>
          </a:xfrm>
          <a:prstGeom prst="rect">
            <a:avLst/>
          </a:prstGeom>
        </p:spPr>
        <p:txBody>
          <a:bodyPr wrap="square">
            <a:spAutoFit/>
          </a:bodyPr>
          <a:lstStyle/>
          <a:p>
            <a:pPr marL="285750" indent="-285750" defTabSz="457200">
              <a:spcAft>
                <a:spcPts val="600"/>
              </a:spcAft>
              <a:buFont typeface="Arial" panose="020B0604020202020204" pitchFamily="34" charset="0"/>
              <a:buChar char="•"/>
            </a:pPr>
            <a:r>
              <a:rPr lang="en-US" sz="2000" dirty="0">
                <a:cs typeface="Times New Roman" panose="02020603050405020304" pitchFamily="18" charset="0"/>
              </a:rPr>
              <a:t>This married couple has </a:t>
            </a:r>
            <a:r>
              <a:rPr lang="en-US" sz="2000" dirty="0" smtClean="0">
                <a:cs typeface="Times New Roman" panose="02020603050405020304" pitchFamily="18" charset="0"/>
              </a:rPr>
              <a:t>an income </a:t>
            </a:r>
            <a:r>
              <a:rPr lang="en-US" sz="2000" dirty="0">
                <a:cs typeface="Times New Roman" panose="02020603050405020304" pitchFamily="18" charset="0"/>
              </a:rPr>
              <a:t>stream </a:t>
            </a:r>
            <a:r>
              <a:rPr lang="en-US" sz="2000" dirty="0" smtClean="0">
                <a:cs typeface="Times New Roman" panose="02020603050405020304" pitchFamily="18" charset="0"/>
              </a:rPr>
              <a:t>that meets their financial needs. They don’t </a:t>
            </a:r>
            <a:r>
              <a:rPr lang="en-US" sz="2000" dirty="0">
                <a:cs typeface="Times New Roman" panose="02020603050405020304" pitchFamily="18" charset="0"/>
              </a:rPr>
              <a:t>currently use their RMDs</a:t>
            </a:r>
            <a:r>
              <a:rPr lang="en-US" sz="2000" dirty="0" smtClean="0">
                <a:cs typeface="Times New Roman" panose="02020603050405020304" pitchFamily="18" charset="0"/>
              </a:rPr>
              <a:t>.</a:t>
            </a:r>
            <a:endParaRPr lang="en-US" sz="2000" dirty="0">
              <a:cs typeface="Times New Roman" panose="02020603050405020304" pitchFamily="18" charset="0"/>
            </a:endParaRPr>
          </a:p>
          <a:p>
            <a:pPr marL="285750" indent="-285750" defTabSz="457200">
              <a:spcAft>
                <a:spcPts val="600"/>
              </a:spcAft>
              <a:buFont typeface="Arial" panose="020B0604020202020204" pitchFamily="34" charset="0"/>
              <a:buChar char="•"/>
            </a:pPr>
            <a:r>
              <a:rPr lang="en-US" sz="2000" dirty="0" smtClean="0">
                <a:cs typeface="Times New Roman" panose="02020603050405020304" pitchFamily="18" charset="0"/>
              </a:rPr>
              <a:t>The RMD amount is $11,000.</a:t>
            </a:r>
            <a:endParaRPr lang="en-US" sz="2000" dirty="0">
              <a:ea typeface="ヒラギノ角ゴ Pro W3" pitchFamily="-111" charset="-128"/>
              <a:cs typeface="Times New Roman" panose="02020603050405020304" pitchFamily="18" charset="0"/>
            </a:endParaRPr>
          </a:p>
          <a:p>
            <a:pPr marL="285750" indent="-285750" defTabSz="457200">
              <a:spcAft>
                <a:spcPts val="600"/>
              </a:spcAft>
              <a:buFont typeface="Arial" panose="020B0604020202020204" pitchFamily="34" charset="0"/>
              <a:buChar char="•"/>
            </a:pPr>
            <a:r>
              <a:rPr lang="en-US" sz="2000" dirty="0">
                <a:cs typeface="Times New Roman" panose="02020603050405020304" pitchFamily="18" charset="0"/>
              </a:rPr>
              <a:t>Their financial advisor has managed their investments </a:t>
            </a:r>
            <a:r>
              <a:rPr lang="en-US" sz="2000" dirty="0" smtClean="0">
                <a:cs typeface="Times New Roman" panose="02020603050405020304" pitchFamily="18" charset="0"/>
              </a:rPr>
              <a:t>well, </a:t>
            </a:r>
            <a:r>
              <a:rPr lang="en-US" sz="2000" dirty="0">
                <a:cs typeface="Times New Roman" panose="02020603050405020304" pitchFamily="18" charset="0"/>
              </a:rPr>
              <a:t>and </a:t>
            </a:r>
            <a:r>
              <a:rPr lang="en-US" sz="2000" dirty="0" smtClean="0">
                <a:cs typeface="Times New Roman" panose="02020603050405020304" pitchFamily="18" charset="0"/>
              </a:rPr>
              <a:t>they don’t want </a:t>
            </a:r>
            <a:r>
              <a:rPr lang="en-US" sz="2000" dirty="0">
                <a:cs typeface="Times New Roman" panose="02020603050405020304" pitchFamily="18" charset="0"/>
              </a:rPr>
              <a:t>to reposition a lump </a:t>
            </a:r>
            <a:r>
              <a:rPr lang="en-US" sz="2000" dirty="0" smtClean="0">
                <a:cs typeface="Times New Roman" panose="02020603050405020304" pitchFamily="18" charset="0"/>
              </a:rPr>
              <a:t>sum.</a:t>
            </a:r>
            <a:endParaRPr lang="en-US" sz="2000" dirty="0">
              <a:cs typeface="Arial" panose="020B0604020202020204" pitchFamily="34" charset="0"/>
            </a:endParaRPr>
          </a:p>
          <a:p>
            <a:pPr marL="285750" indent="-285750" defTabSz="457200">
              <a:buFont typeface="Arial" panose="020B0604020202020204" pitchFamily="34" charset="0"/>
              <a:buChar char="•"/>
            </a:pPr>
            <a:r>
              <a:rPr lang="en-US" sz="2000" dirty="0">
                <a:cs typeface="Times New Roman" panose="02020603050405020304" pitchFamily="18" charset="0"/>
              </a:rPr>
              <a:t>They understand the costs and can supplement with other income if they incur care expenses.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3200" y="2516869"/>
            <a:ext cx="3352200" cy="2362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3436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41349" y="3619535"/>
            <a:ext cx="7901958" cy="1000802"/>
          </a:xfrm>
          <a:prstGeom prst="rect">
            <a:avLst/>
          </a:prstGeom>
        </p:spPr>
      </p:pic>
      <p:sp>
        <p:nvSpPr>
          <p:cNvPr id="2" name="Title 1"/>
          <p:cNvSpPr>
            <a:spLocks noGrp="1"/>
          </p:cNvSpPr>
          <p:nvPr>
            <p:ph type="title"/>
          </p:nvPr>
        </p:nvSpPr>
        <p:spPr>
          <a:xfrm>
            <a:off x="450849" y="638063"/>
            <a:ext cx="8229600" cy="960438"/>
          </a:xfrm>
        </p:spPr>
        <p:txBody>
          <a:bodyPr/>
          <a:lstStyle/>
          <a:p>
            <a:r>
              <a:rPr lang="en-US" dirty="0"/>
              <a:t>Using r</a:t>
            </a:r>
            <a:r>
              <a:rPr lang="en-US" dirty="0" smtClean="0"/>
              <a:t>equired </a:t>
            </a:r>
            <a:r>
              <a:rPr lang="en-US" dirty="0"/>
              <a:t>m</a:t>
            </a:r>
            <a:r>
              <a:rPr lang="en-US" dirty="0" smtClean="0"/>
              <a:t>inimum </a:t>
            </a:r>
            <a:r>
              <a:rPr lang="en-US" dirty="0"/>
              <a:t>d</a:t>
            </a:r>
            <a:r>
              <a:rPr lang="en-US" dirty="0" smtClean="0"/>
              <a:t>istributions</a:t>
            </a:r>
            <a:br>
              <a:rPr lang="en-US" dirty="0" smtClean="0"/>
            </a:br>
            <a:r>
              <a:rPr lang="en-US" sz="2000" i="1" dirty="0"/>
              <a:t>Hypothetical example</a:t>
            </a:r>
            <a:endParaRPr lang="en-US" sz="2000" dirty="0"/>
          </a:p>
        </p:txBody>
      </p:sp>
      <p:sp>
        <p:nvSpPr>
          <p:cNvPr id="5" name="TextBox 4"/>
          <p:cNvSpPr txBox="1"/>
          <p:nvPr/>
        </p:nvSpPr>
        <p:spPr>
          <a:xfrm>
            <a:off x="6584150" y="3030300"/>
            <a:ext cx="1959157" cy="461665"/>
          </a:xfrm>
          <a:prstGeom prst="rect">
            <a:avLst/>
          </a:prstGeom>
          <a:noFill/>
        </p:spPr>
        <p:txBody>
          <a:bodyPr wrap="square" rtlCol="0">
            <a:spAutoFit/>
          </a:bodyPr>
          <a:lstStyle/>
          <a:p>
            <a:pPr algn="ctr"/>
            <a:r>
              <a:rPr lang="en-US" sz="1200" b="1" dirty="0" smtClean="0"/>
              <a:t>Male, age 70</a:t>
            </a:r>
          </a:p>
          <a:p>
            <a:pPr algn="ctr"/>
            <a:r>
              <a:rPr lang="en-US" sz="1200" b="1" dirty="0" smtClean="0"/>
              <a:t>Female, age 71</a:t>
            </a:r>
            <a:endParaRPr lang="en-US" sz="1200" b="1" dirty="0"/>
          </a:p>
        </p:txBody>
      </p:sp>
      <p:sp>
        <p:nvSpPr>
          <p:cNvPr id="6" name="Down Arrow 5"/>
          <p:cNvSpPr/>
          <p:nvPr/>
        </p:nvSpPr>
        <p:spPr>
          <a:xfrm>
            <a:off x="2082799" y="2535864"/>
            <a:ext cx="180227" cy="792160"/>
          </a:xfrm>
          <a:prstGeom prst="downArrow">
            <a:avLst/>
          </a:prstGeom>
          <a:solidFill>
            <a:schemeClr val="tx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latin typeface="Georgia" panose="02040502050405020303" pitchFamily="18" charset="0"/>
              <a:ea typeface="+mn-ea"/>
              <a:cs typeface="+mn-cs"/>
            </a:endParaRPr>
          </a:p>
        </p:txBody>
      </p:sp>
      <p:sp>
        <p:nvSpPr>
          <p:cNvPr id="7" name="Down Arrow 6"/>
          <p:cNvSpPr/>
          <p:nvPr/>
        </p:nvSpPr>
        <p:spPr>
          <a:xfrm rot="17520245">
            <a:off x="2942806" y="1979216"/>
            <a:ext cx="195155" cy="1924807"/>
          </a:xfrm>
          <a:prstGeom prst="downArrow">
            <a:avLst/>
          </a:prstGeom>
          <a:solidFill>
            <a:schemeClr val="tx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latin typeface="Georgia" panose="02040502050405020303" pitchFamily="18" charset="0"/>
              <a:ea typeface="+mn-ea"/>
              <a:cs typeface="+mn-cs"/>
            </a:endParaRPr>
          </a:p>
        </p:txBody>
      </p:sp>
      <p:sp>
        <p:nvSpPr>
          <p:cNvPr id="8" name="TextBox 7"/>
          <p:cNvSpPr txBox="1"/>
          <p:nvPr/>
        </p:nvSpPr>
        <p:spPr>
          <a:xfrm>
            <a:off x="1607043" y="2107354"/>
            <a:ext cx="2228356" cy="400110"/>
          </a:xfrm>
          <a:prstGeom prst="rect">
            <a:avLst/>
          </a:prstGeom>
          <a:noFill/>
        </p:spPr>
        <p:txBody>
          <a:bodyPr wrap="square" rtlCol="0">
            <a:spAutoFit/>
          </a:bodyPr>
          <a:lstStyle/>
          <a:p>
            <a:r>
              <a:rPr lang="en-US" sz="2000" dirty="0" smtClean="0">
                <a:latin typeface="+mn-lt"/>
                <a:cs typeface="Arial" panose="020B0604020202020204" pitchFamily="34" charset="0"/>
              </a:rPr>
              <a:t>$11,030 </a:t>
            </a:r>
            <a:r>
              <a:rPr lang="en-US" sz="1400" dirty="0" smtClean="0">
                <a:latin typeface="+mn-lt"/>
                <a:cs typeface="Arial" panose="020B0604020202020204" pitchFamily="34" charset="0"/>
              </a:rPr>
              <a:t>premium</a:t>
            </a:r>
            <a:endParaRPr lang="en-US" sz="1400" dirty="0">
              <a:latin typeface="+mn-lt"/>
              <a:cs typeface="Arial" panose="020B0604020202020204" pitchFamily="34" charset="0"/>
            </a:endParaRPr>
          </a:p>
        </p:txBody>
      </p:sp>
      <p:sp>
        <p:nvSpPr>
          <p:cNvPr id="9" name="TextBox 8"/>
          <p:cNvSpPr txBox="1"/>
          <p:nvPr/>
        </p:nvSpPr>
        <p:spPr>
          <a:xfrm>
            <a:off x="1607043" y="3331150"/>
            <a:ext cx="1694956" cy="400110"/>
          </a:xfrm>
          <a:prstGeom prst="rect">
            <a:avLst/>
          </a:prstGeom>
          <a:noFill/>
        </p:spPr>
        <p:txBody>
          <a:bodyPr wrap="square" rtlCol="0">
            <a:spAutoFit/>
          </a:bodyPr>
          <a:lstStyle/>
          <a:p>
            <a:r>
              <a:rPr lang="en-US" sz="2000" dirty="0" smtClean="0">
                <a:latin typeface="+mn-lt"/>
                <a:cs typeface="Arial" panose="020B0604020202020204" pitchFamily="34" charset="0"/>
              </a:rPr>
              <a:t>$6,994</a:t>
            </a:r>
            <a:endParaRPr lang="en-US" sz="2000" dirty="0">
              <a:latin typeface="+mn-lt"/>
              <a:cs typeface="Arial" panose="020B0604020202020204" pitchFamily="34" charset="0"/>
            </a:endParaRPr>
          </a:p>
        </p:txBody>
      </p:sp>
      <p:sp>
        <p:nvSpPr>
          <p:cNvPr id="10" name="TextBox 9"/>
          <p:cNvSpPr txBox="1"/>
          <p:nvPr/>
        </p:nvSpPr>
        <p:spPr>
          <a:xfrm>
            <a:off x="3652080" y="3354969"/>
            <a:ext cx="3096063" cy="400110"/>
          </a:xfrm>
          <a:prstGeom prst="rect">
            <a:avLst/>
          </a:prstGeom>
          <a:noFill/>
        </p:spPr>
        <p:txBody>
          <a:bodyPr wrap="square" rtlCol="0">
            <a:spAutoFit/>
          </a:bodyPr>
          <a:lstStyle/>
          <a:p>
            <a:r>
              <a:rPr lang="en-US" sz="2000" dirty="0" smtClean="0">
                <a:latin typeface="+mn-lt"/>
                <a:cs typeface="Arial" panose="020B0604020202020204" pitchFamily="34" charset="0"/>
              </a:rPr>
              <a:t>$4,036 </a:t>
            </a:r>
            <a:endParaRPr lang="en-US" sz="2000" dirty="0">
              <a:latin typeface="+mn-lt"/>
              <a:cs typeface="Arial" panose="020B060402020202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4150" y="1494559"/>
            <a:ext cx="1959158" cy="144524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727113" y="4699572"/>
            <a:ext cx="7953336" cy="1323439"/>
          </a:xfrm>
          <a:prstGeom prst="rect">
            <a:avLst/>
          </a:prstGeom>
          <a:noFill/>
        </p:spPr>
        <p:txBody>
          <a:bodyPr wrap="square" rtlCol="0">
            <a:spAutoFit/>
          </a:bodyPr>
          <a:lstStyle/>
          <a:p>
            <a:pPr marL="342900" indent="-342900" defTabSz="457200">
              <a:buFont typeface="Arial" panose="020B0604020202020204" pitchFamily="34" charset="0"/>
              <a:buChar char="•"/>
            </a:pPr>
            <a:r>
              <a:rPr lang="en-US" sz="1600" dirty="0" smtClean="0">
                <a:solidFill>
                  <a:prstClr val="black"/>
                </a:solidFill>
                <a:latin typeface="+mn-lt"/>
                <a:cs typeface="Times New Roman" panose="02020603050405020304" pitchFamily="18" charset="0"/>
              </a:rPr>
              <a:t>Total </a:t>
            </a:r>
            <a:r>
              <a:rPr lang="en-US" sz="1600" dirty="0">
                <a:solidFill>
                  <a:prstClr val="black"/>
                </a:solidFill>
                <a:cs typeface="Times New Roman" panose="02020603050405020304" pitchFamily="18" charset="0"/>
              </a:rPr>
              <a:t>p</a:t>
            </a:r>
            <a:r>
              <a:rPr lang="en-US" sz="1600" dirty="0" smtClean="0">
                <a:solidFill>
                  <a:prstClr val="black"/>
                </a:solidFill>
                <a:latin typeface="+mn-lt"/>
                <a:cs typeface="Times New Roman" panose="02020603050405020304" pitchFamily="18" charset="0"/>
              </a:rPr>
              <a:t>remium: $11,030 per year</a:t>
            </a:r>
          </a:p>
          <a:p>
            <a:pPr marL="342900" indent="-342900">
              <a:buFont typeface="Arial" panose="020B0604020202020204" pitchFamily="34" charset="0"/>
              <a:buChar char="•"/>
            </a:pPr>
            <a:r>
              <a:rPr lang="en-US" sz="1600" dirty="0" smtClean="0">
                <a:solidFill>
                  <a:prstClr val="black"/>
                </a:solidFill>
                <a:latin typeface="+mn-lt"/>
                <a:cs typeface="Times New Roman" panose="02020603050405020304" pitchFamily="18" charset="0"/>
              </a:rPr>
              <a:t>$</a:t>
            </a:r>
            <a:r>
              <a:rPr lang="en-US" sz="1600" dirty="0">
                <a:solidFill>
                  <a:prstClr val="black"/>
                </a:solidFill>
                <a:latin typeface="+mn-lt"/>
                <a:cs typeface="Times New Roman" panose="02020603050405020304" pitchFamily="18" charset="0"/>
              </a:rPr>
              <a:t>60,000 per year </a:t>
            </a:r>
            <a:r>
              <a:rPr lang="en-US" sz="1600" dirty="0" smtClean="0">
                <a:solidFill>
                  <a:prstClr val="black"/>
                </a:solidFill>
                <a:latin typeface="+mn-lt"/>
                <a:cs typeface="Times New Roman" panose="02020603050405020304" pitchFamily="18" charset="0"/>
              </a:rPr>
              <a:t>EACH </a:t>
            </a:r>
            <a:r>
              <a:rPr lang="en-US" sz="1600" dirty="0">
                <a:solidFill>
                  <a:srgbClr val="173D65"/>
                </a:solidFill>
                <a:ea typeface="ヒラギノ角ゴ Pro W3" pitchFamily="-111" charset="-128"/>
                <a:cs typeface="Arial" panose="020B0604020202020204" pitchFamily="34" charset="0"/>
              </a:rPr>
              <a:t>—</a:t>
            </a:r>
            <a:r>
              <a:rPr lang="en-US" sz="1600" dirty="0" smtClean="0">
                <a:solidFill>
                  <a:prstClr val="black"/>
                </a:solidFill>
                <a:latin typeface="+mn-lt"/>
                <a:cs typeface="Times New Roman" panose="02020603050405020304" pitchFamily="18" charset="0"/>
              </a:rPr>
              <a:t> </a:t>
            </a:r>
            <a:r>
              <a:rPr lang="en-US" sz="1600" dirty="0">
                <a:solidFill>
                  <a:prstClr val="black"/>
                </a:solidFill>
                <a:latin typeface="+mn-lt"/>
                <a:cs typeface="Times New Roman" panose="02020603050405020304" pitchFamily="18" charset="0"/>
              </a:rPr>
              <a:t>lifetime income stream specifically for </a:t>
            </a:r>
            <a:r>
              <a:rPr lang="en-US" sz="1600" dirty="0" smtClean="0">
                <a:solidFill>
                  <a:prstClr val="black"/>
                </a:solidFill>
                <a:latin typeface="+mn-lt"/>
                <a:cs typeface="Times New Roman" panose="02020603050405020304" pitchFamily="18" charset="0"/>
              </a:rPr>
              <a:t>long-term care expenses</a:t>
            </a:r>
            <a:endParaRPr lang="en-US" sz="1600" dirty="0">
              <a:solidFill>
                <a:prstClr val="black"/>
              </a:solidFill>
              <a:latin typeface="+mn-lt"/>
              <a:cs typeface="Times New Roman" panose="02020603050405020304" pitchFamily="18" charset="0"/>
            </a:endParaRPr>
          </a:p>
          <a:p>
            <a:pPr marL="342900" indent="-342900">
              <a:buFont typeface="Arial" panose="020B0604020202020204" pitchFamily="34" charset="0"/>
              <a:buChar char="•"/>
            </a:pPr>
            <a:r>
              <a:rPr lang="en-US" sz="1600" dirty="0" smtClean="0">
                <a:solidFill>
                  <a:prstClr val="black"/>
                </a:solidFill>
                <a:latin typeface="+mn-lt"/>
                <a:cs typeface="Times New Roman" panose="02020603050405020304" pitchFamily="18" charset="0"/>
              </a:rPr>
              <a:t>$</a:t>
            </a:r>
            <a:r>
              <a:rPr lang="en-US" sz="1600" dirty="0">
                <a:solidFill>
                  <a:prstClr val="black"/>
                </a:solidFill>
                <a:latin typeface="+mn-lt"/>
                <a:cs typeface="Times New Roman" panose="02020603050405020304" pitchFamily="18" charset="0"/>
              </a:rPr>
              <a:t>120,000 per year </a:t>
            </a:r>
            <a:r>
              <a:rPr lang="en-US" sz="1600" dirty="0" smtClean="0">
                <a:solidFill>
                  <a:prstClr val="black"/>
                </a:solidFill>
                <a:latin typeface="+mn-lt"/>
                <a:cs typeface="Times New Roman" panose="02020603050405020304" pitchFamily="18" charset="0"/>
              </a:rPr>
              <a:t>BOTH </a:t>
            </a:r>
            <a:r>
              <a:rPr lang="en-US" sz="1600" dirty="0">
                <a:solidFill>
                  <a:srgbClr val="173D65"/>
                </a:solidFill>
                <a:ea typeface="ヒラギノ角ゴ Pro W3" pitchFamily="-111" charset="-128"/>
                <a:cs typeface="Arial" panose="020B0604020202020204" pitchFamily="34" charset="0"/>
              </a:rPr>
              <a:t>—</a:t>
            </a:r>
            <a:r>
              <a:rPr lang="en-US" sz="1600" dirty="0" smtClean="0">
                <a:solidFill>
                  <a:prstClr val="black"/>
                </a:solidFill>
                <a:latin typeface="+mn-lt"/>
                <a:cs typeface="Times New Roman" panose="02020603050405020304" pitchFamily="18" charset="0"/>
              </a:rPr>
              <a:t> </a:t>
            </a:r>
            <a:r>
              <a:rPr lang="en-US" sz="1600" dirty="0">
                <a:solidFill>
                  <a:prstClr val="black"/>
                </a:solidFill>
                <a:latin typeface="+mn-lt"/>
                <a:cs typeface="Times New Roman" panose="02020603050405020304" pitchFamily="18" charset="0"/>
              </a:rPr>
              <a:t>lifetime income stream specifically for </a:t>
            </a:r>
            <a:r>
              <a:rPr lang="en-US" sz="1600" dirty="0" smtClean="0">
                <a:solidFill>
                  <a:prstClr val="black"/>
                </a:solidFill>
                <a:latin typeface="+mn-lt"/>
                <a:cs typeface="Times New Roman" panose="02020603050405020304" pitchFamily="18" charset="0"/>
              </a:rPr>
              <a:t>long-term care expenses</a:t>
            </a:r>
            <a:endParaRPr lang="en-US" sz="1600" dirty="0">
              <a:solidFill>
                <a:prstClr val="black"/>
              </a:solidFill>
              <a:latin typeface="+mn-lt"/>
              <a:cs typeface="Times New Roman" panose="02020603050405020304" pitchFamily="18" charset="0"/>
            </a:endParaRPr>
          </a:p>
        </p:txBody>
      </p:sp>
    </p:spTree>
    <p:extLst>
      <p:ext uri="{BB962C8B-B14F-4D97-AF65-F5344CB8AC3E}">
        <p14:creationId xmlns:p14="http://schemas.microsoft.com/office/powerpoint/2010/main" val="153781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17" y="364672"/>
            <a:ext cx="8229600" cy="960438"/>
          </a:xfrm>
        </p:spPr>
        <p:txBody>
          <a:bodyPr/>
          <a:lstStyle/>
          <a:p>
            <a:r>
              <a:rPr lang="en-US" dirty="0" smtClean="0"/>
              <a:t>Using the income </a:t>
            </a:r>
            <a:r>
              <a:rPr lang="en-US" dirty="0"/>
              <a:t>r</a:t>
            </a:r>
            <a:r>
              <a:rPr lang="en-US" dirty="0" smtClean="0"/>
              <a:t>ider </a:t>
            </a:r>
            <a:br>
              <a:rPr lang="en-US" dirty="0" smtClean="0"/>
            </a:br>
            <a:r>
              <a:rPr lang="en-US" dirty="0" smtClean="0"/>
              <a:t>on an existing annuity</a:t>
            </a:r>
            <a:br>
              <a:rPr lang="en-US" dirty="0" smtClean="0"/>
            </a:br>
            <a:r>
              <a:rPr lang="en-US" sz="2000" i="1" dirty="0"/>
              <a:t>Hypothetical example</a:t>
            </a:r>
            <a:endParaRPr lang="en-US" sz="2000" dirty="0"/>
          </a:p>
        </p:txBody>
      </p:sp>
      <p:sp>
        <p:nvSpPr>
          <p:cNvPr id="7" name="TextBox 6"/>
          <p:cNvSpPr txBox="1"/>
          <p:nvPr/>
        </p:nvSpPr>
        <p:spPr>
          <a:xfrm>
            <a:off x="6482501" y="5114014"/>
            <a:ext cx="1826141" cy="369332"/>
          </a:xfrm>
          <a:prstGeom prst="rect">
            <a:avLst/>
          </a:prstGeom>
          <a:noFill/>
        </p:spPr>
        <p:txBody>
          <a:bodyPr wrap="none" rtlCol="0">
            <a:spAutoFit/>
          </a:bodyPr>
          <a:lstStyle/>
          <a:p>
            <a:r>
              <a:rPr lang="en-US" b="1" dirty="0" smtClean="0"/>
              <a:t>Female, age 65</a:t>
            </a:r>
            <a:endParaRPr lang="en-US" b="1" dirty="0"/>
          </a:p>
        </p:txBody>
      </p:sp>
      <p:sp>
        <p:nvSpPr>
          <p:cNvPr id="8" name="Rectangle 7"/>
          <p:cNvSpPr/>
          <p:nvPr/>
        </p:nvSpPr>
        <p:spPr>
          <a:xfrm>
            <a:off x="517793" y="2018240"/>
            <a:ext cx="5396033" cy="3370153"/>
          </a:xfrm>
          <a:prstGeom prst="rect">
            <a:avLst/>
          </a:prstGeom>
        </p:spPr>
        <p:txBody>
          <a:bodyPr wrap="square">
            <a:spAutoFit/>
          </a:bodyPr>
          <a:lstStyle/>
          <a:p>
            <a:pPr marL="285750" indent="-285750" defTabSz="457200">
              <a:spcAft>
                <a:spcPts val="600"/>
              </a:spcAft>
              <a:buFont typeface="Arial" panose="020B0604020202020204" pitchFamily="34" charset="0"/>
              <a:buChar char="•"/>
            </a:pPr>
            <a:r>
              <a:rPr lang="en-US" dirty="0">
                <a:cs typeface="Times New Roman" panose="02020603050405020304" pitchFamily="18" charset="0"/>
              </a:rPr>
              <a:t>This client is concerned </a:t>
            </a:r>
            <a:r>
              <a:rPr lang="en-US" dirty="0" smtClean="0">
                <a:cs typeface="Times New Roman" panose="02020603050405020304" pitchFamily="18" charset="0"/>
              </a:rPr>
              <a:t>she’ll need care. She doesn’t want </a:t>
            </a:r>
            <a:r>
              <a:rPr lang="en-US" dirty="0">
                <a:cs typeface="Times New Roman" panose="02020603050405020304" pitchFamily="18" charset="0"/>
              </a:rPr>
              <a:t>to </a:t>
            </a:r>
            <a:r>
              <a:rPr lang="en-US" dirty="0" smtClean="0">
                <a:cs typeface="Times New Roman" panose="02020603050405020304" pitchFamily="18" charset="0"/>
              </a:rPr>
              <a:t>become </a:t>
            </a:r>
            <a:r>
              <a:rPr lang="en-US" dirty="0">
                <a:cs typeface="Times New Roman" panose="02020603050405020304" pitchFamily="18" charset="0"/>
              </a:rPr>
              <a:t>a burden </a:t>
            </a:r>
            <a:r>
              <a:rPr lang="en-US" dirty="0" smtClean="0">
                <a:cs typeface="Times New Roman" panose="02020603050405020304" pitchFamily="18" charset="0"/>
              </a:rPr>
              <a:t>to her family members, who are scattered across the country.</a:t>
            </a:r>
            <a:endParaRPr lang="en-US" dirty="0">
              <a:cs typeface="Times New Roman" panose="02020603050405020304" pitchFamily="18" charset="0"/>
            </a:endParaRPr>
          </a:p>
          <a:p>
            <a:pPr marL="285750" indent="-285750" defTabSz="457200">
              <a:spcAft>
                <a:spcPts val="600"/>
              </a:spcAft>
              <a:buFont typeface="Arial" panose="020B0604020202020204" pitchFamily="34" charset="0"/>
              <a:buChar char="•"/>
            </a:pPr>
            <a:r>
              <a:rPr lang="en-US" dirty="0">
                <a:cs typeface="Times New Roman" panose="02020603050405020304" pitchFamily="18" charset="0"/>
              </a:rPr>
              <a:t>She has a good </a:t>
            </a:r>
            <a:r>
              <a:rPr lang="en-US" dirty="0" smtClean="0">
                <a:cs typeface="Times New Roman" panose="02020603050405020304" pitchFamily="18" charset="0"/>
              </a:rPr>
              <a:t>income </a:t>
            </a:r>
            <a:r>
              <a:rPr lang="en-US" dirty="0">
                <a:cs typeface="Times New Roman" panose="02020603050405020304" pitchFamily="18" charset="0"/>
              </a:rPr>
              <a:t>but cannot afford </a:t>
            </a:r>
            <a:r>
              <a:rPr lang="en-US" dirty="0" smtClean="0">
                <a:cs typeface="Times New Roman" panose="02020603050405020304" pitchFamily="18" charset="0"/>
              </a:rPr>
              <a:t>additional </a:t>
            </a:r>
            <a:r>
              <a:rPr lang="en-US" dirty="0">
                <a:cs typeface="Times New Roman" panose="02020603050405020304" pitchFamily="18" charset="0"/>
              </a:rPr>
              <a:t>expenses</a:t>
            </a:r>
            <a:r>
              <a:rPr lang="en-US" dirty="0" smtClean="0">
                <a:cs typeface="Times New Roman" panose="02020603050405020304" pitchFamily="18" charset="0"/>
              </a:rPr>
              <a:t>.</a:t>
            </a:r>
            <a:endParaRPr lang="en-US" dirty="0">
              <a:cs typeface="Times New Roman" panose="02020603050405020304" pitchFamily="18" charset="0"/>
            </a:endParaRPr>
          </a:p>
          <a:p>
            <a:pPr marL="285750" indent="-285750" defTabSz="457200">
              <a:spcAft>
                <a:spcPts val="600"/>
              </a:spcAft>
              <a:buFont typeface="Arial" panose="020B0604020202020204" pitchFamily="34" charset="0"/>
              <a:buChar char="•"/>
            </a:pPr>
            <a:r>
              <a:rPr lang="en-US" dirty="0">
                <a:cs typeface="Times New Roman" panose="02020603050405020304" pitchFamily="18" charset="0"/>
              </a:rPr>
              <a:t>She bought an annuity with an income rider several years ago and has no plans for that income</a:t>
            </a:r>
            <a:r>
              <a:rPr lang="en-US" dirty="0" smtClean="0">
                <a:cs typeface="Times New Roman" panose="02020603050405020304" pitchFamily="18" charset="0"/>
              </a:rPr>
              <a:t>.</a:t>
            </a:r>
            <a:endParaRPr lang="en-US" dirty="0">
              <a:cs typeface="Times New Roman" panose="02020603050405020304" pitchFamily="18" charset="0"/>
            </a:endParaRPr>
          </a:p>
          <a:p>
            <a:pPr marL="285750" indent="-285750" defTabSz="457200">
              <a:buFont typeface="Arial" panose="020B0604020202020204" pitchFamily="34" charset="0"/>
              <a:buChar char="•"/>
            </a:pPr>
            <a:r>
              <a:rPr lang="en-US" dirty="0">
                <a:cs typeface="Arial" panose="020B0604020202020204" pitchFamily="34" charset="0"/>
              </a:rPr>
              <a:t>She decided to turn on the $12,000 income </a:t>
            </a:r>
            <a:r>
              <a:rPr lang="en-US" dirty="0" smtClean="0">
                <a:cs typeface="Arial" panose="020B0604020202020204" pitchFamily="34" charset="0"/>
              </a:rPr>
              <a:t>rider (withholding 20 percent </a:t>
            </a:r>
            <a:r>
              <a:rPr lang="en-US" dirty="0">
                <a:cs typeface="Arial" panose="020B0604020202020204" pitchFamily="34" charset="0"/>
              </a:rPr>
              <a:t>for </a:t>
            </a:r>
            <a:r>
              <a:rPr lang="en-US" dirty="0" smtClean="0">
                <a:cs typeface="Arial" panose="020B0604020202020204" pitchFamily="34" charset="0"/>
              </a:rPr>
              <a:t>taxes) </a:t>
            </a:r>
            <a:r>
              <a:rPr lang="en-US" dirty="0">
                <a:cs typeface="Arial" panose="020B0604020202020204" pitchFamily="34" charset="0"/>
              </a:rPr>
              <a:t>to pay for her policy.</a:t>
            </a:r>
            <a:endParaRPr lang="en-US" dirty="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4785" y="2342529"/>
            <a:ext cx="2721574" cy="27215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580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41348" y="3182803"/>
            <a:ext cx="7895247" cy="1000802"/>
          </a:xfrm>
          <a:prstGeom prst="rect">
            <a:avLst/>
          </a:prstGeom>
        </p:spPr>
      </p:pic>
      <p:sp>
        <p:nvSpPr>
          <p:cNvPr id="2" name="Title 1"/>
          <p:cNvSpPr>
            <a:spLocks noGrp="1"/>
          </p:cNvSpPr>
          <p:nvPr>
            <p:ph type="title"/>
          </p:nvPr>
        </p:nvSpPr>
        <p:spPr>
          <a:xfrm>
            <a:off x="342900" y="335120"/>
            <a:ext cx="8229600" cy="960438"/>
          </a:xfrm>
        </p:spPr>
        <p:txBody>
          <a:bodyPr/>
          <a:lstStyle/>
          <a:p>
            <a:r>
              <a:rPr lang="en-US" dirty="0"/>
              <a:t>Using </a:t>
            </a:r>
            <a:r>
              <a:rPr lang="en-US" dirty="0" smtClean="0"/>
              <a:t>the income </a:t>
            </a:r>
            <a:r>
              <a:rPr lang="en-US" dirty="0"/>
              <a:t>r</a:t>
            </a:r>
            <a:r>
              <a:rPr lang="en-US" dirty="0" smtClean="0"/>
              <a:t>ider </a:t>
            </a:r>
            <a:br>
              <a:rPr lang="en-US" dirty="0" smtClean="0"/>
            </a:br>
            <a:r>
              <a:rPr lang="en-US" dirty="0" smtClean="0"/>
              <a:t>on an existing annuity</a:t>
            </a:r>
            <a:br>
              <a:rPr lang="en-US" dirty="0" smtClean="0"/>
            </a:br>
            <a:r>
              <a:rPr lang="en-US" sz="2000" i="1" dirty="0"/>
              <a:t>Hypothetical example</a:t>
            </a:r>
            <a:endParaRPr lang="en-US" sz="2000" dirty="0"/>
          </a:p>
        </p:txBody>
      </p:sp>
      <p:sp>
        <p:nvSpPr>
          <p:cNvPr id="5" name="TextBox 4"/>
          <p:cNvSpPr txBox="1"/>
          <p:nvPr/>
        </p:nvSpPr>
        <p:spPr>
          <a:xfrm>
            <a:off x="7044505" y="2930255"/>
            <a:ext cx="1492092" cy="276999"/>
          </a:xfrm>
          <a:prstGeom prst="rect">
            <a:avLst/>
          </a:prstGeom>
          <a:noFill/>
        </p:spPr>
        <p:txBody>
          <a:bodyPr wrap="square" rtlCol="0">
            <a:spAutoFit/>
          </a:bodyPr>
          <a:lstStyle/>
          <a:p>
            <a:pPr algn="ctr"/>
            <a:r>
              <a:rPr lang="en-US" sz="1200" b="1" dirty="0" smtClean="0"/>
              <a:t>Female, age 65</a:t>
            </a:r>
            <a:endParaRPr lang="en-US" sz="1200" b="1" dirty="0"/>
          </a:p>
        </p:txBody>
      </p:sp>
      <p:sp>
        <p:nvSpPr>
          <p:cNvPr id="6" name="Down Arrow 5"/>
          <p:cNvSpPr/>
          <p:nvPr/>
        </p:nvSpPr>
        <p:spPr>
          <a:xfrm>
            <a:off x="2082799" y="2099132"/>
            <a:ext cx="180227" cy="792160"/>
          </a:xfrm>
          <a:prstGeom prst="downArrow">
            <a:avLst/>
          </a:prstGeom>
          <a:solidFill>
            <a:schemeClr val="tx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latin typeface="Georgia" panose="02040502050405020303" pitchFamily="18" charset="0"/>
              <a:ea typeface="+mn-ea"/>
              <a:cs typeface="+mn-cs"/>
            </a:endParaRPr>
          </a:p>
        </p:txBody>
      </p:sp>
      <p:sp>
        <p:nvSpPr>
          <p:cNvPr id="7" name="Down Arrow 6"/>
          <p:cNvSpPr/>
          <p:nvPr/>
        </p:nvSpPr>
        <p:spPr>
          <a:xfrm rot="17520245">
            <a:off x="2942806" y="1542484"/>
            <a:ext cx="195155" cy="1924807"/>
          </a:xfrm>
          <a:prstGeom prst="downArrow">
            <a:avLst/>
          </a:prstGeom>
          <a:solidFill>
            <a:schemeClr val="tx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latin typeface="Georgia" panose="02040502050405020303" pitchFamily="18" charset="0"/>
              <a:ea typeface="+mn-ea"/>
              <a:cs typeface="+mn-cs"/>
            </a:endParaRPr>
          </a:p>
        </p:txBody>
      </p:sp>
      <p:sp>
        <p:nvSpPr>
          <p:cNvPr id="8" name="TextBox 7"/>
          <p:cNvSpPr txBox="1"/>
          <p:nvPr/>
        </p:nvSpPr>
        <p:spPr>
          <a:xfrm>
            <a:off x="1423724" y="1732198"/>
            <a:ext cx="2228356" cy="400110"/>
          </a:xfrm>
          <a:prstGeom prst="rect">
            <a:avLst/>
          </a:prstGeom>
          <a:noFill/>
        </p:spPr>
        <p:txBody>
          <a:bodyPr wrap="square" rtlCol="0">
            <a:spAutoFit/>
          </a:bodyPr>
          <a:lstStyle/>
          <a:p>
            <a:r>
              <a:rPr lang="en-US" sz="2000" dirty="0" smtClean="0">
                <a:latin typeface="+mn-lt"/>
                <a:cs typeface="Arial" panose="020B0604020202020204" pitchFamily="34" charset="0"/>
              </a:rPr>
              <a:t>$9,600 </a:t>
            </a:r>
            <a:r>
              <a:rPr lang="en-US" sz="1400" dirty="0" smtClean="0">
                <a:latin typeface="+mn-lt"/>
                <a:cs typeface="Arial" panose="020B0604020202020204" pitchFamily="34" charset="0"/>
              </a:rPr>
              <a:t>premium</a:t>
            </a:r>
            <a:endParaRPr lang="en-US" sz="1400" dirty="0">
              <a:latin typeface="+mn-lt"/>
              <a:cs typeface="Arial" panose="020B0604020202020204" pitchFamily="34" charset="0"/>
            </a:endParaRPr>
          </a:p>
        </p:txBody>
      </p:sp>
      <p:sp>
        <p:nvSpPr>
          <p:cNvPr id="9" name="TextBox 8"/>
          <p:cNvSpPr txBox="1"/>
          <p:nvPr/>
        </p:nvSpPr>
        <p:spPr>
          <a:xfrm>
            <a:off x="1607043" y="2894418"/>
            <a:ext cx="1694956" cy="400110"/>
          </a:xfrm>
          <a:prstGeom prst="rect">
            <a:avLst/>
          </a:prstGeom>
          <a:noFill/>
        </p:spPr>
        <p:txBody>
          <a:bodyPr wrap="square" rtlCol="0">
            <a:spAutoFit/>
          </a:bodyPr>
          <a:lstStyle/>
          <a:p>
            <a:r>
              <a:rPr lang="en-US" sz="2000" dirty="0" smtClean="0">
                <a:latin typeface="+mn-lt"/>
                <a:cs typeface="Arial" panose="020B0604020202020204" pitchFamily="34" charset="0"/>
              </a:rPr>
              <a:t>$7,448</a:t>
            </a:r>
            <a:endParaRPr lang="en-US" sz="2000" dirty="0">
              <a:latin typeface="+mn-lt"/>
              <a:cs typeface="Arial" panose="020B0604020202020204" pitchFamily="34" charset="0"/>
            </a:endParaRPr>
          </a:p>
        </p:txBody>
      </p:sp>
      <p:sp>
        <p:nvSpPr>
          <p:cNvPr id="10" name="TextBox 9"/>
          <p:cNvSpPr txBox="1"/>
          <p:nvPr/>
        </p:nvSpPr>
        <p:spPr>
          <a:xfrm>
            <a:off x="3652080" y="2918237"/>
            <a:ext cx="3096063" cy="400110"/>
          </a:xfrm>
          <a:prstGeom prst="rect">
            <a:avLst/>
          </a:prstGeom>
          <a:noFill/>
        </p:spPr>
        <p:txBody>
          <a:bodyPr wrap="square" rtlCol="0">
            <a:spAutoFit/>
          </a:bodyPr>
          <a:lstStyle/>
          <a:p>
            <a:r>
              <a:rPr lang="en-US" sz="2000" dirty="0" smtClean="0">
                <a:latin typeface="+mn-lt"/>
                <a:cs typeface="Arial" panose="020B0604020202020204" pitchFamily="34" charset="0"/>
              </a:rPr>
              <a:t>$2,152 </a:t>
            </a:r>
            <a:endParaRPr lang="en-US" sz="2000" dirty="0">
              <a:latin typeface="+mn-lt"/>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504" y="1371089"/>
            <a:ext cx="1492092" cy="1492092"/>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746456" y="3786390"/>
            <a:ext cx="8190864" cy="1323439"/>
          </a:xfrm>
          <a:prstGeom prst="rect">
            <a:avLst/>
          </a:prstGeom>
          <a:noFill/>
        </p:spPr>
        <p:txBody>
          <a:bodyPr wrap="square" rtlCol="0">
            <a:spAutoFit/>
          </a:bodyPr>
          <a:lstStyle/>
          <a:p>
            <a:pPr defTabSz="457200"/>
            <a:endParaRPr lang="en-US" sz="1600" dirty="0" smtClean="0">
              <a:solidFill>
                <a:prstClr val="black"/>
              </a:solidFill>
              <a:latin typeface="+mn-lt"/>
              <a:cs typeface="Times New Roman" panose="02020603050405020304" pitchFamily="18" charset="0"/>
            </a:endParaRPr>
          </a:p>
          <a:p>
            <a:pPr defTabSz="457200"/>
            <a:endParaRPr lang="en-US" sz="1600" dirty="0" smtClean="0">
              <a:solidFill>
                <a:prstClr val="black"/>
              </a:solidFill>
              <a:latin typeface="+mn-lt"/>
              <a:cs typeface="Times New Roman" panose="02020603050405020304" pitchFamily="18" charset="0"/>
            </a:endParaRPr>
          </a:p>
          <a:p>
            <a:pPr marL="342900" indent="-342900" defTabSz="457200">
              <a:buFont typeface="Arial" panose="020B0604020202020204" pitchFamily="34" charset="0"/>
              <a:buChar char="•"/>
            </a:pPr>
            <a:r>
              <a:rPr lang="en-US" sz="1600" dirty="0" smtClean="0">
                <a:solidFill>
                  <a:prstClr val="black"/>
                </a:solidFill>
                <a:latin typeface="+mn-lt"/>
                <a:cs typeface="Times New Roman" panose="02020603050405020304" pitchFamily="18" charset="0"/>
              </a:rPr>
              <a:t>Total premium: $9,600 per year</a:t>
            </a:r>
          </a:p>
          <a:p>
            <a:pPr marL="342900" indent="-342900">
              <a:buFont typeface="Arial" panose="020B0604020202020204" pitchFamily="34" charset="0"/>
              <a:buChar char="•"/>
            </a:pPr>
            <a:r>
              <a:rPr lang="en-US" sz="1600" dirty="0" smtClean="0">
                <a:solidFill>
                  <a:prstClr val="black"/>
                </a:solidFill>
                <a:latin typeface="+mn-lt"/>
                <a:cs typeface="Times New Roman" panose="02020603050405020304" pitchFamily="18" charset="0"/>
              </a:rPr>
              <a:t>$79,056 </a:t>
            </a:r>
            <a:r>
              <a:rPr lang="en-US" sz="1600" dirty="0">
                <a:solidFill>
                  <a:prstClr val="black"/>
                </a:solidFill>
                <a:latin typeface="+mn-lt"/>
                <a:cs typeface="Times New Roman" panose="02020603050405020304" pitchFamily="18" charset="0"/>
              </a:rPr>
              <a:t>per year </a:t>
            </a:r>
            <a:r>
              <a:rPr lang="en-US" sz="1600" dirty="0">
                <a:solidFill>
                  <a:srgbClr val="173D65"/>
                </a:solidFill>
                <a:ea typeface="ヒラギノ角ゴ Pro W3" pitchFamily="-111" charset="-128"/>
                <a:cs typeface="Arial" panose="020B0604020202020204" pitchFamily="34" charset="0"/>
              </a:rPr>
              <a:t>—</a:t>
            </a:r>
            <a:r>
              <a:rPr lang="en-US" sz="1600" dirty="0" smtClean="0">
                <a:solidFill>
                  <a:prstClr val="black"/>
                </a:solidFill>
                <a:latin typeface="+mn-lt"/>
                <a:cs typeface="Times New Roman" panose="02020603050405020304" pitchFamily="18" charset="0"/>
              </a:rPr>
              <a:t> </a:t>
            </a:r>
            <a:r>
              <a:rPr lang="en-US" sz="1600" dirty="0">
                <a:solidFill>
                  <a:prstClr val="black"/>
                </a:solidFill>
                <a:latin typeface="+mn-lt"/>
                <a:cs typeface="Times New Roman" panose="02020603050405020304" pitchFamily="18" charset="0"/>
              </a:rPr>
              <a:t>lifetime income stream specifically for </a:t>
            </a:r>
            <a:r>
              <a:rPr lang="en-US" sz="1600" dirty="0" smtClean="0">
                <a:solidFill>
                  <a:prstClr val="black"/>
                </a:solidFill>
                <a:latin typeface="+mn-lt"/>
                <a:cs typeface="Times New Roman" panose="02020603050405020304" pitchFamily="18" charset="0"/>
              </a:rPr>
              <a:t>long-term care expenses</a:t>
            </a:r>
          </a:p>
          <a:p>
            <a:pPr marL="342900" indent="-342900">
              <a:buFont typeface="Arial" panose="020B0604020202020204" pitchFamily="34" charset="0"/>
              <a:buChar char="•"/>
            </a:pPr>
            <a:r>
              <a:rPr lang="en-US" sz="1600" dirty="0" smtClean="0">
                <a:solidFill>
                  <a:prstClr val="black"/>
                </a:solidFill>
                <a:latin typeface="+mn-lt"/>
                <a:cs typeface="Times New Roman" panose="02020603050405020304" pitchFamily="18" charset="0"/>
              </a:rPr>
              <a:t>$6,588 per month </a:t>
            </a:r>
            <a:r>
              <a:rPr lang="en-US" sz="1600" dirty="0" smtClean="0">
                <a:solidFill>
                  <a:srgbClr val="173D65"/>
                </a:solidFill>
                <a:ea typeface="ヒラギノ角ゴ Pro W3" pitchFamily="-111" charset="-128"/>
                <a:cs typeface="Arial" panose="020B0604020202020204" pitchFamily="34" charset="0"/>
              </a:rPr>
              <a:t>—</a:t>
            </a:r>
            <a:r>
              <a:rPr lang="en-US" sz="1600" dirty="0">
                <a:solidFill>
                  <a:prstClr val="black"/>
                </a:solidFill>
                <a:cs typeface="Times New Roman" panose="02020603050405020304" pitchFamily="18" charset="0"/>
              </a:rPr>
              <a:t> </a:t>
            </a:r>
            <a:r>
              <a:rPr lang="en-US" sz="1600" dirty="0" smtClean="0">
                <a:solidFill>
                  <a:prstClr val="black"/>
                </a:solidFill>
                <a:latin typeface="+mn-lt"/>
                <a:cs typeface="Times New Roman" panose="02020603050405020304" pitchFamily="18" charset="0"/>
              </a:rPr>
              <a:t>lifetime income stream specifically for long-term care expenses</a:t>
            </a:r>
            <a:endParaRPr lang="en-US" sz="1600" dirty="0">
              <a:solidFill>
                <a:prstClr val="black"/>
              </a:solidFill>
              <a:latin typeface="+mn-lt"/>
              <a:cs typeface="Times New Roman" panose="02020603050405020304" pitchFamily="18" charset="0"/>
            </a:endParaRPr>
          </a:p>
        </p:txBody>
      </p:sp>
    </p:spTree>
    <p:extLst>
      <p:ext uri="{BB962C8B-B14F-4D97-AF65-F5344CB8AC3E}">
        <p14:creationId xmlns:p14="http://schemas.microsoft.com/office/powerpoint/2010/main" val="234916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00" y="389664"/>
            <a:ext cx="8229600" cy="960438"/>
          </a:xfrm>
        </p:spPr>
        <p:txBody>
          <a:bodyPr/>
          <a:lstStyle/>
          <a:p>
            <a:r>
              <a:rPr lang="en-US" dirty="0" smtClean="0"/>
              <a:t>Using an existing annuity with </a:t>
            </a:r>
            <a:br>
              <a:rPr lang="en-US" dirty="0" smtClean="0"/>
            </a:br>
            <a:r>
              <a:rPr lang="en-US" dirty="0" smtClean="0"/>
              <a:t>a 3</a:t>
            </a:r>
            <a:r>
              <a:rPr lang="en-US" dirty="0"/>
              <a:t> </a:t>
            </a:r>
            <a:r>
              <a:rPr lang="en-US" dirty="0" smtClean="0"/>
              <a:t>percent guarantee</a:t>
            </a:r>
            <a:br>
              <a:rPr lang="en-US" dirty="0" smtClean="0"/>
            </a:br>
            <a:r>
              <a:rPr lang="en-US" sz="2000" i="1" dirty="0"/>
              <a:t>Hypothetical example</a:t>
            </a:r>
            <a:endParaRPr lang="en-US" sz="2000" dirty="0"/>
          </a:p>
        </p:txBody>
      </p:sp>
      <p:sp>
        <p:nvSpPr>
          <p:cNvPr id="7" name="TextBox 6"/>
          <p:cNvSpPr txBox="1"/>
          <p:nvPr/>
        </p:nvSpPr>
        <p:spPr>
          <a:xfrm>
            <a:off x="6420549" y="5080800"/>
            <a:ext cx="1826141" cy="369332"/>
          </a:xfrm>
          <a:prstGeom prst="rect">
            <a:avLst/>
          </a:prstGeom>
          <a:noFill/>
        </p:spPr>
        <p:txBody>
          <a:bodyPr wrap="none" rtlCol="0">
            <a:spAutoFit/>
          </a:bodyPr>
          <a:lstStyle/>
          <a:p>
            <a:r>
              <a:rPr lang="en-US" b="1" dirty="0" smtClean="0"/>
              <a:t>Female, age 81</a:t>
            </a:r>
            <a:endParaRPr lang="en-US" b="1" dirty="0"/>
          </a:p>
        </p:txBody>
      </p:sp>
      <p:sp>
        <p:nvSpPr>
          <p:cNvPr id="8" name="Rectangle 7"/>
          <p:cNvSpPr/>
          <p:nvPr/>
        </p:nvSpPr>
        <p:spPr>
          <a:xfrm>
            <a:off x="405800" y="1720783"/>
            <a:ext cx="5508026" cy="3924151"/>
          </a:xfrm>
          <a:prstGeom prst="rect">
            <a:avLst/>
          </a:prstGeom>
        </p:spPr>
        <p:txBody>
          <a:bodyPr wrap="square">
            <a:spAutoFit/>
          </a:bodyPr>
          <a:lstStyle/>
          <a:p>
            <a:pPr marL="285750" indent="-285750" defTabSz="457200">
              <a:spcAft>
                <a:spcPts val="600"/>
              </a:spcAft>
              <a:buFont typeface="Arial" panose="020B0604020202020204" pitchFamily="34" charset="0"/>
              <a:buChar char="•"/>
            </a:pPr>
            <a:r>
              <a:rPr lang="en-US" dirty="0">
                <a:cs typeface="Times New Roman" panose="02020603050405020304" pitchFamily="18" charset="0"/>
              </a:rPr>
              <a:t>This client had an </a:t>
            </a:r>
            <a:r>
              <a:rPr lang="en-US" dirty="0" smtClean="0">
                <a:cs typeface="Times New Roman" panose="02020603050405020304" pitchFamily="18" charset="0"/>
              </a:rPr>
              <a:t>annuity with a 3</a:t>
            </a:r>
            <a:r>
              <a:rPr lang="en-US" dirty="0">
                <a:cs typeface="Times New Roman" panose="02020603050405020304" pitchFamily="18" charset="0"/>
              </a:rPr>
              <a:t> </a:t>
            </a:r>
            <a:r>
              <a:rPr lang="en-US" dirty="0" smtClean="0">
                <a:cs typeface="Times New Roman" panose="02020603050405020304" pitchFamily="18" charset="0"/>
              </a:rPr>
              <a:t>percent minimum rate guarantee, about $125,000</a:t>
            </a:r>
            <a:r>
              <a:rPr lang="en-US" dirty="0">
                <a:cs typeface="Times New Roman" panose="02020603050405020304" pitchFamily="18" charset="0"/>
              </a:rPr>
              <a:t>. </a:t>
            </a:r>
            <a:r>
              <a:rPr lang="en-US" dirty="0" smtClean="0">
                <a:cs typeface="Times New Roman" panose="02020603050405020304" pitchFamily="18" charset="0"/>
              </a:rPr>
              <a:t>She doesn’t </a:t>
            </a:r>
            <a:r>
              <a:rPr lang="en-US" dirty="0">
                <a:cs typeface="Times New Roman" panose="02020603050405020304" pitchFamily="18" charset="0"/>
              </a:rPr>
              <a:t>need it </a:t>
            </a:r>
            <a:r>
              <a:rPr lang="en-US" dirty="0" smtClean="0">
                <a:cs typeface="Times New Roman" panose="02020603050405020304" pitchFamily="18" charset="0"/>
              </a:rPr>
              <a:t>now </a:t>
            </a:r>
            <a:r>
              <a:rPr lang="en-US" dirty="0">
                <a:cs typeface="Times New Roman" panose="02020603050405020304" pitchFamily="18" charset="0"/>
              </a:rPr>
              <a:t>but would </a:t>
            </a:r>
            <a:r>
              <a:rPr lang="en-US" dirty="0" smtClean="0">
                <a:cs typeface="Times New Roman" panose="02020603050405020304" pitchFamily="18" charset="0"/>
              </a:rPr>
              <a:t>if </a:t>
            </a:r>
            <a:r>
              <a:rPr lang="en-US" dirty="0">
                <a:cs typeface="Times New Roman" panose="02020603050405020304" pitchFamily="18" charset="0"/>
              </a:rPr>
              <a:t>“something bad </a:t>
            </a:r>
            <a:r>
              <a:rPr lang="en-US" dirty="0" smtClean="0">
                <a:cs typeface="Times New Roman" panose="02020603050405020304" pitchFamily="18" charset="0"/>
              </a:rPr>
              <a:t>happens.”</a:t>
            </a:r>
            <a:endParaRPr lang="en-US" dirty="0">
              <a:cs typeface="Times New Roman" panose="02020603050405020304" pitchFamily="18" charset="0"/>
            </a:endParaRPr>
          </a:p>
          <a:p>
            <a:pPr marL="285750" indent="-285750" defTabSz="457200">
              <a:spcAft>
                <a:spcPts val="600"/>
              </a:spcAft>
              <a:buFont typeface="Arial" panose="020B0604020202020204" pitchFamily="34" charset="0"/>
              <a:buChar char="•"/>
            </a:pPr>
            <a:r>
              <a:rPr lang="en-US" dirty="0">
                <a:solidFill>
                  <a:schemeClr val="tx2"/>
                </a:solidFill>
                <a:cs typeface="Times New Roman" panose="02020603050405020304" pitchFamily="18" charset="0"/>
              </a:rPr>
              <a:t>To 1035 exchange to another fixed annuity it would need to show tax-free income to pay for </a:t>
            </a:r>
            <a:r>
              <a:rPr lang="en-US" dirty="0" smtClean="0">
                <a:solidFill>
                  <a:schemeClr val="tx2"/>
                </a:solidFill>
                <a:cs typeface="Times New Roman" panose="02020603050405020304" pitchFamily="18" charset="0"/>
              </a:rPr>
              <a:t>long-term care expenses </a:t>
            </a:r>
            <a:r>
              <a:rPr lang="en-US" dirty="0">
                <a:solidFill>
                  <a:schemeClr val="tx2"/>
                </a:solidFill>
                <a:cs typeface="Times New Roman" panose="02020603050405020304" pitchFamily="18" charset="0"/>
              </a:rPr>
              <a:t>and </a:t>
            </a:r>
            <a:r>
              <a:rPr lang="en-US" dirty="0" smtClean="0">
                <a:solidFill>
                  <a:schemeClr val="tx2"/>
                </a:solidFill>
                <a:cs typeface="Times New Roman" panose="02020603050405020304" pitchFamily="18" charset="0"/>
              </a:rPr>
              <a:t>lifetime benefits to </a:t>
            </a:r>
            <a:r>
              <a:rPr lang="en-US" dirty="0">
                <a:solidFill>
                  <a:schemeClr val="tx2"/>
                </a:solidFill>
                <a:cs typeface="Times New Roman" panose="02020603050405020304" pitchFamily="18" charset="0"/>
              </a:rPr>
              <a:t>pass the suitability requirements because of the higher guaranteed interest rate. </a:t>
            </a:r>
            <a:endParaRPr lang="en-US" dirty="0" smtClean="0">
              <a:solidFill>
                <a:schemeClr val="tx2"/>
              </a:solidFill>
              <a:cs typeface="Times New Roman" panose="02020603050405020304" pitchFamily="18" charset="0"/>
            </a:endParaRPr>
          </a:p>
          <a:p>
            <a:pPr marL="285750" indent="-285750" defTabSz="457200">
              <a:spcAft>
                <a:spcPts val="600"/>
              </a:spcAft>
              <a:buFont typeface="Arial" panose="020B0604020202020204" pitchFamily="34" charset="0"/>
              <a:buChar char="•"/>
            </a:pPr>
            <a:r>
              <a:rPr lang="en-US" dirty="0" smtClean="0">
                <a:cs typeface="Times New Roman" panose="02020603050405020304" pitchFamily="18" charset="0"/>
              </a:rPr>
              <a:t>She </a:t>
            </a:r>
            <a:r>
              <a:rPr lang="en-US" dirty="0">
                <a:cs typeface="Times New Roman" panose="02020603050405020304" pitchFamily="18" charset="0"/>
              </a:rPr>
              <a:t>liked </a:t>
            </a:r>
            <a:r>
              <a:rPr lang="en-US" dirty="0" smtClean="0">
                <a:cs typeface="Times New Roman" panose="02020603050405020304" pitchFamily="18" charset="0"/>
              </a:rPr>
              <a:t>that the annuity </a:t>
            </a:r>
            <a:r>
              <a:rPr lang="en-US" dirty="0">
                <a:cs typeface="Times New Roman" panose="02020603050405020304" pitchFamily="18" charset="0"/>
              </a:rPr>
              <a:t>would </a:t>
            </a:r>
            <a:r>
              <a:rPr lang="en-US" dirty="0" smtClean="0">
                <a:cs typeface="Times New Roman" panose="02020603050405020304" pitchFamily="18" charset="0"/>
              </a:rPr>
              <a:t>allow her </a:t>
            </a:r>
            <a:r>
              <a:rPr lang="en-US" dirty="0">
                <a:cs typeface="Times New Roman" panose="02020603050405020304" pitchFamily="18" charset="0"/>
              </a:rPr>
              <a:t>to stay in her home as long as possible if she became frail. </a:t>
            </a:r>
            <a:r>
              <a:rPr lang="en-US" dirty="0" smtClean="0">
                <a:cs typeface="Times New Roman" panose="02020603050405020304" pitchFamily="18" charset="0"/>
              </a:rPr>
              <a:t>Her </a:t>
            </a:r>
            <a:r>
              <a:rPr lang="en-US" dirty="0">
                <a:cs typeface="Times New Roman" panose="02020603050405020304" pitchFamily="18" charset="0"/>
              </a:rPr>
              <a:t>children also understood </a:t>
            </a:r>
            <a:r>
              <a:rPr lang="en-US" dirty="0" smtClean="0">
                <a:cs typeface="Times New Roman" panose="02020603050405020304" pitchFamily="18" charset="0"/>
              </a:rPr>
              <a:t>this.</a:t>
            </a:r>
            <a:endParaRPr lang="en-US" dirty="0">
              <a:cs typeface="Times New Roman" panose="02020603050405020304" pitchFamily="18" charset="0"/>
            </a:endParaRPr>
          </a:p>
          <a:p>
            <a:pPr marL="285750" indent="-285750" defTabSz="457200">
              <a:buFont typeface="Arial" panose="020B0604020202020204" pitchFamily="34" charset="0"/>
              <a:buChar char="•"/>
            </a:pPr>
            <a:endParaRPr lang="en-US" dirty="0">
              <a:cs typeface="Times New Roman" panose="02020603050405020304" pitchFamily="18"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4097" r="25784"/>
          <a:stretch/>
        </p:blipFill>
        <p:spPr>
          <a:xfrm>
            <a:off x="5913826" y="2016546"/>
            <a:ext cx="2839587" cy="26371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6197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920748" y="3093520"/>
            <a:ext cx="7403075" cy="1000802"/>
          </a:xfrm>
          <a:prstGeom prst="rect">
            <a:avLst/>
          </a:prstGeom>
        </p:spPr>
      </p:pic>
      <p:sp>
        <p:nvSpPr>
          <p:cNvPr id="2" name="Title 1"/>
          <p:cNvSpPr>
            <a:spLocks noGrp="1"/>
          </p:cNvSpPr>
          <p:nvPr>
            <p:ph type="title"/>
          </p:nvPr>
        </p:nvSpPr>
        <p:spPr>
          <a:xfrm>
            <a:off x="364934" y="351691"/>
            <a:ext cx="8229600" cy="960438"/>
          </a:xfrm>
        </p:spPr>
        <p:txBody>
          <a:bodyPr/>
          <a:lstStyle/>
          <a:p>
            <a:r>
              <a:rPr lang="en-US"/>
              <a:t>Using </a:t>
            </a:r>
            <a:r>
              <a:rPr lang="en-US" smtClean="0"/>
              <a:t>an existing </a:t>
            </a:r>
            <a:r>
              <a:rPr lang="en-US"/>
              <a:t>annuity </a:t>
            </a:r>
            <a:r>
              <a:rPr lang="en-US" smtClean="0"/>
              <a:t>with </a:t>
            </a:r>
            <a:br>
              <a:rPr lang="en-US" smtClean="0"/>
            </a:br>
            <a:r>
              <a:rPr lang="en-US" smtClean="0"/>
              <a:t>a 3</a:t>
            </a:r>
            <a:r>
              <a:rPr lang="en-US" dirty="0"/>
              <a:t>% guarantee</a:t>
            </a:r>
            <a:r>
              <a:rPr lang="en-US" dirty="0" smtClean="0"/>
              <a:t/>
            </a:r>
            <a:br>
              <a:rPr lang="en-US" dirty="0" smtClean="0"/>
            </a:br>
            <a:r>
              <a:rPr lang="en-US" sz="2000" i="1" dirty="0"/>
              <a:t>Hypothetical example</a:t>
            </a:r>
            <a:endParaRPr lang="en-US" sz="2000" dirty="0"/>
          </a:p>
        </p:txBody>
      </p:sp>
      <p:sp>
        <p:nvSpPr>
          <p:cNvPr id="5" name="TextBox 4"/>
          <p:cNvSpPr txBox="1"/>
          <p:nvPr/>
        </p:nvSpPr>
        <p:spPr>
          <a:xfrm>
            <a:off x="6940424" y="2920446"/>
            <a:ext cx="1383400" cy="276999"/>
          </a:xfrm>
          <a:prstGeom prst="rect">
            <a:avLst/>
          </a:prstGeom>
          <a:noFill/>
        </p:spPr>
        <p:txBody>
          <a:bodyPr wrap="square" rtlCol="0">
            <a:spAutoFit/>
          </a:bodyPr>
          <a:lstStyle/>
          <a:p>
            <a:pPr algn="ctr"/>
            <a:r>
              <a:rPr lang="en-US" sz="1200" b="1" dirty="0" smtClean="0"/>
              <a:t>Female age 81</a:t>
            </a:r>
            <a:endParaRPr lang="en-US" sz="1200" b="1" dirty="0"/>
          </a:p>
        </p:txBody>
      </p:sp>
      <p:sp>
        <p:nvSpPr>
          <p:cNvPr id="6" name="Down Arrow 5"/>
          <p:cNvSpPr/>
          <p:nvPr/>
        </p:nvSpPr>
        <p:spPr>
          <a:xfrm>
            <a:off x="2082799" y="2047760"/>
            <a:ext cx="180227" cy="792160"/>
          </a:xfrm>
          <a:prstGeom prst="downArrow">
            <a:avLst/>
          </a:prstGeom>
          <a:solidFill>
            <a:schemeClr val="tx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latin typeface="Georgia" panose="02040502050405020303" pitchFamily="18" charset="0"/>
              <a:ea typeface="+mn-ea"/>
              <a:cs typeface="+mn-cs"/>
            </a:endParaRPr>
          </a:p>
        </p:txBody>
      </p:sp>
      <p:sp>
        <p:nvSpPr>
          <p:cNvPr id="7" name="Down Arrow 6"/>
          <p:cNvSpPr/>
          <p:nvPr/>
        </p:nvSpPr>
        <p:spPr>
          <a:xfrm rot="17520245">
            <a:off x="2942806" y="1491112"/>
            <a:ext cx="195155" cy="1924807"/>
          </a:xfrm>
          <a:prstGeom prst="downArrow">
            <a:avLst/>
          </a:prstGeom>
          <a:solidFill>
            <a:schemeClr val="tx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latin typeface="Georgia" panose="02040502050405020303" pitchFamily="18" charset="0"/>
              <a:ea typeface="+mn-ea"/>
              <a:cs typeface="+mn-cs"/>
            </a:endParaRPr>
          </a:p>
        </p:txBody>
      </p:sp>
      <p:sp>
        <p:nvSpPr>
          <p:cNvPr id="8" name="TextBox 7"/>
          <p:cNvSpPr txBox="1"/>
          <p:nvPr/>
        </p:nvSpPr>
        <p:spPr>
          <a:xfrm>
            <a:off x="1423724" y="1708122"/>
            <a:ext cx="2228356" cy="400110"/>
          </a:xfrm>
          <a:prstGeom prst="rect">
            <a:avLst/>
          </a:prstGeom>
          <a:noFill/>
        </p:spPr>
        <p:txBody>
          <a:bodyPr wrap="square" rtlCol="0">
            <a:spAutoFit/>
          </a:bodyPr>
          <a:lstStyle/>
          <a:p>
            <a:r>
              <a:rPr lang="en-US" sz="2000" dirty="0" smtClean="0">
                <a:latin typeface="+mn-lt"/>
                <a:cs typeface="Arial" panose="020B0604020202020204" pitchFamily="34" charset="0"/>
              </a:rPr>
              <a:t>$125,000 </a:t>
            </a:r>
            <a:r>
              <a:rPr lang="en-US" sz="1400" dirty="0" smtClean="0">
                <a:latin typeface="+mn-lt"/>
                <a:cs typeface="Arial" panose="020B0604020202020204" pitchFamily="34" charset="0"/>
              </a:rPr>
              <a:t>premium</a:t>
            </a:r>
            <a:endParaRPr lang="en-US" sz="1400" dirty="0">
              <a:latin typeface="+mn-lt"/>
              <a:cs typeface="Arial" panose="020B0604020202020204" pitchFamily="34" charset="0"/>
            </a:endParaRPr>
          </a:p>
        </p:txBody>
      </p:sp>
      <p:sp>
        <p:nvSpPr>
          <p:cNvPr id="9" name="TextBox 8"/>
          <p:cNvSpPr txBox="1"/>
          <p:nvPr/>
        </p:nvSpPr>
        <p:spPr>
          <a:xfrm>
            <a:off x="1607043" y="2843046"/>
            <a:ext cx="1694956" cy="400110"/>
          </a:xfrm>
          <a:prstGeom prst="rect">
            <a:avLst/>
          </a:prstGeom>
          <a:noFill/>
        </p:spPr>
        <p:txBody>
          <a:bodyPr wrap="square" rtlCol="0">
            <a:spAutoFit/>
          </a:bodyPr>
          <a:lstStyle/>
          <a:p>
            <a:r>
              <a:rPr lang="en-US" sz="2000" dirty="0" smtClean="0">
                <a:latin typeface="+mn-lt"/>
                <a:cs typeface="Arial" panose="020B0604020202020204" pitchFamily="34" charset="0"/>
              </a:rPr>
              <a:t>$102,500</a:t>
            </a:r>
            <a:endParaRPr lang="en-US" sz="2000" dirty="0">
              <a:latin typeface="+mn-lt"/>
              <a:cs typeface="Arial" panose="020B0604020202020204" pitchFamily="34" charset="0"/>
            </a:endParaRPr>
          </a:p>
        </p:txBody>
      </p:sp>
      <p:sp>
        <p:nvSpPr>
          <p:cNvPr id="10" name="TextBox 9"/>
          <p:cNvSpPr txBox="1"/>
          <p:nvPr/>
        </p:nvSpPr>
        <p:spPr>
          <a:xfrm>
            <a:off x="3652080" y="2866865"/>
            <a:ext cx="3096063" cy="400110"/>
          </a:xfrm>
          <a:prstGeom prst="rect">
            <a:avLst/>
          </a:prstGeom>
          <a:noFill/>
        </p:spPr>
        <p:txBody>
          <a:bodyPr wrap="square" rtlCol="0">
            <a:spAutoFit/>
          </a:bodyPr>
          <a:lstStyle/>
          <a:p>
            <a:r>
              <a:rPr lang="en-US" sz="2000" dirty="0" smtClean="0">
                <a:latin typeface="+mn-lt"/>
                <a:cs typeface="Arial" panose="020B0604020202020204" pitchFamily="34" charset="0"/>
              </a:rPr>
              <a:t>$22,500 </a:t>
            </a:r>
            <a:endParaRPr lang="en-US" sz="2000" dirty="0">
              <a:latin typeface="+mn-lt"/>
              <a:cs typeface="Arial" panose="020B0604020202020204" pitchFamily="34" charset="0"/>
            </a:endParaRPr>
          </a:p>
        </p:txBody>
      </p:sp>
      <p:sp>
        <p:nvSpPr>
          <p:cNvPr id="15" name="TextBox 14"/>
          <p:cNvSpPr txBox="1"/>
          <p:nvPr/>
        </p:nvSpPr>
        <p:spPr>
          <a:xfrm>
            <a:off x="1002534" y="3786390"/>
            <a:ext cx="7975729" cy="1815882"/>
          </a:xfrm>
          <a:prstGeom prst="rect">
            <a:avLst/>
          </a:prstGeom>
          <a:noFill/>
        </p:spPr>
        <p:txBody>
          <a:bodyPr wrap="square" rtlCol="0">
            <a:spAutoFit/>
          </a:bodyPr>
          <a:lstStyle/>
          <a:p>
            <a:pPr defTabSz="457200"/>
            <a:endParaRPr lang="en-US" sz="1600" dirty="0" smtClean="0">
              <a:solidFill>
                <a:prstClr val="black"/>
              </a:solidFill>
              <a:latin typeface="+mn-lt"/>
              <a:cs typeface="Times New Roman" panose="02020603050405020304" pitchFamily="18" charset="0"/>
            </a:endParaRPr>
          </a:p>
          <a:p>
            <a:pPr defTabSz="457200"/>
            <a:endParaRPr lang="en-US" sz="1600" dirty="0" smtClean="0">
              <a:solidFill>
                <a:prstClr val="black"/>
              </a:solidFill>
              <a:latin typeface="+mn-lt"/>
              <a:cs typeface="Times New Roman" panose="02020603050405020304" pitchFamily="18" charset="0"/>
            </a:endParaRPr>
          </a:p>
          <a:p>
            <a:pPr marL="342900" indent="-342900" defTabSz="457200">
              <a:buFont typeface="Arial" panose="020B0604020202020204" pitchFamily="34" charset="0"/>
              <a:buChar char="•"/>
            </a:pPr>
            <a:r>
              <a:rPr lang="en-US" sz="1600" dirty="0">
                <a:cs typeface="Times New Roman" panose="02020603050405020304" pitchFamily="18" charset="0"/>
              </a:rPr>
              <a:t>Base </a:t>
            </a:r>
            <a:r>
              <a:rPr lang="en-US" sz="1600" dirty="0" smtClean="0">
                <a:cs typeface="Times New Roman" panose="02020603050405020304" pitchFamily="18" charset="0"/>
              </a:rPr>
              <a:t>and </a:t>
            </a:r>
            <a:r>
              <a:rPr lang="en-US" sz="1600" dirty="0">
                <a:cs typeface="Times New Roman" panose="02020603050405020304" pitchFamily="18" charset="0"/>
              </a:rPr>
              <a:t>r</a:t>
            </a:r>
            <a:r>
              <a:rPr lang="en-US" sz="1600" dirty="0" smtClean="0">
                <a:cs typeface="Times New Roman" panose="02020603050405020304" pitchFamily="18" charset="0"/>
              </a:rPr>
              <a:t>ider </a:t>
            </a:r>
            <a:r>
              <a:rPr lang="en-US" sz="1600" dirty="0">
                <a:cs typeface="Times New Roman" panose="02020603050405020304" pitchFamily="18" charset="0"/>
              </a:rPr>
              <a:t>contract: $</a:t>
            </a:r>
            <a:r>
              <a:rPr lang="en-US" sz="1600" dirty="0" smtClean="0">
                <a:cs typeface="Times New Roman" panose="02020603050405020304" pitchFamily="18" charset="0"/>
              </a:rPr>
              <a:t>125,000 through a </a:t>
            </a:r>
            <a:r>
              <a:rPr lang="en-US" sz="1600" dirty="0">
                <a:cs typeface="Times New Roman" panose="02020603050405020304" pitchFamily="18" charset="0"/>
              </a:rPr>
              <a:t>1035 exchange</a:t>
            </a:r>
          </a:p>
          <a:p>
            <a:pPr marL="342900" indent="-342900">
              <a:buFont typeface="Arial" panose="020B0604020202020204" pitchFamily="34" charset="0"/>
              <a:buChar char="•"/>
            </a:pPr>
            <a:r>
              <a:rPr lang="en-US" sz="1600" dirty="0">
                <a:cs typeface="Times New Roman" panose="02020603050405020304" pitchFamily="18" charset="0"/>
              </a:rPr>
              <a:t>$36,000 per </a:t>
            </a:r>
            <a:r>
              <a:rPr lang="en-US" sz="1600" dirty="0" smtClean="0">
                <a:cs typeface="Times New Roman" panose="02020603050405020304" pitchFamily="18" charset="0"/>
              </a:rPr>
              <a:t>year </a:t>
            </a:r>
            <a:r>
              <a:rPr lang="en-US" sz="1600" dirty="0">
                <a:solidFill>
                  <a:srgbClr val="173D65"/>
                </a:solidFill>
                <a:ea typeface="ヒラギノ角ゴ Pro W3" pitchFamily="-111" charset="-128"/>
                <a:cs typeface="Arial" panose="020B0604020202020204" pitchFamily="34" charset="0"/>
              </a:rPr>
              <a:t>—</a:t>
            </a:r>
            <a:r>
              <a:rPr lang="en-US" sz="1600" dirty="0" smtClean="0">
                <a:cs typeface="Times New Roman" panose="02020603050405020304" pitchFamily="18" charset="0"/>
              </a:rPr>
              <a:t> </a:t>
            </a:r>
            <a:r>
              <a:rPr lang="en-US" sz="1600" dirty="0">
                <a:cs typeface="Times New Roman" panose="02020603050405020304" pitchFamily="18" charset="0"/>
              </a:rPr>
              <a:t>lifetime income stream specifically for </a:t>
            </a:r>
            <a:r>
              <a:rPr lang="en-US" sz="1600" dirty="0" smtClean="0">
                <a:cs typeface="Times New Roman" panose="02020603050405020304" pitchFamily="18" charset="0"/>
              </a:rPr>
              <a:t>long-term care </a:t>
            </a:r>
            <a:r>
              <a:rPr lang="en-US" sz="1600" dirty="0">
                <a:cs typeface="Times New Roman" panose="02020603050405020304" pitchFamily="18" charset="0"/>
              </a:rPr>
              <a:t>expenses</a:t>
            </a:r>
          </a:p>
          <a:p>
            <a:pPr marL="342900" indent="-342900">
              <a:buFont typeface="Arial" panose="020B0604020202020204" pitchFamily="34" charset="0"/>
              <a:buChar char="•"/>
            </a:pPr>
            <a:endParaRPr lang="en-US" sz="1600" dirty="0">
              <a:cs typeface="Times New Roman" panose="02020603050405020304" pitchFamily="18" charset="0"/>
            </a:endParaRPr>
          </a:p>
          <a:p>
            <a:pPr marL="342900" indent="-342900">
              <a:buFont typeface="Arial" panose="020B0604020202020204" pitchFamily="34" charset="0"/>
              <a:buChar char="•"/>
            </a:pPr>
            <a:r>
              <a:rPr lang="en-US" sz="1600" dirty="0">
                <a:cs typeface="Times New Roman" panose="02020603050405020304" pitchFamily="18" charset="0"/>
              </a:rPr>
              <a:t>Investing $125,000 @ </a:t>
            </a:r>
            <a:r>
              <a:rPr lang="en-US" sz="1600" b="1" dirty="0">
                <a:cs typeface="Times New Roman" panose="02020603050405020304" pitchFamily="18" charset="0"/>
              </a:rPr>
              <a:t>29%</a:t>
            </a:r>
            <a:r>
              <a:rPr lang="en-US" sz="1600" dirty="0">
                <a:cs typeface="Times New Roman" panose="02020603050405020304" pitchFamily="18" charset="0"/>
              </a:rPr>
              <a:t> guaranteed would generate $36,000 for lifetime</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4097" r="25784"/>
          <a:stretch/>
        </p:blipFill>
        <p:spPr>
          <a:xfrm>
            <a:off x="6940424" y="1541146"/>
            <a:ext cx="1383400" cy="12847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7397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00" y="389664"/>
            <a:ext cx="8229600" cy="960438"/>
          </a:xfrm>
        </p:spPr>
        <p:txBody>
          <a:bodyPr/>
          <a:lstStyle/>
          <a:p>
            <a:r>
              <a:rPr lang="en-US" dirty="0" smtClean="0"/>
              <a:t>Using existing annuity through </a:t>
            </a:r>
            <a:br>
              <a:rPr lang="en-US" dirty="0" smtClean="0"/>
            </a:br>
            <a:r>
              <a:rPr lang="en-US" dirty="0" smtClean="0"/>
              <a:t>a 1035 exchange</a:t>
            </a:r>
            <a:br>
              <a:rPr lang="en-US" dirty="0" smtClean="0"/>
            </a:br>
            <a:r>
              <a:rPr lang="en-US" sz="2000" i="1" dirty="0"/>
              <a:t>Hypothetical example</a:t>
            </a:r>
            <a:endParaRPr lang="en-US" sz="2000" dirty="0"/>
          </a:p>
        </p:txBody>
      </p:sp>
      <p:sp>
        <p:nvSpPr>
          <p:cNvPr id="7" name="TextBox 6"/>
          <p:cNvSpPr txBox="1"/>
          <p:nvPr/>
        </p:nvSpPr>
        <p:spPr>
          <a:xfrm>
            <a:off x="6091625" y="5084798"/>
            <a:ext cx="2632674" cy="369332"/>
          </a:xfrm>
          <a:prstGeom prst="rect">
            <a:avLst/>
          </a:prstGeom>
          <a:noFill/>
        </p:spPr>
        <p:txBody>
          <a:bodyPr wrap="square" rtlCol="0">
            <a:spAutoFit/>
          </a:bodyPr>
          <a:lstStyle/>
          <a:p>
            <a:pPr algn="ctr"/>
            <a:r>
              <a:rPr lang="en-US" b="1" dirty="0" smtClean="0"/>
              <a:t>Female age 63</a:t>
            </a:r>
            <a:endParaRPr lang="en-US" b="1" dirty="0"/>
          </a:p>
        </p:txBody>
      </p:sp>
      <p:sp>
        <p:nvSpPr>
          <p:cNvPr id="8" name="Rectangle 7"/>
          <p:cNvSpPr/>
          <p:nvPr/>
        </p:nvSpPr>
        <p:spPr>
          <a:xfrm>
            <a:off x="405800" y="1720783"/>
            <a:ext cx="5508026" cy="3924151"/>
          </a:xfrm>
          <a:prstGeom prst="rect">
            <a:avLst/>
          </a:prstGeom>
        </p:spPr>
        <p:txBody>
          <a:bodyPr wrap="square">
            <a:spAutoFit/>
          </a:bodyPr>
          <a:lstStyle/>
          <a:p>
            <a:pPr marL="285750" indent="-285750" defTabSz="457200">
              <a:spcAft>
                <a:spcPts val="600"/>
              </a:spcAft>
              <a:buFont typeface="Arial" panose="020B0604020202020204" pitchFamily="34" charset="0"/>
              <a:buChar char="•"/>
            </a:pPr>
            <a:r>
              <a:rPr lang="en-US" dirty="0">
                <a:cs typeface="Times New Roman" panose="02020603050405020304" pitchFamily="18" charset="0"/>
              </a:rPr>
              <a:t>This </a:t>
            </a:r>
            <a:r>
              <a:rPr lang="en-US" dirty="0" smtClean="0">
                <a:cs typeface="Times New Roman" panose="02020603050405020304" pitchFamily="18" charset="0"/>
              </a:rPr>
              <a:t>client, recently retired, has </a:t>
            </a:r>
            <a:r>
              <a:rPr lang="en-US" dirty="0">
                <a:cs typeface="Times New Roman" panose="02020603050405020304" pitchFamily="18" charset="0"/>
              </a:rPr>
              <a:t>a solid </a:t>
            </a:r>
            <a:r>
              <a:rPr lang="en-US" dirty="0" smtClean="0">
                <a:cs typeface="Times New Roman" panose="02020603050405020304" pitchFamily="18" charset="0"/>
              </a:rPr>
              <a:t>strategy </a:t>
            </a:r>
            <a:r>
              <a:rPr lang="en-US" dirty="0">
                <a:cs typeface="Times New Roman" panose="02020603050405020304" pitchFamily="18" charset="0"/>
              </a:rPr>
              <a:t>and good pension that will provide her </a:t>
            </a:r>
            <a:r>
              <a:rPr lang="en-US" dirty="0" smtClean="0">
                <a:cs typeface="Times New Roman" panose="02020603050405020304" pitchFamily="18" charset="0"/>
              </a:rPr>
              <a:t>the </a:t>
            </a:r>
            <a:r>
              <a:rPr lang="en-US" dirty="0">
                <a:cs typeface="Times New Roman" panose="02020603050405020304" pitchFamily="18" charset="0"/>
              </a:rPr>
              <a:t>income she needs</a:t>
            </a:r>
            <a:r>
              <a:rPr lang="en-US" dirty="0" smtClean="0">
                <a:cs typeface="Times New Roman" panose="02020603050405020304" pitchFamily="18" charset="0"/>
              </a:rPr>
              <a:t>.</a:t>
            </a:r>
            <a:endParaRPr lang="en-US" dirty="0">
              <a:cs typeface="Times New Roman" panose="02020603050405020304" pitchFamily="18" charset="0"/>
            </a:endParaRPr>
          </a:p>
          <a:p>
            <a:pPr marL="285750" indent="-285750" defTabSz="457200">
              <a:spcAft>
                <a:spcPts val="600"/>
              </a:spcAft>
              <a:buFont typeface="Arial" panose="020B0604020202020204" pitchFamily="34" charset="0"/>
              <a:buChar char="•"/>
            </a:pPr>
            <a:r>
              <a:rPr lang="en-US" dirty="0" smtClean="0">
                <a:cs typeface="Times New Roman" panose="02020603050405020304" pitchFamily="18" charset="0"/>
              </a:rPr>
              <a:t>She purchased this annuity years ago with </a:t>
            </a:r>
            <a:r>
              <a:rPr lang="en-US" dirty="0">
                <a:cs typeface="Times New Roman" panose="02020603050405020304" pitchFamily="18" charset="0"/>
              </a:rPr>
              <a:t>a life insurance death benefit </a:t>
            </a:r>
            <a:r>
              <a:rPr lang="en-US" dirty="0" smtClean="0">
                <a:cs typeface="Times New Roman" panose="02020603050405020304" pitchFamily="18" charset="0"/>
              </a:rPr>
              <a:t>after her husband passed. The value </a:t>
            </a:r>
            <a:r>
              <a:rPr lang="en-US" dirty="0">
                <a:cs typeface="Times New Roman" panose="02020603050405020304" pitchFamily="18" charset="0"/>
              </a:rPr>
              <a:t>has grown substantially</a:t>
            </a:r>
            <a:r>
              <a:rPr lang="en-US" dirty="0" smtClean="0">
                <a:cs typeface="Times New Roman" panose="02020603050405020304" pitchFamily="18" charset="0"/>
              </a:rPr>
              <a:t>.</a:t>
            </a:r>
            <a:endParaRPr lang="en-US" dirty="0">
              <a:cs typeface="Times New Roman" panose="02020603050405020304" pitchFamily="18" charset="0"/>
            </a:endParaRPr>
          </a:p>
          <a:p>
            <a:pPr marL="285750" indent="-285750" defTabSz="457200">
              <a:spcAft>
                <a:spcPts val="600"/>
              </a:spcAft>
              <a:buFont typeface="Arial" panose="020B0604020202020204" pitchFamily="34" charset="0"/>
              <a:buChar char="•"/>
            </a:pPr>
            <a:r>
              <a:rPr lang="en-US" dirty="0">
                <a:cs typeface="Times New Roman" panose="02020603050405020304" pitchFamily="18" charset="0"/>
              </a:rPr>
              <a:t>When her advisor asked </a:t>
            </a:r>
            <a:r>
              <a:rPr lang="en-US" dirty="0" smtClean="0">
                <a:cs typeface="Times New Roman" panose="02020603050405020304" pitchFamily="18" charset="0"/>
              </a:rPr>
              <a:t>what she plans to do if she becomes frail</a:t>
            </a:r>
            <a:r>
              <a:rPr lang="en-US" dirty="0">
                <a:cs typeface="Times New Roman" panose="02020603050405020304" pitchFamily="18" charset="0"/>
              </a:rPr>
              <a:t>, she </a:t>
            </a:r>
            <a:r>
              <a:rPr lang="en-US" dirty="0" smtClean="0">
                <a:cs typeface="Times New Roman" panose="02020603050405020304" pitchFamily="18" charset="0"/>
              </a:rPr>
              <a:t>said she’s concerned she won’t have </a:t>
            </a:r>
            <a:r>
              <a:rPr lang="en-US" dirty="0">
                <a:cs typeface="Times New Roman" panose="02020603050405020304" pitchFamily="18" charset="0"/>
              </a:rPr>
              <a:t>enough</a:t>
            </a:r>
            <a:r>
              <a:rPr lang="en-US" dirty="0" smtClean="0">
                <a:cs typeface="Times New Roman" panose="02020603050405020304" pitchFamily="18" charset="0"/>
              </a:rPr>
              <a:t>. Yet she </a:t>
            </a:r>
            <a:r>
              <a:rPr lang="en-US" dirty="0">
                <a:cs typeface="Times New Roman" panose="02020603050405020304" pitchFamily="18" charset="0"/>
              </a:rPr>
              <a:t>does not want to pay premiums</a:t>
            </a:r>
            <a:r>
              <a:rPr lang="en-US" dirty="0" smtClean="0">
                <a:cs typeface="Times New Roman" panose="02020603050405020304" pitchFamily="18" charset="0"/>
              </a:rPr>
              <a:t>.</a:t>
            </a:r>
            <a:endParaRPr lang="en-US" dirty="0">
              <a:cs typeface="Times New Roman" panose="02020603050405020304" pitchFamily="18" charset="0"/>
            </a:endParaRPr>
          </a:p>
          <a:p>
            <a:pPr marL="285750" indent="-285750" defTabSz="457200">
              <a:buFont typeface="Arial" panose="020B0604020202020204" pitchFamily="34" charset="0"/>
              <a:buChar char="•"/>
            </a:pPr>
            <a:r>
              <a:rPr lang="en-US" dirty="0">
                <a:cs typeface="Times New Roman" panose="02020603050405020304" pitchFamily="18" charset="0"/>
              </a:rPr>
              <a:t>She </a:t>
            </a:r>
            <a:r>
              <a:rPr lang="en-US" dirty="0" smtClean="0">
                <a:cs typeface="Times New Roman" panose="02020603050405020304" pitchFamily="18" charset="0"/>
              </a:rPr>
              <a:t>doesn’t have children, </a:t>
            </a:r>
            <a:r>
              <a:rPr lang="en-US" dirty="0">
                <a:cs typeface="Times New Roman" panose="02020603050405020304" pitchFamily="18" charset="0"/>
              </a:rPr>
              <a:t>so the idea </a:t>
            </a:r>
            <a:r>
              <a:rPr lang="en-US" dirty="0" smtClean="0">
                <a:cs typeface="Times New Roman" panose="02020603050405020304" pitchFamily="18" charset="0"/>
              </a:rPr>
              <a:t>that the insurance company could pay her </a:t>
            </a:r>
            <a:r>
              <a:rPr lang="en-US" dirty="0">
                <a:cs typeface="Times New Roman" panose="02020603050405020304" pitchFamily="18" charset="0"/>
              </a:rPr>
              <a:t>care provider when </a:t>
            </a:r>
            <a:r>
              <a:rPr lang="en-US" dirty="0" smtClean="0">
                <a:cs typeface="Times New Roman" panose="02020603050405020304" pitchFamily="18" charset="0"/>
              </a:rPr>
              <a:t>she’s not able </a:t>
            </a:r>
            <a:r>
              <a:rPr lang="en-US" dirty="0">
                <a:cs typeface="Times New Roman" panose="02020603050405020304" pitchFamily="18" charset="0"/>
              </a:rPr>
              <a:t>to </a:t>
            </a:r>
            <a:r>
              <a:rPr lang="en-US" dirty="0" smtClean="0">
                <a:cs typeface="Times New Roman" panose="02020603050405020304" pitchFamily="18" charset="0"/>
              </a:rPr>
              <a:t>is </a:t>
            </a:r>
            <a:r>
              <a:rPr lang="en-US" dirty="0">
                <a:cs typeface="Times New Roman" panose="02020603050405020304" pitchFamily="18" charset="0"/>
              </a:rPr>
              <a:t>very appealing.</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2725" y="2322071"/>
            <a:ext cx="2721574" cy="27215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9164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r="22471"/>
          <a:stretch/>
        </p:blipFill>
        <p:spPr>
          <a:xfrm>
            <a:off x="641349" y="3207631"/>
            <a:ext cx="5503957" cy="1000802"/>
          </a:xfrm>
          <a:prstGeom prst="rect">
            <a:avLst/>
          </a:prstGeom>
        </p:spPr>
      </p:pic>
      <p:sp>
        <p:nvSpPr>
          <p:cNvPr id="2" name="Title 1"/>
          <p:cNvSpPr>
            <a:spLocks noGrp="1"/>
          </p:cNvSpPr>
          <p:nvPr>
            <p:ph type="title"/>
          </p:nvPr>
        </p:nvSpPr>
        <p:spPr>
          <a:xfrm>
            <a:off x="342900" y="461710"/>
            <a:ext cx="8229600" cy="960438"/>
          </a:xfrm>
        </p:spPr>
        <p:txBody>
          <a:bodyPr/>
          <a:lstStyle/>
          <a:p>
            <a:r>
              <a:rPr lang="en-US" dirty="0"/>
              <a:t>Using </a:t>
            </a:r>
            <a:r>
              <a:rPr lang="en-US" dirty="0" smtClean="0"/>
              <a:t>an existing </a:t>
            </a:r>
            <a:r>
              <a:rPr lang="en-US" dirty="0"/>
              <a:t>annuity </a:t>
            </a:r>
            <a:r>
              <a:rPr lang="en-US" dirty="0" smtClean="0"/>
              <a:t/>
            </a:r>
            <a:br>
              <a:rPr lang="en-US" dirty="0" smtClean="0"/>
            </a:br>
            <a:r>
              <a:rPr lang="en-US" dirty="0" smtClean="0"/>
              <a:t>through a 1035 </a:t>
            </a:r>
            <a:r>
              <a:rPr lang="en-US" dirty="0"/>
              <a:t>exchange</a:t>
            </a:r>
            <a:r>
              <a:rPr lang="en-US" dirty="0" smtClean="0"/>
              <a:t/>
            </a:r>
            <a:br>
              <a:rPr lang="en-US" dirty="0" smtClean="0"/>
            </a:br>
            <a:r>
              <a:rPr lang="en-US" sz="2000" i="1" dirty="0"/>
              <a:t>Hypothetical example</a:t>
            </a:r>
            <a:endParaRPr lang="en-US" sz="2000" dirty="0"/>
          </a:p>
        </p:txBody>
      </p:sp>
      <p:sp>
        <p:nvSpPr>
          <p:cNvPr id="5" name="TextBox 4"/>
          <p:cNvSpPr txBox="1"/>
          <p:nvPr/>
        </p:nvSpPr>
        <p:spPr>
          <a:xfrm>
            <a:off x="7059893" y="3082902"/>
            <a:ext cx="1382969" cy="276999"/>
          </a:xfrm>
          <a:prstGeom prst="rect">
            <a:avLst/>
          </a:prstGeom>
          <a:noFill/>
        </p:spPr>
        <p:txBody>
          <a:bodyPr wrap="square" rtlCol="0">
            <a:spAutoFit/>
          </a:bodyPr>
          <a:lstStyle/>
          <a:p>
            <a:pPr algn="ctr"/>
            <a:r>
              <a:rPr lang="en-US" sz="1200" b="1" dirty="0" smtClean="0"/>
              <a:t>Female age 63</a:t>
            </a:r>
            <a:endParaRPr lang="en-US" sz="1200" b="1" dirty="0"/>
          </a:p>
        </p:txBody>
      </p:sp>
      <p:sp>
        <p:nvSpPr>
          <p:cNvPr id="6" name="Down Arrow 5"/>
          <p:cNvSpPr/>
          <p:nvPr/>
        </p:nvSpPr>
        <p:spPr>
          <a:xfrm>
            <a:off x="2082799" y="2123960"/>
            <a:ext cx="180227" cy="792160"/>
          </a:xfrm>
          <a:prstGeom prst="downArrow">
            <a:avLst/>
          </a:prstGeom>
          <a:solidFill>
            <a:schemeClr val="tx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latin typeface="Georgia" panose="02040502050405020303" pitchFamily="18" charset="0"/>
              <a:ea typeface="+mn-ea"/>
              <a:cs typeface="+mn-cs"/>
            </a:endParaRPr>
          </a:p>
        </p:txBody>
      </p:sp>
      <p:sp>
        <p:nvSpPr>
          <p:cNvPr id="8" name="TextBox 7"/>
          <p:cNvSpPr txBox="1"/>
          <p:nvPr/>
        </p:nvSpPr>
        <p:spPr>
          <a:xfrm>
            <a:off x="1423724" y="1784322"/>
            <a:ext cx="2228356" cy="400110"/>
          </a:xfrm>
          <a:prstGeom prst="rect">
            <a:avLst/>
          </a:prstGeom>
          <a:noFill/>
        </p:spPr>
        <p:txBody>
          <a:bodyPr wrap="square" rtlCol="0">
            <a:spAutoFit/>
          </a:bodyPr>
          <a:lstStyle/>
          <a:p>
            <a:r>
              <a:rPr lang="en-US" sz="2000" dirty="0" smtClean="0">
                <a:latin typeface="+mn-lt"/>
                <a:cs typeface="Arial" panose="020B0604020202020204" pitchFamily="34" charset="0"/>
              </a:rPr>
              <a:t>$150,000 annuity</a:t>
            </a:r>
            <a:endParaRPr lang="en-US" sz="1400" dirty="0">
              <a:latin typeface="+mn-lt"/>
              <a:cs typeface="Arial" panose="020B0604020202020204" pitchFamily="34" charset="0"/>
            </a:endParaRPr>
          </a:p>
        </p:txBody>
      </p:sp>
      <p:sp>
        <p:nvSpPr>
          <p:cNvPr id="9" name="TextBox 8"/>
          <p:cNvSpPr txBox="1"/>
          <p:nvPr/>
        </p:nvSpPr>
        <p:spPr>
          <a:xfrm>
            <a:off x="1607043" y="2919246"/>
            <a:ext cx="1694956" cy="400110"/>
          </a:xfrm>
          <a:prstGeom prst="rect">
            <a:avLst/>
          </a:prstGeom>
          <a:noFill/>
        </p:spPr>
        <p:txBody>
          <a:bodyPr wrap="square" rtlCol="0">
            <a:spAutoFit/>
          </a:bodyPr>
          <a:lstStyle/>
          <a:p>
            <a:r>
              <a:rPr lang="en-US" sz="2000" dirty="0" smtClean="0">
                <a:latin typeface="+mn-lt"/>
                <a:cs typeface="Arial" panose="020B0604020202020204" pitchFamily="34" charset="0"/>
              </a:rPr>
              <a:t>$150,000</a:t>
            </a:r>
            <a:endParaRPr lang="en-US" sz="2000" dirty="0">
              <a:latin typeface="+mn-lt"/>
              <a:cs typeface="Arial" panose="020B0604020202020204" pitchFamily="34" charset="0"/>
            </a:endParaRPr>
          </a:p>
        </p:txBody>
      </p:sp>
      <p:sp>
        <p:nvSpPr>
          <p:cNvPr id="10" name="TextBox 9"/>
          <p:cNvSpPr txBox="1"/>
          <p:nvPr/>
        </p:nvSpPr>
        <p:spPr>
          <a:xfrm>
            <a:off x="3652080" y="2943065"/>
            <a:ext cx="3096063" cy="400110"/>
          </a:xfrm>
          <a:prstGeom prst="rect">
            <a:avLst/>
          </a:prstGeom>
          <a:noFill/>
        </p:spPr>
        <p:txBody>
          <a:bodyPr wrap="square" rtlCol="0">
            <a:spAutoFit/>
          </a:bodyPr>
          <a:lstStyle/>
          <a:p>
            <a:r>
              <a:rPr lang="en-US" sz="2000" dirty="0" smtClean="0">
                <a:latin typeface="+mn-lt"/>
                <a:cs typeface="Arial" panose="020B0604020202020204" pitchFamily="34" charset="0"/>
              </a:rPr>
              <a:t>$450,000 </a:t>
            </a:r>
            <a:r>
              <a:rPr lang="en-US" sz="1200" dirty="0" smtClean="0">
                <a:latin typeface="+mn-lt"/>
                <a:cs typeface="Arial" panose="020B0604020202020204" pitchFamily="34" charset="0"/>
              </a:rPr>
              <a:t>Continuation of benefits</a:t>
            </a:r>
            <a:r>
              <a:rPr lang="en-US" sz="2000" dirty="0" smtClean="0">
                <a:latin typeface="+mn-lt"/>
                <a:cs typeface="Arial" panose="020B0604020202020204" pitchFamily="34" charset="0"/>
              </a:rPr>
              <a:t> </a:t>
            </a:r>
            <a:endParaRPr lang="en-US" sz="2000" dirty="0">
              <a:latin typeface="+mn-lt"/>
              <a:cs typeface="Arial" panose="020B060402020202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9893" y="1623605"/>
            <a:ext cx="1395210" cy="139521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641349" y="4062367"/>
            <a:ext cx="8190864" cy="1569660"/>
          </a:xfrm>
          <a:prstGeom prst="rect">
            <a:avLst/>
          </a:prstGeom>
          <a:noFill/>
        </p:spPr>
        <p:txBody>
          <a:bodyPr wrap="square" rtlCol="0">
            <a:spAutoFit/>
          </a:bodyPr>
          <a:lstStyle/>
          <a:p>
            <a:pPr defTabSz="457200"/>
            <a:endParaRPr lang="en-US" sz="1600" dirty="0" smtClean="0">
              <a:solidFill>
                <a:prstClr val="black"/>
              </a:solidFill>
              <a:latin typeface="Arial"/>
              <a:cs typeface="Times New Roman" panose="02020603050405020304" pitchFamily="18" charset="0"/>
            </a:endParaRPr>
          </a:p>
          <a:p>
            <a:pPr defTabSz="457200"/>
            <a:endParaRPr lang="en-US" sz="1600" dirty="0" smtClean="0">
              <a:latin typeface="Arial"/>
              <a:cs typeface="Times New Roman" panose="02020603050405020304" pitchFamily="18" charset="0"/>
            </a:endParaRPr>
          </a:p>
          <a:p>
            <a:pPr marL="174625" indent="-174625" defTabSz="457200">
              <a:buFont typeface="Arial" panose="020B0604020202020204" pitchFamily="34" charset="0"/>
              <a:buChar char="•"/>
            </a:pPr>
            <a:r>
              <a:rPr lang="en-US" sz="1600" dirty="0" smtClean="0">
                <a:latin typeface="Arial"/>
                <a:cs typeface="Times New Roman" panose="02020603050405020304" pitchFamily="18" charset="0"/>
              </a:rPr>
              <a:t>Base and rider contract: $150,000 through a 1035 exchange. Internal charges pay </a:t>
            </a:r>
            <a:br>
              <a:rPr lang="en-US" sz="1600" dirty="0" smtClean="0">
                <a:latin typeface="Arial"/>
                <a:cs typeface="Times New Roman" panose="02020603050405020304" pitchFamily="18" charset="0"/>
              </a:rPr>
            </a:br>
            <a:r>
              <a:rPr lang="en-US" sz="1600" dirty="0" smtClean="0">
                <a:latin typeface="Arial"/>
                <a:cs typeface="Times New Roman" panose="02020603050405020304" pitchFamily="18" charset="0"/>
              </a:rPr>
              <a:t>for the rider.</a:t>
            </a:r>
          </a:p>
          <a:p>
            <a:pPr marL="174625" indent="-174625">
              <a:buFont typeface="Arial" panose="020B0604020202020204" pitchFamily="34" charset="0"/>
              <a:buChar char="•"/>
            </a:pPr>
            <a:r>
              <a:rPr lang="en-US" sz="1600" dirty="0" smtClean="0">
                <a:latin typeface="Arial"/>
                <a:cs typeface="Times New Roman" panose="02020603050405020304" pitchFamily="18" charset="0"/>
              </a:rPr>
              <a:t>$75,400 </a:t>
            </a:r>
            <a:r>
              <a:rPr lang="en-US" sz="1600" dirty="0">
                <a:latin typeface="Arial"/>
                <a:cs typeface="Times New Roman" panose="02020603050405020304" pitchFamily="18" charset="0"/>
              </a:rPr>
              <a:t>per </a:t>
            </a:r>
            <a:r>
              <a:rPr lang="en-US" sz="1600" dirty="0" smtClean="0">
                <a:latin typeface="Arial"/>
                <a:cs typeface="Times New Roman" panose="02020603050405020304" pitchFamily="18" charset="0"/>
              </a:rPr>
              <a:t>year </a:t>
            </a:r>
            <a:r>
              <a:rPr lang="en-US" sz="1600" dirty="0">
                <a:solidFill>
                  <a:srgbClr val="173D65"/>
                </a:solidFill>
                <a:ea typeface="ヒラギノ角ゴ Pro W3" pitchFamily="-111" charset="-128"/>
                <a:cs typeface="Arial" panose="020B0604020202020204" pitchFamily="34" charset="0"/>
              </a:rPr>
              <a:t>—</a:t>
            </a:r>
            <a:r>
              <a:rPr lang="en-US" sz="1600" dirty="0" smtClean="0">
                <a:latin typeface="Arial"/>
                <a:cs typeface="Times New Roman" panose="02020603050405020304" pitchFamily="18" charset="0"/>
              </a:rPr>
              <a:t> 8 years of income specifically </a:t>
            </a:r>
            <a:r>
              <a:rPr lang="en-US" sz="1600" dirty="0">
                <a:latin typeface="Arial"/>
                <a:cs typeface="Times New Roman" panose="02020603050405020304" pitchFamily="18" charset="0"/>
              </a:rPr>
              <a:t>for </a:t>
            </a:r>
            <a:r>
              <a:rPr lang="en-US" sz="1600" dirty="0" smtClean="0">
                <a:latin typeface="Arial"/>
                <a:cs typeface="Times New Roman" panose="02020603050405020304" pitchFamily="18" charset="0"/>
              </a:rPr>
              <a:t>long-term care expenses</a:t>
            </a:r>
          </a:p>
          <a:p>
            <a:pPr marL="174625" indent="-174625">
              <a:buFont typeface="Arial" panose="020B0604020202020204" pitchFamily="34" charset="0"/>
              <a:buChar char="•"/>
            </a:pPr>
            <a:r>
              <a:rPr lang="en-US" sz="1600" dirty="0" smtClean="0">
                <a:latin typeface="Arial"/>
                <a:cs typeface="Times New Roman" panose="02020603050405020304" pitchFamily="18" charset="0"/>
              </a:rPr>
              <a:t>$6,291 per month </a:t>
            </a:r>
            <a:r>
              <a:rPr lang="en-US" sz="1600" dirty="0">
                <a:solidFill>
                  <a:srgbClr val="173D65"/>
                </a:solidFill>
                <a:ea typeface="ヒラギノ角ゴ Pro W3" pitchFamily="-111" charset="-128"/>
                <a:cs typeface="Arial" panose="020B0604020202020204" pitchFamily="34" charset="0"/>
              </a:rPr>
              <a:t>—</a:t>
            </a:r>
            <a:r>
              <a:rPr lang="en-US" sz="1600" dirty="0" smtClean="0">
                <a:latin typeface="Arial"/>
                <a:cs typeface="Times New Roman" panose="02020603050405020304" pitchFamily="18" charset="0"/>
              </a:rPr>
              <a:t> 96 months of income specifically for long –term care expenses</a:t>
            </a:r>
          </a:p>
        </p:txBody>
      </p:sp>
      <p:sp>
        <p:nvSpPr>
          <p:cNvPr id="16" name="Curved Up Arrow 15"/>
          <p:cNvSpPr/>
          <p:nvPr/>
        </p:nvSpPr>
        <p:spPr>
          <a:xfrm>
            <a:off x="2525201" y="4112787"/>
            <a:ext cx="838200" cy="371746"/>
          </a:xfrm>
          <a:prstGeom prst="curvedUpArrow">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6927690" y="3529974"/>
            <a:ext cx="1327884" cy="584775"/>
          </a:xfrm>
          <a:prstGeom prst="rect">
            <a:avLst/>
          </a:prstGeom>
          <a:noFill/>
        </p:spPr>
        <p:txBody>
          <a:bodyPr wrap="square" rtlCol="0">
            <a:spAutoFit/>
          </a:bodyPr>
          <a:lstStyle/>
          <a:p>
            <a:pPr algn="ctr"/>
            <a:r>
              <a:rPr lang="en-US" sz="2000" dirty="0" smtClean="0">
                <a:latin typeface="+mn-lt"/>
                <a:cs typeface="Arial" panose="020B0604020202020204" pitchFamily="34" charset="0"/>
              </a:rPr>
              <a:t>$600,000 </a:t>
            </a:r>
            <a:br>
              <a:rPr lang="en-US" sz="2000" dirty="0" smtClean="0">
                <a:latin typeface="+mn-lt"/>
                <a:cs typeface="Arial" panose="020B0604020202020204" pitchFamily="34" charset="0"/>
              </a:rPr>
            </a:br>
            <a:r>
              <a:rPr lang="en-US" sz="1200" dirty="0" smtClean="0">
                <a:latin typeface="+mn-lt"/>
                <a:cs typeface="Arial" panose="020B0604020202020204" pitchFamily="34" charset="0"/>
              </a:rPr>
              <a:t>total amount</a:t>
            </a:r>
            <a:endParaRPr lang="en-US" sz="1200" dirty="0">
              <a:latin typeface="+mn-lt"/>
              <a:cs typeface="Arial" panose="020B0604020202020204" pitchFamily="34" charset="0"/>
            </a:endParaRPr>
          </a:p>
        </p:txBody>
      </p:sp>
    </p:spTree>
    <p:extLst>
      <p:ext uri="{BB962C8B-B14F-4D97-AF65-F5344CB8AC3E}">
        <p14:creationId xmlns:p14="http://schemas.microsoft.com/office/powerpoint/2010/main" val="167760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0354" y="1298106"/>
            <a:ext cx="3096125" cy="850106"/>
          </a:xfrm>
        </p:spPr>
        <p:txBody>
          <a:bodyPr/>
          <a:lstStyle/>
          <a:p>
            <a:r>
              <a:rPr lang="en-US" dirty="0" smtClean="0"/>
              <a:t>Preparing for retirement</a:t>
            </a:r>
            <a:endParaRPr lang="en-US" dirty="0"/>
          </a:p>
        </p:txBody>
      </p:sp>
    </p:spTree>
    <p:extLst>
      <p:ext uri="{BB962C8B-B14F-4D97-AF65-F5344CB8AC3E}">
        <p14:creationId xmlns:p14="http://schemas.microsoft.com/office/powerpoint/2010/main" val="1944106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0353" y="1295644"/>
            <a:ext cx="3096125" cy="850106"/>
          </a:xfrm>
        </p:spPr>
        <p:txBody>
          <a:bodyPr/>
          <a:lstStyle/>
          <a:p>
            <a:r>
              <a:rPr lang="en-US" dirty="0" smtClean="0"/>
              <a:t>Bridge your gap</a:t>
            </a:r>
            <a:endParaRPr lang="en-US" dirty="0"/>
          </a:p>
        </p:txBody>
      </p:sp>
    </p:spTree>
    <p:extLst>
      <p:ext uri="{BB962C8B-B14F-4D97-AF65-F5344CB8AC3E}">
        <p14:creationId xmlns:p14="http://schemas.microsoft.com/office/powerpoint/2010/main" val="36345416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457200" y="1781978"/>
            <a:ext cx="8229600" cy="4038600"/>
          </a:xfrm>
        </p:spPr>
        <p:txBody>
          <a:bodyPr/>
          <a:lstStyle/>
          <a:p>
            <a:pPr marL="0" indent="0" algn="ctr">
              <a:buNone/>
            </a:pPr>
            <a:r>
              <a:rPr lang="en-US" sz="2200" dirty="0" smtClean="0"/>
              <a:t>1. Start </a:t>
            </a:r>
            <a:r>
              <a:rPr lang="en-US" sz="2200" dirty="0"/>
              <a:t>the conversation with your loved </a:t>
            </a:r>
            <a:r>
              <a:rPr lang="en-US" sz="2200" dirty="0" smtClean="0"/>
              <a:t>ones about </a:t>
            </a:r>
            <a:r>
              <a:rPr lang="en-US" sz="2200" dirty="0"/>
              <a:t>your potential exposure to </a:t>
            </a:r>
            <a:r>
              <a:rPr lang="en-US" sz="2200" dirty="0" smtClean="0"/>
              <a:t>long-term care </a:t>
            </a:r>
            <a:r>
              <a:rPr lang="en-US" sz="2200" dirty="0"/>
              <a:t>costs — and the impact on your </a:t>
            </a:r>
            <a:r>
              <a:rPr lang="en-US" sz="2200" dirty="0" smtClean="0"/>
              <a:t>retirement savings</a:t>
            </a:r>
            <a:br>
              <a:rPr lang="en-US" sz="2200" dirty="0" smtClean="0"/>
            </a:br>
            <a:endParaRPr lang="en-US" sz="2200" dirty="0"/>
          </a:p>
          <a:p>
            <a:pPr marL="0" indent="0" algn="ctr">
              <a:buNone/>
            </a:pPr>
            <a:r>
              <a:rPr lang="en-US" sz="2200" dirty="0" smtClean="0"/>
              <a:t>2. Schedule </a:t>
            </a:r>
            <a:r>
              <a:rPr lang="en-US" sz="2200" dirty="0"/>
              <a:t>a meeting with </a:t>
            </a:r>
            <a:r>
              <a:rPr lang="en-US" sz="2200" dirty="0" smtClean="0"/>
              <a:t>your trusted </a:t>
            </a:r>
            <a:r>
              <a:rPr lang="en-US" sz="2200" dirty="0"/>
              <a:t>financial professional</a:t>
            </a:r>
            <a:r>
              <a:rPr lang="en-US" sz="2200" dirty="0" smtClean="0"/>
              <a:t>.</a:t>
            </a:r>
            <a:br>
              <a:rPr lang="en-US" sz="2200" dirty="0" smtClean="0"/>
            </a:br>
            <a:endParaRPr lang="en-US" sz="2200" dirty="0"/>
          </a:p>
          <a:p>
            <a:pPr marL="0" indent="0" algn="ctr">
              <a:buNone/>
            </a:pPr>
            <a:r>
              <a:rPr lang="en-US" sz="2200" dirty="0" smtClean="0"/>
              <a:t>3. Explore </a:t>
            </a:r>
            <a:r>
              <a:rPr lang="en-US" sz="2200" dirty="0"/>
              <a:t>the </a:t>
            </a:r>
            <a:r>
              <a:rPr lang="en-US" sz="2200" dirty="0" smtClean="0"/>
              <a:t>options available </a:t>
            </a:r>
            <a:r>
              <a:rPr lang="en-US" sz="2200" dirty="0"/>
              <a:t>for you</a:t>
            </a:r>
            <a:r>
              <a:rPr lang="en-US" sz="2200" dirty="0" smtClean="0"/>
              <a:t>.</a:t>
            </a:r>
            <a:br>
              <a:rPr lang="en-US" sz="2200" dirty="0" smtClean="0"/>
            </a:br>
            <a:endParaRPr lang="en-US" sz="2200" dirty="0"/>
          </a:p>
          <a:p>
            <a:pPr marL="0" indent="0" algn="ctr">
              <a:buNone/>
            </a:pPr>
            <a:r>
              <a:rPr lang="en-US" sz="2200" dirty="0" smtClean="0"/>
              <a:t>4. Design </a:t>
            </a:r>
            <a:r>
              <a:rPr lang="en-US" sz="2200" dirty="0"/>
              <a:t>and complete a </a:t>
            </a:r>
            <a:r>
              <a:rPr lang="en-US" sz="2200" dirty="0" smtClean="0"/>
              <a:t>financial strategy </a:t>
            </a:r>
            <a:r>
              <a:rPr lang="en-US" sz="2200" dirty="0"/>
              <a:t>that meets your </a:t>
            </a:r>
            <a:r>
              <a:rPr lang="en-US" sz="2200" dirty="0" smtClean="0"/>
              <a:t>objectives</a:t>
            </a:r>
            <a:br>
              <a:rPr lang="en-US" sz="2200" dirty="0" smtClean="0"/>
            </a:br>
            <a:endParaRPr lang="en-US" sz="2200" dirty="0"/>
          </a:p>
          <a:p>
            <a:pPr marL="0" indent="0" algn="ctr">
              <a:buNone/>
            </a:pPr>
            <a:r>
              <a:rPr lang="en-US" sz="2200" dirty="0" smtClean="0"/>
              <a:t>5.Tell </a:t>
            </a:r>
            <a:r>
              <a:rPr lang="en-US" sz="2200" dirty="0"/>
              <a:t>your loved </a:t>
            </a:r>
            <a:r>
              <a:rPr lang="en-US" sz="2200" dirty="0" smtClean="0"/>
              <a:t>ones about </a:t>
            </a:r>
            <a:r>
              <a:rPr lang="en-US" sz="2200" dirty="0"/>
              <a:t>your strategy.</a:t>
            </a:r>
          </a:p>
        </p:txBody>
      </p:sp>
    </p:spTree>
    <p:extLst>
      <p:ext uri="{BB962C8B-B14F-4D97-AF65-F5344CB8AC3E}">
        <p14:creationId xmlns:p14="http://schemas.microsoft.com/office/powerpoint/2010/main" val="2635103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1681"/>
            <a:ext cx="8229600" cy="960438"/>
          </a:xfrm>
        </p:spPr>
        <p:txBody>
          <a:bodyPr/>
          <a:lstStyle/>
          <a:p>
            <a:r>
              <a:rPr lang="en-US" dirty="0" smtClean="0"/>
              <a:t>Let’s address your great retirement income gap today!</a:t>
            </a:r>
            <a:endParaRPr lang="en-US" dirty="0"/>
          </a:p>
        </p:txBody>
      </p:sp>
      <p:sp>
        <p:nvSpPr>
          <p:cNvPr id="3" name="Content Placeholder 2"/>
          <p:cNvSpPr>
            <a:spLocks noGrp="1"/>
          </p:cNvSpPr>
          <p:nvPr>
            <p:ph idx="1"/>
          </p:nvPr>
        </p:nvSpPr>
        <p:spPr>
          <a:xfrm>
            <a:off x="341489" y="2636960"/>
            <a:ext cx="8461022" cy="3886200"/>
          </a:xfrm>
        </p:spPr>
        <p:txBody>
          <a:bodyPr/>
          <a:lstStyle/>
          <a:p>
            <a:pPr marL="0" indent="0" algn="ctr">
              <a:buNone/>
            </a:pPr>
            <a:r>
              <a:rPr lang="en-US" dirty="0" smtClean="0"/>
              <a:t>[LOGO]</a:t>
            </a:r>
            <a:br>
              <a:rPr lang="en-US" dirty="0" smtClean="0"/>
            </a:br>
            <a:r>
              <a:rPr lang="en-US" dirty="0"/>
              <a:t>Contact [agency name</a:t>
            </a:r>
            <a:r>
              <a:rPr lang="en-US" dirty="0" smtClean="0"/>
              <a:t>].</a:t>
            </a:r>
          </a:p>
          <a:p>
            <a:pPr algn="ctr"/>
            <a:r>
              <a:rPr lang="en-US" dirty="0" smtClean="0"/>
              <a:t>[</a:t>
            </a:r>
            <a:r>
              <a:rPr lang="en-US" dirty="0"/>
              <a:t>phone]</a:t>
            </a:r>
          </a:p>
          <a:p>
            <a:pPr algn="ctr"/>
            <a:r>
              <a:rPr lang="en-US" dirty="0"/>
              <a:t>[email]</a:t>
            </a:r>
          </a:p>
          <a:p>
            <a:pPr algn="ctr"/>
            <a:r>
              <a:rPr lang="en-US" dirty="0"/>
              <a:t>[website]</a:t>
            </a:r>
            <a:endParaRPr lang="en-US" dirty="0" smtClean="0"/>
          </a:p>
        </p:txBody>
      </p:sp>
    </p:spTree>
    <p:extLst>
      <p:ext uri="{BB962C8B-B14F-4D97-AF65-F5344CB8AC3E}">
        <p14:creationId xmlns:p14="http://schemas.microsoft.com/office/powerpoint/2010/main" val="2429750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235472" y="237127"/>
            <a:ext cx="6363730" cy="6156358"/>
          </a:xfrm>
          <a:prstGeom prst="rect">
            <a:avLst/>
          </a:prstGeom>
          <a:ln>
            <a:noFill/>
          </a:ln>
          <a:effectLst>
            <a:outerShdw blurRad="292100" dist="139700" dir="2700000" algn="tl" rotWithShape="0">
              <a:srgbClr val="333333">
                <a:alpha val="65000"/>
              </a:srgbClr>
            </a:outerShdw>
          </a:effectLst>
        </p:spPr>
      </p:pic>
      <p:cxnSp>
        <p:nvCxnSpPr>
          <p:cNvPr id="11" name="Straight Arrow Connector 10"/>
          <p:cNvCxnSpPr/>
          <p:nvPr/>
        </p:nvCxnSpPr>
        <p:spPr>
          <a:xfrm flipV="1">
            <a:off x="1000733" y="1764431"/>
            <a:ext cx="1904872" cy="258490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975362" y="1842692"/>
            <a:ext cx="2098514" cy="2633273"/>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328275" y="201598"/>
            <a:ext cx="4649592" cy="954107"/>
          </a:xfrm>
          <a:prstGeom prst="rect">
            <a:avLst/>
          </a:prstGeom>
        </p:spPr>
        <p:txBody>
          <a:bodyPr wrap="square">
            <a:spAutoFit/>
          </a:bodyPr>
          <a:lstStyle/>
          <a:p>
            <a:pPr algn="ctr"/>
            <a:r>
              <a:rPr lang="en-US" sz="2800" cap="small" dirty="0" smtClean="0">
                <a:cs typeface="Times" panose="02020603050405020304" pitchFamily="18" charset="0"/>
              </a:rPr>
              <a:t>What’s your goal when mountain climbing?</a:t>
            </a:r>
            <a:endParaRPr lang="en-US" sz="2800" cap="small" dirty="0">
              <a:cs typeface="Times" panose="02020603050405020304" pitchFamily="18" charset="0"/>
            </a:endParaRPr>
          </a:p>
        </p:txBody>
      </p:sp>
      <p:sp>
        <p:nvSpPr>
          <p:cNvPr id="14" name="Rectangle 13"/>
          <p:cNvSpPr/>
          <p:nvPr/>
        </p:nvSpPr>
        <p:spPr>
          <a:xfrm rot="3087324">
            <a:off x="5540718" y="2307754"/>
            <a:ext cx="3749040" cy="954107"/>
          </a:xfrm>
          <a:prstGeom prst="rect">
            <a:avLst/>
          </a:prstGeom>
        </p:spPr>
        <p:txBody>
          <a:bodyPr wrap="square">
            <a:spAutoFit/>
          </a:bodyPr>
          <a:lstStyle/>
          <a:p>
            <a:pPr algn="ctr"/>
            <a:r>
              <a:rPr lang="en-US" sz="2800" cap="small" dirty="0" smtClean="0">
                <a:latin typeface="Times" panose="02020603050405020304" pitchFamily="18" charset="0"/>
                <a:cs typeface="Times" panose="02020603050405020304" pitchFamily="18" charset="0"/>
              </a:rPr>
              <a:t>Or to get back down successfully?</a:t>
            </a:r>
            <a:endParaRPr lang="en-US" sz="2800" cap="small" dirty="0">
              <a:latin typeface="Times" panose="02020603050405020304" pitchFamily="18" charset="0"/>
              <a:cs typeface="Times" panose="02020603050405020304" pitchFamily="18" charset="0"/>
            </a:endParaRPr>
          </a:p>
        </p:txBody>
      </p:sp>
      <p:sp>
        <p:nvSpPr>
          <p:cNvPr id="16" name="TextBox 15"/>
          <p:cNvSpPr txBox="1"/>
          <p:nvPr/>
        </p:nvSpPr>
        <p:spPr>
          <a:xfrm>
            <a:off x="9375648" y="6437376"/>
            <a:ext cx="1292352" cy="369332"/>
          </a:xfrm>
          <a:prstGeom prst="rect">
            <a:avLst/>
          </a:prstGeom>
          <a:noFill/>
        </p:spPr>
        <p:txBody>
          <a:bodyPr wrap="square" rtlCol="0">
            <a:spAutoFit/>
          </a:bodyPr>
          <a:lstStyle/>
          <a:p>
            <a:r>
              <a:rPr lang="en-US" dirty="0"/>
              <a:t>PM-828</a:t>
            </a:r>
          </a:p>
        </p:txBody>
      </p:sp>
      <p:sp>
        <p:nvSpPr>
          <p:cNvPr id="2" name="TextBox 1"/>
          <p:cNvSpPr txBox="1"/>
          <p:nvPr/>
        </p:nvSpPr>
        <p:spPr>
          <a:xfrm rot="18343519">
            <a:off x="-60009" y="2650436"/>
            <a:ext cx="3476522" cy="523220"/>
          </a:xfrm>
          <a:prstGeom prst="rect">
            <a:avLst/>
          </a:prstGeom>
          <a:noFill/>
        </p:spPr>
        <p:txBody>
          <a:bodyPr wrap="square" rtlCol="0">
            <a:spAutoFit/>
          </a:bodyPr>
          <a:lstStyle/>
          <a:p>
            <a:pPr algn="ctr"/>
            <a:r>
              <a:rPr lang="en-US" sz="2800" cap="small" dirty="0" smtClean="0">
                <a:latin typeface="Times" panose="02020603050405020304" pitchFamily="18" charset="0"/>
                <a:cs typeface="Times" panose="02020603050405020304" pitchFamily="18" charset="0"/>
              </a:rPr>
              <a:t>To get to the top?</a:t>
            </a:r>
            <a:endParaRPr lang="en-US" sz="2800" cap="small"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3351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35472" y="237127"/>
            <a:ext cx="6363730" cy="6156358"/>
          </a:xfrm>
          <a:prstGeom prst="rect">
            <a:avLst/>
          </a:prstGeom>
          <a:ln>
            <a:noFill/>
          </a:ln>
          <a:effectLst>
            <a:outerShdw blurRad="292100" dist="139700" dir="2700000" algn="tl" rotWithShape="0">
              <a:srgbClr val="333333">
                <a:alpha val="65000"/>
              </a:srgbClr>
            </a:outerShdw>
          </a:effectLst>
        </p:spPr>
      </p:pic>
      <p:cxnSp>
        <p:nvCxnSpPr>
          <p:cNvPr id="4" name="Straight Arrow Connector 3"/>
          <p:cNvCxnSpPr/>
          <p:nvPr/>
        </p:nvCxnSpPr>
        <p:spPr>
          <a:xfrm flipV="1">
            <a:off x="1000733" y="1764431"/>
            <a:ext cx="1904872" cy="258490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5975362" y="1842692"/>
            <a:ext cx="2098514" cy="2633273"/>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rot="3087324">
            <a:off x="5473511" y="2585234"/>
            <a:ext cx="3749040" cy="523220"/>
          </a:xfrm>
          <a:prstGeom prst="rect">
            <a:avLst/>
          </a:prstGeom>
        </p:spPr>
        <p:txBody>
          <a:bodyPr wrap="square">
            <a:spAutoFit/>
          </a:bodyPr>
          <a:lstStyle/>
          <a:p>
            <a:pPr algn="ctr"/>
            <a:r>
              <a:rPr lang="en-US" sz="2800" cap="small" dirty="0" smtClean="0">
                <a:latin typeface="Times" panose="02020603050405020304" pitchFamily="18" charset="0"/>
                <a:cs typeface="Times" panose="02020603050405020304" pitchFamily="18" charset="0"/>
              </a:rPr>
              <a:t>Distribution</a:t>
            </a:r>
            <a:endParaRPr lang="en-US" sz="2800" cap="small" dirty="0">
              <a:latin typeface="Times" panose="02020603050405020304" pitchFamily="18" charset="0"/>
              <a:cs typeface="Times" panose="02020603050405020304" pitchFamily="18" charset="0"/>
            </a:endParaRPr>
          </a:p>
        </p:txBody>
      </p:sp>
      <p:sp>
        <p:nvSpPr>
          <p:cNvPr id="7" name="TextBox 6"/>
          <p:cNvSpPr txBox="1"/>
          <p:nvPr/>
        </p:nvSpPr>
        <p:spPr>
          <a:xfrm rot="18343519">
            <a:off x="-60009" y="2650436"/>
            <a:ext cx="3476522" cy="523220"/>
          </a:xfrm>
          <a:prstGeom prst="rect">
            <a:avLst/>
          </a:prstGeom>
          <a:noFill/>
        </p:spPr>
        <p:txBody>
          <a:bodyPr wrap="square" rtlCol="0">
            <a:spAutoFit/>
          </a:bodyPr>
          <a:lstStyle/>
          <a:p>
            <a:pPr algn="ctr"/>
            <a:r>
              <a:rPr lang="en-US" sz="2800" cap="small" dirty="0" smtClean="0">
                <a:latin typeface="Times" panose="02020603050405020304" pitchFamily="18" charset="0"/>
                <a:cs typeface="Times" panose="02020603050405020304" pitchFamily="18" charset="0"/>
              </a:rPr>
              <a:t>Accumulation </a:t>
            </a:r>
            <a:endParaRPr lang="en-US" sz="2800" cap="small"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88137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87" y="649995"/>
            <a:ext cx="8747393" cy="962406"/>
          </a:xfrm>
        </p:spPr>
        <p:txBody>
          <a:bodyPr/>
          <a:lstStyle/>
          <a:p>
            <a:r>
              <a:rPr lang="en-US" dirty="0" smtClean="0"/>
              <a:t>Issues that affect your</a:t>
            </a:r>
            <a:br>
              <a:rPr lang="en-US" dirty="0" smtClean="0"/>
            </a:br>
            <a:r>
              <a:rPr lang="en-US" dirty="0" smtClean="0"/>
              <a:t>descent</a:t>
            </a:r>
            <a:endParaRPr lang="en-US" dirty="0"/>
          </a:p>
        </p:txBody>
      </p:sp>
      <p:sp>
        <p:nvSpPr>
          <p:cNvPr id="3" name="Content Placeholder 2"/>
          <p:cNvSpPr>
            <a:spLocks noGrp="1"/>
          </p:cNvSpPr>
          <p:nvPr>
            <p:ph idx="1"/>
          </p:nvPr>
        </p:nvSpPr>
        <p:spPr>
          <a:xfrm>
            <a:off x="457200" y="2085975"/>
            <a:ext cx="6400800" cy="3543928"/>
          </a:xfrm>
        </p:spPr>
        <p:txBody>
          <a:bodyPr>
            <a:normAutofit/>
          </a:bodyPr>
          <a:lstStyle/>
          <a:p>
            <a:pPr>
              <a:lnSpc>
                <a:spcPct val="120000"/>
              </a:lnSpc>
              <a:spcBef>
                <a:spcPts val="0"/>
              </a:spcBef>
            </a:pPr>
            <a:r>
              <a:rPr lang="en-US" sz="2600" dirty="0" smtClean="0"/>
              <a:t>Having enough retirement</a:t>
            </a:r>
            <a:br>
              <a:rPr lang="en-US" sz="2600" dirty="0" smtClean="0"/>
            </a:br>
            <a:r>
              <a:rPr lang="en-US" sz="2600" dirty="0" smtClean="0"/>
              <a:t>income</a:t>
            </a:r>
          </a:p>
          <a:p>
            <a:pPr>
              <a:lnSpc>
                <a:spcPct val="120000"/>
              </a:lnSpc>
              <a:spcBef>
                <a:spcPts val="0"/>
              </a:spcBef>
            </a:pPr>
            <a:r>
              <a:rPr lang="en-US" sz="2600" dirty="0" smtClean="0"/>
              <a:t>Low interest rate market</a:t>
            </a:r>
          </a:p>
          <a:p>
            <a:pPr>
              <a:lnSpc>
                <a:spcPct val="120000"/>
              </a:lnSpc>
              <a:spcBef>
                <a:spcPts val="0"/>
              </a:spcBef>
            </a:pPr>
            <a:r>
              <a:rPr lang="en-US" sz="2600" dirty="0" smtClean="0"/>
              <a:t>Healthcare costs</a:t>
            </a:r>
          </a:p>
          <a:p>
            <a:pPr>
              <a:lnSpc>
                <a:spcPct val="120000"/>
              </a:lnSpc>
              <a:spcBef>
                <a:spcPts val="0"/>
              </a:spcBef>
            </a:pPr>
            <a:r>
              <a:rPr lang="en-US" sz="2600" b="1" i="1" dirty="0" smtClean="0"/>
              <a:t>Long-term care costs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4240" y="2251229"/>
            <a:ext cx="3467519" cy="23121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6756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1308"/>
            <a:ext cx="8229600" cy="4038600"/>
          </a:xfrm>
        </p:spPr>
        <p:txBody>
          <a:bodyPr/>
          <a:lstStyle/>
          <a:p>
            <a:pPr marL="0" indent="0" algn="ctr">
              <a:buNone/>
            </a:pPr>
            <a:r>
              <a:rPr lang="en-US" sz="2600" b="1" i="1" dirty="0" smtClean="0"/>
              <a:t>In </a:t>
            </a:r>
            <a:r>
              <a:rPr lang="en-US" sz="2600" b="1" i="1" dirty="0"/>
              <a:t>your retirement years, what </a:t>
            </a:r>
            <a:r>
              <a:rPr lang="en-US" sz="2600" b="1" i="1" dirty="0" smtClean="0"/>
              <a:t>could cause your </a:t>
            </a:r>
            <a:r>
              <a:rPr lang="en-US" sz="2600" b="1" i="1" dirty="0"/>
              <a:t>income needs to suddenly skyrocket</a:t>
            </a:r>
            <a:r>
              <a:rPr lang="en-US" sz="2600" b="1" i="1" dirty="0" smtClean="0"/>
              <a:t>?</a:t>
            </a:r>
            <a:endParaRPr lang="en-US" sz="2600" b="1" i="1" dirty="0"/>
          </a:p>
          <a:p>
            <a:pPr algn="ctr"/>
            <a:endParaRPr lang="en-US" sz="2600" dirty="0">
              <a:solidFill>
                <a:srgbClr val="173D65"/>
              </a:solidFill>
            </a:endParaRPr>
          </a:p>
          <a:p>
            <a:pPr marL="0" indent="0" algn="ctr">
              <a:buNone/>
            </a:pPr>
            <a:r>
              <a:rPr lang="en-US" sz="2200" dirty="0">
                <a:solidFill>
                  <a:srgbClr val="173D65"/>
                </a:solidFill>
              </a:rPr>
              <a:t>For </a:t>
            </a:r>
            <a:r>
              <a:rPr lang="en-US" sz="2200" dirty="0" smtClean="0">
                <a:solidFill>
                  <a:srgbClr val="173D65"/>
                </a:solidFill>
              </a:rPr>
              <a:t>example</a:t>
            </a:r>
            <a:r>
              <a:rPr lang="en-US" sz="2200" dirty="0">
                <a:solidFill>
                  <a:srgbClr val="173D65"/>
                </a:solidFill>
              </a:rPr>
              <a:t>,</a:t>
            </a:r>
            <a:r>
              <a:rPr lang="en-US" sz="2200" dirty="0" smtClean="0">
                <a:solidFill>
                  <a:srgbClr val="173D65"/>
                </a:solidFill>
              </a:rPr>
              <a:t> you </a:t>
            </a:r>
            <a:r>
              <a:rPr lang="en-US" sz="2200" dirty="0">
                <a:solidFill>
                  <a:srgbClr val="173D65"/>
                </a:solidFill>
              </a:rPr>
              <a:t>are living well on $100,000 per year. </a:t>
            </a:r>
            <a:r>
              <a:rPr lang="en-US" sz="2200" dirty="0" smtClean="0">
                <a:solidFill>
                  <a:srgbClr val="173D65"/>
                </a:solidFill>
              </a:rPr>
              <a:t/>
            </a:r>
            <a:br>
              <a:rPr lang="en-US" sz="2200" dirty="0" smtClean="0">
                <a:solidFill>
                  <a:srgbClr val="173D65"/>
                </a:solidFill>
              </a:rPr>
            </a:br>
            <a:r>
              <a:rPr lang="en-US" sz="2200" dirty="0" smtClean="0">
                <a:solidFill>
                  <a:srgbClr val="173D65"/>
                </a:solidFill>
              </a:rPr>
              <a:t>One day </a:t>
            </a:r>
            <a:r>
              <a:rPr lang="en-US" sz="2200" dirty="0">
                <a:solidFill>
                  <a:srgbClr val="173D65"/>
                </a:solidFill>
              </a:rPr>
              <a:t>you </a:t>
            </a:r>
            <a:r>
              <a:rPr lang="en-US" sz="2200" dirty="0" smtClean="0">
                <a:solidFill>
                  <a:srgbClr val="173D65"/>
                </a:solidFill>
              </a:rPr>
              <a:t>call me to say you </a:t>
            </a:r>
            <a:r>
              <a:rPr lang="en-US" sz="2200" dirty="0">
                <a:solidFill>
                  <a:srgbClr val="173D65"/>
                </a:solidFill>
              </a:rPr>
              <a:t>need to </a:t>
            </a:r>
            <a:r>
              <a:rPr lang="en-US" sz="2200" dirty="0" smtClean="0">
                <a:solidFill>
                  <a:srgbClr val="173D65"/>
                </a:solidFill>
              </a:rPr>
              <a:t>begin taking </a:t>
            </a:r>
            <a:r>
              <a:rPr lang="en-US" sz="2200" dirty="0">
                <a:solidFill>
                  <a:srgbClr val="173D65"/>
                </a:solidFill>
              </a:rPr>
              <a:t>out an </a:t>
            </a:r>
            <a:r>
              <a:rPr lang="en-US" sz="2200" dirty="0" smtClean="0">
                <a:solidFill>
                  <a:srgbClr val="173D65"/>
                </a:solidFill>
              </a:rPr>
              <a:t>additional 50-70% more</a:t>
            </a:r>
            <a:r>
              <a:rPr lang="en-US" sz="2200" b="1" i="1" dirty="0" smtClean="0">
                <a:solidFill>
                  <a:srgbClr val="173D65"/>
                </a:solidFill>
              </a:rPr>
              <a:t> </a:t>
            </a:r>
            <a:r>
              <a:rPr lang="en-US" sz="2200" dirty="0" smtClean="0">
                <a:solidFill>
                  <a:srgbClr val="173D65"/>
                </a:solidFill>
              </a:rPr>
              <a:t>every year in addition to the </a:t>
            </a:r>
            <a:br>
              <a:rPr lang="en-US" sz="2200" dirty="0" smtClean="0">
                <a:solidFill>
                  <a:srgbClr val="173D65"/>
                </a:solidFill>
              </a:rPr>
            </a:br>
            <a:r>
              <a:rPr lang="en-US" sz="2200" dirty="0" smtClean="0">
                <a:solidFill>
                  <a:srgbClr val="173D65"/>
                </a:solidFill>
              </a:rPr>
              <a:t>$</a:t>
            </a:r>
            <a:r>
              <a:rPr lang="en-US" sz="2200" dirty="0">
                <a:solidFill>
                  <a:srgbClr val="173D65"/>
                </a:solidFill>
              </a:rPr>
              <a:t>100,000 </a:t>
            </a:r>
            <a:r>
              <a:rPr lang="en-US" sz="2200" dirty="0" smtClean="0">
                <a:solidFill>
                  <a:srgbClr val="173D65"/>
                </a:solidFill>
              </a:rPr>
              <a:t>you’re already </a:t>
            </a:r>
            <a:r>
              <a:rPr lang="en-US" sz="2200" dirty="0">
                <a:solidFill>
                  <a:srgbClr val="173D65"/>
                </a:solidFill>
              </a:rPr>
              <a:t>using</a:t>
            </a:r>
            <a:r>
              <a:rPr lang="en-US" sz="2200" dirty="0" smtClean="0">
                <a:solidFill>
                  <a:srgbClr val="173D65"/>
                </a:solidFill>
              </a:rPr>
              <a:t>.</a:t>
            </a:r>
            <a:br>
              <a:rPr lang="en-US" sz="2200" dirty="0" smtClean="0">
                <a:solidFill>
                  <a:srgbClr val="173D65"/>
                </a:solidFill>
              </a:rPr>
            </a:br>
            <a:endParaRPr lang="en-US" sz="2200" dirty="0">
              <a:solidFill>
                <a:srgbClr val="173D65"/>
              </a:solidFill>
            </a:endParaRPr>
          </a:p>
          <a:p>
            <a:pPr marL="0" indent="0" algn="ctr">
              <a:buNone/>
            </a:pPr>
            <a:r>
              <a:rPr lang="en-US" sz="2600" b="1" dirty="0">
                <a:solidFill>
                  <a:srgbClr val="173D65"/>
                </a:solidFill>
              </a:rPr>
              <a:t>What </a:t>
            </a:r>
            <a:r>
              <a:rPr lang="en-US" sz="2600" b="1" dirty="0" smtClean="0">
                <a:solidFill>
                  <a:srgbClr val="173D65"/>
                </a:solidFill>
              </a:rPr>
              <a:t>might happen in your life to </a:t>
            </a:r>
            <a:br>
              <a:rPr lang="en-US" sz="2600" b="1" dirty="0" smtClean="0">
                <a:solidFill>
                  <a:srgbClr val="173D65"/>
                </a:solidFill>
              </a:rPr>
            </a:br>
            <a:r>
              <a:rPr lang="en-US" sz="2600" b="1" dirty="0" smtClean="0">
                <a:solidFill>
                  <a:srgbClr val="173D65"/>
                </a:solidFill>
              </a:rPr>
              <a:t>cause </a:t>
            </a:r>
            <a:r>
              <a:rPr lang="en-US" sz="2600" b="1" dirty="0">
                <a:solidFill>
                  <a:srgbClr val="173D65"/>
                </a:solidFill>
              </a:rPr>
              <a:t>this </a:t>
            </a:r>
            <a:r>
              <a:rPr lang="en-US" sz="2600" b="1" dirty="0" smtClean="0">
                <a:solidFill>
                  <a:srgbClr val="173D65"/>
                </a:solidFill>
              </a:rPr>
              <a:t>situation?</a:t>
            </a:r>
            <a:endParaRPr lang="en-US" sz="2600" b="1" dirty="0">
              <a:solidFill>
                <a:srgbClr val="173D65"/>
              </a:solidFill>
            </a:endParaRPr>
          </a:p>
          <a:p>
            <a:endParaRPr lang="en-US" dirty="0"/>
          </a:p>
        </p:txBody>
      </p:sp>
      <p:sp>
        <p:nvSpPr>
          <p:cNvPr id="4" name="TextBox 3"/>
          <p:cNvSpPr txBox="1"/>
          <p:nvPr/>
        </p:nvSpPr>
        <p:spPr>
          <a:xfrm>
            <a:off x="457200" y="5060414"/>
            <a:ext cx="8069855" cy="1107996"/>
          </a:xfrm>
          <a:prstGeom prst="rect">
            <a:avLst/>
          </a:prstGeom>
          <a:noFill/>
        </p:spPr>
        <p:txBody>
          <a:bodyPr wrap="square" rtlCol="0">
            <a:spAutoFit/>
          </a:bodyPr>
          <a:lstStyle/>
          <a:p>
            <a:pPr algn="ctr"/>
            <a:r>
              <a:rPr lang="en-US" sz="2200" dirty="0" smtClean="0"/>
              <a:t>A health issue? </a:t>
            </a:r>
            <a:br>
              <a:rPr lang="en-US" sz="2200" dirty="0" smtClean="0"/>
            </a:br>
            <a:r>
              <a:rPr lang="en-US" sz="2200" dirty="0" smtClean="0"/>
              <a:t>Or you or your spouse need assistance in your </a:t>
            </a:r>
            <a:br>
              <a:rPr lang="en-US" sz="2200" dirty="0" smtClean="0"/>
            </a:br>
            <a:r>
              <a:rPr lang="en-US" sz="2200" dirty="0" smtClean="0"/>
              <a:t>home or a care setting?</a:t>
            </a:r>
            <a:endParaRPr lang="en-US" sz="2200" dirty="0"/>
          </a:p>
        </p:txBody>
      </p:sp>
    </p:spTree>
    <p:extLst>
      <p:ext uri="{BB962C8B-B14F-4D97-AF65-F5344CB8AC3E}">
        <p14:creationId xmlns:p14="http://schemas.microsoft.com/office/powerpoint/2010/main" val="2022159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09949"/>
            <a:ext cx="8229600" cy="4038600"/>
          </a:xfrm>
        </p:spPr>
        <p:txBody>
          <a:bodyPr/>
          <a:lstStyle/>
          <a:p>
            <a:pPr marL="0" indent="0" algn="ctr">
              <a:buNone/>
            </a:pPr>
            <a:r>
              <a:rPr lang="en-US" sz="2600" b="1" i="1" dirty="0" smtClean="0"/>
              <a:t>Where do you get the income to fill that gap?</a:t>
            </a:r>
            <a:endParaRPr lang="en-US" sz="2600" b="1" i="1" dirty="0"/>
          </a:p>
          <a:p>
            <a:pPr algn="ctr"/>
            <a:endParaRPr lang="en-US" sz="2600" dirty="0">
              <a:solidFill>
                <a:srgbClr val="173D65"/>
              </a:solidFill>
            </a:endParaRPr>
          </a:p>
          <a:p>
            <a:pPr marL="0" indent="0" algn="ctr">
              <a:buNone/>
            </a:pPr>
            <a:r>
              <a:rPr lang="en-US" sz="2200" dirty="0" smtClean="0">
                <a:solidFill>
                  <a:srgbClr val="173D65"/>
                </a:solidFill>
              </a:rPr>
              <a:t>Many will begin liquidating other investments like managed accounts, annuities, or cash equivalents</a:t>
            </a:r>
            <a:br>
              <a:rPr lang="en-US" sz="2200" dirty="0" smtClean="0">
                <a:solidFill>
                  <a:srgbClr val="173D65"/>
                </a:solidFill>
              </a:rPr>
            </a:br>
            <a:endParaRPr lang="en-US" sz="2200" dirty="0" smtClean="0">
              <a:solidFill>
                <a:srgbClr val="173D65"/>
              </a:solidFill>
            </a:endParaRPr>
          </a:p>
          <a:p>
            <a:pPr marL="0" indent="0" algn="ctr">
              <a:buNone/>
            </a:pPr>
            <a:r>
              <a:rPr lang="en-US" sz="2400" b="1" i="1" dirty="0"/>
              <a:t>Will this affect your retirement income plan?</a:t>
            </a:r>
          </a:p>
          <a:p>
            <a:pPr marL="0" indent="0" algn="ctr">
              <a:buNone/>
            </a:pPr>
            <a:endParaRPr lang="en-US" sz="2200" dirty="0" smtClean="0">
              <a:solidFill>
                <a:srgbClr val="173D65"/>
              </a:solidFill>
            </a:endParaRPr>
          </a:p>
          <a:p>
            <a:pPr marL="0" indent="0" algn="ctr">
              <a:buNone/>
            </a:pPr>
            <a:r>
              <a:rPr lang="en-US" sz="2200" dirty="0" smtClean="0">
                <a:solidFill>
                  <a:srgbClr val="173D65"/>
                </a:solidFill>
              </a:rPr>
              <a:t>Will your assets last?</a:t>
            </a:r>
          </a:p>
          <a:p>
            <a:pPr marL="0" indent="0" algn="ctr">
              <a:buNone/>
            </a:pPr>
            <a:endParaRPr lang="en-US" sz="2200" dirty="0">
              <a:solidFill>
                <a:srgbClr val="173D65"/>
              </a:solidFill>
            </a:endParaRPr>
          </a:p>
          <a:p>
            <a:pPr marL="0" indent="0" algn="ctr">
              <a:buNone/>
            </a:pPr>
            <a:r>
              <a:rPr lang="en-US" sz="2200" dirty="0" smtClean="0">
                <a:solidFill>
                  <a:srgbClr val="173D65"/>
                </a:solidFill>
              </a:rPr>
              <a:t>Can you get a rate of return high enough to get an additional $75,000 per year for the entire length of your care?</a:t>
            </a:r>
            <a:endParaRPr lang="en-US" sz="2200" dirty="0">
              <a:solidFill>
                <a:srgbClr val="173D65"/>
              </a:solidFill>
            </a:endParaRPr>
          </a:p>
          <a:p>
            <a:pPr marL="0" indent="0" algn="ctr">
              <a:buNone/>
            </a:pPr>
            <a:r>
              <a:rPr lang="en-US" sz="2600" b="1" dirty="0" smtClean="0">
                <a:solidFill>
                  <a:srgbClr val="173D65"/>
                </a:solidFill>
              </a:rPr>
              <a:t> </a:t>
            </a:r>
            <a:endParaRPr lang="en-US" sz="2600" b="1" dirty="0">
              <a:solidFill>
                <a:srgbClr val="173D65"/>
              </a:solidFill>
            </a:endParaRPr>
          </a:p>
          <a:p>
            <a:endParaRPr lang="en-US" dirty="0"/>
          </a:p>
        </p:txBody>
      </p:sp>
    </p:spTree>
    <p:extLst>
      <p:ext uri="{BB962C8B-B14F-4D97-AF65-F5344CB8AC3E}">
        <p14:creationId xmlns:p14="http://schemas.microsoft.com/office/powerpoint/2010/main" val="1529622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586"/>
            <a:ext cx="8229600" cy="960438"/>
          </a:xfrm>
        </p:spPr>
        <p:txBody>
          <a:bodyPr/>
          <a:lstStyle/>
          <a:p>
            <a:r>
              <a:rPr lang="en-US" dirty="0" smtClean="0"/>
              <a:t>Health statistics</a:t>
            </a:r>
            <a:endParaRPr lang="en-US" dirty="0"/>
          </a:p>
        </p:txBody>
      </p:sp>
      <p:sp>
        <p:nvSpPr>
          <p:cNvPr id="3" name="Content Placeholder 2"/>
          <p:cNvSpPr>
            <a:spLocks noGrp="1"/>
          </p:cNvSpPr>
          <p:nvPr>
            <p:ph idx="1"/>
          </p:nvPr>
        </p:nvSpPr>
        <p:spPr>
          <a:xfrm>
            <a:off x="457200" y="1826046"/>
            <a:ext cx="8918448" cy="4038600"/>
          </a:xfrm>
        </p:spPr>
        <p:txBody>
          <a:bodyPr/>
          <a:lstStyle/>
          <a:p>
            <a:r>
              <a:rPr lang="en-US" dirty="0" smtClean="0"/>
              <a:t>A majority of Americans age 65+ (</a:t>
            </a:r>
            <a:r>
              <a:rPr lang="en-US" b="1" dirty="0" smtClean="0"/>
              <a:t>70%</a:t>
            </a:r>
            <a:r>
              <a:rPr lang="en-US" dirty="0" smtClean="0"/>
              <a:t>) will need some form of long-term care in their lifetimes.</a:t>
            </a:r>
          </a:p>
          <a:p>
            <a:r>
              <a:rPr lang="en-US" dirty="0" smtClean="0"/>
              <a:t>Of the 70%, </a:t>
            </a:r>
            <a:r>
              <a:rPr lang="en-US" b="1" dirty="0" smtClean="0"/>
              <a:t>1-in-5</a:t>
            </a:r>
            <a:r>
              <a:rPr lang="en-US" dirty="0" smtClean="0"/>
              <a:t> will require long-term </a:t>
            </a:r>
            <a:br>
              <a:rPr lang="en-US" dirty="0" smtClean="0"/>
            </a:br>
            <a:r>
              <a:rPr lang="en-US" dirty="0" smtClean="0"/>
              <a:t>care for more than 5 years.</a:t>
            </a:r>
          </a:p>
        </p:txBody>
      </p:sp>
      <p:sp>
        <p:nvSpPr>
          <p:cNvPr id="4" name="TextBox 3"/>
          <p:cNvSpPr txBox="1"/>
          <p:nvPr/>
        </p:nvSpPr>
        <p:spPr>
          <a:xfrm>
            <a:off x="9375648" y="6437376"/>
            <a:ext cx="1292352" cy="369332"/>
          </a:xfrm>
          <a:prstGeom prst="rect">
            <a:avLst/>
          </a:prstGeom>
          <a:noFill/>
        </p:spPr>
        <p:txBody>
          <a:bodyPr wrap="square" rtlCol="0">
            <a:spAutoFit/>
          </a:bodyPr>
          <a:lstStyle/>
          <a:p>
            <a:r>
              <a:rPr lang="en-US" dirty="0"/>
              <a:t>PM-828</a:t>
            </a:r>
          </a:p>
        </p:txBody>
      </p:sp>
      <p:sp>
        <p:nvSpPr>
          <p:cNvPr id="6" name="Rectangle 5"/>
          <p:cNvSpPr/>
          <p:nvPr/>
        </p:nvSpPr>
        <p:spPr>
          <a:xfrm>
            <a:off x="211381" y="5744956"/>
            <a:ext cx="7644732" cy="461665"/>
          </a:xfrm>
          <a:prstGeom prst="rect">
            <a:avLst/>
          </a:prstGeom>
        </p:spPr>
        <p:txBody>
          <a:bodyPr wrap="square">
            <a:spAutoFit/>
          </a:bodyPr>
          <a:lstStyle/>
          <a:p>
            <a:r>
              <a:rPr lang="en-US" sz="1200" dirty="0">
                <a:solidFill>
                  <a:srgbClr val="002060"/>
                </a:solidFill>
              </a:rPr>
              <a:t>Source: “How Much Care Will You Need?” LongTermCare.gov. U.S. Department of Health and Human Services. </a:t>
            </a:r>
            <a:r>
              <a:rPr lang="en-US" sz="1200" u="sng" dirty="0">
                <a:solidFill>
                  <a:srgbClr val="002060"/>
                </a:solidFill>
              </a:rPr>
              <a:t>https://longtermcare.acl.gov/the-basics/how-much-care-will-you-need.html</a:t>
            </a:r>
            <a:r>
              <a:rPr lang="en-US" sz="1200" dirty="0">
                <a:solidFill>
                  <a:srgbClr val="002060"/>
                </a:solidFill>
              </a:rPr>
              <a:t>. Web. 21 February 2017.</a:t>
            </a:r>
          </a:p>
        </p:txBody>
      </p:sp>
    </p:spTree>
    <p:extLst>
      <p:ext uri="{BB962C8B-B14F-4D97-AF65-F5344CB8AC3E}">
        <p14:creationId xmlns:p14="http://schemas.microsoft.com/office/powerpoint/2010/main" val="1479296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Index_Annuity_Care">
  <a:themeElements>
    <a:clrScheme name="OneAmericaColors">
      <a:dk1>
        <a:srgbClr val="173D65"/>
      </a:dk1>
      <a:lt1>
        <a:srgbClr val="E8DBBA"/>
      </a:lt1>
      <a:dk2>
        <a:srgbClr val="173D65"/>
      </a:dk2>
      <a:lt2>
        <a:srgbClr val="F6F1E4"/>
      </a:lt2>
      <a:accent1>
        <a:srgbClr val="9B2535"/>
      </a:accent1>
      <a:accent2>
        <a:srgbClr val="CD7824"/>
      </a:accent2>
      <a:accent3>
        <a:srgbClr val="60798D"/>
      </a:accent3>
      <a:accent4>
        <a:srgbClr val="5E7731"/>
      </a:accent4>
      <a:accent5>
        <a:srgbClr val="E8B446"/>
      </a:accent5>
      <a:accent6>
        <a:srgbClr val="6F93B8"/>
      </a:accent6>
      <a:hlink>
        <a:srgbClr val="999999"/>
      </a:hlink>
      <a:folHlink>
        <a:srgbClr val="999999"/>
      </a:folHlink>
    </a:clrScheme>
    <a:fontScheme name="OneAmericaFonts">
      <a:majorFont>
        <a:latin typeface="Georgia"/>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30162_RetirementIncomeGap_PPT" id="{7CDB4298-3B69-8742-A52D-C7A887657360}" vid="{70F87366-61D0-3D49-8559-8575BBFEB7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neAmericaColors">
    <a:dk1>
      <a:srgbClr val="173D65"/>
    </a:dk1>
    <a:lt1>
      <a:srgbClr val="E8DBBA"/>
    </a:lt1>
    <a:dk2>
      <a:srgbClr val="173D65"/>
    </a:dk2>
    <a:lt2>
      <a:srgbClr val="F6F1E4"/>
    </a:lt2>
    <a:accent1>
      <a:srgbClr val="9B2535"/>
    </a:accent1>
    <a:accent2>
      <a:srgbClr val="CD7824"/>
    </a:accent2>
    <a:accent3>
      <a:srgbClr val="60798D"/>
    </a:accent3>
    <a:accent4>
      <a:srgbClr val="5E7731"/>
    </a:accent4>
    <a:accent5>
      <a:srgbClr val="E8B446"/>
    </a:accent5>
    <a:accent6>
      <a:srgbClr val="6F93B8"/>
    </a:accent6>
    <a:hlink>
      <a:srgbClr val="999999"/>
    </a:hlink>
    <a:folHlink>
      <a:srgbClr val="999999"/>
    </a:folHlink>
  </a:clrScheme>
</a:themeOverride>
</file>

<file path=ppt/theme/themeOverride2.xml><?xml version="1.0" encoding="utf-8"?>
<a:themeOverride xmlns:a="http://schemas.openxmlformats.org/drawingml/2006/main">
  <a:clrScheme name="OneAmericaColors">
    <a:dk1>
      <a:srgbClr val="173D65"/>
    </a:dk1>
    <a:lt1>
      <a:srgbClr val="E8DBBA"/>
    </a:lt1>
    <a:dk2>
      <a:srgbClr val="173D65"/>
    </a:dk2>
    <a:lt2>
      <a:srgbClr val="F6F1E4"/>
    </a:lt2>
    <a:accent1>
      <a:srgbClr val="9B2535"/>
    </a:accent1>
    <a:accent2>
      <a:srgbClr val="CD7824"/>
    </a:accent2>
    <a:accent3>
      <a:srgbClr val="60798D"/>
    </a:accent3>
    <a:accent4>
      <a:srgbClr val="5E7731"/>
    </a:accent4>
    <a:accent5>
      <a:srgbClr val="E8B446"/>
    </a:accent5>
    <a:accent6>
      <a:srgbClr val="6F93B8"/>
    </a:accent6>
    <a:hlink>
      <a:srgbClr val="999999"/>
    </a:hlink>
    <a:folHlink>
      <a:srgbClr val="999999"/>
    </a:folHlink>
  </a:clrScheme>
</a:themeOverride>
</file>

<file path=ppt/theme/themeOverride3.xml><?xml version="1.0" encoding="utf-8"?>
<a:themeOverride xmlns:a="http://schemas.openxmlformats.org/drawingml/2006/main">
  <a:clrScheme name="OneAmericaColors">
    <a:dk1>
      <a:srgbClr val="173D65"/>
    </a:dk1>
    <a:lt1>
      <a:srgbClr val="E8DBBA"/>
    </a:lt1>
    <a:dk2>
      <a:srgbClr val="173D65"/>
    </a:dk2>
    <a:lt2>
      <a:srgbClr val="F6F1E4"/>
    </a:lt2>
    <a:accent1>
      <a:srgbClr val="9B2535"/>
    </a:accent1>
    <a:accent2>
      <a:srgbClr val="CD7824"/>
    </a:accent2>
    <a:accent3>
      <a:srgbClr val="60798D"/>
    </a:accent3>
    <a:accent4>
      <a:srgbClr val="5E7731"/>
    </a:accent4>
    <a:accent5>
      <a:srgbClr val="E8B446"/>
    </a:accent5>
    <a:accent6>
      <a:srgbClr val="6F93B8"/>
    </a:accent6>
    <a:hlink>
      <a:srgbClr val="999999"/>
    </a:hlink>
    <a:folHlink>
      <a:srgbClr val="999999"/>
    </a:folHlink>
  </a:clrScheme>
</a:themeOverride>
</file>

<file path=ppt/theme/themeOverride4.xml><?xml version="1.0" encoding="utf-8"?>
<a:themeOverride xmlns:a="http://schemas.openxmlformats.org/drawingml/2006/main">
  <a:clrScheme name="OneAmericaColors">
    <a:dk1>
      <a:srgbClr val="173D65"/>
    </a:dk1>
    <a:lt1>
      <a:srgbClr val="E8DBBA"/>
    </a:lt1>
    <a:dk2>
      <a:srgbClr val="173D65"/>
    </a:dk2>
    <a:lt2>
      <a:srgbClr val="F6F1E4"/>
    </a:lt2>
    <a:accent1>
      <a:srgbClr val="9B2535"/>
    </a:accent1>
    <a:accent2>
      <a:srgbClr val="CD7824"/>
    </a:accent2>
    <a:accent3>
      <a:srgbClr val="60798D"/>
    </a:accent3>
    <a:accent4>
      <a:srgbClr val="5E7731"/>
    </a:accent4>
    <a:accent5>
      <a:srgbClr val="E8B446"/>
    </a:accent5>
    <a:accent6>
      <a:srgbClr val="6F93B8"/>
    </a:accent6>
    <a:hlink>
      <a:srgbClr val="999999"/>
    </a:hlink>
    <a:folHlink>
      <a:srgbClr val="999999"/>
    </a:folHlink>
  </a:clrScheme>
</a:themeOverride>
</file>

<file path=docProps/app.xml><?xml version="1.0" encoding="utf-8"?>
<Properties xmlns="http://schemas.openxmlformats.org/officeDocument/2006/extended-properties" xmlns:vt="http://schemas.openxmlformats.org/officeDocument/2006/docPropsVTypes">
  <Template>I-30162_RetirementIncomeGap_PPT</Template>
  <TotalTime>13572</TotalTime>
  <Words>2118</Words>
  <Application>Microsoft Office PowerPoint</Application>
  <PresentationFormat>On-screen Show (4:3)</PresentationFormat>
  <Paragraphs>276</Paragraphs>
  <Slides>32</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MS PGothic</vt:lpstr>
      <vt:lpstr>Arial</vt:lpstr>
      <vt:lpstr>Calibri</vt:lpstr>
      <vt:lpstr>Century Gothic</vt:lpstr>
      <vt:lpstr>Georgia</vt:lpstr>
      <vt:lpstr>Times</vt:lpstr>
      <vt:lpstr>Times New Roman</vt:lpstr>
      <vt:lpstr>ヒラギノ角ゴ Pro W3</vt:lpstr>
      <vt:lpstr>Index_Annuity_Care</vt:lpstr>
      <vt:lpstr>PowerPoint Presentation</vt:lpstr>
      <vt:lpstr>Disclosures</vt:lpstr>
      <vt:lpstr>Preparing for retirement</vt:lpstr>
      <vt:lpstr>PowerPoint Presentation</vt:lpstr>
      <vt:lpstr>PowerPoint Presentation</vt:lpstr>
      <vt:lpstr>Issues that affect your descent</vt:lpstr>
      <vt:lpstr>PowerPoint Presentation</vt:lpstr>
      <vt:lpstr>PowerPoint Presentation</vt:lpstr>
      <vt:lpstr>Health statistics</vt:lpstr>
      <vt:lpstr>What about Alzheimer’s disease</vt:lpstr>
      <vt:lpstr>What is long-term care?</vt:lpstr>
      <vt:lpstr>A gap exists</vt:lpstr>
      <vt:lpstr>The great retirement  income gap</vt:lpstr>
      <vt:lpstr>How to bridge the gap</vt:lpstr>
      <vt:lpstr>How to bridge the gap</vt:lpstr>
      <vt:lpstr>The Care Solutions concept</vt:lpstr>
      <vt:lpstr>Funding examples</vt:lpstr>
      <vt:lpstr>Convert a CD or  money market account Hypothetical example</vt:lpstr>
      <vt:lpstr>Convert a CD or  money market account Hypothetical example</vt:lpstr>
      <vt:lpstr>Using earned income Hypothetical example</vt:lpstr>
      <vt:lpstr>Using earned income Hypothetical example</vt:lpstr>
      <vt:lpstr>Using required minimum distributions Hypothetical example</vt:lpstr>
      <vt:lpstr>Using required minimum distributions Hypothetical example</vt:lpstr>
      <vt:lpstr>Using the income rider  on an existing annuity Hypothetical example</vt:lpstr>
      <vt:lpstr>Using the income rider  on an existing annuity Hypothetical example</vt:lpstr>
      <vt:lpstr>Using an existing annuity with  a 3 percent guarantee Hypothetical example</vt:lpstr>
      <vt:lpstr>Using an existing annuity with  a 3% guarantee Hypothetical example</vt:lpstr>
      <vt:lpstr>Using existing annuity through  a 1035 exchange Hypothetical example</vt:lpstr>
      <vt:lpstr>Using an existing annuity  through a 1035 exchange Hypothetical example</vt:lpstr>
      <vt:lpstr>Bridge your gap</vt:lpstr>
      <vt:lpstr>Next steps</vt:lpstr>
      <vt:lpstr>Let’s address your great retirement income gap today!</vt:lpstr>
    </vt:vector>
  </TitlesOfParts>
  <Company>OneAmerica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Retirement Income Gap</dc:title>
  <dc:creator>Doug Whitinger</dc:creator>
  <cp:lastModifiedBy>Julie E. Bullard</cp:lastModifiedBy>
  <cp:revision>116</cp:revision>
  <dcterms:created xsi:type="dcterms:W3CDTF">2017-07-05T18:47:36Z</dcterms:created>
  <dcterms:modified xsi:type="dcterms:W3CDTF">2017-08-31T18:31:15Z</dcterms:modified>
</cp:coreProperties>
</file>