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3"/>
    <p:sldMasterId id="2147483688" r:id="rId4"/>
    <p:sldMasterId id="2147483689" r:id="rId5"/>
    <p:sldMasterId id="2147483698" r:id="rId6"/>
    <p:sldMasterId id="2147483686" r:id="rId7"/>
    <p:sldMasterId id="2147483700" r:id="rId8"/>
  </p:sldMasterIdLst>
  <p:notesMasterIdLst>
    <p:notesMasterId r:id="rId33"/>
  </p:notesMasterIdLst>
  <p:handoutMasterIdLst>
    <p:handoutMasterId r:id="rId34"/>
  </p:handoutMasterIdLst>
  <p:sldIdLst>
    <p:sldId id="324" r:id="rId9"/>
    <p:sldId id="328" r:id="rId10"/>
    <p:sldId id="343" r:id="rId11"/>
    <p:sldId id="269" r:id="rId12"/>
    <p:sldId id="264" r:id="rId13"/>
    <p:sldId id="337" r:id="rId14"/>
    <p:sldId id="267" r:id="rId15"/>
    <p:sldId id="319" r:id="rId16"/>
    <p:sldId id="334" r:id="rId17"/>
    <p:sldId id="335" r:id="rId18"/>
    <p:sldId id="260" r:id="rId19"/>
    <p:sldId id="309" r:id="rId20"/>
    <p:sldId id="336" r:id="rId21"/>
    <p:sldId id="333" r:id="rId22"/>
    <p:sldId id="280" r:id="rId23"/>
    <p:sldId id="322" r:id="rId24"/>
    <p:sldId id="277" r:id="rId25"/>
    <p:sldId id="332" r:id="rId26"/>
    <p:sldId id="276" r:id="rId27"/>
    <p:sldId id="293" r:id="rId28"/>
    <p:sldId id="282" r:id="rId29"/>
    <p:sldId id="283" r:id="rId30"/>
    <p:sldId id="342" r:id="rId31"/>
    <p:sldId id="290" r:id="rId3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55">
          <p15:clr>
            <a:srgbClr val="A4A3A4"/>
          </p15:clr>
        </p15:guide>
        <p15:guide id="2" orient="horz" pos="2169">
          <p15:clr>
            <a:srgbClr val="A4A3A4"/>
          </p15:clr>
        </p15:guide>
        <p15:guide id="3" pos="2881">
          <p15:clr>
            <a:srgbClr val="A4A3A4"/>
          </p15:clr>
        </p15:guide>
        <p15:guide id="4" pos="5345">
          <p15:clr>
            <a:srgbClr val="A4A3A4"/>
          </p15:clr>
        </p15:guide>
        <p15:guide id="5" pos="403">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d81831" initials="d" lastIdx="9" clrIdx="0"/>
  <p:cmAuthor id="1" name="Stephanie Jean Miller" initials="SJM"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3A117"/>
    <a:srgbClr val="0086BE"/>
    <a:srgbClr val="F7D2B7"/>
    <a:srgbClr val="A7E6FF"/>
    <a:srgbClr val="C8E5BD"/>
    <a:srgbClr val="E77725"/>
    <a:srgbClr val="FF6600"/>
    <a:srgbClr val="64B346"/>
    <a:srgbClr val="E4D2F2"/>
    <a:srgbClr val="003F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00" autoAdjust="0"/>
    <p:restoredTop sz="89606" autoAdjust="0"/>
  </p:normalViewPr>
  <p:slideViewPr>
    <p:cSldViewPr snapToGrid="0" snapToObjects="1" showGuides="1">
      <p:cViewPr varScale="1">
        <p:scale>
          <a:sx n="106" d="100"/>
          <a:sy n="106" d="100"/>
        </p:scale>
        <p:origin x="360" y="102"/>
      </p:cViewPr>
      <p:guideLst>
        <p:guide orient="horz" pos="955"/>
        <p:guide orient="horz" pos="2169"/>
        <p:guide pos="2881"/>
        <p:guide pos="5345"/>
        <p:guide pos="403"/>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25" d="100"/>
        <a:sy n="125" d="100"/>
      </p:scale>
      <p:origin x="0" y="-6566"/>
    </p:cViewPr>
  </p:sorterViewPr>
  <p:notesViewPr>
    <p:cSldViewPr snapToGrid="0" snapToObjects="1" showGuides="1">
      <p:cViewPr varScale="1">
        <p:scale>
          <a:sx n="48" d="100"/>
          <a:sy n="48" d="100"/>
        </p:scale>
        <p:origin x="2760" y="4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handoutMaster" Target="handoutMasters/handoutMaster1.xml"/><Relationship Id="rId7" Type="http://schemas.openxmlformats.org/officeDocument/2006/relationships/slideMaster" Target="slideMasters/slideMaster5.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5"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2.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commentAuthors" Target="commentAuthors.xml"/><Relationship Id="rId8" Type="http://schemas.openxmlformats.org/officeDocument/2006/relationships/slideMaster" Target="slideMasters/slideMaster6.xml"/><Relationship Id="rId3"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170238" cy="479424"/>
          </a:xfrm>
          <a:prstGeom prst="rect">
            <a:avLst/>
          </a:prstGeom>
        </p:spPr>
        <p:txBody>
          <a:bodyPr vert="horz" lIns="91418" tIns="45710" rIns="91418" bIns="45710" rtlCol="0"/>
          <a:lstStyle>
            <a:lvl1pPr algn="l">
              <a:defRPr sz="1200"/>
            </a:lvl1pPr>
          </a:lstStyle>
          <a:p>
            <a:endParaRPr lang="en-US" dirty="0"/>
          </a:p>
        </p:txBody>
      </p:sp>
      <p:sp>
        <p:nvSpPr>
          <p:cNvPr id="3" name="Date Placeholder 2"/>
          <p:cNvSpPr>
            <a:spLocks noGrp="1"/>
          </p:cNvSpPr>
          <p:nvPr>
            <p:ph type="dt" sz="quarter" idx="1"/>
          </p:nvPr>
        </p:nvSpPr>
        <p:spPr>
          <a:xfrm>
            <a:off x="4143375" y="3"/>
            <a:ext cx="3170238" cy="479424"/>
          </a:xfrm>
          <a:prstGeom prst="rect">
            <a:avLst/>
          </a:prstGeom>
        </p:spPr>
        <p:txBody>
          <a:bodyPr vert="horz" lIns="91418" tIns="45710" rIns="91418" bIns="45710" rtlCol="0"/>
          <a:lstStyle>
            <a:lvl1pPr algn="r">
              <a:defRPr sz="1200"/>
            </a:lvl1pPr>
          </a:lstStyle>
          <a:p>
            <a:fld id="{683B20CA-BF12-4FE2-9D5F-9EE6AAB11F57}" type="datetimeFigureOut">
              <a:rPr lang="en-US" smtClean="0"/>
              <a:t>6/13/2018</a:t>
            </a:fld>
            <a:endParaRPr lang="en-US" dirty="0"/>
          </a:p>
        </p:txBody>
      </p:sp>
      <p:sp>
        <p:nvSpPr>
          <p:cNvPr id="4" name="Footer Placeholder 3"/>
          <p:cNvSpPr>
            <a:spLocks noGrp="1"/>
          </p:cNvSpPr>
          <p:nvPr>
            <p:ph type="ftr" sz="quarter" idx="2"/>
          </p:nvPr>
        </p:nvSpPr>
        <p:spPr>
          <a:xfrm>
            <a:off x="0" y="9120189"/>
            <a:ext cx="7315200" cy="479424"/>
          </a:xfrm>
          <a:prstGeom prst="rect">
            <a:avLst/>
          </a:prstGeom>
        </p:spPr>
        <p:txBody>
          <a:bodyPr vert="horz" lIns="91418" tIns="45710" rIns="91418" bIns="45710" rtlCol="0" anchor="b"/>
          <a:lstStyle>
            <a:lvl1pPr algn="l">
              <a:defRPr sz="1200"/>
            </a:lvl1pPr>
          </a:lstStyle>
          <a:p>
            <a:pPr algn="ctr"/>
            <a:endParaRPr lang="en-US" dirty="0"/>
          </a:p>
        </p:txBody>
      </p:sp>
      <p:sp>
        <p:nvSpPr>
          <p:cNvPr id="5" name="Slide Number Placeholder 4"/>
          <p:cNvSpPr>
            <a:spLocks noGrp="1"/>
          </p:cNvSpPr>
          <p:nvPr>
            <p:ph type="sldNum" sz="quarter" idx="3"/>
          </p:nvPr>
        </p:nvSpPr>
        <p:spPr>
          <a:xfrm>
            <a:off x="4143375" y="9120189"/>
            <a:ext cx="3170238" cy="479424"/>
          </a:xfrm>
          <a:prstGeom prst="rect">
            <a:avLst/>
          </a:prstGeom>
        </p:spPr>
        <p:txBody>
          <a:bodyPr vert="horz" lIns="91418" tIns="45710" rIns="91418" bIns="45710" rtlCol="0" anchor="b"/>
          <a:lstStyle>
            <a:lvl1pPr algn="r">
              <a:defRPr sz="1200"/>
            </a:lvl1pPr>
          </a:lstStyle>
          <a:p>
            <a:fld id="{A238F448-E82A-4255-BDE9-3680A9B332FA}" type="slidenum">
              <a:rPr lang="en-US" smtClean="0"/>
              <a:t>‹#›</a:t>
            </a:fld>
            <a:endParaRPr lang="en-US" dirty="0"/>
          </a:p>
        </p:txBody>
      </p:sp>
    </p:spTree>
    <p:extLst>
      <p:ext uri="{BB962C8B-B14F-4D97-AF65-F5344CB8AC3E}">
        <p14:creationId xmlns:p14="http://schemas.microsoft.com/office/powerpoint/2010/main" val="168016670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20" cy="480060"/>
          </a:xfrm>
          <a:prstGeom prst="rect">
            <a:avLst/>
          </a:prstGeom>
        </p:spPr>
        <p:txBody>
          <a:bodyPr vert="horz" lIns="96587" tIns="48292" rIns="96587" bIns="48292" rtlCol="0"/>
          <a:lstStyle>
            <a:lvl1pPr algn="l">
              <a:defRPr sz="1200"/>
            </a:lvl1pPr>
          </a:lstStyle>
          <a:p>
            <a:endParaRPr lang="en-US" dirty="0"/>
          </a:p>
        </p:txBody>
      </p:sp>
      <p:sp>
        <p:nvSpPr>
          <p:cNvPr id="3" name="Date Placeholder 2"/>
          <p:cNvSpPr>
            <a:spLocks noGrp="1"/>
          </p:cNvSpPr>
          <p:nvPr>
            <p:ph type="dt" idx="1"/>
          </p:nvPr>
        </p:nvSpPr>
        <p:spPr>
          <a:xfrm>
            <a:off x="4143587" y="1"/>
            <a:ext cx="3169920" cy="480060"/>
          </a:xfrm>
          <a:prstGeom prst="rect">
            <a:avLst/>
          </a:prstGeom>
        </p:spPr>
        <p:txBody>
          <a:bodyPr vert="horz" lIns="96587" tIns="48292" rIns="96587" bIns="48292" rtlCol="0"/>
          <a:lstStyle>
            <a:lvl1pPr algn="r">
              <a:defRPr sz="1200"/>
            </a:lvl1pPr>
          </a:lstStyle>
          <a:p>
            <a:fld id="{7969D1D0-5BBD-48E1-A7C8-35379CAD6F35}" type="datetimeFigureOut">
              <a:rPr lang="en-US" smtClean="0"/>
              <a:t>6/13/2018</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587" tIns="48292" rIns="96587" bIns="48292" rtlCol="0" anchor="ctr"/>
          <a:lstStyle/>
          <a:p>
            <a:endParaRPr lang="en-US" dirty="0"/>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587" tIns="48292" rIns="96587" bIns="4829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3"/>
            <a:ext cx="7315200" cy="480060"/>
          </a:xfrm>
          <a:prstGeom prst="rect">
            <a:avLst/>
          </a:prstGeom>
        </p:spPr>
        <p:txBody>
          <a:bodyPr vert="horz" lIns="96587" tIns="48292" rIns="96587" bIns="48292" rtlCol="0" anchor="b"/>
          <a:lstStyle>
            <a:lvl1pPr algn="ctr">
              <a:defRPr lang="en-US"/>
            </a:lvl1pPr>
          </a:lstStyle>
          <a:p>
            <a:endParaRPr lang="en-US" dirty="0"/>
          </a:p>
        </p:txBody>
      </p:sp>
      <p:sp>
        <p:nvSpPr>
          <p:cNvPr id="7" name="Slide Number Placeholder 6"/>
          <p:cNvSpPr>
            <a:spLocks noGrp="1"/>
          </p:cNvSpPr>
          <p:nvPr>
            <p:ph type="sldNum" sz="quarter" idx="5"/>
          </p:nvPr>
        </p:nvSpPr>
        <p:spPr>
          <a:xfrm>
            <a:off x="4143587" y="9119473"/>
            <a:ext cx="3169920" cy="480060"/>
          </a:xfrm>
          <a:prstGeom prst="rect">
            <a:avLst/>
          </a:prstGeom>
        </p:spPr>
        <p:txBody>
          <a:bodyPr vert="horz" lIns="96587" tIns="48292" rIns="96587" bIns="48292" rtlCol="0" anchor="b"/>
          <a:lstStyle>
            <a:lvl1pPr algn="r">
              <a:defRPr sz="1200"/>
            </a:lvl1pPr>
          </a:lstStyle>
          <a:p>
            <a:fld id="{A2CF777C-6B85-48E8-B15B-F967F1804CE7}" type="slidenum">
              <a:rPr lang="en-US" smtClean="0"/>
              <a:t>‹#›</a:t>
            </a:fld>
            <a:endParaRPr lang="en-US" dirty="0"/>
          </a:p>
        </p:txBody>
      </p:sp>
    </p:spTree>
    <p:extLst>
      <p:ext uri="{BB962C8B-B14F-4D97-AF65-F5344CB8AC3E}">
        <p14:creationId xmlns:p14="http://schemas.microsoft.com/office/powerpoint/2010/main" val="64863011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mckinsey.co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pPr defTabSz="954038"/>
            <a:fld id="{757E4497-1994-447D-A680-92426647939D}" type="slidenum">
              <a:rPr lang="en-US" smtClean="0">
                <a:solidFill>
                  <a:prstClr val="black"/>
                </a:solidFill>
              </a:rPr>
              <a:pPr defTabSz="954038"/>
              <a:t>1</a:t>
            </a:fld>
            <a:endParaRPr lang="en-US" dirty="0" smtClean="0">
              <a:solidFill>
                <a:prstClr val="black"/>
              </a:solidFill>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xfrm>
            <a:off x="732186" y="4561555"/>
            <a:ext cx="5850837" cy="4805478"/>
          </a:xfrm>
          <a:noFill/>
          <a:ln/>
        </p:spPr>
        <p:txBody>
          <a:bodyPr/>
          <a:lstStyle/>
          <a:p>
            <a:pPr>
              <a:spcAft>
                <a:spcPts val="633"/>
              </a:spcAft>
            </a:pPr>
            <a:r>
              <a:rPr lang="en-US" sz="1100" dirty="0">
                <a:latin typeface="Calibri" panose="020F0502020204030204" pitchFamily="34" charset="0"/>
                <a:cs typeface="Arial" panose="020B0604020202020204" pitchFamily="34" charset="0"/>
              </a:rPr>
              <a:t>Good morning/afternoon everyone. My name is __________, and I’m a [insert title] with Hartford Funds. Thank you for taking time out of your schedule to be here today. </a:t>
            </a:r>
          </a:p>
          <a:p>
            <a:pPr>
              <a:spcAft>
                <a:spcPts val="633"/>
              </a:spcAft>
            </a:pPr>
            <a:r>
              <a:rPr lang="en-US" sz="1100" dirty="0">
                <a:latin typeface="Calibri" panose="020F0502020204030204" pitchFamily="34" charset="0"/>
                <a:cs typeface="Arial" panose="020B0604020202020204" pitchFamily="34" charset="0"/>
              </a:rPr>
              <a:t>I’m especially appreciative  that you’re here because  I realize how precious your time is. As a financial advisor, ineffective time management is often the biggest bottleneck in your business. </a:t>
            </a:r>
          </a:p>
          <a:p>
            <a:pPr>
              <a:spcAft>
                <a:spcPts val="633"/>
              </a:spcAft>
            </a:pPr>
            <a:r>
              <a:rPr lang="en-US" sz="1100" dirty="0">
                <a:latin typeface="Calibri" panose="020F0502020204030204" pitchFamily="34" charset="0"/>
                <a:cs typeface="Arial" panose="020B0604020202020204" pitchFamily="34" charset="0"/>
              </a:rPr>
              <a:t>That’s why I’m here to talk to you about the topic of time management. I know, I know―you’ve probably been to more training and read books about it; some of which were helpful and some that were not. Maybe you haven’t gotten good advice, and maybe you’ve gotten good advice but haven’t been able to implement it as well as you’d like. Or you haven’t stopped struggling with the same old challenges. Many traditional time management techniques just aren’t relevant any longer in today’s world.</a:t>
            </a:r>
          </a:p>
          <a:p>
            <a:pPr>
              <a:spcAft>
                <a:spcPts val="633"/>
              </a:spcAft>
            </a:pPr>
            <a:r>
              <a:rPr lang="en-US" sz="1100" dirty="0">
                <a:latin typeface="Calibri" panose="020F0502020204030204" pitchFamily="34" charset="0"/>
                <a:cs typeface="Arial" panose="020B0604020202020204" pitchFamily="34" charset="0"/>
              </a:rPr>
              <a:t>But even if we could magically tack on five more hours to our day, it wouldn’t benefit us if we were still mismanaging that extra time. The problem would still exist.</a:t>
            </a:r>
          </a:p>
          <a:p>
            <a:pPr>
              <a:spcAft>
                <a:spcPts val="633"/>
              </a:spcAft>
            </a:pPr>
            <a:r>
              <a:rPr lang="en-US" sz="1100" dirty="0">
                <a:latin typeface="Calibri" panose="020F0502020204030204" pitchFamily="34" charset="0"/>
                <a:cs typeface="Arial" panose="020B0604020202020204" pitchFamily="34" charset="0"/>
              </a:rPr>
              <a:t>After this presentation, you’ll learn a method you need to manage your time―your most valued commodity; priceless and irreplaceable―successfully. </a:t>
            </a:r>
          </a:p>
          <a:p>
            <a:pPr>
              <a:spcAft>
                <a:spcPts val="633"/>
              </a:spcAft>
            </a:pPr>
            <a:r>
              <a:rPr lang="en-US" sz="1100" dirty="0">
                <a:latin typeface="Calibri" panose="020F0502020204030204" pitchFamily="34" charset="0"/>
                <a:cs typeface="Arial" panose="020B0604020202020204" pitchFamily="34" charset="0"/>
              </a:rPr>
              <a:t>And yes, it </a:t>
            </a:r>
            <a:r>
              <a:rPr lang="en-US" sz="1100" i="1" dirty="0">
                <a:latin typeface="Calibri" panose="020F0502020204030204" pitchFamily="34" charset="0"/>
                <a:cs typeface="Arial" panose="020B0604020202020204" pitchFamily="34" charset="0"/>
              </a:rPr>
              <a:t>is </a:t>
            </a:r>
            <a:r>
              <a:rPr lang="en-US" sz="1100" dirty="0">
                <a:latin typeface="Calibri" panose="020F0502020204030204" pitchFamily="34" charset="0"/>
                <a:cs typeface="Arial" panose="020B0604020202020204" pitchFamily="34" charset="0"/>
              </a:rPr>
              <a:t>possible. I usually tell friends and colleagues, “You’re closer to doing it than you think, and only about two steps away from getting a handle on it.” Really—it’s true!</a:t>
            </a:r>
          </a:p>
          <a:p>
            <a:pPr>
              <a:spcAft>
                <a:spcPts val="633"/>
              </a:spcAft>
            </a:pPr>
            <a:r>
              <a:rPr lang="en-US" sz="1100" dirty="0">
                <a:latin typeface="Calibri" panose="020F0502020204030204" pitchFamily="34" charset="0"/>
                <a:cs typeface="Arial" panose="020B0604020202020204" pitchFamily="34" charset="0"/>
              </a:rPr>
              <a:t>Next, I’d like to share an analogy with you.</a:t>
            </a:r>
          </a:p>
          <a:p>
            <a:pPr>
              <a:spcAft>
                <a:spcPts val="633"/>
              </a:spcAft>
            </a:pPr>
            <a:r>
              <a:rPr lang="en-US" sz="1100" dirty="0">
                <a:latin typeface="Calibri" panose="020F0502020204030204" pitchFamily="34" charset="0"/>
                <a:cs typeface="Arial" panose="020B0604020202020204" pitchFamily="34" charset="0"/>
              </a:rPr>
              <a:t>[next slide]</a:t>
            </a:r>
          </a:p>
          <a:p>
            <a:pPr>
              <a:spcAft>
                <a:spcPts val="633"/>
              </a:spcAft>
            </a:pPr>
            <a:endParaRPr lang="en-US" sz="1100" i="1" dirty="0">
              <a:latin typeface="Calibri" panose="020F0502020204030204" pitchFamily="34" charset="0"/>
              <a:cs typeface="Arial" panose="020B0604020202020204" pitchFamily="34" charset="0"/>
            </a:endParaRPr>
          </a:p>
          <a:p>
            <a:pPr>
              <a:spcAft>
                <a:spcPts val="633"/>
              </a:spcAft>
            </a:pPr>
            <a:endParaRPr lang="en-US" sz="1100" dirty="0">
              <a:latin typeface="Calibri" panose="020F0502020204030204" pitchFamily="34" charset="0"/>
              <a:cs typeface="Arial" panose="020B0604020202020204" pitchFamily="34" charset="0"/>
            </a:endParaRPr>
          </a:p>
          <a:p>
            <a:pPr>
              <a:spcAft>
                <a:spcPts val="633"/>
              </a:spcAft>
            </a:pPr>
            <a:endParaRPr lang="en-US" sz="1100" dirty="0">
              <a:latin typeface="Calibri" panose="020F0502020204030204" pitchFamily="34" charset="0"/>
              <a:cs typeface="Arial" panose="020B0604020202020204" pitchFamily="34" charset="0"/>
            </a:endParaRPr>
          </a:p>
        </p:txBody>
      </p:sp>
      <p:sp>
        <p:nvSpPr>
          <p:cNvPr id="22533" name="Rectangle 4"/>
          <p:cNvSpPr>
            <a:spLocks noChangeArrowheads="1"/>
          </p:cNvSpPr>
          <p:nvPr/>
        </p:nvSpPr>
        <p:spPr bwMode="auto">
          <a:xfrm>
            <a:off x="9" y="-164090"/>
            <a:ext cx="65651" cy="328189"/>
          </a:xfrm>
          <a:prstGeom prst="rect">
            <a:avLst/>
          </a:prstGeom>
          <a:noFill/>
          <a:ln w="9525">
            <a:noFill/>
            <a:miter lim="800000"/>
            <a:headEnd/>
            <a:tailEnd/>
          </a:ln>
        </p:spPr>
        <p:txBody>
          <a:bodyPr wrap="none" lIns="64952" tIns="50695" rIns="0" bIns="0" anchor="ctr">
            <a:spAutoFit/>
          </a:bodyPr>
          <a:lstStyle/>
          <a:p>
            <a:pPr fontAlgn="base">
              <a:spcBef>
                <a:spcPct val="0"/>
              </a:spcBef>
              <a:spcAft>
                <a:spcPct val="0"/>
              </a:spcAft>
            </a:pPr>
            <a:endParaRPr 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782388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Insignificant: </a:t>
            </a:r>
            <a:r>
              <a:rPr lang="en-US" dirty="0"/>
              <a:t>These tasks are a huge interference on our daily method of operations.</a:t>
            </a:r>
          </a:p>
          <a:p>
            <a:endParaRPr lang="en-US" dirty="0"/>
          </a:p>
          <a:p>
            <a:r>
              <a:rPr lang="en-US" dirty="0"/>
              <a:t>Examples of </a:t>
            </a:r>
            <a:r>
              <a:rPr lang="en-US" b="1" dirty="0"/>
              <a:t>Insignificant:</a:t>
            </a:r>
            <a:endParaRPr lang="en-US" dirty="0"/>
          </a:p>
          <a:p>
            <a:pPr marL="171364" indent="-171364">
              <a:buFont typeface="Arial" panose="020B0604020202020204" pitchFamily="34" charset="0"/>
              <a:buChar char="•"/>
            </a:pPr>
            <a:r>
              <a:rPr lang="en-US" dirty="0"/>
              <a:t>Most emails, voice-mails</a:t>
            </a:r>
          </a:p>
          <a:p>
            <a:pPr marL="171364" indent="-171364">
              <a:buFont typeface="Arial" panose="020B0604020202020204" pitchFamily="34" charset="0"/>
              <a:buChar char="•"/>
            </a:pPr>
            <a:r>
              <a:rPr lang="en-US" dirty="0"/>
              <a:t>Almost every random, unannounced client walk-in (or social call) </a:t>
            </a:r>
          </a:p>
          <a:p>
            <a:pPr marL="171364" indent="-171364">
              <a:buFont typeface="Arial" panose="020B0604020202020204" pitchFamily="34" charset="0"/>
              <a:buChar char="•"/>
            </a:pPr>
            <a:r>
              <a:rPr lang="en-US" dirty="0"/>
              <a:t>Unnecessary meetings and interruptions</a:t>
            </a:r>
          </a:p>
          <a:p>
            <a:pPr marL="171364" indent="-171364">
              <a:buFont typeface="Arial" panose="020B0604020202020204" pitchFamily="34" charset="0"/>
              <a:buChar char="•"/>
            </a:pPr>
            <a:r>
              <a:rPr lang="en-US" dirty="0"/>
              <a:t>Meaningless reports</a:t>
            </a:r>
          </a:p>
          <a:p>
            <a:pPr lvl="0"/>
            <a:endParaRPr lang="en-US" dirty="0"/>
          </a:p>
          <a:p>
            <a:pPr lvl="0"/>
            <a:r>
              <a:rPr lang="en-US" dirty="0">
                <a:solidFill>
                  <a:prstClr val="black"/>
                </a:solidFill>
              </a:rPr>
              <a:t>Emails and voicemails: You have to get them at some point but that does not mean </a:t>
            </a:r>
            <a:r>
              <a:rPr lang="en-US" i="1" dirty="0">
                <a:solidFill>
                  <a:prstClr val="black"/>
                </a:solidFill>
              </a:rPr>
              <a:t>right now</a:t>
            </a:r>
            <a:r>
              <a:rPr lang="en-US" dirty="0">
                <a:solidFill>
                  <a:prstClr val="black"/>
                </a:solidFill>
              </a:rPr>
              <a:t>. </a:t>
            </a:r>
          </a:p>
          <a:p>
            <a:pPr lvl="0"/>
            <a:endParaRPr lang="en-US" i="1" dirty="0">
              <a:solidFill>
                <a:prstClr val="black"/>
              </a:solidFill>
            </a:endParaRPr>
          </a:p>
          <a:p>
            <a:r>
              <a:rPr lang="en-US" dirty="0">
                <a:solidFill>
                  <a:prstClr val="black"/>
                </a:solidFill>
              </a:rPr>
              <a:t>Stephen Covey himself said that “urgency creates the illusion of importance.” If you’re in the practice of checking your iPhone, 80-90% of those email and voice-mail messages are not important. They’re urgent, meaning you need to return the messages at some point but again, not right now—and it’s</a:t>
            </a:r>
            <a:r>
              <a:rPr lang="en-US" i="1" dirty="0">
                <a:solidFill>
                  <a:prstClr val="black"/>
                </a:solidFill>
              </a:rPr>
              <a:t> not </a:t>
            </a:r>
            <a:r>
              <a:rPr lang="en-US" dirty="0">
                <a:solidFill>
                  <a:prstClr val="black"/>
                </a:solidFill>
              </a:rPr>
              <a:t>significant (or important). These are things often distract us from our priorities. </a:t>
            </a:r>
          </a:p>
          <a:p>
            <a:endParaRPr lang="en-US" dirty="0">
              <a:solidFill>
                <a:prstClr val="black"/>
              </a:solidFill>
            </a:endParaRPr>
          </a:p>
          <a:p>
            <a:r>
              <a:rPr lang="en-US" dirty="0">
                <a:solidFill>
                  <a:prstClr val="black"/>
                </a:solidFill>
              </a:rPr>
              <a:t>The consequences of being lured away from important work are stiff, as you’ll see on the next slide.</a:t>
            </a:r>
          </a:p>
          <a:p>
            <a:endParaRPr lang="en-US" dirty="0">
              <a:solidFill>
                <a:prstClr val="black"/>
              </a:solidFill>
            </a:endParaRPr>
          </a:p>
          <a:p>
            <a:pPr lvl="0"/>
            <a:r>
              <a:rPr lang="en-US" dirty="0">
                <a:solidFill>
                  <a:prstClr val="black"/>
                </a:solidFill>
              </a:rPr>
              <a:t>[next slide]</a:t>
            </a:r>
          </a:p>
          <a:p>
            <a:endParaRPr lang="en-US" dirty="0">
              <a:solidFill>
                <a:prstClr val="black"/>
              </a:solidFill>
            </a:endParaRPr>
          </a:p>
        </p:txBody>
      </p:sp>
      <p:sp>
        <p:nvSpPr>
          <p:cNvPr id="4" name="Slide Number Placeholder 3"/>
          <p:cNvSpPr>
            <a:spLocks noGrp="1"/>
          </p:cNvSpPr>
          <p:nvPr>
            <p:ph type="sldNum" sz="quarter" idx="10"/>
          </p:nvPr>
        </p:nvSpPr>
        <p:spPr/>
        <p:txBody>
          <a:bodyPr/>
          <a:lstStyle/>
          <a:p>
            <a:fld id="{A2CF777C-6B85-48E8-B15B-F967F1804CE7}"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584890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200"/>
              </a:lnSpc>
            </a:pPr>
            <a:r>
              <a:rPr lang="en-US" sz="1000" dirty="0"/>
              <a:t>Did you know that the average distraction can take a 25-minute bite out of your day, spent on being refocused? </a:t>
            </a:r>
          </a:p>
          <a:p>
            <a:pPr>
              <a:lnSpc>
                <a:spcPts val="1200"/>
              </a:lnSpc>
            </a:pPr>
            <a:endParaRPr lang="en-US" sz="1000" dirty="0"/>
          </a:p>
          <a:p>
            <a:pPr>
              <a:lnSpc>
                <a:spcPts val="1200"/>
              </a:lnSpc>
            </a:pPr>
            <a:r>
              <a:rPr lang="en-US" sz="1000" dirty="0"/>
              <a:t>Technology is a blessing in many ways but if not controlled, it’s also a curse. </a:t>
            </a:r>
          </a:p>
          <a:p>
            <a:pPr>
              <a:lnSpc>
                <a:spcPts val="1200"/>
              </a:lnSpc>
            </a:pPr>
            <a:endParaRPr lang="en-US" sz="1000" dirty="0"/>
          </a:p>
          <a:p>
            <a:pPr>
              <a:lnSpc>
                <a:spcPts val="1200"/>
              </a:lnSpc>
            </a:pPr>
            <a:r>
              <a:rPr lang="en-US" sz="1000" dirty="0"/>
              <a:t>Gloria Mark is a professor of informatics at the University of California, Irvine, who studies digital distraction. She found that office employees are “interrupted—or self-interrupt—roughly every three minutes.” Interruptions can take both digital and human forms, while “Self-interruption” is basically switching tasks to allow for multi-tasking.</a:t>
            </a:r>
          </a:p>
          <a:p>
            <a:pPr>
              <a:lnSpc>
                <a:spcPts val="1200"/>
              </a:lnSpc>
            </a:pPr>
            <a:endParaRPr lang="en-US" sz="1000" dirty="0"/>
          </a:p>
          <a:p>
            <a:pPr>
              <a:lnSpc>
                <a:spcPts val="1200"/>
              </a:lnSpc>
            </a:pPr>
            <a:r>
              <a:rPr lang="en-US" sz="1000" dirty="0"/>
              <a:t>Once sidetracked, it can take approximately 25 minutes for a worker to resume the original task.</a:t>
            </a:r>
          </a:p>
          <a:p>
            <a:pPr>
              <a:lnSpc>
                <a:spcPts val="1200"/>
              </a:lnSpc>
            </a:pPr>
            <a:endParaRPr lang="en-US" sz="1000" dirty="0"/>
          </a:p>
          <a:p>
            <a:pPr>
              <a:lnSpc>
                <a:spcPts val="1200"/>
              </a:lnSpc>
            </a:pPr>
            <a:r>
              <a:rPr lang="en-US" sz="1000" dirty="0"/>
              <a:t>In addition, according to a report from the McKinsey Global Institute “the average interaction worker spends an estimated 28 percent of the workweek managing e-mail.”</a:t>
            </a:r>
            <a:r>
              <a:rPr lang="en-US" sz="1000" baseline="30000" dirty="0"/>
              <a:t>3</a:t>
            </a:r>
          </a:p>
          <a:p>
            <a:pPr>
              <a:lnSpc>
                <a:spcPts val="1200"/>
              </a:lnSpc>
            </a:pPr>
            <a:endParaRPr lang="en-US" sz="1000" dirty="0"/>
          </a:p>
          <a:p>
            <a:pPr>
              <a:lnSpc>
                <a:spcPts val="1200"/>
              </a:lnSpc>
            </a:pPr>
            <a:r>
              <a:rPr lang="en-US" sz="1000" dirty="0"/>
              <a:t>That’s nearly a </a:t>
            </a:r>
            <a:r>
              <a:rPr lang="en-US" sz="1000" i="1" dirty="0"/>
              <a:t>third</a:t>
            </a:r>
            <a:r>
              <a:rPr lang="en-US" sz="1000" dirty="0"/>
              <a:t> of a worker’s time—in a week! </a:t>
            </a:r>
          </a:p>
          <a:p>
            <a:pPr>
              <a:lnSpc>
                <a:spcPts val="1200"/>
              </a:lnSpc>
            </a:pPr>
            <a:endParaRPr lang="en-US" sz="1000" dirty="0"/>
          </a:p>
          <a:p>
            <a:pPr>
              <a:lnSpc>
                <a:spcPts val="1200"/>
              </a:lnSpc>
            </a:pPr>
            <a:r>
              <a:rPr lang="en-US" sz="1000" dirty="0"/>
              <a:t>Consider this: Your email inbox is someone else’s agenda. When you’re responding to emails, you’re replying to what’s important to them—not to you.</a:t>
            </a:r>
          </a:p>
          <a:p>
            <a:pPr>
              <a:lnSpc>
                <a:spcPts val="1200"/>
              </a:lnSpc>
            </a:pPr>
            <a:endParaRPr lang="en-US" sz="1000" dirty="0"/>
          </a:p>
          <a:p>
            <a:pPr>
              <a:lnSpc>
                <a:spcPts val="1200"/>
              </a:lnSpc>
            </a:pPr>
            <a:r>
              <a:rPr lang="en-US" sz="1000" dirty="0"/>
              <a:t>So how to we mitigate those costly interruptions? </a:t>
            </a:r>
          </a:p>
          <a:p>
            <a:pPr>
              <a:lnSpc>
                <a:spcPts val="1200"/>
              </a:lnSpc>
            </a:pPr>
            <a:endParaRPr lang="en-US" sz="1000" dirty="0">
              <a:solidFill>
                <a:srgbClr val="FF0066"/>
              </a:solidFill>
            </a:endParaRPr>
          </a:p>
          <a:p>
            <a:pPr>
              <a:lnSpc>
                <a:spcPts val="1200"/>
              </a:lnSpc>
            </a:pPr>
            <a:r>
              <a:rPr lang="en-US" sz="1000" dirty="0"/>
              <a:t>[next slide]</a:t>
            </a:r>
          </a:p>
          <a:p>
            <a:pPr>
              <a:lnSpc>
                <a:spcPts val="1200"/>
              </a:lnSpc>
            </a:pPr>
            <a:endParaRPr lang="en-US" sz="900" dirty="0"/>
          </a:p>
          <a:p>
            <a:pPr>
              <a:lnSpc>
                <a:spcPts val="1200"/>
              </a:lnSpc>
            </a:pPr>
            <a:r>
              <a:rPr lang="en-US" sz="900" baseline="30000" dirty="0"/>
              <a:t>3</a:t>
            </a:r>
            <a:r>
              <a:rPr lang="en-US" sz="900" i="1" dirty="0"/>
              <a:t>The social economy: Unlocking value and productivity through social technologies</a:t>
            </a:r>
            <a:r>
              <a:rPr lang="en-US" sz="900" dirty="0"/>
              <a:t>, </a:t>
            </a:r>
            <a:r>
              <a:rPr lang="en-US" sz="900" dirty="0">
                <a:solidFill>
                  <a:srgbClr val="FF0066"/>
                </a:solidFill>
                <a:hlinkClick r:id="rId3"/>
              </a:rPr>
              <a:t>www.mckinsey.com</a:t>
            </a:r>
            <a:r>
              <a:rPr lang="en-US" sz="900" dirty="0"/>
              <a:t>, July 2012, most recent data available used</a:t>
            </a:r>
          </a:p>
          <a:p>
            <a:pPr>
              <a:lnSpc>
                <a:spcPts val="1200"/>
              </a:lnSpc>
            </a:pPr>
            <a:endParaRPr lang="en-US" sz="900" dirty="0"/>
          </a:p>
          <a:p>
            <a:pPr>
              <a:lnSpc>
                <a:spcPts val="1200"/>
              </a:lnSpc>
            </a:pPr>
            <a:endParaRPr lang="en-US" sz="900" dirty="0"/>
          </a:p>
          <a:p>
            <a:pPr>
              <a:lnSpc>
                <a:spcPts val="1437"/>
              </a:lnSpc>
            </a:pPr>
            <a:endParaRPr lang="en-US" sz="900" dirty="0"/>
          </a:p>
        </p:txBody>
      </p:sp>
      <p:sp>
        <p:nvSpPr>
          <p:cNvPr id="4" name="Slide Number Placeholder 3"/>
          <p:cNvSpPr>
            <a:spLocks noGrp="1"/>
          </p:cNvSpPr>
          <p:nvPr>
            <p:ph type="sldNum" sz="quarter" idx="10"/>
          </p:nvPr>
        </p:nvSpPr>
        <p:spPr/>
        <p:txBody>
          <a:bodyPr/>
          <a:lstStyle/>
          <a:p>
            <a:fld id="{A2CF777C-6B85-48E8-B15B-F967F1804CE7}" type="slidenum">
              <a:rPr lang="en-US" smtClean="0"/>
              <a:t>11</a:t>
            </a:fld>
            <a:endParaRPr lang="en-US" dirty="0"/>
          </a:p>
        </p:txBody>
      </p:sp>
    </p:spTree>
    <p:extLst>
      <p:ext uri="{BB962C8B-B14F-4D97-AF65-F5344CB8AC3E}">
        <p14:creationId xmlns:p14="http://schemas.microsoft.com/office/powerpoint/2010/main" val="494554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solidFill>
                  <a:prstClr val="black"/>
                </a:solidFill>
              </a:rPr>
              <a:t>The greatest </a:t>
            </a:r>
            <a:r>
              <a:rPr lang="en-US" dirty="0" smtClean="0">
                <a:solidFill>
                  <a:prstClr val="black"/>
                </a:solidFill>
              </a:rPr>
              <a:t>way to </a:t>
            </a:r>
            <a:r>
              <a:rPr lang="en-US" dirty="0">
                <a:solidFill>
                  <a:prstClr val="black"/>
                </a:solidFill>
              </a:rPr>
              <a:t>avoid getting mired in </a:t>
            </a:r>
            <a:r>
              <a:rPr lang="en-US" dirty="0" smtClean="0">
                <a:solidFill>
                  <a:prstClr val="black"/>
                </a:solidFill>
              </a:rPr>
              <a:t>the </a:t>
            </a:r>
            <a:r>
              <a:rPr lang="en-US" b="1" dirty="0" smtClean="0"/>
              <a:t>Insignificant </a:t>
            </a:r>
            <a:r>
              <a:rPr lang="en-US" dirty="0" smtClean="0">
                <a:solidFill>
                  <a:prstClr val="black"/>
                </a:solidFill>
              </a:rPr>
              <a:t>box </a:t>
            </a:r>
            <a:r>
              <a:rPr lang="en-US" dirty="0">
                <a:solidFill>
                  <a:prstClr val="black"/>
                </a:solidFill>
              </a:rPr>
              <a:t>is through the art of “time-blocking.”</a:t>
            </a:r>
          </a:p>
          <a:p>
            <a:r>
              <a:rPr lang="en-US" dirty="0"/>
              <a:t/>
            </a:r>
            <a:br>
              <a:rPr lang="en-US" dirty="0"/>
            </a:br>
            <a:r>
              <a:rPr lang="en-US" dirty="0"/>
              <a:t>Time-blocking is essential. You can set a timer 30 minutes and focus exclusively on responding to things like emails and voice-mail messages. During that time, one of two things is going to </a:t>
            </a:r>
            <a:r>
              <a:rPr lang="en-US" dirty="0" smtClean="0"/>
              <a:t>happen:</a:t>
            </a:r>
            <a:endParaRPr lang="en-US" dirty="0"/>
          </a:p>
          <a:p>
            <a:endParaRPr lang="en-US" dirty="0"/>
          </a:p>
          <a:p>
            <a:pPr marL="235942" indent="-235942">
              <a:buAutoNum type="arabicPeriod"/>
            </a:pPr>
            <a:r>
              <a:rPr lang="en-US" dirty="0"/>
              <a:t>You can hold that focus and be blown away by what you can accomplish in 30 minutes,</a:t>
            </a:r>
          </a:p>
          <a:p>
            <a:pPr marL="235942" indent="-235942">
              <a:buFontTx/>
              <a:buAutoNum type="arabicPeriod"/>
            </a:pPr>
            <a:r>
              <a:rPr lang="en-US" dirty="0"/>
              <a:t>You’re going to be equally blown away realizing that you aren’t able to stick to one thing for 30 minutes. Either way, you win. </a:t>
            </a:r>
            <a:endParaRPr lang="en-US" dirty="0">
              <a:solidFill>
                <a:srgbClr val="FF0000"/>
              </a:solidFill>
            </a:endParaRPr>
          </a:p>
          <a:p>
            <a:pPr marL="235942" indent="-235942">
              <a:buFontTx/>
              <a:buAutoNum type="arabicPeriod"/>
            </a:pPr>
            <a:endParaRPr lang="en-US" dirty="0">
              <a:solidFill>
                <a:srgbClr val="FF0000"/>
              </a:solidFill>
            </a:endParaRPr>
          </a:p>
          <a:p>
            <a:r>
              <a:rPr lang="en-US" dirty="0"/>
              <a:t>Either way you win. That’s the art of time-blocking.</a:t>
            </a:r>
          </a:p>
          <a:p>
            <a:endParaRPr lang="en-US" dirty="0"/>
          </a:p>
          <a:p>
            <a:r>
              <a:rPr lang="en-US" dirty="0"/>
              <a:t>One </a:t>
            </a:r>
            <a:r>
              <a:rPr lang="en-US" dirty="0" smtClean="0"/>
              <a:t>method of </a:t>
            </a:r>
            <a:r>
              <a:rPr lang="en-US" dirty="0"/>
              <a:t>time-blocking is called the OHIO Principle: </a:t>
            </a:r>
            <a:r>
              <a:rPr lang="en-US" b="1" dirty="0"/>
              <a:t>O</a:t>
            </a:r>
            <a:r>
              <a:rPr lang="en-US" dirty="0"/>
              <a:t>nly </a:t>
            </a:r>
            <a:r>
              <a:rPr lang="en-US" b="1" dirty="0"/>
              <a:t>H</a:t>
            </a:r>
            <a:r>
              <a:rPr lang="en-US" dirty="0"/>
              <a:t>andle </a:t>
            </a:r>
            <a:r>
              <a:rPr lang="en-US" b="1" dirty="0"/>
              <a:t>It</a:t>
            </a:r>
            <a:r>
              <a:rPr lang="en-US" dirty="0"/>
              <a:t> </a:t>
            </a:r>
            <a:r>
              <a:rPr lang="en-US" b="1" dirty="0"/>
              <a:t>O</a:t>
            </a:r>
            <a:r>
              <a:rPr lang="en-US" dirty="0"/>
              <a:t>nce. If you’re going through your unanswered emails—or voicemails—for 30 minutes, only handle it once. Either do it, delegate it, or delete it. Don’t let the urgent pile up, especially when you’re trying to eliminate it</a:t>
            </a:r>
            <a:r>
              <a:rPr lang="en-US" dirty="0" smtClean="0"/>
              <a:t>.</a:t>
            </a:r>
          </a:p>
          <a:p>
            <a:endParaRPr lang="en-US" dirty="0"/>
          </a:p>
          <a:p>
            <a:pPr>
              <a:lnSpc>
                <a:spcPts val="1200"/>
              </a:lnSpc>
            </a:pPr>
            <a:r>
              <a:rPr lang="en-US" dirty="0">
                <a:solidFill>
                  <a:prstClr val="black"/>
                </a:solidFill>
              </a:rPr>
              <a:t>[next slide]</a:t>
            </a:r>
          </a:p>
          <a:p>
            <a:endParaRPr lang="en-US" sz="900" dirty="0">
              <a:solidFill>
                <a:srgbClr val="FF0000"/>
              </a:solidFill>
            </a:endParaRPr>
          </a:p>
          <a:p>
            <a:endParaRPr lang="en-US" sz="900" dirty="0">
              <a:solidFill>
                <a:srgbClr val="FF0000"/>
              </a:solidFill>
            </a:endParaRPr>
          </a:p>
          <a:p>
            <a:pPr marL="228487" indent="-228487">
              <a:buAutoNum type="arabicPeriod"/>
            </a:pPr>
            <a:endParaRPr lang="en-US" sz="900" dirty="0"/>
          </a:p>
          <a:p>
            <a:pPr marL="228487" indent="-228487">
              <a:buAutoNum type="arabicPeriod"/>
            </a:pPr>
            <a:endParaRPr lang="en-US" sz="900" dirty="0"/>
          </a:p>
        </p:txBody>
      </p:sp>
      <p:sp>
        <p:nvSpPr>
          <p:cNvPr id="4" name="Slide Number Placeholder 3"/>
          <p:cNvSpPr>
            <a:spLocks noGrp="1"/>
          </p:cNvSpPr>
          <p:nvPr>
            <p:ph type="sldNum" sz="quarter" idx="10"/>
          </p:nvPr>
        </p:nvSpPr>
        <p:spPr/>
        <p:txBody>
          <a:bodyPr/>
          <a:lstStyle/>
          <a:p>
            <a:fld id="{A2CF777C-6B85-48E8-B15B-F967F1804CE7}"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840700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Because the</a:t>
            </a:r>
            <a:r>
              <a:rPr lang="en-US" i="1" dirty="0" smtClean="0"/>
              <a:t> </a:t>
            </a:r>
            <a:r>
              <a:rPr lang="en-US" b="1" i="1" dirty="0"/>
              <a:t>I</a:t>
            </a:r>
            <a:r>
              <a:rPr lang="en-US" b="1" i="1" dirty="0" smtClean="0"/>
              <a:t>nsignificant </a:t>
            </a:r>
            <a:r>
              <a:rPr lang="en-US" dirty="0" smtClean="0"/>
              <a:t>can create the illusion of being important, what suffers the most? The </a:t>
            </a:r>
            <a:r>
              <a:rPr lang="en-US" b="1" dirty="0" smtClean="0"/>
              <a:t>Proactive/Significant</a:t>
            </a:r>
            <a:r>
              <a:rPr lang="en-US" dirty="0" smtClean="0"/>
              <a:t>. </a:t>
            </a:r>
            <a:r>
              <a:rPr lang="en-US" sz="1100" dirty="0">
                <a:solidFill>
                  <a:prstClr val="black"/>
                </a:solidFill>
              </a:rPr>
              <a:t>If something is</a:t>
            </a:r>
            <a:r>
              <a:rPr lang="en-US" b="1" dirty="0">
                <a:solidFill>
                  <a:prstClr val="black"/>
                </a:solidFill>
              </a:rPr>
              <a:t> </a:t>
            </a:r>
            <a:r>
              <a:rPr lang="en-US" b="1" dirty="0" smtClean="0">
                <a:solidFill>
                  <a:prstClr val="black"/>
                </a:solidFill>
              </a:rPr>
              <a:t>Proactive/Significant</a:t>
            </a:r>
            <a:r>
              <a:rPr lang="en-US" dirty="0">
                <a:solidFill>
                  <a:prstClr val="black"/>
                </a:solidFill>
              </a:rPr>
              <a:t>,</a:t>
            </a:r>
            <a:r>
              <a:rPr lang="en-US" sz="1100" dirty="0">
                <a:solidFill>
                  <a:prstClr val="black"/>
                </a:solidFill>
              </a:rPr>
              <a:t> simply put, it means it directly or indirectly leads to the health and/or growth of your business.</a:t>
            </a:r>
          </a:p>
          <a:p>
            <a:endParaRPr lang="en-US" dirty="0" smtClean="0"/>
          </a:p>
          <a:p>
            <a:r>
              <a:rPr lang="en-US" dirty="0" smtClean="0"/>
              <a:t>“Pings and dings” are constantly pulling us away from those tasks. If you’re attending to </a:t>
            </a:r>
            <a:r>
              <a:rPr lang="en-US" b="1" dirty="0" smtClean="0"/>
              <a:t>Insignificant </a:t>
            </a:r>
            <a:r>
              <a:rPr lang="en-US" dirty="0" smtClean="0"/>
              <a:t>tasks when it’s prime time for meetings with clients or associates, you’re not using your time wisely. </a:t>
            </a:r>
            <a:r>
              <a:rPr lang="en-US" i="1" dirty="0" smtClean="0"/>
              <a:t>You’re leaving opportunities for growth on the table. </a:t>
            </a:r>
          </a:p>
          <a:p>
            <a:endParaRPr lang="en-US" dirty="0" smtClean="0">
              <a:solidFill>
                <a:prstClr val="black"/>
              </a:solidFill>
            </a:endParaRPr>
          </a:p>
          <a:p>
            <a:r>
              <a:rPr lang="en-US" dirty="0">
                <a:solidFill>
                  <a:prstClr val="black"/>
                </a:solidFill>
              </a:rPr>
              <a:t>[next slide]</a:t>
            </a:r>
          </a:p>
          <a:p>
            <a:endParaRPr lang="en-US" dirty="0" smtClean="0">
              <a:solidFill>
                <a:prstClr val="black"/>
              </a:solidFill>
            </a:endParaRPr>
          </a:p>
          <a:p>
            <a:pPr>
              <a:lnSpc>
                <a:spcPts val="1045"/>
              </a:lnSpc>
            </a:pPr>
            <a:endParaRPr lang="en-US" sz="900" dirty="0"/>
          </a:p>
        </p:txBody>
      </p:sp>
      <p:sp>
        <p:nvSpPr>
          <p:cNvPr id="4" name="Slide Number Placeholder 3"/>
          <p:cNvSpPr>
            <a:spLocks noGrp="1"/>
          </p:cNvSpPr>
          <p:nvPr>
            <p:ph type="sldNum" sz="quarter" idx="10"/>
          </p:nvPr>
        </p:nvSpPr>
        <p:spPr/>
        <p:txBody>
          <a:bodyPr/>
          <a:lstStyle/>
          <a:p>
            <a:fld id="{A2CF777C-6B85-48E8-B15B-F967F1804CE7}"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584890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 include a personal story or </a:t>
            </a:r>
            <a:r>
              <a:rPr lang="en-US" b="1" dirty="0"/>
              <a:t>examples that are analogous to other business professionals; an example from the financial services industry </a:t>
            </a:r>
            <a:r>
              <a:rPr lang="en-US" b="1" dirty="0"/>
              <a:t>is below]</a:t>
            </a:r>
          </a:p>
          <a:p>
            <a:endParaRPr lang="en-US" dirty="0">
              <a:solidFill>
                <a:prstClr val="black"/>
              </a:solidFill>
            </a:endParaRPr>
          </a:p>
          <a:p>
            <a:r>
              <a:rPr lang="en-US" dirty="0">
                <a:solidFill>
                  <a:prstClr val="black"/>
                </a:solidFill>
              </a:rPr>
              <a:t>I’ve worked in financial advisors for years. Many times, colleagues have admitted to me that they’ve been in a conversation with a client or prospect that was leading to an opportunity to position a product or service that would have great for the client, the practice, and the advisor. But the advisor began pumping the brakes, so to speak, because they advisor didn’t have the confidence or competence to go down that path with them; they didn’t have the conviction. And the odds are that if it’s happened once, it’s happened more than once.</a:t>
            </a:r>
          </a:p>
          <a:p>
            <a:endParaRPr lang="en-US" dirty="0">
              <a:solidFill>
                <a:prstClr val="black"/>
              </a:solidFill>
            </a:endParaRPr>
          </a:p>
          <a:p>
            <a:r>
              <a:rPr lang="en-US" dirty="0">
                <a:solidFill>
                  <a:prstClr val="black"/>
                </a:solidFill>
              </a:rPr>
              <a:t>So why aren’t more people taking the time to develop the skills in the areas that matter most and are the most lucrative? </a:t>
            </a:r>
          </a:p>
          <a:p>
            <a:endParaRPr lang="en-US" dirty="0">
              <a:solidFill>
                <a:prstClr val="black"/>
              </a:solidFill>
            </a:endParaRPr>
          </a:p>
          <a:p>
            <a:r>
              <a:rPr lang="en-US" dirty="0">
                <a:solidFill>
                  <a:prstClr val="black"/>
                </a:solidFill>
              </a:rPr>
              <a:t>Because they’re not urgent. There’s nothing on your calendar giving you a deadline for completing these sorts of projects. You may not feel the consequences or impact of this immediately, but the long-term effect on the health and wealth of your business is significant. Over time, it has a negative impact.</a:t>
            </a:r>
          </a:p>
          <a:p>
            <a:endParaRPr lang="en-US" dirty="0"/>
          </a:p>
          <a:p>
            <a:r>
              <a:rPr lang="en-US" dirty="0"/>
              <a:t>How do we prevent that? We turn the </a:t>
            </a:r>
            <a:r>
              <a:rPr lang="en-US" b="1" dirty="0"/>
              <a:t>Proactive/Significant </a:t>
            </a:r>
            <a:r>
              <a:rPr lang="en-US" dirty="0"/>
              <a:t>box into </a:t>
            </a:r>
            <a:r>
              <a:rPr lang="en-US" i="1" dirty="0"/>
              <a:t>pillars.</a:t>
            </a:r>
          </a:p>
          <a:p>
            <a:endParaRPr lang="en-US" i="1" dirty="0"/>
          </a:p>
          <a:p>
            <a:r>
              <a:rPr lang="en-US" dirty="0"/>
              <a:t>[next slide]</a:t>
            </a:r>
          </a:p>
          <a:p>
            <a:endParaRPr lang="en-US" dirty="0">
              <a:solidFill>
                <a:prstClr val="black"/>
              </a:solidFill>
            </a:endParaRPr>
          </a:p>
        </p:txBody>
      </p:sp>
      <p:sp>
        <p:nvSpPr>
          <p:cNvPr id="4" name="Slide Number Placeholder 3"/>
          <p:cNvSpPr>
            <a:spLocks noGrp="1"/>
          </p:cNvSpPr>
          <p:nvPr>
            <p:ph type="sldNum" sz="quarter" idx="10"/>
          </p:nvPr>
        </p:nvSpPr>
        <p:spPr/>
        <p:txBody>
          <a:bodyPr/>
          <a:lstStyle/>
          <a:p>
            <a:fld id="{A2CF777C-6B85-48E8-B15B-F967F1804CE7}"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584890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need to develop better habits and rituals. Things that, no matter what happens, you’re going to do </a:t>
            </a:r>
            <a:r>
              <a:rPr lang="en-US" i="1" dirty="0" smtClean="0"/>
              <a:t>X </a:t>
            </a:r>
            <a:r>
              <a:rPr lang="en-US" dirty="0" smtClean="0"/>
              <a:t>amount of the important tasks in said time period.</a:t>
            </a:r>
          </a:p>
          <a:p>
            <a:endParaRPr lang="en-US" dirty="0" smtClean="0"/>
          </a:p>
          <a:p>
            <a:r>
              <a:rPr lang="en-US" dirty="0" smtClean="0"/>
              <a:t>The problem is that basically everything that </a:t>
            </a:r>
            <a:r>
              <a:rPr lang="en-US" dirty="0"/>
              <a:t>will can ultimately lead to the health and/or growth of your </a:t>
            </a:r>
            <a:r>
              <a:rPr lang="en-US" dirty="0" smtClean="0"/>
              <a:t>business gets </a:t>
            </a:r>
            <a:r>
              <a:rPr lang="en-US" dirty="0"/>
              <a:t>pushed to the side because </a:t>
            </a:r>
            <a:r>
              <a:rPr lang="en-US" dirty="0" smtClean="0"/>
              <a:t>you’re bogged down in </a:t>
            </a:r>
            <a:r>
              <a:rPr lang="en-US" dirty="0"/>
              <a:t>day-to-day minutiae: emails, voicemails, </a:t>
            </a:r>
            <a:r>
              <a:rPr lang="en-US" dirty="0" smtClean="0"/>
              <a:t>and tending </a:t>
            </a:r>
            <a:r>
              <a:rPr lang="en-US" dirty="0"/>
              <a:t>to unplanned events at random times that aren’t on our calendar</a:t>
            </a:r>
            <a:r>
              <a:rPr lang="en-US" dirty="0" smtClean="0"/>
              <a:t>.</a:t>
            </a:r>
          </a:p>
          <a:p>
            <a:endParaRPr lang="en-US" dirty="0" smtClean="0"/>
          </a:p>
          <a:p>
            <a:r>
              <a:rPr lang="en-US" dirty="0" smtClean="0"/>
              <a:t>Brian Margolis is the founder of ProductivityGiant.com and what he has named the Pillar System. The premise is that the establishment </a:t>
            </a:r>
            <a:r>
              <a:rPr lang="en-US" dirty="0"/>
              <a:t>of a few </a:t>
            </a:r>
            <a:r>
              <a:rPr lang="en-US" dirty="0" smtClean="0"/>
              <a:t>pillars, </a:t>
            </a:r>
            <a:r>
              <a:rPr lang="en-US" i="1" dirty="0" smtClean="0"/>
              <a:t>when </a:t>
            </a:r>
            <a:r>
              <a:rPr lang="en-US" i="1" dirty="0"/>
              <a:t>prioritized and focused on, are guaranteed to move your business or project forward. </a:t>
            </a:r>
            <a:endParaRPr lang="en-US" i="1" dirty="0" smtClean="0"/>
          </a:p>
          <a:p>
            <a:endParaRPr lang="en-US" dirty="0" smtClean="0"/>
          </a:p>
          <a:p>
            <a:r>
              <a:rPr lang="en-US" dirty="0" smtClean="0"/>
              <a:t>“Pillars” are the reason some </a:t>
            </a:r>
            <a:r>
              <a:rPr lang="en-US" dirty="0"/>
              <a:t>people stay busy all day without moving the needle, while others seem to make leaps and bounds without breaking a </a:t>
            </a:r>
            <a:r>
              <a:rPr lang="en-US" dirty="0" smtClean="0"/>
              <a:t>sweat.</a:t>
            </a:r>
          </a:p>
          <a:p>
            <a:endParaRPr lang="en-US" dirty="0"/>
          </a:p>
          <a:p>
            <a:r>
              <a:rPr lang="en-US" dirty="0"/>
              <a:t>Pillars </a:t>
            </a:r>
            <a:r>
              <a:rPr lang="en-US" dirty="0" smtClean="0"/>
              <a:t>replace time management </a:t>
            </a:r>
            <a:r>
              <a:rPr lang="en-US" dirty="0"/>
              <a:t>with </a:t>
            </a:r>
            <a:r>
              <a:rPr lang="en-US" b="1" dirty="0" smtClean="0"/>
              <a:t>focus</a:t>
            </a:r>
            <a:r>
              <a:rPr lang="en-US" dirty="0" smtClean="0"/>
              <a:t> management. </a:t>
            </a:r>
          </a:p>
          <a:p>
            <a:endParaRPr lang="en-US" dirty="0"/>
          </a:p>
          <a:p>
            <a:r>
              <a:rPr lang="en-US" dirty="0" smtClean="0"/>
              <a:t>[next slide]</a:t>
            </a:r>
            <a:endParaRPr lang="en-US" dirty="0"/>
          </a:p>
          <a:p>
            <a:endParaRPr lang="en-US" dirty="0">
              <a:solidFill>
                <a:srgbClr val="FF0066"/>
              </a:solidFill>
            </a:endParaRPr>
          </a:p>
        </p:txBody>
      </p:sp>
      <p:sp>
        <p:nvSpPr>
          <p:cNvPr id="4" name="Slide Number Placeholder 3"/>
          <p:cNvSpPr>
            <a:spLocks noGrp="1"/>
          </p:cNvSpPr>
          <p:nvPr>
            <p:ph type="sldNum" sz="quarter" idx="10"/>
          </p:nvPr>
        </p:nvSpPr>
        <p:spPr/>
        <p:txBody>
          <a:bodyPr/>
          <a:lstStyle/>
          <a:p>
            <a:fld id="{A2CF777C-6B85-48E8-B15B-F967F1804CE7}" type="slidenum">
              <a:rPr lang="en-US" smtClean="0"/>
              <a:t>15</a:t>
            </a:fld>
            <a:endParaRPr lang="en-US" dirty="0"/>
          </a:p>
        </p:txBody>
      </p:sp>
    </p:spTree>
    <p:extLst>
      <p:ext uri="{BB962C8B-B14F-4D97-AF65-F5344CB8AC3E}">
        <p14:creationId xmlns:p14="http://schemas.microsoft.com/office/powerpoint/2010/main" val="3736726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you know if something if a specific activity is a really a pillar? </a:t>
            </a:r>
          </a:p>
          <a:p>
            <a:endParaRPr lang="en-US" dirty="0"/>
          </a:p>
          <a:p>
            <a:r>
              <a:rPr lang="en-US" dirty="0"/>
              <a:t>Here are the six characteristics that define it:</a:t>
            </a:r>
          </a:p>
          <a:p>
            <a:endParaRPr lang="en-US" dirty="0"/>
          </a:p>
          <a:p>
            <a:pPr marL="228573" indent="-228573">
              <a:buAutoNum type="arabicPeriod"/>
            </a:pPr>
            <a:r>
              <a:rPr lang="en-US" dirty="0"/>
              <a:t>Important, not </a:t>
            </a:r>
            <a:r>
              <a:rPr lang="en-US" dirty="0"/>
              <a:t>urgent: Pillars are implemented in the </a:t>
            </a:r>
            <a:r>
              <a:rPr lang="en-US" dirty="0"/>
              <a:t>PRO/Significant category</a:t>
            </a:r>
          </a:p>
          <a:p>
            <a:pPr marL="228573" indent="-228573">
              <a:buAutoNum type="arabicPeriod"/>
            </a:pPr>
            <a:endParaRPr lang="en-US" dirty="0"/>
          </a:p>
          <a:p>
            <a:pPr marL="228573" indent="-228573">
              <a:buAutoNum type="arabicPeriod"/>
            </a:pPr>
            <a:r>
              <a:rPr lang="en-US" dirty="0"/>
              <a:t>High-leverage activity</a:t>
            </a:r>
            <a:r>
              <a:rPr lang="en-US" dirty="0"/>
              <a:t>: </a:t>
            </a:r>
            <a:r>
              <a:rPr lang="en-US" dirty="0"/>
              <a:t>“PRO” </a:t>
            </a:r>
            <a:r>
              <a:rPr lang="en-US" dirty="0"/>
              <a:t>activities that, when done consistently, have the largest impact on your </a:t>
            </a:r>
            <a:r>
              <a:rPr lang="en-US" dirty="0"/>
              <a:t>business</a:t>
            </a:r>
          </a:p>
          <a:p>
            <a:pPr marL="235942" indent="-235942">
              <a:buAutoNum type="arabicPeriod"/>
            </a:pPr>
            <a:endParaRPr lang="en-US" dirty="0"/>
          </a:p>
          <a:p>
            <a:pPr marL="235942" indent="-235942">
              <a:buAutoNum type="arabicPeriod"/>
            </a:pPr>
            <a:r>
              <a:rPr lang="en-US" dirty="0"/>
              <a:t>Measurable activity or a predictable result </a:t>
            </a:r>
            <a:endParaRPr lang="en-US" dirty="0"/>
          </a:p>
          <a:p>
            <a:pPr marL="235942" indent="-235942">
              <a:buAutoNum type="arabicPeriod"/>
            </a:pPr>
            <a:endParaRPr lang="en-US" dirty="0"/>
          </a:p>
          <a:p>
            <a:pPr marL="235942" indent="-235942">
              <a:buAutoNum type="arabicPeriod"/>
            </a:pPr>
            <a:r>
              <a:rPr lang="en-US" dirty="0"/>
              <a:t>Activities are performed and measured </a:t>
            </a:r>
            <a:r>
              <a:rPr lang="en-US" dirty="0"/>
              <a:t>on a weekly </a:t>
            </a:r>
            <a:r>
              <a:rPr lang="en-US" dirty="0"/>
              <a:t>basis</a:t>
            </a:r>
          </a:p>
          <a:p>
            <a:pPr marL="235942" indent="-235942">
              <a:buAutoNum type="arabicPeriod"/>
            </a:pPr>
            <a:endParaRPr lang="en-US" dirty="0"/>
          </a:p>
          <a:p>
            <a:pPr marL="235942" indent="-235942">
              <a:buAutoNum type="arabicPeriod"/>
            </a:pPr>
            <a:r>
              <a:rPr lang="en-US" dirty="0"/>
              <a:t>Something </a:t>
            </a:r>
            <a:r>
              <a:rPr lang="en-US" dirty="0"/>
              <a:t>you already know how to </a:t>
            </a:r>
            <a:r>
              <a:rPr lang="en-US" dirty="0"/>
              <a:t>do but </a:t>
            </a:r>
            <a:r>
              <a:rPr lang="en-US" dirty="0"/>
              <a:t>don’t execute on consistently</a:t>
            </a:r>
            <a:r>
              <a:rPr lang="en-US" dirty="0"/>
              <a:t>. If you did, it would grow your business and increase your earnings.</a:t>
            </a:r>
          </a:p>
          <a:p>
            <a:pPr marL="235942" indent="-235942">
              <a:buAutoNum type="arabicPeriod"/>
            </a:pPr>
            <a:endParaRPr lang="en-US" dirty="0"/>
          </a:p>
          <a:p>
            <a:pPr marL="235942" indent="-235942">
              <a:buAutoNum type="arabicPeriod"/>
            </a:pPr>
            <a:r>
              <a:rPr lang="en-US" dirty="0"/>
              <a:t>An activity that’s not </a:t>
            </a:r>
            <a:r>
              <a:rPr lang="en-US" dirty="0"/>
              <a:t>already a habit, but something you want to </a:t>
            </a:r>
            <a:r>
              <a:rPr lang="en-US" i="1" dirty="0"/>
              <a:t>develop</a:t>
            </a:r>
            <a:r>
              <a:rPr lang="en-US" dirty="0"/>
              <a:t> into a </a:t>
            </a:r>
            <a:r>
              <a:rPr lang="en-US" dirty="0"/>
              <a:t>habit. It’s </a:t>
            </a:r>
            <a:r>
              <a:rPr lang="en-US" dirty="0"/>
              <a:t>not about finding </a:t>
            </a:r>
            <a:r>
              <a:rPr lang="en-US" i="1" dirty="0"/>
              <a:t>the</a:t>
            </a:r>
            <a:r>
              <a:rPr lang="en-US" dirty="0"/>
              <a:t> </a:t>
            </a:r>
            <a:r>
              <a:rPr lang="en-US" dirty="0"/>
              <a:t>key, but about finding </a:t>
            </a:r>
            <a:r>
              <a:rPr lang="en-US" i="1" dirty="0"/>
              <a:t>your</a:t>
            </a:r>
            <a:r>
              <a:rPr lang="en-US" dirty="0"/>
              <a:t> key.</a:t>
            </a:r>
          </a:p>
          <a:p>
            <a:pPr marL="235942" indent="-235942">
              <a:buAutoNum type="arabicPeriod"/>
            </a:pPr>
            <a:endParaRPr lang="en-US" dirty="0"/>
          </a:p>
          <a:p>
            <a:r>
              <a:rPr lang="en-US" dirty="0"/>
              <a:t>So how do you get started? </a:t>
            </a:r>
          </a:p>
          <a:p>
            <a:endParaRPr lang="en-US" dirty="0"/>
          </a:p>
          <a:p>
            <a:r>
              <a:rPr lang="en-US" dirty="0"/>
              <a:t>[next slide]</a:t>
            </a:r>
            <a:endParaRPr lang="en-US" dirty="0"/>
          </a:p>
          <a:p>
            <a:pPr marL="0" lvl="1"/>
            <a:endParaRPr lang="en-US" dirty="0"/>
          </a:p>
          <a:p>
            <a:pPr marL="0" lvl="1"/>
            <a:endParaRPr lang="en-US" dirty="0"/>
          </a:p>
          <a:p>
            <a:pPr marL="0" lvl="1"/>
            <a:endParaRPr lang="en-US" dirty="0"/>
          </a:p>
          <a:p>
            <a:pPr marL="235942" indent="-235942">
              <a:buAutoNum type="arabicPeriod"/>
            </a:pPr>
            <a:endParaRPr lang="en-US" dirty="0"/>
          </a:p>
          <a:p>
            <a:pPr marL="235942" indent="-235942">
              <a:buAutoNum type="arabicPeriod"/>
            </a:pPr>
            <a:endParaRPr lang="en-US" dirty="0"/>
          </a:p>
          <a:p>
            <a:pPr marL="235942" indent="-235942">
              <a:buAutoNum type="arabicPeriod"/>
            </a:pPr>
            <a:endParaRPr lang="en-US" dirty="0"/>
          </a:p>
          <a:p>
            <a:pPr marL="235942" indent="-235942">
              <a:buAutoNum type="arabicPeriod"/>
            </a:pPr>
            <a:endParaRPr lang="en-US" dirty="0"/>
          </a:p>
          <a:p>
            <a:pPr marL="235942" indent="-235942">
              <a:buAutoNum type="arabicPeriod"/>
            </a:pPr>
            <a:endParaRPr lang="en-US" dirty="0"/>
          </a:p>
          <a:p>
            <a:endParaRPr lang="en-US" dirty="0"/>
          </a:p>
        </p:txBody>
      </p:sp>
      <p:sp>
        <p:nvSpPr>
          <p:cNvPr id="4" name="Slide Number Placeholder 3"/>
          <p:cNvSpPr>
            <a:spLocks noGrp="1"/>
          </p:cNvSpPr>
          <p:nvPr>
            <p:ph type="sldNum" sz="quarter" idx="10"/>
          </p:nvPr>
        </p:nvSpPr>
        <p:spPr/>
        <p:txBody>
          <a:bodyPr/>
          <a:lstStyle/>
          <a:p>
            <a:fld id="{A2CF777C-6B85-48E8-B15B-F967F1804CE7}"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082723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What’s one thing you already know how to do, but if you did it more consistently, it would lead to better results? [allow the audience to respond; repeat their answers]</a:t>
            </a:r>
          </a:p>
          <a:p>
            <a:endParaRPr lang="en-US" dirty="0"/>
          </a:p>
          <a:p>
            <a:r>
              <a:rPr lang="en-US" dirty="0"/>
              <a:t>Would you say, answering more emails? Calling people back in a more timely manner? Probably not. </a:t>
            </a:r>
          </a:p>
          <a:p>
            <a:endParaRPr lang="en-US" dirty="0"/>
          </a:p>
          <a:p>
            <a:pPr lvl="0"/>
            <a:r>
              <a:rPr lang="en-US" dirty="0">
                <a:solidFill>
                  <a:prstClr val="black"/>
                </a:solidFill>
              </a:rPr>
              <a:t>So what </a:t>
            </a:r>
            <a:r>
              <a:rPr lang="en-US" i="1" dirty="0">
                <a:solidFill>
                  <a:prstClr val="black"/>
                </a:solidFill>
              </a:rPr>
              <a:t>would</a:t>
            </a:r>
            <a:r>
              <a:rPr lang="en-US" dirty="0">
                <a:solidFill>
                  <a:prstClr val="black"/>
                </a:solidFill>
              </a:rPr>
              <a:t> you say? [give audience an opportunity to respond; possible answers below]</a:t>
            </a:r>
          </a:p>
          <a:p>
            <a:pPr marL="228487" indent="-228487">
              <a:buAutoNum type="arabicPeriod"/>
            </a:pPr>
            <a:endParaRPr lang="en-US" dirty="0"/>
          </a:p>
          <a:p>
            <a:pPr marL="228487" indent="-228487">
              <a:buAutoNum type="arabicPeriod"/>
            </a:pPr>
            <a:r>
              <a:rPr lang="en-US" dirty="0"/>
              <a:t>Better </a:t>
            </a:r>
            <a:r>
              <a:rPr lang="en-US" dirty="0"/>
              <a:t>meetings</a:t>
            </a:r>
            <a:endParaRPr lang="en-US" dirty="0"/>
          </a:p>
          <a:p>
            <a:pPr marL="228487" indent="-228487">
              <a:buAutoNum type="arabicPeriod"/>
            </a:pPr>
            <a:r>
              <a:rPr lang="en-US" dirty="0"/>
              <a:t>Earlier follow-up</a:t>
            </a:r>
          </a:p>
          <a:p>
            <a:pPr marL="228487" indent="-228487">
              <a:buAutoNum type="arabicPeriod"/>
            </a:pPr>
            <a:r>
              <a:rPr lang="en-US" dirty="0"/>
              <a:t>Non-sales touches</a:t>
            </a:r>
          </a:p>
          <a:p>
            <a:pPr marL="228487" indent="-228487">
              <a:buAutoNum type="arabicPeriod"/>
            </a:pPr>
            <a:r>
              <a:rPr lang="en-US" dirty="0"/>
              <a:t>Consistent </a:t>
            </a:r>
            <a:r>
              <a:rPr lang="en-US" dirty="0"/>
              <a:t>c</a:t>
            </a:r>
            <a:r>
              <a:rPr lang="en-US" dirty="0"/>
              <a:t>ommunication</a:t>
            </a:r>
            <a:endParaRPr lang="en-US" dirty="0"/>
          </a:p>
          <a:p>
            <a:endParaRPr lang="en-US" dirty="0"/>
          </a:p>
          <a:p>
            <a:r>
              <a:rPr lang="en-US" dirty="0"/>
              <a:t>Whatever your answer may be, I’m almost certain it’s something that would fall into the </a:t>
            </a:r>
            <a:r>
              <a:rPr lang="en-US" b="1" dirty="0">
                <a:solidFill>
                  <a:prstClr val="black"/>
                </a:solidFill>
              </a:rPr>
              <a:t>Proactive/Significant </a:t>
            </a:r>
            <a:r>
              <a:rPr lang="en-US" dirty="0"/>
              <a:t>category―but it keeps getting put off.</a:t>
            </a:r>
          </a:p>
          <a:p>
            <a:endParaRPr lang="en-US" dirty="0"/>
          </a:p>
          <a:p>
            <a:r>
              <a:rPr lang="en-US" dirty="0"/>
              <a:t>Choose a number that you can meet with militant discipline and methodical execution week in and week out—that’s how habits are formed.</a:t>
            </a:r>
          </a:p>
          <a:p>
            <a:endParaRPr lang="en-US" dirty="0"/>
          </a:p>
          <a:p>
            <a:r>
              <a:rPr lang="en-US" dirty="0"/>
              <a:t>[next slide]</a:t>
            </a:r>
          </a:p>
        </p:txBody>
      </p:sp>
      <p:sp>
        <p:nvSpPr>
          <p:cNvPr id="4" name="Slide Number Placeholder 3"/>
          <p:cNvSpPr>
            <a:spLocks noGrp="1"/>
          </p:cNvSpPr>
          <p:nvPr>
            <p:ph type="sldNum" sz="quarter" idx="10"/>
          </p:nvPr>
        </p:nvSpPr>
        <p:spPr/>
        <p:txBody>
          <a:bodyPr/>
          <a:lstStyle/>
          <a:p>
            <a:fld id="{A2CF777C-6B85-48E8-B15B-F967F1804CE7}" type="slidenum">
              <a:rPr lang="en-US" smtClean="0"/>
              <a:t>17</a:t>
            </a:fld>
            <a:endParaRPr lang="en-US" dirty="0"/>
          </a:p>
        </p:txBody>
      </p:sp>
    </p:spTree>
    <p:extLst>
      <p:ext uri="{BB962C8B-B14F-4D97-AF65-F5344CB8AC3E}">
        <p14:creationId xmlns:p14="http://schemas.microsoft.com/office/powerpoint/2010/main" val="2155111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p>
          <a:p>
            <a:endParaRPr lang="en-US" dirty="0"/>
          </a:p>
          <a:p>
            <a:r>
              <a:rPr lang="en-US" i="1" dirty="0" smtClean="0"/>
              <a:t>(Presenter can provide real-life examples of </a:t>
            </a:r>
            <a:r>
              <a:rPr lang="en-US" i="1" dirty="0"/>
              <a:t>what advisors have said, attesting to the power of identifying pillars. </a:t>
            </a:r>
            <a:r>
              <a:rPr lang="en-US" i="1" dirty="0" smtClean="0"/>
              <a:t>ProductivityGiant.com provides examples as well.)</a:t>
            </a:r>
          </a:p>
          <a:p>
            <a:endParaRPr lang="en-US" dirty="0"/>
          </a:p>
          <a:p>
            <a:r>
              <a:rPr lang="en-US" dirty="0"/>
              <a:t>In my experience, what </a:t>
            </a:r>
            <a:r>
              <a:rPr lang="en-US" dirty="0" smtClean="0"/>
              <a:t>people </a:t>
            </a:r>
            <a:r>
              <a:rPr lang="en-US" dirty="0"/>
              <a:t>have continuously found is that the activity level required to satisfy their goals is much lower than they think, if they commit to doing the activities consistently over time. It’s a compounding effect.</a:t>
            </a:r>
          </a:p>
          <a:p>
            <a:endParaRPr lang="en-US" dirty="0" smtClean="0"/>
          </a:p>
          <a:p>
            <a:pPr marL="235942" indent="-235942">
              <a:buAutoNum type="arabicPeriod"/>
            </a:pPr>
            <a:r>
              <a:rPr lang="en-US" dirty="0" smtClean="0"/>
              <a:t>Set </a:t>
            </a:r>
            <a:r>
              <a:rPr lang="en-US" dirty="0"/>
              <a:t>challenging goals you can meet weekly &amp; quantify </a:t>
            </a:r>
            <a:r>
              <a:rPr lang="en-US" dirty="0" smtClean="0"/>
              <a:t>them</a:t>
            </a:r>
          </a:p>
          <a:p>
            <a:pPr marL="235942" indent="-235942">
              <a:buAutoNum type="arabicPeriod"/>
            </a:pPr>
            <a:r>
              <a:rPr lang="en-US" dirty="0" smtClean="0"/>
              <a:t>What is the </a:t>
            </a:r>
            <a:r>
              <a:rPr lang="en-US" b="1" dirty="0" smtClean="0"/>
              <a:t>Proactive/Significant</a:t>
            </a:r>
            <a:r>
              <a:rPr lang="en-US" dirty="0" smtClean="0"/>
              <a:t> activity or activities?</a:t>
            </a:r>
          </a:p>
          <a:p>
            <a:pPr marL="235942" indent="-235942">
              <a:buAutoNum type="arabicPeriod"/>
            </a:pPr>
            <a:r>
              <a:rPr lang="en-US" dirty="0"/>
              <a:t>W</a:t>
            </a:r>
            <a:r>
              <a:rPr lang="en-US" dirty="0" smtClean="0"/>
              <a:t>hat is the activity level/frequency needed to support that goal?</a:t>
            </a:r>
          </a:p>
          <a:p>
            <a:endParaRPr lang="en-US" dirty="0"/>
          </a:p>
          <a:p>
            <a:endParaRPr lang="en-US" dirty="0"/>
          </a:p>
          <a:p>
            <a:endParaRPr lang="en-US" dirty="0"/>
          </a:p>
          <a:p>
            <a:endParaRPr lang="en-US" dirty="0" smtClean="0"/>
          </a:p>
        </p:txBody>
      </p:sp>
      <p:sp>
        <p:nvSpPr>
          <p:cNvPr id="4" name="Slide Number Placeholder 3"/>
          <p:cNvSpPr>
            <a:spLocks noGrp="1"/>
          </p:cNvSpPr>
          <p:nvPr>
            <p:ph type="sldNum" sz="quarter" idx="10"/>
          </p:nvPr>
        </p:nvSpPr>
        <p:spPr/>
        <p:txBody>
          <a:bodyPr/>
          <a:lstStyle/>
          <a:p>
            <a:fld id="{A2CF777C-6B85-48E8-B15B-F967F1804CE7}" type="slidenum">
              <a:rPr lang="en-US" smtClean="0"/>
              <a:t>18</a:t>
            </a:fld>
            <a:endParaRPr lang="en-US" dirty="0"/>
          </a:p>
        </p:txBody>
      </p:sp>
    </p:spTree>
    <p:extLst>
      <p:ext uri="{BB962C8B-B14F-4D97-AF65-F5344CB8AC3E}">
        <p14:creationId xmlns:p14="http://schemas.microsoft.com/office/powerpoint/2010/main" val="2155111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2CF777C-6B85-48E8-B15B-F967F1804CE7}" type="slidenum">
              <a:rPr lang="en-US" smtClean="0"/>
              <a:t>19</a:t>
            </a:fld>
            <a:endParaRPr lang="en-US" dirty="0"/>
          </a:p>
        </p:txBody>
      </p:sp>
      <p:sp>
        <p:nvSpPr>
          <p:cNvPr id="5" name="Notes Placeholder 2"/>
          <p:cNvSpPr txBox="1">
            <a:spLocks/>
          </p:cNvSpPr>
          <p:nvPr/>
        </p:nvSpPr>
        <p:spPr>
          <a:xfrm>
            <a:off x="890546" y="4716688"/>
            <a:ext cx="5852160" cy="4320540"/>
          </a:xfrm>
          <a:prstGeom prst="rect">
            <a:avLst/>
          </a:prstGeom>
        </p:spPr>
        <p:txBody>
          <a:bodyPr vert="horz" lIns="96587" tIns="48292" rIns="96587" bIns="48292"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dirty="0"/>
              <a:t>C</a:t>
            </a:r>
            <a:r>
              <a:rPr lang="en-US" dirty="0" smtClean="0"/>
              <a:t>oin game analogy: You know that if you put in enough quarters, you’ll eventually create an avalanche.</a:t>
            </a:r>
          </a:p>
          <a:p>
            <a:endParaRPr lang="en-US" dirty="0"/>
          </a:p>
          <a:p>
            <a:r>
              <a:rPr lang="en-US" dirty="0" smtClean="0"/>
              <a:t>The same things applies when using pillars in your business. If you do “x activity” enough, I can’t tell you if it’ll be the 5</a:t>
            </a:r>
            <a:r>
              <a:rPr lang="en-US" baseline="30000" dirty="0" smtClean="0"/>
              <a:t>th</a:t>
            </a:r>
            <a:r>
              <a:rPr lang="en-US" dirty="0" smtClean="0"/>
              <a:t> phone call or the 50</a:t>
            </a:r>
            <a:r>
              <a:rPr lang="en-US" baseline="30000" dirty="0" smtClean="0"/>
              <a:t>th</a:t>
            </a:r>
            <a:r>
              <a:rPr lang="en-US" dirty="0" smtClean="0"/>
              <a:t> that will be the turning point, but eventually “y” will be the result.</a:t>
            </a:r>
          </a:p>
          <a:p>
            <a:endParaRPr lang="en-US" dirty="0"/>
          </a:p>
          <a:p>
            <a:r>
              <a:rPr lang="en-US" dirty="0"/>
              <a:t>[next slide]</a:t>
            </a:r>
          </a:p>
          <a:p>
            <a:endParaRPr lang="en-US" dirty="0"/>
          </a:p>
          <a:p>
            <a:endParaRPr lang="en-US" dirty="0" smtClean="0"/>
          </a:p>
          <a:p>
            <a:endParaRPr lang="en-US" dirty="0" smtClean="0"/>
          </a:p>
          <a:p>
            <a:endParaRPr lang="en-US" dirty="0" smtClean="0"/>
          </a:p>
          <a:p>
            <a:endParaRPr lang="en-US" dirty="0" smtClean="0"/>
          </a:p>
        </p:txBody>
      </p:sp>
    </p:spTree>
    <p:extLst>
      <p:ext uri="{BB962C8B-B14F-4D97-AF65-F5344CB8AC3E}">
        <p14:creationId xmlns:p14="http://schemas.microsoft.com/office/powerpoint/2010/main" val="3679494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Imagine there’s a bank that you have access to, and it credits your account each morning with $86,400. At the same time, it does not allow your balance to be carried over day to day, because at the end of every day, it will cancel out any remaining money you didn’t use.</a:t>
            </a:r>
          </a:p>
          <a:p>
            <a:endParaRPr lang="en-US" dirty="0"/>
          </a:p>
          <a:p>
            <a:r>
              <a:rPr lang="en-US" dirty="0" smtClean="0"/>
              <a:t>Now, if you had access to $86,400 every day, what would you do? You’d probably want to use</a:t>
            </a:r>
            <a:r>
              <a:rPr lang="en-US" i="1" dirty="0" smtClean="0"/>
              <a:t> every </a:t>
            </a:r>
            <a:r>
              <a:rPr lang="en-US" dirty="0" smtClean="0"/>
              <a:t>dollar, </a:t>
            </a:r>
            <a:r>
              <a:rPr lang="en-US" i="1" dirty="0" smtClean="0"/>
              <a:t>every</a:t>
            </a:r>
            <a:r>
              <a:rPr lang="en-US" dirty="0" smtClean="0"/>
              <a:t> day. Well, this bank has a name: It’s called </a:t>
            </a:r>
            <a:r>
              <a:rPr lang="en-US" i="1" dirty="0" smtClean="0"/>
              <a:t>Your Time</a:t>
            </a:r>
            <a:r>
              <a:rPr lang="en-US" dirty="0" smtClean="0"/>
              <a:t>.</a:t>
            </a:r>
          </a:p>
          <a:p>
            <a:endParaRPr lang="en-US" dirty="0"/>
          </a:p>
          <a:p>
            <a:r>
              <a:rPr lang="en-US" dirty="0" smtClean="0"/>
              <a:t>Every day, you are credited with 86,400 seconds. And every night it writes off every loss, which would be every second you didn’t invest.</a:t>
            </a:r>
          </a:p>
          <a:p>
            <a:endParaRPr lang="en-US" dirty="0"/>
          </a:p>
          <a:p>
            <a:r>
              <a:rPr lang="en-US" dirty="0" smtClean="0"/>
              <a:t>The point I’m making is, there’s never enough time; there’s never too much time. But if you don’t use it, you lose it.</a:t>
            </a:r>
          </a:p>
          <a:p>
            <a:endParaRPr lang="en-US" dirty="0"/>
          </a:p>
          <a:p>
            <a:r>
              <a:rPr lang="en-US" dirty="0" smtClean="0"/>
              <a:t>We’re going to cover this topic in three sections.</a:t>
            </a:r>
          </a:p>
          <a:p>
            <a:endParaRPr lang="en-US" dirty="0"/>
          </a:p>
          <a:p>
            <a:r>
              <a:rPr lang="en-US" dirty="0" smtClean="0"/>
              <a:t>[next slide]</a:t>
            </a:r>
          </a:p>
          <a:p>
            <a:endParaRPr lang="en-US" sz="1000" i="1" dirty="0"/>
          </a:p>
        </p:txBody>
      </p:sp>
      <p:sp>
        <p:nvSpPr>
          <p:cNvPr id="4" name="Slide Number Placeholder 3"/>
          <p:cNvSpPr>
            <a:spLocks noGrp="1"/>
          </p:cNvSpPr>
          <p:nvPr>
            <p:ph type="sldNum" sz="quarter" idx="10"/>
          </p:nvPr>
        </p:nvSpPr>
        <p:spPr/>
        <p:txBody>
          <a:bodyPr/>
          <a:lstStyle/>
          <a:p>
            <a:fld id="{A2CF777C-6B85-48E8-B15B-F967F1804CE7}"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760982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can see, over time these </a:t>
            </a:r>
            <a:r>
              <a:rPr lang="en-US" dirty="0"/>
              <a:t>activities become so solid that all the unimportant emails, requests, shiny objects and inner dialogue that is vying for your attention stand no chance.  </a:t>
            </a:r>
            <a:endParaRPr lang="en-US" dirty="0" smtClean="0"/>
          </a:p>
          <a:p>
            <a:endParaRPr lang="en-US" dirty="0" smtClean="0"/>
          </a:p>
          <a:p>
            <a:r>
              <a:rPr lang="en-US" i="1" dirty="0" smtClean="0"/>
              <a:t>(Presenter can share examples of feedback)</a:t>
            </a:r>
            <a:endParaRPr lang="en-US" i="1" dirty="0"/>
          </a:p>
          <a:p>
            <a:endParaRPr lang="en-US" dirty="0" smtClean="0"/>
          </a:p>
          <a:p>
            <a:r>
              <a:rPr lang="en-US" dirty="0"/>
              <a:t>[next slide]</a:t>
            </a:r>
          </a:p>
          <a:p>
            <a:endParaRPr lang="en-US" dirty="0"/>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A2CF777C-6B85-48E8-B15B-F967F1804CE7}" type="slidenum">
              <a:rPr lang="en-US" smtClean="0"/>
              <a:t>20</a:t>
            </a:fld>
            <a:endParaRPr lang="en-US" dirty="0"/>
          </a:p>
        </p:txBody>
      </p:sp>
    </p:spTree>
    <p:extLst>
      <p:ext uri="{BB962C8B-B14F-4D97-AF65-F5344CB8AC3E}">
        <p14:creationId xmlns:p14="http://schemas.microsoft.com/office/powerpoint/2010/main" val="1065990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5238" y="720725"/>
            <a:ext cx="4800600" cy="3600450"/>
          </a:xfrm>
        </p:spPr>
      </p:sp>
      <p:sp>
        <p:nvSpPr>
          <p:cNvPr id="3" name="Notes Placeholder 2"/>
          <p:cNvSpPr>
            <a:spLocks noGrp="1"/>
          </p:cNvSpPr>
          <p:nvPr>
            <p:ph type="body" idx="1"/>
          </p:nvPr>
        </p:nvSpPr>
        <p:spPr/>
        <p:txBody>
          <a:bodyPr/>
          <a:lstStyle/>
          <a:p>
            <a:r>
              <a:rPr lang="en-US" dirty="0" smtClean="0"/>
              <a:t>To summarize, here’s what we covered:</a:t>
            </a:r>
          </a:p>
          <a:p>
            <a:endParaRPr lang="en-US" dirty="0"/>
          </a:p>
          <a:p>
            <a:r>
              <a:rPr lang="en-US" dirty="0" smtClean="0"/>
              <a:t>We’ve </a:t>
            </a:r>
            <a:r>
              <a:rPr lang="en-US" dirty="0"/>
              <a:t>demonstrated that time is your most previous commodity. And for many of you, your time is probably much more valuable than your originally thought as you broker it down per hour</a:t>
            </a:r>
            <a:r>
              <a:rPr lang="en-US" dirty="0" smtClean="0"/>
              <a:t>. We need to continually ask ourselves, “Is this increasing my business, or is this increasing my </a:t>
            </a:r>
            <a:r>
              <a:rPr lang="en-US" i="1" dirty="0" smtClean="0"/>
              <a:t>busyness</a:t>
            </a:r>
            <a:r>
              <a:rPr lang="en-US" dirty="0" smtClean="0"/>
              <a:t>?”</a:t>
            </a:r>
          </a:p>
          <a:p>
            <a:endParaRPr lang="en-US" dirty="0"/>
          </a:p>
          <a:p>
            <a:r>
              <a:rPr lang="en-US" dirty="0" smtClean="0"/>
              <a:t>How do we decrease our business? We do that with time-blocking. How do we increase our business? We do that by focusing on the </a:t>
            </a:r>
            <a:r>
              <a:rPr lang="en-US" b="1" dirty="0" smtClean="0"/>
              <a:t>Proactive/Significant</a:t>
            </a:r>
            <a:r>
              <a:rPr lang="en-US" dirty="0" smtClean="0"/>
              <a:t> using pillars.</a:t>
            </a:r>
          </a:p>
          <a:p>
            <a:endParaRPr lang="en-US" dirty="0"/>
          </a:p>
          <a:p>
            <a:r>
              <a:rPr lang="en-US" dirty="0"/>
              <a:t>If you want a strategy that moves you towards clarity, simplicity and most importantly, results, use the pillar system.</a:t>
            </a:r>
          </a:p>
          <a:p>
            <a:endParaRPr lang="en-US" dirty="0" smtClean="0"/>
          </a:p>
          <a:p>
            <a:r>
              <a:rPr lang="en-US" dirty="0"/>
              <a:t>[next slide]</a:t>
            </a:r>
          </a:p>
          <a:p>
            <a:endParaRPr lang="en-US" dirty="0"/>
          </a:p>
          <a:p>
            <a:endParaRPr lang="en-US" dirty="0"/>
          </a:p>
        </p:txBody>
      </p:sp>
      <p:sp>
        <p:nvSpPr>
          <p:cNvPr id="4" name="Slide Number Placeholder 3"/>
          <p:cNvSpPr>
            <a:spLocks noGrp="1"/>
          </p:cNvSpPr>
          <p:nvPr>
            <p:ph type="sldNum" sz="quarter" idx="10"/>
          </p:nvPr>
        </p:nvSpPr>
        <p:spPr/>
        <p:txBody>
          <a:bodyPr/>
          <a:lstStyle/>
          <a:p>
            <a:fld id="{A2CF777C-6B85-48E8-B15B-F967F1804CE7}" type="slidenum">
              <a:rPr lang="en-US" smtClean="0"/>
              <a:t>21</a:t>
            </a:fld>
            <a:endParaRPr lang="en-US" dirty="0"/>
          </a:p>
        </p:txBody>
      </p:sp>
    </p:spTree>
    <p:extLst>
      <p:ext uri="{BB962C8B-B14F-4D97-AF65-F5344CB8AC3E}">
        <p14:creationId xmlns:p14="http://schemas.microsoft.com/office/powerpoint/2010/main" val="3531733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859"/>
              </a:spcAft>
            </a:pPr>
            <a:r>
              <a:rPr lang="en-US" dirty="0" smtClean="0">
                <a:latin typeface="Calibri" panose="020F0502020204030204" pitchFamily="34" charset="0"/>
              </a:rPr>
              <a:t>[read slide; next </a:t>
            </a:r>
            <a:r>
              <a:rPr lang="en-US" dirty="0">
                <a:latin typeface="Calibri" panose="020F0502020204030204" pitchFamily="34" charset="0"/>
              </a:rPr>
              <a:t>slide]</a:t>
            </a:r>
            <a:endParaRPr lang="en-US" dirty="0" smtClean="0">
              <a:latin typeface="Calibri" panose="020F0502020204030204" pitchFamily="34" charset="0"/>
            </a:endParaRPr>
          </a:p>
          <a:p>
            <a:pPr>
              <a:spcAft>
                <a:spcPts val="1859"/>
              </a:spcAft>
            </a:pPr>
            <a:endParaRPr lang="en-US" dirty="0">
              <a:latin typeface="Calibri" panose="020F0502020204030204" pitchFamily="34" charset="0"/>
            </a:endParaRPr>
          </a:p>
          <a:p>
            <a:pPr>
              <a:spcAft>
                <a:spcPts val="1859"/>
              </a:spcAft>
            </a:pPr>
            <a:endParaRPr lang="en-US" dirty="0">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A2CF777C-6B85-48E8-B15B-F967F1804CE7}" type="slidenum">
              <a:rPr lang="en-US" smtClean="0"/>
              <a:t>22</a:t>
            </a:fld>
            <a:endParaRPr lang="en-US" dirty="0"/>
          </a:p>
        </p:txBody>
      </p:sp>
    </p:spTree>
    <p:extLst>
      <p:ext uri="{BB962C8B-B14F-4D97-AF65-F5344CB8AC3E}">
        <p14:creationId xmlns:p14="http://schemas.microsoft.com/office/powerpoint/2010/main" val="2428870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four steps to get you started. [read slide]</a:t>
            </a:r>
          </a:p>
          <a:p>
            <a:endParaRPr lang="en-US" dirty="0"/>
          </a:p>
          <a:p>
            <a:r>
              <a:rPr lang="en-US" dirty="0" smtClean="0"/>
              <a:t>Remember, the </a:t>
            </a:r>
            <a:r>
              <a:rPr lang="en-US" dirty="0"/>
              <a:t>best diet in the world is the one you’ll actually stick to. </a:t>
            </a:r>
            <a:r>
              <a:rPr lang="en-US" dirty="0" smtClean="0"/>
              <a:t>Having an accountability partner </a:t>
            </a:r>
            <a:r>
              <a:rPr lang="en-US" dirty="0"/>
              <a:t>can help you stick to a program, or develop habits and rituals. </a:t>
            </a:r>
            <a:r>
              <a:rPr lang="en-US" dirty="0" smtClean="0"/>
              <a:t>An </a:t>
            </a:r>
            <a:r>
              <a:rPr lang="en-US" dirty="0"/>
              <a:t>accountability </a:t>
            </a:r>
            <a:r>
              <a:rPr lang="en-US" dirty="0" smtClean="0"/>
              <a:t>partner </a:t>
            </a:r>
            <a:r>
              <a:rPr lang="en-US" dirty="0"/>
              <a:t>can </a:t>
            </a:r>
            <a:r>
              <a:rPr lang="en-US" dirty="0" smtClean="0"/>
              <a:t>also help </a:t>
            </a:r>
            <a:r>
              <a:rPr lang="en-US" dirty="0"/>
              <a:t>you determine:</a:t>
            </a:r>
          </a:p>
          <a:p>
            <a:endParaRPr lang="en-US" dirty="0"/>
          </a:p>
          <a:p>
            <a:pPr marL="171430" indent="-171430">
              <a:buFont typeface="Arial" panose="020B0604020202020204" pitchFamily="34" charset="0"/>
              <a:buChar char="•"/>
            </a:pPr>
            <a:r>
              <a:rPr lang="en-US" dirty="0"/>
              <a:t>Where you are in your </a:t>
            </a:r>
            <a:r>
              <a:rPr lang="en-US" dirty="0" smtClean="0"/>
              <a:t>business</a:t>
            </a:r>
          </a:p>
          <a:p>
            <a:pPr marL="171430" indent="-171430">
              <a:buFont typeface="Arial" panose="020B0604020202020204" pitchFamily="34" charset="0"/>
              <a:buChar char="•"/>
            </a:pPr>
            <a:r>
              <a:rPr lang="en-US" dirty="0" smtClean="0"/>
              <a:t>Where </a:t>
            </a:r>
            <a:r>
              <a:rPr lang="en-US" dirty="0"/>
              <a:t>you</a:t>
            </a:r>
            <a:r>
              <a:rPr lang="en-US" i="1" dirty="0"/>
              <a:t> want </a:t>
            </a:r>
            <a:r>
              <a:rPr lang="en-US" dirty="0"/>
              <a:t>to </a:t>
            </a:r>
            <a:r>
              <a:rPr lang="en-US" dirty="0" smtClean="0"/>
              <a:t>go</a:t>
            </a:r>
          </a:p>
          <a:p>
            <a:pPr marL="171430" indent="-171430">
              <a:buFont typeface="Arial" panose="020B0604020202020204" pitchFamily="34" charset="0"/>
              <a:buChar char="•"/>
            </a:pPr>
            <a:r>
              <a:rPr lang="en-US" dirty="0" smtClean="0"/>
              <a:t>What </a:t>
            </a:r>
            <a:r>
              <a:rPr lang="en-US" dirty="0"/>
              <a:t>you’re willing to do to get there</a:t>
            </a:r>
          </a:p>
          <a:p>
            <a:pPr marL="235942" indent="-235942">
              <a:buAutoNum type="arabicPeriod"/>
            </a:pPr>
            <a:endParaRPr lang="en-US" dirty="0"/>
          </a:p>
          <a:p>
            <a:r>
              <a:rPr lang="en-US" dirty="0" smtClean="0"/>
              <a:t>We have a worksheet, shown on the slide, that can </a:t>
            </a:r>
            <a:r>
              <a:rPr lang="en-US" dirty="0"/>
              <a:t>help you stay on track and put you in the best position </a:t>
            </a:r>
            <a:r>
              <a:rPr lang="en-US" dirty="0" smtClean="0"/>
              <a:t>to </a:t>
            </a:r>
            <a:r>
              <a:rPr lang="en-US" dirty="0"/>
              <a:t>help you </a:t>
            </a:r>
            <a:r>
              <a:rPr lang="en-US" dirty="0" smtClean="0"/>
              <a:t>succeed and accomplish your goals as quickly as possible.</a:t>
            </a:r>
          </a:p>
          <a:p>
            <a:endParaRPr lang="en-US" dirty="0" smtClean="0"/>
          </a:p>
          <a:p>
            <a:r>
              <a:rPr lang="en-US" dirty="0" smtClean="0"/>
              <a:t>[</a:t>
            </a:r>
            <a:r>
              <a:rPr lang="en-US" dirty="0"/>
              <a:t>next slide]</a:t>
            </a:r>
          </a:p>
          <a:p>
            <a:endParaRPr lang="en-US" dirty="0"/>
          </a:p>
        </p:txBody>
      </p:sp>
      <p:sp>
        <p:nvSpPr>
          <p:cNvPr id="4" name="Slide Number Placeholder 3"/>
          <p:cNvSpPr>
            <a:spLocks noGrp="1"/>
          </p:cNvSpPr>
          <p:nvPr>
            <p:ph type="sldNum" sz="quarter" idx="10"/>
          </p:nvPr>
        </p:nvSpPr>
        <p:spPr/>
        <p:txBody>
          <a:bodyPr/>
          <a:lstStyle/>
          <a:p>
            <a:fld id="{A2CF777C-6B85-48E8-B15B-F967F1804CE7}" type="slidenum">
              <a:rPr lang="en-US" smtClean="0"/>
              <a:t>23</a:t>
            </a:fld>
            <a:endParaRPr lang="en-US" dirty="0"/>
          </a:p>
        </p:txBody>
      </p:sp>
    </p:spTree>
    <p:extLst>
      <p:ext uri="{BB962C8B-B14F-4D97-AF65-F5344CB8AC3E}">
        <p14:creationId xmlns:p14="http://schemas.microsoft.com/office/powerpoint/2010/main" val="3845469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CF777C-6B85-48E8-B15B-F967F1804CE7}" type="slidenum">
              <a:rPr lang="en-US" smtClean="0"/>
              <a:t>24</a:t>
            </a:fld>
            <a:endParaRPr lang="en-US" dirty="0"/>
          </a:p>
        </p:txBody>
      </p:sp>
    </p:spTree>
    <p:extLst>
      <p:ext uri="{BB962C8B-B14F-4D97-AF65-F5344CB8AC3E}">
        <p14:creationId xmlns:p14="http://schemas.microsoft.com/office/powerpoint/2010/main" val="3396156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p>
          <a:p>
            <a:pPr marL="228487" indent="-228487">
              <a:buAutoNum type="arabicPeriod"/>
            </a:pPr>
            <a:endParaRPr lang="en-US" dirty="0"/>
          </a:p>
          <a:p>
            <a:pPr marL="228487" indent="-228487">
              <a:buAutoNum type="arabicPeriod"/>
            </a:pPr>
            <a:r>
              <a:rPr lang="en-US" dirty="0" smtClean="0"/>
              <a:t>Your most precious commodity</a:t>
            </a:r>
          </a:p>
          <a:p>
            <a:pPr marL="228487" indent="-228487">
              <a:buAutoNum type="arabicPeriod"/>
            </a:pPr>
            <a:endParaRPr lang="en-US" dirty="0"/>
          </a:p>
          <a:p>
            <a:pPr marL="228487" indent="-228487">
              <a:buAutoNum type="arabicPeriod"/>
            </a:pPr>
            <a:r>
              <a:rPr lang="en-US" dirty="0" smtClean="0"/>
              <a:t>Scaling the value of your time</a:t>
            </a:r>
            <a:endParaRPr lang="en-US" dirty="0"/>
          </a:p>
          <a:p>
            <a:pPr marL="228487" indent="-228487">
              <a:buAutoNum type="arabicPeriod"/>
            </a:pPr>
            <a:endParaRPr lang="en-US" dirty="0"/>
          </a:p>
          <a:p>
            <a:pPr marL="228487" indent="-228487">
              <a:buAutoNum type="arabicPeriod"/>
            </a:pPr>
            <a:r>
              <a:rPr lang="en-US" dirty="0" smtClean="0"/>
              <a:t>Pillars</a:t>
            </a:r>
          </a:p>
          <a:p>
            <a:pPr marL="228487" indent="-228487">
              <a:buAutoNum type="arabicPeriod"/>
            </a:pPr>
            <a:endParaRPr lang="en-US" dirty="0"/>
          </a:p>
          <a:p>
            <a:pPr marL="228487" indent="-228487">
              <a:buAutoNum type="arabicPeriod"/>
            </a:pPr>
            <a:endParaRPr lang="en-US" dirty="0"/>
          </a:p>
        </p:txBody>
      </p:sp>
      <p:sp>
        <p:nvSpPr>
          <p:cNvPr id="4" name="Slide Number Placeholder 3"/>
          <p:cNvSpPr>
            <a:spLocks noGrp="1"/>
          </p:cNvSpPr>
          <p:nvPr>
            <p:ph type="sldNum" sz="quarter" idx="10"/>
          </p:nvPr>
        </p:nvSpPr>
        <p:spPr/>
        <p:txBody>
          <a:bodyPr/>
          <a:lstStyle/>
          <a:p>
            <a:fld id="{A2CF777C-6B85-48E8-B15B-F967F1804CE7}" type="slidenum">
              <a:rPr lang="en-US" smtClean="0"/>
              <a:t>3</a:t>
            </a:fld>
            <a:endParaRPr lang="en-US" dirty="0"/>
          </a:p>
        </p:txBody>
      </p:sp>
    </p:spTree>
    <p:extLst>
      <p:ext uri="{BB962C8B-B14F-4D97-AF65-F5344CB8AC3E}">
        <p14:creationId xmlns:p14="http://schemas.microsoft.com/office/powerpoint/2010/main" val="3170280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is our most precious commodity.</a:t>
            </a:r>
          </a:p>
          <a:p>
            <a:endParaRPr lang="en-US" dirty="0"/>
          </a:p>
          <a:p>
            <a:r>
              <a:rPr lang="en-US" dirty="0"/>
              <a:t>Why? It is the only thing in your business that cannot be scaled.  </a:t>
            </a:r>
          </a:p>
          <a:p>
            <a:endParaRPr lang="en-US" dirty="0"/>
          </a:p>
          <a:p>
            <a:r>
              <a:rPr lang="en-US" dirty="0"/>
              <a:t>You can scale the number of clients you have in your practice; you can scale the level of assets in your practice; you can scale the number of assets per client. But I have yet to meet someone who can squeeze 25 hours out of a day.</a:t>
            </a:r>
            <a:br>
              <a:rPr lang="en-US" dirty="0"/>
            </a:br>
            <a:endParaRPr lang="en-US" dirty="0"/>
          </a:p>
          <a:p>
            <a:r>
              <a:rPr lang="en-US" dirty="0"/>
              <a:t>To be a top-performer in your field, you do not need extraordinary skills. If you have them, great! But more than that, you need to focus on the right activities, day after day after day.</a:t>
            </a:r>
          </a:p>
          <a:p>
            <a:endParaRPr lang="en-US" dirty="0"/>
          </a:p>
          <a:p>
            <a:r>
              <a:rPr lang="en-US" dirty="0"/>
              <a:t>We all get the same number of hours in a week. The difference is simply how we spend them. So I ask you, are you spending your time being busy, or are you spending your time being effective? On a daily basis, are you increasing your business, or are you increasing your</a:t>
            </a:r>
            <a:r>
              <a:rPr lang="en-US" i="1" dirty="0"/>
              <a:t> busyness</a:t>
            </a:r>
            <a:r>
              <a:rPr lang="en-US" dirty="0"/>
              <a:t>?</a:t>
            </a:r>
          </a:p>
          <a:p>
            <a:endParaRPr lang="en-US" dirty="0"/>
          </a:p>
          <a:p>
            <a:r>
              <a:rPr lang="en-US" dirty="0"/>
              <a:t>Although we can’t scale your time, we can exponentially increase the </a:t>
            </a:r>
            <a:r>
              <a:rPr lang="en-US" i="1" dirty="0"/>
              <a:t>value</a:t>
            </a:r>
            <a:r>
              <a:rPr lang="en-US" dirty="0"/>
              <a:t> of our time. Not only is it the only possible approach, it’s the rational approach.</a:t>
            </a:r>
          </a:p>
          <a:p>
            <a:endParaRPr lang="en-US" dirty="0"/>
          </a:p>
          <a:p>
            <a:r>
              <a:rPr lang="en-US" dirty="0"/>
              <a:t>Before we talk about how to exponentially scale the value of your time, I need to ask you this question.</a:t>
            </a:r>
          </a:p>
          <a:p>
            <a:endParaRPr lang="en-US" dirty="0"/>
          </a:p>
          <a:p>
            <a:r>
              <a:rPr lang="en-US" dirty="0"/>
              <a:t>[next slide]</a:t>
            </a:r>
          </a:p>
          <a:p>
            <a:endParaRPr lang="en-US" dirty="0"/>
          </a:p>
          <a:p>
            <a:endParaRPr lang="en-US" dirty="0"/>
          </a:p>
        </p:txBody>
      </p:sp>
      <p:sp>
        <p:nvSpPr>
          <p:cNvPr id="4" name="Slide Number Placeholder 3"/>
          <p:cNvSpPr>
            <a:spLocks noGrp="1"/>
          </p:cNvSpPr>
          <p:nvPr>
            <p:ph type="sldNum" sz="quarter" idx="10"/>
          </p:nvPr>
        </p:nvSpPr>
        <p:spPr/>
        <p:txBody>
          <a:bodyPr/>
          <a:lstStyle/>
          <a:p>
            <a:fld id="{A2CF777C-6B85-48E8-B15B-F967F1804CE7}" type="slidenum">
              <a:rPr lang="en-US" smtClean="0"/>
              <a:t>4</a:t>
            </a:fld>
            <a:endParaRPr lang="en-US" dirty="0"/>
          </a:p>
        </p:txBody>
      </p:sp>
    </p:spTree>
    <p:extLst>
      <p:ext uri="{BB962C8B-B14F-4D97-AF65-F5344CB8AC3E}">
        <p14:creationId xmlns:p14="http://schemas.microsoft.com/office/powerpoint/2010/main" val="2412565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What is your time </a:t>
            </a:r>
            <a:r>
              <a:rPr lang="en-US" i="1" dirty="0" smtClean="0"/>
              <a:t>worth</a:t>
            </a:r>
            <a:r>
              <a:rPr lang="en-US" dirty="0" smtClean="0"/>
              <a:t>?</a:t>
            </a:r>
          </a:p>
          <a:p>
            <a:endParaRPr lang="en-US" dirty="0"/>
          </a:p>
          <a:p>
            <a:r>
              <a:rPr lang="en-US" dirty="0" smtClean="0"/>
              <a:t>Suppose your peak business hours are nine to five, Monday through Friday. Forty hours a week times 50 weeks a year (to factor in time out of the office), equals 2,000 peak office hours. </a:t>
            </a:r>
          </a:p>
          <a:p>
            <a:endParaRPr lang="en-US" dirty="0"/>
          </a:p>
          <a:p>
            <a:r>
              <a:rPr lang="en-US" dirty="0" smtClean="0"/>
              <a:t>Now, if you take your gross income and divide it by the number of peak office hours (in this case, 2,000), you will get your “hourly rate.”</a:t>
            </a:r>
          </a:p>
          <a:p>
            <a:endParaRPr lang="en-US" dirty="0"/>
          </a:p>
          <a:p>
            <a:r>
              <a:rPr lang="en-US" dirty="0"/>
              <a:t>You need to </a:t>
            </a:r>
            <a:r>
              <a:rPr lang="en-US" dirty="0" smtClean="0"/>
              <a:t>do your own calculation to answer the </a:t>
            </a:r>
            <a:r>
              <a:rPr lang="en-US" dirty="0"/>
              <a:t>question </a:t>
            </a:r>
            <a:r>
              <a:rPr lang="en-US" dirty="0" smtClean="0"/>
              <a:t>of </a:t>
            </a:r>
            <a:r>
              <a:rPr lang="en-US" i="1" dirty="0" smtClean="0"/>
              <a:t>What is your time worth?</a:t>
            </a:r>
            <a:r>
              <a:rPr lang="en-US" dirty="0" smtClean="0"/>
              <a:t> before </a:t>
            </a:r>
            <a:r>
              <a:rPr lang="en-US" dirty="0"/>
              <a:t>we can identify </a:t>
            </a:r>
            <a:r>
              <a:rPr lang="en-US" i="1" dirty="0" smtClean="0"/>
              <a:t>who</a:t>
            </a:r>
            <a:r>
              <a:rPr lang="en-US" dirty="0" smtClean="0"/>
              <a:t> or </a:t>
            </a:r>
            <a:r>
              <a:rPr lang="en-US" u="sng" dirty="0" smtClean="0"/>
              <a:t>what</a:t>
            </a:r>
            <a:r>
              <a:rPr lang="en-US" dirty="0" smtClean="0"/>
              <a:t> is </a:t>
            </a:r>
            <a:r>
              <a:rPr lang="en-US" dirty="0"/>
              <a:t>worth your time.</a:t>
            </a:r>
          </a:p>
          <a:p>
            <a:endParaRPr lang="en-US" dirty="0"/>
          </a:p>
          <a:p>
            <a:r>
              <a:rPr lang="en-US" dirty="0" smtClean="0"/>
              <a:t>Now that you know what your time is worth, how to we increase the value of those </a:t>
            </a:r>
            <a:r>
              <a:rPr lang="en-US" dirty="0"/>
              <a:t>hours? </a:t>
            </a:r>
            <a:endParaRPr lang="en-US" dirty="0" smtClean="0"/>
          </a:p>
          <a:p>
            <a:endParaRPr lang="en-US" dirty="0"/>
          </a:p>
          <a:p>
            <a:r>
              <a:rPr lang="en-US" dirty="0" smtClean="0"/>
              <a:t>[</a:t>
            </a:r>
            <a:r>
              <a:rPr lang="en-US" dirty="0"/>
              <a:t>next slide]</a:t>
            </a:r>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A2CF777C-6B85-48E8-B15B-F967F1804CE7}" type="slidenum">
              <a:rPr lang="en-US" smtClean="0"/>
              <a:t>5</a:t>
            </a:fld>
            <a:endParaRPr lang="en-US" dirty="0"/>
          </a:p>
        </p:txBody>
      </p:sp>
      <p:sp>
        <p:nvSpPr>
          <p:cNvPr id="5" name="Slide Image Placeholder 1"/>
          <p:cNvSpPr>
            <a:spLocks noGrp="1" noRot="1" noChangeAspect="1"/>
          </p:cNvSpPr>
          <p:nvPr>
            <p:ph type="sldImg" idx="2"/>
          </p:nvPr>
        </p:nvSpPr>
        <p:spPr>
          <a:xfrm>
            <a:off x="1257300" y="720725"/>
            <a:ext cx="4800600" cy="3600450"/>
          </a:xfrm>
        </p:spPr>
      </p:sp>
    </p:spTree>
    <p:extLst>
      <p:ext uri="{BB962C8B-B14F-4D97-AF65-F5344CB8AC3E}">
        <p14:creationId xmlns:p14="http://schemas.microsoft.com/office/powerpoint/2010/main" val="1001964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A2CF777C-6B85-48E8-B15B-F967F1804CE7}" type="slidenum">
              <a:rPr lang="en-US" smtClean="0">
                <a:solidFill>
                  <a:prstClr val="black"/>
                </a:solidFill>
              </a:rPr>
              <a:pPr/>
              <a:t>6</a:t>
            </a:fld>
            <a:endParaRPr lang="en-US" dirty="0">
              <a:solidFill>
                <a:prstClr val="black"/>
              </a:solidFill>
            </a:endParaRPr>
          </a:p>
        </p:txBody>
      </p:sp>
      <p:sp>
        <p:nvSpPr>
          <p:cNvPr id="5" name="Slide Image Placeholder 1"/>
          <p:cNvSpPr>
            <a:spLocks noGrp="1" noRot="1" noChangeAspect="1"/>
          </p:cNvSpPr>
          <p:nvPr>
            <p:ph type="sldImg" idx="2"/>
          </p:nvPr>
        </p:nvSpPr>
        <p:spPr>
          <a:xfrm>
            <a:off x="1257300" y="720725"/>
            <a:ext cx="4800600" cy="3600450"/>
          </a:xfrm>
        </p:spPr>
      </p:sp>
      <p:sp>
        <p:nvSpPr>
          <p:cNvPr id="6" name="Notes Placeholder 2"/>
          <p:cNvSpPr txBox="1">
            <a:spLocks/>
          </p:cNvSpPr>
          <p:nvPr/>
        </p:nvSpPr>
        <p:spPr>
          <a:xfrm>
            <a:off x="883920" y="4712971"/>
            <a:ext cx="5852160" cy="4320540"/>
          </a:xfrm>
          <a:prstGeom prst="rect">
            <a:avLst/>
          </a:prstGeom>
        </p:spPr>
        <p:txBody>
          <a:bodyPr vert="horz" lIns="96587" tIns="48292" rIns="96587" bIns="48292"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dirty="0" smtClean="0"/>
              <a:t>Surely you’ve heard of the 80/20 rule. It’s not a hard-and-fast rule, </a:t>
            </a:r>
            <a:r>
              <a:rPr lang="en-US" dirty="0"/>
              <a:t>but chances are if you look at </a:t>
            </a:r>
            <a:r>
              <a:rPr lang="en-US" dirty="0" smtClean="0"/>
              <a:t>several </a:t>
            </a:r>
            <a:r>
              <a:rPr lang="en-US" dirty="0"/>
              <a:t>key metrics in </a:t>
            </a:r>
            <a:r>
              <a:rPr lang="en-US" dirty="0" smtClean="0"/>
              <a:t>your business, and even outside your business, there’s a </a:t>
            </a:r>
            <a:r>
              <a:rPr lang="en-US" dirty="0"/>
              <a:t>minority </a:t>
            </a:r>
            <a:r>
              <a:rPr lang="en-US" dirty="0" smtClean="0"/>
              <a:t>producing </a:t>
            </a:r>
            <a:r>
              <a:rPr lang="en-US" dirty="0"/>
              <a:t>a majority</a:t>
            </a:r>
            <a:r>
              <a:rPr lang="en-US" dirty="0" smtClean="0"/>
              <a:t>.</a:t>
            </a:r>
          </a:p>
          <a:p>
            <a:endParaRPr lang="en-US" dirty="0"/>
          </a:p>
          <a:p>
            <a:pPr fontAlgn="base"/>
            <a:r>
              <a:rPr lang="en-US" dirty="0">
                <a:solidFill>
                  <a:srgbClr val="000000"/>
                </a:solidFill>
              </a:rPr>
              <a:t>In a business </a:t>
            </a:r>
            <a:r>
              <a:rPr lang="en-US" dirty="0" smtClean="0">
                <a:solidFill>
                  <a:srgbClr val="000000"/>
                </a:solidFill>
              </a:rPr>
              <a:t>capacity, discovering 80/20 </a:t>
            </a:r>
            <a:r>
              <a:rPr lang="en-US" dirty="0">
                <a:solidFill>
                  <a:srgbClr val="000000"/>
                </a:solidFill>
              </a:rPr>
              <a:t>ratios is crucial for maximizing </a:t>
            </a:r>
            <a:r>
              <a:rPr lang="en-US" dirty="0" smtClean="0">
                <a:solidFill>
                  <a:srgbClr val="000000"/>
                </a:solidFill>
              </a:rPr>
              <a:t>performance. </a:t>
            </a:r>
            <a:r>
              <a:rPr lang="en-US" dirty="0">
                <a:solidFill>
                  <a:srgbClr val="000000"/>
                </a:solidFill>
              </a:rPr>
              <a:t>Find the </a:t>
            </a:r>
            <a:r>
              <a:rPr lang="en-US" dirty="0" smtClean="0">
                <a:solidFill>
                  <a:srgbClr val="000000"/>
                </a:solidFill>
              </a:rPr>
              <a:t>activities that </a:t>
            </a:r>
            <a:r>
              <a:rPr lang="en-US" dirty="0">
                <a:solidFill>
                  <a:srgbClr val="000000"/>
                </a:solidFill>
              </a:rPr>
              <a:t>generate the most income </a:t>
            </a:r>
            <a:r>
              <a:rPr lang="en-US" dirty="0" smtClean="0">
                <a:solidFill>
                  <a:srgbClr val="000000"/>
                </a:solidFill>
              </a:rPr>
              <a:t>(the 20%, generally) </a:t>
            </a:r>
            <a:r>
              <a:rPr lang="en-US" dirty="0">
                <a:solidFill>
                  <a:srgbClr val="000000"/>
                </a:solidFill>
              </a:rPr>
              <a:t>and </a:t>
            </a:r>
            <a:r>
              <a:rPr lang="en-US" dirty="0" smtClean="0">
                <a:solidFill>
                  <a:srgbClr val="000000"/>
                </a:solidFill>
              </a:rPr>
              <a:t>eliminate the rest (the 80%)―those activities </a:t>
            </a:r>
            <a:r>
              <a:rPr lang="en-US" dirty="0">
                <a:solidFill>
                  <a:srgbClr val="000000"/>
                </a:solidFill>
              </a:rPr>
              <a:t>that </a:t>
            </a:r>
            <a:r>
              <a:rPr lang="en-US" dirty="0" smtClean="0">
                <a:solidFill>
                  <a:srgbClr val="000000"/>
                </a:solidFill>
              </a:rPr>
              <a:t>provide only minimal benefits</a:t>
            </a:r>
            <a:r>
              <a:rPr lang="en-US" dirty="0">
                <a:solidFill>
                  <a:srgbClr val="000000"/>
                </a:solidFill>
              </a:rPr>
              <a:t>. </a:t>
            </a:r>
            <a:r>
              <a:rPr lang="en-US" dirty="0" smtClean="0">
                <a:solidFill>
                  <a:srgbClr val="000000"/>
                </a:solidFill>
              </a:rPr>
              <a:t>Focus on the elements of your business </a:t>
            </a:r>
            <a:r>
              <a:rPr lang="en-US" dirty="0">
                <a:solidFill>
                  <a:srgbClr val="000000"/>
                </a:solidFill>
              </a:rPr>
              <a:t>that you can improve significantly with </a:t>
            </a:r>
            <a:r>
              <a:rPr lang="en-US" dirty="0" smtClean="0">
                <a:solidFill>
                  <a:srgbClr val="000000"/>
                </a:solidFill>
              </a:rPr>
              <a:t>your core skills. </a:t>
            </a:r>
            <a:endParaRPr lang="en-US" dirty="0">
              <a:solidFill>
                <a:srgbClr val="000000"/>
              </a:solidFill>
            </a:endParaRPr>
          </a:p>
          <a:p>
            <a:pPr fontAlgn="base"/>
            <a:endParaRPr lang="en-US" dirty="0" smtClean="0">
              <a:solidFill>
                <a:srgbClr val="000000"/>
              </a:solidFill>
            </a:endParaRPr>
          </a:p>
          <a:p>
            <a:pPr fontAlgn="base"/>
            <a:r>
              <a:rPr lang="en-US" dirty="0" smtClean="0">
                <a:solidFill>
                  <a:srgbClr val="000000"/>
                </a:solidFill>
              </a:rPr>
              <a:t>In short, work </a:t>
            </a:r>
            <a:r>
              <a:rPr lang="en-US" dirty="0">
                <a:solidFill>
                  <a:srgbClr val="000000"/>
                </a:solidFill>
              </a:rPr>
              <a:t>hardest on </a:t>
            </a:r>
            <a:r>
              <a:rPr lang="en-US" dirty="0" smtClean="0">
                <a:solidFill>
                  <a:srgbClr val="000000"/>
                </a:solidFill>
              </a:rPr>
              <a:t>the components </a:t>
            </a:r>
            <a:r>
              <a:rPr lang="en-US" dirty="0">
                <a:solidFill>
                  <a:srgbClr val="000000"/>
                </a:solidFill>
              </a:rPr>
              <a:t>that </a:t>
            </a:r>
            <a:r>
              <a:rPr lang="en-US" dirty="0" smtClean="0">
                <a:solidFill>
                  <a:srgbClr val="000000"/>
                </a:solidFill>
              </a:rPr>
              <a:t>work hardest for you and therefore produce </a:t>
            </a:r>
            <a:r>
              <a:rPr lang="en-US" dirty="0">
                <a:solidFill>
                  <a:srgbClr val="000000"/>
                </a:solidFill>
              </a:rPr>
              <a:t>the best </a:t>
            </a:r>
            <a:r>
              <a:rPr lang="en-US" dirty="0" smtClean="0">
                <a:solidFill>
                  <a:srgbClr val="000000"/>
                </a:solidFill>
              </a:rPr>
              <a:t>outcomes. </a:t>
            </a:r>
          </a:p>
          <a:p>
            <a:endParaRPr lang="en-US" dirty="0" smtClean="0"/>
          </a:p>
          <a:p>
            <a:r>
              <a:rPr lang="en-US" dirty="0" smtClean="0"/>
              <a:t>[next slide]</a:t>
            </a:r>
          </a:p>
          <a:p>
            <a:endParaRPr lang="en-US" dirty="0" smtClean="0"/>
          </a:p>
          <a:p>
            <a:endParaRPr lang="en-US" dirty="0" smtClean="0"/>
          </a:p>
          <a:p>
            <a:endParaRPr lang="en-US" dirty="0"/>
          </a:p>
        </p:txBody>
      </p:sp>
    </p:spTree>
    <p:extLst>
      <p:ext uri="{BB962C8B-B14F-4D97-AF65-F5344CB8AC3E}">
        <p14:creationId xmlns:p14="http://schemas.microsoft.com/office/powerpoint/2010/main" val="1001964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we obviously cannot increase the amount of hours we have in a day, we can scale the </a:t>
            </a:r>
            <a:r>
              <a:rPr lang="en-US" i="1" dirty="0" smtClean="0"/>
              <a:t>value</a:t>
            </a:r>
            <a:r>
              <a:rPr lang="en-US" dirty="0" smtClean="0"/>
              <a:t> of our time. </a:t>
            </a:r>
          </a:p>
          <a:p>
            <a:endParaRPr lang="en-US" dirty="0"/>
          </a:p>
          <a:p>
            <a:r>
              <a:rPr lang="en-US" dirty="0" smtClean="0"/>
              <a:t>The only way to exponentially increase the value of your time is to look, understand, implement, and execute a model using three categories of time management.</a:t>
            </a:r>
          </a:p>
          <a:p>
            <a:endParaRPr lang="en-US" dirty="0" smtClean="0"/>
          </a:p>
          <a:p>
            <a:r>
              <a:rPr lang="en-US" dirty="0" smtClean="0"/>
              <a:t>[next slide]</a:t>
            </a:r>
            <a:endParaRPr lang="en-US" dirty="0"/>
          </a:p>
        </p:txBody>
      </p:sp>
      <p:sp>
        <p:nvSpPr>
          <p:cNvPr id="4" name="Slide Number Placeholder 3"/>
          <p:cNvSpPr>
            <a:spLocks noGrp="1"/>
          </p:cNvSpPr>
          <p:nvPr>
            <p:ph type="sldNum" sz="quarter" idx="10"/>
          </p:nvPr>
        </p:nvSpPr>
        <p:spPr/>
        <p:txBody>
          <a:bodyPr/>
          <a:lstStyle/>
          <a:p>
            <a:fld id="{A2CF777C-6B85-48E8-B15B-F967F1804CE7}" type="slidenum">
              <a:rPr lang="en-US" smtClean="0"/>
              <a:t>7</a:t>
            </a:fld>
            <a:endParaRPr lang="en-US" dirty="0"/>
          </a:p>
        </p:txBody>
      </p:sp>
    </p:spTree>
    <p:extLst>
      <p:ext uri="{BB962C8B-B14F-4D97-AF65-F5344CB8AC3E}">
        <p14:creationId xmlns:p14="http://schemas.microsoft.com/office/powerpoint/2010/main" val="52081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33"/>
              </a:spcAft>
            </a:pPr>
            <a:r>
              <a:rPr lang="en-US" sz="1100" dirty="0">
                <a:ea typeface="Calibri"/>
                <a:cs typeface="Times New Roman"/>
              </a:rPr>
              <a:t>We need to size up your daily method of operation and determine whether you are spending your time being </a:t>
            </a:r>
            <a:r>
              <a:rPr lang="en-US" sz="1100" i="1" dirty="0">
                <a:ea typeface="Calibri"/>
                <a:cs typeface="Times New Roman"/>
              </a:rPr>
              <a:t>busy</a:t>
            </a:r>
            <a:r>
              <a:rPr lang="en-US" sz="1100" dirty="0">
                <a:ea typeface="Calibri"/>
                <a:cs typeface="Times New Roman"/>
              </a:rPr>
              <a:t> or investing your time being </a:t>
            </a:r>
            <a:r>
              <a:rPr lang="en-US" sz="1100" i="1" dirty="0">
                <a:ea typeface="Calibri"/>
                <a:cs typeface="Times New Roman"/>
              </a:rPr>
              <a:t>productive</a:t>
            </a:r>
            <a:r>
              <a:rPr lang="en-US" sz="1100" dirty="0">
                <a:ea typeface="Calibri"/>
                <a:cs typeface="Times New Roman"/>
              </a:rPr>
              <a:t>. As the great Peter Drucker once said, </a:t>
            </a:r>
            <a:r>
              <a:rPr lang="en-US" sz="1100" dirty="0">
                <a:ea typeface="Calibri"/>
                <a:cs typeface="Calibri"/>
              </a:rPr>
              <a:t>“Efficiency is doing things right; effectiveness is doing the right things.”</a:t>
            </a:r>
            <a:endParaRPr lang="en-US" sz="1100" dirty="0">
              <a:ea typeface="Calibri"/>
              <a:cs typeface="Times New Roman"/>
            </a:endParaRPr>
          </a:p>
          <a:p>
            <a:pPr>
              <a:lnSpc>
                <a:spcPct val="115000"/>
              </a:lnSpc>
              <a:spcAft>
                <a:spcPts val="1033"/>
              </a:spcAft>
            </a:pPr>
            <a:r>
              <a:rPr lang="en-US" sz="1100" dirty="0">
                <a:ea typeface="Calibri"/>
                <a:cs typeface="Calibri"/>
              </a:rPr>
              <a:t>Here is a simplified view of your business day. Each activity you work is based in one of these three categories: Urgent/Significant; Insignificant; Proactive/Significant.</a:t>
            </a:r>
            <a:endParaRPr lang="en-US" sz="1100" dirty="0">
              <a:ea typeface="Calibri"/>
              <a:cs typeface="Times New Roman"/>
            </a:endParaRPr>
          </a:p>
          <a:p>
            <a:pPr>
              <a:lnSpc>
                <a:spcPct val="115000"/>
              </a:lnSpc>
              <a:spcAft>
                <a:spcPts val="1033"/>
              </a:spcAft>
            </a:pPr>
            <a:r>
              <a:rPr lang="en-US" sz="1100" dirty="0">
                <a:ea typeface="Calibri"/>
                <a:cs typeface="Calibri"/>
              </a:rPr>
              <a:t>Again, we want to ensure that you are working on the right things at the right time, day after day after day.  So let’s define each of these labels.</a:t>
            </a:r>
            <a:endParaRPr lang="en-US" sz="1100" dirty="0"/>
          </a:p>
          <a:p>
            <a:r>
              <a:rPr lang="en-US" sz="1100" dirty="0"/>
              <a:t>[next slide]</a:t>
            </a:r>
          </a:p>
          <a:p>
            <a:endParaRPr lang="en-US" dirty="0"/>
          </a:p>
          <a:p>
            <a:endParaRPr lang="en-US" dirty="0"/>
          </a:p>
        </p:txBody>
      </p:sp>
      <p:sp>
        <p:nvSpPr>
          <p:cNvPr id="4" name="Slide Number Placeholder 3"/>
          <p:cNvSpPr>
            <a:spLocks noGrp="1"/>
          </p:cNvSpPr>
          <p:nvPr>
            <p:ph type="sldNum" sz="quarter" idx="10"/>
          </p:nvPr>
        </p:nvSpPr>
        <p:spPr/>
        <p:txBody>
          <a:bodyPr/>
          <a:lstStyle/>
          <a:p>
            <a:fld id="{A2CF777C-6B85-48E8-B15B-F967F1804CE7}"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584890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Urgent/Significant: </a:t>
            </a:r>
            <a:r>
              <a:rPr lang="en-US" sz="1100" dirty="0"/>
              <a:t>These are tasks that tend to get done naturally. An easy example of an important and urgent activity is a client or business meeting and all the activities required to prepare for and host it. If you’re successful in your role, you’re already well-prepared for these meetings and show up on time.</a:t>
            </a:r>
          </a:p>
          <a:p>
            <a:endParaRPr lang="en-US" dirty="0"/>
          </a:p>
          <a:p>
            <a:pPr lvl="0"/>
            <a:r>
              <a:rPr lang="en-US" sz="1100" dirty="0"/>
              <a:t>[next slide]</a:t>
            </a:r>
          </a:p>
          <a:p>
            <a:endParaRPr lang="en-US" dirty="0"/>
          </a:p>
          <a:p>
            <a:endParaRPr lang="en-US" dirty="0"/>
          </a:p>
        </p:txBody>
      </p:sp>
      <p:sp>
        <p:nvSpPr>
          <p:cNvPr id="4" name="Slide Number Placeholder 3"/>
          <p:cNvSpPr>
            <a:spLocks noGrp="1"/>
          </p:cNvSpPr>
          <p:nvPr>
            <p:ph type="sldNum" sz="quarter" idx="10"/>
          </p:nvPr>
        </p:nvSpPr>
        <p:spPr/>
        <p:txBody>
          <a:bodyPr/>
          <a:lstStyle/>
          <a:p>
            <a:fld id="{A2CF777C-6B85-48E8-B15B-F967F1804CE7}"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584890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
        <p:nvSpPr>
          <p:cNvPr id="10" name="Slide Number Placeholder 5"/>
          <p:cNvSpPr>
            <a:spLocks noGrp="1"/>
          </p:cNvSpPr>
          <p:nvPr>
            <p:ph type="sldNum" sz="quarter" idx="12"/>
          </p:nvPr>
        </p:nvSpPr>
        <p:spPr>
          <a:xfrm>
            <a:off x="6767513" y="6427788"/>
            <a:ext cx="2133600" cy="365125"/>
          </a:xfrm>
          <a:prstGeom prst="rect">
            <a:avLst/>
          </a:prstGeom>
        </p:spPr>
        <p:txBody>
          <a:bodyPr vert="horz" lIns="0" tIns="0" rIns="0" bIns="0" rtlCol="0" anchor="b" anchorCtr="0"/>
          <a:lstStyle>
            <a:lvl1pPr algn="r" fontAlgn="auto">
              <a:spcBef>
                <a:spcPts val="0"/>
              </a:spcBef>
              <a:spcAft>
                <a:spcPts val="0"/>
              </a:spcAft>
              <a:defRPr sz="800" kern="0" smtClean="0">
                <a:solidFill>
                  <a:schemeClr val="tx1">
                    <a:tint val="75000"/>
                  </a:schemeClr>
                </a:solidFill>
                <a:latin typeface="Calibri" panose="020F0502020204030204" pitchFamily="34" charset="0"/>
                <a:ea typeface="Calibri" panose="020F0502020204030204" pitchFamily="34" charset="0"/>
                <a:cs typeface="Arial"/>
                <a:sym typeface="Arial"/>
              </a:defRPr>
            </a:lvl1pPr>
          </a:lstStyle>
          <a:p>
            <a:pPr>
              <a:defRPr/>
            </a:pPr>
            <a:fld id="{AC64CF7D-A3EA-42BB-82DE-349C60788F7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11536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8"/>
          <p:cNvSpPr>
            <a:spLocks noGrp="1" noChangeArrowheads="1"/>
          </p:cNvSpPr>
          <p:nvPr>
            <p:ph type="ftr" sz="quarter" idx="11"/>
          </p:nvPr>
        </p:nvSpPr>
        <p:spPr>
          <a:xfrm>
            <a:off x="0" y="6245225"/>
            <a:ext cx="9144000" cy="476250"/>
          </a:xfrm>
          <a:ln/>
        </p:spPr>
        <p:txBody>
          <a:bodyPr/>
          <a:lstStyle>
            <a:lvl1pPr>
              <a:defRPr lang="en-US"/>
            </a:lvl1pPr>
          </a:lstStyle>
          <a:p>
            <a:pPr>
              <a:defRPr/>
            </a:pPr>
            <a:endParaRPr lang="en-US" dirty="0"/>
          </a:p>
        </p:txBody>
      </p:sp>
      <p:sp>
        <p:nvSpPr>
          <p:cNvPr id="7" name="Slide Number Placeholder 5"/>
          <p:cNvSpPr>
            <a:spLocks noGrp="1"/>
          </p:cNvSpPr>
          <p:nvPr>
            <p:ph type="sldNum" sz="quarter" idx="12"/>
          </p:nvPr>
        </p:nvSpPr>
        <p:spPr>
          <a:xfrm>
            <a:off x="6767513" y="6427788"/>
            <a:ext cx="2133600" cy="365125"/>
          </a:xfrm>
          <a:prstGeom prst="rect">
            <a:avLst/>
          </a:prstGeom>
        </p:spPr>
        <p:txBody>
          <a:bodyPr vert="horz" lIns="0" tIns="0" rIns="0" bIns="0" rtlCol="0" anchor="b" anchorCtr="0"/>
          <a:lstStyle>
            <a:lvl1pPr algn="r" fontAlgn="auto">
              <a:spcBef>
                <a:spcPts val="0"/>
              </a:spcBef>
              <a:spcAft>
                <a:spcPts val="0"/>
              </a:spcAft>
              <a:defRPr sz="800" kern="0" smtClean="0">
                <a:solidFill>
                  <a:schemeClr val="tx1">
                    <a:tint val="75000"/>
                  </a:schemeClr>
                </a:solidFill>
                <a:latin typeface="Calibri" panose="020F0502020204030204" pitchFamily="34" charset="0"/>
                <a:ea typeface="Calibri" panose="020F0502020204030204" pitchFamily="34" charset="0"/>
                <a:cs typeface="Arial"/>
                <a:sym typeface="Arial"/>
              </a:defRPr>
            </a:lvl1pPr>
          </a:lstStyle>
          <a:p>
            <a:pPr>
              <a:defRPr/>
            </a:pPr>
            <a:fld id="{AC64CF7D-A3EA-42BB-82DE-349C60788F7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29197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8288"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46088" y="0"/>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8"/>
          <p:cNvSpPr>
            <a:spLocks noGrp="1" noChangeArrowheads="1"/>
          </p:cNvSpPr>
          <p:nvPr>
            <p:ph type="ftr" sz="quarter" idx="11"/>
          </p:nvPr>
        </p:nvSpPr>
        <p:spPr>
          <a:xfrm>
            <a:off x="0" y="6245225"/>
            <a:ext cx="9144000" cy="476250"/>
          </a:xfrm>
          <a:ln/>
        </p:spPr>
        <p:txBody>
          <a:bodyPr/>
          <a:lstStyle>
            <a:lvl1pPr>
              <a:defRPr lang="en-US"/>
            </a:lvl1pPr>
          </a:lstStyle>
          <a:p>
            <a:pPr>
              <a:defRPr/>
            </a:pPr>
            <a:endParaRPr lang="en-US" dirty="0"/>
          </a:p>
        </p:txBody>
      </p:sp>
      <p:sp>
        <p:nvSpPr>
          <p:cNvPr id="7" name="Slide Number Placeholder 5"/>
          <p:cNvSpPr>
            <a:spLocks noGrp="1"/>
          </p:cNvSpPr>
          <p:nvPr>
            <p:ph type="sldNum" sz="quarter" idx="12"/>
          </p:nvPr>
        </p:nvSpPr>
        <p:spPr>
          <a:xfrm>
            <a:off x="6767513" y="6427788"/>
            <a:ext cx="2133600" cy="365125"/>
          </a:xfrm>
          <a:prstGeom prst="rect">
            <a:avLst/>
          </a:prstGeom>
        </p:spPr>
        <p:txBody>
          <a:bodyPr vert="horz" lIns="0" tIns="0" rIns="0" bIns="0" rtlCol="0" anchor="b" anchorCtr="0"/>
          <a:lstStyle>
            <a:lvl1pPr algn="r" fontAlgn="auto">
              <a:spcBef>
                <a:spcPts val="0"/>
              </a:spcBef>
              <a:spcAft>
                <a:spcPts val="0"/>
              </a:spcAft>
              <a:defRPr sz="800" kern="0" smtClean="0">
                <a:solidFill>
                  <a:schemeClr val="tx1">
                    <a:tint val="75000"/>
                  </a:schemeClr>
                </a:solidFill>
                <a:latin typeface="Calibri" panose="020F0502020204030204" pitchFamily="34" charset="0"/>
                <a:ea typeface="Calibri" panose="020F0502020204030204" pitchFamily="34" charset="0"/>
                <a:cs typeface="Arial"/>
                <a:sym typeface="Arial"/>
              </a:defRPr>
            </a:lvl1pPr>
          </a:lstStyle>
          <a:p>
            <a:pPr>
              <a:defRPr/>
            </a:pPr>
            <a:fld id="{AC64CF7D-A3EA-42BB-82DE-349C60788F7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46967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84188"/>
            <a:ext cx="8229600" cy="5641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0" y="6245225"/>
            <a:ext cx="9144000" cy="476250"/>
          </a:xfrm>
          <a:ln/>
        </p:spPr>
        <p:txBody>
          <a:bodyPr/>
          <a:lstStyle>
            <a:lvl1pPr>
              <a:defRPr lang="en-US"/>
            </a:lvl1pPr>
          </a:lstStyle>
          <a:p>
            <a:pPr>
              <a:defRPr/>
            </a:pPr>
            <a:endParaRPr lang="en-US" dirty="0"/>
          </a:p>
        </p:txBody>
      </p:sp>
      <p:sp>
        <p:nvSpPr>
          <p:cNvPr id="6" name="Slide Number Placeholder 5"/>
          <p:cNvSpPr>
            <a:spLocks noGrp="1"/>
          </p:cNvSpPr>
          <p:nvPr>
            <p:ph type="sldNum" sz="quarter" idx="12"/>
          </p:nvPr>
        </p:nvSpPr>
        <p:spPr>
          <a:xfrm>
            <a:off x="6767513" y="6427788"/>
            <a:ext cx="2133600" cy="365125"/>
          </a:xfrm>
          <a:prstGeom prst="rect">
            <a:avLst/>
          </a:prstGeom>
        </p:spPr>
        <p:txBody>
          <a:bodyPr vert="horz" lIns="0" tIns="0" rIns="0" bIns="0" rtlCol="0" anchor="b" anchorCtr="0"/>
          <a:lstStyle>
            <a:lvl1pPr algn="r" fontAlgn="auto">
              <a:spcBef>
                <a:spcPts val="0"/>
              </a:spcBef>
              <a:spcAft>
                <a:spcPts val="0"/>
              </a:spcAft>
              <a:defRPr sz="800" kern="0" smtClean="0">
                <a:solidFill>
                  <a:schemeClr val="tx1">
                    <a:tint val="75000"/>
                  </a:schemeClr>
                </a:solidFill>
                <a:latin typeface="Calibri" panose="020F0502020204030204" pitchFamily="34" charset="0"/>
                <a:ea typeface="Calibri" panose="020F0502020204030204" pitchFamily="34" charset="0"/>
                <a:cs typeface="Arial"/>
                <a:sym typeface="Arial"/>
              </a:defRPr>
            </a:lvl1pPr>
          </a:lstStyle>
          <a:p>
            <a:pPr>
              <a:defRPr/>
            </a:pPr>
            <a:fld id="{AC64CF7D-A3EA-42BB-82DE-349C60788F7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28970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x" userDrawn="1">
  <p:cSld name="tx">
    <p:spTree>
      <p:nvGrpSpPr>
        <p:cNvPr id="1" name="Shape 10"/>
        <p:cNvGrpSpPr/>
        <p:nvPr/>
      </p:nvGrpSpPr>
      <p:grpSpPr>
        <a:xfrm>
          <a:off x="0" y="0"/>
          <a:ext cx="0" cy="0"/>
          <a:chOff x="0" y="0"/>
          <a:chExt cx="0" cy="0"/>
        </a:xfrm>
      </p:grpSpPr>
      <p:sp>
        <p:nvSpPr>
          <p:cNvPr id="6" name="Date Placeholder 3"/>
          <p:cNvSpPr>
            <a:spLocks noGrp="1"/>
          </p:cNvSpPr>
          <p:nvPr>
            <p:ph type="dt" sz="half" idx="10"/>
          </p:nvPr>
        </p:nvSpPr>
        <p:spPr>
          <a:xfrm>
            <a:off x="244475" y="6565900"/>
            <a:ext cx="2133600" cy="228600"/>
          </a:xfrm>
          <a:prstGeom prst="rect">
            <a:avLst/>
          </a:prstGeom>
        </p:spPr>
        <p:txBody>
          <a:bodyPr vert="horz" wrap="square" lIns="0" tIns="0" rIns="0" bIns="0" numCol="1" anchor="b" anchorCtr="0" compatLnSpc="1">
            <a:prstTxWarp prst="textNoShape">
              <a:avLst/>
            </a:prstTxWarp>
          </a:bodyPr>
          <a:lstStyle>
            <a:lvl1pPr>
              <a:defRPr sz="800">
                <a:solidFill>
                  <a:srgbClr val="898989"/>
                </a:solidFill>
                <a:latin typeface="Calibri" panose="020F0502020204030204" pitchFamily="34" charset="0"/>
              </a:defRPr>
            </a:lvl1pPr>
          </a:lstStyle>
          <a:p>
            <a:endParaRPr lang="en-US" altLang="en-US" dirty="0" smtClean="0">
              <a:cs typeface="Arial" pitchFamily="34" charset="0"/>
              <a:sym typeface="Arial" pitchFamily="34" charset="0"/>
            </a:endParaRPr>
          </a:p>
        </p:txBody>
      </p:sp>
      <p:sp>
        <p:nvSpPr>
          <p:cNvPr id="7" name="Slide Number Placeholder 5"/>
          <p:cNvSpPr>
            <a:spLocks noGrp="1"/>
          </p:cNvSpPr>
          <p:nvPr>
            <p:ph type="sldNum" sz="quarter" idx="11"/>
          </p:nvPr>
        </p:nvSpPr>
        <p:spPr>
          <a:xfrm>
            <a:off x="6767513" y="6427788"/>
            <a:ext cx="2133600" cy="365125"/>
          </a:xfrm>
          <a:prstGeom prst="rect">
            <a:avLst/>
          </a:prstGeom>
        </p:spPr>
        <p:txBody>
          <a:bodyPr vert="horz" lIns="0" tIns="0" rIns="0" bIns="0" rtlCol="0" anchor="b" anchorCtr="0"/>
          <a:lstStyle>
            <a:lvl1pPr algn="r" fontAlgn="auto">
              <a:spcBef>
                <a:spcPts val="0"/>
              </a:spcBef>
              <a:spcAft>
                <a:spcPts val="0"/>
              </a:spcAft>
              <a:defRPr sz="800" kern="0" smtClean="0">
                <a:solidFill>
                  <a:schemeClr val="tx1">
                    <a:tint val="75000"/>
                  </a:schemeClr>
                </a:solidFill>
                <a:latin typeface="Calibri" panose="020F0502020204030204" pitchFamily="34" charset="0"/>
                <a:ea typeface="Calibri" panose="020F0502020204030204" pitchFamily="34" charset="0"/>
                <a:cs typeface="Arial"/>
                <a:sym typeface="Arial"/>
              </a:defRPr>
            </a:lvl1pPr>
          </a:lstStyle>
          <a:p>
            <a:pPr>
              <a:defRPr/>
            </a:pPr>
            <a:fld id="{AC64CF7D-A3EA-42BB-82DE-349C60788F7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79588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x" type="tx" preserve="1">
  <p:cSld name="1_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0" tIns="0" rIns="0" bIns="0" anchor="ctr"/>
          <a:lstStyle>
            <a:lvl1pPr indent="0" algn="l" rtl="0">
              <a:spcBef>
                <a:spcPts val="0"/>
              </a:spcBef>
              <a:buSzPct val="100000"/>
              <a:buFont typeface="Arial"/>
              <a:buNone/>
              <a:defRPr sz="3000" b="1">
                <a:solidFill>
                  <a:srgbClr val="002A49"/>
                </a:solidFill>
                <a:latin typeface="Calibri" panose="020F0502020204030204" pitchFamily="34" charset="0"/>
                <a:ea typeface="Calibri" panose="020F0502020204030204" pitchFamily="34" charset="0"/>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dirty="0"/>
          </a:p>
        </p:txBody>
      </p:sp>
      <p:sp>
        <p:nvSpPr>
          <p:cNvPr id="12" name="Shape 12"/>
          <p:cNvSpPr txBox="1">
            <a:spLocks noGrp="1"/>
          </p:cNvSpPr>
          <p:nvPr>
            <p:ph type="body" idx="1"/>
          </p:nvPr>
        </p:nvSpPr>
        <p:spPr>
          <a:xfrm>
            <a:off x="457200" y="1600200"/>
            <a:ext cx="8229600" cy="4967574"/>
          </a:xfrm>
          <a:prstGeom prst="rect">
            <a:avLst/>
          </a:prstGeom>
          <a:noFill/>
          <a:ln>
            <a:noFill/>
          </a:ln>
        </p:spPr>
        <p:txBody>
          <a:bodyPr lIns="0" tIns="0" rIns="0" bIns="0"/>
          <a:lstStyle>
            <a:lvl1pPr rtl="0">
              <a:buSzPct val="100000"/>
              <a:defRPr sz="2600"/>
            </a:lvl1pPr>
            <a:lvl2pPr marL="649224" indent="-285750" rtl="0">
              <a:buFont typeface="Lucida Grande"/>
              <a:buChar char="–"/>
              <a:defRPr/>
            </a:lvl2pPr>
            <a:lvl3pPr marL="1143000" indent="-228600" rtl="0">
              <a:buFont typeface="Arial"/>
              <a:buChar char="•"/>
              <a:defRPr sz="2200"/>
            </a:lvl3pPr>
            <a:lvl4pPr marL="1600200" indent="-228600" rtl="0">
              <a:buSzPct val="100000"/>
              <a:buFont typeface="Lucida Grande"/>
              <a:buChar char="–"/>
              <a:defRPr sz="2000"/>
            </a:lvl4pPr>
            <a:lvl5pPr marL="2057400" indent="-228600" rtl="0">
              <a:buFont typeface="Lucida Grande"/>
              <a:buChar char="»"/>
              <a:defRPr sz="1800"/>
            </a:lvl5pPr>
            <a:lvl6pPr rtl="0">
              <a:defRPr sz="1800"/>
            </a:lvl6pPr>
            <a:lvl7pPr rtl="0">
              <a:defRPr sz="1800"/>
            </a:lvl7pPr>
            <a:lvl8pPr rtl="0">
              <a:defRPr sz="1800"/>
            </a:lvl8pPr>
            <a:lvl9pPr rtl="0">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3"/>
          <p:cNvSpPr>
            <a:spLocks noGrp="1"/>
          </p:cNvSpPr>
          <p:nvPr>
            <p:ph type="dt" sz="half" idx="10"/>
          </p:nvPr>
        </p:nvSpPr>
        <p:spPr>
          <a:xfrm>
            <a:off x="244475" y="6565900"/>
            <a:ext cx="2133600" cy="228600"/>
          </a:xfrm>
          <a:prstGeom prst="rect">
            <a:avLst/>
          </a:prstGeom>
        </p:spPr>
        <p:txBody>
          <a:bodyPr vert="horz" wrap="square" lIns="0" tIns="0" rIns="0" bIns="0" numCol="1" anchor="b" anchorCtr="0" compatLnSpc="1">
            <a:prstTxWarp prst="textNoShape">
              <a:avLst/>
            </a:prstTxWarp>
          </a:bodyPr>
          <a:lstStyle>
            <a:lvl1pPr>
              <a:defRPr sz="800">
                <a:solidFill>
                  <a:srgbClr val="898989"/>
                </a:solidFill>
                <a:latin typeface="Calibri" panose="020F0502020204030204" pitchFamily="34" charset="0"/>
              </a:defRPr>
            </a:lvl1pPr>
          </a:lstStyle>
          <a:p>
            <a:endParaRPr lang="en-US" altLang="en-US" dirty="0" smtClean="0">
              <a:cs typeface="Arial" pitchFamily="34" charset="0"/>
              <a:sym typeface="Arial" pitchFamily="34" charset="0"/>
            </a:endParaRPr>
          </a:p>
        </p:txBody>
      </p:sp>
      <p:sp>
        <p:nvSpPr>
          <p:cNvPr id="7" name="Slide Number Placeholder 5"/>
          <p:cNvSpPr>
            <a:spLocks noGrp="1"/>
          </p:cNvSpPr>
          <p:nvPr>
            <p:ph type="sldNum" sz="quarter" idx="11"/>
          </p:nvPr>
        </p:nvSpPr>
        <p:spPr>
          <a:xfrm>
            <a:off x="6767513" y="6427788"/>
            <a:ext cx="2133600" cy="365125"/>
          </a:xfrm>
          <a:prstGeom prst="rect">
            <a:avLst/>
          </a:prstGeom>
        </p:spPr>
        <p:txBody>
          <a:bodyPr vert="horz" lIns="0" tIns="0" rIns="0" bIns="0" rtlCol="0" anchor="b" anchorCtr="0"/>
          <a:lstStyle>
            <a:lvl1pPr algn="r" fontAlgn="auto">
              <a:spcBef>
                <a:spcPts val="0"/>
              </a:spcBef>
              <a:spcAft>
                <a:spcPts val="0"/>
              </a:spcAft>
              <a:defRPr sz="800" kern="0" smtClean="0">
                <a:solidFill>
                  <a:schemeClr val="tx1">
                    <a:tint val="75000"/>
                  </a:schemeClr>
                </a:solidFill>
                <a:latin typeface="Calibri" panose="020F0502020204030204" pitchFamily="34" charset="0"/>
                <a:ea typeface="Calibri" panose="020F0502020204030204" pitchFamily="34" charset="0"/>
                <a:cs typeface="Arial"/>
                <a:sym typeface="Arial"/>
              </a:defRPr>
            </a:lvl1pPr>
          </a:lstStyle>
          <a:p>
            <a:pPr>
              <a:defRPr/>
            </a:pPr>
            <a:fld id="{AC64CF7D-A3EA-42BB-82DE-349C60788F7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19305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fontAlgn="base">
              <a:spcBef>
                <a:spcPct val="0"/>
              </a:spcBef>
              <a:spcAft>
                <a:spcPct val="0"/>
              </a:spcAft>
              <a:defRPr/>
            </a:pPr>
            <a:endParaRPr lang="en-US" dirty="0">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AC64CF7D-A3EA-42BB-82DE-349C60788F77}" type="slidenum">
              <a:rPr lang="en-US" smtClean="0">
                <a:solidFill>
                  <a:prstClr val="black">
                    <a:tint val="75000"/>
                  </a:prstClr>
                </a:solidFill>
              </a:rPr>
              <a:pPr>
                <a:defRPr/>
              </a:pPr>
              <a:t>‹#›</a:t>
            </a:fld>
            <a:endParaRPr lang="en-US" dirty="0">
              <a:solidFill>
                <a:prstClr val="black">
                  <a:tint val="75000"/>
                </a:prstClr>
              </a:solidFill>
            </a:endParaRPr>
          </a:p>
        </p:txBody>
      </p:sp>
      <p:sp>
        <p:nvSpPr>
          <p:cNvPr id="6" name="Title 1"/>
          <p:cNvSpPr>
            <a:spLocks noGrp="1"/>
          </p:cNvSpPr>
          <p:nvPr>
            <p:ph type="title"/>
          </p:nvPr>
        </p:nvSpPr>
        <p:spPr>
          <a:xfrm>
            <a:off x="457200" y="8626"/>
            <a:ext cx="5519738" cy="690113"/>
          </a:xfrm>
        </p:spPr>
        <p:txBody>
          <a:bodyPr/>
          <a:lstStyle/>
          <a:p>
            <a:r>
              <a:rPr lang="en-US" smtClean="0"/>
              <a:t>Click to edit Master title style</a:t>
            </a:r>
            <a:endParaRPr lang="en-US"/>
          </a:p>
        </p:txBody>
      </p:sp>
    </p:spTree>
    <p:extLst>
      <p:ext uri="{BB962C8B-B14F-4D97-AF65-F5344CB8AC3E}">
        <p14:creationId xmlns:p14="http://schemas.microsoft.com/office/powerpoint/2010/main" val="302869606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Slide Number Placeholder 5"/>
          <p:cNvSpPr>
            <a:spLocks noGrp="1"/>
          </p:cNvSpPr>
          <p:nvPr>
            <p:ph type="sldNum" sz="quarter" idx="12"/>
          </p:nvPr>
        </p:nvSpPr>
        <p:spPr>
          <a:xfrm>
            <a:off x="6767513" y="6427788"/>
            <a:ext cx="2133600" cy="365125"/>
          </a:xfrm>
          <a:prstGeom prst="rect">
            <a:avLst/>
          </a:prstGeom>
        </p:spPr>
        <p:txBody>
          <a:bodyPr vert="horz" lIns="0" tIns="0" rIns="0" bIns="0" rtlCol="0" anchor="b" anchorCtr="0"/>
          <a:lstStyle>
            <a:lvl1pPr algn="r" fontAlgn="auto">
              <a:spcBef>
                <a:spcPts val="0"/>
              </a:spcBef>
              <a:spcAft>
                <a:spcPts val="0"/>
              </a:spcAft>
              <a:defRPr sz="800" kern="0" smtClean="0">
                <a:solidFill>
                  <a:schemeClr val="tx1">
                    <a:tint val="75000"/>
                  </a:schemeClr>
                </a:solidFill>
                <a:latin typeface="Calibri" panose="020F0502020204030204" pitchFamily="34" charset="0"/>
                <a:ea typeface="Calibri" panose="020F0502020204030204" pitchFamily="34" charset="0"/>
                <a:cs typeface="Arial"/>
                <a:sym typeface="Arial"/>
              </a:defRPr>
            </a:lvl1pPr>
          </a:lstStyle>
          <a:p>
            <a:pPr>
              <a:defRPr/>
            </a:pPr>
            <a:fld id="{AC64CF7D-A3EA-42BB-82DE-349C60788F7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5936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fontAlgn="base">
              <a:spcBef>
                <a:spcPct val="0"/>
              </a:spcBef>
              <a:spcAft>
                <a:spcPct val="0"/>
              </a:spcAft>
              <a:defRPr/>
            </a:pPr>
            <a:endParaRPr lang="en-US" dirty="0">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AC64CF7D-A3EA-42BB-82DE-349C60788F77}" type="slidenum">
              <a:rPr lang="en-US" smtClean="0">
                <a:solidFill>
                  <a:prstClr val="black">
                    <a:tint val="75000"/>
                  </a:prstClr>
                </a:solidFill>
              </a:rPr>
              <a:pPr>
                <a:defRPr/>
              </a:pPr>
              <a:t>‹#›</a:t>
            </a:fld>
            <a:endParaRPr lang="en-US" dirty="0">
              <a:solidFill>
                <a:prstClr val="black">
                  <a:tint val="75000"/>
                </a:prstClr>
              </a:solidFill>
            </a:endParaRPr>
          </a:p>
        </p:txBody>
      </p:sp>
      <p:sp>
        <p:nvSpPr>
          <p:cNvPr id="7" name="Title 1"/>
          <p:cNvSpPr>
            <a:spLocks noGrp="1"/>
          </p:cNvSpPr>
          <p:nvPr>
            <p:ph type="title"/>
          </p:nvPr>
        </p:nvSpPr>
        <p:spPr>
          <a:xfrm>
            <a:off x="457200" y="8626"/>
            <a:ext cx="5519738" cy="690113"/>
          </a:xfrm>
        </p:spPr>
        <p:txBody>
          <a:bodyPr/>
          <a:lstStyle/>
          <a:p>
            <a:r>
              <a:rPr lang="en-US" smtClean="0"/>
              <a:t>Click to edit Master title style</a:t>
            </a:r>
            <a:endParaRPr lang="en-US"/>
          </a:p>
        </p:txBody>
      </p:sp>
    </p:spTree>
    <p:extLst>
      <p:ext uri="{BB962C8B-B14F-4D97-AF65-F5344CB8AC3E}">
        <p14:creationId xmlns:p14="http://schemas.microsoft.com/office/powerpoint/2010/main" val="380812531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fontAlgn="base">
              <a:spcBef>
                <a:spcPct val="0"/>
              </a:spcBef>
              <a:spcAft>
                <a:spcPct val="0"/>
              </a:spcAft>
              <a:defRPr/>
            </a:pPr>
            <a:endParaRPr lang="en-US" dirty="0">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AC64CF7D-A3EA-42BB-82DE-349C60788F77}" type="slidenum">
              <a:rPr lang="en-US" smtClean="0">
                <a:solidFill>
                  <a:prstClr val="black">
                    <a:tint val="75000"/>
                  </a:prstClr>
                </a:solidFill>
              </a:rPr>
              <a:pPr>
                <a:defRPr/>
              </a:pPr>
              <a:t>‹#›</a:t>
            </a:fld>
            <a:endParaRPr lang="en-US" dirty="0">
              <a:solidFill>
                <a:prstClr val="black">
                  <a:tint val="75000"/>
                </a:prstClr>
              </a:solidFill>
            </a:endParaRPr>
          </a:p>
        </p:txBody>
      </p:sp>
      <p:sp>
        <p:nvSpPr>
          <p:cNvPr id="7" name="Title 1"/>
          <p:cNvSpPr>
            <a:spLocks noGrp="1"/>
          </p:cNvSpPr>
          <p:nvPr>
            <p:ph type="title"/>
          </p:nvPr>
        </p:nvSpPr>
        <p:spPr>
          <a:xfrm>
            <a:off x="457200" y="8626"/>
            <a:ext cx="5519738" cy="690113"/>
          </a:xfrm>
        </p:spPr>
        <p:txBody>
          <a:bodyPr/>
          <a:lstStyle/>
          <a:p>
            <a:r>
              <a:rPr lang="en-US" smtClean="0"/>
              <a:t>Click to edit Master title style</a:t>
            </a:r>
            <a:endParaRPr lang="en-US"/>
          </a:p>
        </p:txBody>
      </p:sp>
    </p:spTree>
    <p:extLst>
      <p:ext uri="{BB962C8B-B14F-4D97-AF65-F5344CB8AC3E}">
        <p14:creationId xmlns:p14="http://schemas.microsoft.com/office/powerpoint/2010/main" val="217100762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dirty="0">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AC64CF7D-A3EA-42BB-82DE-349C60788F7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92282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8"/>
          <p:cNvSpPr>
            <a:spLocks noGrp="1" noChangeArrowheads="1"/>
          </p:cNvSpPr>
          <p:nvPr>
            <p:ph type="ftr" sz="quarter" idx="11"/>
          </p:nvPr>
        </p:nvSpPr>
        <p:spPr>
          <a:xfrm>
            <a:off x="0" y="6245225"/>
            <a:ext cx="9144000" cy="476250"/>
          </a:xfrm>
          <a:ln/>
        </p:spPr>
        <p:txBody>
          <a:bodyPr/>
          <a:lstStyle>
            <a:lvl1pPr>
              <a:defRPr lang="en-US"/>
            </a:lvl1pPr>
          </a:lstStyle>
          <a:p>
            <a:pPr>
              <a:defRPr/>
            </a:pPr>
            <a:endParaRPr lang="en-US" dirty="0"/>
          </a:p>
        </p:txBody>
      </p:sp>
      <p:sp>
        <p:nvSpPr>
          <p:cNvPr id="7" name="Slide Number Placeholder 5"/>
          <p:cNvSpPr>
            <a:spLocks noGrp="1"/>
          </p:cNvSpPr>
          <p:nvPr>
            <p:ph type="sldNum" sz="quarter" idx="12"/>
          </p:nvPr>
        </p:nvSpPr>
        <p:spPr>
          <a:xfrm>
            <a:off x="6767513" y="6427788"/>
            <a:ext cx="2133600" cy="365125"/>
          </a:xfrm>
          <a:prstGeom prst="rect">
            <a:avLst/>
          </a:prstGeom>
        </p:spPr>
        <p:txBody>
          <a:bodyPr vert="horz" lIns="0" tIns="0" rIns="0" bIns="0" rtlCol="0" anchor="b" anchorCtr="0"/>
          <a:lstStyle>
            <a:lvl1pPr algn="r" fontAlgn="auto">
              <a:spcBef>
                <a:spcPts val="0"/>
              </a:spcBef>
              <a:spcAft>
                <a:spcPts val="0"/>
              </a:spcAft>
              <a:defRPr sz="800" kern="0" smtClean="0">
                <a:solidFill>
                  <a:schemeClr val="tx1">
                    <a:tint val="75000"/>
                  </a:schemeClr>
                </a:solidFill>
                <a:latin typeface="Calibri" panose="020F0502020204030204" pitchFamily="34" charset="0"/>
                <a:ea typeface="Calibri" panose="020F0502020204030204" pitchFamily="34" charset="0"/>
                <a:cs typeface="Arial"/>
                <a:sym typeface="Arial"/>
              </a:defRPr>
            </a:lvl1pPr>
          </a:lstStyle>
          <a:p>
            <a:pPr>
              <a:defRPr/>
            </a:pPr>
            <a:fld id="{AC64CF7D-A3EA-42BB-82DE-349C60788F7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8936470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D15E86-8562-480E-9B71-5C67367B6B69}" type="slidenum">
              <a:rPr lang="en-US"/>
              <a:pPr>
                <a:defRPr/>
              </a:pPr>
              <a:t>‹#›</a:t>
            </a:fld>
            <a:endParaRPr lang="en-US" dirty="0"/>
          </a:p>
        </p:txBody>
      </p:sp>
    </p:spTree>
    <p:extLst>
      <p:ext uri="{BB962C8B-B14F-4D97-AF65-F5344CB8AC3E}">
        <p14:creationId xmlns:p14="http://schemas.microsoft.com/office/powerpoint/2010/main" val="4151023346"/>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46088"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7088"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7AFB70-BDD6-4761-BEF7-AE45AB8C3F0B}" type="slidenum">
              <a:rPr lang="en-US"/>
              <a:pPr>
                <a:defRPr/>
              </a:pPr>
              <a:t>‹#›</a:t>
            </a:fld>
            <a:endParaRPr lang="en-US" dirty="0"/>
          </a:p>
        </p:txBody>
      </p:sp>
    </p:spTree>
    <p:extLst>
      <p:ext uri="{BB962C8B-B14F-4D97-AF65-F5344CB8AC3E}">
        <p14:creationId xmlns:p14="http://schemas.microsoft.com/office/powerpoint/2010/main" val="9736281"/>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EBDDD8-2849-436F-86EA-9C32A4DC3E55}" type="slidenum">
              <a:rPr lang="en-US"/>
              <a:pPr>
                <a:defRPr/>
              </a:pPr>
              <a:t>‹#›</a:t>
            </a:fld>
            <a:endParaRPr lang="en-US" dirty="0"/>
          </a:p>
        </p:txBody>
      </p:sp>
    </p:spTree>
    <p:extLst>
      <p:ext uri="{BB962C8B-B14F-4D97-AF65-F5344CB8AC3E}">
        <p14:creationId xmlns:p14="http://schemas.microsoft.com/office/powerpoint/2010/main" val="4040129228"/>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8"/>
          <p:cNvSpPr>
            <a:spLocks noGrp="1" noChangeArrowheads="1"/>
          </p:cNvSpPr>
          <p:nvPr>
            <p:ph type="ftr" sz="quarter" idx="11"/>
          </p:nvPr>
        </p:nvSpPr>
        <p:spPr>
          <a:xfrm>
            <a:off x="0" y="6245225"/>
            <a:ext cx="9144000" cy="476250"/>
          </a:xfrm>
          <a:ln/>
        </p:spPr>
        <p:txBody>
          <a:bodyPr/>
          <a:lstStyle>
            <a:lvl1pPr>
              <a:defRPr lang="en-US"/>
            </a:lvl1pPr>
          </a:lstStyle>
          <a:p>
            <a:pPr>
              <a:defRPr/>
            </a:pPr>
            <a:endParaRPr lang="en-US" dirty="0"/>
          </a:p>
        </p:txBody>
      </p:sp>
      <p:sp>
        <p:nvSpPr>
          <p:cNvPr id="7" name="Slide Number Placeholder 5"/>
          <p:cNvSpPr>
            <a:spLocks noGrp="1"/>
          </p:cNvSpPr>
          <p:nvPr>
            <p:ph type="sldNum" sz="quarter" idx="12"/>
          </p:nvPr>
        </p:nvSpPr>
        <p:spPr>
          <a:xfrm>
            <a:off x="6767513" y="6427788"/>
            <a:ext cx="2133600" cy="365125"/>
          </a:xfrm>
          <a:prstGeom prst="rect">
            <a:avLst/>
          </a:prstGeom>
        </p:spPr>
        <p:txBody>
          <a:bodyPr vert="horz" lIns="0" tIns="0" rIns="0" bIns="0" rtlCol="0" anchor="b" anchorCtr="0"/>
          <a:lstStyle>
            <a:lvl1pPr algn="r" fontAlgn="auto">
              <a:spcBef>
                <a:spcPts val="0"/>
              </a:spcBef>
              <a:spcAft>
                <a:spcPts val="0"/>
              </a:spcAft>
              <a:defRPr sz="800" kern="0" smtClean="0">
                <a:solidFill>
                  <a:schemeClr val="tx1">
                    <a:tint val="75000"/>
                  </a:schemeClr>
                </a:solidFill>
                <a:latin typeface="Calibri" panose="020F0502020204030204" pitchFamily="34" charset="0"/>
                <a:ea typeface="Calibri" panose="020F0502020204030204" pitchFamily="34" charset="0"/>
                <a:cs typeface="Arial"/>
                <a:sym typeface="Arial"/>
              </a:defRPr>
            </a:lvl1pPr>
          </a:lstStyle>
          <a:p>
            <a:pPr>
              <a:defRPr/>
            </a:pPr>
            <a:fld id="{AC64CF7D-A3EA-42BB-82DE-349C60788F7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54823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46088"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7088"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8"/>
          <p:cNvSpPr>
            <a:spLocks noGrp="1" noChangeArrowheads="1"/>
          </p:cNvSpPr>
          <p:nvPr>
            <p:ph type="ftr" sz="quarter" idx="11"/>
          </p:nvPr>
        </p:nvSpPr>
        <p:spPr>
          <a:xfrm>
            <a:off x="0" y="6245225"/>
            <a:ext cx="9144000" cy="476250"/>
          </a:xfrm>
          <a:ln/>
        </p:spPr>
        <p:txBody>
          <a:bodyPr/>
          <a:lstStyle>
            <a:lvl1pPr>
              <a:defRPr lang="en-US"/>
            </a:lvl1pPr>
          </a:lstStyle>
          <a:p>
            <a:pPr>
              <a:defRPr/>
            </a:pPr>
            <a:endParaRPr lang="en-US" dirty="0"/>
          </a:p>
        </p:txBody>
      </p:sp>
      <p:sp>
        <p:nvSpPr>
          <p:cNvPr id="8" name="Slide Number Placeholder 5"/>
          <p:cNvSpPr>
            <a:spLocks noGrp="1"/>
          </p:cNvSpPr>
          <p:nvPr>
            <p:ph type="sldNum" sz="quarter" idx="12"/>
          </p:nvPr>
        </p:nvSpPr>
        <p:spPr>
          <a:xfrm>
            <a:off x="6767513" y="6427788"/>
            <a:ext cx="2133600" cy="365125"/>
          </a:xfrm>
          <a:prstGeom prst="rect">
            <a:avLst/>
          </a:prstGeom>
        </p:spPr>
        <p:txBody>
          <a:bodyPr vert="horz" lIns="0" tIns="0" rIns="0" bIns="0" rtlCol="0" anchor="b" anchorCtr="0"/>
          <a:lstStyle>
            <a:lvl1pPr algn="r" fontAlgn="auto">
              <a:spcBef>
                <a:spcPts val="0"/>
              </a:spcBef>
              <a:spcAft>
                <a:spcPts val="0"/>
              </a:spcAft>
              <a:defRPr sz="800" kern="0" smtClean="0">
                <a:solidFill>
                  <a:schemeClr val="tx1">
                    <a:tint val="75000"/>
                  </a:schemeClr>
                </a:solidFill>
                <a:latin typeface="Calibri" panose="020F0502020204030204" pitchFamily="34" charset="0"/>
                <a:ea typeface="Calibri" panose="020F0502020204030204" pitchFamily="34" charset="0"/>
                <a:cs typeface="Arial"/>
                <a:sym typeface="Arial"/>
              </a:defRPr>
            </a:lvl1pPr>
          </a:lstStyle>
          <a:p>
            <a:pPr>
              <a:defRPr/>
            </a:pPr>
            <a:fld id="{AC64CF7D-A3EA-42BB-82DE-349C60788F7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44750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8"/>
          <p:cNvSpPr>
            <a:spLocks noGrp="1" noChangeArrowheads="1"/>
          </p:cNvSpPr>
          <p:nvPr>
            <p:ph type="ftr" sz="quarter" idx="11"/>
          </p:nvPr>
        </p:nvSpPr>
        <p:spPr>
          <a:xfrm>
            <a:off x="0" y="6245225"/>
            <a:ext cx="9144000" cy="476250"/>
          </a:xfrm>
          <a:ln/>
        </p:spPr>
        <p:txBody>
          <a:bodyPr/>
          <a:lstStyle>
            <a:lvl1pPr>
              <a:defRPr lang="en-US"/>
            </a:lvl1pPr>
          </a:lstStyle>
          <a:p>
            <a:pPr>
              <a:defRPr/>
            </a:pPr>
            <a:endParaRPr lang="en-US" dirty="0"/>
          </a:p>
        </p:txBody>
      </p:sp>
      <p:sp>
        <p:nvSpPr>
          <p:cNvPr id="10" name="Slide Number Placeholder 5"/>
          <p:cNvSpPr>
            <a:spLocks noGrp="1"/>
          </p:cNvSpPr>
          <p:nvPr>
            <p:ph type="sldNum" sz="quarter" idx="12"/>
          </p:nvPr>
        </p:nvSpPr>
        <p:spPr>
          <a:xfrm>
            <a:off x="6767513" y="6427788"/>
            <a:ext cx="2133600" cy="365125"/>
          </a:xfrm>
          <a:prstGeom prst="rect">
            <a:avLst/>
          </a:prstGeom>
        </p:spPr>
        <p:txBody>
          <a:bodyPr vert="horz" lIns="0" tIns="0" rIns="0" bIns="0" rtlCol="0" anchor="b" anchorCtr="0"/>
          <a:lstStyle>
            <a:lvl1pPr algn="r" fontAlgn="auto">
              <a:spcBef>
                <a:spcPts val="0"/>
              </a:spcBef>
              <a:spcAft>
                <a:spcPts val="0"/>
              </a:spcAft>
              <a:defRPr sz="800" kern="0" smtClean="0">
                <a:solidFill>
                  <a:schemeClr val="tx1">
                    <a:tint val="75000"/>
                  </a:schemeClr>
                </a:solidFill>
                <a:latin typeface="Calibri" panose="020F0502020204030204" pitchFamily="34" charset="0"/>
                <a:ea typeface="Calibri" panose="020F0502020204030204" pitchFamily="34" charset="0"/>
                <a:cs typeface="Arial"/>
                <a:sym typeface="Arial"/>
              </a:defRPr>
            </a:lvl1pPr>
          </a:lstStyle>
          <a:p>
            <a:pPr>
              <a:defRPr/>
            </a:pPr>
            <a:fld id="{AC64CF7D-A3EA-42BB-82DE-349C60788F7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9581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8"/>
          <p:cNvSpPr>
            <a:spLocks noGrp="1" noChangeArrowheads="1"/>
          </p:cNvSpPr>
          <p:nvPr>
            <p:ph type="ftr" sz="quarter" idx="11"/>
          </p:nvPr>
        </p:nvSpPr>
        <p:spPr>
          <a:xfrm>
            <a:off x="0" y="6245225"/>
            <a:ext cx="9144000" cy="476250"/>
          </a:xfrm>
          <a:ln/>
        </p:spPr>
        <p:txBody>
          <a:bodyPr/>
          <a:lstStyle>
            <a:lvl1pPr>
              <a:defRPr lang="en-US"/>
            </a:lvl1pPr>
          </a:lstStyle>
          <a:p>
            <a:pPr>
              <a:defRPr/>
            </a:pPr>
            <a:endParaRPr lang="en-US" dirty="0"/>
          </a:p>
        </p:txBody>
      </p:sp>
      <p:sp>
        <p:nvSpPr>
          <p:cNvPr id="6" name="Slide Number Placeholder 5"/>
          <p:cNvSpPr>
            <a:spLocks noGrp="1"/>
          </p:cNvSpPr>
          <p:nvPr>
            <p:ph type="sldNum" sz="quarter" idx="12"/>
          </p:nvPr>
        </p:nvSpPr>
        <p:spPr>
          <a:xfrm>
            <a:off x="6767513" y="6427788"/>
            <a:ext cx="2133600" cy="365125"/>
          </a:xfrm>
          <a:prstGeom prst="rect">
            <a:avLst/>
          </a:prstGeom>
        </p:spPr>
        <p:txBody>
          <a:bodyPr vert="horz" lIns="0" tIns="0" rIns="0" bIns="0" rtlCol="0" anchor="b" anchorCtr="0"/>
          <a:lstStyle>
            <a:lvl1pPr algn="r" fontAlgn="auto">
              <a:spcBef>
                <a:spcPts val="0"/>
              </a:spcBef>
              <a:spcAft>
                <a:spcPts val="0"/>
              </a:spcAft>
              <a:defRPr sz="800" kern="0" smtClean="0">
                <a:solidFill>
                  <a:schemeClr val="tx1">
                    <a:tint val="75000"/>
                  </a:schemeClr>
                </a:solidFill>
                <a:latin typeface="Calibri" panose="020F0502020204030204" pitchFamily="34" charset="0"/>
                <a:ea typeface="Calibri" panose="020F0502020204030204" pitchFamily="34" charset="0"/>
                <a:cs typeface="Arial"/>
                <a:sym typeface="Arial"/>
              </a:defRPr>
            </a:lvl1pPr>
          </a:lstStyle>
          <a:p>
            <a:pPr>
              <a:defRPr/>
            </a:pPr>
            <a:fld id="{AC64CF7D-A3EA-42BB-82DE-349C60788F7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6642592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8"/>
          <p:cNvSpPr>
            <a:spLocks noGrp="1" noChangeArrowheads="1"/>
          </p:cNvSpPr>
          <p:nvPr>
            <p:ph type="ftr" sz="quarter" idx="11"/>
          </p:nvPr>
        </p:nvSpPr>
        <p:spPr>
          <a:xfrm>
            <a:off x="0" y="6245225"/>
            <a:ext cx="9144000" cy="476250"/>
          </a:xfrm>
          <a:ln/>
        </p:spPr>
        <p:txBody>
          <a:bodyPr/>
          <a:lstStyle>
            <a:lvl1pPr>
              <a:defRPr lang="en-US"/>
            </a:lvl1pPr>
          </a:lstStyle>
          <a:p>
            <a:pPr>
              <a:defRPr/>
            </a:pPr>
            <a:endParaRPr lang="en-US" dirty="0"/>
          </a:p>
        </p:txBody>
      </p:sp>
      <p:sp>
        <p:nvSpPr>
          <p:cNvPr id="5" name="Slide Number Placeholder 5"/>
          <p:cNvSpPr>
            <a:spLocks noGrp="1"/>
          </p:cNvSpPr>
          <p:nvPr>
            <p:ph type="sldNum" sz="quarter" idx="12"/>
          </p:nvPr>
        </p:nvSpPr>
        <p:spPr>
          <a:xfrm>
            <a:off x="6767513" y="6427788"/>
            <a:ext cx="2133600" cy="365125"/>
          </a:xfrm>
          <a:prstGeom prst="rect">
            <a:avLst/>
          </a:prstGeom>
        </p:spPr>
        <p:txBody>
          <a:bodyPr vert="horz" lIns="0" tIns="0" rIns="0" bIns="0" rtlCol="0" anchor="b" anchorCtr="0"/>
          <a:lstStyle>
            <a:lvl1pPr algn="r" fontAlgn="auto">
              <a:spcBef>
                <a:spcPts val="0"/>
              </a:spcBef>
              <a:spcAft>
                <a:spcPts val="0"/>
              </a:spcAft>
              <a:defRPr sz="800" kern="0" smtClean="0">
                <a:solidFill>
                  <a:schemeClr val="tx1">
                    <a:tint val="75000"/>
                  </a:schemeClr>
                </a:solidFill>
                <a:latin typeface="Calibri" panose="020F0502020204030204" pitchFamily="34" charset="0"/>
                <a:ea typeface="Calibri" panose="020F0502020204030204" pitchFamily="34" charset="0"/>
                <a:cs typeface="Arial"/>
                <a:sym typeface="Arial"/>
              </a:defRPr>
            </a:lvl1pPr>
          </a:lstStyle>
          <a:p>
            <a:pPr>
              <a:defRPr/>
            </a:pPr>
            <a:fld id="{AC64CF7D-A3EA-42BB-82DE-349C60788F7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37132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8"/>
          <p:cNvSpPr>
            <a:spLocks noGrp="1" noChangeArrowheads="1"/>
          </p:cNvSpPr>
          <p:nvPr>
            <p:ph type="ftr" sz="quarter" idx="11"/>
          </p:nvPr>
        </p:nvSpPr>
        <p:spPr>
          <a:xfrm>
            <a:off x="0" y="6245225"/>
            <a:ext cx="9144000" cy="476250"/>
          </a:xfrm>
          <a:ln/>
        </p:spPr>
        <p:txBody>
          <a:bodyPr/>
          <a:lstStyle>
            <a:lvl1pPr>
              <a:defRPr lang="en-US"/>
            </a:lvl1pPr>
          </a:lstStyle>
          <a:p>
            <a:pPr>
              <a:defRPr/>
            </a:pPr>
            <a:endParaRPr lang="en-US" dirty="0"/>
          </a:p>
        </p:txBody>
      </p:sp>
      <p:sp>
        <p:nvSpPr>
          <p:cNvPr id="8" name="Slide Number Placeholder 5"/>
          <p:cNvSpPr>
            <a:spLocks noGrp="1"/>
          </p:cNvSpPr>
          <p:nvPr>
            <p:ph type="sldNum" sz="quarter" idx="12"/>
          </p:nvPr>
        </p:nvSpPr>
        <p:spPr>
          <a:xfrm>
            <a:off x="6767513" y="6427788"/>
            <a:ext cx="2133600" cy="365125"/>
          </a:xfrm>
          <a:prstGeom prst="rect">
            <a:avLst/>
          </a:prstGeom>
        </p:spPr>
        <p:txBody>
          <a:bodyPr vert="horz" lIns="0" tIns="0" rIns="0" bIns="0" rtlCol="0" anchor="b" anchorCtr="0"/>
          <a:lstStyle>
            <a:lvl1pPr algn="r" fontAlgn="auto">
              <a:spcBef>
                <a:spcPts val="0"/>
              </a:spcBef>
              <a:spcAft>
                <a:spcPts val="0"/>
              </a:spcAft>
              <a:defRPr sz="800" kern="0" smtClean="0">
                <a:solidFill>
                  <a:schemeClr val="tx1">
                    <a:tint val="75000"/>
                  </a:schemeClr>
                </a:solidFill>
                <a:latin typeface="Calibri" panose="020F0502020204030204" pitchFamily="34" charset="0"/>
                <a:ea typeface="Calibri" panose="020F0502020204030204" pitchFamily="34" charset="0"/>
                <a:cs typeface="Arial"/>
                <a:sym typeface="Arial"/>
              </a:defRPr>
            </a:lvl1pPr>
          </a:lstStyle>
          <a:p>
            <a:pPr>
              <a:defRPr/>
            </a:pPr>
            <a:fld id="{AC64CF7D-A3EA-42BB-82DE-349C60788F7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72864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8"/>
          <p:cNvSpPr>
            <a:spLocks noGrp="1" noChangeArrowheads="1"/>
          </p:cNvSpPr>
          <p:nvPr>
            <p:ph type="ftr" sz="quarter" idx="11"/>
          </p:nvPr>
        </p:nvSpPr>
        <p:spPr>
          <a:xfrm>
            <a:off x="0" y="6245225"/>
            <a:ext cx="9144000" cy="476250"/>
          </a:xfrm>
          <a:ln/>
        </p:spPr>
        <p:txBody>
          <a:bodyPr/>
          <a:lstStyle>
            <a:lvl1pPr>
              <a:defRPr lang="en-US"/>
            </a:lvl1pPr>
          </a:lstStyle>
          <a:p>
            <a:pPr>
              <a:defRPr/>
            </a:pPr>
            <a:endParaRPr lang="en-US" dirty="0"/>
          </a:p>
        </p:txBody>
      </p:sp>
      <p:sp>
        <p:nvSpPr>
          <p:cNvPr id="8" name="Slide Number Placeholder 5"/>
          <p:cNvSpPr>
            <a:spLocks noGrp="1"/>
          </p:cNvSpPr>
          <p:nvPr>
            <p:ph type="sldNum" sz="quarter" idx="12"/>
          </p:nvPr>
        </p:nvSpPr>
        <p:spPr>
          <a:xfrm>
            <a:off x="6767513" y="6427788"/>
            <a:ext cx="2133600" cy="365125"/>
          </a:xfrm>
          <a:prstGeom prst="rect">
            <a:avLst/>
          </a:prstGeom>
        </p:spPr>
        <p:txBody>
          <a:bodyPr vert="horz" lIns="0" tIns="0" rIns="0" bIns="0" rtlCol="0" anchor="b" anchorCtr="0"/>
          <a:lstStyle>
            <a:lvl1pPr algn="r" fontAlgn="auto">
              <a:spcBef>
                <a:spcPts val="0"/>
              </a:spcBef>
              <a:spcAft>
                <a:spcPts val="0"/>
              </a:spcAft>
              <a:defRPr sz="800" kern="0" smtClean="0">
                <a:solidFill>
                  <a:schemeClr val="tx1">
                    <a:tint val="75000"/>
                  </a:schemeClr>
                </a:solidFill>
                <a:latin typeface="Calibri" panose="020F0502020204030204" pitchFamily="34" charset="0"/>
                <a:ea typeface="Calibri" panose="020F0502020204030204" pitchFamily="34" charset="0"/>
                <a:cs typeface="Arial"/>
                <a:sym typeface="Arial"/>
              </a:defRPr>
            </a:lvl1pPr>
          </a:lstStyle>
          <a:p>
            <a:pPr>
              <a:defRPr/>
            </a:pPr>
            <a:fld id="{AC64CF7D-A3EA-42BB-82DE-349C60788F7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87515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17.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18.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5.xml"/><Relationship Id="rId1"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8" name="Rectangle 5"/>
          <p:cNvSpPr>
            <a:spLocks noGrp="1" noChangeArrowheads="1"/>
          </p:cNvSpPr>
          <p:nvPr>
            <p:ph type="title"/>
          </p:nvPr>
        </p:nvSpPr>
        <p:spPr bwMode="auto">
          <a:xfrm>
            <a:off x="457200" y="8626"/>
            <a:ext cx="5519738" cy="6901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SLIDE TITLE</a:t>
            </a:r>
          </a:p>
        </p:txBody>
      </p:sp>
      <p:sp>
        <p:nvSpPr>
          <p:cNvPr id="1029" name="Rectangle 6"/>
          <p:cNvSpPr>
            <a:spLocks noGrp="1" noChangeArrowheads="1"/>
          </p:cNvSpPr>
          <p:nvPr>
            <p:ph type="body" idx="1"/>
          </p:nvPr>
        </p:nvSpPr>
        <p:spPr bwMode="auto">
          <a:xfrm>
            <a:off x="446088"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2535" name="Rectangle 7"/>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anose="020F0502020204030204" pitchFamily="34" charset="0"/>
              </a:defRPr>
            </a:lvl1pPr>
          </a:lstStyle>
          <a:p>
            <a:pPr fontAlgn="base">
              <a:spcBef>
                <a:spcPct val="0"/>
              </a:spcBef>
              <a:spcAft>
                <a:spcPct val="0"/>
              </a:spcAft>
              <a:defRPr/>
            </a:pPr>
            <a:endParaRPr lang="en-US" dirty="0">
              <a:solidFill>
                <a:srgbClr val="000000"/>
              </a:solidFill>
            </a:endParaRPr>
          </a:p>
        </p:txBody>
      </p:sp>
      <p:sp>
        <p:nvSpPr>
          <p:cNvPr id="22536" name="Rectangle 8"/>
          <p:cNvSpPr>
            <a:spLocks noGrp="1" noChangeArrowheads="1"/>
          </p:cNvSpPr>
          <p:nvPr>
            <p:ph type="ftr" sz="quarter" idx="3"/>
          </p:nvPr>
        </p:nvSpPr>
        <p:spPr bwMode="auto">
          <a:xfrm>
            <a:off x="0" y="6245225"/>
            <a:ext cx="91440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lang="en-US"/>
            </a:lvl1pPr>
          </a:lstStyle>
          <a:p>
            <a:pPr fontAlgn="base">
              <a:spcBef>
                <a:spcPct val="0"/>
              </a:spcBef>
              <a:spcAft>
                <a:spcPct val="0"/>
              </a:spcAft>
              <a:defRPr/>
            </a:pPr>
            <a:endParaRPr lang="en-US" dirty="0"/>
          </a:p>
        </p:txBody>
      </p:sp>
      <p:sp>
        <p:nvSpPr>
          <p:cNvPr id="25" name="Slide Number Placeholder 5"/>
          <p:cNvSpPr>
            <a:spLocks noGrp="1"/>
          </p:cNvSpPr>
          <p:nvPr>
            <p:ph type="sldNum" sz="quarter" idx="4"/>
          </p:nvPr>
        </p:nvSpPr>
        <p:spPr>
          <a:xfrm>
            <a:off x="6767513" y="6427788"/>
            <a:ext cx="2133600" cy="365125"/>
          </a:xfrm>
          <a:prstGeom prst="rect">
            <a:avLst/>
          </a:prstGeom>
        </p:spPr>
        <p:txBody>
          <a:bodyPr vert="horz" lIns="0" tIns="0" rIns="0" bIns="0" rtlCol="0" anchor="b" anchorCtr="0"/>
          <a:lstStyle>
            <a:lvl1pPr algn="r" fontAlgn="auto">
              <a:spcBef>
                <a:spcPts val="0"/>
              </a:spcBef>
              <a:spcAft>
                <a:spcPts val="0"/>
              </a:spcAft>
              <a:defRPr sz="800" kern="0" smtClean="0">
                <a:solidFill>
                  <a:schemeClr val="tx1">
                    <a:tint val="75000"/>
                  </a:schemeClr>
                </a:solidFill>
                <a:latin typeface="Calibri" panose="020F0502020204030204" pitchFamily="34" charset="0"/>
                <a:ea typeface="Calibri" panose="020F0502020204030204" pitchFamily="34" charset="0"/>
                <a:cs typeface="Arial"/>
                <a:sym typeface="Arial"/>
              </a:defRPr>
            </a:lvl1pPr>
          </a:lstStyle>
          <a:p>
            <a:pPr>
              <a:defRPr/>
            </a:pPr>
            <a:fld id="{AC64CF7D-A3EA-42BB-82DE-349C60788F77}" type="slidenum">
              <a:rPr lang="en-US" smtClean="0">
                <a:solidFill>
                  <a:prstClr val="black">
                    <a:tint val="75000"/>
                  </a:prstClr>
                </a:solidFill>
              </a:rPr>
              <a:pPr>
                <a:defRPr/>
              </a:pPr>
              <a:t>‹#›</a:t>
            </a:fld>
            <a:endParaRPr lang="en-US" dirty="0">
              <a:solidFill>
                <a:prstClr val="black">
                  <a:tint val="75000"/>
                </a:prstClr>
              </a:solidFill>
            </a:endParaRPr>
          </a:p>
        </p:txBody>
      </p:sp>
      <p:pic>
        <p:nvPicPr>
          <p:cNvPr id="9" name="Picture 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56217" y="138831"/>
            <a:ext cx="2262910" cy="422974"/>
          </a:xfrm>
          <a:prstGeom prst="rect">
            <a:avLst/>
          </a:prstGeom>
        </p:spPr>
      </p:pic>
    </p:spTree>
    <p:extLst>
      <p:ext uri="{BB962C8B-B14F-4D97-AF65-F5344CB8AC3E}">
        <p14:creationId xmlns:p14="http://schemas.microsoft.com/office/powerpoint/2010/main" val="22408254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90" r:id="rId14"/>
  </p:sldLayoutIdLst>
  <p:hf hdr="0" dt="0"/>
  <p:txStyles>
    <p:titleStyle>
      <a:lvl1pPr algn="l" rtl="0" eaLnBrk="0" fontAlgn="base" hangingPunct="0">
        <a:spcBef>
          <a:spcPct val="0"/>
        </a:spcBef>
        <a:spcAft>
          <a:spcPct val="0"/>
        </a:spcAft>
        <a:defRPr sz="2000" b="1">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p:titleStyle>
    <p:bodyStyle>
      <a:lvl1pPr marL="342900" indent="-342900" algn="l" rtl="0" eaLnBrk="0" fontAlgn="base" hangingPunct="0">
        <a:spcBef>
          <a:spcPct val="50000"/>
        </a:spcBef>
        <a:spcAft>
          <a:spcPct val="0"/>
        </a:spcAft>
        <a:defRPr sz="2000" b="1">
          <a:solidFill>
            <a:schemeClr val="tx1"/>
          </a:solidFill>
          <a:latin typeface="Calibri" panose="020F0502020204030204" pitchFamily="34" charset="0"/>
          <a:ea typeface="+mn-ea"/>
          <a:cs typeface="+mn-cs"/>
        </a:defRPr>
      </a:lvl1pPr>
      <a:lvl2pPr marL="742950" indent="-285750" algn="l" rtl="0" eaLnBrk="0" fontAlgn="base" hangingPunct="0">
        <a:spcBef>
          <a:spcPct val="50000"/>
        </a:spcBef>
        <a:spcAft>
          <a:spcPct val="0"/>
        </a:spcAft>
        <a:buChar char="–"/>
        <a:defRPr>
          <a:solidFill>
            <a:schemeClr val="tx1"/>
          </a:solidFill>
          <a:latin typeface="Calibri" panose="020F0502020204030204" pitchFamily="34" charset="0"/>
        </a:defRPr>
      </a:lvl2pPr>
      <a:lvl3pPr marL="1143000" indent="-228600" algn="l" rtl="0" eaLnBrk="0" fontAlgn="base" hangingPunct="0">
        <a:spcBef>
          <a:spcPct val="50000"/>
        </a:spcBef>
        <a:spcAft>
          <a:spcPct val="0"/>
        </a:spcAft>
        <a:buChar char="•"/>
        <a:defRPr sz="1600">
          <a:solidFill>
            <a:schemeClr val="tx1"/>
          </a:solidFill>
          <a:latin typeface="Calibri" panose="020F0502020204030204" pitchFamily="34" charset="0"/>
        </a:defRPr>
      </a:lvl3pPr>
      <a:lvl4pPr marL="1600200" indent="-228600" algn="l" rtl="0" eaLnBrk="0" fontAlgn="base" hangingPunct="0">
        <a:spcBef>
          <a:spcPct val="50000"/>
        </a:spcBef>
        <a:spcAft>
          <a:spcPct val="0"/>
        </a:spcAft>
        <a:buChar char="–"/>
        <a:defRPr sz="1400">
          <a:solidFill>
            <a:schemeClr val="tx1"/>
          </a:solidFill>
          <a:latin typeface="Calibri" panose="020F0502020204030204" pitchFamily="34" charset="0"/>
        </a:defRPr>
      </a:lvl4pPr>
      <a:lvl5pPr marL="2057400" indent="-228600" algn="l" rtl="0" eaLnBrk="0" fontAlgn="base" hangingPunct="0">
        <a:spcBef>
          <a:spcPct val="50000"/>
        </a:spcBef>
        <a:spcAft>
          <a:spcPct val="0"/>
        </a:spcAft>
        <a:buChar char="»"/>
        <a:defRPr sz="1200">
          <a:solidFill>
            <a:schemeClr val="tx1"/>
          </a:solidFill>
          <a:latin typeface="Calibri" panose="020F0502020204030204" pitchFamily="34" charset="0"/>
        </a:defRPr>
      </a:lvl5pPr>
      <a:lvl6pPr marL="2514600" indent="-228600" algn="l" rtl="0" fontAlgn="base">
        <a:spcBef>
          <a:spcPct val="50000"/>
        </a:spcBef>
        <a:spcAft>
          <a:spcPct val="0"/>
        </a:spcAft>
        <a:buChar char="»"/>
        <a:defRPr sz="1200">
          <a:solidFill>
            <a:schemeClr val="tx1"/>
          </a:solidFill>
          <a:latin typeface="+mn-lt"/>
        </a:defRPr>
      </a:lvl6pPr>
      <a:lvl7pPr marL="2971800" indent="-228600" algn="l" rtl="0" fontAlgn="base">
        <a:spcBef>
          <a:spcPct val="50000"/>
        </a:spcBef>
        <a:spcAft>
          <a:spcPct val="0"/>
        </a:spcAft>
        <a:buChar char="»"/>
        <a:defRPr sz="1200">
          <a:solidFill>
            <a:schemeClr val="tx1"/>
          </a:solidFill>
          <a:latin typeface="+mn-lt"/>
        </a:defRPr>
      </a:lvl7pPr>
      <a:lvl8pPr marL="3429000" indent="-228600" algn="l" rtl="0" fontAlgn="base">
        <a:spcBef>
          <a:spcPct val="50000"/>
        </a:spcBef>
        <a:spcAft>
          <a:spcPct val="0"/>
        </a:spcAft>
        <a:buChar char="»"/>
        <a:defRPr sz="1200">
          <a:solidFill>
            <a:schemeClr val="tx1"/>
          </a:solidFill>
          <a:latin typeface="+mn-lt"/>
        </a:defRPr>
      </a:lvl8pPr>
      <a:lvl9pPr marL="3886200" indent="-228600" algn="l" rtl="0" fontAlgn="base">
        <a:spcBef>
          <a:spcPct val="5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20627" t="58210" r="4910" b="35007"/>
          <a:stretch/>
        </p:blipFill>
        <p:spPr>
          <a:xfrm>
            <a:off x="0" y="0"/>
            <a:ext cx="9255474" cy="690113"/>
          </a:xfrm>
          <a:prstGeom prst="rect">
            <a:avLst/>
          </a:prstGeom>
        </p:spPr>
      </p:pic>
      <p:sp>
        <p:nvSpPr>
          <p:cNvPr id="1028" name="Rectangle 5"/>
          <p:cNvSpPr>
            <a:spLocks noGrp="1" noChangeArrowheads="1"/>
          </p:cNvSpPr>
          <p:nvPr>
            <p:ph type="title"/>
          </p:nvPr>
        </p:nvSpPr>
        <p:spPr bwMode="auto">
          <a:xfrm>
            <a:off x="457200" y="8626"/>
            <a:ext cx="5519738" cy="6901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SLIDE TITLE</a:t>
            </a:r>
          </a:p>
        </p:txBody>
      </p:sp>
      <p:sp>
        <p:nvSpPr>
          <p:cNvPr id="1029" name="Rectangle 6"/>
          <p:cNvSpPr>
            <a:spLocks noGrp="1" noChangeArrowheads="1"/>
          </p:cNvSpPr>
          <p:nvPr>
            <p:ph type="body" idx="1"/>
          </p:nvPr>
        </p:nvSpPr>
        <p:spPr bwMode="auto">
          <a:xfrm>
            <a:off x="446088"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2535" name="Rectangle 7"/>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anose="020F0502020204030204" pitchFamily="34" charset="0"/>
              </a:defRPr>
            </a:lvl1pPr>
          </a:lstStyle>
          <a:p>
            <a:pPr fontAlgn="base">
              <a:spcBef>
                <a:spcPct val="0"/>
              </a:spcBef>
              <a:spcAft>
                <a:spcPct val="0"/>
              </a:spcAft>
              <a:defRPr/>
            </a:pPr>
            <a:endParaRPr lang="en-US" dirty="0">
              <a:solidFill>
                <a:srgbClr val="000000"/>
              </a:solidFill>
            </a:endParaRPr>
          </a:p>
        </p:txBody>
      </p:sp>
      <p:sp>
        <p:nvSpPr>
          <p:cNvPr id="22536" name="Rectangle 8"/>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anose="020F0502020204030204" pitchFamily="34" charset="0"/>
              </a:defRPr>
            </a:lvl1pPr>
          </a:lstStyle>
          <a:p>
            <a:pPr fontAlgn="base">
              <a:spcBef>
                <a:spcPct val="0"/>
              </a:spcBef>
              <a:spcAft>
                <a:spcPct val="0"/>
              </a:spcAft>
              <a:defRPr/>
            </a:pPr>
            <a:endParaRPr lang="en-US" dirty="0">
              <a:solidFill>
                <a:srgbClr val="000000"/>
              </a:solidFill>
            </a:endParaRPr>
          </a:p>
        </p:txBody>
      </p:sp>
      <p:sp>
        <p:nvSpPr>
          <p:cNvPr id="25" name="Slide Number Placeholder 5"/>
          <p:cNvSpPr>
            <a:spLocks noGrp="1"/>
          </p:cNvSpPr>
          <p:nvPr>
            <p:ph type="sldNum" sz="quarter" idx="4"/>
          </p:nvPr>
        </p:nvSpPr>
        <p:spPr>
          <a:xfrm>
            <a:off x="6767513" y="6427788"/>
            <a:ext cx="2133600" cy="365125"/>
          </a:xfrm>
          <a:prstGeom prst="rect">
            <a:avLst/>
          </a:prstGeom>
        </p:spPr>
        <p:txBody>
          <a:bodyPr vert="horz" lIns="0" tIns="0" rIns="0" bIns="0" rtlCol="0" anchor="b" anchorCtr="0"/>
          <a:lstStyle>
            <a:lvl1pPr algn="r" fontAlgn="auto">
              <a:spcBef>
                <a:spcPts val="0"/>
              </a:spcBef>
              <a:spcAft>
                <a:spcPts val="0"/>
              </a:spcAft>
              <a:defRPr sz="800" kern="0" smtClean="0">
                <a:solidFill>
                  <a:schemeClr val="tx1">
                    <a:tint val="75000"/>
                  </a:schemeClr>
                </a:solidFill>
                <a:latin typeface="Calibri" panose="020F0502020204030204" pitchFamily="34" charset="0"/>
                <a:ea typeface="Calibri" panose="020F0502020204030204" pitchFamily="34" charset="0"/>
                <a:cs typeface="Arial"/>
                <a:sym typeface="Arial"/>
              </a:defRPr>
            </a:lvl1pPr>
          </a:lstStyle>
          <a:p>
            <a:pPr>
              <a:defRPr/>
            </a:pPr>
            <a:fld id="{AC64CF7D-A3EA-42BB-82DE-349C60788F77}" type="slidenum">
              <a:rPr lang="en-US" smtClean="0">
                <a:solidFill>
                  <a:prstClr val="black">
                    <a:tint val="75000"/>
                  </a:prstClr>
                </a:solidFill>
              </a:rPr>
              <a:pPr>
                <a:defRPr/>
              </a:pPr>
              <a:t>‹#›</a:t>
            </a:fld>
            <a:endParaRPr lang="en-US" dirty="0">
              <a:solidFill>
                <a:prstClr val="black">
                  <a:tint val="75000"/>
                </a:prstClr>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6217" y="138831"/>
            <a:ext cx="2262910" cy="422974"/>
          </a:xfrm>
          <a:prstGeom prst="rect">
            <a:avLst/>
          </a:prstGeom>
        </p:spPr>
      </p:pic>
    </p:spTree>
    <p:extLst>
      <p:ext uri="{BB962C8B-B14F-4D97-AF65-F5344CB8AC3E}">
        <p14:creationId xmlns:p14="http://schemas.microsoft.com/office/powerpoint/2010/main" val="198647000"/>
      </p:ext>
    </p:extLst>
  </p:cSld>
  <p:clrMap bg1="lt1" tx1="dk1" bg2="lt2" tx2="dk2" accent1="accent1" accent2="accent2" accent3="accent3" accent4="accent4" accent5="accent5" accent6="accent6" hlink="hlink" folHlink="folHlink"/>
  <p:sldLayoutIdLst>
    <p:sldLayoutId id="2147483691" r:id="rId1"/>
    <p:sldLayoutId id="2147483693" r:id="rId2"/>
  </p:sldLayoutIdLst>
  <p:timing>
    <p:tnLst>
      <p:par>
        <p:cTn id="1" dur="indefinite" restart="never" nodeType="tmRoot"/>
      </p:par>
    </p:tnLst>
  </p:timing>
  <p:hf hdr="0" ftr="0" dt="0"/>
  <p:txStyles>
    <p:titleStyle>
      <a:lvl1pPr algn="l" rtl="0" eaLnBrk="0" fontAlgn="base" hangingPunct="0">
        <a:spcBef>
          <a:spcPct val="0"/>
        </a:spcBef>
        <a:spcAft>
          <a:spcPct val="0"/>
        </a:spcAft>
        <a:defRPr sz="2000" b="1">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p:titleStyle>
    <p:bodyStyle>
      <a:lvl1pPr marL="342900" indent="-342900" algn="l" rtl="0" eaLnBrk="0" fontAlgn="base" hangingPunct="0">
        <a:spcBef>
          <a:spcPct val="50000"/>
        </a:spcBef>
        <a:spcAft>
          <a:spcPct val="0"/>
        </a:spcAft>
        <a:defRPr sz="2000" b="1">
          <a:solidFill>
            <a:schemeClr val="tx1"/>
          </a:solidFill>
          <a:latin typeface="Calibri" panose="020F0502020204030204" pitchFamily="34" charset="0"/>
          <a:ea typeface="+mn-ea"/>
          <a:cs typeface="+mn-cs"/>
        </a:defRPr>
      </a:lvl1pPr>
      <a:lvl2pPr marL="742950" indent="-285750" algn="l" rtl="0" eaLnBrk="0" fontAlgn="base" hangingPunct="0">
        <a:spcBef>
          <a:spcPct val="50000"/>
        </a:spcBef>
        <a:spcAft>
          <a:spcPct val="0"/>
        </a:spcAft>
        <a:buChar char="–"/>
        <a:defRPr>
          <a:solidFill>
            <a:schemeClr val="tx1"/>
          </a:solidFill>
          <a:latin typeface="Calibri" panose="020F0502020204030204" pitchFamily="34" charset="0"/>
        </a:defRPr>
      </a:lvl2pPr>
      <a:lvl3pPr marL="1143000" indent="-228600" algn="l" rtl="0" eaLnBrk="0" fontAlgn="base" hangingPunct="0">
        <a:spcBef>
          <a:spcPct val="50000"/>
        </a:spcBef>
        <a:spcAft>
          <a:spcPct val="0"/>
        </a:spcAft>
        <a:buChar char="•"/>
        <a:defRPr sz="1600">
          <a:solidFill>
            <a:schemeClr val="tx1"/>
          </a:solidFill>
          <a:latin typeface="Calibri" panose="020F0502020204030204" pitchFamily="34" charset="0"/>
        </a:defRPr>
      </a:lvl3pPr>
      <a:lvl4pPr marL="1600200" indent="-228600" algn="l" rtl="0" eaLnBrk="0" fontAlgn="base" hangingPunct="0">
        <a:spcBef>
          <a:spcPct val="50000"/>
        </a:spcBef>
        <a:spcAft>
          <a:spcPct val="0"/>
        </a:spcAft>
        <a:buChar char="–"/>
        <a:defRPr sz="1400">
          <a:solidFill>
            <a:schemeClr val="tx1"/>
          </a:solidFill>
          <a:latin typeface="Calibri" panose="020F0502020204030204" pitchFamily="34" charset="0"/>
        </a:defRPr>
      </a:lvl4pPr>
      <a:lvl5pPr marL="2057400" indent="-228600" algn="l" rtl="0" eaLnBrk="0" fontAlgn="base" hangingPunct="0">
        <a:spcBef>
          <a:spcPct val="50000"/>
        </a:spcBef>
        <a:spcAft>
          <a:spcPct val="0"/>
        </a:spcAft>
        <a:buChar char="»"/>
        <a:defRPr sz="1200">
          <a:solidFill>
            <a:schemeClr val="tx1"/>
          </a:solidFill>
          <a:latin typeface="Calibri" panose="020F0502020204030204" pitchFamily="34" charset="0"/>
        </a:defRPr>
      </a:lvl5pPr>
      <a:lvl6pPr marL="2514600" indent="-228600" algn="l" rtl="0" fontAlgn="base">
        <a:spcBef>
          <a:spcPct val="50000"/>
        </a:spcBef>
        <a:spcAft>
          <a:spcPct val="0"/>
        </a:spcAft>
        <a:buChar char="»"/>
        <a:defRPr sz="1200">
          <a:solidFill>
            <a:schemeClr val="tx1"/>
          </a:solidFill>
          <a:latin typeface="+mn-lt"/>
        </a:defRPr>
      </a:lvl6pPr>
      <a:lvl7pPr marL="2971800" indent="-228600" algn="l" rtl="0" fontAlgn="base">
        <a:spcBef>
          <a:spcPct val="50000"/>
        </a:spcBef>
        <a:spcAft>
          <a:spcPct val="0"/>
        </a:spcAft>
        <a:buChar char="»"/>
        <a:defRPr sz="1200">
          <a:solidFill>
            <a:schemeClr val="tx1"/>
          </a:solidFill>
          <a:latin typeface="+mn-lt"/>
        </a:defRPr>
      </a:lvl7pPr>
      <a:lvl8pPr marL="3429000" indent="-228600" algn="l" rtl="0" fontAlgn="base">
        <a:spcBef>
          <a:spcPct val="50000"/>
        </a:spcBef>
        <a:spcAft>
          <a:spcPct val="0"/>
        </a:spcAft>
        <a:buChar char="»"/>
        <a:defRPr sz="1200">
          <a:solidFill>
            <a:schemeClr val="tx1"/>
          </a:solidFill>
          <a:latin typeface="+mn-lt"/>
        </a:defRPr>
      </a:lvl8pPr>
      <a:lvl9pPr marL="3886200" indent="-228600" algn="l" rtl="0" fontAlgn="base">
        <a:spcBef>
          <a:spcPct val="5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8809" t="57720" r="2741" b="35408"/>
          <a:stretch/>
        </p:blipFill>
        <p:spPr>
          <a:xfrm>
            <a:off x="0" y="0"/>
            <a:ext cx="9248877" cy="689215"/>
          </a:xfrm>
          <a:prstGeom prst="rect">
            <a:avLst/>
          </a:prstGeom>
        </p:spPr>
      </p:pic>
      <p:sp>
        <p:nvSpPr>
          <p:cNvPr id="1028" name="Rectangle 5"/>
          <p:cNvSpPr>
            <a:spLocks noGrp="1" noChangeArrowheads="1"/>
          </p:cNvSpPr>
          <p:nvPr>
            <p:ph type="title"/>
          </p:nvPr>
        </p:nvSpPr>
        <p:spPr bwMode="auto">
          <a:xfrm>
            <a:off x="457200" y="8626"/>
            <a:ext cx="5519738" cy="6901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SLIDE TITLE</a:t>
            </a:r>
          </a:p>
        </p:txBody>
      </p:sp>
      <p:sp>
        <p:nvSpPr>
          <p:cNvPr id="1029" name="Rectangle 6"/>
          <p:cNvSpPr>
            <a:spLocks noGrp="1" noChangeArrowheads="1"/>
          </p:cNvSpPr>
          <p:nvPr>
            <p:ph type="body" idx="1"/>
          </p:nvPr>
        </p:nvSpPr>
        <p:spPr bwMode="auto">
          <a:xfrm>
            <a:off x="446088"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2535" name="Rectangle 7"/>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anose="020F0502020204030204" pitchFamily="34" charset="0"/>
              </a:defRPr>
            </a:lvl1pPr>
          </a:lstStyle>
          <a:p>
            <a:pPr fontAlgn="base">
              <a:spcBef>
                <a:spcPct val="0"/>
              </a:spcBef>
              <a:spcAft>
                <a:spcPct val="0"/>
              </a:spcAft>
              <a:defRPr/>
            </a:pPr>
            <a:endParaRPr lang="en-US" dirty="0">
              <a:solidFill>
                <a:srgbClr val="000000"/>
              </a:solidFill>
            </a:endParaRPr>
          </a:p>
        </p:txBody>
      </p:sp>
      <p:sp>
        <p:nvSpPr>
          <p:cNvPr id="22536" name="Rectangle 8"/>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anose="020F0502020204030204" pitchFamily="34" charset="0"/>
              </a:defRPr>
            </a:lvl1pPr>
          </a:lstStyle>
          <a:p>
            <a:pPr fontAlgn="base">
              <a:spcBef>
                <a:spcPct val="0"/>
              </a:spcBef>
              <a:spcAft>
                <a:spcPct val="0"/>
              </a:spcAft>
              <a:defRPr/>
            </a:pPr>
            <a:endParaRPr lang="en-US" dirty="0">
              <a:solidFill>
                <a:srgbClr val="000000"/>
              </a:solidFill>
            </a:endParaRPr>
          </a:p>
        </p:txBody>
      </p:sp>
      <p:sp>
        <p:nvSpPr>
          <p:cNvPr id="25" name="Slide Number Placeholder 5"/>
          <p:cNvSpPr>
            <a:spLocks noGrp="1"/>
          </p:cNvSpPr>
          <p:nvPr>
            <p:ph type="sldNum" sz="quarter" idx="4"/>
          </p:nvPr>
        </p:nvSpPr>
        <p:spPr>
          <a:xfrm>
            <a:off x="6767513" y="6427788"/>
            <a:ext cx="2133600" cy="365125"/>
          </a:xfrm>
          <a:prstGeom prst="rect">
            <a:avLst/>
          </a:prstGeom>
        </p:spPr>
        <p:txBody>
          <a:bodyPr vert="horz" lIns="0" tIns="0" rIns="0" bIns="0" rtlCol="0" anchor="b" anchorCtr="0"/>
          <a:lstStyle>
            <a:lvl1pPr algn="r" fontAlgn="auto">
              <a:spcBef>
                <a:spcPts val="0"/>
              </a:spcBef>
              <a:spcAft>
                <a:spcPts val="0"/>
              </a:spcAft>
              <a:defRPr sz="800" kern="0" smtClean="0">
                <a:solidFill>
                  <a:schemeClr val="tx1">
                    <a:tint val="75000"/>
                  </a:schemeClr>
                </a:solidFill>
                <a:latin typeface="Calibri" panose="020F0502020204030204" pitchFamily="34" charset="0"/>
                <a:ea typeface="Calibri" panose="020F0502020204030204" pitchFamily="34" charset="0"/>
                <a:cs typeface="Arial"/>
                <a:sym typeface="Arial"/>
              </a:defRPr>
            </a:lvl1pPr>
          </a:lstStyle>
          <a:p>
            <a:pPr>
              <a:defRPr/>
            </a:pPr>
            <a:fld id="{AC64CF7D-A3EA-42BB-82DE-349C60788F77}" type="slidenum">
              <a:rPr lang="en-US" smtClean="0">
                <a:solidFill>
                  <a:prstClr val="black">
                    <a:tint val="75000"/>
                  </a:prstClr>
                </a:solidFill>
              </a:rPr>
              <a:pPr>
                <a:defRPr/>
              </a:pPr>
              <a:t>‹#›</a:t>
            </a:fld>
            <a:endParaRPr lang="en-US" dirty="0">
              <a:solidFill>
                <a:prstClr val="black">
                  <a:tint val="75000"/>
                </a:prstClr>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6217" y="138831"/>
            <a:ext cx="2262910" cy="422974"/>
          </a:xfrm>
          <a:prstGeom prst="rect">
            <a:avLst/>
          </a:prstGeom>
        </p:spPr>
      </p:pic>
    </p:spTree>
    <p:extLst>
      <p:ext uri="{BB962C8B-B14F-4D97-AF65-F5344CB8AC3E}">
        <p14:creationId xmlns:p14="http://schemas.microsoft.com/office/powerpoint/2010/main" val="3181296770"/>
      </p:ext>
    </p:extLst>
  </p:cSld>
  <p:clrMap bg1="lt1" tx1="dk1" bg2="lt2" tx2="dk2" accent1="accent1" accent2="accent2" accent3="accent3" accent4="accent4" accent5="accent5" accent6="accent6" hlink="hlink" folHlink="folHlink"/>
  <p:sldLayoutIdLst>
    <p:sldLayoutId id="2147483692" r:id="rId1"/>
  </p:sldLayoutIdLst>
  <p:timing>
    <p:tnLst>
      <p:par>
        <p:cTn id="1" dur="indefinite" restart="never" nodeType="tmRoot"/>
      </p:par>
    </p:tnLst>
  </p:timing>
  <p:hf hdr="0" ftr="0" dt="0"/>
  <p:txStyles>
    <p:titleStyle>
      <a:lvl1pPr algn="l" rtl="0" eaLnBrk="0" fontAlgn="base" hangingPunct="0">
        <a:spcBef>
          <a:spcPct val="0"/>
        </a:spcBef>
        <a:spcAft>
          <a:spcPct val="0"/>
        </a:spcAft>
        <a:defRPr sz="2000" b="1">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p:titleStyle>
    <p:bodyStyle>
      <a:lvl1pPr marL="342900" indent="-342900" algn="l" rtl="0" eaLnBrk="0" fontAlgn="base" hangingPunct="0">
        <a:spcBef>
          <a:spcPct val="50000"/>
        </a:spcBef>
        <a:spcAft>
          <a:spcPct val="0"/>
        </a:spcAft>
        <a:defRPr sz="2000" b="1">
          <a:solidFill>
            <a:schemeClr val="tx1"/>
          </a:solidFill>
          <a:latin typeface="Calibri" panose="020F0502020204030204" pitchFamily="34" charset="0"/>
          <a:ea typeface="+mn-ea"/>
          <a:cs typeface="+mn-cs"/>
        </a:defRPr>
      </a:lvl1pPr>
      <a:lvl2pPr marL="742950" indent="-285750" algn="l" rtl="0" eaLnBrk="0" fontAlgn="base" hangingPunct="0">
        <a:spcBef>
          <a:spcPct val="50000"/>
        </a:spcBef>
        <a:spcAft>
          <a:spcPct val="0"/>
        </a:spcAft>
        <a:buChar char="–"/>
        <a:defRPr>
          <a:solidFill>
            <a:schemeClr val="tx1"/>
          </a:solidFill>
          <a:latin typeface="Calibri" panose="020F0502020204030204" pitchFamily="34" charset="0"/>
        </a:defRPr>
      </a:lvl2pPr>
      <a:lvl3pPr marL="1143000" indent="-228600" algn="l" rtl="0" eaLnBrk="0" fontAlgn="base" hangingPunct="0">
        <a:spcBef>
          <a:spcPct val="50000"/>
        </a:spcBef>
        <a:spcAft>
          <a:spcPct val="0"/>
        </a:spcAft>
        <a:buChar char="•"/>
        <a:defRPr sz="1600">
          <a:solidFill>
            <a:schemeClr val="tx1"/>
          </a:solidFill>
          <a:latin typeface="Calibri" panose="020F0502020204030204" pitchFamily="34" charset="0"/>
        </a:defRPr>
      </a:lvl3pPr>
      <a:lvl4pPr marL="1600200" indent="-228600" algn="l" rtl="0" eaLnBrk="0" fontAlgn="base" hangingPunct="0">
        <a:spcBef>
          <a:spcPct val="50000"/>
        </a:spcBef>
        <a:spcAft>
          <a:spcPct val="0"/>
        </a:spcAft>
        <a:buChar char="–"/>
        <a:defRPr sz="1400">
          <a:solidFill>
            <a:schemeClr val="tx1"/>
          </a:solidFill>
          <a:latin typeface="Calibri" panose="020F0502020204030204" pitchFamily="34" charset="0"/>
        </a:defRPr>
      </a:lvl4pPr>
      <a:lvl5pPr marL="2057400" indent="-228600" algn="l" rtl="0" eaLnBrk="0" fontAlgn="base" hangingPunct="0">
        <a:spcBef>
          <a:spcPct val="50000"/>
        </a:spcBef>
        <a:spcAft>
          <a:spcPct val="0"/>
        </a:spcAft>
        <a:buChar char="»"/>
        <a:defRPr sz="1200">
          <a:solidFill>
            <a:schemeClr val="tx1"/>
          </a:solidFill>
          <a:latin typeface="Calibri" panose="020F0502020204030204" pitchFamily="34" charset="0"/>
        </a:defRPr>
      </a:lvl5pPr>
      <a:lvl6pPr marL="2514600" indent="-228600" algn="l" rtl="0" fontAlgn="base">
        <a:spcBef>
          <a:spcPct val="50000"/>
        </a:spcBef>
        <a:spcAft>
          <a:spcPct val="0"/>
        </a:spcAft>
        <a:buChar char="»"/>
        <a:defRPr sz="1200">
          <a:solidFill>
            <a:schemeClr val="tx1"/>
          </a:solidFill>
          <a:latin typeface="+mn-lt"/>
        </a:defRPr>
      </a:lvl6pPr>
      <a:lvl7pPr marL="2971800" indent="-228600" algn="l" rtl="0" fontAlgn="base">
        <a:spcBef>
          <a:spcPct val="50000"/>
        </a:spcBef>
        <a:spcAft>
          <a:spcPct val="0"/>
        </a:spcAft>
        <a:buChar char="»"/>
        <a:defRPr sz="1200">
          <a:solidFill>
            <a:schemeClr val="tx1"/>
          </a:solidFill>
          <a:latin typeface="+mn-lt"/>
        </a:defRPr>
      </a:lvl7pPr>
      <a:lvl8pPr marL="3429000" indent="-228600" algn="l" rtl="0" fontAlgn="base">
        <a:spcBef>
          <a:spcPct val="50000"/>
        </a:spcBef>
        <a:spcAft>
          <a:spcPct val="0"/>
        </a:spcAft>
        <a:buChar char="»"/>
        <a:defRPr sz="1200">
          <a:solidFill>
            <a:schemeClr val="tx1"/>
          </a:solidFill>
          <a:latin typeface="+mn-lt"/>
        </a:defRPr>
      </a:lvl8pPr>
      <a:lvl9pPr marL="3886200" indent="-228600" algn="l" rtl="0" fontAlgn="base">
        <a:spcBef>
          <a:spcPct val="5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6476" t="42083" r="16834" b="53889"/>
          <a:stretch/>
        </p:blipFill>
        <p:spPr>
          <a:xfrm>
            <a:off x="0" y="0"/>
            <a:ext cx="9159401" cy="666750"/>
          </a:xfrm>
          <a:prstGeom prst="rect">
            <a:avLst/>
          </a:prstGeom>
        </p:spPr>
      </p:pic>
      <p:sp>
        <p:nvSpPr>
          <p:cNvPr id="1028" name="Rectangle 5"/>
          <p:cNvSpPr>
            <a:spLocks noGrp="1" noChangeArrowheads="1"/>
          </p:cNvSpPr>
          <p:nvPr>
            <p:ph type="title"/>
          </p:nvPr>
        </p:nvSpPr>
        <p:spPr bwMode="auto">
          <a:xfrm>
            <a:off x="457200" y="8626"/>
            <a:ext cx="5519738" cy="6901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SLIDE TITLE</a:t>
            </a:r>
          </a:p>
        </p:txBody>
      </p:sp>
      <p:sp>
        <p:nvSpPr>
          <p:cNvPr id="1029" name="Rectangle 6"/>
          <p:cNvSpPr>
            <a:spLocks noGrp="1" noChangeArrowheads="1"/>
          </p:cNvSpPr>
          <p:nvPr>
            <p:ph type="body" idx="1"/>
          </p:nvPr>
        </p:nvSpPr>
        <p:spPr bwMode="auto">
          <a:xfrm>
            <a:off x="446088"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2535" name="Rectangle 7"/>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anose="020F0502020204030204" pitchFamily="34" charset="0"/>
              </a:defRPr>
            </a:lvl1pPr>
          </a:lstStyle>
          <a:p>
            <a:pPr fontAlgn="base">
              <a:spcBef>
                <a:spcPct val="0"/>
              </a:spcBef>
              <a:spcAft>
                <a:spcPct val="0"/>
              </a:spcAft>
              <a:defRPr/>
            </a:pPr>
            <a:endParaRPr lang="en-US" dirty="0">
              <a:solidFill>
                <a:srgbClr val="000000"/>
              </a:solidFill>
            </a:endParaRPr>
          </a:p>
        </p:txBody>
      </p:sp>
      <p:sp>
        <p:nvSpPr>
          <p:cNvPr id="22536" name="Rectangle 8"/>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anose="020F0502020204030204" pitchFamily="34" charset="0"/>
              </a:defRPr>
            </a:lvl1pPr>
          </a:lstStyle>
          <a:p>
            <a:pPr fontAlgn="base">
              <a:spcBef>
                <a:spcPct val="0"/>
              </a:spcBef>
              <a:spcAft>
                <a:spcPct val="0"/>
              </a:spcAft>
              <a:defRPr/>
            </a:pPr>
            <a:endParaRPr lang="en-US" dirty="0">
              <a:solidFill>
                <a:srgbClr val="000000"/>
              </a:solidFill>
            </a:endParaRPr>
          </a:p>
        </p:txBody>
      </p:sp>
      <p:sp>
        <p:nvSpPr>
          <p:cNvPr id="25" name="Slide Number Placeholder 5"/>
          <p:cNvSpPr>
            <a:spLocks noGrp="1"/>
          </p:cNvSpPr>
          <p:nvPr>
            <p:ph type="sldNum" sz="quarter" idx="4"/>
          </p:nvPr>
        </p:nvSpPr>
        <p:spPr>
          <a:xfrm>
            <a:off x="6767513" y="6427788"/>
            <a:ext cx="2133600" cy="365125"/>
          </a:xfrm>
          <a:prstGeom prst="rect">
            <a:avLst/>
          </a:prstGeom>
        </p:spPr>
        <p:txBody>
          <a:bodyPr vert="horz" lIns="0" tIns="0" rIns="0" bIns="0" rtlCol="0" anchor="b" anchorCtr="0"/>
          <a:lstStyle>
            <a:lvl1pPr algn="r" fontAlgn="auto">
              <a:spcBef>
                <a:spcPts val="0"/>
              </a:spcBef>
              <a:spcAft>
                <a:spcPts val="0"/>
              </a:spcAft>
              <a:defRPr sz="800" kern="0" smtClean="0">
                <a:solidFill>
                  <a:schemeClr val="tx1">
                    <a:tint val="75000"/>
                  </a:schemeClr>
                </a:solidFill>
                <a:latin typeface="Calibri" panose="020F0502020204030204" pitchFamily="34" charset="0"/>
                <a:ea typeface="Calibri" panose="020F0502020204030204" pitchFamily="34" charset="0"/>
                <a:cs typeface="Arial"/>
                <a:sym typeface="Arial"/>
              </a:defRPr>
            </a:lvl1pPr>
          </a:lstStyle>
          <a:p>
            <a:pPr>
              <a:defRPr/>
            </a:pPr>
            <a:fld id="{AC64CF7D-A3EA-42BB-82DE-349C60788F77}" type="slidenum">
              <a:rPr lang="en-US" smtClean="0">
                <a:solidFill>
                  <a:prstClr val="black">
                    <a:tint val="75000"/>
                  </a:prstClr>
                </a:solidFill>
              </a:rPr>
              <a:pPr>
                <a:defRPr/>
              </a:pPr>
              <a:t>‹#›</a:t>
            </a:fld>
            <a:endParaRPr lang="en-US" dirty="0">
              <a:solidFill>
                <a:prstClr val="black">
                  <a:tint val="75000"/>
                </a:prstClr>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6217" y="138831"/>
            <a:ext cx="2262910" cy="422974"/>
          </a:xfrm>
          <a:prstGeom prst="rect">
            <a:avLst/>
          </a:prstGeom>
        </p:spPr>
      </p:pic>
    </p:spTree>
    <p:extLst>
      <p:ext uri="{BB962C8B-B14F-4D97-AF65-F5344CB8AC3E}">
        <p14:creationId xmlns:p14="http://schemas.microsoft.com/office/powerpoint/2010/main" val="1295811930"/>
      </p:ext>
    </p:extLst>
  </p:cSld>
  <p:clrMap bg1="lt1" tx1="dk1" bg2="lt2" tx2="dk2" accent1="accent1" accent2="accent2" accent3="accent3" accent4="accent4" accent5="accent5" accent6="accent6" hlink="hlink" folHlink="folHlink"/>
  <p:sldLayoutIdLst>
    <p:sldLayoutId id="2147483699" r:id="rId1"/>
  </p:sldLayoutIdLst>
  <p:timing>
    <p:tnLst>
      <p:par>
        <p:cTn id="1" dur="indefinite" restart="never" nodeType="tmRoot"/>
      </p:par>
    </p:tnLst>
  </p:timing>
  <p:hf hdr="0" ftr="0" dt="0"/>
  <p:txStyles>
    <p:titleStyle>
      <a:lvl1pPr algn="l" rtl="0" eaLnBrk="0" fontAlgn="base" hangingPunct="0">
        <a:spcBef>
          <a:spcPct val="0"/>
        </a:spcBef>
        <a:spcAft>
          <a:spcPct val="0"/>
        </a:spcAft>
        <a:defRPr sz="2000" b="1">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p:titleStyle>
    <p:bodyStyle>
      <a:lvl1pPr marL="342900" indent="-342900" algn="l" rtl="0" eaLnBrk="0" fontAlgn="base" hangingPunct="0">
        <a:spcBef>
          <a:spcPct val="50000"/>
        </a:spcBef>
        <a:spcAft>
          <a:spcPct val="0"/>
        </a:spcAft>
        <a:defRPr sz="2000" b="1">
          <a:solidFill>
            <a:schemeClr val="tx1"/>
          </a:solidFill>
          <a:latin typeface="Calibri" panose="020F0502020204030204" pitchFamily="34" charset="0"/>
          <a:ea typeface="+mn-ea"/>
          <a:cs typeface="+mn-cs"/>
        </a:defRPr>
      </a:lvl1pPr>
      <a:lvl2pPr marL="742950" indent="-285750" algn="l" rtl="0" eaLnBrk="0" fontAlgn="base" hangingPunct="0">
        <a:spcBef>
          <a:spcPct val="50000"/>
        </a:spcBef>
        <a:spcAft>
          <a:spcPct val="0"/>
        </a:spcAft>
        <a:buChar char="–"/>
        <a:defRPr>
          <a:solidFill>
            <a:schemeClr val="tx1"/>
          </a:solidFill>
          <a:latin typeface="Calibri" panose="020F0502020204030204" pitchFamily="34" charset="0"/>
        </a:defRPr>
      </a:lvl2pPr>
      <a:lvl3pPr marL="1143000" indent="-228600" algn="l" rtl="0" eaLnBrk="0" fontAlgn="base" hangingPunct="0">
        <a:spcBef>
          <a:spcPct val="50000"/>
        </a:spcBef>
        <a:spcAft>
          <a:spcPct val="0"/>
        </a:spcAft>
        <a:buChar char="•"/>
        <a:defRPr sz="1600">
          <a:solidFill>
            <a:schemeClr val="tx1"/>
          </a:solidFill>
          <a:latin typeface="Calibri" panose="020F0502020204030204" pitchFamily="34" charset="0"/>
        </a:defRPr>
      </a:lvl3pPr>
      <a:lvl4pPr marL="1600200" indent="-228600" algn="l" rtl="0" eaLnBrk="0" fontAlgn="base" hangingPunct="0">
        <a:spcBef>
          <a:spcPct val="50000"/>
        </a:spcBef>
        <a:spcAft>
          <a:spcPct val="0"/>
        </a:spcAft>
        <a:buChar char="–"/>
        <a:defRPr sz="1400">
          <a:solidFill>
            <a:schemeClr val="tx1"/>
          </a:solidFill>
          <a:latin typeface="Calibri" panose="020F0502020204030204" pitchFamily="34" charset="0"/>
        </a:defRPr>
      </a:lvl4pPr>
      <a:lvl5pPr marL="2057400" indent="-228600" algn="l" rtl="0" eaLnBrk="0" fontAlgn="base" hangingPunct="0">
        <a:spcBef>
          <a:spcPct val="50000"/>
        </a:spcBef>
        <a:spcAft>
          <a:spcPct val="0"/>
        </a:spcAft>
        <a:buChar char="»"/>
        <a:defRPr sz="1200">
          <a:solidFill>
            <a:schemeClr val="tx1"/>
          </a:solidFill>
          <a:latin typeface="Calibri" panose="020F0502020204030204" pitchFamily="34" charset="0"/>
        </a:defRPr>
      </a:lvl5pPr>
      <a:lvl6pPr marL="2514600" indent="-228600" algn="l" rtl="0" fontAlgn="base">
        <a:spcBef>
          <a:spcPct val="50000"/>
        </a:spcBef>
        <a:spcAft>
          <a:spcPct val="0"/>
        </a:spcAft>
        <a:buChar char="»"/>
        <a:defRPr sz="1200">
          <a:solidFill>
            <a:schemeClr val="tx1"/>
          </a:solidFill>
          <a:latin typeface="+mn-lt"/>
        </a:defRPr>
      </a:lvl6pPr>
      <a:lvl7pPr marL="2971800" indent="-228600" algn="l" rtl="0" fontAlgn="base">
        <a:spcBef>
          <a:spcPct val="50000"/>
        </a:spcBef>
        <a:spcAft>
          <a:spcPct val="0"/>
        </a:spcAft>
        <a:buChar char="»"/>
        <a:defRPr sz="1200">
          <a:solidFill>
            <a:schemeClr val="tx1"/>
          </a:solidFill>
          <a:latin typeface="+mn-lt"/>
        </a:defRPr>
      </a:lvl7pPr>
      <a:lvl8pPr marL="3429000" indent="-228600" algn="l" rtl="0" fontAlgn="base">
        <a:spcBef>
          <a:spcPct val="50000"/>
        </a:spcBef>
        <a:spcAft>
          <a:spcPct val="0"/>
        </a:spcAft>
        <a:buChar char="»"/>
        <a:defRPr sz="1200">
          <a:solidFill>
            <a:schemeClr val="tx1"/>
          </a:solidFill>
          <a:latin typeface="+mn-lt"/>
        </a:defRPr>
      </a:lvl8pPr>
      <a:lvl9pPr marL="3886200" indent="-228600" algn="l" rtl="0" fontAlgn="base">
        <a:spcBef>
          <a:spcPct val="5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Rectangle 5"/>
          <p:cNvSpPr>
            <a:spLocks noGrp="1" noChangeArrowheads="1"/>
          </p:cNvSpPr>
          <p:nvPr>
            <p:ph type="title"/>
          </p:nvPr>
        </p:nvSpPr>
        <p:spPr bwMode="auto">
          <a:xfrm>
            <a:off x="457200" y="1143001"/>
            <a:ext cx="5519738"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SLIDE TITLE</a:t>
            </a:r>
          </a:p>
        </p:txBody>
      </p:sp>
      <p:sp>
        <p:nvSpPr>
          <p:cNvPr id="22535" name="Rectangle 7"/>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anose="020F0502020204030204" pitchFamily="34" charset="0"/>
              </a:defRPr>
            </a:lvl1pPr>
          </a:lstStyle>
          <a:p>
            <a:pPr fontAlgn="base">
              <a:spcBef>
                <a:spcPct val="0"/>
              </a:spcBef>
              <a:spcAft>
                <a:spcPct val="0"/>
              </a:spcAft>
              <a:defRPr/>
            </a:pPr>
            <a:endParaRPr lang="en-US" dirty="0">
              <a:solidFill>
                <a:srgbClr val="000000"/>
              </a:solidFill>
            </a:endParaRPr>
          </a:p>
        </p:txBody>
      </p:sp>
      <p:sp>
        <p:nvSpPr>
          <p:cNvPr id="22536" name="Rectangle 8"/>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anose="020F0502020204030204" pitchFamily="34" charset="0"/>
              </a:defRPr>
            </a:lvl1pPr>
          </a:lstStyle>
          <a:p>
            <a:pPr fontAlgn="base">
              <a:spcBef>
                <a:spcPct val="0"/>
              </a:spcBef>
              <a:spcAft>
                <a:spcPct val="0"/>
              </a:spcAft>
              <a:defRPr/>
            </a:pPr>
            <a:endParaRPr lang="en-US" dirty="0">
              <a:solidFill>
                <a:srgbClr val="000000"/>
              </a:solidFill>
            </a:endParaRPr>
          </a:p>
        </p:txBody>
      </p:sp>
      <p:sp>
        <p:nvSpPr>
          <p:cNvPr id="25" name="Slide Number Placeholder 5"/>
          <p:cNvSpPr>
            <a:spLocks noGrp="1"/>
          </p:cNvSpPr>
          <p:nvPr>
            <p:ph type="sldNum" sz="quarter" idx="4"/>
          </p:nvPr>
        </p:nvSpPr>
        <p:spPr>
          <a:xfrm>
            <a:off x="6767513" y="6427788"/>
            <a:ext cx="2133600" cy="365125"/>
          </a:xfrm>
          <a:prstGeom prst="rect">
            <a:avLst/>
          </a:prstGeom>
        </p:spPr>
        <p:txBody>
          <a:bodyPr vert="horz" lIns="0" tIns="0" rIns="0" bIns="0" rtlCol="0" anchor="b" anchorCtr="0"/>
          <a:lstStyle>
            <a:lvl1pPr algn="r" fontAlgn="auto">
              <a:spcBef>
                <a:spcPts val="0"/>
              </a:spcBef>
              <a:spcAft>
                <a:spcPts val="0"/>
              </a:spcAft>
              <a:defRPr sz="800" kern="0" smtClean="0">
                <a:solidFill>
                  <a:schemeClr val="tx1">
                    <a:tint val="75000"/>
                  </a:schemeClr>
                </a:solidFill>
                <a:latin typeface="Calibri" panose="020F0502020204030204" pitchFamily="34" charset="0"/>
                <a:ea typeface="Calibri" panose="020F0502020204030204" pitchFamily="34" charset="0"/>
                <a:cs typeface="Arial"/>
                <a:sym typeface="Arial"/>
              </a:defRPr>
            </a:lvl1pPr>
          </a:lstStyle>
          <a:p>
            <a:pPr>
              <a:defRPr/>
            </a:pPr>
            <a:fld id="{AC64CF7D-A3EA-42BB-82DE-349C60788F77}" type="slidenum">
              <a:rPr lang="en-US" smtClean="0">
                <a:solidFill>
                  <a:prstClr val="black">
                    <a:tint val="75000"/>
                  </a:prstClr>
                </a:solidFill>
              </a:rPr>
              <a:pPr>
                <a:defRPr/>
              </a:pPr>
              <a:t>‹#›</a:t>
            </a:fld>
            <a:endParaRPr lang="en-US" dirty="0">
              <a:solidFill>
                <a:prstClr val="black">
                  <a:tint val="75000"/>
                </a:prstClr>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1" y="413225"/>
            <a:ext cx="2215900" cy="414187"/>
          </a:xfrm>
          <a:prstGeom prst="rect">
            <a:avLst/>
          </a:prstGeom>
        </p:spPr>
      </p:pic>
    </p:spTree>
    <p:extLst>
      <p:ext uri="{BB962C8B-B14F-4D97-AF65-F5344CB8AC3E}">
        <p14:creationId xmlns:p14="http://schemas.microsoft.com/office/powerpoint/2010/main" val="680171801"/>
      </p:ext>
    </p:extLst>
  </p:cSld>
  <p:clrMap bg1="lt1" tx1="dk1" bg2="lt2" tx2="dk2" accent1="accent1" accent2="accent2" accent3="accent3" accent4="accent4" accent5="accent5" accent6="accent6" hlink="hlink" folHlink="folHlink"/>
  <p:sldLayoutIdLst>
    <p:sldLayoutId id="2147483687" r:id="rId1"/>
  </p:sldLayoutIdLst>
  <p:hf hdr="0" ftr="0" dt="0"/>
  <p:txStyles>
    <p:titleStyle>
      <a:lvl1pPr algn="l" rtl="0" eaLnBrk="0" fontAlgn="base" hangingPunct="0">
        <a:spcBef>
          <a:spcPct val="0"/>
        </a:spcBef>
        <a:spcAft>
          <a:spcPct val="0"/>
        </a:spcAft>
        <a:defRPr sz="2000" b="1">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p:titleStyle>
    <p:bodyStyle>
      <a:lvl1pPr marL="342900" indent="-342900" algn="l" rtl="0" eaLnBrk="0" fontAlgn="base" hangingPunct="0">
        <a:spcBef>
          <a:spcPct val="50000"/>
        </a:spcBef>
        <a:spcAft>
          <a:spcPct val="0"/>
        </a:spcAft>
        <a:defRPr sz="2000" b="1">
          <a:solidFill>
            <a:schemeClr val="tx1"/>
          </a:solidFill>
          <a:latin typeface="+mn-lt"/>
          <a:ea typeface="+mn-ea"/>
          <a:cs typeface="+mn-cs"/>
        </a:defRPr>
      </a:lvl1pPr>
      <a:lvl2pPr marL="742950" indent="-285750" algn="l" rtl="0" eaLnBrk="0" fontAlgn="base" hangingPunct="0">
        <a:spcBef>
          <a:spcPct val="50000"/>
        </a:spcBef>
        <a:spcAft>
          <a:spcPct val="0"/>
        </a:spcAft>
        <a:buChar char="–"/>
        <a:defRPr>
          <a:solidFill>
            <a:schemeClr val="tx1"/>
          </a:solidFill>
          <a:latin typeface="+mn-lt"/>
        </a:defRPr>
      </a:lvl2pPr>
      <a:lvl3pPr marL="1143000" indent="-228600" algn="l" rtl="0" eaLnBrk="0" fontAlgn="base" hangingPunct="0">
        <a:spcBef>
          <a:spcPct val="50000"/>
        </a:spcBef>
        <a:spcAft>
          <a:spcPct val="0"/>
        </a:spcAft>
        <a:buChar char="•"/>
        <a:defRPr sz="1600">
          <a:solidFill>
            <a:schemeClr val="tx1"/>
          </a:solidFill>
          <a:latin typeface="+mn-lt"/>
        </a:defRPr>
      </a:lvl3pPr>
      <a:lvl4pPr marL="1600200" indent="-228600" algn="l" rtl="0" eaLnBrk="0" fontAlgn="base" hangingPunct="0">
        <a:spcBef>
          <a:spcPct val="50000"/>
        </a:spcBef>
        <a:spcAft>
          <a:spcPct val="0"/>
        </a:spcAft>
        <a:buChar char="–"/>
        <a:defRPr sz="1400">
          <a:solidFill>
            <a:schemeClr val="tx1"/>
          </a:solidFill>
          <a:latin typeface="+mn-lt"/>
        </a:defRPr>
      </a:lvl4pPr>
      <a:lvl5pPr marL="2057400" indent="-228600" algn="l" rtl="0" eaLnBrk="0" fontAlgn="base" hangingPunct="0">
        <a:spcBef>
          <a:spcPct val="50000"/>
        </a:spcBef>
        <a:spcAft>
          <a:spcPct val="0"/>
        </a:spcAft>
        <a:buChar char="»"/>
        <a:defRPr sz="1200">
          <a:solidFill>
            <a:schemeClr val="tx1"/>
          </a:solidFill>
          <a:latin typeface="+mn-lt"/>
        </a:defRPr>
      </a:lvl5pPr>
      <a:lvl6pPr marL="2514600" indent="-228600" algn="l" rtl="0" fontAlgn="base">
        <a:spcBef>
          <a:spcPct val="50000"/>
        </a:spcBef>
        <a:spcAft>
          <a:spcPct val="0"/>
        </a:spcAft>
        <a:buChar char="»"/>
        <a:defRPr sz="1200">
          <a:solidFill>
            <a:schemeClr val="tx1"/>
          </a:solidFill>
          <a:latin typeface="+mn-lt"/>
        </a:defRPr>
      </a:lvl6pPr>
      <a:lvl7pPr marL="2971800" indent="-228600" algn="l" rtl="0" fontAlgn="base">
        <a:spcBef>
          <a:spcPct val="50000"/>
        </a:spcBef>
        <a:spcAft>
          <a:spcPct val="0"/>
        </a:spcAft>
        <a:buChar char="»"/>
        <a:defRPr sz="1200">
          <a:solidFill>
            <a:schemeClr val="tx1"/>
          </a:solidFill>
          <a:latin typeface="+mn-lt"/>
        </a:defRPr>
      </a:lvl7pPr>
      <a:lvl8pPr marL="3429000" indent="-228600" algn="l" rtl="0" fontAlgn="base">
        <a:spcBef>
          <a:spcPct val="50000"/>
        </a:spcBef>
        <a:spcAft>
          <a:spcPct val="0"/>
        </a:spcAft>
        <a:buChar char="»"/>
        <a:defRPr sz="1200">
          <a:solidFill>
            <a:schemeClr val="tx1"/>
          </a:solidFill>
          <a:latin typeface="+mn-lt"/>
        </a:defRPr>
      </a:lvl8pPr>
      <a:lvl9pPr marL="3886200" indent="-228600" algn="l" rtl="0" fontAlgn="base">
        <a:spcBef>
          <a:spcPct val="5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53143"/>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6217" y="138831"/>
            <a:ext cx="2262910" cy="422974"/>
          </a:xfrm>
          <a:prstGeom prst="rect">
            <a:avLst/>
          </a:prstGeom>
        </p:spPr>
      </p:pic>
      <p:sp>
        <p:nvSpPr>
          <p:cNvPr id="6146" name="Rectangle 2"/>
          <p:cNvSpPr>
            <a:spLocks noGrp="1" noChangeArrowheads="1"/>
          </p:cNvSpPr>
          <p:nvPr>
            <p:ph type="title"/>
          </p:nvPr>
        </p:nvSpPr>
        <p:spPr bwMode="auto">
          <a:xfrm>
            <a:off x="457200" y="1"/>
            <a:ext cx="5519738" cy="72571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Slide Title</a:t>
            </a:r>
          </a:p>
        </p:txBody>
      </p:sp>
      <p:sp>
        <p:nvSpPr>
          <p:cNvPr id="6147" name="Rectangle 3"/>
          <p:cNvSpPr>
            <a:spLocks noGrp="1" noChangeArrowheads="1"/>
          </p:cNvSpPr>
          <p:nvPr>
            <p:ph type="body" idx="1"/>
          </p:nvPr>
        </p:nvSpPr>
        <p:spPr bwMode="auto">
          <a:xfrm>
            <a:off x="446088"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Calibri" panose="020F0502020204030204" pitchFamily="34" charset="0"/>
              </a:defRPr>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Calibri" panose="020F0502020204030204" pitchFamily="34" charset="0"/>
              </a:defRPr>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rgbClr val="6A6D6E"/>
                </a:solidFill>
                <a:latin typeface="Calibri" panose="020F0502020204030204" pitchFamily="34" charset="0"/>
              </a:defRPr>
            </a:lvl1pPr>
          </a:lstStyle>
          <a:p>
            <a:pPr fontAlgn="base">
              <a:spcBef>
                <a:spcPct val="0"/>
              </a:spcBef>
              <a:spcAft>
                <a:spcPct val="0"/>
              </a:spcAft>
              <a:defRPr/>
            </a:pPr>
            <a:fld id="{098F27AE-F8A1-453E-8C2F-3FD5FC6AA2AE}"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345911666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2000" b="1">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p:titleStyle>
    <p:bodyStyle>
      <a:lvl1pPr marL="342900" indent="-342900" algn="l" rtl="0" eaLnBrk="0" fontAlgn="base" hangingPunct="0">
        <a:spcBef>
          <a:spcPct val="50000"/>
        </a:spcBef>
        <a:spcAft>
          <a:spcPct val="0"/>
        </a:spcAft>
        <a:buChar char="•"/>
        <a:defRPr sz="2400">
          <a:solidFill>
            <a:schemeClr val="tx1"/>
          </a:solidFill>
          <a:latin typeface="Calibri" panose="020F0502020204030204" pitchFamily="34" charset="0"/>
          <a:ea typeface="+mn-ea"/>
          <a:cs typeface="+mn-cs"/>
        </a:defRPr>
      </a:lvl1pPr>
      <a:lvl2pPr marL="742950" indent="-285750" algn="l" rtl="0" eaLnBrk="0" fontAlgn="base" hangingPunct="0">
        <a:spcBef>
          <a:spcPct val="50000"/>
        </a:spcBef>
        <a:spcAft>
          <a:spcPct val="0"/>
        </a:spcAft>
        <a:buChar char="–"/>
        <a:defRPr sz="2000">
          <a:solidFill>
            <a:schemeClr val="tx1"/>
          </a:solidFill>
          <a:latin typeface="Calibri" panose="020F0502020204030204" pitchFamily="34" charset="0"/>
        </a:defRPr>
      </a:lvl2pPr>
      <a:lvl3pPr marL="1143000" indent="-228600" algn="l" rtl="0" eaLnBrk="0" fontAlgn="base" hangingPunct="0">
        <a:spcBef>
          <a:spcPct val="50000"/>
        </a:spcBef>
        <a:spcAft>
          <a:spcPct val="0"/>
        </a:spcAft>
        <a:buChar char="•"/>
        <a:defRPr>
          <a:solidFill>
            <a:schemeClr val="tx1"/>
          </a:solidFill>
          <a:latin typeface="Calibri" panose="020F0502020204030204" pitchFamily="34" charset="0"/>
        </a:defRPr>
      </a:lvl3pPr>
      <a:lvl4pPr marL="1600200" indent="-228600" algn="l" rtl="0" eaLnBrk="0" fontAlgn="base" hangingPunct="0">
        <a:spcBef>
          <a:spcPct val="50000"/>
        </a:spcBef>
        <a:spcAft>
          <a:spcPct val="0"/>
        </a:spcAft>
        <a:buChar char="–"/>
        <a:defRPr sz="1600">
          <a:solidFill>
            <a:schemeClr val="tx1"/>
          </a:solidFill>
          <a:latin typeface="Calibri" panose="020F0502020204030204" pitchFamily="34" charset="0"/>
        </a:defRPr>
      </a:lvl4pPr>
      <a:lvl5pPr marL="2057400" indent="-228600" algn="l" rtl="0" eaLnBrk="0" fontAlgn="base" hangingPunct="0">
        <a:spcBef>
          <a:spcPct val="50000"/>
        </a:spcBef>
        <a:spcAft>
          <a:spcPct val="0"/>
        </a:spcAft>
        <a:buChar char="»"/>
        <a:defRPr sz="1400">
          <a:solidFill>
            <a:schemeClr val="tx1"/>
          </a:solidFill>
          <a:latin typeface="Calibri" panose="020F0502020204030204" pitchFamily="34" charset="0"/>
        </a:defRPr>
      </a:lvl5pPr>
      <a:lvl6pPr marL="2514600" indent="-228600" algn="l" rtl="0" fontAlgn="base">
        <a:spcBef>
          <a:spcPct val="50000"/>
        </a:spcBef>
        <a:spcAft>
          <a:spcPct val="0"/>
        </a:spcAft>
        <a:buChar char="»"/>
        <a:defRPr sz="1400">
          <a:solidFill>
            <a:schemeClr val="tx1"/>
          </a:solidFill>
          <a:latin typeface="+mn-lt"/>
        </a:defRPr>
      </a:lvl6pPr>
      <a:lvl7pPr marL="2971800" indent="-228600" algn="l" rtl="0" fontAlgn="base">
        <a:spcBef>
          <a:spcPct val="50000"/>
        </a:spcBef>
        <a:spcAft>
          <a:spcPct val="0"/>
        </a:spcAft>
        <a:buChar char="»"/>
        <a:defRPr sz="1400">
          <a:solidFill>
            <a:schemeClr val="tx1"/>
          </a:solidFill>
          <a:latin typeface="+mn-lt"/>
        </a:defRPr>
      </a:lvl7pPr>
      <a:lvl8pPr marL="3429000" indent="-228600" algn="l" rtl="0" fontAlgn="base">
        <a:spcBef>
          <a:spcPct val="50000"/>
        </a:spcBef>
        <a:spcAft>
          <a:spcPct val="0"/>
        </a:spcAft>
        <a:buChar char="»"/>
        <a:defRPr sz="1400">
          <a:solidFill>
            <a:schemeClr val="tx1"/>
          </a:solidFill>
          <a:latin typeface="+mn-lt"/>
        </a:defRPr>
      </a:lvl8pPr>
      <a:lvl9pPr marL="3886200" indent="-228600" algn="l" rtl="0" fontAlgn="base">
        <a:spcBef>
          <a:spcPct val="5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hyperlink" Target="http://www.nytimes.com/" TargetMode="Externa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6846" y="2681060"/>
            <a:ext cx="6869430" cy="2400657"/>
          </a:xfrm>
          <a:prstGeom prst="rect">
            <a:avLst/>
          </a:prstGeom>
          <a:noFill/>
        </p:spPr>
        <p:txBody>
          <a:bodyPr wrap="square" rtlCol="0">
            <a:spAutoFit/>
          </a:bodyPr>
          <a:lstStyle/>
          <a:p>
            <a:r>
              <a:rPr lang="en-US" sz="3200" dirty="0" smtClean="0">
                <a:solidFill>
                  <a:schemeClr val="bg1"/>
                </a:solidFill>
                <a:latin typeface="Univers 47 CondensedLight" pitchFamily="34" charset="0"/>
              </a:rPr>
              <a:t>Overcoming the </a:t>
            </a:r>
            <a:br>
              <a:rPr lang="en-US" sz="3200" dirty="0" smtClean="0">
                <a:solidFill>
                  <a:schemeClr val="bg1"/>
                </a:solidFill>
                <a:latin typeface="Univers 47 CondensedLight" pitchFamily="34" charset="0"/>
              </a:rPr>
            </a:br>
            <a:r>
              <a:rPr lang="en-US" sz="3200" dirty="0" smtClean="0">
                <a:solidFill>
                  <a:schemeClr val="bg1"/>
                </a:solidFill>
                <a:latin typeface="Univers 47 CondensedLight" pitchFamily="34" charset="0"/>
              </a:rPr>
              <a:t>Bottleneck in </a:t>
            </a:r>
            <a:br>
              <a:rPr lang="en-US" sz="3200" dirty="0" smtClean="0">
                <a:solidFill>
                  <a:schemeClr val="bg1"/>
                </a:solidFill>
                <a:latin typeface="Univers 47 CondensedLight" pitchFamily="34" charset="0"/>
              </a:rPr>
            </a:br>
            <a:r>
              <a:rPr lang="en-US" sz="3200" dirty="0" smtClean="0">
                <a:solidFill>
                  <a:schemeClr val="bg1"/>
                </a:solidFill>
                <a:latin typeface="Univers 47 CondensedLight" pitchFamily="34" charset="0"/>
              </a:rPr>
              <a:t>Your Business</a:t>
            </a:r>
          </a:p>
          <a:p>
            <a:endParaRPr lang="en-US" dirty="0" smtClean="0">
              <a:solidFill>
                <a:schemeClr val="bg1"/>
              </a:solidFill>
              <a:latin typeface="Univers 47 CondensedLight" pitchFamily="34" charset="0"/>
            </a:endParaRPr>
          </a:p>
          <a:p>
            <a:r>
              <a:rPr lang="en-US" dirty="0">
                <a:solidFill>
                  <a:schemeClr val="bg1"/>
                </a:solidFill>
                <a:latin typeface="Univers 47 CondensedLight" pitchFamily="34" charset="0"/>
              </a:rPr>
              <a:t>Use Focus </a:t>
            </a:r>
            <a:r>
              <a:rPr lang="en-US" dirty="0" smtClean="0">
                <a:solidFill>
                  <a:schemeClr val="bg1"/>
                </a:solidFill>
                <a:latin typeface="Univers 47 CondensedLight" pitchFamily="34" charset="0"/>
              </a:rPr>
              <a:t>Management to </a:t>
            </a:r>
            <a:endParaRPr lang="en-US" dirty="0">
              <a:solidFill>
                <a:schemeClr val="bg1"/>
              </a:solidFill>
              <a:latin typeface="Univers 47 CondensedLight" pitchFamily="34" charset="0"/>
            </a:endParaRPr>
          </a:p>
          <a:p>
            <a:r>
              <a:rPr lang="en-US" dirty="0">
                <a:solidFill>
                  <a:schemeClr val="bg1"/>
                </a:solidFill>
                <a:latin typeface="Univers 47 CondensedLight" pitchFamily="34" charset="0"/>
              </a:rPr>
              <a:t>Build Your Business</a:t>
            </a:r>
            <a:endParaRPr lang="en-US" dirty="0" smtClean="0">
              <a:solidFill>
                <a:schemeClr val="bg1"/>
              </a:solidFill>
              <a:latin typeface="Univers 47 CondensedLight" pitchFamily="34" charset="0"/>
            </a:endParaRPr>
          </a:p>
        </p:txBody>
      </p:sp>
      <p:sp>
        <p:nvSpPr>
          <p:cNvPr id="9" name="Rectangle 8"/>
          <p:cNvSpPr>
            <a:spLocks noChangeArrowheads="1"/>
          </p:cNvSpPr>
          <p:nvPr/>
        </p:nvSpPr>
        <p:spPr bwMode="auto">
          <a:xfrm>
            <a:off x="1381124" y="6520447"/>
            <a:ext cx="6410325" cy="338554"/>
          </a:xfrm>
          <a:prstGeom prst="rect">
            <a:avLst/>
          </a:prstGeom>
          <a:noFill/>
          <a:ln w="9525">
            <a:noFill/>
            <a:miter lim="800000"/>
            <a:headEnd/>
            <a:tailEnd/>
          </a:ln>
          <a:effectLst/>
        </p:spPr>
        <p:txBody>
          <a:bodyPr wrap="square" anchor="ctr">
            <a:spAutoFit/>
          </a:bodyPr>
          <a:lstStyle/>
          <a:p>
            <a:pPr algn="ctr" eaLnBrk="0" fontAlgn="base" hangingPunct="0">
              <a:spcBef>
                <a:spcPct val="0"/>
              </a:spcBef>
              <a:spcAft>
                <a:spcPct val="0"/>
              </a:spcAft>
              <a:defRPr/>
            </a:pPr>
            <a:r>
              <a:rPr lang="en-US" sz="800" i="1" kern="0" dirty="0">
                <a:solidFill>
                  <a:srgbClr val="FFFFFF"/>
                </a:solidFill>
                <a:ea typeface="ＭＳ Ｐゴシック"/>
                <a:cs typeface="ＭＳ Ｐゴシック"/>
              </a:rPr>
              <a:t>Copyright © </a:t>
            </a:r>
            <a:r>
              <a:rPr lang="en-US" sz="800" i="1" kern="0" dirty="0" smtClean="0">
                <a:solidFill>
                  <a:srgbClr val="FFFFFF"/>
                </a:solidFill>
                <a:ea typeface="ＭＳ Ｐゴシック"/>
                <a:cs typeface="ＭＳ Ｐゴシック"/>
              </a:rPr>
              <a:t>2017 </a:t>
            </a:r>
            <a:r>
              <a:rPr lang="en-US" sz="800" i="1" kern="0" dirty="0">
                <a:solidFill>
                  <a:srgbClr val="FFFFFF"/>
                </a:solidFill>
                <a:ea typeface="ＭＳ Ｐゴシック"/>
                <a:cs typeface="ＭＳ Ｐゴシック"/>
              </a:rPr>
              <a:t>by Hartford Funds. </a:t>
            </a:r>
            <a:br>
              <a:rPr lang="en-US" sz="800" i="1" kern="0" dirty="0">
                <a:solidFill>
                  <a:srgbClr val="FFFFFF"/>
                </a:solidFill>
                <a:ea typeface="ＭＳ Ｐゴシック"/>
                <a:cs typeface="ＭＳ Ｐゴシック"/>
              </a:rPr>
            </a:br>
            <a:r>
              <a:rPr lang="en-US" sz="800" i="1" kern="0" dirty="0">
                <a:solidFill>
                  <a:srgbClr val="FFFFFF"/>
                </a:solidFill>
                <a:ea typeface="ＭＳ Ｐゴシック"/>
                <a:cs typeface="ＭＳ Ｐゴシック"/>
              </a:rPr>
              <a:t>All rights reserved. No part of this document may be reproduced, published or posted without the permission of Hartford Funds.</a:t>
            </a:r>
            <a:r>
              <a:rPr lang="en-US" sz="800" kern="0" dirty="0">
                <a:solidFill>
                  <a:srgbClr val="FFFFFF"/>
                </a:solidFill>
                <a:ea typeface="ＭＳ Ｐゴシック"/>
                <a:cs typeface="ＭＳ Ｐゴシック"/>
              </a:rPr>
              <a:t> </a:t>
            </a:r>
          </a:p>
        </p:txBody>
      </p:sp>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453" b="329"/>
          <a:stretch/>
        </p:blipFill>
        <p:spPr bwMode="auto">
          <a:xfrm>
            <a:off x="0" y="1049120"/>
            <a:ext cx="9144000" cy="5818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55871" y="2216139"/>
            <a:ext cx="3707055" cy="2200602"/>
          </a:xfrm>
          <a:prstGeom prst="rect">
            <a:avLst/>
          </a:prstGeom>
          <a:noFill/>
        </p:spPr>
        <p:txBody>
          <a:bodyPr wrap="square" rtlCol="0">
            <a:spAutoFit/>
          </a:bodyPr>
          <a:lstStyle/>
          <a:p>
            <a:pPr>
              <a:spcAft>
                <a:spcPts val="600"/>
              </a:spcAft>
            </a:pPr>
            <a:r>
              <a:rPr lang="en-US" sz="3200" dirty="0" smtClean="0">
                <a:solidFill>
                  <a:schemeClr val="bg1"/>
                </a:solidFill>
                <a:latin typeface="Univers 47 CondensedLight" pitchFamily="34" charset="0"/>
              </a:rPr>
              <a:t>Overcoming the </a:t>
            </a:r>
            <a:br>
              <a:rPr lang="en-US" sz="3200" dirty="0" smtClean="0">
                <a:solidFill>
                  <a:schemeClr val="bg1"/>
                </a:solidFill>
                <a:latin typeface="Univers 47 CondensedLight" pitchFamily="34" charset="0"/>
              </a:rPr>
            </a:br>
            <a:r>
              <a:rPr lang="en-US" sz="3200" dirty="0" smtClean="0">
                <a:solidFill>
                  <a:schemeClr val="bg1"/>
                </a:solidFill>
                <a:latin typeface="Univers 47 CondensedLight" pitchFamily="34" charset="0"/>
              </a:rPr>
              <a:t>Bottleneck in Your Business</a:t>
            </a:r>
          </a:p>
          <a:p>
            <a:r>
              <a:rPr lang="en-US" dirty="0" smtClean="0">
                <a:solidFill>
                  <a:schemeClr val="bg1"/>
                </a:solidFill>
                <a:latin typeface="Univers LT Std 47 Cn Lt" panose="020B0406020202040204" pitchFamily="34" charset="0"/>
              </a:rPr>
              <a:t>Grow </a:t>
            </a:r>
            <a:r>
              <a:rPr lang="en-US" dirty="0">
                <a:solidFill>
                  <a:schemeClr val="bg1"/>
                </a:solidFill>
                <a:latin typeface="Univers LT Std 47 Cn Lt" panose="020B0406020202040204" pitchFamily="34" charset="0"/>
              </a:rPr>
              <a:t>your practice </a:t>
            </a:r>
            <a:r>
              <a:rPr lang="en-US" dirty="0" smtClean="0">
                <a:solidFill>
                  <a:schemeClr val="bg1"/>
                </a:solidFill>
                <a:latin typeface="Univers LT Std 47 Cn Lt" panose="020B0406020202040204" pitchFamily="34" charset="0"/>
              </a:rPr>
              <a:t>by </a:t>
            </a:r>
            <a:r>
              <a:rPr lang="en-US" dirty="0">
                <a:solidFill>
                  <a:schemeClr val="bg1"/>
                </a:solidFill>
                <a:latin typeface="Univers LT Std 47 Cn Lt" panose="020B0406020202040204" pitchFamily="34" charset="0"/>
              </a:rPr>
              <a:t>doing </a:t>
            </a:r>
            <a:r>
              <a:rPr lang="en-US" dirty="0" smtClean="0">
                <a:solidFill>
                  <a:schemeClr val="bg1"/>
                </a:solidFill>
                <a:latin typeface="Univers LT Std 47 Cn Lt" panose="020B0406020202040204" pitchFamily="34" charset="0"/>
              </a:rPr>
              <a:t>one </a:t>
            </a:r>
            <a:r>
              <a:rPr lang="en-US" dirty="0">
                <a:solidFill>
                  <a:schemeClr val="bg1"/>
                </a:solidFill>
                <a:latin typeface="Univers LT Std 47 Cn Lt" panose="020B0406020202040204" pitchFamily="34" charset="0"/>
              </a:rPr>
              <a:t>or </a:t>
            </a:r>
            <a:r>
              <a:rPr lang="en-US" dirty="0" smtClean="0">
                <a:solidFill>
                  <a:schemeClr val="bg1"/>
                </a:solidFill>
                <a:latin typeface="Univers LT Std 47 Cn Lt" panose="020B0406020202040204" pitchFamily="34" charset="0"/>
              </a:rPr>
              <a:t>two</a:t>
            </a:r>
            <a:br>
              <a:rPr lang="en-US" dirty="0" smtClean="0">
                <a:solidFill>
                  <a:schemeClr val="bg1"/>
                </a:solidFill>
                <a:latin typeface="Univers LT Std 47 Cn Lt" panose="020B0406020202040204" pitchFamily="34" charset="0"/>
              </a:rPr>
            </a:br>
            <a:r>
              <a:rPr lang="en-US" dirty="0" smtClean="0">
                <a:solidFill>
                  <a:schemeClr val="bg1"/>
                </a:solidFill>
                <a:latin typeface="Univers LT Std 47 Cn Lt" panose="020B0406020202040204" pitchFamily="34" charset="0"/>
              </a:rPr>
              <a:t>things you </a:t>
            </a:r>
            <a:r>
              <a:rPr lang="en-US" b="1" i="1" dirty="0" smtClean="0">
                <a:solidFill>
                  <a:schemeClr val="bg1"/>
                </a:solidFill>
                <a:latin typeface="Univers LT Std 47 Cn Lt" panose="020B0406020202040204" pitchFamily="34" charset="0"/>
              </a:rPr>
              <a:t>already</a:t>
            </a:r>
            <a:r>
              <a:rPr lang="en-US" b="1" dirty="0">
                <a:solidFill>
                  <a:schemeClr val="bg1"/>
                </a:solidFill>
                <a:latin typeface="Univers LT Std 47 Cn Lt" panose="020B0406020202040204" pitchFamily="34" charset="0"/>
              </a:rPr>
              <a:t> </a:t>
            </a:r>
            <a:r>
              <a:rPr lang="en-US" dirty="0" smtClean="0">
                <a:solidFill>
                  <a:schemeClr val="bg1"/>
                </a:solidFill>
                <a:latin typeface="Univers LT Std 47 Cn Lt" panose="020B0406020202040204" pitchFamily="34" charset="0"/>
              </a:rPr>
              <a:t>know </a:t>
            </a:r>
            <a:r>
              <a:rPr lang="en-US" dirty="0">
                <a:solidFill>
                  <a:schemeClr val="bg1"/>
                </a:solidFill>
                <a:latin typeface="Univers LT Std 47 Cn Lt" panose="020B0406020202040204" pitchFamily="34" charset="0"/>
              </a:rPr>
              <a:t>how to do</a:t>
            </a:r>
          </a:p>
        </p:txBody>
      </p:sp>
    </p:spTree>
    <p:extLst>
      <p:ext uri="{BB962C8B-B14F-4D97-AF65-F5344CB8AC3E}">
        <p14:creationId xmlns:p14="http://schemas.microsoft.com/office/powerpoint/2010/main" val="392090115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C64CF7D-A3EA-42BB-82DE-349C60788F77}" type="slidenum">
              <a:rPr lang="en-US" smtClean="0">
                <a:solidFill>
                  <a:prstClr val="black">
                    <a:tint val="75000"/>
                  </a:prstClr>
                </a:solidFill>
              </a:rPr>
              <a:pPr>
                <a:defRPr/>
              </a:pPr>
              <a:t>10</a:t>
            </a:fld>
            <a:endParaRPr lang="en-US" dirty="0">
              <a:solidFill>
                <a:prstClr val="black">
                  <a:tint val="75000"/>
                </a:prstClr>
              </a:solidFill>
            </a:endParaRPr>
          </a:p>
        </p:txBody>
      </p:sp>
      <p:sp>
        <p:nvSpPr>
          <p:cNvPr id="26" name="Title 2"/>
          <p:cNvSpPr>
            <a:spLocks noGrp="1"/>
          </p:cNvSpPr>
          <p:nvPr>
            <p:ph type="title"/>
          </p:nvPr>
        </p:nvSpPr>
        <p:spPr>
          <a:xfrm>
            <a:off x="544288" y="-13146"/>
            <a:ext cx="5519738" cy="690113"/>
          </a:xfrm>
        </p:spPr>
        <p:txBody>
          <a:bodyPr/>
          <a:lstStyle/>
          <a:p>
            <a:pPr lvl="0" eaLnBrk="1" fontAlgn="auto" hangingPunct="1">
              <a:spcBef>
                <a:spcPts val="0"/>
              </a:spcBef>
              <a:spcAft>
                <a:spcPts val="1200"/>
              </a:spcAft>
            </a:pPr>
            <a:r>
              <a:rPr lang="en-US" kern="1200" dirty="0">
                <a:solidFill>
                  <a:srgbClr val="FFFFFF"/>
                </a:solidFill>
              </a:rPr>
              <a:t>Scaling the Value of Your Time</a:t>
            </a:r>
            <a:endParaRPr lang="en-US" kern="1200" dirty="0">
              <a:solidFill>
                <a:srgbClr val="FFFFFF"/>
              </a:solidFill>
              <a:ea typeface="+mn-ea"/>
              <a:cs typeface="+mn-cs"/>
            </a:endParaRPr>
          </a:p>
        </p:txBody>
      </p:sp>
      <p:sp>
        <p:nvSpPr>
          <p:cNvPr id="27" name="Rectangle 26"/>
          <p:cNvSpPr/>
          <p:nvPr/>
        </p:nvSpPr>
        <p:spPr>
          <a:xfrm>
            <a:off x="10561075" y="5103783"/>
            <a:ext cx="2925763" cy="1736725"/>
          </a:xfrm>
          <a:prstGeom prst="rect">
            <a:avLst/>
          </a:prstGeom>
          <a:solidFill>
            <a:srgbClr val="0086BE"/>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86BE"/>
              </a:solidFill>
            </a:endParaRPr>
          </a:p>
        </p:txBody>
      </p:sp>
      <p:sp>
        <p:nvSpPr>
          <p:cNvPr id="28" name="Rectangle 27"/>
          <p:cNvSpPr/>
          <p:nvPr/>
        </p:nvSpPr>
        <p:spPr>
          <a:xfrm>
            <a:off x="12036672" y="3367058"/>
            <a:ext cx="2925763" cy="1736725"/>
          </a:xfrm>
          <a:prstGeom prst="rect">
            <a:avLst/>
          </a:prstGeom>
          <a:solidFill>
            <a:srgbClr val="F7D2B7"/>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77725"/>
              </a:solidFill>
            </a:endParaRPr>
          </a:p>
        </p:txBody>
      </p:sp>
      <p:sp>
        <p:nvSpPr>
          <p:cNvPr id="29" name="Rectangle 28"/>
          <p:cNvSpPr/>
          <p:nvPr/>
        </p:nvSpPr>
        <p:spPr>
          <a:xfrm>
            <a:off x="13506282" y="5103783"/>
            <a:ext cx="2925763" cy="1736725"/>
          </a:xfrm>
          <a:prstGeom prst="rect">
            <a:avLst/>
          </a:prstGeom>
          <a:solidFill>
            <a:srgbClr val="C8E5BD"/>
          </a:solidFill>
          <a:ln>
            <a:solidFill>
              <a:srgbClr val="C8E5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3A117"/>
              </a:solidFill>
            </a:endParaRPr>
          </a:p>
        </p:txBody>
      </p:sp>
      <p:sp>
        <p:nvSpPr>
          <p:cNvPr id="34" name="TextBox 33"/>
          <p:cNvSpPr txBox="1"/>
          <p:nvPr/>
        </p:nvSpPr>
        <p:spPr>
          <a:xfrm>
            <a:off x="12402073" y="3805993"/>
            <a:ext cx="2186646" cy="830997"/>
          </a:xfrm>
          <a:prstGeom prst="rect">
            <a:avLst/>
          </a:prstGeom>
          <a:noFill/>
        </p:spPr>
        <p:txBody>
          <a:bodyPr wrap="square" rtlCol="0">
            <a:spAutoFit/>
          </a:bodyPr>
          <a:lstStyle/>
          <a:p>
            <a:pPr algn="ctr"/>
            <a:r>
              <a:rPr lang="en-US" sz="2400" dirty="0" smtClean="0">
                <a:solidFill>
                  <a:schemeClr val="bg1"/>
                </a:solidFill>
                <a:latin typeface="Calibri" panose="020F0502020204030204" pitchFamily="34" charset="0"/>
              </a:rPr>
              <a:t>Urgent/</a:t>
            </a:r>
          </a:p>
          <a:p>
            <a:pPr algn="ctr"/>
            <a:r>
              <a:rPr lang="en-US" sz="2400" dirty="0" smtClean="0">
                <a:solidFill>
                  <a:schemeClr val="bg1"/>
                </a:solidFill>
                <a:latin typeface="Calibri" panose="020F0502020204030204" pitchFamily="34" charset="0"/>
              </a:rPr>
              <a:t>Significant</a:t>
            </a:r>
            <a:endParaRPr lang="en-US" sz="2400" dirty="0">
              <a:solidFill>
                <a:schemeClr val="bg1"/>
              </a:solidFill>
              <a:latin typeface="Calibri" panose="020F0502020204030204" pitchFamily="34" charset="0"/>
            </a:endParaRPr>
          </a:p>
        </p:txBody>
      </p:sp>
      <p:sp>
        <p:nvSpPr>
          <p:cNvPr id="35" name="TextBox 34"/>
          <p:cNvSpPr txBox="1"/>
          <p:nvPr/>
        </p:nvSpPr>
        <p:spPr>
          <a:xfrm>
            <a:off x="13864954" y="5556645"/>
            <a:ext cx="2186646" cy="830997"/>
          </a:xfrm>
          <a:prstGeom prst="rect">
            <a:avLst/>
          </a:prstGeom>
          <a:noFill/>
        </p:spPr>
        <p:txBody>
          <a:bodyPr wrap="square" rtlCol="0">
            <a:spAutoFit/>
          </a:bodyPr>
          <a:lstStyle/>
          <a:p>
            <a:pPr algn="ctr"/>
            <a:r>
              <a:rPr lang="en-US" sz="2400" dirty="0" smtClean="0">
                <a:solidFill>
                  <a:schemeClr val="bg1"/>
                </a:solidFill>
                <a:latin typeface="Calibri" panose="020F0502020204030204" pitchFamily="34" charset="0"/>
              </a:rPr>
              <a:t>Proactive/</a:t>
            </a:r>
          </a:p>
          <a:p>
            <a:pPr algn="ctr"/>
            <a:r>
              <a:rPr lang="en-US" sz="2400" dirty="0" smtClean="0">
                <a:solidFill>
                  <a:schemeClr val="bg1"/>
                </a:solidFill>
                <a:latin typeface="Calibri" panose="020F0502020204030204" pitchFamily="34" charset="0"/>
              </a:rPr>
              <a:t>Significant</a:t>
            </a:r>
            <a:endParaRPr lang="en-US" sz="2400" dirty="0">
              <a:solidFill>
                <a:schemeClr val="bg1"/>
              </a:solidFill>
              <a:latin typeface="Calibri" panose="020F0502020204030204" pitchFamily="34" charset="0"/>
            </a:endParaRPr>
          </a:p>
        </p:txBody>
      </p:sp>
      <p:sp>
        <p:nvSpPr>
          <p:cNvPr id="36" name="TextBox 35"/>
          <p:cNvSpPr txBox="1"/>
          <p:nvPr/>
        </p:nvSpPr>
        <p:spPr>
          <a:xfrm>
            <a:off x="10908861" y="5709050"/>
            <a:ext cx="2186646" cy="461665"/>
          </a:xfrm>
          <a:prstGeom prst="rect">
            <a:avLst/>
          </a:prstGeom>
          <a:noFill/>
        </p:spPr>
        <p:txBody>
          <a:bodyPr wrap="square" rtlCol="0">
            <a:spAutoFit/>
          </a:bodyPr>
          <a:lstStyle/>
          <a:p>
            <a:pPr algn="ctr"/>
            <a:r>
              <a:rPr lang="en-US" sz="2400" dirty="0" smtClean="0">
                <a:solidFill>
                  <a:schemeClr val="bg1"/>
                </a:solidFill>
                <a:latin typeface="Calibri" panose="020F0502020204030204" pitchFamily="34" charset="0"/>
              </a:rPr>
              <a:t>Insignificant</a:t>
            </a:r>
            <a:endParaRPr lang="en-US" sz="2400" dirty="0">
              <a:solidFill>
                <a:schemeClr val="bg1"/>
              </a:solidFill>
              <a:latin typeface="Calibri" panose="020F0502020204030204" pitchFamily="34" charset="0"/>
            </a:endParaRPr>
          </a:p>
        </p:txBody>
      </p:sp>
      <p:sp>
        <p:nvSpPr>
          <p:cNvPr id="11" name="Rectangle 10"/>
          <p:cNvSpPr/>
          <p:nvPr/>
        </p:nvSpPr>
        <p:spPr>
          <a:xfrm>
            <a:off x="3603967" y="2015355"/>
            <a:ext cx="1813560" cy="3473450"/>
          </a:xfrm>
          <a:prstGeom prst="rect">
            <a:avLst/>
          </a:prstGeom>
          <a:solidFill>
            <a:srgbClr val="008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86BE"/>
              </a:solidFill>
            </a:endParaRPr>
          </a:p>
        </p:txBody>
      </p:sp>
      <p:sp>
        <p:nvSpPr>
          <p:cNvPr id="12" name="Rectangle 11"/>
          <p:cNvSpPr/>
          <p:nvPr/>
        </p:nvSpPr>
        <p:spPr>
          <a:xfrm>
            <a:off x="1582551" y="2015354"/>
            <a:ext cx="1828282" cy="3473450"/>
          </a:xfrm>
          <a:prstGeom prst="rect">
            <a:avLst/>
          </a:prstGeom>
          <a:solidFill>
            <a:srgbClr val="E77725">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77725"/>
              </a:solidFill>
            </a:endParaRPr>
          </a:p>
        </p:txBody>
      </p:sp>
      <p:sp>
        <p:nvSpPr>
          <p:cNvPr id="13" name="Rectangle 12"/>
          <p:cNvSpPr/>
          <p:nvPr/>
        </p:nvSpPr>
        <p:spPr>
          <a:xfrm>
            <a:off x="5612719" y="2015355"/>
            <a:ext cx="1767840" cy="3473449"/>
          </a:xfrm>
          <a:prstGeom prst="rect">
            <a:avLst/>
          </a:prstGeom>
          <a:solidFill>
            <a:srgbClr val="63A11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3A117"/>
              </a:solidFill>
            </a:endParaRPr>
          </a:p>
        </p:txBody>
      </p:sp>
      <p:sp>
        <p:nvSpPr>
          <p:cNvPr id="15" name="TextBox 14"/>
          <p:cNvSpPr txBox="1"/>
          <p:nvPr/>
        </p:nvSpPr>
        <p:spPr>
          <a:xfrm>
            <a:off x="1769418" y="3155329"/>
            <a:ext cx="1534734" cy="830997"/>
          </a:xfrm>
          <a:prstGeom prst="rect">
            <a:avLst/>
          </a:prstGeom>
          <a:noFill/>
        </p:spPr>
        <p:txBody>
          <a:bodyPr wrap="square" rtlCol="0">
            <a:spAutoFit/>
          </a:bodyPr>
          <a:lstStyle/>
          <a:p>
            <a:pPr algn="ctr"/>
            <a:r>
              <a:rPr lang="en-US" sz="2400" dirty="0" smtClean="0">
                <a:solidFill>
                  <a:schemeClr val="bg1"/>
                </a:solidFill>
                <a:latin typeface="Calibri" panose="020F0502020204030204" pitchFamily="34" charset="0"/>
              </a:rPr>
              <a:t>Urgent/</a:t>
            </a:r>
          </a:p>
          <a:p>
            <a:pPr algn="ctr"/>
            <a:r>
              <a:rPr lang="en-US" sz="2400" dirty="0" smtClean="0">
                <a:solidFill>
                  <a:schemeClr val="bg1"/>
                </a:solidFill>
                <a:latin typeface="Calibri" panose="020F0502020204030204" pitchFamily="34" charset="0"/>
              </a:rPr>
              <a:t>Significant</a:t>
            </a:r>
            <a:endParaRPr lang="en-US" sz="2400" dirty="0">
              <a:solidFill>
                <a:schemeClr val="bg1"/>
              </a:solidFill>
              <a:latin typeface="Calibri" panose="020F0502020204030204" pitchFamily="34" charset="0"/>
            </a:endParaRPr>
          </a:p>
        </p:txBody>
      </p:sp>
      <p:sp>
        <p:nvSpPr>
          <p:cNvPr id="16" name="TextBox 15"/>
          <p:cNvSpPr txBox="1"/>
          <p:nvPr/>
        </p:nvSpPr>
        <p:spPr>
          <a:xfrm>
            <a:off x="5490798" y="3155329"/>
            <a:ext cx="2075965" cy="830997"/>
          </a:xfrm>
          <a:prstGeom prst="rect">
            <a:avLst/>
          </a:prstGeom>
          <a:noFill/>
        </p:spPr>
        <p:txBody>
          <a:bodyPr wrap="square" rtlCol="0">
            <a:spAutoFit/>
          </a:bodyPr>
          <a:lstStyle/>
          <a:p>
            <a:pPr algn="ctr"/>
            <a:r>
              <a:rPr lang="en-US" sz="2400" dirty="0" smtClean="0">
                <a:solidFill>
                  <a:schemeClr val="bg1"/>
                </a:solidFill>
                <a:latin typeface="Calibri" panose="020F0502020204030204" pitchFamily="34" charset="0"/>
              </a:rPr>
              <a:t>Proactive/</a:t>
            </a:r>
          </a:p>
          <a:p>
            <a:pPr algn="ctr"/>
            <a:r>
              <a:rPr lang="en-US" sz="2400" dirty="0" smtClean="0">
                <a:solidFill>
                  <a:schemeClr val="bg1"/>
                </a:solidFill>
                <a:latin typeface="Calibri" panose="020F0502020204030204" pitchFamily="34" charset="0"/>
              </a:rPr>
              <a:t>Significant</a:t>
            </a:r>
            <a:endParaRPr lang="en-US" sz="2400" dirty="0">
              <a:solidFill>
                <a:schemeClr val="bg1"/>
              </a:solidFill>
              <a:latin typeface="Calibri" panose="020F0502020204030204" pitchFamily="34" charset="0"/>
            </a:endParaRPr>
          </a:p>
        </p:txBody>
      </p:sp>
      <p:sp>
        <p:nvSpPr>
          <p:cNvPr id="17" name="TextBox 16"/>
          <p:cNvSpPr txBox="1"/>
          <p:nvPr/>
        </p:nvSpPr>
        <p:spPr>
          <a:xfrm>
            <a:off x="3410833" y="3359253"/>
            <a:ext cx="2186646" cy="461665"/>
          </a:xfrm>
          <a:prstGeom prst="rect">
            <a:avLst/>
          </a:prstGeom>
          <a:noFill/>
        </p:spPr>
        <p:txBody>
          <a:bodyPr wrap="square" rtlCol="0">
            <a:spAutoFit/>
          </a:bodyPr>
          <a:lstStyle/>
          <a:p>
            <a:pPr algn="ctr"/>
            <a:r>
              <a:rPr lang="en-US" sz="2400" dirty="0" smtClean="0">
                <a:solidFill>
                  <a:schemeClr val="bg1"/>
                </a:solidFill>
                <a:latin typeface="Calibri" panose="020F0502020204030204" pitchFamily="34" charset="0"/>
              </a:rPr>
              <a:t>Insignificant</a:t>
            </a:r>
            <a:endParaRPr lang="en-US" sz="24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2198430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25" y="692207"/>
            <a:ext cx="9008093" cy="6181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352481" y="494407"/>
            <a:ext cx="8328173" cy="5852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AC64CF7D-A3EA-42BB-82DE-349C60788F77}" type="slidenum">
              <a:rPr lang="en-US" smtClean="0">
                <a:solidFill>
                  <a:prstClr val="black">
                    <a:tint val="75000"/>
                  </a:prstClr>
                </a:solidFill>
              </a:rPr>
              <a:pPr>
                <a:defRPr/>
              </a:pPr>
              <a:t>11</a:t>
            </a:fld>
            <a:endParaRPr lang="en-US" dirty="0">
              <a:solidFill>
                <a:prstClr val="black">
                  <a:tint val="75000"/>
                </a:prstClr>
              </a:solidFill>
            </a:endParaRPr>
          </a:p>
        </p:txBody>
      </p:sp>
      <p:sp>
        <p:nvSpPr>
          <p:cNvPr id="7" name="Rectangle 6"/>
          <p:cNvSpPr/>
          <p:nvPr/>
        </p:nvSpPr>
        <p:spPr>
          <a:xfrm>
            <a:off x="610430" y="1196725"/>
            <a:ext cx="7581070" cy="1384995"/>
          </a:xfrm>
          <a:prstGeom prst="rect">
            <a:avLst/>
          </a:prstGeom>
        </p:spPr>
        <p:txBody>
          <a:bodyPr wrap="square">
            <a:spAutoFit/>
          </a:bodyPr>
          <a:lstStyle/>
          <a:p>
            <a:r>
              <a:rPr lang="en-US" sz="2400" b="1" dirty="0">
                <a:solidFill>
                  <a:srgbClr val="64B346"/>
                </a:solidFill>
                <a:latin typeface="Calibri" panose="020F0502020204030204" pitchFamily="34" charset="0"/>
              </a:rPr>
              <a:t>The </a:t>
            </a:r>
            <a:r>
              <a:rPr lang="en-US" sz="2400" b="1" dirty="0" smtClean="0">
                <a:solidFill>
                  <a:srgbClr val="64B346"/>
                </a:solidFill>
                <a:latin typeface="Calibri" panose="020F0502020204030204" pitchFamily="34" charset="0"/>
              </a:rPr>
              <a:t>average distraction </a:t>
            </a:r>
            <a:br>
              <a:rPr lang="en-US" sz="2400" b="1" dirty="0" smtClean="0">
                <a:solidFill>
                  <a:srgbClr val="64B346"/>
                </a:solidFill>
                <a:latin typeface="Calibri" panose="020F0502020204030204" pitchFamily="34" charset="0"/>
              </a:rPr>
            </a:br>
            <a:r>
              <a:rPr lang="en-US" sz="2400" b="1" dirty="0">
                <a:solidFill>
                  <a:srgbClr val="64B346"/>
                </a:solidFill>
                <a:latin typeface="Calibri" panose="020F0502020204030204" pitchFamily="34" charset="0"/>
              </a:rPr>
              <a:t>c</a:t>
            </a:r>
            <a:r>
              <a:rPr lang="en-US" sz="2400" b="1" dirty="0" smtClean="0">
                <a:solidFill>
                  <a:srgbClr val="64B346"/>
                </a:solidFill>
                <a:latin typeface="Calibri" panose="020F0502020204030204" pitchFamily="34" charset="0"/>
              </a:rPr>
              <a:t>an cost you 25 </a:t>
            </a:r>
            <a:r>
              <a:rPr lang="en-US" sz="2400" b="1" dirty="0">
                <a:solidFill>
                  <a:srgbClr val="64B346"/>
                </a:solidFill>
                <a:latin typeface="Calibri" panose="020F0502020204030204" pitchFamily="34" charset="0"/>
              </a:rPr>
              <a:t>minutes </a:t>
            </a:r>
            <a:r>
              <a:rPr lang="en-US" sz="2400" b="1" dirty="0" smtClean="0">
                <a:solidFill>
                  <a:srgbClr val="64B346"/>
                </a:solidFill>
                <a:latin typeface="Calibri" panose="020F0502020204030204" pitchFamily="34" charset="0"/>
              </a:rPr>
              <a:t/>
            </a:r>
            <a:br>
              <a:rPr lang="en-US" sz="2400" b="1" dirty="0" smtClean="0">
                <a:solidFill>
                  <a:srgbClr val="64B346"/>
                </a:solidFill>
                <a:latin typeface="Calibri" panose="020F0502020204030204" pitchFamily="34" charset="0"/>
              </a:rPr>
            </a:br>
            <a:r>
              <a:rPr lang="en-US" sz="2400" b="1" dirty="0" smtClean="0">
                <a:solidFill>
                  <a:srgbClr val="64B346"/>
                </a:solidFill>
                <a:latin typeface="Calibri" panose="020F0502020204030204" pitchFamily="34" charset="0"/>
              </a:rPr>
              <a:t>to get </a:t>
            </a:r>
            <a:r>
              <a:rPr lang="en-US" sz="2400" b="1" dirty="0">
                <a:solidFill>
                  <a:srgbClr val="64B346"/>
                </a:solidFill>
                <a:latin typeface="Calibri" panose="020F0502020204030204" pitchFamily="34" charset="0"/>
              </a:rPr>
              <a:t>refocused</a:t>
            </a:r>
            <a:r>
              <a:rPr lang="en-US" sz="2400" b="1" baseline="30000" dirty="0">
                <a:solidFill>
                  <a:srgbClr val="64B346"/>
                </a:solidFill>
                <a:latin typeface="Calibri" panose="020F0502020204030204" pitchFamily="34" charset="0"/>
              </a:rPr>
              <a:t>2</a:t>
            </a:r>
          </a:p>
          <a:p>
            <a:endParaRPr lang="en-US" b="1" baseline="30000" dirty="0">
              <a:latin typeface="Calibri" panose="020F0502020204030204" pitchFamily="34" charset="0"/>
            </a:endParaRPr>
          </a:p>
        </p:txBody>
      </p:sp>
      <p:sp>
        <p:nvSpPr>
          <p:cNvPr id="14" name="TextBox 13"/>
          <p:cNvSpPr txBox="1"/>
          <p:nvPr/>
        </p:nvSpPr>
        <p:spPr>
          <a:xfrm>
            <a:off x="639354" y="6174025"/>
            <a:ext cx="2808695" cy="338554"/>
          </a:xfrm>
          <a:prstGeom prst="rect">
            <a:avLst/>
          </a:prstGeom>
          <a:noFill/>
        </p:spPr>
        <p:txBody>
          <a:bodyPr wrap="square" rtlCol="0">
            <a:spAutoFit/>
          </a:bodyPr>
          <a:lstStyle/>
          <a:p>
            <a:r>
              <a:rPr lang="en-US" sz="800" baseline="30000" dirty="0" smtClean="0">
                <a:latin typeface="Arial Narrow" panose="020B0606020202030204" pitchFamily="34" charset="0"/>
              </a:rPr>
              <a:t>2</a:t>
            </a:r>
            <a:r>
              <a:rPr lang="en-US" sz="800" dirty="0" smtClean="0">
                <a:latin typeface="Arial Narrow" panose="020B0606020202030204" pitchFamily="34" charset="0"/>
              </a:rPr>
              <a:t>Brain, </a:t>
            </a:r>
            <a:r>
              <a:rPr lang="en-US" sz="800" dirty="0">
                <a:latin typeface="Arial Narrow" panose="020B0606020202030204" pitchFamily="34" charset="0"/>
              </a:rPr>
              <a:t>Interrupted, </a:t>
            </a:r>
            <a:r>
              <a:rPr lang="en-US" sz="800" dirty="0">
                <a:latin typeface="Arial Narrow" panose="020B0606020202030204" pitchFamily="34" charset="0"/>
                <a:hlinkClick r:id="rId5"/>
              </a:rPr>
              <a:t>http://www.nytimes.com</a:t>
            </a:r>
            <a:r>
              <a:rPr lang="en-US" sz="800" dirty="0" smtClean="0">
                <a:latin typeface="Arial Narrow" panose="020B0606020202030204" pitchFamily="34" charset="0"/>
                <a:hlinkClick r:id="rId5"/>
              </a:rPr>
              <a:t>/</a:t>
            </a:r>
            <a:r>
              <a:rPr lang="en-US" sz="800" dirty="0" smtClean="0">
                <a:latin typeface="Arial Narrow" panose="020B0606020202030204" pitchFamily="34" charset="0"/>
              </a:rPr>
              <a:t>, 5/3/13 , </a:t>
            </a:r>
            <a:r>
              <a:rPr lang="en-US" sz="800" dirty="0"/>
              <a:t>most recent data available </a:t>
            </a:r>
            <a:endParaRPr lang="en-US" sz="800" dirty="0">
              <a:latin typeface="Arial Narrow" panose="020B0606020202030204" pitchFamily="34" charset="0"/>
            </a:endParaRPr>
          </a:p>
        </p:txBody>
      </p:sp>
      <p:sp>
        <p:nvSpPr>
          <p:cNvPr id="4" name="TextBox 3"/>
          <p:cNvSpPr txBox="1"/>
          <p:nvPr/>
        </p:nvSpPr>
        <p:spPr>
          <a:xfrm>
            <a:off x="638175" y="2556510"/>
            <a:ext cx="3964305" cy="3847207"/>
          </a:xfrm>
          <a:prstGeom prst="rect">
            <a:avLst/>
          </a:prstGeom>
          <a:noFill/>
        </p:spPr>
        <p:txBody>
          <a:bodyPr wrap="square" rtlCol="0">
            <a:spAutoFit/>
          </a:bodyPr>
          <a:lstStyle/>
          <a:p>
            <a:r>
              <a:rPr lang="en-US" sz="1600" b="1" dirty="0" smtClean="0">
                <a:latin typeface="Calibri" panose="020F0502020204030204" pitchFamily="34" charset="0"/>
              </a:rPr>
              <a:t>Managing multiple screens</a:t>
            </a:r>
          </a:p>
          <a:p>
            <a:pPr marL="285750" indent="-285750">
              <a:buClr>
                <a:srgbClr val="64B346"/>
              </a:buClr>
              <a:buFont typeface="Wingdings" panose="05000000000000000000" pitchFamily="2" charset="2"/>
              <a:buChar char="§"/>
            </a:pPr>
            <a:r>
              <a:rPr lang="en-US" sz="1600" dirty="0" smtClean="0">
                <a:latin typeface="Calibri" panose="020F0502020204030204" pitchFamily="34" charset="0"/>
              </a:rPr>
              <a:t>Glancing at your phone</a:t>
            </a:r>
          </a:p>
          <a:p>
            <a:pPr marL="285750" indent="-285750">
              <a:buClr>
                <a:srgbClr val="64B346"/>
              </a:buClr>
              <a:buFont typeface="Wingdings" panose="05000000000000000000" pitchFamily="2" charset="2"/>
              <a:buChar char="§"/>
            </a:pPr>
            <a:r>
              <a:rPr lang="en-US" sz="1600" dirty="0" smtClean="0">
                <a:latin typeface="Calibri" panose="020F0502020204030204" pitchFamily="34" charset="0"/>
              </a:rPr>
              <a:t>Answering </a:t>
            </a:r>
            <a:r>
              <a:rPr lang="en-US" sz="1600" dirty="0">
                <a:latin typeface="Calibri" panose="020F0502020204030204" pitchFamily="34" charset="0"/>
              </a:rPr>
              <a:t>a </a:t>
            </a:r>
            <a:r>
              <a:rPr lang="en-US" sz="1600" dirty="0" smtClean="0">
                <a:latin typeface="Calibri" panose="020F0502020204030204" pitchFamily="34" charset="0"/>
              </a:rPr>
              <a:t>text</a:t>
            </a:r>
          </a:p>
          <a:p>
            <a:pPr marL="285750" indent="-285750">
              <a:buClr>
                <a:srgbClr val="64B346"/>
              </a:buClr>
              <a:buFont typeface="Wingdings" panose="05000000000000000000" pitchFamily="2" charset="2"/>
              <a:buChar char="§"/>
            </a:pPr>
            <a:r>
              <a:rPr lang="en-US" sz="1600" dirty="0" smtClean="0">
                <a:latin typeface="Calibri" panose="020F0502020204030204" pitchFamily="34" charset="0"/>
              </a:rPr>
              <a:t>Switching </a:t>
            </a:r>
            <a:r>
              <a:rPr lang="en-US" sz="1600" dirty="0">
                <a:latin typeface="Calibri" panose="020F0502020204030204" pitchFamily="34" charset="0"/>
              </a:rPr>
              <a:t>to your desktop to read </a:t>
            </a:r>
            <a:r>
              <a:rPr lang="en-US" sz="1600" dirty="0" smtClean="0">
                <a:latin typeface="Calibri" panose="020F0502020204030204" pitchFamily="34" charset="0"/>
              </a:rPr>
              <a:t/>
            </a:r>
            <a:br>
              <a:rPr lang="en-US" sz="1600" dirty="0" smtClean="0">
                <a:latin typeface="Calibri" panose="020F0502020204030204" pitchFamily="34" charset="0"/>
              </a:rPr>
            </a:br>
            <a:r>
              <a:rPr lang="en-US" sz="1600" dirty="0" smtClean="0">
                <a:latin typeface="Calibri" panose="020F0502020204030204" pitchFamily="34" charset="0"/>
              </a:rPr>
              <a:t>an email</a:t>
            </a:r>
          </a:p>
          <a:p>
            <a:pPr marL="285750" indent="-285750">
              <a:buClr>
                <a:srgbClr val="64B346"/>
              </a:buClr>
              <a:buFont typeface="Wingdings" panose="05000000000000000000" pitchFamily="2" charset="2"/>
              <a:buChar char="§"/>
            </a:pPr>
            <a:r>
              <a:rPr lang="en-US" sz="1600" dirty="0" smtClean="0">
                <a:latin typeface="Calibri" panose="020F0502020204030204" pitchFamily="34" charset="0"/>
              </a:rPr>
              <a:t>Reading pop-up messages in </a:t>
            </a:r>
            <a:r>
              <a:rPr lang="en-US" sz="1600" dirty="0">
                <a:latin typeface="Calibri" panose="020F0502020204030204" pitchFamily="34" charset="0"/>
              </a:rPr>
              <a:t>the </a:t>
            </a:r>
            <a:r>
              <a:rPr lang="en-US" sz="1600" dirty="0" smtClean="0">
                <a:latin typeface="Calibri" panose="020F0502020204030204" pitchFamily="34" charset="0"/>
              </a:rPr>
              <a:t/>
            </a:r>
            <a:br>
              <a:rPr lang="en-US" sz="1600" dirty="0" smtClean="0">
                <a:latin typeface="Calibri" panose="020F0502020204030204" pitchFamily="34" charset="0"/>
              </a:rPr>
            </a:br>
            <a:r>
              <a:rPr lang="en-US" sz="1600" dirty="0" smtClean="0">
                <a:latin typeface="Calibri" panose="020F0502020204030204" pitchFamily="34" charset="0"/>
              </a:rPr>
              <a:t>corner of </a:t>
            </a:r>
            <a:r>
              <a:rPr lang="en-US" sz="1600" dirty="0">
                <a:latin typeface="Calibri" panose="020F0502020204030204" pitchFamily="34" charset="0"/>
              </a:rPr>
              <a:t>your </a:t>
            </a:r>
            <a:r>
              <a:rPr lang="en-US" sz="1600" dirty="0" smtClean="0">
                <a:latin typeface="Calibri" panose="020F0502020204030204" pitchFamily="34" charset="0"/>
              </a:rPr>
              <a:t>screen</a:t>
            </a:r>
          </a:p>
          <a:p>
            <a:pPr marL="285750" indent="-285750">
              <a:buFont typeface="Arial" panose="020B0604020202020204" pitchFamily="34" charset="0"/>
              <a:buChar char="•"/>
            </a:pPr>
            <a:endParaRPr lang="en-US" sz="1600" dirty="0">
              <a:latin typeface="Calibri" panose="020F0502020204030204" pitchFamily="34" charset="0"/>
            </a:endParaRPr>
          </a:p>
          <a:p>
            <a:r>
              <a:rPr lang="en-US" sz="1600" b="1" dirty="0" smtClean="0">
                <a:latin typeface="Calibri" panose="020F0502020204030204" pitchFamily="34" charset="0"/>
              </a:rPr>
              <a:t>Off-screen</a:t>
            </a:r>
          </a:p>
          <a:p>
            <a:pPr marL="285750" indent="-285750">
              <a:buClr>
                <a:srgbClr val="64B346"/>
              </a:buClr>
              <a:buFont typeface="Wingdings" panose="05000000000000000000" pitchFamily="2" charset="2"/>
              <a:buChar char="§"/>
            </a:pPr>
            <a:r>
              <a:rPr lang="en-US" sz="1600" dirty="0" smtClean="0">
                <a:latin typeface="Calibri" panose="020F0502020204030204" pitchFamily="34" charset="0"/>
              </a:rPr>
              <a:t>Coworker’s conversation </a:t>
            </a:r>
            <a:br>
              <a:rPr lang="en-US" sz="1600" dirty="0" smtClean="0">
                <a:latin typeface="Calibri" panose="020F0502020204030204" pitchFamily="34" charset="0"/>
              </a:rPr>
            </a:br>
            <a:r>
              <a:rPr lang="en-US" sz="1600" dirty="0" smtClean="0">
                <a:latin typeface="Calibri" panose="020F0502020204030204" pitchFamily="34" charset="0"/>
              </a:rPr>
              <a:t>crossfire </a:t>
            </a:r>
          </a:p>
          <a:p>
            <a:pPr marL="285750" indent="-285750">
              <a:buClr>
                <a:srgbClr val="64B346"/>
              </a:buClr>
              <a:buFont typeface="Wingdings" panose="05000000000000000000" pitchFamily="2" charset="2"/>
              <a:buChar char="§"/>
            </a:pPr>
            <a:r>
              <a:rPr lang="en-US" sz="1600" dirty="0" smtClean="0">
                <a:latin typeface="Calibri" panose="020F0502020204030204" pitchFamily="34" charset="0"/>
              </a:rPr>
              <a:t>Visit from someone with a </a:t>
            </a:r>
            <a:br>
              <a:rPr lang="en-US" sz="1600" dirty="0" smtClean="0">
                <a:latin typeface="Calibri" panose="020F0502020204030204" pitchFamily="34" charset="0"/>
              </a:rPr>
            </a:br>
            <a:r>
              <a:rPr lang="en-US" sz="1600" dirty="0" smtClean="0">
                <a:latin typeface="Calibri" panose="020F0502020204030204" pitchFamily="34" charset="0"/>
              </a:rPr>
              <a:t>“quick question”</a:t>
            </a:r>
            <a:endParaRPr lang="en-US" sz="1600" dirty="0">
              <a:latin typeface="Calibri" panose="020F0502020204030204" pitchFamily="34" charset="0"/>
            </a:endParaRPr>
          </a:p>
          <a:p>
            <a:pPr marL="285750" indent="-285750">
              <a:buFont typeface="Arial" panose="020B0604020202020204" pitchFamily="34" charset="0"/>
              <a:buChar char="•"/>
            </a:pPr>
            <a:endParaRPr lang="en-US" dirty="0" smtClean="0">
              <a:latin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ndParaRPr>
          </a:p>
        </p:txBody>
      </p:sp>
      <p:sp>
        <p:nvSpPr>
          <p:cNvPr id="9" name="Title 2"/>
          <p:cNvSpPr>
            <a:spLocks noGrp="1"/>
          </p:cNvSpPr>
          <p:nvPr>
            <p:ph type="title"/>
          </p:nvPr>
        </p:nvSpPr>
        <p:spPr>
          <a:xfrm>
            <a:off x="544288" y="-13146"/>
            <a:ext cx="5519738" cy="690113"/>
          </a:xfrm>
        </p:spPr>
        <p:txBody>
          <a:bodyPr/>
          <a:lstStyle/>
          <a:p>
            <a:pPr lvl="0" eaLnBrk="1" fontAlgn="auto" hangingPunct="1">
              <a:spcBef>
                <a:spcPts val="0"/>
              </a:spcBef>
              <a:spcAft>
                <a:spcPts val="1200"/>
              </a:spcAft>
            </a:pPr>
            <a:r>
              <a:rPr lang="en-US" kern="1200" dirty="0">
                <a:solidFill>
                  <a:srgbClr val="FFFFFF"/>
                </a:solidFill>
              </a:rPr>
              <a:t>Scaling the Value of Your Time</a:t>
            </a:r>
            <a:endParaRPr lang="en-US" kern="1200" dirty="0">
              <a:solidFill>
                <a:srgbClr val="FFFFFF"/>
              </a:solidFill>
              <a:ea typeface="+mn-ea"/>
              <a:cs typeface="+mn-cs"/>
            </a:endParaRPr>
          </a:p>
        </p:txBody>
      </p:sp>
    </p:spTree>
    <p:extLst>
      <p:ext uri="{BB962C8B-B14F-4D97-AF65-F5344CB8AC3E}">
        <p14:creationId xmlns:p14="http://schemas.microsoft.com/office/powerpoint/2010/main" val="21222818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C64CF7D-A3EA-42BB-82DE-349C60788F77}" type="slidenum">
              <a:rPr lang="en-US" smtClean="0">
                <a:solidFill>
                  <a:prstClr val="black">
                    <a:tint val="75000"/>
                  </a:prstClr>
                </a:solidFill>
              </a:rPr>
              <a:pPr>
                <a:defRPr/>
              </a:pPr>
              <a:t>12</a:t>
            </a:fld>
            <a:endParaRPr lang="en-US" dirty="0">
              <a:solidFill>
                <a:prstClr val="black">
                  <a:tint val="75000"/>
                </a:prstClr>
              </a:solidFill>
            </a:endParaRPr>
          </a:p>
        </p:txBody>
      </p:sp>
      <p:sp>
        <p:nvSpPr>
          <p:cNvPr id="6" name="TextBox 5"/>
          <p:cNvSpPr txBox="1"/>
          <p:nvPr/>
        </p:nvSpPr>
        <p:spPr>
          <a:xfrm>
            <a:off x="2602523" y="1343790"/>
            <a:ext cx="4663108" cy="1323439"/>
          </a:xfrm>
          <a:prstGeom prst="rect">
            <a:avLst/>
          </a:prstGeom>
          <a:noFill/>
        </p:spPr>
        <p:txBody>
          <a:bodyPr wrap="square" rtlCol="0">
            <a:spAutoFit/>
          </a:bodyPr>
          <a:lstStyle/>
          <a:p>
            <a:pPr>
              <a:spcAft>
                <a:spcPts val="1800"/>
              </a:spcAft>
              <a:tabLst>
                <a:tab pos="1770063" algn="ctr"/>
              </a:tabLst>
            </a:pPr>
            <a:r>
              <a:rPr lang="en-US" sz="2400" b="1" dirty="0" smtClean="0">
                <a:solidFill>
                  <a:srgbClr val="64B346"/>
                </a:solidFill>
                <a:latin typeface="Calibri" panose="020F0502020204030204" pitchFamily="34" charset="0"/>
              </a:rPr>
              <a:t>Time-blocking</a:t>
            </a:r>
            <a:endParaRPr lang="en-US" sz="2400" dirty="0">
              <a:solidFill>
                <a:srgbClr val="000000"/>
              </a:solidFill>
              <a:latin typeface="Calibri" panose="020F0502020204030204" pitchFamily="34" charset="0"/>
            </a:endParaRPr>
          </a:p>
          <a:p>
            <a:pPr marL="285750" indent="-285750">
              <a:spcAft>
                <a:spcPts val="600"/>
              </a:spcAft>
              <a:buClr>
                <a:srgbClr val="64B346"/>
              </a:buClr>
              <a:buFont typeface="Wingdings" panose="05000000000000000000" pitchFamily="2" charset="2"/>
              <a:buChar char="§"/>
            </a:pPr>
            <a:r>
              <a:rPr lang="en-US" dirty="0" smtClean="0">
                <a:solidFill>
                  <a:srgbClr val="000000"/>
                </a:solidFill>
                <a:latin typeface="Calibri" panose="020F0502020204030204" pitchFamily="34" charset="0"/>
              </a:rPr>
              <a:t>For the Insignificant tasks</a:t>
            </a:r>
            <a:endParaRPr lang="en-US" dirty="0">
              <a:solidFill>
                <a:srgbClr val="000000"/>
              </a:solidFill>
              <a:latin typeface="Calibri" panose="020F0502020204030204" pitchFamily="34" charset="0"/>
            </a:endParaRPr>
          </a:p>
          <a:p>
            <a:pPr marL="285750" indent="-285750">
              <a:buClr>
                <a:srgbClr val="64B346"/>
              </a:buClr>
              <a:buFont typeface="Wingdings" panose="05000000000000000000" pitchFamily="2" charset="2"/>
              <a:buChar char="§"/>
            </a:pPr>
            <a:r>
              <a:rPr lang="en-US" dirty="0" smtClean="0">
                <a:solidFill>
                  <a:srgbClr val="000000"/>
                </a:solidFill>
                <a:latin typeface="Calibri" panose="020F0502020204030204" pitchFamily="34" charset="0"/>
              </a:rPr>
              <a:t>The OHIO Principle (Only Handle It Once)</a:t>
            </a:r>
            <a:endParaRPr lang="en-US" dirty="0">
              <a:solidFill>
                <a:srgbClr val="000000"/>
              </a:solidFill>
              <a:latin typeface="Calibri" panose="020F050202020403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3695" y="2844588"/>
            <a:ext cx="6644209" cy="3181293"/>
          </a:xfrm>
          <a:prstGeom prst="rect">
            <a:avLst/>
          </a:prstGeom>
        </p:spPr>
      </p:pic>
      <p:sp>
        <p:nvSpPr>
          <p:cNvPr id="9" name="Title 2"/>
          <p:cNvSpPr>
            <a:spLocks noGrp="1"/>
          </p:cNvSpPr>
          <p:nvPr>
            <p:ph type="title"/>
          </p:nvPr>
        </p:nvSpPr>
        <p:spPr>
          <a:xfrm>
            <a:off x="544288" y="-13146"/>
            <a:ext cx="5519738" cy="690113"/>
          </a:xfrm>
        </p:spPr>
        <p:txBody>
          <a:bodyPr/>
          <a:lstStyle/>
          <a:p>
            <a:pPr lvl="0" eaLnBrk="1" fontAlgn="auto" hangingPunct="1">
              <a:spcBef>
                <a:spcPts val="0"/>
              </a:spcBef>
              <a:spcAft>
                <a:spcPts val="1200"/>
              </a:spcAft>
            </a:pPr>
            <a:r>
              <a:rPr lang="en-US" kern="1200" dirty="0">
                <a:solidFill>
                  <a:srgbClr val="FFFFFF"/>
                </a:solidFill>
              </a:rPr>
              <a:t>Scaling the Value of Your Time</a:t>
            </a:r>
            <a:endParaRPr lang="en-US" kern="1200" dirty="0">
              <a:solidFill>
                <a:srgbClr val="FFFFFF"/>
              </a:solidFill>
              <a:ea typeface="+mn-ea"/>
              <a:cs typeface="+mn-cs"/>
            </a:endParaRPr>
          </a:p>
        </p:txBody>
      </p:sp>
    </p:spTree>
    <p:extLst>
      <p:ext uri="{BB962C8B-B14F-4D97-AF65-F5344CB8AC3E}">
        <p14:creationId xmlns:p14="http://schemas.microsoft.com/office/powerpoint/2010/main" val="746041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C64CF7D-A3EA-42BB-82DE-349C60788F77}" type="slidenum">
              <a:rPr lang="en-US" smtClean="0">
                <a:solidFill>
                  <a:prstClr val="black">
                    <a:tint val="75000"/>
                  </a:prstClr>
                </a:solidFill>
              </a:rPr>
              <a:pPr>
                <a:defRPr/>
              </a:pPr>
              <a:t>13</a:t>
            </a:fld>
            <a:endParaRPr lang="en-US" dirty="0">
              <a:solidFill>
                <a:prstClr val="black">
                  <a:tint val="75000"/>
                </a:prstClr>
              </a:solidFill>
            </a:endParaRPr>
          </a:p>
        </p:txBody>
      </p:sp>
      <p:sp>
        <p:nvSpPr>
          <p:cNvPr id="30" name="TextBox 29"/>
          <p:cNvSpPr txBox="1"/>
          <p:nvPr/>
        </p:nvSpPr>
        <p:spPr>
          <a:xfrm>
            <a:off x="11547583" y="3569330"/>
            <a:ext cx="1436902" cy="646331"/>
          </a:xfrm>
          <a:prstGeom prst="rect">
            <a:avLst/>
          </a:prstGeom>
          <a:noFill/>
        </p:spPr>
        <p:txBody>
          <a:bodyPr wrap="square" rtlCol="0">
            <a:spAutoFit/>
          </a:bodyPr>
          <a:lstStyle/>
          <a:p>
            <a:r>
              <a:rPr lang="en-US" sz="2000" b="1" dirty="0" smtClean="0">
                <a:solidFill>
                  <a:schemeClr val="bg1"/>
                </a:solidFill>
                <a:latin typeface="Calibri" panose="020F0502020204030204" pitchFamily="34" charset="0"/>
              </a:rPr>
              <a:t>1. </a:t>
            </a:r>
            <a:r>
              <a:rPr lang="en-US" sz="1600" dirty="0" smtClean="0">
                <a:solidFill>
                  <a:schemeClr val="bg1"/>
                </a:solidFill>
                <a:latin typeface="Calibri" panose="020F0502020204030204" pitchFamily="34" charset="0"/>
              </a:rPr>
              <a:t>Important </a:t>
            </a:r>
            <a:br>
              <a:rPr lang="en-US" sz="1600" dirty="0" smtClean="0">
                <a:solidFill>
                  <a:schemeClr val="bg1"/>
                </a:solidFill>
                <a:latin typeface="Calibri" panose="020F0502020204030204" pitchFamily="34" charset="0"/>
              </a:rPr>
            </a:br>
            <a:r>
              <a:rPr lang="en-US" sz="1600" dirty="0" smtClean="0">
                <a:solidFill>
                  <a:schemeClr val="bg1"/>
                </a:solidFill>
                <a:latin typeface="Calibri" panose="020F0502020204030204" pitchFamily="34" charset="0"/>
              </a:rPr>
              <a:t>&amp; Urgent</a:t>
            </a:r>
            <a:endParaRPr lang="en-US" sz="1600" dirty="0">
              <a:solidFill>
                <a:schemeClr val="bg1"/>
              </a:solidFill>
              <a:latin typeface="Calibri" panose="020F0502020204030204" pitchFamily="34" charset="0"/>
            </a:endParaRPr>
          </a:p>
        </p:txBody>
      </p:sp>
      <p:sp>
        <p:nvSpPr>
          <p:cNvPr id="32" name="TextBox 31"/>
          <p:cNvSpPr txBox="1"/>
          <p:nvPr/>
        </p:nvSpPr>
        <p:spPr>
          <a:xfrm>
            <a:off x="14378321" y="5216961"/>
            <a:ext cx="2086477" cy="646331"/>
          </a:xfrm>
          <a:prstGeom prst="rect">
            <a:avLst/>
          </a:prstGeom>
          <a:noFill/>
        </p:spPr>
        <p:txBody>
          <a:bodyPr wrap="square" rtlCol="0">
            <a:spAutoFit/>
          </a:bodyPr>
          <a:lstStyle/>
          <a:p>
            <a:r>
              <a:rPr lang="en-US" sz="2000" b="1" dirty="0" smtClean="0">
                <a:solidFill>
                  <a:schemeClr val="bg1"/>
                </a:solidFill>
                <a:latin typeface="Calibri" panose="020F0502020204030204" pitchFamily="34" charset="0"/>
              </a:rPr>
              <a:t>4. </a:t>
            </a:r>
            <a:r>
              <a:rPr lang="en-US" sz="1600" dirty="0" smtClean="0">
                <a:solidFill>
                  <a:schemeClr val="bg1"/>
                </a:solidFill>
                <a:latin typeface="Calibri" panose="020F0502020204030204" pitchFamily="34" charset="0"/>
              </a:rPr>
              <a:t>Neither Urgent </a:t>
            </a:r>
            <a:br>
              <a:rPr lang="en-US" sz="1600" dirty="0" smtClean="0">
                <a:solidFill>
                  <a:schemeClr val="bg1"/>
                </a:solidFill>
                <a:latin typeface="Calibri" panose="020F0502020204030204" pitchFamily="34" charset="0"/>
              </a:rPr>
            </a:br>
            <a:r>
              <a:rPr lang="en-US" sz="1600" dirty="0" smtClean="0">
                <a:solidFill>
                  <a:schemeClr val="bg1"/>
                </a:solidFill>
                <a:latin typeface="Calibri" panose="020F0502020204030204" pitchFamily="34" charset="0"/>
              </a:rPr>
              <a:t>nor Important</a:t>
            </a:r>
            <a:endParaRPr lang="en-US" sz="1600" dirty="0">
              <a:solidFill>
                <a:schemeClr val="bg1"/>
              </a:solidFill>
              <a:latin typeface="Calibri" panose="020F0502020204030204" pitchFamily="34" charset="0"/>
            </a:endParaRPr>
          </a:p>
        </p:txBody>
      </p:sp>
      <p:sp>
        <p:nvSpPr>
          <p:cNvPr id="33" name="TextBox 32"/>
          <p:cNvSpPr txBox="1"/>
          <p:nvPr/>
        </p:nvSpPr>
        <p:spPr>
          <a:xfrm>
            <a:off x="11547566" y="5291604"/>
            <a:ext cx="1623527" cy="646331"/>
          </a:xfrm>
          <a:prstGeom prst="rect">
            <a:avLst/>
          </a:prstGeom>
          <a:noFill/>
        </p:spPr>
        <p:txBody>
          <a:bodyPr wrap="square" rtlCol="0">
            <a:spAutoFit/>
          </a:bodyPr>
          <a:lstStyle/>
          <a:p>
            <a:r>
              <a:rPr lang="en-US" sz="2000" b="1" dirty="0" smtClean="0">
                <a:solidFill>
                  <a:schemeClr val="bg1"/>
                </a:solidFill>
                <a:latin typeface="Calibri" panose="020F0502020204030204" pitchFamily="34" charset="0"/>
              </a:rPr>
              <a:t>3. </a:t>
            </a:r>
            <a:r>
              <a:rPr lang="en-US" sz="1600" dirty="0" smtClean="0">
                <a:solidFill>
                  <a:schemeClr val="bg1"/>
                </a:solidFill>
                <a:latin typeface="Calibri" panose="020F0502020204030204" pitchFamily="34" charset="0"/>
              </a:rPr>
              <a:t>Urgent, but </a:t>
            </a:r>
            <a:br>
              <a:rPr lang="en-US" sz="1600" dirty="0" smtClean="0">
                <a:solidFill>
                  <a:schemeClr val="bg1"/>
                </a:solidFill>
                <a:latin typeface="Calibri" panose="020F0502020204030204" pitchFamily="34" charset="0"/>
              </a:rPr>
            </a:br>
            <a:r>
              <a:rPr lang="en-US" sz="1600" dirty="0" smtClean="0">
                <a:solidFill>
                  <a:schemeClr val="bg1"/>
                </a:solidFill>
                <a:latin typeface="Calibri" panose="020F0502020204030204" pitchFamily="34" charset="0"/>
              </a:rPr>
              <a:t>Not Important</a:t>
            </a:r>
            <a:endParaRPr lang="en-US" sz="1600" dirty="0">
              <a:solidFill>
                <a:schemeClr val="bg1"/>
              </a:solidFill>
              <a:latin typeface="Calibri" panose="020F0502020204030204" pitchFamily="34" charset="0"/>
            </a:endParaRPr>
          </a:p>
        </p:txBody>
      </p:sp>
      <p:sp>
        <p:nvSpPr>
          <p:cNvPr id="18" name="Title 2"/>
          <p:cNvSpPr>
            <a:spLocks noGrp="1"/>
          </p:cNvSpPr>
          <p:nvPr>
            <p:ph type="title"/>
          </p:nvPr>
        </p:nvSpPr>
        <p:spPr>
          <a:xfrm>
            <a:off x="544288" y="-13146"/>
            <a:ext cx="5519738" cy="690113"/>
          </a:xfrm>
        </p:spPr>
        <p:txBody>
          <a:bodyPr/>
          <a:lstStyle/>
          <a:p>
            <a:pPr lvl="0" eaLnBrk="1" fontAlgn="auto" hangingPunct="1">
              <a:spcBef>
                <a:spcPts val="0"/>
              </a:spcBef>
              <a:spcAft>
                <a:spcPts val="1200"/>
              </a:spcAft>
            </a:pPr>
            <a:r>
              <a:rPr lang="en-US" kern="1200" dirty="0">
                <a:solidFill>
                  <a:srgbClr val="FFFFFF"/>
                </a:solidFill>
              </a:rPr>
              <a:t>Scaling the Value of Your Time</a:t>
            </a:r>
            <a:endParaRPr lang="en-US" kern="1200" dirty="0">
              <a:solidFill>
                <a:srgbClr val="FFFFFF"/>
              </a:solidFill>
              <a:ea typeface="+mn-ea"/>
              <a:cs typeface="+mn-cs"/>
            </a:endParaRPr>
          </a:p>
        </p:txBody>
      </p:sp>
      <p:sp>
        <p:nvSpPr>
          <p:cNvPr id="27" name="Rectangle 26"/>
          <p:cNvSpPr/>
          <p:nvPr/>
        </p:nvSpPr>
        <p:spPr>
          <a:xfrm>
            <a:off x="10820155" y="4544307"/>
            <a:ext cx="2925763" cy="1736725"/>
          </a:xfrm>
          <a:prstGeom prst="rect">
            <a:avLst/>
          </a:prstGeom>
          <a:solidFill>
            <a:srgbClr val="A7E6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86BE"/>
              </a:solidFill>
            </a:endParaRPr>
          </a:p>
        </p:txBody>
      </p:sp>
      <p:sp>
        <p:nvSpPr>
          <p:cNvPr id="28" name="Rectangle 27"/>
          <p:cNvSpPr/>
          <p:nvPr/>
        </p:nvSpPr>
        <p:spPr>
          <a:xfrm>
            <a:off x="12295752" y="2807582"/>
            <a:ext cx="2925763" cy="1736725"/>
          </a:xfrm>
          <a:prstGeom prst="rect">
            <a:avLst/>
          </a:prstGeom>
          <a:solidFill>
            <a:srgbClr val="F7D2B7"/>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77725"/>
              </a:solidFill>
            </a:endParaRPr>
          </a:p>
        </p:txBody>
      </p:sp>
      <p:sp>
        <p:nvSpPr>
          <p:cNvPr id="29" name="Rectangle 28"/>
          <p:cNvSpPr/>
          <p:nvPr/>
        </p:nvSpPr>
        <p:spPr>
          <a:xfrm>
            <a:off x="13765362" y="4544307"/>
            <a:ext cx="2925763" cy="1736725"/>
          </a:xfrm>
          <a:prstGeom prst="rect">
            <a:avLst/>
          </a:prstGeom>
          <a:solidFill>
            <a:srgbClr val="63A117"/>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3A117"/>
              </a:solidFill>
            </a:endParaRPr>
          </a:p>
        </p:txBody>
      </p:sp>
      <p:sp>
        <p:nvSpPr>
          <p:cNvPr id="34" name="TextBox 33"/>
          <p:cNvSpPr txBox="1"/>
          <p:nvPr/>
        </p:nvSpPr>
        <p:spPr>
          <a:xfrm>
            <a:off x="12661153" y="3246517"/>
            <a:ext cx="2186646" cy="830997"/>
          </a:xfrm>
          <a:prstGeom prst="rect">
            <a:avLst/>
          </a:prstGeom>
          <a:noFill/>
        </p:spPr>
        <p:txBody>
          <a:bodyPr wrap="square" rtlCol="0">
            <a:spAutoFit/>
          </a:bodyPr>
          <a:lstStyle/>
          <a:p>
            <a:pPr algn="ctr"/>
            <a:r>
              <a:rPr lang="en-US" sz="2400" dirty="0" smtClean="0">
                <a:solidFill>
                  <a:schemeClr val="bg1"/>
                </a:solidFill>
                <a:latin typeface="Calibri" panose="020F0502020204030204" pitchFamily="34" charset="0"/>
              </a:rPr>
              <a:t>Urgent/</a:t>
            </a:r>
          </a:p>
          <a:p>
            <a:pPr algn="ctr"/>
            <a:r>
              <a:rPr lang="en-US" sz="2400" dirty="0" smtClean="0">
                <a:solidFill>
                  <a:schemeClr val="bg1"/>
                </a:solidFill>
                <a:latin typeface="Calibri" panose="020F0502020204030204" pitchFamily="34" charset="0"/>
              </a:rPr>
              <a:t>Significant</a:t>
            </a:r>
            <a:endParaRPr lang="en-US" sz="2400" dirty="0">
              <a:solidFill>
                <a:schemeClr val="bg1"/>
              </a:solidFill>
              <a:latin typeface="Calibri" panose="020F0502020204030204" pitchFamily="34" charset="0"/>
            </a:endParaRPr>
          </a:p>
        </p:txBody>
      </p:sp>
      <p:sp>
        <p:nvSpPr>
          <p:cNvPr id="35" name="TextBox 34"/>
          <p:cNvSpPr txBox="1"/>
          <p:nvPr/>
        </p:nvSpPr>
        <p:spPr>
          <a:xfrm>
            <a:off x="14124034" y="4997169"/>
            <a:ext cx="2186646" cy="830997"/>
          </a:xfrm>
          <a:prstGeom prst="rect">
            <a:avLst/>
          </a:prstGeom>
          <a:noFill/>
        </p:spPr>
        <p:txBody>
          <a:bodyPr wrap="square" rtlCol="0">
            <a:spAutoFit/>
          </a:bodyPr>
          <a:lstStyle/>
          <a:p>
            <a:pPr algn="ctr"/>
            <a:r>
              <a:rPr lang="en-US" sz="2400" dirty="0" smtClean="0">
                <a:solidFill>
                  <a:schemeClr val="bg1"/>
                </a:solidFill>
                <a:latin typeface="Calibri" panose="020F0502020204030204" pitchFamily="34" charset="0"/>
              </a:rPr>
              <a:t>Proactive/</a:t>
            </a:r>
          </a:p>
          <a:p>
            <a:pPr algn="ctr"/>
            <a:r>
              <a:rPr lang="en-US" sz="2400" dirty="0" smtClean="0">
                <a:solidFill>
                  <a:schemeClr val="bg1"/>
                </a:solidFill>
                <a:latin typeface="Calibri" panose="020F0502020204030204" pitchFamily="34" charset="0"/>
              </a:rPr>
              <a:t>Significant</a:t>
            </a:r>
            <a:endParaRPr lang="en-US" sz="2400" dirty="0">
              <a:solidFill>
                <a:schemeClr val="bg1"/>
              </a:solidFill>
              <a:latin typeface="Calibri" panose="020F0502020204030204" pitchFamily="34" charset="0"/>
            </a:endParaRPr>
          </a:p>
        </p:txBody>
      </p:sp>
      <p:sp>
        <p:nvSpPr>
          <p:cNvPr id="36" name="TextBox 35"/>
          <p:cNvSpPr txBox="1"/>
          <p:nvPr/>
        </p:nvSpPr>
        <p:spPr>
          <a:xfrm>
            <a:off x="11167941" y="5149574"/>
            <a:ext cx="2186646" cy="461665"/>
          </a:xfrm>
          <a:prstGeom prst="rect">
            <a:avLst/>
          </a:prstGeom>
          <a:noFill/>
        </p:spPr>
        <p:txBody>
          <a:bodyPr wrap="square" rtlCol="0">
            <a:spAutoFit/>
          </a:bodyPr>
          <a:lstStyle/>
          <a:p>
            <a:pPr algn="ctr"/>
            <a:r>
              <a:rPr lang="en-US" sz="2400" dirty="0" smtClean="0">
                <a:solidFill>
                  <a:schemeClr val="bg1"/>
                </a:solidFill>
                <a:latin typeface="Calibri" panose="020F0502020204030204" pitchFamily="34" charset="0"/>
              </a:rPr>
              <a:t>Insignificant</a:t>
            </a:r>
            <a:endParaRPr lang="en-US" sz="2400" dirty="0">
              <a:solidFill>
                <a:schemeClr val="bg1"/>
              </a:solidFill>
              <a:latin typeface="Calibri" panose="020F0502020204030204" pitchFamily="34" charset="0"/>
            </a:endParaRPr>
          </a:p>
        </p:txBody>
      </p:sp>
      <p:sp>
        <p:nvSpPr>
          <p:cNvPr id="13" name="Rectangle 12"/>
          <p:cNvSpPr/>
          <p:nvPr/>
        </p:nvSpPr>
        <p:spPr>
          <a:xfrm>
            <a:off x="3603967" y="2015355"/>
            <a:ext cx="1813560" cy="3473450"/>
          </a:xfrm>
          <a:prstGeom prst="rect">
            <a:avLst/>
          </a:prstGeom>
          <a:solidFill>
            <a:srgbClr val="0086B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86BE"/>
              </a:solidFill>
            </a:endParaRPr>
          </a:p>
        </p:txBody>
      </p:sp>
      <p:sp>
        <p:nvSpPr>
          <p:cNvPr id="14" name="Rectangle 13"/>
          <p:cNvSpPr/>
          <p:nvPr/>
        </p:nvSpPr>
        <p:spPr>
          <a:xfrm>
            <a:off x="1582551" y="2015354"/>
            <a:ext cx="1828282" cy="3473450"/>
          </a:xfrm>
          <a:prstGeom prst="rect">
            <a:avLst/>
          </a:prstGeom>
          <a:solidFill>
            <a:srgbClr val="E77725">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77725"/>
              </a:solidFill>
            </a:endParaRPr>
          </a:p>
        </p:txBody>
      </p:sp>
      <p:sp>
        <p:nvSpPr>
          <p:cNvPr id="15" name="Rectangle 14"/>
          <p:cNvSpPr/>
          <p:nvPr/>
        </p:nvSpPr>
        <p:spPr>
          <a:xfrm>
            <a:off x="5612719" y="2015355"/>
            <a:ext cx="1767840" cy="3473449"/>
          </a:xfrm>
          <a:prstGeom prst="rect">
            <a:avLst/>
          </a:prstGeom>
          <a:solidFill>
            <a:srgbClr val="63A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3A117"/>
              </a:solidFill>
            </a:endParaRPr>
          </a:p>
        </p:txBody>
      </p:sp>
      <p:sp>
        <p:nvSpPr>
          <p:cNvPr id="16" name="TextBox 15"/>
          <p:cNvSpPr txBox="1"/>
          <p:nvPr/>
        </p:nvSpPr>
        <p:spPr>
          <a:xfrm>
            <a:off x="1738938" y="3155329"/>
            <a:ext cx="1534734" cy="830997"/>
          </a:xfrm>
          <a:prstGeom prst="rect">
            <a:avLst/>
          </a:prstGeom>
          <a:noFill/>
        </p:spPr>
        <p:txBody>
          <a:bodyPr wrap="square" rtlCol="0">
            <a:spAutoFit/>
          </a:bodyPr>
          <a:lstStyle/>
          <a:p>
            <a:pPr algn="ctr"/>
            <a:r>
              <a:rPr lang="en-US" sz="2400" dirty="0" smtClean="0">
                <a:solidFill>
                  <a:schemeClr val="bg1"/>
                </a:solidFill>
                <a:latin typeface="Calibri" panose="020F0502020204030204" pitchFamily="34" charset="0"/>
              </a:rPr>
              <a:t>Urgent/</a:t>
            </a:r>
          </a:p>
          <a:p>
            <a:pPr algn="ctr"/>
            <a:r>
              <a:rPr lang="en-US" sz="2400" dirty="0" smtClean="0">
                <a:solidFill>
                  <a:schemeClr val="bg1"/>
                </a:solidFill>
                <a:latin typeface="Calibri" panose="020F0502020204030204" pitchFamily="34" charset="0"/>
              </a:rPr>
              <a:t>Significant</a:t>
            </a:r>
            <a:endParaRPr lang="en-US" sz="2400" dirty="0">
              <a:solidFill>
                <a:schemeClr val="bg1"/>
              </a:solidFill>
              <a:latin typeface="Calibri" panose="020F0502020204030204" pitchFamily="34" charset="0"/>
            </a:endParaRPr>
          </a:p>
        </p:txBody>
      </p:sp>
      <p:sp>
        <p:nvSpPr>
          <p:cNvPr id="17" name="TextBox 16"/>
          <p:cNvSpPr txBox="1"/>
          <p:nvPr/>
        </p:nvSpPr>
        <p:spPr>
          <a:xfrm>
            <a:off x="5490798" y="3155329"/>
            <a:ext cx="2075965" cy="830997"/>
          </a:xfrm>
          <a:prstGeom prst="rect">
            <a:avLst/>
          </a:prstGeom>
          <a:noFill/>
        </p:spPr>
        <p:txBody>
          <a:bodyPr wrap="square" rtlCol="0">
            <a:spAutoFit/>
          </a:bodyPr>
          <a:lstStyle/>
          <a:p>
            <a:pPr algn="ctr"/>
            <a:r>
              <a:rPr lang="en-US" sz="2400" dirty="0" smtClean="0">
                <a:solidFill>
                  <a:schemeClr val="bg1"/>
                </a:solidFill>
                <a:latin typeface="Calibri" panose="020F0502020204030204" pitchFamily="34" charset="0"/>
              </a:rPr>
              <a:t>Proactive/</a:t>
            </a:r>
          </a:p>
          <a:p>
            <a:pPr algn="ctr"/>
            <a:r>
              <a:rPr lang="en-US" sz="2400" dirty="0" smtClean="0">
                <a:solidFill>
                  <a:schemeClr val="bg1"/>
                </a:solidFill>
                <a:latin typeface="Calibri" panose="020F0502020204030204" pitchFamily="34" charset="0"/>
              </a:rPr>
              <a:t>Significant</a:t>
            </a:r>
            <a:endParaRPr lang="en-US" sz="2400" dirty="0">
              <a:solidFill>
                <a:schemeClr val="bg1"/>
              </a:solidFill>
              <a:latin typeface="Calibri" panose="020F0502020204030204" pitchFamily="34" charset="0"/>
            </a:endParaRPr>
          </a:p>
        </p:txBody>
      </p:sp>
      <p:sp>
        <p:nvSpPr>
          <p:cNvPr id="19" name="TextBox 18"/>
          <p:cNvSpPr txBox="1"/>
          <p:nvPr/>
        </p:nvSpPr>
        <p:spPr>
          <a:xfrm>
            <a:off x="3410833" y="3359253"/>
            <a:ext cx="2186646" cy="461665"/>
          </a:xfrm>
          <a:prstGeom prst="rect">
            <a:avLst/>
          </a:prstGeom>
          <a:noFill/>
        </p:spPr>
        <p:txBody>
          <a:bodyPr wrap="square" rtlCol="0">
            <a:spAutoFit/>
          </a:bodyPr>
          <a:lstStyle/>
          <a:p>
            <a:pPr algn="ctr"/>
            <a:r>
              <a:rPr lang="en-US" sz="2400" dirty="0" smtClean="0">
                <a:solidFill>
                  <a:schemeClr val="bg1"/>
                </a:solidFill>
                <a:latin typeface="Calibri" panose="020F0502020204030204" pitchFamily="34" charset="0"/>
              </a:rPr>
              <a:t>Insignificant</a:t>
            </a:r>
            <a:endParaRPr lang="en-US" sz="24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9883258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C64CF7D-A3EA-42BB-82DE-349C60788F77}" type="slidenum">
              <a:rPr lang="en-US" smtClean="0">
                <a:solidFill>
                  <a:prstClr val="black">
                    <a:tint val="75000"/>
                  </a:prstClr>
                </a:solidFill>
              </a:rPr>
              <a:pPr>
                <a:defRPr/>
              </a:pPr>
              <a:t>14</a:t>
            </a:fld>
            <a:endParaRPr lang="en-US" dirty="0">
              <a:solidFill>
                <a:prstClr val="black">
                  <a:tint val="75000"/>
                </a:prstClr>
              </a:solidFill>
            </a:endParaRPr>
          </a:p>
        </p:txBody>
      </p:sp>
      <p:sp>
        <p:nvSpPr>
          <p:cNvPr id="27" name="TextBox 26"/>
          <p:cNvSpPr txBox="1"/>
          <p:nvPr/>
        </p:nvSpPr>
        <p:spPr>
          <a:xfrm>
            <a:off x="5318138" y="2771193"/>
            <a:ext cx="2040877" cy="646331"/>
          </a:xfrm>
          <a:prstGeom prst="rect">
            <a:avLst/>
          </a:prstGeom>
          <a:noFill/>
        </p:spPr>
        <p:txBody>
          <a:bodyPr wrap="square" rtlCol="0">
            <a:spAutoFit/>
          </a:bodyPr>
          <a:lstStyle/>
          <a:p>
            <a:r>
              <a:rPr lang="en-US" sz="2000" b="1" dirty="0" smtClean="0">
                <a:solidFill>
                  <a:srgbClr val="FFFFFF"/>
                </a:solidFill>
                <a:latin typeface="Calibri" panose="020F0502020204030204" pitchFamily="34" charset="0"/>
              </a:rPr>
              <a:t>2. </a:t>
            </a:r>
            <a:r>
              <a:rPr lang="en-US" sz="1600" dirty="0" smtClean="0">
                <a:solidFill>
                  <a:srgbClr val="FFFFFF"/>
                </a:solidFill>
                <a:latin typeface="Calibri" panose="020F0502020204030204" pitchFamily="34" charset="0"/>
              </a:rPr>
              <a:t>Important, </a:t>
            </a:r>
            <a:br>
              <a:rPr lang="en-US" sz="1600" dirty="0" smtClean="0">
                <a:solidFill>
                  <a:srgbClr val="FFFFFF"/>
                </a:solidFill>
                <a:latin typeface="Calibri" panose="020F0502020204030204" pitchFamily="34" charset="0"/>
              </a:rPr>
            </a:br>
            <a:r>
              <a:rPr lang="en-US" sz="1600" dirty="0" smtClean="0">
                <a:solidFill>
                  <a:srgbClr val="FFFFFF"/>
                </a:solidFill>
                <a:latin typeface="Calibri" panose="020F0502020204030204" pitchFamily="34" charset="0"/>
              </a:rPr>
              <a:t>but Not Urgent</a:t>
            </a:r>
            <a:endParaRPr lang="en-US" sz="1600" dirty="0">
              <a:solidFill>
                <a:srgbClr val="FFFFFF"/>
              </a:solidFill>
              <a:latin typeface="Calibri" panose="020F0502020204030204" pitchFamily="34" charset="0"/>
            </a:endParaRPr>
          </a:p>
        </p:txBody>
      </p:sp>
      <p:sp>
        <p:nvSpPr>
          <p:cNvPr id="28" name="TextBox 27"/>
          <p:cNvSpPr txBox="1"/>
          <p:nvPr/>
        </p:nvSpPr>
        <p:spPr>
          <a:xfrm>
            <a:off x="5219081" y="4409493"/>
            <a:ext cx="2086477" cy="646331"/>
          </a:xfrm>
          <a:prstGeom prst="rect">
            <a:avLst/>
          </a:prstGeom>
          <a:noFill/>
        </p:spPr>
        <p:txBody>
          <a:bodyPr wrap="square" rtlCol="0">
            <a:spAutoFit/>
          </a:bodyPr>
          <a:lstStyle/>
          <a:p>
            <a:r>
              <a:rPr lang="en-US" sz="2000" b="1" dirty="0" smtClean="0">
                <a:solidFill>
                  <a:srgbClr val="FFFFFF"/>
                </a:solidFill>
                <a:latin typeface="Calibri" panose="020F0502020204030204" pitchFamily="34" charset="0"/>
              </a:rPr>
              <a:t>4. </a:t>
            </a:r>
            <a:r>
              <a:rPr lang="en-US" sz="1600" dirty="0" smtClean="0">
                <a:solidFill>
                  <a:srgbClr val="FFFFFF"/>
                </a:solidFill>
                <a:latin typeface="Calibri" panose="020F0502020204030204" pitchFamily="34" charset="0"/>
              </a:rPr>
              <a:t>Neither Urgent </a:t>
            </a:r>
            <a:br>
              <a:rPr lang="en-US" sz="1600" dirty="0" smtClean="0">
                <a:solidFill>
                  <a:srgbClr val="FFFFFF"/>
                </a:solidFill>
                <a:latin typeface="Calibri" panose="020F0502020204030204" pitchFamily="34" charset="0"/>
              </a:rPr>
            </a:br>
            <a:r>
              <a:rPr lang="en-US" sz="1600" dirty="0" smtClean="0">
                <a:solidFill>
                  <a:srgbClr val="FFFFFF"/>
                </a:solidFill>
                <a:latin typeface="Calibri" panose="020F0502020204030204" pitchFamily="34" charset="0"/>
              </a:rPr>
              <a:t>nor Important</a:t>
            </a:r>
            <a:endParaRPr lang="en-US" sz="1600" dirty="0">
              <a:solidFill>
                <a:srgbClr val="FFFFFF"/>
              </a:solidFill>
              <a:latin typeface="Calibri" panose="020F0502020204030204" pitchFamily="34" charset="0"/>
            </a:endParaRPr>
          </a:p>
        </p:txBody>
      </p:sp>
      <p:sp>
        <p:nvSpPr>
          <p:cNvPr id="29" name="TextBox 28"/>
          <p:cNvSpPr txBox="1"/>
          <p:nvPr/>
        </p:nvSpPr>
        <p:spPr>
          <a:xfrm>
            <a:off x="2388326" y="4484136"/>
            <a:ext cx="1623527" cy="646331"/>
          </a:xfrm>
          <a:prstGeom prst="rect">
            <a:avLst/>
          </a:prstGeom>
          <a:noFill/>
        </p:spPr>
        <p:txBody>
          <a:bodyPr wrap="square" rtlCol="0">
            <a:spAutoFit/>
          </a:bodyPr>
          <a:lstStyle/>
          <a:p>
            <a:r>
              <a:rPr lang="en-US" sz="2000" b="1" dirty="0" smtClean="0">
                <a:solidFill>
                  <a:srgbClr val="FFFFFF"/>
                </a:solidFill>
                <a:latin typeface="Calibri" panose="020F0502020204030204" pitchFamily="34" charset="0"/>
              </a:rPr>
              <a:t>3. </a:t>
            </a:r>
            <a:r>
              <a:rPr lang="en-US" sz="1600" dirty="0" smtClean="0">
                <a:solidFill>
                  <a:srgbClr val="FFFFFF"/>
                </a:solidFill>
                <a:latin typeface="Calibri" panose="020F0502020204030204" pitchFamily="34" charset="0"/>
              </a:rPr>
              <a:t>Urgent, but </a:t>
            </a:r>
            <a:br>
              <a:rPr lang="en-US" sz="1600" dirty="0" smtClean="0">
                <a:solidFill>
                  <a:srgbClr val="FFFFFF"/>
                </a:solidFill>
                <a:latin typeface="Calibri" panose="020F0502020204030204" pitchFamily="34" charset="0"/>
              </a:rPr>
            </a:br>
            <a:r>
              <a:rPr lang="en-US" sz="1600" dirty="0" smtClean="0">
                <a:solidFill>
                  <a:srgbClr val="FFFFFF"/>
                </a:solidFill>
                <a:latin typeface="Calibri" panose="020F0502020204030204" pitchFamily="34" charset="0"/>
              </a:rPr>
              <a:t>Not Important</a:t>
            </a:r>
            <a:endParaRPr lang="en-US" sz="1600" dirty="0">
              <a:solidFill>
                <a:srgbClr val="FFFFFF"/>
              </a:solidFill>
              <a:latin typeface="Calibri" panose="020F0502020204030204" pitchFamily="34" charset="0"/>
            </a:endParaRPr>
          </a:p>
        </p:txBody>
      </p:sp>
      <p:sp>
        <p:nvSpPr>
          <p:cNvPr id="13" name="TextBox 12"/>
          <p:cNvSpPr txBox="1"/>
          <p:nvPr/>
        </p:nvSpPr>
        <p:spPr>
          <a:xfrm>
            <a:off x="2247900" y="1645682"/>
            <a:ext cx="4648199" cy="4570482"/>
          </a:xfrm>
          <a:prstGeom prst="rect">
            <a:avLst/>
          </a:prstGeom>
          <a:solidFill>
            <a:srgbClr val="FFFFFF"/>
          </a:solidFill>
        </p:spPr>
        <p:txBody>
          <a:bodyPr wrap="square" rtlCol="0">
            <a:spAutoFit/>
          </a:bodyPr>
          <a:lstStyle/>
          <a:p>
            <a:pPr>
              <a:spcAft>
                <a:spcPts val="1800"/>
              </a:spcAft>
            </a:pPr>
            <a:r>
              <a:rPr lang="en-US" sz="2000" b="1" dirty="0" smtClean="0">
                <a:solidFill>
                  <a:srgbClr val="64B346"/>
                </a:solidFill>
                <a:latin typeface="Calibri" panose="020F0502020204030204" pitchFamily="34" charset="0"/>
              </a:rPr>
              <a:t>Examples Proactive/Significant Activities:</a:t>
            </a:r>
          </a:p>
          <a:p>
            <a:pPr marL="285750" indent="-285750">
              <a:spcAft>
                <a:spcPts val="1800"/>
              </a:spcAft>
              <a:buClr>
                <a:srgbClr val="64B346"/>
              </a:buClr>
              <a:buFont typeface="Wingdings" panose="05000000000000000000" pitchFamily="2" charset="2"/>
              <a:buChar char="§"/>
            </a:pPr>
            <a:r>
              <a:rPr lang="en-US" dirty="0" smtClean="0">
                <a:solidFill>
                  <a:srgbClr val="000000"/>
                </a:solidFill>
                <a:latin typeface="Calibri" panose="020F0502020204030204" pitchFamily="34" charset="0"/>
              </a:rPr>
              <a:t>Training &amp; development</a:t>
            </a:r>
            <a:endParaRPr lang="en-US" dirty="0">
              <a:solidFill>
                <a:srgbClr val="000000"/>
              </a:solidFill>
              <a:latin typeface="Calibri" panose="020F0502020204030204" pitchFamily="34" charset="0"/>
            </a:endParaRPr>
          </a:p>
          <a:p>
            <a:pPr marL="285750" indent="-285750">
              <a:spcAft>
                <a:spcPts val="1800"/>
              </a:spcAft>
              <a:buClr>
                <a:srgbClr val="64B346"/>
              </a:buClr>
              <a:buFont typeface="Wingdings" panose="05000000000000000000" pitchFamily="2" charset="2"/>
              <a:buChar char="§"/>
            </a:pPr>
            <a:r>
              <a:rPr lang="en-US" dirty="0">
                <a:solidFill>
                  <a:srgbClr val="000000"/>
                </a:solidFill>
                <a:latin typeface="Calibri" panose="020F0502020204030204" pitchFamily="34" charset="0"/>
              </a:rPr>
              <a:t>Marketing </a:t>
            </a:r>
          </a:p>
          <a:p>
            <a:pPr marL="285750" indent="-285750">
              <a:spcAft>
                <a:spcPts val="1800"/>
              </a:spcAft>
              <a:buClr>
                <a:srgbClr val="64B346"/>
              </a:buClr>
              <a:buFont typeface="Wingdings" panose="05000000000000000000" pitchFamily="2" charset="2"/>
              <a:buChar char="§"/>
            </a:pPr>
            <a:r>
              <a:rPr lang="en-US" dirty="0">
                <a:solidFill>
                  <a:srgbClr val="000000"/>
                </a:solidFill>
                <a:latin typeface="Calibri" panose="020F0502020204030204" pitchFamily="34" charset="0"/>
              </a:rPr>
              <a:t>Practice management</a:t>
            </a:r>
          </a:p>
          <a:p>
            <a:pPr marL="285750" indent="-285750">
              <a:spcAft>
                <a:spcPts val="1800"/>
              </a:spcAft>
              <a:buClr>
                <a:srgbClr val="64B346"/>
              </a:buClr>
              <a:buFont typeface="Wingdings" panose="05000000000000000000" pitchFamily="2" charset="2"/>
              <a:buChar char="§"/>
            </a:pPr>
            <a:r>
              <a:rPr lang="en-US" dirty="0">
                <a:solidFill>
                  <a:srgbClr val="000000"/>
                </a:solidFill>
                <a:latin typeface="Calibri" panose="020F0502020204030204" pitchFamily="34" charset="0"/>
              </a:rPr>
              <a:t>Presentation planning and preparation</a:t>
            </a:r>
          </a:p>
          <a:p>
            <a:pPr marL="285750" indent="-285750">
              <a:spcAft>
                <a:spcPts val="1800"/>
              </a:spcAft>
              <a:buClr>
                <a:srgbClr val="64B346"/>
              </a:buClr>
              <a:buFont typeface="Wingdings" panose="05000000000000000000" pitchFamily="2" charset="2"/>
              <a:buChar char="§"/>
            </a:pPr>
            <a:r>
              <a:rPr lang="en-US" dirty="0">
                <a:solidFill>
                  <a:srgbClr val="000000"/>
                </a:solidFill>
                <a:latin typeface="Calibri" panose="020F0502020204030204" pitchFamily="34" charset="0"/>
              </a:rPr>
              <a:t>Strategic </a:t>
            </a:r>
            <a:r>
              <a:rPr lang="en-US" dirty="0" smtClean="0">
                <a:solidFill>
                  <a:srgbClr val="000000"/>
                </a:solidFill>
                <a:latin typeface="Calibri" panose="020F0502020204030204" pitchFamily="34" charset="0"/>
              </a:rPr>
              <a:t>planning </a:t>
            </a:r>
            <a:endParaRPr lang="en-US" dirty="0">
              <a:solidFill>
                <a:srgbClr val="000000"/>
              </a:solidFill>
              <a:latin typeface="Calibri" panose="020F0502020204030204" pitchFamily="34" charset="0"/>
            </a:endParaRPr>
          </a:p>
          <a:p>
            <a:pPr marL="285750" indent="-285750">
              <a:spcAft>
                <a:spcPts val="1800"/>
              </a:spcAft>
              <a:buClr>
                <a:srgbClr val="64B346"/>
              </a:buClr>
              <a:buFont typeface="Wingdings" panose="05000000000000000000" pitchFamily="2" charset="2"/>
              <a:buChar char="§"/>
            </a:pPr>
            <a:r>
              <a:rPr lang="en-US" dirty="0" smtClean="0">
                <a:solidFill>
                  <a:srgbClr val="000000"/>
                </a:solidFill>
                <a:latin typeface="Calibri" panose="020F0502020204030204" pitchFamily="34" charset="0"/>
              </a:rPr>
              <a:t>Building your acumen &amp; competency in different aspects of your business</a:t>
            </a:r>
          </a:p>
          <a:p>
            <a:endParaRPr lang="en-US" sz="2000" dirty="0" smtClean="0"/>
          </a:p>
          <a:p>
            <a:pPr algn="ctr">
              <a:spcAft>
                <a:spcPts val="1800"/>
              </a:spcAft>
            </a:pPr>
            <a:endParaRPr lang="en-US" sz="2000" b="1" dirty="0">
              <a:solidFill>
                <a:srgbClr val="64B346"/>
              </a:solidFill>
              <a:latin typeface="Calibri" panose="020F0502020204030204" pitchFamily="34" charset="0"/>
            </a:endParaRPr>
          </a:p>
        </p:txBody>
      </p:sp>
      <p:sp>
        <p:nvSpPr>
          <p:cNvPr id="7" name="Title 2"/>
          <p:cNvSpPr>
            <a:spLocks noGrp="1"/>
          </p:cNvSpPr>
          <p:nvPr>
            <p:ph type="title"/>
          </p:nvPr>
        </p:nvSpPr>
        <p:spPr>
          <a:xfrm>
            <a:off x="544288" y="-13146"/>
            <a:ext cx="5519738" cy="690113"/>
          </a:xfrm>
        </p:spPr>
        <p:txBody>
          <a:bodyPr/>
          <a:lstStyle/>
          <a:p>
            <a:pPr lvl="0" eaLnBrk="1" fontAlgn="auto" hangingPunct="1">
              <a:spcBef>
                <a:spcPts val="0"/>
              </a:spcBef>
              <a:spcAft>
                <a:spcPts val="1200"/>
              </a:spcAft>
            </a:pPr>
            <a:r>
              <a:rPr lang="en-US" kern="1200" dirty="0">
                <a:solidFill>
                  <a:srgbClr val="FFFFFF"/>
                </a:solidFill>
              </a:rPr>
              <a:t>Scaling the Value of Your Time</a:t>
            </a:r>
            <a:endParaRPr lang="en-US" kern="1200" dirty="0">
              <a:solidFill>
                <a:srgbClr val="FFFFFF"/>
              </a:solidFill>
              <a:ea typeface="+mn-ea"/>
              <a:cs typeface="+mn-cs"/>
            </a:endParaRPr>
          </a:p>
        </p:txBody>
      </p:sp>
    </p:spTree>
    <p:extLst>
      <p:ext uri="{BB962C8B-B14F-4D97-AF65-F5344CB8AC3E}">
        <p14:creationId xmlns:p14="http://schemas.microsoft.com/office/powerpoint/2010/main" val="33238458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66694"/>
            <a:ext cx="8609744" cy="6191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AC64CF7D-A3EA-42BB-82DE-349C60788F77}" type="slidenum">
              <a:rPr lang="en-US" smtClean="0">
                <a:solidFill>
                  <a:prstClr val="black">
                    <a:tint val="75000"/>
                  </a:prstClr>
                </a:solidFill>
              </a:rPr>
              <a:pPr>
                <a:defRPr/>
              </a:pPr>
              <a:t>15</a:t>
            </a:fld>
            <a:endParaRPr lang="en-US" dirty="0">
              <a:solidFill>
                <a:prstClr val="black">
                  <a:tint val="75000"/>
                </a:prstClr>
              </a:solidFill>
            </a:endParaRPr>
          </a:p>
        </p:txBody>
      </p:sp>
      <p:sp>
        <p:nvSpPr>
          <p:cNvPr id="4" name="Rectangle 3"/>
          <p:cNvSpPr/>
          <p:nvPr/>
        </p:nvSpPr>
        <p:spPr>
          <a:xfrm>
            <a:off x="5641569" y="3295693"/>
            <a:ext cx="1211998" cy="528350"/>
          </a:xfrm>
          <a:prstGeom prst="rect">
            <a:avLst/>
          </a:prstGeom>
        </p:spPr>
        <p:txBody>
          <a:bodyPr wrap="none">
            <a:spAutoFit/>
          </a:bodyPr>
          <a:lstStyle/>
          <a:p>
            <a:pPr>
              <a:lnSpc>
                <a:spcPts val="3400"/>
              </a:lnSpc>
              <a:spcAft>
                <a:spcPts val="1200"/>
              </a:spcAft>
            </a:pPr>
            <a:r>
              <a:rPr lang="en-US" sz="3200" b="1" dirty="0" smtClean="0">
                <a:solidFill>
                  <a:srgbClr val="E77725"/>
                </a:solidFill>
                <a:latin typeface="Calibri" panose="020F0502020204030204" pitchFamily="34" charset="0"/>
              </a:rPr>
              <a:t>Pillars</a:t>
            </a:r>
            <a:endParaRPr lang="en-US" sz="3200" b="1" dirty="0">
              <a:solidFill>
                <a:srgbClr val="E77725"/>
              </a:solidFill>
              <a:latin typeface="Calibri" panose="020F0502020204030204" pitchFamily="34" charset="0"/>
            </a:endParaRPr>
          </a:p>
        </p:txBody>
      </p:sp>
    </p:spTree>
    <p:extLst>
      <p:ext uri="{BB962C8B-B14F-4D97-AF65-F5344CB8AC3E}">
        <p14:creationId xmlns:p14="http://schemas.microsoft.com/office/powerpoint/2010/main" val="41843609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C64CF7D-A3EA-42BB-82DE-349C60788F77}" type="slidenum">
              <a:rPr lang="en-US" smtClean="0">
                <a:solidFill>
                  <a:prstClr val="black">
                    <a:tint val="75000"/>
                  </a:prstClr>
                </a:solidFill>
              </a:rPr>
              <a:pPr>
                <a:defRPr/>
              </a:pPr>
              <a:t>16</a:t>
            </a:fld>
            <a:endParaRPr lang="en-US" dirty="0">
              <a:solidFill>
                <a:prstClr val="black">
                  <a:tint val="75000"/>
                </a:prstClr>
              </a:solidFill>
            </a:endParaRPr>
          </a:p>
        </p:txBody>
      </p:sp>
      <p:sp>
        <p:nvSpPr>
          <p:cNvPr id="6" name="TextBox 5"/>
          <p:cNvSpPr txBox="1"/>
          <p:nvPr/>
        </p:nvSpPr>
        <p:spPr>
          <a:xfrm>
            <a:off x="2204536" y="1454880"/>
            <a:ext cx="5591927" cy="3954929"/>
          </a:xfrm>
          <a:prstGeom prst="rect">
            <a:avLst/>
          </a:prstGeom>
          <a:noFill/>
        </p:spPr>
        <p:txBody>
          <a:bodyPr wrap="square" rtlCol="0">
            <a:spAutoFit/>
          </a:bodyPr>
          <a:lstStyle/>
          <a:p>
            <a:pPr>
              <a:spcAft>
                <a:spcPts val="1800"/>
              </a:spcAft>
            </a:pPr>
            <a:r>
              <a:rPr lang="en-US" sz="2000" b="1" dirty="0">
                <a:solidFill>
                  <a:srgbClr val="E77725"/>
                </a:solidFill>
                <a:latin typeface="Calibri" panose="020F0502020204030204" pitchFamily="34" charset="0"/>
              </a:rPr>
              <a:t>T</a:t>
            </a:r>
            <a:r>
              <a:rPr lang="en-US" sz="2000" b="1" dirty="0" smtClean="0">
                <a:solidFill>
                  <a:srgbClr val="E77725"/>
                </a:solidFill>
                <a:latin typeface="Calibri" panose="020F0502020204030204" pitchFamily="34" charset="0"/>
              </a:rPr>
              <a:t>he </a:t>
            </a:r>
            <a:r>
              <a:rPr lang="en-US" sz="2000" b="1" dirty="0">
                <a:solidFill>
                  <a:srgbClr val="E77725"/>
                </a:solidFill>
                <a:latin typeface="Calibri" panose="020F0502020204030204" pitchFamily="34" charset="0"/>
              </a:rPr>
              <a:t>6 </a:t>
            </a:r>
            <a:r>
              <a:rPr lang="en-US" sz="2000" b="1" dirty="0" smtClean="0">
                <a:solidFill>
                  <a:srgbClr val="E77725"/>
                </a:solidFill>
                <a:latin typeface="Calibri" panose="020F0502020204030204" pitchFamily="34" charset="0"/>
              </a:rPr>
              <a:t>Characteristics of </a:t>
            </a:r>
            <a:r>
              <a:rPr lang="en-US" sz="2000" b="1" dirty="0">
                <a:solidFill>
                  <a:srgbClr val="E77725"/>
                </a:solidFill>
                <a:latin typeface="Calibri" panose="020F0502020204030204" pitchFamily="34" charset="0"/>
              </a:rPr>
              <a:t>a </a:t>
            </a:r>
            <a:r>
              <a:rPr lang="en-US" sz="2000" b="1" dirty="0" smtClean="0">
                <a:solidFill>
                  <a:srgbClr val="E77725"/>
                </a:solidFill>
                <a:latin typeface="Calibri" panose="020F0502020204030204" pitchFamily="34" charset="0"/>
              </a:rPr>
              <a:t>Pillar</a:t>
            </a:r>
            <a:endParaRPr lang="en-US" sz="1600" dirty="0">
              <a:latin typeface="Calibri" panose="020F0502020204030204" pitchFamily="34" charset="0"/>
            </a:endParaRPr>
          </a:p>
          <a:p>
            <a:pPr marL="342900" lvl="1" indent="-342900">
              <a:buAutoNum type="arabicPeriod"/>
            </a:pPr>
            <a:r>
              <a:rPr lang="en-US" dirty="0">
                <a:latin typeface="Calibri" panose="020F0502020204030204" pitchFamily="34" charset="0"/>
              </a:rPr>
              <a:t>Activity in the </a:t>
            </a:r>
            <a:r>
              <a:rPr lang="en-US" dirty="0" smtClean="0">
                <a:latin typeface="Calibri" panose="020F0502020204030204" pitchFamily="34" charset="0"/>
              </a:rPr>
              <a:t>PRO/Significant category</a:t>
            </a:r>
          </a:p>
          <a:p>
            <a:pPr marL="342900" lvl="1" indent="-342900">
              <a:buAutoNum type="arabicPeriod"/>
            </a:pPr>
            <a:endParaRPr lang="en-US" dirty="0" smtClean="0">
              <a:latin typeface="Calibri" panose="020F0502020204030204" pitchFamily="34" charset="0"/>
            </a:endParaRPr>
          </a:p>
          <a:p>
            <a:pPr marL="342900" lvl="1" indent="-342900">
              <a:buAutoNum type="arabicPeriod"/>
            </a:pPr>
            <a:r>
              <a:rPr lang="en-US" dirty="0" smtClean="0">
                <a:latin typeface="Calibri" panose="020F0502020204030204" pitchFamily="34" charset="0"/>
              </a:rPr>
              <a:t>High-leverage activity</a:t>
            </a:r>
          </a:p>
          <a:p>
            <a:pPr marL="342900" lvl="1" indent="-342900"/>
            <a:endParaRPr lang="en-US" dirty="0">
              <a:latin typeface="Calibri" panose="020F0502020204030204" pitchFamily="34" charset="0"/>
            </a:endParaRPr>
          </a:p>
          <a:p>
            <a:pPr marL="342900" lvl="1" indent="-342900">
              <a:buAutoNum type="arabicPeriod" startAt="3"/>
            </a:pPr>
            <a:r>
              <a:rPr lang="en-US" dirty="0" smtClean="0">
                <a:latin typeface="Calibri" panose="020F0502020204030204" pitchFamily="34" charset="0"/>
              </a:rPr>
              <a:t>Action or predictable result </a:t>
            </a:r>
          </a:p>
          <a:p>
            <a:pPr marL="342900" lvl="1" indent="-342900">
              <a:buAutoNum type="arabicPeriod" startAt="3"/>
            </a:pPr>
            <a:endParaRPr lang="en-US" dirty="0" smtClean="0">
              <a:latin typeface="Calibri" panose="020F0502020204030204" pitchFamily="34" charset="0"/>
            </a:endParaRPr>
          </a:p>
          <a:p>
            <a:pPr marL="342900" lvl="1" indent="-342900">
              <a:buAutoNum type="arabicPeriod" startAt="3"/>
            </a:pPr>
            <a:r>
              <a:rPr lang="en-US" dirty="0" smtClean="0">
                <a:latin typeface="Calibri" panose="020F0502020204030204" pitchFamily="34" charset="0"/>
              </a:rPr>
              <a:t>Measurable weekly</a:t>
            </a:r>
          </a:p>
          <a:p>
            <a:pPr marL="342900" lvl="1" indent="-342900">
              <a:buAutoNum type="arabicPeriod" startAt="3"/>
            </a:pPr>
            <a:endParaRPr lang="en-US" dirty="0" smtClean="0">
              <a:latin typeface="Calibri" panose="020F0502020204030204" pitchFamily="34" charset="0"/>
            </a:endParaRPr>
          </a:p>
          <a:p>
            <a:pPr marL="342900" lvl="1" indent="-342900">
              <a:buAutoNum type="arabicPeriod" startAt="3"/>
            </a:pPr>
            <a:r>
              <a:rPr lang="en-US" dirty="0" smtClean="0">
                <a:latin typeface="Calibri" panose="020F0502020204030204" pitchFamily="34" charset="0"/>
              </a:rPr>
              <a:t>Something you know how </a:t>
            </a:r>
            <a:r>
              <a:rPr lang="en-US" dirty="0">
                <a:latin typeface="Calibri" panose="020F0502020204030204" pitchFamily="34" charset="0"/>
              </a:rPr>
              <a:t>to </a:t>
            </a:r>
            <a:r>
              <a:rPr lang="en-US" dirty="0" smtClean="0">
                <a:latin typeface="Calibri" panose="020F0502020204030204" pitchFamily="34" charset="0"/>
              </a:rPr>
              <a:t>do</a:t>
            </a:r>
          </a:p>
          <a:p>
            <a:pPr marL="342900" lvl="1" indent="-342900">
              <a:buAutoNum type="arabicPeriod" startAt="3"/>
            </a:pPr>
            <a:endParaRPr lang="en-US" dirty="0">
              <a:latin typeface="Calibri" panose="020F0502020204030204" pitchFamily="34" charset="0"/>
            </a:endParaRPr>
          </a:p>
          <a:p>
            <a:pPr marL="342900" lvl="1" indent="-342900">
              <a:buAutoNum type="arabicPeriod" startAt="3"/>
            </a:pPr>
            <a:r>
              <a:rPr lang="en-US" dirty="0" smtClean="0">
                <a:latin typeface="Calibri" panose="020F0502020204030204" pitchFamily="34" charset="0"/>
              </a:rPr>
              <a:t>Not already </a:t>
            </a:r>
            <a:r>
              <a:rPr lang="en-US" dirty="0">
                <a:latin typeface="Calibri" panose="020F0502020204030204" pitchFamily="34" charset="0"/>
              </a:rPr>
              <a:t>a </a:t>
            </a:r>
            <a:r>
              <a:rPr lang="en-US" dirty="0" smtClean="0">
                <a:latin typeface="Calibri" panose="020F0502020204030204" pitchFamily="34" charset="0"/>
              </a:rPr>
              <a:t>habit</a:t>
            </a:r>
            <a:endParaRPr lang="en-US" i="1" dirty="0">
              <a:latin typeface="Calibri" panose="020F0502020204030204" pitchFamily="34" charset="0"/>
            </a:endParaRPr>
          </a:p>
          <a:p>
            <a:r>
              <a:rPr lang="en-US" dirty="0" smtClean="0">
                <a:latin typeface="Calibri" panose="020F0502020204030204" pitchFamily="34" charset="0"/>
              </a:rPr>
              <a:t> </a:t>
            </a:r>
            <a:r>
              <a:rPr lang="en-US" b="1" dirty="0" smtClean="0">
                <a:latin typeface="Calibri" panose="020F0502020204030204" pitchFamily="34" charset="0"/>
              </a:rPr>
              <a:t> </a:t>
            </a:r>
            <a:endParaRPr lang="en-US" b="1" dirty="0" smtClean="0">
              <a:solidFill>
                <a:srgbClr val="000000"/>
              </a:solidFill>
              <a:latin typeface="Calibri" panose="020F0502020204030204" pitchFamily="34" charset="0"/>
            </a:endParaRPr>
          </a:p>
        </p:txBody>
      </p:sp>
      <p:sp>
        <p:nvSpPr>
          <p:cNvPr id="7" name="Title 2"/>
          <p:cNvSpPr>
            <a:spLocks noGrp="1"/>
          </p:cNvSpPr>
          <p:nvPr>
            <p:ph type="title"/>
          </p:nvPr>
        </p:nvSpPr>
        <p:spPr>
          <a:xfrm>
            <a:off x="544288" y="-13146"/>
            <a:ext cx="5519738" cy="690113"/>
          </a:xfrm>
        </p:spPr>
        <p:txBody>
          <a:bodyPr/>
          <a:lstStyle/>
          <a:p>
            <a:pPr lvl="0" eaLnBrk="1" fontAlgn="auto" hangingPunct="1">
              <a:spcBef>
                <a:spcPts val="0"/>
              </a:spcBef>
              <a:spcAft>
                <a:spcPts val="1200"/>
              </a:spcAft>
            </a:pPr>
            <a:r>
              <a:rPr lang="en-US" kern="1200" dirty="0" smtClean="0">
                <a:solidFill>
                  <a:srgbClr val="FFFFFF"/>
                </a:solidFill>
                <a:ea typeface="+mn-ea"/>
                <a:cs typeface="+mn-cs"/>
              </a:rPr>
              <a:t>Pillars</a:t>
            </a:r>
            <a:endParaRPr lang="en-US" kern="1200" dirty="0">
              <a:solidFill>
                <a:srgbClr val="FFFFFF"/>
              </a:solidFill>
              <a:ea typeface="+mn-ea"/>
              <a:cs typeface="+mn-cs"/>
            </a:endParaRPr>
          </a:p>
        </p:txBody>
      </p:sp>
    </p:spTree>
    <p:extLst>
      <p:ext uri="{BB962C8B-B14F-4D97-AF65-F5344CB8AC3E}">
        <p14:creationId xmlns:p14="http://schemas.microsoft.com/office/powerpoint/2010/main" val="21166673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90676" y="24322"/>
            <a:ext cx="7163538" cy="7725192"/>
          </a:xfrm>
          <a:prstGeom prst="rect">
            <a:avLst/>
          </a:prstGeom>
        </p:spPr>
        <p:txBody>
          <a:bodyPr wrap="square">
            <a:spAutoFit/>
          </a:bodyPr>
          <a:lstStyle/>
          <a:p>
            <a:pPr algn="ctr">
              <a:spcAft>
                <a:spcPts val="1800"/>
              </a:spcAft>
            </a:pPr>
            <a:r>
              <a:rPr lang="en-US" sz="49600" b="1" dirty="0" smtClean="0">
                <a:solidFill>
                  <a:schemeClr val="bg1">
                    <a:lumMod val="95000"/>
                  </a:schemeClr>
                </a:solidFill>
                <a:latin typeface="Calibri" panose="020F0502020204030204" pitchFamily="34" charset="0"/>
              </a:rPr>
              <a:t>?</a:t>
            </a:r>
            <a:endParaRPr lang="en-US" sz="34400" b="1" baseline="30000" dirty="0" smtClean="0">
              <a:solidFill>
                <a:schemeClr val="bg1">
                  <a:lumMod val="95000"/>
                </a:schemeClr>
              </a:solidFill>
              <a:latin typeface="Calibri" panose="020F0502020204030204" pitchFamily="34" charset="0"/>
            </a:endParaRPr>
          </a:p>
        </p:txBody>
      </p:sp>
      <p:sp>
        <p:nvSpPr>
          <p:cNvPr id="2" name="Slide Number Placeholder 1"/>
          <p:cNvSpPr>
            <a:spLocks noGrp="1"/>
          </p:cNvSpPr>
          <p:nvPr>
            <p:ph type="sldNum" sz="quarter" idx="12"/>
          </p:nvPr>
        </p:nvSpPr>
        <p:spPr/>
        <p:txBody>
          <a:bodyPr/>
          <a:lstStyle/>
          <a:p>
            <a:pPr>
              <a:defRPr/>
            </a:pPr>
            <a:fld id="{AC64CF7D-A3EA-42BB-82DE-349C60788F77}" type="slidenum">
              <a:rPr lang="en-US" smtClean="0">
                <a:solidFill>
                  <a:prstClr val="black">
                    <a:tint val="75000"/>
                  </a:prstClr>
                </a:solidFill>
              </a:rPr>
              <a:pPr>
                <a:defRPr/>
              </a:pPr>
              <a:t>17</a:t>
            </a:fld>
            <a:endParaRPr lang="en-US" dirty="0">
              <a:solidFill>
                <a:prstClr val="black">
                  <a:tint val="75000"/>
                </a:prstClr>
              </a:solidFill>
            </a:endParaRPr>
          </a:p>
        </p:txBody>
      </p:sp>
      <p:sp>
        <p:nvSpPr>
          <p:cNvPr id="8" name="Rectangle 7"/>
          <p:cNvSpPr/>
          <p:nvPr/>
        </p:nvSpPr>
        <p:spPr>
          <a:xfrm>
            <a:off x="897355" y="2628268"/>
            <a:ext cx="7423149" cy="1810752"/>
          </a:xfrm>
          <a:prstGeom prst="rect">
            <a:avLst/>
          </a:prstGeom>
        </p:spPr>
        <p:txBody>
          <a:bodyPr wrap="square">
            <a:spAutoFit/>
          </a:bodyPr>
          <a:lstStyle/>
          <a:p>
            <a:pPr algn="ctr">
              <a:spcAft>
                <a:spcPts val="1800"/>
              </a:spcAft>
            </a:pPr>
            <a:r>
              <a:rPr lang="en-US" sz="2400" b="1" dirty="0" smtClean="0">
                <a:solidFill>
                  <a:srgbClr val="E77725"/>
                </a:solidFill>
                <a:latin typeface="Calibri" panose="020F0502020204030204" pitchFamily="34" charset="0"/>
              </a:rPr>
              <a:t>Ask Yourself </a:t>
            </a:r>
            <a:r>
              <a:rPr lang="en-US" sz="2400" b="1" dirty="0">
                <a:solidFill>
                  <a:srgbClr val="E77725"/>
                </a:solidFill>
                <a:latin typeface="Calibri" panose="020F0502020204030204" pitchFamily="34" charset="0"/>
              </a:rPr>
              <a:t>T</a:t>
            </a:r>
            <a:r>
              <a:rPr lang="en-US" sz="2400" b="1" dirty="0" smtClean="0">
                <a:solidFill>
                  <a:srgbClr val="E77725"/>
                </a:solidFill>
                <a:latin typeface="Calibri" panose="020F0502020204030204" pitchFamily="34" charset="0"/>
              </a:rPr>
              <a:t>his Question:</a:t>
            </a:r>
            <a:endParaRPr lang="en-US" sz="2400" b="1" dirty="0">
              <a:solidFill>
                <a:srgbClr val="E77725"/>
              </a:solidFill>
              <a:latin typeface="Calibri" panose="020F0502020204030204" pitchFamily="34" charset="0"/>
            </a:endParaRPr>
          </a:p>
          <a:p>
            <a:pPr>
              <a:spcAft>
                <a:spcPts val="1800"/>
              </a:spcAft>
            </a:pPr>
            <a:endParaRPr lang="en-US" sz="2800" baseline="30000" dirty="0" smtClean="0">
              <a:latin typeface="Calibri" panose="020F0502020204030204" pitchFamily="34" charset="0"/>
            </a:endParaRPr>
          </a:p>
          <a:p>
            <a:pPr>
              <a:spcAft>
                <a:spcPts val="1800"/>
              </a:spcAft>
            </a:pPr>
            <a:endParaRPr lang="en-US" b="1" baseline="30000" dirty="0">
              <a:latin typeface="Calibri" panose="020F0502020204030204" pitchFamily="34" charset="0"/>
            </a:endParaRPr>
          </a:p>
          <a:p>
            <a:pPr>
              <a:spcAft>
                <a:spcPts val="1800"/>
              </a:spcAft>
            </a:pPr>
            <a:endParaRPr lang="en-US" b="1" baseline="30000" dirty="0" smtClean="0">
              <a:latin typeface="Calibri" panose="020F0502020204030204" pitchFamily="34" charset="0"/>
            </a:endParaRPr>
          </a:p>
        </p:txBody>
      </p:sp>
      <p:sp>
        <p:nvSpPr>
          <p:cNvPr id="4" name="TextBox 3"/>
          <p:cNvSpPr txBox="1"/>
          <p:nvPr/>
        </p:nvSpPr>
        <p:spPr>
          <a:xfrm>
            <a:off x="1266623" y="3238691"/>
            <a:ext cx="6672350" cy="1200329"/>
          </a:xfrm>
          <a:prstGeom prst="rect">
            <a:avLst/>
          </a:prstGeom>
          <a:noFill/>
        </p:spPr>
        <p:txBody>
          <a:bodyPr wrap="square" rtlCol="0">
            <a:spAutoFit/>
          </a:bodyPr>
          <a:lstStyle/>
          <a:p>
            <a:pPr algn="ctr"/>
            <a:r>
              <a:rPr lang="en-US" sz="2400" dirty="0" smtClean="0">
                <a:latin typeface="Calibri" panose="020F0502020204030204" pitchFamily="34" charset="0"/>
              </a:rPr>
              <a:t>What are one or two things </a:t>
            </a:r>
            <a:r>
              <a:rPr lang="en-US" sz="2400" dirty="0">
                <a:latin typeface="Calibri" panose="020F0502020204030204" pitchFamily="34" charset="0"/>
              </a:rPr>
              <a:t>you know how to do, that if you did more </a:t>
            </a:r>
            <a:r>
              <a:rPr lang="en-US" sz="2400" dirty="0" smtClean="0">
                <a:latin typeface="Calibri" panose="020F0502020204030204" pitchFamily="34" charset="0"/>
              </a:rPr>
              <a:t>consistently, it would </a:t>
            </a:r>
            <a:r>
              <a:rPr lang="en-US" sz="2400" dirty="0">
                <a:latin typeface="Calibri" panose="020F0502020204030204" pitchFamily="34" charset="0"/>
              </a:rPr>
              <a:t>lead to </a:t>
            </a:r>
            <a:endParaRPr lang="en-US" sz="2400" dirty="0" smtClean="0">
              <a:latin typeface="Calibri" panose="020F0502020204030204" pitchFamily="34" charset="0"/>
            </a:endParaRPr>
          </a:p>
          <a:p>
            <a:pPr algn="ctr"/>
            <a:r>
              <a:rPr lang="en-US" sz="2400" dirty="0" smtClean="0">
                <a:latin typeface="Calibri" panose="020F0502020204030204" pitchFamily="34" charset="0"/>
              </a:rPr>
              <a:t>better </a:t>
            </a:r>
            <a:r>
              <a:rPr lang="en-US" sz="2400" dirty="0">
                <a:latin typeface="Calibri" panose="020F0502020204030204" pitchFamily="34" charset="0"/>
              </a:rPr>
              <a:t>results?</a:t>
            </a:r>
          </a:p>
        </p:txBody>
      </p:sp>
      <p:sp>
        <p:nvSpPr>
          <p:cNvPr id="9" name="Title 2"/>
          <p:cNvSpPr>
            <a:spLocks noGrp="1"/>
          </p:cNvSpPr>
          <p:nvPr>
            <p:ph type="title"/>
          </p:nvPr>
        </p:nvSpPr>
        <p:spPr>
          <a:xfrm>
            <a:off x="544288" y="-13146"/>
            <a:ext cx="5519738" cy="690113"/>
          </a:xfrm>
        </p:spPr>
        <p:txBody>
          <a:bodyPr/>
          <a:lstStyle/>
          <a:p>
            <a:pPr lvl="0" eaLnBrk="1" fontAlgn="auto" hangingPunct="1">
              <a:spcBef>
                <a:spcPts val="0"/>
              </a:spcBef>
              <a:spcAft>
                <a:spcPts val="1200"/>
              </a:spcAft>
            </a:pPr>
            <a:r>
              <a:rPr lang="en-US" kern="1200" dirty="0" smtClean="0">
                <a:solidFill>
                  <a:srgbClr val="FFFFFF"/>
                </a:solidFill>
                <a:ea typeface="+mn-ea"/>
                <a:cs typeface="+mn-cs"/>
              </a:rPr>
              <a:t>Pillars</a:t>
            </a:r>
            <a:endParaRPr lang="en-US" kern="1200" dirty="0">
              <a:solidFill>
                <a:srgbClr val="FFFFFF"/>
              </a:solidFill>
              <a:ea typeface="+mn-ea"/>
              <a:cs typeface="+mn-cs"/>
            </a:endParaRPr>
          </a:p>
        </p:txBody>
      </p:sp>
    </p:spTree>
    <p:extLst>
      <p:ext uri="{BB962C8B-B14F-4D97-AF65-F5344CB8AC3E}">
        <p14:creationId xmlns:p14="http://schemas.microsoft.com/office/powerpoint/2010/main" val="11955710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C64CF7D-A3EA-42BB-82DE-349C60788F77}" type="slidenum">
              <a:rPr lang="en-US" smtClean="0">
                <a:solidFill>
                  <a:prstClr val="black">
                    <a:tint val="75000"/>
                  </a:prstClr>
                </a:solidFill>
              </a:rPr>
              <a:pPr>
                <a:defRPr/>
              </a:pPr>
              <a:t>18</a:t>
            </a:fld>
            <a:endParaRPr lang="en-US" dirty="0">
              <a:solidFill>
                <a:prstClr val="black">
                  <a:tint val="75000"/>
                </a:prstClr>
              </a:solidFill>
            </a:endParaRPr>
          </a:p>
        </p:txBody>
      </p:sp>
      <p:sp>
        <p:nvSpPr>
          <p:cNvPr id="8" name="Rectangle 7"/>
          <p:cNvSpPr/>
          <p:nvPr/>
        </p:nvSpPr>
        <p:spPr>
          <a:xfrm>
            <a:off x="664031" y="2130162"/>
            <a:ext cx="7423149" cy="3565079"/>
          </a:xfrm>
          <a:prstGeom prst="rect">
            <a:avLst/>
          </a:prstGeom>
        </p:spPr>
        <p:txBody>
          <a:bodyPr wrap="square">
            <a:spAutoFit/>
          </a:bodyPr>
          <a:lstStyle/>
          <a:p>
            <a:pPr algn="ctr">
              <a:spcAft>
                <a:spcPts val="1800"/>
              </a:spcAft>
            </a:pPr>
            <a:endParaRPr lang="en-US" sz="3600" b="1" dirty="0" smtClean="0">
              <a:solidFill>
                <a:srgbClr val="E77725"/>
              </a:solidFill>
              <a:latin typeface="Calibri" panose="020F0502020204030204" pitchFamily="34" charset="0"/>
            </a:endParaRPr>
          </a:p>
          <a:p>
            <a:pPr algn="ctr">
              <a:spcAft>
                <a:spcPts val="1800"/>
              </a:spcAft>
            </a:pPr>
            <a:r>
              <a:rPr lang="en-US" sz="4800" b="1" dirty="0" smtClean="0">
                <a:solidFill>
                  <a:srgbClr val="E77725"/>
                </a:solidFill>
                <a:latin typeface="Calibri" panose="020F0502020204030204" pitchFamily="34" charset="0"/>
              </a:rPr>
              <a:t>Real Results</a:t>
            </a:r>
          </a:p>
          <a:p>
            <a:pPr>
              <a:spcAft>
                <a:spcPts val="1800"/>
              </a:spcAft>
            </a:pPr>
            <a:endParaRPr lang="en-US" b="1" dirty="0">
              <a:latin typeface="Calibri" panose="020F0502020204030204" pitchFamily="34" charset="0"/>
            </a:endParaRPr>
          </a:p>
          <a:p>
            <a:pPr>
              <a:spcAft>
                <a:spcPts val="1800"/>
              </a:spcAft>
            </a:pPr>
            <a:endParaRPr lang="en-US" sz="2800" baseline="30000" dirty="0" smtClean="0">
              <a:latin typeface="Calibri" panose="020F0502020204030204" pitchFamily="34" charset="0"/>
            </a:endParaRPr>
          </a:p>
          <a:p>
            <a:pPr>
              <a:spcAft>
                <a:spcPts val="1800"/>
              </a:spcAft>
            </a:pPr>
            <a:endParaRPr lang="en-US" b="1" baseline="30000" dirty="0">
              <a:latin typeface="Calibri" panose="020F0502020204030204" pitchFamily="34" charset="0"/>
            </a:endParaRPr>
          </a:p>
          <a:p>
            <a:pPr>
              <a:spcAft>
                <a:spcPts val="1800"/>
              </a:spcAft>
            </a:pPr>
            <a:endParaRPr lang="en-US" b="1" baseline="30000" dirty="0" smtClean="0">
              <a:latin typeface="Calibri" panose="020F0502020204030204" pitchFamily="34" charset="0"/>
            </a:endParaRPr>
          </a:p>
        </p:txBody>
      </p:sp>
      <p:sp>
        <p:nvSpPr>
          <p:cNvPr id="9" name="Title 2"/>
          <p:cNvSpPr>
            <a:spLocks noGrp="1"/>
          </p:cNvSpPr>
          <p:nvPr>
            <p:ph type="title"/>
          </p:nvPr>
        </p:nvSpPr>
        <p:spPr>
          <a:xfrm>
            <a:off x="544288" y="-13146"/>
            <a:ext cx="5519738" cy="690113"/>
          </a:xfrm>
        </p:spPr>
        <p:txBody>
          <a:bodyPr/>
          <a:lstStyle/>
          <a:p>
            <a:pPr lvl="0" eaLnBrk="1" fontAlgn="auto" hangingPunct="1">
              <a:spcBef>
                <a:spcPts val="0"/>
              </a:spcBef>
              <a:spcAft>
                <a:spcPts val="1200"/>
              </a:spcAft>
            </a:pPr>
            <a:r>
              <a:rPr lang="en-US" kern="1200" dirty="0" smtClean="0">
                <a:solidFill>
                  <a:srgbClr val="FFFFFF"/>
                </a:solidFill>
                <a:ea typeface="+mn-ea"/>
                <a:cs typeface="+mn-cs"/>
              </a:rPr>
              <a:t>Pillars</a:t>
            </a:r>
            <a:endParaRPr lang="en-US" kern="1200" dirty="0">
              <a:solidFill>
                <a:srgbClr val="FFFFFF"/>
              </a:solidFill>
              <a:ea typeface="+mn-ea"/>
              <a:cs typeface="+mn-cs"/>
            </a:endParaRPr>
          </a:p>
        </p:txBody>
      </p:sp>
    </p:spTree>
    <p:extLst>
      <p:ext uri="{BB962C8B-B14F-4D97-AF65-F5344CB8AC3E}">
        <p14:creationId xmlns:p14="http://schemas.microsoft.com/office/powerpoint/2010/main" val="36955799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C64CF7D-A3EA-42BB-82DE-349C60788F77}" type="slidenum">
              <a:rPr lang="en-US" smtClean="0">
                <a:solidFill>
                  <a:prstClr val="black">
                    <a:tint val="75000"/>
                  </a:prstClr>
                </a:solidFill>
              </a:rPr>
              <a:pPr>
                <a:defRPr/>
              </a:pPr>
              <a:t>19</a:t>
            </a:fld>
            <a:endParaRPr lang="en-US" dirty="0">
              <a:solidFill>
                <a:prstClr val="black">
                  <a:tint val="75000"/>
                </a:prstClr>
              </a:solidFill>
            </a:endParaRPr>
          </a:p>
        </p:txBody>
      </p:sp>
      <p:sp>
        <p:nvSpPr>
          <p:cNvPr id="7" name="Title 2"/>
          <p:cNvSpPr>
            <a:spLocks noGrp="1"/>
          </p:cNvSpPr>
          <p:nvPr>
            <p:ph type="title"/>
          </p:nvPr>
        </p:nvSpPr>
        <p:spPr>
          <a:xfrm>
            <a:off x="544288" y="-13146"/>
            <a:ext cx="5519738" cy="690113"/>
          </a:xfrm>
        </p:spPr>
        <p:txBody>
          <a:bodyPr/>
          <a:lstStyle/>
          <a:p>
            <a:pPr lvl="0" eaLnBrk="1" fontAlgn="auto" hangingPunct="1">
              <a:spcBef>
                <a:spcPts val="0"/>
              </a:spcBef>
              <a:spcAft>
                <a:spcPts val="1200"/>
              </a:spcAft>
            </a:pPr>
            <a:r>
              <a:rPr lang="en-US" kern="1200" dirty="0" smtClean="0">
                <a:solidFill>
                  <a:srgbClr val="FFFFFF"/>
                </a:solidFill>
                <a:ea typeface="+mn-ea"/>
                <a:cs typeface="+mn-cs"/>
              </a:rPr>
              <a:t>Pillars</a:t>
            </a:r>
            <a:endParaRPr lang="en-US" kern="1200" dirty="0">
              <a:solidFill>
                <a:srgbClr val="FFFFFF"/>
              </a:solidFill>
              <a:ea typeface="+mn-ea"/>
              <a:cs typeface="+mn-cs"/>
            </a:endParaRPr>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652588"/>
            <a:ext cx="6913563" cy="355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52750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AC64CF7D-A3EA-42BB-82DE-349C60788F77}" type="slidenum">
              <a:rPr lang="en-US">
                <a:solidFill>
                  <a:prstClr val="black">
                    <a:tint val="75000"/>
                  </a:prstClr>
                </a:solidFill>
              </a:rPr>
              <a:pPr>
                <a:defRPr/>
              </a:pPr>
              <a:t>2</a:t>
            </a:fld>
            <a:endParaRPr lang="en-US" dirty="0">
              <a:solidFill>
                <a:prstClr val="black">
                  <a:tint val="75000"/>
                </a:prstClr>
              </a:solidFill>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5625"/>
            <a:ext cx="9403080" cy="6269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607412" y="2805700"/>
            <a:ext cx="3448957" cy="584775"/>
          </a:xfrm>
          <a:prstGeom prst="rect">
            <a:avLst/>
          </a:prstGeom>
          <a:noFill/>
        </p:spPr>
        <p:txBody>
          <a:bodyPr wrap="square" rtlCol="0">
            <a:spAutoFit/>
          </a:bodyPr>
          <a:lstStyle/>
          <a:p>
            <a:pPr>
              <a:spcAft>
                <a:spcPts val="1200"/>
              </a:spcAft>
            </a:pPr>
            <a:r>
              <a:rPr lang="en-US" sz="3200" b="1" dirty="0" smtClean="0">
                <a:solidFill>
                  <a:schemeClr val="bg1"/>
                </a:solidFill>
                <a:latin typeface="Calibri" panose="020F0502020204030204" pitchFamily="34" charset="0"/>
              </a:rPr>
              <a:t>The Time Bank</a:t>
            </a:r>
          </a:p>
        </p:txBody>
      </p:sp>
    </p:spTree>
    <p:extLst>
      <p:ext uri="{BB962C8B-B14F-4D97-AF65-F5344CB8AC3E}">
        <p14:creationId xmlns:p14="http://schemas.microsoft.com/office/powerpoint/2010/main" val="1280810379"/>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C64CF7D-A3EA-42BB-82DE-349C60788F77}" type="slidenum">
              <a:rPr lang="en-US" smtClean="0">
                <a:solidFill>
                  <a:prstClr val="black">
                    <a:tint val="75000"/>
                  </a:prstClr>
                </a:solidFill>
              </a:rPr>
              <a:pPr>
                <a:defRPr/>
              </a:pPr>
              <a:t>20</a:t>
            </a:fld>
            <a:endParaRPr lang="en-US" dirty="0">
              <a:solidFill>
                <a:prstClr val="black">
                  <a:tint val="75000"/>
                </a:prstClr>
              </a:solidFill>
            </a:endParaRPr>
          </a:p>
        </p:txBody>
      </p:sp>
      <p:sp>
        <p:nvSpPr>
          <p:cNvPr id="8" name="Rectangle 7"/>
          <p:cNvSpPr/>
          <p:nvPr/>
        </p:nvSpPr>
        <p:spPr>
          <a:xfrm>
            <a:off x="555625" y="1361157"/>
            <a:ext cx="8083549" cy="461665"/>
          </a:xfrm>
          <a:prstGeom prst="rect">
            <a:avLst/>
          </a:prstGeom>
        </p:spPr>
        <p:txBody>
          <a:bodyPr wrap="square">
            <a:spAutoFit/>
          </a:bodyPr>
          <a:lstStyle/>
          <a:p>
            <a:pPr algn="ctr">
              <a:spcAft>
                <a:spcPts val="1800"/>
              </a:spcAft>
            </a:pPr>
            <a:r>
              <a:rPr lang="en-US" sz="2400" b="1" dirty="0" smtClean="0">
                <a:solidFill>
                  <a:srgbClr val="E77725"/>
                </a:solidFill>
                <a:latin typeface="Calibri" panose="020F0502020204030204" pitchFamily="34" charset="0"/>
              </a:rPr>
              <a:t>Feedback from the Field </a:t>
            </a:r>
          </a:p>
        </p:txBody>
      </p:sp>
      <p:sp>
        <p:nvSpPr>
          <p:cNvPr id="4" name="Rectangle 3"/>
          <p:cNvSpPr/>
          <p:nvPr/>
        </p:nvSpPr>
        <p:spPr>
          <a:xfrm>
            <a:off x="873732" y="2063960"/>
            <a:ext cx="3122248" cy="830997"/>
          </a:xfrm>
          <a:prstGeom prst="rect">
            <a:avLst/>
          </a:prstGeom>
        </p:spPr>
        <p:txBody>
          <a:bodyPr wrap="square">
            <a:spAutoFit/>
          </a:bodyPr>
          <a:lstStyle/>
          <a:p>
            <a:pPr algn="ctr">
              <a:spcAft>
                <a:spcPts val="1800"/>
              </a:spcAft>
            </a:pPr>
            <a:r>
              <a:rPr lang="en-US" sz="2400" i="1" dirty="0">
                <a:solidFill>
                  <a:srgbClr val="000000"/>
                </a:solidFill>
                <a:latin typeface="Calibri" panose="020F0502020204030204" pitchFamily="34" charset="0"/>
              </a:rPr>
              <a:t>“It allowed me to cut through the clutter.”	</a:t>
            </a:r>
          </a:p>
        </p:txBody>
      </p:sp>
      <p:sp>
        <p:nvSpPr>
          <p:cNvPr id="7" name="Rectangle 6"/>
          <p:cNvSpPr/>
          <p:nvPr/>
        </p:nvSpPr>
        <p:spPr>
          <a:xfrm>
            <a:off x="2581637" y="3530373"/>
            <a:ext cx="4031524" cy="830997"/>
          </a:xfrm>
          <a:prstGeom prst="rect">
            <a:avLst/>
          </a:prstGeom>
        </p:spPr>
        <p:txBody>
          <a:bodyPr wrap="square">
            <a:spAutoFit/>
          </a:bodyPr>
          <a:lstStyle/>
          <a:p>
            <a:pPr algn="ctr">
              <a:spcAft>
                <a:spcPts val="1800"/>
              </a:spcAft>
            </a:pPr>
            <a:r>
              <a:rPr lang="en-US" sz="2400" i="1" dirty="0" smtClean="0">
                <a:solidFill>
                  <a:srgbClr val="000000"/>
                </a:solidFill>
                <a:latin typeface="Calibri" panose="020F0502020204030204" pitchFamily="34" charset="0"/>
              </a:rPr>
              <a:t>“I </a:t>
            </a:r>
            <a:r>
              <a:rPr lang="en-US" sz="2400" i="1" dirty="0">
                <a:solidFill>
                  <a:srgbClr val="000000"/>
                </a:solidFill>
                <a:latin typeface="Calibri" panose="020F0502020204030204" pitchFamily="34" charset="0"/>
              </a:rPr>
              <a:t>no longer felt overwhelmed all the time</a:t>
            </a:r>
            <a:r>
              <a:rPr lang="en-US" sz="2400" i="1" dirty="0" smtClean="0">
                <a:solidFill>
                  <a:srgbClr val="000000"/>
                </a:solidFill>
                <a:latin typeface="Calibri" panose="020F0502020204030204" pitchFamily="34" charset="0"/>
              </a:rPr>
              <a:t>.”</a:t>
            </a:r>
            <a:endParaRPr lang="en-US" sz="2400" i="1" dirty="0">
              <a:solidFill>
                <a:srgbClr val="000000"/>
              </a:solidFill>
              <a:latin typeface="Calibri" panose="020F0502020204030204" pitchFamily="34" charset="0"/>
            </a:endParaRPr>
          </a:p>
        </p:txBody>
      </p:sp>
      <p:sp>
        <p:nvSpPr>
          <p:cNvPr id="9" name="Rectangle 8"/>
          <p:cNvSpPr/>
          <p:nvPr/>
        </p:nvSpPr>
        <p:spPr>
          <a:xfrm>
            <a:off x="4663711" y="2063960"/>
            <a:ext cx="3975463" cy="830997"/>
          </a:xfrm>
          <a:prstGeom prst="rect">
            <a:avLst/>
          </a:prstGeom>
        </p:spPr>
        <p:txBody>
          <a:bodyPr wrap="square">
            <a:spAutoFit/>
          </a:bodyPr>
          <a:lstStyle/>
          <a:p>
            <a:pPr algn="ctr">
              <a:spcAft>
                <a:spcPts val="1800"/>
              </a:spcAft>
            </a:pPr>
            <a:r>
              <a:rPr lang="en-US" sz="2400" i="1" dirty="0" smtClean="0">
                <a:solidFill>
                  <a:srgbClr val="000000"/>
                </a:solidFill>
                <a:latin typeface="Calibri" panose="020F0502020204030204" pitchFamily="34" charset="0"/>
              </a:rPr>
              <a:t>“The </a:t>
            </a:r>
            <a:r>
              <a:rPr lang="en-US" sz="2400" i="1" dirty="0">
                <a:solidFill>
                  <a:srgbClr val="000000"/>
                </a:solidFill>
                <a:latin typeface="Calibri" panose="020F0502020204030204" pitchFamily="34" charset="0"/>
              </a:rPr>
              <a:t>pings and dings no longer dominate my day</a:t>
            </a:r>
            <a:r>
              <a:rPr lang="en-US" sz="2400" i="1" dirty="0" smtClean="0">
                <a:solidFill>
                  <a:srgbClr val="000000"/>
                </a:solidFill>
                <a:latin typeface="Calibri" panose="020F0502020204030204" pitchFamily="34" charset="0"/>
              </a:rPr>
              <a:t>.”</a:t>
            </a:r>
            <a:endParaRPr lang="en-US" sz="2400" b="1" dirty="0">
              <a:solidFill>
                <a:srgbClr val="000000"/>
              </a:solidFill>
              <a:latin typeface="Calibri" panose="020F0502020204030204" pitchFamily="34" charset="0"/>
            </a:endParaRPr>
          </a:p>
        </p:txBody>
      </p:sp>
      <p:sp>
        <p:nvSpPr>
          <p:cNvPr id="10" name="Rectangle 9"/>
          <p:cNvSpPr/>
          <p:nvPr/>
        </p:nvSpPr>
        <p:spPr>
          <a:xfrm>
            <a:off x="570800" y="4955445"/>
            <a:ext cx="3817076" cy="830997"/>
          </a:xfrm>
          <a:prstGeom prst="rect">
            <a:avLst/>
          </a:prstGeom>
        </p:spPr>
        <p:txBody>
          <a:bodyPr wrap="square">
            <a:spAutoFit/>
          </a:bodyPr>
          <a:lstStyle/>
          <a:p>
            <a:pPr algn="ctr">
              <a:spcAft>
                <a:spcPts val="1800"/>
              </a:spcAft>
            </a:pPr>
            <a:r>
              <a:rPr lang="en-US" sz="2400" i="1" dirty="0" smtClean="0">
                <a:solidFill>
                  <a:srgbClr val="000000"/>
                </a:solidFill>
                <a:latin typeface="Calibri" panose="020F0502020204030204" pitchFamily="34" charset="0"/>
              </a:rPr>
              <a:t>“It </a:t>
            </a:r>
            <a:r>
              <a:rPr lang="en-US" sz="2400" i="1" dirty="0">
                <a:solidFill>
                  <a:srgbClr val="000000"/>
                </a:solidFill>
                <a:latin typeface="Calibri" panose="020F0502020204030204" pitchFamily="34" charset="0"/>
              </a:rPr>
              <a:t>gave me clarity and simplified my week</a:t>
            </a:r>
            <a:r>
              <a:rPr lang="en-US" sz="2400" i="1" dirty="0" smtClean="0">
                <a:solidFill>
                  <a:srgbClr val="000000"/>
                </a:solidFill>
                <a:latin typeface="Calibri" panose="020F0502020204030204" pitchFamily="34" charset="0"/>
              </a:rPr>
              <a:t>.”</a:t>
            </a:r>
            <a:endParaRPr lang="en-US" sz="2400" i="1" dirty="0">
              <a:solidFill>
                <a:srgbClr val="000000"/>
              </a:solidFill>
              <a:latin typeface="Calibri" panose="020F0502020204030204" pitchFamily="34" charset="0"/>
            </a:endParaRPr>
          </a:p>
        </p:txBody>
      </p:sp>
      <p:sp>
        <p:nvSpPr>
          <p:cNvPr id="11" name="Rectangle 10"/>
          <p:cNvSpPr/>
          <p:nvPr/>
        </p:nvSpPr>
        <p:spPr>
          <a:xfrm>
            <a:off x="4663711" y="4925394"/>
            <a:ext cx="3792039" cy="830997"/>
          </a:xfrm>
          <a:prstGeom prst="rect">
            <a:avLst/>
          </a:prstGeom>
        </p:spPr>
        <p:txBody>
          <a:bodyPr wrap="square">
            <a:spAutoFit/>
          </a:bodyPr>
          <a:lstStyle/>
          <a:p>
            <a:pPr algn="ctr">
              <a:spcAft>
                <a:spcPts val="1800"/>
              </a:spcAft>
            </a:pPr>
            <a:r>
              <a:rPr lang="en-US" sz="2400" i="1" dirty="0" smtClean="0">
                <a:solidFill>
                  <a:srgbClr val="000000"/>
                </a:solidFill>
                <a:latin typeface="Calibri" panose="020F0502020204030204" pitchFamily="34" charset="0"/>
              </a:rPr>
              <a:t>“I </a:t>
            </a:r>
            <a:r>
              <a:rPr lang="en-US" sz="2400" i="1" dirty="0">
                <a:solidFill>
                  <a:srgbClr val="000000"/>
                </a:solidFill>
                <a:latin typeface="Calibri" panose="020F0502020204030204" pitchFamily="34" charset="0"/>
              </a:rPr>
              <a:t>was able to get </a:t>
            </a:r>
            <a:r>
              <a:rPr lang="en-US" sz="2400" i="1" dirty="0" smtClean="0">
                <a:solidFill>
                  <a:srgbClr val="000000"/>
                </a:solidFill>
                <a:latin typeface="Calibri" panose="020F0502020204030204" pitchFamily="34" charset="0"/>
              </a:rPr>
              <a:t>on </a:t>
            </a:r>
            <a:r>
              <a:rPr lang="en-US" sz="2400" i="1" dirty="0">
                <a:solidFill>
                  <a:srgbClr val="000000"/>
                </a:solidFill>
                <a:latin typeface="Calibri" panose="020F0502020204030204" pitchFamily="34" charset="0"/>
              </a:rPr>
              <a:t>track</a:t>
            </a:r>
            <a:r>
              <a:rPr lang="en-US" sz="2400" i="1" dirty="0" smtClean="0">
                <a:solidFill>
                  <a:srgbClr val="000000"/>
                </a:solidFill>
                <a:latin typeface="Calibri" panose="020F0502020204030204" pitchFamily="34" charset="0"/>
              </a:rPr>
              <a:t>—</a:t>
            </a:r>
            <a:br>
              <a:rPr lang="en-US" sz="2400" i="1" dirty="0" smtClean="0">
                <a:solidFill>
                  <a:srgbClr val="000000"/>
                </a:solidFill>
                <a:latin typeface="Calibri" panose="020F0502020204030204" pitchFamily="34" charset="0"/>
              </a:rPr>
            </a:br>
            <a:r>
              <a:rPr lang="en-US" sz="2400" i="1" dirty="0" smtClean="0">
                <a:solidFill>
                  <a:srgbClr val="000000"/>
                </a:solidFill>
                <a:latin typeface="Calibri" panose="020F0502020204030204" pitchFamily="34" charset="0"/>
              </a:rPr>
              <a:t>and </a:t>
            </a:r>
            <a:r>
              <a:rPr lang="en-US" sz="2400" i="1" dirty="0">
                <a:solidFill>
                  <a:srgbClr val="000000"/>
                </a:solidFill>
                <a:latin typeface="Calibri" panose="020F0502020204030204" pitchFamily="34" charset="0"/>
              </a:rPr>
              <a:t>stay on track</a:t>
            </a:r>
            <a:r>
              <a:rPr lang="en-US" sz="2400" i="1" dirty="0" smtClean="0">
                <a:solidFill>
                  <a:srgbClr val="000000"/>
                </a:solidFill>
                <a:latin typeface="Calibri" panose="020F0502020204030204" pitchFamily="34" charset="0"/>
              </a:rPr>
              <a:t>.”</a:t>
            </a:r>
            <a:endParaRPr lang="en-US" sz="2400" i="1" dirty="0">
              <a:solidFill>
                <a:srgbClr val="000000"/>
              </a:solidFill>
              <a:latin typeface="Calibri" panose="020F0502020204030204" pitchFamily="34" charset="0"/>
            </a:endParaRPr>
          </a:p>
        </p:txBody>
      </p:sp>
      <p:sp>
        <p:nvSpPr>
          <p:cNvPr id="12" name="Title 2"/>
          <p:cNvSpPr>
            <a:spLocks noGrp="1"/>
          </p:cNvSpPr>
          <p:nvPr>
            <p:ph type="title"/>
          </p:nvPr>
        </p:nvSpPr>
        <p:spPr>
          <a:xfrm>
            <a:off x="544288" y="-13146"/>
            <a:ext cx="5519738" cy="690113"/>
          </a:xfrm>
        </p:spPr>
        <p:txBody>
          <a:bodyPr/>
          <a:lstStyle/>
          <a:p>
            <a:pPr lvl="0" eaLnBrk="1" fontAlgn="auto" hangingPunct="1">
              <a:spcBef>
                <a:spcPts val="0"/>
              </a:spcBef>
              <a:spcAft>
                <a:spcPts val="1200"/>
              </a:spcAft>
            </a:pPr>
            <a:r>
              <a:rPr lang="en-US" kern="1200" dirty="0" smtClean="0">
                <a:solidFill>
                  <a:srgbClr val="FFFFFF"/>
                </a:solidFill>
                <a:ea typeface="+mn-ea"/>
                <a:cs typeface="+mn-cs"/>
              </a:rPr>
              <a:t>Pillars</a:t>
            </a:r>
            <a:endParaRPr lang="en-US" kern="1200" dirty="0">
              <a:solidFill>
                <a:srgbClr val="FFFFFF"/>
              </a:solidFill>
              <a:ea typeface="+mn-ea"/>
              <a:cs typeface="+mn-cs"/>
            </a:endParaRPr>
          </a:p>
        </p:txBody>
      </p:sp>
    </p:spTree>
    <p:extLst>
      <p:ext uri="{BB962C8B-B14F-4D97-AF65-F5344CB8AC3E}">
        <p14:creationId xmlns:p14="http://schemas.microsoft.com/office/powerpoint/2010/main" val="20608925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Summary</a:t>
            </a:r>
            <a:endParaRPr lang="en-US" dirty="0"/>
          </a:p>
        </p:txBody>
      </p:sp>
      <p:sp>
        <p:nvSpPr>
          <p:cNvPr id="3" name="Slide Number Placeholder 2"/>
          <p:cNvSpPr>
            <a:spLocks noGrp="1"/>
          </p:cNvSpPr>
          <p:nvPr>
            <p:ph type="sldNum" sz="quarter" idx="12"/>
          </p:nvPr>
        </p:nvSpPr>
        <p:spPr/>
        <p:txBody>
          <a:bodyPr/>
          <a:lstStyle/>
          <a:p>
            <a:pPr>
              <a:defRPr/>
            </a:pPr>
            <a:fld id="{AC64CF7D-A3EA-42BB-82DE-349C60788F77}" type="slidenum">
              <a:rPr lang="en-US" smtClean="0">
                <a:solidFill>
                  <a:prstClr val="black">
                    <a:tint val="75000"/>
                  </a:prstClr>
                </a:solidFill>
              </a:rPr>
              <a:pPr>
                <a:defRPr/>
              </a:pPr>
              <a:t>21</a:t>
            </a:fld>
            <a:endParaRPr lang="en-US" dirty="0">
              <a:solidFill>
                <a:prstClr val="black">
                  <a:tint val="75000"/>
                </a:prstClr>
              </a:solidFill>
            </a:endParaRPr>
          </a:p>
        </p:txBody>
      </p:sp>
      <p:sp>
        <p:nvSpPr>
          <p:cNvPr id="5" name="TextBox 4"/>
          <p:cNvSpPr txBox="1"/>
          <p:nvPr/>
        </p:nvSpPr>
        <p:spPr>
          <a:xfrm>
            <a:off x="2812148" y="2154306"/>
            <a:ext cx="4064902" cy="2754600"/>
          </a:xfrm>
          <a:prstGeom prst="rect">
            <a:avLst/>
          </a:prstGeom>
          <a:noFill/>
        </p:spPr>
        <p:txBody>
          <a:bodyPr wrap="square" rtlCol="0">
            <a:spAutoFit/>
          </a:bodyPr>
          <a:lstStyle/>
          <a:p>
            <a:pPr>
              <a:spcAft>
                <a:spcPts val="1800"/>
              </a:spcAft>
              <a:buClr>
                <a:srgbClr val="0086BE"/>
              </a:buClr>
            </a:pPr>
            <a:r>
              <a:rPr lang="en-US" sz="2000" b="1" dirty="0">
                <a:solidFill>
                  <a:srgbClr val="0086BE"/>
                </a:solidFill>
                <a:latin typeface="Calibri" panose="020F0502020204030204" pitchFamily="34" charset="0"/>
              </a:rPr>
              <a:t>Your Most </a:t>
            </a:r>
            <a:r>
              <a:rPr lang="en-US" sz="2000" b="1" dirty="0" smtClean="0">
                <a:solidFill>
                  <a:srgbClr val="0086BE"/>
                </a:solidFill>
                <a:latin typeface="Calibri" panose="020F0502020204030204" pitchFamily="34" charset="0"/>
              </a:rPr>
              <a:t>Precious Commodity</a:t>
            </a:r>
            <a:br>
              <a:rPr lang="en-US" sz="2000" b="1" dirty="0" smtClean="0">
                <a:solidFill>
                  <a:srgbClr val="0086BE"/>
                </a:solidFill>
                <a:latin typeface="Calibri" panose="020F0502020204030204" pitchFamily="34" charset="0"/>
              </a:rPr>
            </a:br>
            <a:r>
              <a:rPr lang="en-US" sz="1600" dirty="0" smtClean="0">
                <a:latin typeface="Calibri" panose="020F0502020204030204" pitchFamily="34" charset="0"/>
              </a:rPr>
              <a:t>Know what your time is worth</a:t>
            </a:r>
          </a:p>
          <a:p>
            <a:pPr>
              <a:spcAft>
                <a:spcPts val="1800"/>
              </a:spcAft>
              <a:buClr>
                <a:srgbClr val="0086BE"/>
              </a:buClr>
            </a:pPr>
            <a:r>
              <a:rPr lang="en-US" sz="2000" b="1" dirty="0" smtClean="0">
                <a:solidFill>
                  <a:srgbClr val="64B346"/>
                </a:solidFill>
                <a:latin typeface="Calibri" panose="020F0502020204030204" pitchFamily="34" charset="0"/>
              </a:rPr>
              <a:t>Scaling the Value of Your Time</a:t>
            </a:r>
            <a:r>
              <a:rPr lang="en-US" sz="2000" dirty="0" smtClean="0">
                <a:latin typeface="Calibri" panose="020F0502020204030204" pitchFamily="34" charset="0"/>
              </a:rPr>
              <a:t/>
            </a:r>
            <a:br>
              <a:rPr lang="en-US" sz="2000" dirty="0" smtClean="0">
                <a:latin typeface="Calibri" panose="020F0502020204030204" pitchFamily="34" charset="0"/>
              </a:rPr>
            </a:br>
            <a:r>
              <a:rPr lang="en-US" sz="1600" dirty="0" smtClean="0">
                <a:solidFill>
                  <a:srgbClr val="000000"/>
                </a:solidFill>
                <a:latin typeface="Calibri" panose="020F0502020204030204" pitchFamily="34" charset="0"/>
              </a:rPr>
              <a:t>Know what’s PRO/Significant vs. Insignificant</a:t>
            </a:r>
          </a:p>
          <a:p>
            <a:pPr>
              <a:spcAft>
                <a:spcPts val="1800"/>
              </a:spcAft>
              <a:buClr>
                <a:srgbClr val="0086BE"/>
              </a:buClr>
            </a:pPr>
            <a:r>
              <a:rPr lang="en-US" sz="2000" b="1" dirty="0" smtClean="0">
                <a:solidFill>
                  <a:srgbClr val="E77725"/>
                </a:solidFill>
                <a:latin typeface="Calibri" panose="020F0502020204030204" pitchFamily="34" charset="0"/>
              </a:rPr>
              <a:t>Pillars</a:t>
            </a:r>
            <a:r>
              <a:rPr lang="en-US" sz="2000" dirty="0">
                <a:latin typeface="Calibri" panose="020F0502020204030204" pitchFamily="34" charset="0"/>
              </a:rPr>
              <a:t/>
            </a:r>
            <a:br>
              <a:rPr lang="en-US" sz="2000" dirty="0">
                <a:latin typeface="Calibri" panose="020F0502020204030204" pitchFamily="34" charset="0"/>
              </a:rPr>
            </a:br>
            <a:r>
              <a:rPr lang="en-US" sz="1600" dirty="0" smtClean="0">
                <a:latin typeface="Calibri" panose="020F0502020204030204" pitchFamily="34" charset="0"/>
              </a:rPr>
              <a:t>You’re closer than you think</a:t>
            </a:r>
          </a:p>
          <a:p>
            <a:pPr>
              <a:spcAft>
                <a:spcPts val="1800"/>
              </a:spcAft>
              <a:buClr>
                <a:srgbClr val="0086BE"/>
              </a:buClr>
            </a:pPr>
            <a:r>
              <a:rPr lang="en-US" sz="2000" dirty="0" smtClean="0">
                <a:solidFill>
                  <a:srgbClr val="7030A0"/>
                </a:solidFill>
                <a:latin typeface="Calibri" panose="020F0502020204030204" pitchFamily="34" charset="0"/>
              </a:rPr>
              <a:t>      </a:t>
            </a:r>
            <a:endParaRPr lang="en-US" sz="2000" dirty="0">
              <a:solidFill>
                <a:srgbClr val="7030A0"/>
              </a:solidFill>
              <a:latin typeface="Calibri" panose="020F0502020204030204" pitchFamily="34" charset="0"/>
            </a:endParaRPr>
          </a:p>
        </p:txBody>
      </p:sp>
    </p:spTree>
    <p:extLst>
      <p:ext uri="{BB962C8B-B14F-4D97-AF65-F5344CB8AC3E}">
        <p14:creationId xmlns:p14="http://schemas.microsoft.com/office/powerpoint/2010/main" val="2782273633"/>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Bottom </a:t>
            </a:r>
            <a:r>
              <a:rPr lang="en-US" dirty="0"/>
              <a:t>L</a:t>
            </a:r>
            <a:r>
              <a:rPr lang="en-US" dirty="0" smtClean="0"/>
              <a:t>ine</a:t>
            </a:r>
            <a:endParaRPr lang="en-US" dirty="0"/>
          </a:p>
        </p:txBody>
      </p:sp>
      <p:sp>
        <p:nvSpPr>
          <p:cNvPr id="3" name="Slide Number Placeholder 2"/>
          <p:cNvSpPr>
            <a:spLocks noGrp="1"/>
          </p:cNvSpPr>
          <p:nvPr>
            <p:ph type="sldNum" sz="quarter" idx="12"/>
          </p:nvPr>
        </p:nvSpPr>
        <p:spPr/>
        <p:txBody>
          <a:bodyPr/>
          <a:lstStyle/>
          <a:p>
            <a:pPr>
              <a:defRPr/>
            </a:pPr>
            <a:fld id="{AC64CF7D-A3EA-42BB-82DE-349C60788F77}" type="slidenum">
              <a:rPr lang="en-US" smtClean="0">
                <a:solidFill>
                  <a:prstClr val="black">
                    <a:tint val="75000"/>
                  </a:prstClr>
                </a:solidFill>
              </a:rPr>
              <a:pPr>
                <a:defRPr/>
              </a:pPr>
              <a:t>22</a:t>
            </a:fld>
            <a:endParaRPr lang="en-US" dirty="0">
              <a:solidFill>
                <a:prstClr val="black">
                  <a:tint val="75000"/>
                </a:prstClr>
              </a:solidFill>
            </a:endParaRPr>
          </a:p>
        </p:txBody>
      </p:sp>
      <p:sp>
        <p:nvSpPr>
          <p:cNvPr id="5" name="Rectangle 4"/>
          <p:cNvSpPr/>
          <p:nvPr/>
        </p:nvSpPr>
        <p:spPr>
          <a:xfrm>
            <a:off x="1096738" y="2598792"/>
            <a:ext cx="7042600" cy="1908215"/>
          </a:xfrm>
          <a:prstGeom prst="rect">
            <a:avLst/>
          </a:prstGeom>
          <a:solidFill>
            <a:schemeClr val="bg1"/>
          </a:solidFill>
        </p:spPr>
        <p:txBody>
          <a:bodyPr wrap="square">
            <a:spAutoFit/>
          </a:bodyPr>
          <a:lstStyle/>
          <a:p>
            <a:pPr algn="ctr">
              <a:spcAft>
                <a:spcPts val="1800"/>
              </a:spcAft>
            </a:pPr>
            <a:r>
              <a:rPr lang="en-US" sz="2400" dirty="0" smtClean="0">
                <a:latin typeface="Calibri" panose="020F0502020204030204" pitchFamily="34" charset="0"/>
              </a:rPr>
              <a:t>The activity level </a:t>
            </a:r>
            <a:r>
              <a:rPr lang="en-US" sz="2400" dirty="0">
                <a:latin typeface="Calibri" panose="020F0502020204030204" pitchFamily="34" charset="0"/>
              </a:rPr>
              <a:t>r</a:t>
            </a:r>
            <a:r>
              <a:rPr lang="en-US" sz="2400" dirty="0" smtClean="0">
                <a:latin typeface="Calibri" panose="020F0502020204030204" pitchFamily="34" charset="0"/>
              </a:rPr>
              <a:t>equired </a:t>
            </a:r>
            <a:r>
              <a:rPr lang="en-US" sz="2400" dirty="0">
                <a:latin typeface="Calibri" panose="020F0502020204030204" pitchFamily="34" charset="0"/>
              </a:rPr>
              <a:t>to </a:t>
            </a:r>
            <a:r>
              <a:rPr lang="en-US" sz="2400" dirty="0" smtClean="0">
                <a:latin typeface="Calibri" panose="020F0502020204030204" pitchFamily="34" charset="0"/>
              </a:rPr>
              <a:t>satisfy your goals </a:t>
            </a:r>
            <a:r>
              <a:rPr lang="en-US" sz="2400" dirty="0">
                <a:latin typeface="Calibri" panose="020F0502020204030204" pitchFamily="34" charset="0"/>
              </a:rPr>
              <a:t>is much lower than </a:t>
            </a:r>
            <a:r>
              <a:rPr lang="en-US" sz="2400" dirty="0" smtClean="0">
                <a:latin typeface="Calibri" panose="020F0502020204030204" pitchFamily="34" charset="0"/>
              </a:rPr>
              <a:t>you think—</a:t>
            </a:r>
            <a:r>
              <a:rPr lang="en-US" sz="2400" i="1" dirty="0" smtClean="0">
                <a:latin typeface="Calibri" panose="020F0502020204030204" pitchFamily="34" charset="0"/>
              </a:rPr>
              <a:t>if</a:t>
            </a:r>
            <a:r>
              <a:rPr lang="en-US" sz="2400" dirty="0" smtClean="0">
                <a:latin typeface="Calibri" panose="020F0502020204030204" pitchFamily="34" charset="0"/>
              </a:rPr>
              <a:t> </a:t>
            </a:r>
            <a:r>
              <a:rPr lang="en-US" sz="2400" dirty="0">
                <a:latin typeface="Calibri" panose="020F0502020204030204" pitchFamily="34" charset="0"/>
              </a:rPr>
              <a:t>you commit to doing </a:t>
            </a:r>
            <a:r>
              <a:rPr lang="en-US" sz="2400" dirty="0" smtClean="0">
                <a:latin typeface="Calibri" panose="020F0502020204030204" pitchFamily="34" charset="0"/>
              </a:rPr>
              <a:t>these </a:t>
            </a:r>
            <a:r>
              <a:rPr lang="en-US" sz="2400" dirty="0">
                <a:latin typeface="Calibri" panose="020F0502020204030204" pitchFamily="34" charset="0"/>
              </a:rPr>
              <a:t>activities consistently over </a:t>
            </a:r>
            <a:r>
              <a:rPr lang="en-US" sz="2400" dirty="0" smtClean="0">
                <a:latin typeface="Calibri" panose="020F0502020204030204" pitchFamily="34" charset="0"/>
              </a:rPr>
              <a:t>time</a:t>
            </a:r>
            <a:r>
              <a:rPr lang="en-US" sz="2400" dirty="0">
                <a:latin typeface="Calibri" panose="020F0502020204030204" pitchFamily="34" charset="0"/>
              </a:rPr>
              <a:t>.</a:t>
            </a:r>
            <a:r>
              <a:rPr lang="en-US" sz="2400" dirty="0" smtClean="0">
                <a:latin typeface="Calibri" panose="020F0502020204030204" pitchFamily="34" charset="0"/>
              </a:rPr>
              <a:t> </a:t>
            </a:r>
          </a:p>
          <a:p>
            <a:pPr algn="ctr">
              <a:spcAft>
                <a:spcPts val="1800"/>
              </a:spcAft>
            </a:pPr>
            <a:endParaRPr lang="en-US" sz="2400" i="1" baseline="30000" dirty="0">
              <a:latin typeface="Calibri" panose="020F0502020204030204" pitchFamily="34" charset="0"/>
            </a:endParaRPr>
          </a:p>
        </p:txBody>
      </p:sp>
    </p:spTree>
    <p:extLst>
      <p:ext uri="{BB962C8B-B14F-4D97-AF65-F5344CB8AC3E}">
        <p14:creationId xmlns:p14="http://schemas.microsoft.com/office/powerpoint/2010/main" val="284300248"/>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Next Steps</a:t>
            </a:r>
            <a:endParaRPr lang="en-US" dirty="0"/>
          </a:p>
        </p:txBody>
      </p:sp>
      <p:sp>
        <p:nvSpPr>
          <p:cNvPr id="5" name="Content Placeholder 4"/>
          <p:cNvSpPr>
            <a:spLocks noGrp="1"/>
          </p:cNvSpPr>
          <p:nvPr>
            <p:ph idx="1"/>
          </p:nvPr>
        </p:nvSpPr>
        <p:spPr>
          <a:xfrm>
            <a:off x="753745" y="1581467"/>
            <a:ext cx="4890769" cy="4525963"/>
          </a:xfrm>
        </p:spPr>
        <p:txBody>
          <a:bodyPr/>
          <a:lstStyle/>
          <a:p>
            <a:pPr marL="0" indent="0">
              <a:buNone/>
            </a:pPr>
            <a:r>
              <a:rPr lang="en-US" sz="2200" b="1" dirty="0"/>
              <a:t>Apply the pillar system to your practice</a:t>
            </a:r>
            <a:r>
              <a:rPr lang="en-US" sz="2200" b="1" dirty="0" smtClean="0"/>
              <a:t>:</a:t>
            </a:r>
            <a:endParaRPr lang="en-US" sz="2200" b="1" dirty="0"/>
          </a:p>
          <a:p>
            <a:pPr marL="514350" indent="-514350">
              <a:buAutoNum type="arabicPeriod"/>
            </a:pPr>
            <a:r>
              <a:rPr lang="en-US" sz="2200" dirty="0" smtClean="0"/>
              <a:t>Understand </a:t>
            </a:r>
            <a:r>
              <a:rPr lang="en-US" sz="2200" dirty="0"/>
              <a:t>the </a:t>
            </a:r>
            <a:r>
              <a:rPr lang="en-US" sz="2200" dirty="0" smtClean="0"/>
              <a:t>3 </a:t>
            </a:r>
            <a:r>
              <a:rPr lang="en-US" sz="2200" dirty="0"/>
              <a:t>activities </a:t>
            </a:r>
            <a:r>
              <a:rPr lang="en-US" sz="2200" dirty="0" smtClean="0"/>
              <a:t>categories</a:t>
            </a:r>
          </a:p>
          <a:p>
            <a:pPr marL="514350" indent="-514350">
              <a:buFontTx/>
              <a:buAutoNum type="arabicPeriod"/>
            </a:pPr>
            <a:r>
              <a:rPr lang="en-US" sz="2200" dirty="0"/>
              <a:t>Know the </a:t>
            </a:r>
            <a:r>
              <a:rPr lang="en-US" sz="2200" dirty="0" smtClean="0"/>
              <a:t>6 </a:t>
            </a:r>
            <a:r>
              <a:rPr lang="en-US" sz="2200" dirty="0"/>
              <a:t>characteristics </a:t>
            </a:r>
            <a:r>
              <a:rPr lang="en-US" sz="2200" dirty="0" smtClean="0"/>
              <a:t/>
            </a:r>
            <a:br>
              <a:rPr lang="en-US" sz="2200" dirty="0" smtClean="0"/>
            </a:br>
            <a:r>
              <a:rPr lang="en-US" sz="2200" dirty="0" smtClean="0"/>
              <a:t>of </a:t>
            </a:r>
            <a:r>
              <a:rPr lang="en-US" sz="2200" dirty="0"/>
              <a:t>a </a:t>
            </a:r>
            <a:r>
              <a:rPr lang="en-US" sz="2200" dirty="0" smtClean="0"/>
              <a:t>pillar</a:t>
            </a:r>
          </a:p>
          <a:p>
            <a:pPr marL="514350" indent="-514350">
              <a:buFontTx/>
              <a:buAutoNum type="arabicPeriod"/>
            </a:pPr>
            <a:r>
              <a:rPr lang="en-US" sz="2200" dirty="0"/>
              <a:t>Identify your </a:t>
            </a:r>
            <a:r>
              <a:rPr lang="en-US" sz="2200" dirty="0" smtClean="0"/>
              <a:t>pillars</a:t>
            </a:r>
          </a:p>
          <a:p>
            <a:pPr marL="514350" indent="-514350">
              <a:buFontTx/>
              <a:buAutoNum type="arabicPeriod"/>
            </a:pPr>
            <a:r>
              <a:rPr lang="en-US" sz="2200" dirty="0" smtClean="0"/>
              <a:t>Enlist the help of an accountability partner</a:t>
            </a:r>
          </a:p>
          <a:p>
            <a:pPr marL="514350" indent="-514350">
              <a:buFontTx/>
              <a:buAutoNum type="arabicPeriod"/>
            </a:pPr>
            <a:endParaRPr lang="en-US" sz="2800" b="1" dirty="0"/>
          </a:p>
          <a:p>
            <a:pPr marL="514350" indent="-514350">
              <a:buAutoNum type="arabicPeriod"/>
            </a:pPr>
            <a:endParaRPr lang="en-US" sz="2800" b="1" dirty="0" smtClean="0"/>
          </a:p>
          <a:p>
            <a:pPr marL="0" indent="0">
              <a:buNone/>
            </a:pPr>
            <a:endParaRPr lang="en-US" sz="2800" b="1" dirty="0"/>
          </a:p>
          <a:p>
            <a:pPr marL="0" indent="0">
              <a:buNone/>
            </a:pPr>
            <a:endParaRPr lang="en-US" sz="2800" b="1" dirty="0"/>
          </a:p>
        </p:txBody>
      </p:sp>
      <p:sp>
        <p:nvSpPr>
          <p:cNvPr id="2" name="Slide Number Placeholder 1"/>
          <p:cNvSpPr>
            <a:spLocks noGrp="1"/>
          </p:cNvSpPr>
          <p:nvPr>
            <p:ph type="sldNum" sz="quarter" idx="12"/>
          </p:nvPr>
        </p:nvSpPr>
        <p:spPr/>
        <p:txBody>
          <a:bodyPr/>
          <a:lstStyle/>
          <a:p>
            <a:pPr>
              <a:defRPr/>
            </a:pPr>
            <a:fld id="{AC64CF7D-A3EA-42BB-82DE-349C60788F77}" type="slidenum">
              <a:rPr lang="en-US" smtClean="0">
                <a:solidFill>
                  <a:prstClr val="black">
                    <a:tint val="75000"/>
                  </a:prstClr>
                </a:solidFill>
              </a:rPr>
              <a:pPr>
                <a:defRPr/>
              </a:pPr>
              <a:t>23</a:t>
            </a:fld>
            <a:endParaRPr lang="en-US" dirty="0">
              <a:solidFill>
                <a:prstClr val="black">
                  <a:tint val="75000"/>
                </a:prstClr>
              </a:solidFill>
            </a:endParaRPr>
          </a:p>
        </p:txBody>
      </p:sp>
      <p:sp>
        <p:nvSpPr>
          <p:cNvPr id="4" name="TextBox 3"/>
          <p:cNvSpPr txBox="1"/>
          <p:nvPr/>
        </p:nvSpPr>
        <p:spPr>
          <a:xfrm>
            <a:off x="5644515" y="5156530"/>
            <a:ext cx="2960370" cy="261610"/>
          </a:xfrm>
          <a:prstGeom prst="rect">
            <a:avLst/>
          </a:prstGeom>
          <a:noFill/>
        </p:spPr>
        <p:txBody>
          <a:bodyPr wrap="square" rtlCol="0">
            <a:spAutoFit/>
          </a:bodyPr>
          <a:lstStyle/>
          <a:p>
            <a:pPr algn="r"/>
            <a:r>
              <a:rPr lang="en-US" sz="1100" dirty="0" smtClean="0"/>
              <a:t>Pillar Execution Worksheet  MAI096</a:t>
            </a:r>
            <a:endParaRPr lang="en-US" sz="1100" dirty="0"/>
          </a:p>
        </p:txBody>
      </p:sp>
      <p:pic>
        <p:nvPicPr>
          <p:cNvPr id="6" name="Picture 5"/>
          <p:cNvPicPr>
            <a:picLocks noChangeAspect="1"/>
          </p:cNvPicPr>
          <p:nvPr/>
        </p:nvPicPr>
        <p:blipFill>
          <a:blip r:embed="rId3"/>
          <a:stretch>
            <a:fillRect/>
          </a:stretch>
        </p:blipFill>
        <p:spPr>
          <a:xfrm>
            <a:off x="5765764" y="1552077"/>
            <a:ext cx="2730833" cy="3537272"/>
          </a:xfrm>
          <a:prstGeom prst="rect">
            <a:avLst/>
          </a:prstGeom>
          <a:ln w="12700">
            <a:solidFill>
              <a:schemeClr val="bg2">
                <a:lumMod val="50000"/>
              </a:schemeClr>
            </a:solidFill>
          </a:ln>
        </p:spPr>
      </p:pic>
    </p:spTree>
    <p:extLst>
      <p:ext uri="{BB962C8B-B14F-4D97-AF65-F5344CB8AC3E}">
        <p14:creationId xmlns:p14="http://schemas.microsoft.com/office/powerpoint/2010/main" val="173617430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C64CF7D-A3EA-42BB-82DE-349C60788F77}" type="slidenum">
              <a:rPr lang="en-US" smtClean="0">
                <a:solidFill>
                  <a:prstClr val="black">
                    <a:tint val="75000"/>
                  </a:prstClr>
                </a:solidFill>
              </a:rPr>
              <a:pPr>
                <a:defRPr/>
              </a:pPr>
              <a:t>24</a:t>
            </a:fld>
            <a:endParaRPr lang="en-US" dirty="0">
              <a:solidFill>
                <a:prstClr val="black">
                  <a:tint val="75000"/>
                </a:prstClr>
              </a:solidFill>
            </a:endParaRPr>
          </a:p>
        </p:txBody>
      </p:sp>
      <p:sp>
        <p:nvSpPr>
          <p:cNvPr id="7" name="Rectangle 26"/>
          <p:cNvSpPr>
            <a:spLocks noChangeArrowheads="1"/>
          </p:cNvSpPr>
          <p:nvPr/>
        </p:nvSpPr>
        <p:spPr bwMode="auto">
          <a:xfrm>
            <a:off x="639763" y="5696422"/>
            <a:ext cx="7845425" cy="846386"/>
          </a:xfrm>
          <a:prstGeom prst="rect">
            <a:avLst/>
          </a:prstGeom>
          <a:noFill/>
          <a:ln w="9525">
            <a:noFill/>
            <a:miter lim="800000"/>
            <a:headEnd/>
            <a:tailEnd/>
          </a:ln>
        </p:spPr>
        <p:txBody>
          <a:bodyPr wrap="square" lIns="0" tIns="0" rIns="0" bIns="0">
            <a:spAutoFit/>
          </a:bodyPr>
          <a:lstStyle/>
          <a:p>
            <a:pPr lvl="0" fontAlgn="base">
              <a:spcBef>
                <a:spcPct val="0"/>
              </a:spcBef>
              <a:spcAft>
                <a:spcPct val="0"/>
              </a:spcAft>
            </a:pPr>
            <a:r>
              <a:rPr lang="en-US" sz="1100" dirty="0">
                <a:latin typeface="Calibri" panose="020F0502020204030204" pitchFamily="34" charset="0"/>
              </a:rPr>
              <a:t>Brian Margolis and ProductivityGiant.com are not affiliates or subsidiaries of Hartford Funds</a:t>
            </a:r>
            <a:r>
              <a:rPr lang="en-US" sz="1100" dirty="0" smtClean="0">
                <a:latin typeface="Calibri" panose="020F0502020204030204" pitchFamily="34" charset="0"/>
              </a:rPr>
              <a:t>.</a:t>
            </a:r>
          </a:p>
          <a:p>
            <a:pPr lvl="0" fontAlgn="base">
              <a:spcBef>
                <a:spcPct val="0"/>
              </a:spcBef>
              <a:spcAft>
                <a:spcPct val="0"/>
              </a:spcAft>
            </a:pPr>
            <a:r>
              <a:rPr lang="en-US" sz="1100" dirty="0" smtClean="0">
                <a:latin typeface="Calibri" panose="020F0502020204030204" pitchFamily="34" charset="0"/>
              </a:rPr>
              <a:t/>
            </a:r>
            <a:br>
              <a:rPr lang="en-US" sz="1100" dirty="0" smtClean="0">
                <a:latin typeface="Calibri" panose="020F0502020204030204" pitchFamily="34" charset="0"/>
              </a:rPr>
            </a:br>
            <a:r>
              <a:rPr lang="en-US" sz="1100" dirty="0">
                <a:solidFill>
                  <a:srgbClr val="000000"/>
                </a:solidFill>
                <a:latin typeface="Calibri" panose="020F0502020204030204" pitchFamily="34" charset="0"/>
              </a:rPr>
              <a:t>Materials provided by Hartford Funds Distributors, LLC, Member FINRA.</a:t>
            </a:r>
          </a:p>
          <a:p>
            <a:endParaRPr lang="en-US" sz="1100" dirty="0" smtClean="0">
              <a:solidFill>
                <a:srgbClr val="000000"/>
              </a:solidFill>
              <a:latin typeface="Calibri" panose="020F0502020204030204" pitchFamily="34" charset="0"/>
            </a:endParaRPr>
          </a:p>
          <a:p>
            <a:r>
              <a:rPr lang="en-US" sz="1100" dirty="0" smtClean="0">
                <a:solidFill>
                  <a:srgbClr val="000000"/>
                </a:solidFill>
                <a:latin typeface="Calibri" panose="020F0502020204030204" pitchFamily="34" charset="0"/>
              </a:rPr>
              <a:t>SEM_TIME_BUS PROF_0817  202617</a:t>
            </a:r>
            <a:endParaRPr lang="en-US" sz="11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0596802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9763"/>
            <a:ext cx="8107363"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544288" y="-21771"/>
            <a:ext cx="5519738" cy="725714"/>
          </a:xfrm>
        </p:spPr>
        <p:txBody>
          <a:bodyPr/>
          <a:lstStyle/>
          <a:p>
            <a:r>
              <a:rPr lang="en-US" dirty="0" smtClean="0"/>
              <a:t>Agenda</a:t>
            </a:r>
            <a:endParaRPr lang="en-US" dirty="0"/>
          </a:p>
        </p:txBody>
      </p:sp>
      <p:sp>
        <p:nvSpPr>
          <p:cNvPr id="5" name="TextBox 4"/>
          <p:cNvSpPr txBox="1"/>
          <p:nvPr/>
        </p:nvSpPr>
        <p:spPr>
          <a:xfrm>
            <a:off x="5264149" y="2126839"/>
            <a:ext cx="3489325" cy="2811026"/>
          </a:xfrm>
          <a:prstGeom prst="rect">
            <a:avLst/>
          </a:prstGeom>
          <a:noFill/>
        </p:spPr>
        <p:txBody>
          <a:bodyPr wrap="square" rtlCol="0">
            <a:spAutoFit/>
          </a:bodyPr>
          <a:lstStyle/>
          <a:p>
            <a:pPr>
              <a:lnSpc>
                <a:spcPts val="2880"/>
              </a:lnSpc>
              <a:buClr>
                <a:srgbClr val="0086BE"/>
              </a:buClr>
            </a:pPr>
            <a:r>
              <a:rPr lang="en-US" sz="2400" b="1" dirty="0" smtClean="0">
                <a:solidFill>
                  <a:srgbClr val="0086BE"/>
                </a:solidFill>
                <a:latin typeface="Calibri" panose="020F0502020204030204" pitchFamily="34" charset="0"/>
              </a:rPr>
              <a:t>Your Most Precious</a:t>
            </a:r>
            <a:br>
              <a:rPr lang="en-US" sz="2400" b="1" dirty="0" smtClean="0">
                <a:solidFill>
                  <a:srgbClr val="0086BE"/>
                </a:solidFill>
                <a:latin typeface="Calibri" panose="020F0502020204030204" pitchFamily="34" charset="0"/>
              </a:rPr>
            </a:br>
            <a:r>
              <a:rPr lang="en-US" sz="2400" b="1" dirty="0" smtClean="0">
                <a:solidFill>
                  <a:srgbClr val="0086BE"/>
                </a:solidFill>
                <a:latin typeface="Calibri" panose="020F0502020204030204" pitchFamily="34" charset="0"/>
              </a:rPr>
              <a:t>Commodity</a:t>
            </a:r>
          </a:p>
          <a:p>
            <a:pPr>
              <a:lnSpc>
                <a:spcPts val="2400"/>
              </a:lnSpc>
              <a:buClr>
                <a:srgbClr val="0086BE"/>
              </a:buClr>
            </a:pPr>
            <a:endParaRPr lang="en-US" sz="2400" b="1" dirty="0">
              <a:solidFill>
                <a:srgbClr val="0086BE"/>
              </a:solidFill>
              <a:latin typeface="Calibri" panose="020F0502020204030204" pitchFamily="34" charset="0"/>
            </a:endParaRPr>
          </a:p>
          <a:p>
            <a:pPr>
              <a:lnSpc>
                <a:spcPts val="2400"/>
              </a:lnSpc>
              <a:buClr>
                <a:srgbClr val="0086BE"/>
              </a:buClr>
            </a:pPr>
            <a:r>
              <a:rPr lang="en-US" sz="2400" b="1" dirty="0" smtClean="0">
                <a:solidFill>
                  <a:srgbClr val="64B346"/>
                </a:solidFill>
                <a:latin typeface="Calibri" panose="020F0502020204030204" pitchFamily="34" charset="0"/>
              </a:rPr>
              <a:t>Scaling the Value of </a:t>
            </a:r>
          </a:p>
          <a:p>
            <a:pPr>
              <a:lnSpc>
                <a:spcPts val="2400"/>
              </a:lnSpc>
              <a:buClr>
                <a:srgbClr val="0086BE"/>
              </a:buClr>
            </a:pPr>
            <a:r>
              <a:rPr lang="en-US" sz="2400" b="1" dirty="0" smtClean="0">
                <a:solidFill>
                  <a:srgbClr val="64B346"/>
                </a:solidFill>
                <a:latin typeface="Calibri" panose="020F0502020204030204" pitchFamily="34" charset="0"/>
              </a:rPr>
              <a:t>Your Time</a:t>
            </a:r>
          </a:p>
          <a:p>
            <a:pPr>
              <a:lnSpc>
                <a:spcPts val="2400"/>
              </a:lnSpc>
              <a:buClr>
                <a:srgbClr val="0086BE"/>
              </a:buClr>
            </a:pPr>
            <a:endParaRPr lang="en-US" sz="2400" b="1" dirty="0" smtClean="0">
              <a:solidFill>
                <a:srgbClr val="E77725"/>
              </a:solidFill>
              <a:latin typeface="Calibri" panose="020F0502020204030204" pitchFamily="34" charset="0"/>
            </a:endParaRPr>
          </a:p>
          <a:p>
            <a:pPr>
              <a:lnSpc>
                <a:spcPts val="2880"/>
              </a:lnSpc>
              <a:buClr>
                <a:srgbClr val="0086BE"/>
              </a:buClr>
            </a:pPr>
            <a:r>
              <a:rPr lang="en-US" sz="2400" b="1" dirty="0" smtClean="0">
                <a:solidFill>
                  <a:srgbClr val="E77725"/>
                </a:solidFill>
                <a:latin typeface="Calibri" panose="020F0502020204030204" pitchFamily="34" charset="0"/>
              </a:rPr>
              <a:t>Pillars</a:t>
            </a:r>
          </a:p>
          <a:p>
            <a:pPr>
              <a:lnSpc>
                <a:spcPts val="2880"/>
              </a:lnSpc>
              <a:buClr>
                <a:srgbClr val="0086BE"/>
              </a:buClr>
            </a:pPr>
            <a:endParaRPr lang="en-US" sz="2400" b="1" dirty="0" smtClean="0">
              <a:solidFill>
                <a:srgbClr val="E77725"/>
              </a:solidFill>
              <a:latin typeface="Calibri" panose="020F0502020204030204" pitchFamily="34" charset="0"/>
            </a:endParaRPr>
          </a:p>
        </p:txBody>
      </p:sp>
      <p:sp>
        <p:nvSpPr>
          <p:cNvPr id="7" name="Slide Number Placeholder 2"/>
          <p:cNvSpPr>
            <a:spLocks noGrp="1"/>
          </p:cNvSpPr>
          <p:nvPr>
            <p:ph type="sldNum" sz="quarter" idx="12"/>
          </p:nvPr>
        </p:nvSpPr>
        <p:spPr>
          <a:xfrm>
            <a:off x="6767512" y="6460446"/>
            <a:ext cx="2234973" cy="365125"/>
          </a:xfrm>
        </p:spPr>
        <p:txBody>
          <a:bodyPr/>
          <a:lstStyle/>
          <a:p>
            <a:pPr>
              <a:defRPr/>
            </a:pPr>
            <a:fld id="{AC64CF7D-A3EA-42BB-82DE-349C60788F77}" type="slidenum">
              <a:rPr lang="en-US" sz="800" smtClean="0">
                <a:solidFill>
                  <a:prstClr val="black">
                    <a:tint val="75000"/>
                  </a:prstClr>
                </a:solidFill>
              </a:rPr>
              <a:pPr>
                <a:defRPr/>
              </a:pPr>
              <a:t>3</a:t>
            </a:fld>
            <a:endParaRPr lang="en-US" sz="800" dirty="0">
              <a:solidFill>
                <a:prstClr val="black">
                  <a:tint val="75000"/>
                </a:prstClr>
              </a:solidFill>
            </a:endParaRPr>
          </a:p>
        </p:txBody>
      </p:sp>
    </p:spTree>
    <p:extLst>
      <p:ext uri="{BB962C8B-B14F-4D97-AF65-F5344CB8AC3E}">
        <p14:creationId xmlns:p14="http://schemas.microsoft.com/office/powerpoint/2010/main" val="42543856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460"/>
          <a:stretch/>
        </p:blipFill>
        <p:spPr bwMode="auto">
          <a:xfrm>
            <a:off x="21987" y="686262"/>
            <a:ext cx="9122006"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AC64CF7D-A3EA-42BB-82DE-349C60788F77}" type="slidenum">
              <a:rPr lang="en-US" smtClean="0">
                <a:solidFill>
                  <a:prstClr val="black">
                    <a:tint val="75000"/>
                  </a:prstClr>
                </a:solidFill>
              </a:rPr>
              <a:pPr>
                <a:defRPr/>
              </a:pPr>
              <a:t>4</a:t>
            </a:fld>
            <a:endParaRPr lang="en-US" dirty="0">
              <a:solidFill>
                <a:prstClr val="black">
                  <a:tint val="75000"/>
                </a:prstClr>
              </a:solidFill>
            </a:endParaRPr>
          </a:p>
        </p:txBody>
      </p:sp>
      <p:sp>
        <p:nvSpPr>
          <p:cNvPr id="5" name="TextBox 4"/>
          <p:cNvSpPr txBox="1"/>
          <p:nvPr/>
        </p:nvSpPr>
        <p:spPr>
          <a:xfrm>
            <a:off x="854437" y="2805700"/>
            <a:ext cx="3448957" cy="1569660"/>
          </a:xfrm>
          <a:prstGeom prst="rect">
            <a:avLst/>
          </a:prstGeom>
          <a:noFill/>
        </p:spPr>
        <p:txBody>
          <a:bodyPr wrap="square" rtlCol="0">
            <a:spAutoFit/>
          </a:bodyPr>
          <a:lstStyle/>
          <a:p>
            <a:pPr>
              <a:spcAft>
                <a:spcPts val="1200"/>
              </a:spcAft>
            </a:pPr>
            <a:r>
              <a:rPr lang="en-US" sz="3200" b="1" dirty="0" smtClean="0">
                <a:solidFill>
                  <a:srgbClr val="0086BE"/>
                </a:solidFill>
                <a:latin typeface="Calibri" panose="020F0502020204030204" pitchFamily="34" charset="0"/>
              </a:rPr>
              <a:t>Your Most </a:t>
            </a:r>
            <a:br>
              <a:rPr lang="en-US" sz="3200" b="1" dirty="0" smtClean="0">
                <a:solidFill>
                  <a:srgbClr val="0086BE"/>
                </a:solidFill>
                <a:latin typeface="Calibri" panose="020F0502020204030204" pitchFamily="34" charset="0"/>
              </a:rPr>
            </a:br>
            <a:r>
              <a:rPr lang="en-US" sz="3200" b="1" dirty="0" smtClean="0">
                <a:solidFill>
                  <a:srgbClr val="0086BE"/>
                </a:solidFill>
                <a:latin typeface="Calibri" panose="020F0502020204030204" pitchFamily="34" charset="0"/>
              </a:rPr>
              <a:t>Precious Commodity</a:t>
            </a:r>
          </a:p>
        </p:txBody>
      </p:sp>
    </p:spTree>
    <p:extLst>
      <p:ext uri="{BB962C8B-B14F-4D97-AF65-F5344CB8AC3E}">
        <p14:creationId xmlns:p14="http://schemas.microsoft.com/office/powerpoint/2010/main" val="33304279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AC64CF7D-A3EA-42BB-82DE-349C60788F77}" type="slidenum">
              <a:rPr lang="en-US" smtClean="0">
                <a:solidFill>
                  <a:prstClr val="black">
                    <a:tint val="75000"/>
                  </a:prstClr>
                </a:solidFill>
              </a:rPr>
              <a:pPr>
                <a:defRPr/>
              </a:pPr>
              <a:t>5</a:t>
            </a:fld>
            <a:endParaRPr lang="en-US" dirty="0">
              <a:solidFill>
                <a:prstClr val="black">
                  <a:tint val="75000"/>
                </a:prstClr>
              </a:solidFill>
            </a:endParaRPr>
          </a:p>
        </p:txBody>
      </p:sp>
      <p:sp>
        <p:nvSpPr>
          <p:cNvPr id="5" name="TextBox 4"/>
          <p:cNvSpPr txBox="1"/>
          <p:nvPr/>
        </p:nvSpPr>
        <p:spPr>
          <a:xfrm>
            <a:off x="750570" y="1203960"/>
            <a:ext cx="5787390" cy="461665"/>
          </a:xfrm>
          <a:prstGeom prst="rect">
            <a:avLst/>
          </a:prstGeom>
          <a:noFill/>
        </p:spPr>
        <p:txBody>
          <a:bodyPr wrap="square" rtlCol="0">
            <a:spAutoFit/>
          </a:bodyPr>
          <a:lstStyle/>
          <a:p>
            <a:pPr lvl="0"/>
            <a:r>
              <a:rPr lang="en-US" sz="2400" b="1" dirty="0">
                <a:solidFill>
                  <a:srgbClr val="0086BE"/>
                </a:solidFill>
                <a:latin typeface="Calibri" panose="020F0502020204030204" pitchFamily="34" charset="0"/>
              </a:rPr>
              <a:t>W</a:t>
            </a:r>
            <a:r>
              <a:rPr lang="en-US" sz="2400" b="1" dirty="0" smtClean="0">
                <a:solidFill>
                  <a:srgbClr val="0086BE"/>
                </a:solidFill>
                <a:latin typeface="Calibri" panose="020F0502020204030204" pitchFamily="34" charset="0"/>
              </a:rPr>
              <a:t>hat Is Your Time </a:t>
            </a:r>
            <a:r>
              <a:rPr lang="en-US" sz="2400" b="1" dirty="0">
                <a:solidFill>
                  <a:srgbClr val="0086BE"/>
                </a:solidFill>
                <a:latin typeface="Calibri" panose="020F0502020204030204" pitchFamily="34" charset="0"/>
              </a:rPr>
              <a:t>is </a:t>
            </a:r>
            <a:r>
              <a:rPr lang="en-US" sz="2400" b="1" dirty="0" smtClean="0">
                <a:solidFill>
                  <a:srgbClr val="0086BE"/>
                </a:solidFill>
                <a:latin typeface="Calibri" panose="020F0502020204030204" pitchFamily="34" charset="0"/>
              </a:rPr>
              <a:t>Worth?</a:t>
            </a:r>
            <a:endParaRPr lang="en-US" sz="2400" b="1" dirty="0">
              <a:solidFill>
                <a:srgbClr val="0086BE"/>
              </a:solidFill>
              <a:latin typeface="Calibri" panose="020F0502020204030204" pitchFamily="34" charset="0"/>
            </a:endParaRPr>
          </a:p>
        </p:txBody>
      </p:sp>
      <p:sp>
        <p:nvSpPr>
          <p:cNvPr id="9" name="Rectangle 8"/>
          <p:cNvSpPr/>
          <p:nvPr/>
        </p:nvSpPr>
        <p:spPr>
          <a:xfrm>
            <a:off x="538841" y="123762"/>
            <a:ext cx="3529364" cy="400110"/>
          </a:xfrm>
          <a:prstGeom prst="rect">
            <a:avLst/>
          </a:prstGeom>
        </p:spPr>
        <p:txBody>
          <a:bodyPr wrap="none">
            <a:spAutoFit/>
          </a:bodyPr>
          <a:lstStyle/>
          <a:p>
            <a:pPr>
              <a:spcAft>
                <a:spcPts val="1200"/>
              </a:spcAft>
            </a:pPr>
            <a:r>
              <a:rPr lang="en-US" sz="2000" b="1" dirty="0" smtClean="0">
                <a:solidFill>
                  <a:srgbClr val="FFFFFF"/>
                </a:solidFill>
                <a:latin typeface="Calibri" panose="020F0502020204030204" pitchFamily="34" charset="0"/>
              </a:rPr>
              <a:t>Your Most </a:t>
            </a:r>
            <a:r>
              <a:rPr lang="en-US" sz="2000" b="1" dirty="0">
                <a:solidFill>
                  <a:srgbClr val="FFFFFF"/>
                </a:solidFill>
                <a:latin typeface="Calibri" panose="020F0502020204030204" pitchFamily="34" charset="0"/>
              </a:rPr>
              <a:t>P</a:t>
            </a:r>
            <a:r>
              <a:rPr lang="en-US" sz="2000" b="1" dirty="0" smtClean="0">
                <a:solidFill>
                  <a:srgbClr val="FFFFFF"/>
                </a:solidFill>
                <a:latin typeface="Calibri" panose="020F0502020204030204" pitchFamily="34" charset="0"/>
              </a:rPr>
              <a:t>recious </a:t>
            </a:r>
            <a:r>
              <a:rPr lang="en-US" sz="2000" b="1" dirty="0">
                <a:solidFill>
                  <a:srgbClr val="FFFFFF"/>
                </a:solidFill>
                <a:latin typeface="Calibri" panose="020F0502020204030204" pitchFamily="34" charset="0"/>
              </a:rPr>
              <a:t>C</a:t>
            </a:r>
            <a:r>
              <a:rPr lang="en-US" sz="2000" b="1" dirty="0" smtClean="0">
                <a:solidFill>
                  <a:srgbClr val="FFFFFF"/>
                </a:solidFill>
                <a:latin typeface="Calibri" panose="020F0502020204030204" pitchFamily="34" charset="0"/>
              </a:rPr>
              <a:t>ommodity</a:t>
            </a:r>
            <a:endParaRPr lang="en-US" sz="2000" b="1" dirty="0">
              <a:solidFill>
                <a:srgbClr val="FFFFFF"/>
              </a:solidFill>
              <a:latin typeface="Calibri" panose="020F0502020204030204"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7584" t="17713" r="32243" b="42333"/>
          <a:stretch/>
        </p:blipFill>
        <p:spPr>
          <a:xfrm>
            <a:off x="615041" y="1627188"/>
            <a:ext cx="7812679" cy="4524661"/>
          </a:xfrm>
          <a:prstGeom prst="rect">
            <a:avLst/>
          </a:prstGeom>
        </p:spPr>
      </p:pic>
    </p:spTree>
    <p:extLst>
      <p:ext uri="{BB962C8B-B14F-4D97-AF65-F5344CB8AC3E}">
        <p14:creationId xmlns:p14="http://schemas.microsoft.com/office/powerpoint/2010/main" val="28826292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AC64CF7D-A3EA-42BB-82DE-349C60788F77}" type="slidenum">
              <a:rPr lang="en-US">
                <a:solidFill>
                  <a:prstClr val="black">
                    <a:tint val="75000"/>
                  </a:prstClr>
                </a:solidFill>
              </a:rPr>
              <a:pPr>
                <a:defRPr/>
              </a:pPr>
              <a:t>6</a:t>
            </a:fld>
            <a:endParaRPr lang="en-US" dirty="0">
              <a:solidFill>
                <a:prstClr val="black">
                  <a:tint val="75000"/>
                </a:prstClr>
              </a:solidFill>
            </a:endParaRPr>
          </a:p>
        </p:txBody>
      </p:sp>
      <p:sp>
        <p:nvSpPr>
          <p:cNvPr id="5" name="TextBox 4"/>
          <p:cNvSpPr txBox="1"/>
          <p:nvPr/>
        </p:nvSpPr>
        <p:spPr>
          <a:xfrm>
            <a:off x="750570" y="1203960"/>
            <a:ext cx="5787390" cy="461665"/>
          </a:xfrm>
          <a:prstGeom prst="rect">
            <a:avLst/>
          </a:prstGeom>
          <a:noFill/>
        </p:spPr>
        <p:txBody>
          <a:bodyPr wrap="square" rtlCol="0">
            <a:spAutoFit/>
          </a:bodyPr>
          <a:lstStyle/>
          <a:p>
            <a:r>
              <a:rPr lang="en-US" sz="2400" b="1" dirty="0" smtClean="0">
                <a:solidFill>
                  <a:srgbClr val="0086BE"/>
                </a:solidFill>
                <a:latin typeface="Calibri" panose="020F0502020204030204" pitchFamily="34" charset="0"/>
              </a:rPr>
              <a:t>The 80/20 Rule</a:t>
            </a:r>
            <a:endParaRPr lang="en-US" sz="2400" b="1" dirty="0">
              <a:solidFill>
                <a:srgbClr val="0086BE"/>
              </a:solidFill>
              <a:latin typeface="Calibri" panose="020F0502020204030204" pitchFamily="34" charset="0"/>
            </a:endParaRPr>
          </a:p>
        </p:txBody>
      </p:sp>
      <p:sp>
        <p:nvSpPr>
          <p:cNvPr id="9" name="Rectangle 8"/>
          <p:cNvSpPr/>
          <p:nvPr/>
        </p:nvSpPr>
        <p:spPr>
          <a:xfrm>
            <a:off x="538841" y="123762"/>
            <a:ext cx="3529364" cy="400110"/>
          </a:xfrm>
          <a:prstGeom prst="rect">
            <a:avLst/>
          </a:prstGeom>
        </p:spPr>
        <p:txBody>
          <a:bodyPr wrap="none">
            <a:spAutoFit/>
          </a:bodyPr>
          <a:lstStyle/>
          <a:p>
            <a:pPr>
              <a:spcAft>
                <a:spcPts val="1200"/>
              </a:spcAft>
            </a:pPr>
            <a:r>
              <a:rPr lang="en-US" sz="2000" b="1" dirty="0" smtClean="0">
                <a:solidFill>
                  <a:srgbClr val="FFFFFF"/>
                </a:solidFill>
                <a:latin typeface="Calibri" panose="020F0502020204030204" pitchFamily="34" charset="0"/>
              </a:rPr>
              <a:t>Your Most </a:t>
            </a:r>
            <a:r>
              <a:rPr lang="en-US" sz="2000" b="1" dirty="0">
                <a:solidFill>
                  <a:srgbClr val="FFFFFF"/>
                </a:solidFill>
                <a:latin typeface="Calibri" panose="020F0502020204030204" pitchFamily="34" charset="0"/>
              </a:rPr>
              <a:t>P</a:t>
            </a:r>
            <a:r>
              <a:rPr lang="en-US" sz="2000" b="1" dirty="0" smtClean="0">
                <a:solidFill>
                  <a:srgbClr val="FFFFFF"/>
                </a:solidFill>
                <a:latin typeface="Calibri" panose="020F0502020204030204" pitchFamily="34" charset="0"/>
              </a:rPr>
              <a:t>recious </a:t>
            </a:r>
            <a:r>
              <a:rPr lang="en-US" sz="2000" b="1" dirty="0">
                <a:solidFill>
                  <a:srgbClr val="FFFFFF"/>
                </a:solidFill>
                <a:latin typeface="Calibri" panose="020F0502020204030204" pitchFamily="34" charset="0"/>
              </a:rPr>
              <a:t>C</a:t>
            </a:r>
            <a:r>
              <a:rPr lang="en-US" sz="2000" b="1" dirty="0" smtClean="0">
                <a:solidFill>
                  <a:srgbClr val="FFFFFF"/>
                </a:solidFill>
                <a:latin typeface="Calibri" panose="020F0502020204030204" pitchFamily="34" charset="0"/>
              </a:rPr>
              <a:t>ommodity</a:t>
            </a:r>
            <a:endParaRPr lang="en-US" sz="2000" b="1" dirty="0">
              <a:solidFill>
                <a:srgbClr val="FFFFFF"/>
              </a:solidFill>
              <a:latin typeface="Calibri" panose="020F0502020204030204" pitchFamily="34" charset="0"/>
            </a:endParaRPr>
          </a:p>
        </p:txBody>
      </p:sp>
      <p:sp>
        <p:nvSpPr>
          <p:cNvPr id="6" name="TextBox 5"/>
          <p:cNvSpPr txBox="1"/>
          <p:nvPr/>
        </p:nvSpPr>
        <p:spPr>
          <a:xfrm>
            <a:off x="2204536" y="1804502"/>
            <a:ext cx="5591927" cy="2640723"/>
          </a:xfrm>
          <a:prstGeom prst="rect">
            <a:avLst/>
          </a:prstGeom>
          <a:noFill/>
        </p:spPr>
        <p:txBody>
          <a:bodyPr wrap="square" rtlCol="0">
            <a:spAutoFit/>
          </a:bodyPr>
          <a:lstStyle/>
          <a:p>
            <a:pPr marL="285750" marR="0" lvl="0" indent="-285750">
              <a:lnSpc>
                <a:spcPct val="115000"/>
              </a:lnSpc>
              <a:spcBef>
                <a:spcPts val="0"/>
              </a:spcBef>
              <a:spcAft>
                <a:spcPts val="0"/>
              </a:spcAft>
              <a:buClr>
                <a:srgbClr val="0086BE"/>
              </a:buClr>
              <a:buFont typeface="Wingdings" panose="05000000000000000000" pitchFamily="2" charset="2"/>
              <a:buChar char="§"/>
            </a:pPr>
            <a:r>
              <a:rPr lang="en-US" dirty="0">
                <a:latin typeface="Calibri"/>
                <a:ea typeface="Calibri"/>
                <a:cs typeface="Times New Roman"/>
              </a:rPr>
              <a:t>80% of productivity is being driven by 20% of your </a:t>
            </a:r>
            <a:r>
              <a:rPr lang="en-US" dirty="0" smtClean="0">
                <a:latin typeface="Calibri"/>
                <a:ea typeface="Calibri"/>
                <a:cs typeface="Times New Roman"/>
              </a:rPr>
              <a:t>activity</a:t>
            </a:r>
          </a:p>
          <a:p>
            <a:pPr marR="0" lvl="0">
              <a:lnSpc>
                <a:spcPct val="115000"/>
              </a:lnSpc>
              <a:spcBef>
                <a:spcPts val="0"/>
              </a:spcBef>
              <a:spcAft>
                <a:spcPts val="0"/>
              </a:spcAft>
              <a:buClr>
                <a:srgbClr val="0086BE"/>
              </a:buClr>
            </a:pPr>
            <a:endParaRPr lang="en-US" dirty="0" smtClean="0">
              <a:latin typeface="Calibri"/>
              <a:ea typeface="Calibri"/>
              <a:cs typeface="Times New Roman"/>
            </a:endParaRPr>
          </a:p>
          <a:p>
            <a:pPr marL="285750" lvl="0" indent="-285750">
              <a:lnSpc>
                <a:spcPct val="115000"/>
              </a:lnSpc>
              <a:buClr>
                <a:srgbClr val="0086BE"/>
              </a:buClr>
              <a:buFont typeface="Wingdings" panose="05000000000000000000" pitchFamily="2" charset="2"/>
              <a:buChar char="§"/>
            </a:pPr>
            <a:r>
              <a:rPr lang="en-US" dirty="0">
                <a:latin typeface="Calibri"/>
                <a:ea typeface="Calibri"/>
                <a:cs typeface="Times New Roman"/>
              </a:rPr>
              <a:t>The minority of your activity is driving the majority of your </a:t>
            </a:r>
            <a:r>
              <a:rPr lang="en-US" dirty="0" smtClean="0">
                <a:latin typeface="Calibri"/>
                <a:ea typeface="Calibri"/>
                <a:cs typeface="Times New Roman"/>
              </a:rPr>
              <a:t>productivity</a:t>
            </a:r>
          </a:p>
          <a:p>
            <a:pPr marL="285750" marR="0" lvl="0" indent="-285750">
              <a:lnSpc>
                <a:spcPct val="115000"/>
              </a:lnSpc>
              <a:spcBef>
                <a:spcPts val="0"/>
              </a:spcBef>
              <a:spcAft>
                <a:spcPts val="0"/>
              </a:spcAft>
              <a:buClr>
                <a:srgbClr val="0086BE"/>
              </a:buClr>
              <a:buFont typeface="Wingdings" panose="05000000000000000000" pitchFamily="2" charset="2"/>
              <a:buChar char="§"/>
            </a:pPr>
            <a:endParaRPr lang="en-US" dirty="0">
              <a:latin typeface="Calibri"/>
              <a:ea typeface="Calibri"/>
              <a:cs typeface="Times New Roman"/>
            </a:endParaRPr>
          </a:p>
          <a:p>
            <a:pPr marR="0" lvl="0">
              <a:lnSpc>
                <a:spcPct val="115000"/>
              </a:lnSpc>
              <a:spcBef>
                <a:spcPts val="0"/>
              </a:spcBef>
              <a:spcAft>
                <a:spcPts val="0"/>
              </a:spcAft>
              <a:buClr>
                <a:srgbClr val="0086BE"/>
              </a:buClr>
            </a:pPr>
            <a:r>
              <a:rPr lang="en-US" i="1" dirty="0" smtClean="0">
                <a:latin typeface="Calibri"/>
                <a:ea typeface="Calibri"/>
                <a:cs typeface="Times New Roman"/>
              </a:rPr>
              <a:t>What </a:t>
            </a:r>
            <a:r>
              <a:rPr lang="en-US" i="1" dirty="0">
                <a:latin typeface="Calibri"/>
                <a:ea typeface="Calibri"/>
                <a:cs typeface="Times New Roman"/>
              </a:rPr>
              <a:t>are those high-impact activities that we can </a:t>
            </a:r>
            <a:r>
              <a:rPr lang="en-US" i="1" dirty="0" smtClean="0">
                <a:latin typeface="Calibri"/>
                <a:ea typeface="Calibri"/>
                <a:cs typeface="Times New Roman"/>
              </a:rPr>
              <a:t>scale?</a:t>
            </a:r>
          </a:p>
          <a:p>
            <a:pPr marR="0" lvl="0">
              <a:lnSpc>
                <a:spcPct val="115000"/>
              </a:lnSpc>
              <a:spcBef>
                <a:spcPts val="0"/>
              </a:spcBef>
              <a:spcAft>
                <a:spcPts val="0"/>
              </a:spcAft>
              <a:buClr>
                <a:srgbClr val="0086BE"/>
              </a:buClr>
            </a:pPr>
            <a:endParaRPr lang="en-US" dirty="0" smtClean="0">
              <a:latin typeface="Calibri"/>
              <a:ea typeface="Calibri"/>
              <a:cs typeface="Times New Roman"/>
            </a:endParaRPr>
          </a:p>
        </p:txBody>
      </p:sp>
    </p:spTree>
    <p:extLst>
      <p:ext uri="{BB962C8B-B14F-4D97-AF65-F5344CB8AC3E}">
        <p14:creationId xmlns:p14="http://schemas.microsoft.com/office/powerpoint/2010/main" val="33243577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87968"/>
            <a:ext cx="9257016" cy="618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AC64CF7D-A3EA-42BB-82DE-349C60788F77}" type="slidenum">
              <a:rPr lang="en-US" smtClean="0">
                <a:solidFill>
                  <a:prstClr val="black">
                    <a:tint val="75000"/>
                  </a:prstClr>
                </a:solidFill>
              </a:rPr>
              <a:pPr>
                <a:defRPr/>
              </a:pPr>
              <a:t>7</a:t>
            </a:fld>
            <a:endParaRPr lang="en-US" dirty="0">
              <a:solidFill>
                <a:prstClr val="black">
                  <a:tint val="75000"/>
                </a:prstClr>
              </a:solidFill>
            </a:endParaRPr>
          </a:p>
        </p:txBody>
      </p:sp>
      <p:sp>
        <p:nvSpPr>
          <p:cNvPr id="4" name="Rectangle 3"/>
          <p:cNvSpPr/>
          <p:nvPr/>
        </p:nvSpPr>
        <p:spPr>
          <a:xfrm>
            <a:off x="5166636" y="2948242"/>
            <a:ext cx="3062964" cy="941283"/>
          </a:xfrm>
          <a:prstGeom prst="rect">
            <a:avLst/>
          </a:prstGeom>
        </p:spPr>
        <p:txBody>
          <a:bodyPr wrap="square">
            <a:spAutoFit/>
          </a:bodyPr>
          <a:lstStyle/>
          <a:p>
            <a:pPr>
              <a:lnSpc>
                <a:spcPts val="3300"/>
              </a:lnSpc>
              <a:spcAft>
                <a:spcPts val="600"/>
              </a:spcAft>
              <a:buClr>
                <a:srgbClr val="0086BE"/>
              </a:buClr>
            </a:pPr>
            <a:r>
              <a:rPr lang="en-US" sz="3200" b="1" dirty="0" smtClean="0">
                <a:solidFill>
                  <a:srgbClr val="64B346"/>
                </a:solidFill>
                <a:latin typeface="Calibri" panose="020F0502020204030204" pitchFamily="34" charset="0"/>
              </a:rPr>
              <a:t>Scaling the Value of Your Time</a:t>
            </a:r>
          </a:p>
        </p:txBody>
      </p:sp>
    </p:spTree>
    <p:extLst>
      <p:ext uri="{BB962C8B-B14F-4D97-AF65-F5344CB8AC3E}">
        <p14:creationId xmlns:p14="http://schemas.microsoft.com/office/powerpoint/2010/main" val="8528515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C64CF7D-A3EA-42BB-82DE-349C60788F77}" type="slidenum">
              <a:rPr lang="en-US" smtClean="0">
                <a:solidFill>
                  <a:prstClr val="black">
                    <a:tint val="75000"/>
                  </a:prstClr>
                </a:solidFill>
              </a:rPr>
              <a:pPr>
                <a:defRPr/>
              </a:pPr>
              <a:t>8</a:t>
            </a:fld>
            <a:endParaRPr lang="en-US" dirty="0">
              <a:solidFill>
                <a:prstClr val="black">
                  <a:tint val="75000"/>
                </a:prstClr>
              </a:solidFill>
            </a:endParaRPr>
          </a:p>
        </p:txBody>
      </p:sp>
      <p:sp>
        <p:nvSpPr>
          <p:cNvPr id="3" name="Title 2"/>
          <p:cNvSpPr>
            <a:spLocks noGrp="1"/>
          </p:cNvSpPr>
          <p:nvPr>
            <p:ph type="title"/>
          </p:nvPr>
        </p:nvSpPr>
        <p:spPr>
          <a:xfrm>
            <a:off x="544288" y="-13146"/>
            <a:ext cx="5519738" cy="690113"/>
          </a:xfrm>
        </p:spPr>
        <p:txBody>
          <a:bodyPr/>
          <a:lstStyle/>
          <a:p>
            <a:pPr lvl="0" eaLnBrk="1" fontAlgn="auto" hangingPunct="1">
              <a:spcBef>
                <a:spcPts val="0"/>
              </a:spcBef>
              <a:spcAft>
                <a:spcPts val="1200"/>
              </a:spcAft>
            </a:pPr>
            <a:r>
              <a:rPr lang="en-US" kern="1200" dirty="0">
                <a:solidFill>
                  <a:srgbClr val="FFFFFF"/>
                </a:solidFill>
                <a:ea typeface="+mn-ea"/>
                <a:cs typeface="+mn-cs"/>
              </a:rPr>
              <a:t>Scaling t</a:t>
            </a:r>
            <a:r>
              <a:rPr lang="en-US" kern="1200" dirty="0" smtClean="0">
                <a:solidFill>
                  <a:srgbClr val="FFFFFF"/>
                </a:solidFill>
                <a:ea typeface="+mn-ea"/>
                <a:cs typeface="+mn-cs"/>
              </a:rPr>
              <a:t>he Value </a:t>
            </a:r>
            <a:r>
              <a:rPr lang="en-US" kern="1200" dirty="0">
                <a:solidFill>
                  <a:srgbClr val="FFFFFF"/>
                </a:solidFill>
                <a:ea typeface="+mn-ea"/>
                <a:cs typeface="+mn-cs"/>
              </a:rPr>
              <a:t>of </a:t>
            </a:r>
            <a:r>
              <a:rPr lang="en-US" kern="1200" dirty="0" smtClean="0">
                <a:solidFill>
                  <a:srgbClr val="FFFFFF"/>
                </a:solidFill>
                <a:ea typeface="+mn-ea"/>
                <a:cs typeface="+mn-cs"/>
              </a:rPr>
              <a:t>Your </a:t>
            </a:r>
            <a:r>
              <a:rPr lang="en-US" kern="1200" dirty="0">
                <a:solidFill>
                  <a:srgbClr val="FFFFFF"/>
                </a:solidFill>
                <a:ea typeface="+mn-ea"/>
                <a:cs typeface="+mn-cs"/>
              </a:rPr>
              <a:t>T</a:t>
            </a:r>
            <a:r>
              <a:rPr lang="en-US" kern="1200" dirty="0" smtClean="0">
                <a:solidFill>
                  <a:srgbClr val="FFFFFF"/>
                </a:solidFill>
                <a:ea typeface="+mn-ea"/>
                <a:cs typeface="+mn-cs"/>
              </a:rPr>
              <a:t>ime</a:t>
            </a:r>
            <a:endParaRPr lang="en-US" kern="1200" dirty="0">
              <a:solidFill>
                <a:srgbClr val="FFFFFF"/>
              </a:solidFill>
              <a:ea typeface="+mn-ea"/>
              <a:cs typeface="+mn-cs"/>
            </a:endParaRPr>
          </a:p>
        </p:txBody>
      </p:sp>
      <p:grpSp>
        <p:nvGrpSpPr>
          <p:cNvPr id="5" name="Group 4"/>
          <p:cNvGrpSpPr/>
          <p:nvPr/>
        </p:nvGrpSpPr>
        <p:grpSpPr>
          <a:xfrm>
            <a:off x="10850635" y="2954338"/>
            <a:ext cx="5870970" cy="3473450"/>
            <a:chOff x="1615195" y="2045834"/>
            <a:chExt cx="5870970" cy="3473450"/>
          </a:xfrm>
        </p:grpSpPr>
        <p:sp>
          <p:nvSpPr>
            <p:cNvPr id="26" name="Rectangle 25"/>
            <p:cNvSpPr/>
            <p:nvPr/>
          </p:nvSpPr>
          <p:spPr>
            <a:xfrm>
              <a:off x="1615195" y="3782559"/>
              <a:ext cx="2925763" cy="1736725"/>
            </a:xfrm>
            <a:prstGeom prst="rect">
              <a:avLst/>
            </a:prstGeom>
            <a:solidFill>
              <a:srgbClr val="0086BE"/>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86BE"/>
                </a:solidFill>
              </a:endParaRPr>
            </a:p>
          </p:txBody>
        </p:sp>
        <p:sp>
          <p:nvSpPr>
            <p:cNvPr id="27" name="Rectangle 26"/>
            <p:cNvSpPr/>
            <p:nvPr/>
          </p:nvSpPr>
          <p:spPr>
            <a:xfrm>
              <a:off x="3090792" y="2045834"/>
              <a:ext cx="2925763" cy="1736725"/>
            </a:xfrm>
            <a:prstGeom prst="rect">
              <a:avLst/>
            </a:prstGeom>
            <a:solidFill>
              <a:srgbClr val="E7772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77725"/>
                </a:solidFill>
              </a:endParaRPr>
            </a:p>
          </p:txBody>
        </p:sp>
        <p:sp>
          <p:nvSpPr>
            <p:cNvPr id="28" name="Rectangle 27"/>
            <p:cNvSpPr/>
            <p:nvPr/>
          </p:nvSpPr>
          <p:spPr>
            <a:xfrm>
              <a:off x="4560402" y="3782559"/>
              <a:ext cx="2925763" cy="1736725"/>
            </a:xfrm>
            <a:prstGeom prst="rect">
              <a:avLst/>
            </a:prstGeom>
            <a:solidFill>
              <a:srgbClr val="63A117"/>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3A117"/>
                </a:solidFill>
              </a:endParaRPr>
            </a:p>
          </p:txBody>
        </p:sp>
        <p:sp>
          <p:nvSpPr>
            <p:cNvPr id="29" name="TextBox 28"/>
            <p:cNvSpPr txBox="1"/>
            <p:nvPr/>
          </p:nvSpPr>
          <p:spPr>
            <a:xfrm>
              <a:off x="3456193" y="2484769"/>
              <a:ext cx="2186646" cy="830997"/>
            </a:xfrm>
            <a:prstGeom prst="rect">
              <a:avLst/>
            </a:prstGeom>
            <a:noFill/>
          </p:spPr>
          <p:txBody>
            <a:bodyPr wrap="square" rtlCol="0">
              <a:spAutoFit/>
            </a:bodyPr>
            <a:lstStyle/>
            <a:p>
              <a:pPr algn="ctr"/>
              <a:r>
                <a:rPr lang="en-US" sz="2400" dirty="0" smtClean="0">
                  <a:solidFill>
                    <a:schemeClr val="bg1"/>
                  </a:solidFill>
                  <a:latin typeface="Calibri" panose="020F0502020204030204" pitchFamily="34" charset="0"/>
                </a:rPr>
                <a:t>Urgent/</a:t>
              </a:r>
            </a:p>
            <a:p>
              <a:pPr algn="ctr"/>
              <a:r>
                <a:rPr lang="en-US" sz="2400" dirty="0" smtClean="0">
                  <a:solidFill>
                    <a:schemeClr val="bg1"/>
                  </a:solidFill>
                  <a:latin typeface="Calibri" panose="020F0502020204030204" pitchFamily="34" charset="0"/>
                </a:rPr>
                <a:t>Significant</a:t>
              </a:r>
              <a:endParaRPr lang="en-US" sz="2400" dirty="0">
                <a:solidFill>
                  <a:schemeClr val="bg1"/>
                </a:solidFill>
                <a:latin typeface="Calibri" panose="020F0502020204030204" pitchFamily="34" charset="0"/>
              </a:endParaRPr>
            </a:p>
          </p:txBody>
        </p:sp>
        <p:sp>
          <p:nvSpPr>
            <p:cNvPr id="32" name="TextBox 31"/>
            <p:cNvSpPr txBox="1"/>
            <p:nvPr/>
          </p:nvSpPr>
          <p:spPr>
            <a:xfrm>
              <a:off x="4919074" y="4235421"/>
              <a:ext cx="2186646" cy="830997"/>
            </a:xfrm>
            <a:prstGeom prst="rect">
              <a:avLst/>
            </a:prstGeom>
            <a:noFill/>
          </p:spPr>
          <p:txBody>
            <a:bodyPr wrap="square" rtlCol="0">
              <a:spAutoFit/>
            </a:bodyPr>
            <a:lstStyle/>
            <a:p>
              <a:pPr algn="ctr"/>
              <a:r>
                <a:rPr lang="en-US" sz="2400" dirty="0" smtClean="0">
                  <a:solidFill>
                    <a:schemeClr val="bg1"/>
                  </a:solidFill>
                  <a:latin typeface="Calibri" panose="020F0502020204030204" pitchFamily="34" charset="0"/>
                </a:rPr>
                <a:t>Proactive/</a:t>
              </a:r>
            </a:p>
            <a:p>
              <a:pPr algn="ctr"/>
              <a:r>
                <a:rPr lang="en-US" sz="2400" dirty="0" smtClean="0">
                  <a:solidFill>
                    <a:schemeClr val="bg1"/>
                  </a:solidFill>
                  <a:latin typeface="Calibri" panose="020F0502020204030204" pitchFamily="34" charset="0"/>
                </a:rPr>
                <a:t>Significant</a:t>
              </a:r>
              <a:endParaRPr lang="en-US" sz="2400" dirty="0">
                <a:solidFill>
                  <a:schemeClr val="bg1"/>
                </a:solidFill>
                <a:latin typeface="Calibri" panose="020F0502020204030204" pitchFamily="34" charset="0"/>
              </a:endParaRPr>
            </a:p>
          </p:txBody>
        </p:sp>
        <p:sp>
          <p:nvSpPr>
            <p:cNvPr id="33" name="TextBox 32"/>
            <p:cNvSpPr txBox="1"/>
            <p:nvPr/>
          </p:nvSpPr>
          <p:spPr>
            <a:xfrm>
              <a:off x="1962981" y="4387826"/>
              <a:ext cx="2186646" cy="461665"/>
            </a:xfrm>
            <a:prstGeom prst="rect">
              <a:avLst/>
            </a:prstGeom>
            <a:noFill/>
          </p:spPr>
          <p:txBody>
            <a:bodyPr wrap="square" rtlCol="0">
              <a:spAutoFit/>
            </a:bodyPr>
            <a:lstStyle/>
            <a:p>
              <a:pPr algn="ctr"/>
              <a:r>
                <a:rPr lang="en-US" sz="2400" dirty="0" smtClean="0">
                  <a:solidFill>
                    <a:schemeClr val="bg1"/>
                  </a:solidFill>
                  <a:latin typeface="Calibri" panose="020F0502020204030204" pitchFamily="34" charset="0"/>
                </a:rPr>
                <a:t>Insignificant</a:t>
              </a:r>
              <a:endParaRPr lang="en-US" sz="2400" dirty="0">
                <a:solidFill>
                  <a:schemeClr val="bg1"/>
                </a:solidFill>
                <a:latin typeface="Calibri" panose="020F0502020204030204" pitchFamily="34" charset="0"/>
              </a:endParaRPr>
            </a:p>
          </p:txBody>
        </p:sp>
      </p:grpSp>
      <p:sp>
        <p:nvSpPr>
          <p:cNvPr id="11" name="Rectangle 10"/>
          <p:cNvSpPr/>
          <p:nvPr/>
        </p:nvSpPr>
        <p:spPr>
          <a:xfrm>
            <a:off x="3603967" y="2015355"/>
            <a:ext cx="1813560" cy="3473450"/>
          </a:xfrm>
          <a:prstGeom prst="rect">
            <a:avLst/>
          </a:prstGeom>
          <a:solidFill>
            <a:srgbClr val="008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86BE"/>
              </a:solidFill>
            </a:endParaRPr>
          </a:p>
        </p:txBody>
      </p:sp>
      <p:sp>
        <p:nvSpPr>
          <p:cNvPr id="12" name="Rectangle 11"/>
          <p:cNvSpPr/>
          <p:nvPr/>
        </p:nvSpPr>
        <p:spPr>
          <a:xfrm>
            <a:off x="1582551" y="2015354"/>
            <a:ext cx="1828282" cy="3473450"/>
          </a:xfrm>
          <a:prstGeom prst="rect">
            <a:avLst/>
          </a:prstGeom>
          <a:solidFill>
            <a:srgbClr val="E7772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77725"/>
              </a:solidFill>
            </a:endParaRPr>
          </a:p>
        </p:txBody>
      </p:sp>
      <p:sp>
        <p:nvSpPr>
          <p:cNvPr id="13" name="Rectangle 12"/>
          <p:cNvSpPr/>
          <p:nvPr/>
        </p:nvSpPr>
        <p:spPr>
          <a:xfrm>
            <a:off x="5612719" y="2015355"/>
            <a:ext cx="1767840" cy="3473449"/>
          </a:xfrm>
          <a:prstGeom prst="rect">
            <a:avLst/>
          </a:prstGeom>
          <a:solidFill>
            <a:srgbClr val="63A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3A117"/>
              </a:solidFill>
            </a:endParaRPr>
          </a:p>
        </p:txBody>
      </p:sp>
      <p:sp>
        <p:nvSpPr>
          <p:cNvPr id="14" name="TextBox 13"/>
          <p:cNvSpPr txBox="1"/>
          <p:nvPr/>
        </p:nvSpPr>
        <p:spPr>
          <a:xfrm>
            <a:off x="1769418" y="3155329"/>
            <a:ext cx="1534734" cy="830997"/>
          </a:xfrm>
          <a:prstGeom prst="rect">
            <a:avLst/>
          </a:prstGeom>
          <a:noFill/>
        </p:spPr>
        <p:txBody>
          <a:bodyPr wrap="square" rtlCol="0">
            <a:spAutoFit/>
          </a:bodyPr>
          <a:lstStyle/>
          <a:p>
            <a:pPr algn="ctr"/>
            <a:r>
              <a:rPr lang="en-US" sz="2400" dirty="0" smtClean="0">
                <a:solidFill>
                  <a:schemeClr val="bg1"/>
                </a:solidFill>
                <a:latin typeface="Calibri" panose="020F0502020204030204" pitchFamily="34" charset="0"/>
              </a:rPr>
              <a:t>Urgent/</a:t>
            </a:r>
          </a:p>
          <a:p>
            <a:pPr algn="ctr"/>
            <a:r>
              <a:rPr lang="en-US" sz="2400" dirty="0" smtClean="0">
                <a:solidFill>
                  <a:schemeClr val="bg1"/>
                </a:solidFill>
                <a:latin typeface="Calibri" panose="020F0502020204030204" pitchFamily="34" charset="0"/>
              </a:rPr>
              <a:t>Significant</a:t>
            </a:r>
            <a:endParaRPr lang="en-US" sz="2400" dirty="0">
              <a:solidFill>
                <a:schemeClr val="bg1"/>
              </a:solidFill>
              <a:latin typeface="Calibri" panose="020F0502020204030204" pitchFamily="34" charset="0"/>
            </a:endParaRPr>
          </a:p>
        </p:txBody>
      </p:sp>
      <p:sp>
        <p:nvSpPr>
          <p:cNvPr id="15" name="TextBox 14"/>
          <p:cNvSpPr txBox="1"/>
          <p:nvPr/>
        </p:nvSpPr>
        <p:spPr>
          <a:xfrm>
            <a:off x="5490798" y="3155329"/>
            <a:ext cx="2075965" cy="830997"/>
          </a:xfrm>
          <a:prstGeom prst="rect">
            <a:avLst/>
          </a:prstGeom>
          <a:noFill/>
        </p:spPr>
        <p:txBody>
          <a:bodyPr wrap="square" rtlCol="0">
            <a:spAutoFit/>
          </a:bodyPr>
          <a:lstStyle/>
          <a:p>
            <a:pPr algn="ctr"/>
            <a:r>
              <a:rPr lang="en-US" sz="2400" dirty="0" smtClean="0">
                <a:solidFill>
                  <a:schemeClr val="bg1"/>
                </a:solidFill>
                <a:latin typeface="Calibri" panose="020F0502020204030204" pitchFamily="34" charset="0"/>
              </a:rPr>
              <a:t>Proactive/</a:t>
            </a:r>
          </a:p>
          <a:p>
            <a:pPr algn="ctr"/>
            <a:r>
              <a:rPr lang="en-US" sz="2400" dirty="0" smtClean="0">
                <a:solidFill>
                  <a:schemeClr val="bg1"/>
                </a:solidFill>
                <a:latin typeface="Calibri" panose="020F0502020204030204" pitchFamily="34" charset="0"/>
              </a:rPr>
              <a:t>Significant</a:t>
            </a:r>
            <a:endParaRPr lang="en-US" sz="2400" dirty="0">
              <a:solidFill>
                <a:schemeClr val="bg1"/>
              </a:solidFill>
              <a:latin typeface="Calibri" panose="020F0502020204030204" pitchFamily="34" charset="0"/>
            </a:endParaRPr>
          </a:p>
        </p:txBody>
      </p:sp>
      <p:sp>
        <p:nvSpPr>
          <p:cNvPr id="16" name="TextBox 15"/>
          <p:cNvSpPr txBox="1"/>
          <p:nvPr/>
        </p:nvSpPr>
        <p:spPr>
          <a:xfrm>
            <a:off x="3410833" y="3359253"/>
            <a:ext cx="2186646" cy="461665"/>
          </a:xfrm>
          <a:prstGeom prst="rect">
            <a:avLst/>
          </a:prstGeom>
          <a:noFill/>
        </p:spPr>
        <p:txBody>
          <a:bodyPr wrap="square" rtlCol="0">
            <a:spAutoFit/>
          </a:bodyPr>
          <a:lstStyle/>
          <a:p>
            <a:pPr algn="ctr"/>
            <a:r>
              <a:rPr lang="en-US" sz="2400" dirty="0" smtClean="0">
                <a:solidFill>
                  <a:schemeClr val="bg1"/>
                </a:solidFill>
                <a:latin typeface="Calibri" panose="020F0502020204030204" pitchFamily="34" charset="0"/>
              </a:rPr>
              <a:t>Insignificant</a:t>
            </a:r>
            <a:endParaRPr lang="en-US" sz="24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6423441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C64CF7D-A3EA-42BB-82DE-349C60788F77}" type="slidenum">
              <a:rPr lang="en-US" smtClean="0">
                <a:solidFill>
                  <a:prstClr val="black">
                    <a:tint val="75000"/>
                  </a:prstClr>
                </a:solidFill>
              </a:rPr>
              <a:pPr>
                <a:defRPr/>
              </a:pPr>
              <a:t>9</a:t>
            </a:fld>
            <a:endParaRPr lang="en-US" dirty="0">
              <a:solidFill>
                <a:prstClr val="black">
                  <a:tint val="75000"/>
                </a:prstClr>
              </a:solidFill>
            </a:endParaRPr>
          </a:p>
        </p:txBody>
      </p:sp>
      <p:sp>
        <p:nvSpPr>
          <p:cNvPr id="13" name="TextBox 12"/>
          <p:cNvSpPr txBox="1"/>
          <p:nvPr/>
        </p:nvSpPr>
        <p:spPr>
          <a:xfrm>
            <a:off x="9391339" y="917466"/>
            <a:ext cx="4648199" cy="523220"/>
          </a:xfrm>
          <a:prstGeom prst="rect">
            <a:avLst/>
          </a:prstGeom>
          <a:solidFill>
            <a:srgbClr val="FFFF99"/>
          </a:solidFill>
        </p:spPr>
        <p:txBody>
          <a:bodyPr wrap="square" rtlCol="0">
            <a:spAutoFit/>
          </a:bodyPr>
          <a:lstStyle/>
          <a:p>
            <a:pPr lvl="0">
              <a:spcAft>
                <a:spcPts val="1800"/>
              </a:spcAft>
            </a:pPr>
            <a:r>
              <a:rPr lang="en-US" sz="1400" dirty="0" smtClean="0">
                <a:solidFill>
                  <a:srgbClr val="FF0066"/>
                </a:solidFill>
                <a:latin typeface="Calibri" panose="020F0502020204030204" pitchFamily="34" charset="0"/>
              </a:rPr>
              <a:t>Please </a:t>
            </a:r>
            <a:r>
              <a:rPr lang="en-US" sz="1400" b="1" dirty="0" smtClean="0">
                <a:solidFill>
                  <a:srgbClr val="FF0066"/>
                </a:solidFill>
                <a:latin typeface="Calibri" panose="020F0502020204030204" pitchFamily="34" charset="0"/>
              </a:rPr>
              <a:t>magnify boxes 1 and 4</a:t>
            </a:r>
            <a:r>
              <a:rPr lang="en-US" sz="1400" dirty="0" smtClean="0">
                <a:solidFill>
                  <a:srgbClr val="FF0066"/>
                </a:solidFill>
                <a:latin typeface="Calibri" panose="020F0502020204030204" pitchFamily="34" charset="0"/>
              </a:rPr>
              <a:t>, with boxes two and three in the background.</a:t>
            </a:r>
            <a:endParaRPr lang="en-US" sz="1400" dirty="0">
              <a:solidFill>
                <a:srgbClr val="FF0066"/>
              </a:solidFill>
              <a:latin typeface="Calibri" panose="020F0502020204030204" pitchFamily="34" charset="0"/>
            </a:endParaRPr>
          </a:p>
        </p:txBody>
      </p:sp>
      <p:sp>
        <p:nvSpPr>
          <p:cNvPr id="21" name="Title 2"/>
          <p:cNvSpPr txBox="1">
            <a:spLocks/>
          </p:cNvSpPr>
          <p:nvPr/>
        </p:nvSpPr>
        <p:spPr bwMode="auto">
          <a:xfrm>
            <a:off x="544288" y="-13146"/>
            <a:ext cx="4567539" cy="6901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000" b="1">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a:lstStyle>
          <a:p>
            <a:pPr eaLnBrk="1" fontAlgn="auto" hangingPunct="1">
              <a:spcBef>
                <a:spcPts val="0"/>
              </a:spcBef>
              <a:spcAft>
                <a:spcPts val="1200"/>
              </a:spcAft>
            </a:pPr>
            <a:r>
              <a:rPr lang="en-US" dirty="0">
                <a:solidFill>
                  <a:srgbClr val="FFFFFF"/>
                </a:solidFill>
              </a:rPr>
              <a:t>Scaling the Value of Your Time</a:t>
            </a:r>
            <a:endParaRPr lang="en-US" kern="1200" dirty="0">
              <a:solidFill>
                <a:srgbClr val="FFFFFF"/>
              </a:solidFill>
              <a:ea typeface="+mn-ea"/>
              <a:cs typeface="+mn-cs"/>
            </a:endParaRPr>
          </a:p>
        </p:txBody>
      </p:sp>
      <p:sp>
        <p:nvSpPr>
          <p:cNvPr id="23" name="Rectangle 22"/>
          <p:cNvSpPr/>
          <p:nvPr/>
        </p:nvSpPr>
        <p:spPr>
          <a:xfrm>
            <a:off x="12138367" y="3319464"/>
            <a:ext cx="1813560" cy="3473450"/>
          </a:xfrm>
          <a:prstGeom prst="rect">
            <a:avLst/>
          </a:prstGeom>
          <a:solidFill>
            <a:srgbClr val="A7E6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86BE"/>
              </a:solidFill>
            </a:endParaRPr>
          </a:p>
        </p:txBody>
      </p:sp>
      <p:sp>
        <p:nvSpPr>
          <p:cNvPr id="30" name="Rectangle 29"/>
          <p:cNvSpPr/>
          <p:nvPr/>
        </p:nvSpPr>
        <p:spPr>
          <a:xfrm>
            <a:off x="10116951" y="3319463"/>
            <a:ext cx="1828282" cy="3473450"/>
          </a:xfrm>
          <a:prstGeom prst="rect">
            <a:avLst/>
          </a:prstGeom>
          <a:solidFill>
            <a:srgbClr val="E77725"/>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77725"/>
              </a:solidFill>
            </a:endParaRPr>
          </a:p>
        </p:txBody>
      </p:sp>
      <p:sp>
        <p:nvSpPr>
          <p:cNvPr id="31" name="Rectangle 30"/>
          <p:cNvSpPr/>
          <p:nvPr/>
        </p:nvSpPr>
        <p:spPr>
          <a:xfrm>
            <a:off x="14147119" y="3319464"/>
            <a:ext cx="1767840" cy="3473449"/>
          </a:xfrm>
          <a:prstGeom prst="rect">
            <a:avLst/>
          </a:prstGeom>
          <a:solidFill>
            <a:srgbClr val="92D05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3A117"/>
              </a:solidFill>
            </a:endParaRPr>
          </a:p>
        </p:txBody>
      </p:sp>
      <p:sp>
        <p:nvSpPr>
          <p:cNvPr id="32" name="TextBox 31"/>
          <p:cNvSpPr txBox="1"/>
          <p:nvPr/>
        </p:nvSpPr>
        <p:spPr>
          <a:xfrm>
            <a:off x="10303818" y="4459438"/>
            <a:ext cx="1534734" cy="830997"/>
          </a:xfrm>
          <a:prstGeom prst="rect">
            <a:avLst/>
          </a:prstGeom>
          <a:noFill/>
        </p:spPr>
        <p:txBody>
          <a:bodyPr wrap="square" rtlCol="0">
            <a:spAutoFit/>
          </a:bodyPr>
          <a:lstStyle/>
          <a:p>
            <a:pPr algn="ctr"/>
            <a:r>
              <a:rPr lang="en-US" sz="2400" dirty="0" smtClean="0">
                <a:solidFill>
                  <a:schemeClr val="bg1"/>
                </a:solidFill>
                <a:latin typeface="Calibri" panose="020F0502020204030204" pitchFamily="34" charset="0"/>
              </a:rPr>
              <a:t>Urgent/</a:t>
            </a:r>
          </a:p>
          <a:p>
            <a:pPr algn="ctr"/>
            <a:r>
              <a:rPr lang="en-US" sz="2400" dirty="0" smtClean="0">
                <a:solidFill>
                  <a:schemeClr val="bg1"/>
                </a:solidFill>
                <a:latin typeface="Calibri" panose="020F0502020204030204" pitchFamily="34" charset="0"/>
              </a:rPr>
              <a:t>Significant</a:t>
            </a:r>
            <a:endParaRPr lang="en-US" sz="2400" dirty="0">
              <a:solidFill>
                <a:schemeClr val="bg1"/>
              </a:solidFill>
              <a:latin typeface="Calibri" panose="020F0502020204030204" pitchFamily="34" charset="0"/>
            </a:endParaRPr>
          </a:p>
        </p:txBody>
      </p:sp>
      <p:sp>
        <p:nvSpPr>
          <p:cNvPr id="33" name="TextBox 32"/>
          <p:cNvSpPr txBox="1"/>
          <p:nvPr/>
        </p:nvSpPr>
        <p:spPr>
          <a:xfrm>
            <a:off x="14025198" y="4459438"/>
            <a:ext cx="2075965" cy="830997"/>
          </a:xfrm>
          <a:prstGeom prst="rect">
            <a:avLst/>
          </a:prstGeom>
          <a:noFill/>
        </p:spPr>
        <p:txBody>
          <a:bodyPr wrap="square" rtlCol="0">
            <a:spAutoFit/>
          </a:bodyPr>
          <a:lstStyle/>
          <a:p>
            <a:pPr algn="ctr"/>
            <a:r>
              <a:rPr lang="en-US" sz="2400" dirty="0" smtClean="0">
                <a:solidFill>
                  <a:schemeClr val="bg1"/>
                </a:solidFill>
                <a:latin typeface="Calibri" panose="020F0502020204030204" pitchFamily="34" charset="0"/>
              </a:rPr>
              <a:t>Proactive/</a:t>
            </a:r>
          </a:p>
          <a:p>
            <a:pPr algn="ctr"/>
            <a:r>
              <a:rPr lang="en-US" sz="2400" dirty="0" smtClean="0">
                <a:solidFill>
                  <a:schemeClr val="bg1"/>
                </a:solidFill>
                <a:latin typeface="Calibri" panose="020F0502020204030204" pitchFamily="34" charset="0"/>
              </a:rPr>
              <a:t>Significant</a:t>
            </a:r>
            <a:endParaRPr lang="en-US" sz="2400" dirty="0">
              <a:solidFill>
                <a:schemeClr val="bg1"/>
              </a:solidFill>
              <a:latin typeface="Calibri" panose="020F0502020204030204" pitchFamily="34" charset="0"/>
            </a:endParaRPr>
          </a:p>
        </p:txBody>
      </p:sp>
      <p:sp>
        <p:nvSpPr>
          <p:cNvPr id="34" name="TextBox 33"/>
          <p:cNvSpPr txBox="1"/>
          <p:nvPr/>
        </p:nvSpPr>
        <p:spPr>
          <a:xfrm>
            <a:off x="11945233" y="4663362"/>
            <a:ext cx="2186646" cy="461665"/>
          </a:xfrm>
          <a:prstGeom prst="rect">
            <a:avLst/>
          </a:prstGeom>
          <a:noFill/>
        </p:spPr>
        <p:txBody>
          <a:bodyPr wrap="square" rtlCol="0">
            <a:spAutoFit/>
          </a:bodyPr>
          <a:lstStyle/>
          <a:p>
            <a:pPr algn="ctr"/>
            <a:r>
              <a:rPr lang="en-US" sz="2400" dirty="0" smtClean="0">
                <a:solidFill>
                  <a:schemeClr val="bg1"/>
                </a:solidFill>
                <a:latin typeface="Calibri" panose="020F0502020204030204" pitchFamily="34" charset="0"/>
              </a:rPr>
              <a:t>Insignificant</a:t>
            </a:r>
            <a:endParaRPr lang="en-US" sz="2400" dirty="0">
              <a:solidFill>
                <a:schemeClr val="bg1"/>
              </a:solidFill>
              <a:latin typeface="Calibri" panose="020F0502020204030204" pitchFamily="34" charset="0"/>
            </a:endParaRPr>
          </a:p>
        </p:txBody>
      </p:sp>
      <p:sp>
        <p:nvSpPr>
          <p:cNvPr id="14" name="Rectangle 13"/>
          <p:cNvSpPr/>
          <p:nvPr/>
        </p:nvSpPr>
        <p:spPr>
          <a:xfrm>
            <a:off x="3603967" y="2015355"/>
            <a:ext cx="1813560" cy="3473450"/>
          </a:xfrm>
          <a:prstGeom prst="rect">
            <a:avLst/>
          </a:prstGeom>
          <a:solidFill>
            <a:srgbClr val="0086B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86BE"/>
              </a:solidFill>
            </a:endParaRPr>
          </a:p>
        </p:txBody>
      </p:sp>
      <p:sp>
        <p:nvSpPr>
          <p:cNvPr id="15" name="Rectangle 14"/>
          <p:cNvSpPr/>
          <p:nvPr/>
        </p:nvSpPr>
        <p:spPr>
          <a:xfrm>
            <a:off x="1582551" y="2015354"/>
            <a:ext cx="1828282" cy="3473450"/>
          </a:xfrm>
          <a:prstGeom prst="rect">
            <a:avLst/>
          </a:prstGeom>
          <a:solidFill>
            <a:srgbClr val="E7772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77725"/>
              </a:solidFill>
            </a:endParaRPr>
          </a:p>
        </p:txBody>
      </p:sp>
      <p:sp>
        <p:nvSpPr>
          <p:cNvPr id="16" name="Rectangle 15"/>
          <p:cNvSpPr/>
          <p:nvPr/>
        </p:nvSpPr>
        <p:spPr>
          <a:xfrm>
            <a:off x="5612719" y="2015355"/>
            <a:ext cx="1767840" cy="3473449"/>
          </a:xfrm>
          <a:prstGeom prst="rect">
            <a:avLst/>
          </a:prstGeom>
          <a:solidFill>
            <a:srgbClr val="63A11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3A117"/>
              </a:solidFill>
            </a:endParaRPr>
          </a:p>
        </p:txBody>
      </p:sp>
      <p:sp>
        <p:nvSpPr>
          <p:cNvPr id="17" name="TextBox 16"/>
          <p:cNvSpPr txBox="1"/>
          <p:nvPr/>
        </p:nvSpPr>
        <p:spPr>
          <a:xfrm>
            <a:off x="1769418" y="3155329"/>
            <a:ext cx="1534734" cy="830997"/>
          </a:xfrm>
          <a:prstGeom prst="rect">
            <a:avLst/>
          </a:prstGeom>
          <a:noFill/>
        </p:spPr>
        <p:txBody>
          <a:bodyPr wrap="square" rtlCol="0">
            <a:spAutoFit/>
          </a:bodyPr>
          <a:lstStyle/>
          <a:p>
            <a:pPr algn="ctr"/>
            <a:r>
              <a:rPr lang="en-US" sz="2400" dirty="0" smtClean="0">
                <a:solidFill>
                  <a:schemeClr val="bg1"/>
                </a:solidFill>
                <a:latin typeface="Calibri" panose="020F0502020204030204" pitchFamily="34" charset="0"/>
              </a:rPr>
              <a:t>Urgent/</a:t>
            </a:r>
          </a:p>
          <a:p>
            <a:pPr algn="ctr"/>
            <a:r>
              <a:rPr lang="en-US" sz="2400" dirty="0" smtClean="0">
                <a:solidFill>
                  <a:schemeClr val="bg1"/>
                </a:solidFill>
                <a:latin typeface="Calibri" panose="020F0502020204030204" pitchFamily="34" charset="0"/>
              </a:rPr>
              <a:t>Significant</a:t>
            </a:r>
            <a:endParaRPr lang="en-US" sz="2400" dirty="0">
              <a:solidFill>
                <a:schemeClr val="bg1"/>
              </a:solidFill>
              <a:latin typeface="Calibri" panose="020F0502020204030204" pitchFamily="34" charset="0"/>
            </a:endParaRPr>
          </a:p>
        </p:txBody>
      </p:sp>
      <p:sp>
        <p:nvSpPr>
          <p:cNvPr id="18" name="TextBox 17"/>
          <p:cNvSpPr txBox="1"/>
          <p:nvPr/>
        </p:nvSpPr>
        <p:spPr>
          <a:xfrm>
            <a:off x="5490798" y="3155329"/>
            <a:ext cx="2075965" cy="830997"/>
          </a:xfrm>
          <a:prstGeom prst="rect">
            <a:avLst/>
          </a:prstGeom>
          <a:noFill/>
        </p:spPr>
        <p:txBody>
          <a:bodyPr wrap="square" rtlCol="0">
            <a:spAutoFit/>
          </a:bodyPr>
          <a:lstStyle/>
          <a:p>
            <a:pPr algn="ctr"/>
            <a:r>
              <a:rPr lang="en-US" sz="2400" dirty="0" smtClean="0">
                <a:solidFill>
                  <a:schemeClr val="bg1"/>
                </a:solidFill>
                <a:latin typeface="Calibri" panose="020F0502020204030204" pitchFamily="34" charset="0"/>
              </a:rPr>
              <a:t>Proactive/</a:t>
            </a:r>
          </a:p>
          <a:p>
            <a:pPr algn="ctr"/>
            <a:r>
              <a:rPr lang="en-US" sz="2400" dirty="0" smtClean="0">
                <a:solidFill>
                  <a:schemeClr val="bg1"/>
                </a:solidFill>
                <a:latin typeface="Calibri" panose="020F0502020204030204" pitchFamily="34" charset="0"/>
              </a:rPr>
              <a:t>Significant</a:t>
            </a:r>
            <a:endParaRPr lang="en-US" sz="2400" dirty="0">
              <a:solidFill>
                <a:schemeClr val="bg1"/>
              </a:solidFill>
              <a:latin typeface="Calibri" panose="020F0502020204030204" pitchFamily="34" charset="0"/>
            </a:endParaRPr>
          </a:p>
        </p:txBody>
      </p:sp>
      <p:sp>
        <p:nvSpPr>
          <p:cNvPr id="19" name="TextBox 18"/>
          <p:cNvSpPr txBox="1"/>
          <p:nvPr/>
        </p:nvSpPr>
        <p:spPr>
          <a:xfrm>
            <a:off x="3410833" y="3359253"/>
            <a:ext cx="2186646" cy="461665"/>
          </a:xfrm>
          <a:prstGeom prst="rect">
            <a:avLst/>
          </a:prstGeom>
          <a:noFill/>
        </p:spPr>
        <p:txBody>
          <a:bodyPr wrap="square" rtlCol="0">
            <a:spAutoFit/>
          </a:bodyPr>
          <a:lstStyle/>
          <a:p>
            <a:pPr algn="ctr"/>
            <a:r>
              <a:rPr lang="en-US" sz="2400" dirty="0" smtClean="0">
                <a:solidFill>
                  <a:schemeClr val="bg1"/>
                </a:solidFill>
                <a:latin typeface="Calibri" panose="020F0502020204030204" pitchFamily="34" charset="0"/>
              </a:rPr>
              <a:t>Insignificant</a:t>
            </a:r>
            <a:endParaRPr lang="en-US" sz="24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3265139224"/>
      </p:ext>
    </p:extLst>
  </p:cSld>
  <p:clrMapOvr>
    <a:masterClrMapping/>
  </p:clrMapOvr>
  <p:timing>
    <p:tnLst>
      <p:par>
        <p:cTn id="1" dur="indefinite" restart="never" nodeType="tmRoot"/>
      </p:par>
    </p:tnLst>
  </p:timing>
</p:sld>
</file>

<file path=ppt/theme/theme1.xml><?xml version="1.0" encoding="utf-8"?>
<a:theme xmlns:a="http://schemas.openxmlformats.org/drawingml/2006/main" name="2_Default Design">
  <a:themeElements>
    <a:clrScheme name="Custom 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Custom 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Custom 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Custom 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WrappedLabelHistory xmlns:xsi="http://www.w3.org/2001/XMLSchema-instance" xmlns:xsd="http://www.w3.org/2001/XMLSchema" xmlns="http://www.boldonjames.com/2016/02/Classifier/internal/wrappedLabelHistory">
  <Value>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IyNDZkZTk0Yy04ODY3LTQ3YjAtOTI2ZS0zMTBjMTIwZDQ5ZWEiIG9yaWdpbj0idXNlclNlbGVjdGVkIj48ZWxlbWVudCB1aWQ9ImlkX2NsYXNzaWZpY2F0aW9uX25vbmJ1c2luZXNzIiB2YWx1ZT0iIiB4bWxucz0iaHR0cDovL3d3dy5ib2xkb25qYW1lcy5jb20vMjAwOC8wMS9zaWUvaW50ZXJuYWwvbGFiZWwiIC8+PGVsZW1lbnQgdWlkPSIzYjI1NzU0ZC0wMjRhLTQzYzItOGFjOC1kYWJmM2RlMjJlOTUiIHZhbHVlPSIiIHhtbG5zPSJodHRwOi8vd3d3LmJvbGRvbmphbWVzLmNvbS8yMDA4LzAxL3NpZS9pbnRlcm5hbC9sYWJlbCIgLz48L3Npc2w+PFVzZXJOYW1lPkFEMVxzbTQ5MTgwPC9Vc2VyTmFtZT48RGF0ZVRpbWU+NC8yNi8yMDE3IDQ6NTU6MjEgUE08L0RhdGVUaW1lPjxMYWJlbFN0cmluZz5QdWJsaWNseSBBdmFpbGFibGUgJiN4MjAwRjsmI3gyMDAxOyYjeDIwMDA7JiN4MjAwMjsmI3gyMDBCOyYjeDIwMDA7PC9MYWJlbFN0cmluZz48L2l0ZW0+PGl0ZW0+PHNpc2wgc2lzbFZlcnNpb249IjAiIHBvbGljeT0iMjQ2ZGU5NGMtODg2Ny00N2IwLTkyNmUtMzEwYzEyMGQ0OWVhIiBvcmlnaW49InVzZXJTZWxlY3RlZCI+PGVsZW1lbnQgdWlkPSJpZF9jbGFzc2lmaWNhdGlvbl9ub25idXNpbmVzcyIgdmFsdWU9IiIgeG1sbnM9Imh0dHA6Ly93d3cuYm9sZG9uamFtZXMuY29tLzIwMDgvMDEvc2llL2ludGVybmFsL2xhYmVsIiAvPjxlbGVtZW50IHVpZD0iOGRkMmEzMWQtYTlmNS00YzNiLTlkZmUtODk2OTU2MTgzNDZmIiB2YWx1ZT0iIiB4bWxucz0iaHR0cDovL3d3dy5ib2xkb25qYW1lcy5jb20vMjAwOC8wMS9zaWUvaW50ZXJuYWwvbGFiZWwiIC8+PC9zaXNsPjxVc2VyTmFtZT5BRDFcc200OTE4MDwvVXNlck5hbWU+PERhdGVUaW1lPjQvMjYvMjAxNyA3OjE4OjI0IFBNPC9EYXRlVGltZT48TGFiZWxTdHJpbmc+UHVibGljbHkgQXZhaWxhYmxlICYjeDIwMEY7JiN4MjAwMTsmI3gyMDAwOyYjeDIwMDI7JiN4MjAwQjsmI3gyMDAwOyYjeDIwMDE7PC9MYWJlbFN0cmluZz48L2l0ZW0+PC9sYWJlbEhpc3Rvcnk+</Value>
</WrappedLabelHistory>
</file>

<file path=customXml/item2.xml><?xml version="1.0" encoding="utf-8"?>
<sisl xmlns:xsd="http://www.w3.org/2001/XMLSchema" xmlns:xsi="http://www.w3.org/2001/XMLSchema-instance" xmlns="http://www.boldonjames.com/2008/01/sie/internal/label" sislVersion="0" policy="246de94c-8867-47b0-926e-310c120d49ea" origin="userSelected">
  <element uid="id_classification_nonbusiness" value=""/>
  <element uid="8dd2a31d-a9f5-4c3b-9dfe-89695618346f" value=""/>
</sisl>
</file>

<file path=customXml/itemProps1.xml><?xml version="1.0" encoding="utf-8"?>
<ds:datastoreItem xmlns:ds="http://schemas.openxmlformats.org/officeDocument/2006/customXml" ds:itemID="{02BEF4F3-01FA-4E9A-983D-863EAFEBA6A8}">
  <ds:schemaRefs>
    <ds:schemaRef ds:uri="http://www.w3.org/2001/XMLSchema"/>
    <ds:schemaRef ds:uri="http://www.boldonjames.com/2016/02/Classifier/internal/wrappedLabelHistory"/>
  </ds:schemaRefs>
</ds:datastoreItem>
</file>

<file path=customXml/itemProps2.xml><?xml version="1.0" encoding="utf-8"?>
<ds:datastoreItem xmlns:ds="http://schemas.openxmlformats.org/officeDocument/2006/customXml" ds:itemID="{33273F64-4BD5-4595-9235-DBC6A7A188AD}">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emplate/>
  <TotalTime>25233</TotalTime>
  <Words>3168</Words>
  <Application>Microsoft Office PowerPoint</Application>
  <PresentationFormat>On-screen Show (4:3)</PresentationFormat>
  <Paragraphs>442</Paragraphs>
  <Slides>24</Slides>
  <Notes>24</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24</vt:i4>
      </vt:variant>
    </vt:vector>
  </HeadingPairs>
  <TitlesOfParts>
    <vt:vector size="39" baseType="lpstr">
      <vt:lpstr>ＭＳ Ｐゴシック</vt:lpstr>
      <vt:lpstr>Arial</vt:lpstr>
      <vt:lpstr>Arial Narrow</vt:lpstr>
      <vt:lpstr>Calibri</vt:lpstr>
      <vt:lpstr>Lucida Grande</vt:lpstr>
      <vt:lpstr>Times New Roman</vt:lpstr>
      <vt:lpstr>Univers 47 CondensedLight</vt:lpstr>
      <vt:lpstr>Univers LT Std 47 Cn Lt</vt:lpstr>
      <vt:lpstr>Wingdings</vt:lpstr>
      <vt:lpstr>2_Default Design</vt:lpstr>
      <vt:lpstr>4_Default Design</vt:lpstr>
      <vt:lpstr>5_Default Design</vt:lpstr>
      <vt:lpstr>6_Default Design</vt:lpstr>
      <vt:lpstr>3_Default Design</vt:lpstr>
      <vt:lpstr>1_Default Design</vt:lpstr>
      <vt:lpstr>PowerPoint Presentation</vt:lpstr>
      <vt:lpstr>PowerPoint Presentation</vt:lpstr>
      <vt:lpstr>Agenda</vt:lpstr>
      <vt:lpstr>PowerPoint Presentation</vt:lpstr>
      <vt:lpstr>PowerPoint Presentation</vt:lpstr>
      <vt:lpstr>PowerPoint Presentation</vt:lpstr>
      <vt:lpstr>PowerPoint Presentation</vt:lpstr>
      <vt:lpstr>Scaling the Value of Your Time</vt:lpstr>
      <vt:lpstr>PowerPoint Presentation</vt:lpstr>
      <vt:lpstr>Scaling the Value of Your Time</vt:lpstr>
      <vt:lpstr>Scaling the Value of Your Time</vt:lpstr>
      <vt:lpstr>Scaling the Value of Your Time</vt:lpstr>
      <vt:lpstr>Scaling the Value of Your Time</vt:lpstr>
      <vt:lpstr>Scaling the Value of Your Time</vt:lpstr>
      <vt:lpstr>PowerPoint Presentation</vt:lpstr>
      <vt:lpstr>Pillars</vt:lpstr>
      <vt:lpstr>Pillars</vt:lpstr>
      <vt:lpstr>Pillars</vt:lpstr>
      <vt:lpstr>Pillars</vt:lpstr>
      <vt:lpstr>Pillars</vt:lpstr>
      <vt:lpstr>Summary</vt:lpstr>
      <vt:lpstr>The Bottom Line</vt:lpstr>
      <vt:lpstr>Next Steps</vt:lpstr>
      <vt:lpstr>PowerPoint Presentation</vt:lpstr>
    </vt:vector>
  </TitlesOfParts>
  <Company>The Hartford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Jean Miller</dc:creator>
  <cp:keywords>#P^bl1c# #H1d3-F00t3r#</cp:keywords>
  <cp:lastModifiedBy>Marek, Jan (Mutual Funds Marketing)</cp:lastModifiedBy>
  <cp:revision>808</cp:revision>
  <cp:lastPrinted>2018-06-13T14:32:38Z</cp:lastPrinted>
  <dcterms:created xsi:type="dcterms:W3CDTF">2015-03-23T16:30:24Z</dcterms:created>
  <dcterms:modified xsi:type="dcterms:W3CDTF">2018-06-13T14:34:01Z</dcterms:modified>
  <cp:category>Public</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e80c77ec-7fec-4f22-8ce6-1c90c3488794</vt:lpwstr>
  </property>
  <property fmtid="{D5CDD505-2E9C-101B-9397-08002B2CF9AE}" pid="3" name="bjSaver">
    <vt:lpwstr>/WuXEFbrnSU/OhrjV3RVCEvKw8bOMD1K</vt:lpwstr>
  </property>
  <property fmtid="{D5CDD505-2E9C-101B-9397-08002B2CF9AE}" pid="4" name="bjDocumentSecurityLabel">
    <vt:lpwstr>Publicly Available ‏   ​  </vt:lpwstr>
  </property>
  <property fmtid="{D5CDD505-2E9C-101B-9397-08002B2CF9AE}" pid="5" name="bjLabelHistoryID">
    <vt:lpwstr>{02BEF4F3-01FA-4E9A-983D-863EAFEBA6A8}</vt:lpwstr>
  </property>
  <property fmtid="{D5CDD505-2E9C-101B-9397-08002B2CF9AE}" pid="6" name="bjDocumentLabelXML">
    <vt:lpwstr>&lt;?xml version="1.0" encoding="us-ascii"?&gt;&lt;sisl xmlns:xsd="http://www.w3.org/2001/XMLSchema" xmlns:xsi="http://www.w3.org/2001/XMLSchema-instance" sislVersion="0" policy="246de94c-8867-47b0-926e-310c120d49ea" origin="userSelected" xmlns="http://www.boldonj</vt:lpwstr>
  </property>
  <property fmtid="{D5CDD505-2E9C-101B-9397-08002B2CF9AE}" pid="7" name="bjDocumentLabelXML-0">
    <vt:lpwstr>ames.com/2008/01/sie/internal/label"&gt;&lt;element uid="id_classification_nonbusiness" value="" /&gt;&lt;element uid="8dd2a31d-a9f5-4c3b-9dfe-89695618346f" value="" /&gt;&lt;/sisl&gt;</vt:lpwstr>
  </property>
</Properties>
</file>